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49"/>
  </p:notesMasterIdLst>
  <p:sldIdLst>
    <p:sldId id="338" r:id="rId2"/>
    <p:sldId id="368" r:id="rId3"/>
    <p:sldId id="332" r:id="rId4"/>
    <p:sldId id="318" r:id="rId5"/>
    <p:sldId id="333" r:id="rId6"/>
    <p:sldId id="339" r:id="rId7"/>
    <p:sldId id="340" r:id="rId8"/>
    <p:sldId id="341" r:id="rId9"/>
    <p:sldId id="378" r:id="rId10"/>
    <p:sldId id="367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9" r:id="rId33"/>
    <p:sldId id="269" r:id="rId34"/>
    <p:sldId id="268" r:id="rId35"/>
    <p:sldId id="273" r:id="rId36"/>
    <p:sldId id="274" r:id="rId37"/>
    <p:sldId id="275" r:id="rId38"/>
    <p:sldId id="276" r:id="rId39"/>
    <p:sldId id="371" r:id="rId40"/>
    <p:sldId id="363" r:id="rId41"/>
    <p:sldId id="364" r:id="rId42"/>
    <p:sldId id="365" r:id="rId43"/>
    <p:sldId id="379" r:id="rId44"/>
    <p:sldId id="380" r:id="rId45"/>
    <p:sldId id="381" r:id="rId46"/>
    <p:sldId id="370" r:id="rId47"/>
    <p:sldId id="376" r:id="rId48"/>
  </p:sldIdLst>
  <p:sldSz cx="9144000" cy="6858000" type="screen4x3"/>
  <p:notesSz cx="6858000" cy="9144000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CMSY10ORIG" pitchFamily="34" charset="0"/>
      <p:regular r:id="rId54"/>
    </p:embeddedFont>
    <p:embeddedFont>
      <p:font typeface="CMBX10" pitchFamily="34" charset="0"/>
      <p:regular r:id="rId55"/>
    </p:embeddedFont>
    <p:embeddedFont>
      <p:font typeface="Gill Sans MT" pitchFamily="34" charset="0"/>
      <p:regular r:id="rId56"/>
      <p:bold r:id="rId57"/>
      <p:italic r:id="rId58"/>
      <p:boldItalic r:id="rId59"/>
    </p:embeddedFont>
    <p:embeddedFont>
      <p:font typeface="Arial Unicode MS" pitchFamily="34" charset="-128"/>
      <p:regular r:id="rId60"/>
    </p:embeddedFont>
  </p:embeddedFontLst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1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3A111-E0FD-460D-A797-4E11DDD54F73}" type="doc">
      <dgm:prSet loTypeId="urn:microsoft.com/office/officeart/2005/8/layout/vList2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4FFAF47-DA8C-463F-BBB5-57F346D3DB6D}">
      <dgm:prSet custT="1"/>
      <dgm:spPr/>
      <dgm:t>
        <a:bodyPr/>
        <a:lstStyle/>
        <a:p>
          <a:pPr algn="ctr" rtl="0"/>
          <a:r>
            <a:rPr lang="en-US" sz="4500" dirty="0" smtClean="0"/>
            <a:t>Introduction</a:t>
          </a:r>
          <a:endParaRPr lang="en-US" sz="4500" dirty="0"/>
        </a:p>
      </dgm:t>
    </dgm:pt>
    <dgm:pt modelId="{CF6224F0-14E5-47CB-9B35-5236B96F7534}" type="parTrans" cxnId="{D84B1FF8-1BA1-4605-B074-ED0DBF247063}">
      <dgm:prSet/>
      <dgm:spPr/>
      <dgm:t>
        <a:bodyPr/>
        <a:lstStyle/>
        <a:p>
          <a:pPr algn="ctr"/>
          <a:endParaRPr lang="en-US" sz="1400"/>
        </a:p>
      </dgm:t>
    </dgm:pt>
    <dgm:pt modelId="{D658FD7A-3D2B-481E-84AA-34887D104279}" type="sibTrans" cxnId="{D84B1FF8-1BA1-4605-B074-ED0DBF247063}">
      <dgm:prSet/>
      <dgm:spPr/>
      <dgm:t>
        <a:bodyPr/>
        <a:lstStyle/>
        <a:p>
          <a:pPr algn="ctr"/>
          <a:endParaRPr lang="en-US" sz="1400"/>
        </a:p>
      </dgm:t>
    </dgm:pt>
    <dgm:pt modelId="{27BF61B3-C8EE-41D4-8514-B81C81584827}" type="pres">
      <dgm:prSet presAssocID="{31E3A111-E0FD-460D-A797-4E11DDD54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99755-1245-45FD-8552-C163415D9970}" type="pres">
      <dgm:prSet presAssocID="{84FFAF47-DA8C-463F-BBB5-57F346D3DB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46984-4A29-47B5-96F5-346803A78669}" type="presOf" srcId="{31E3A111-E0FD-460D-A797-4E11DDD54F73}" destId="{27BF61B3-C8EE-41D4-8514-B81C81584827}" srcOrd="0" destOrd="0" presId="urn:microsoft.com/office/officeart/2005/8/layout/vList2"/>
    <dgm:cxn modelId="{D84B1FF8-1BA1-4605-B074-ED0DBF247063}" srcId="{31E3A111-E0FD-460D-A797-4E11DDD54F73}" destId="{84FFAF47-DA8C-463F-BBB5-57F346D3DB6D}" srcOrd="0" destOrd="0" parTransId="{CF6224F0-14E5-47CB-9B35-5236B96F7534}" sibTransId="{D658FD7A-3D2B-481E-84AA-34887D104279}"/>
    <dgm:cxn modelId="{BA0831E0-1727-47D6-8DBA-35A15D1906CA}" type="presOf" srcId="{84FFAF47-DA8C-463F-BBB5-57F346D3DB6D}" destId="{44999755-1245-45FD-8552-C163415D9970}" srcOrd="0" destOrd="0" presId="urn:microsoft.com/office/officeart/2005/8/layout/vList2"/>
    <dgm:cxn modelId="{98B814D7-304C-4F7D-8C75-86B092D39E81}" type="presParOf" srcId="{27BF61B3-C8EE-41D4-8514-B81C81584827}" destId="{44999755-1245-45FD-8552-C163415D9970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9E35FC-54B4-48EC-9D83-EF94C0693273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B0C14C-22EC-4CC0-9488-D3C2448AB0D6}">
      <dgm:prSet custT="1"/>
      <dgm:spPr/>
      <dgm:t>
        <a:bodyPr/>
        <a:lstStyle/>
        <a:p>
          <a:pPr rtl="0"/>
          <a:r>
            <a:rPr lang="en-US" sz="2400" b="0" dirty="0" smtClean="0"/>
            <a:t>So, LP-based MRF methods can be…</a:t>
          </a:r>
          <a:endParaRPr lang="en-US" sz="2400" b="0" dirty="0"/>
        </a:p>
      </dgm:t>
    </dgm:pt>
    <dgm:pt modelId="{337EC8AA-483D-42CE-9702-64E24C0BBB47}" type="parTrans" cxnId="{523639AE-245F-447B-9FBE-3C2C3B07C8A5}">
      <dgm:prSet/>
      <dgm:spPr/>
      <dgm:t>
        <a:bodyPr/>
        <a:lstStyle/>
        <a:p>
          <a:endParaRPr lang="en-US" sz="2400"/>
        </a:p>
      </dgm:t>
    </dgm:pt>
    <dgm:pt modelId="{DE658189-90B7-458F-B8A4-C0DA6C3CE4D9}" type="sibTrans" cxnId="{523639AE-245F-447B-9FBE-3C2C3B07C8A5}">
      <dgm:prSet custT="1"/>
      <dgm:spPr/>
      <dgm:t>
        <a:bodyPr/>
        <a:lstStyle/>
        <a:p>
          <a:endParaRPr lang="en-US" sz="2400"/>
        </a:p>
      </dgm:t>
    </dgm:pt>
    <dgm:pt modelId="{2432A774-4DD8-43A2-8257-8662B93E1873}" type="pres">
      <dgm:prSet presAssocID="{E79E35FC-54B4-48EC-9D83-EF94C06932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208F6-E4A5-4AD2-9428-4F49B15C784B}" type="pres">
      <dgm:prSet presAssocID="{B9B0C14C-22EC-4CC0-9488-D3C2448AB0D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2C06C-7F9D-4321-B36E-E90F22691554}" type="presOf" srcId="{B9B0C14C-22EC-4CC0-9488-D3C2448AB0D6}" destId="{0D2208F6-E4A5-4AD2-9428-4F49B15C784B}" srcOrd="0" destOrd="0" presId="urn:microsoft.com/office/officeart/2005/8/layout/process1"/>
    <dgm:cxn modelId="{7EE4DFBC-B6AA-432C-B50B-13A7D315FDEA}" type="presOf" srcId="{E79E35FC-54B4-48EC-9D83-EF94C0693273}" destId="{2432A774-4DD8-43A2-8257-8662B93E1873}" srcOrd="0" destOrd="0" presId="urn:microsoft.com/office/officeart/2005/8/layout/process1"/>
    <dgm:cxn modelId="{523639AE-245F-447B-9FBE-3C2C3B07C8A5}" srcId="{E79E35FC-54B4-48EC-9D83-EF94C0693273}" destId="{B9B0C14C-22EC-4CC0-9488-D3C2448AB0D6}" srcOrd="0" destOrd="0" parTransId="{337EC8AA-483D-42CE-9702-64E24C0BBB47}" sibTransId="{DE658189-90B7-458F-B8A4-C0DA6C3CE4D9}"/>
    <dgm:cxn modelId="{B1A48119-B883-4F29-A124-3A603900D286}" type="presParOf" srcId="{2432A774-4DD8-43A2-8257-8662B93E1873}" destId="{0D2208F6-E4A5-4AD2-9428-4F49B15C784B}" srcOrd="0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6A2C23-518D-4A5C-85E4-9A20214F6D4B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289D45-FFAF-4552-9165-0DEF2045259C}">
      <dgm:prSet custT="1"/>
      <dgm:spPr/>
      <dgm:t>
        <a:bodyPr/>
        <a:lstStyle/>
        <a:p>
          <a:pPr rtl="0"/>
          <a:r>
            <a:rPr kumimoji="0" lang="en-US" sz="24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extremely general</a:t>
          </a:r>
          <a:endParaRPr lang="en-US" sz="2400" dirty="0"/>
        </a:p>
      </dgm:t>
    </dgm:pt>
    <dgm:pt modelId="{53C74530-BBE2-450C-9EEA-30FA80EE3F9E}" type="parTrans" cxnId="{CF1322D8-D2E1-4021-8381-F9B815BBDEFF}">
      <dgm:prSet/>
      <dgm:spPr/>
      <dgm:t>
        <a:bodyPr/>
        <a:lstStyle/>
        <a:p>
          <a:endParaRPr lang="en-US" sz="2400"/>
        </a:p>
      </dgm:t>
    </dgm:pt>
    <dgm:pt modelId="{2DC9ACBD-47CE-4840-887A-D198A78A8B76}" type="sibTrans" cxnId="{CF1322D8-D2E1-4021-8381-F9B815BBDEFF}">
      <dgm:prSet custT="1"/>
      <dgm:spPr/>
      <dgm:t>
        <a:bodyPr/>
        <a:lstStyle/>
        <a:p>
          <a:endParaRPr lang="en-US" sz="2400"/>
        </a:p>
      </dgm:t>
    </dgm:pt>
    <dgm:pt modelId="{8C67B887-6608-4C37-960B-C18B558B2B1C}">
      <dgm:prSet custT="1"/>
      <dgm:spPr/>
      <dgm:t>
        <a:bodyPr/>
        <a:lstStyle/>
        <a:p>
          <a:pPr rtl="0"/>
          <a:r>
            <a:rPr lang="en-US" sz="2400" dirty="0" smtClean="0"/>
            <a:t>Dual decomposition</a:t>
          </a:r>
          <a:br>
            <a:rPr lang="en-US" sz="2400" dirty="0" smtClean="0"/>
          </a:br>
          <a:r>
            <a:rPr lang="en-US" sz="2400" dirty="0" smtClean="0"/>
            <a:t>(</a:t>
          </a:r>
          <a:r>
            <a:rPr lang="en-US" sz="2400" dirty="0" err="1" smtClean="0"/>
            <a:t>Komodakis</a:t>
          </a:r>
          <a:r>
            <a:rPr lang="en-US" sz="2400" dirty="0" smtClean="0"/>
            <a:t> et al. 07)</a:t>
          </a:r>
          <a:endParaRPr lang="en-US" sz="2400" dirty="0"/>
        </a:p>
      </dgm:t>
    </dgm:pt>
    <dgm:pt modelId="{189B3DF8-8DE7-4838-86FC-747F17E6B320}" type="parTrans" cxnId="{2DAC3FC9-2021-4650-837F-779BCF3ACF4A}">
      <dgm:prSet/>
      <dgm:spPr/>
      <dgm:t>
        <a:bodyPr/>
        <a:lstStyle/>
        <a:p>
          <a:endParaRPr lang="en-US" sz="2400"/>
        </a:p>
      </dgm:t>
    </dgm:pt>
    <dgm:pt modelId="{5D43D9CE-C5CB-4C81-9B63-3085A1AA1FC7}" type="sibTrans" cxnId="{2DAC3FC9-2021-4650-837F-779BCF3ACF4A}">
      <dgm:prSet/>
      <dgm:spPr/>
      <dgm:t>
        <a:bodyPr/>
        <a:lstStyle/>
        <a:p>
          <a:endParaRPr lang="en-US" sz="2400"/>
        </a:p>
      </dgm:t>
    </dgm:pt>
    <dgm:pt modelId="{8597305A-42F9-4E2E-9D93-7C292A61742C}" type="pres">
      <dgm:prSet presAssocID="{D06A2C23-518D-4A5C-85E4-9A20214F6D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75B4B-1C1C-4060-A09A-0B4C24967AA7}" type="pres">
      <dgm:prSet presAssocID="{CD289D45-FFAF-4552-9165-0DEF2045259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5536-9664-41FE-9D9E-FEF390732F2C}" type="pres">
      <dgm:prSet presAssocID="{2DC9ACBD-47CE-4840-887A-D198A78A8B7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8F936B0-CFCE-4561-9C22-BEA6D19007BD}" type="pres">
      <dgm:prSet presAssocID="{2DC9ACBD-47CE-4840-887A-D198A78A8B7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4E64DE7-3381-436A-9D49-9AFAE18E95A7}" type="pres">
      <dgm:prSet presAssocID="{8C67B887-6608-4C37-960B-C18B558B2B1C}" presName="node" presStyleLbl="node1" presStyleIdx="1" presStyleCnt="2" custLinFactNeighborX="-4219" custLinFactNeighborY="8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EBECC-3C39-4BF6-A2B2-2CA65D63BF34}" type="presOf" srcId="{2DC9ACBD-47CE-4840-887A-D198A78A8B76}" destId="{B9A15536-9664-41FE-9D9E-FEF390732F2C}" srcOrd="0" destOrd="0" presId="urn:microsoft.com/office/officeart/2005/8/layout/process1"/>
    <dgm:cxn modelId="{2DAC3FC9-2021-4650-837F-779BCF3ACF4A}" srcId="{D06A2C23-518D-4A5C-85E4-9A20214F6D4B}" destId="{8C67B887-6608-4C37-960B-C18B558B2B1C}" srcOrd="1" destOrd="0" parTransId="{189B3DF8-8DE7-4838-86FC-747F17E6B320}" sibTransId="{5D43D9CE-C5CB-4C81-9B63-3085A1AA1FC7}"/>
    <dgm:cxn modelId="{D4FC3416-7D6B-4E0E-B9F6-EFFE002B368A}" type="presOf" srcId="{D06A2C23-518D-4A5C-85E4-9A20214F6D4B}" destId="{8597305A-42F9-4E2E-9D93-7C292A61742C}" srcOrd="0" destOrd="0" presId="urn:microsoft.com/office/officeart/2005/8/layout/process1"/>
    <dgm:cxn modelId="{CF1322D8-D2E1-4021-8381-F9B815BBDEFF}" srcId="{D06A2C23-518D-4A5C-85E4-9A20214F6D4B}" destId="{CD289D45-FFAF-4552-9165-0DEF2045259C}" srcOrd="0" destOrd="0" parTransId="{53C74530-BBE2-450C-9EEA-30FA80EE3F9E}" sibTransId="{2DC9ACBD-47CE-4840-887A-D198A78A8B76}"/>
    <dgm:cxn modelId="{04901474-E30D-490D-9705-0A8427031385}" type="presOf" srcId="{2DC9ACBD-47CE-4840-887A-D198A78A8B76}" destId="{28F936B0-CFCE-4561-9C22-BEA6D19007BD}" srcOrd="1" destOrd="0" presId="urn:microsoft.com/office/officeart/2005/8/layout/process1"/>
    <dgm:cxn modelId="{B93145AE-A542-4472-8571-EBDF2A58733E}" type="presOf" srcId="{8C67B887-6608-4C37-960B-C18B558B2B1C}" destId="{44E64DE7-3381-436A-9D49-9AFAE18E95A7}" srcOrd="0" destOrd="0" presId="urn:microsoft.com/office/officeart/2005/8/layout/process1"/>
    <dgm:cxn modelId="{1202E0F9-C2E2-4A27-AED4-3F76B363BAB6}" type="presOf" srcId="{CD289D45-FFAF-4552-9165-0DEF2045259C}" destId="{1C975B4B-1C1C-4060-A09A-0B4C24967AA7}" srcOrd="0" destOrd="0" presId="urn:microsoft.com/office/officeart/2005/8/layout/process1"/>
    <dgm:cxn modelId="{6674C98D-40E8-4CE5-8A8A-7AA574A233A4}" type="presParOf" srcId="{8597305A-42F9-4E2E-9D93-7C292A61742C}" destId="{1C975B4B-1C1C-4060-A09A-0B4C24967AA7}" srcOrd="0" destOrd="0" presId="urn:microsoft.com/office/officeart/2005/8/layout/process1"/>
    <dgm:cxn modelId="{CC36E248-2DC7-44E1-93E3-EBBBFB8F99A8}" type="presParOf" srcId="{8597305A-42F9-4E2E-9D93-7C292A61742C}" destId="{B9A15536-9664-41FE-9D9E-FEF390732F2C}" srcOrd="1" destOrd="0" presId="urn:microsoft.com/office/officeart/2005/8/layout/process1"/>
    <dgm:cxn modelId="{BE5554CC-7BF5-4874-BEDC-2D7218699F04}" type="presParOf" srcId="{B9A15536-9664-41FE-9D9E-FEF390732F2C}" destId="{28F936B0-CFCE-4561-9C22-BEA6D19007BD}" srcOrd="0" destOrd="0" presId="urn:microsoft.com/office/officeart/2005/8/layout/process1"/>
    <dgm:cxn modelId="{FECC29A5-9FAD-4BF5-A4EA-EFC84C565B30}" type="presParOf" srcId="{8597305A-42F9-4E2E-9D93-7C292A61742C}" destId="{44E64DE7-3381-436A-9D49-9AFAE18E95A7}" srcOrd="2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06A2C23-518D-4A5C-85E4-9A20214F6D4B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289D45-FFAF-4552-9165-0DEF2045259C}">
      <dgm:prSet custT="1"/>
      <dgm:spPr/>
      <dgm:t>
        <a:bodyPr/>
        <a:lstStyle/>
        <a:p>
          <a:pPr rtl="0"/>
          <a:r>
            <a:rPr kumimoji="0" lang="en-US" sz="2400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very accurate</a:t>
          </a:r>
          <a:endParaRPr lang="en-US" sz="2400" dirty="0"/>
        </a:p>
      </dgm:t>
    </dgm:pt>
    <dgm:pt modelId="{53C74530-BBE2-450C-9EEA-30FA80EE3F9E}" type="parTrans" cxnId="{CF1322D8-D2E1-4021-8381-F9B815BBDEFF}">
      <dgm:prSet/>
      <dgm:spPr/>
      <dgm:t>
        <a:bodyPr/>
        <a:lstStyle/>
        <a:p>
          <a:endParaRPr lang="en-US" sz="2400"/>
        </a:p>
      </dgm:t>
    </dgm:pt>
    <dgm:pt modelId="{2DC9ACBD-47CE-4840-887A-D198A78A8B76}" type="sibTrans" cxnId="{CF1322D8-D2E1-4021-8381-F9B815BBDEFF}">
      <dgm:prSet custT="1"/>
      <dgm:spPr/>
      <dgm:t>
        <a:bodyPr/>
        <a:lstStyle/>
        <a:p>
          <a:endParaRPr lang="en-US" sz="2400"/>
        </a:p>
      </dgm:t>
    </dgm:pt>
    <dgm:pt modelId="{8C67B887-6608-4C37-960B-C18B558B2B1C}">
      <dgm:prSet custT="1"/>
      <dgm:spPr/>
      <dgm:t>
        <a:bodyPr/>
        <a:lstStyle/>
        <a:p>
          <a:pPr rtl="0"/>
          <a:r>
            <a:rPr lang="en-US" sz="2400" dirty="0" smtClean="0"/>
            <a:t>Cycle-repairing </a:t>
          </a:r>
          <a:br>
            <a:rPr lang="en-US" sz="2400" dirty="0" smtClean="0"/>
          </a:br>
          <a:r>
            <a:rPr lang="en-US" sz="2400" dirty="0" smtClean="0"/>
            <a:t>(beyond loose LPs)</a:t>
          </a:r>
          <a:endParaRPr lang="en-US" sz="2400" dirty="0"/>
        </a:p>
      </dgm:t>
    </dgm:pt>
    <dgm:pt modelId="{189B3DF8-8DE7-4838-86FC-747F17E6B320}" type="parTrans" cxnId="{2DAC3FC9-2021-4650-837F-779BCF3ACF4A}">
      <dgm:prSet/>
      <dgm:spPr/>
      <dgm:t>
        <a:bodyPr/>
        <a:lstStyle/>
        <a:p>
          <a:endParaRPr lang="en-US" sz="2400"/>
        </a:p>
      </dgm:t>
    </dgm:pt>
    <dgm:pt modelId="{5D43D9CE-C5CB-4C81-9B63-3085A1AA1FC7}" type="sibTrans" cxnId="{2DAC3FC9-2021-4650-837F-779BCF3ACF4A}">
      <dgm:prSet/>
      <dgm:spPr/>
      <dgm:t>
        <a:bodyPr/>
        <a:lstStyle/>
        <a:p>
          <a:endParaRPr lang="en-US" sz="2400"/>
        </a:p>
      </dgm:t>
    </dgm:pt>
    <dgm:pt modelId="{8597305A-42F9-4E2E-9D93-7C292A61742C}" type="pres">
      <dgm:prSet presAssocID="{D06A2C23-518D-4A5C-85E4-9A20214F6D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75B4B-1C1C-4060-A09A-0B4C24967AA7}" type="pres">
      <dgm:prSet presAssocID="{CD289D45-FFAF-4552-9165-0DEF2045259C}" presName="node" presStyleLbl="node1" presStyleIdx="0" presStyleCnt="2" custLinFactNeighborX="-5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5536-9664-41FE-9D9E-FEF390732F2C}" type="pres">
      <dgm:prSet presAssocID="{2DC9ACBD-47CE-4840-887A-D198A78A8B7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8F936B0-CFCE-4561-9C22-BEA6D19007BD}" type="pres">
      <dgm:prSet presAssocID="{2DC9ACBD-47CE-4840-887A-D198A78A8B7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4E64DE7-3381-436A-9D49-9AFAE18E95A7}" type="pres">
      <dgm:prSet presAssocID="{8C67B887-6608-4C37-960B-C18B558B2B1C}" presName="node" presStyleLbl="node1" presStyleIdx="1" presStyleCnt="2" custLinFactNeighborX="-4219" custLinFactNeighborY="8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C3FC9-2021-4650-837F-779BCF3ACF4A}" srcId="{D06A2C23-518D-4A5C-85E4-9A20214F6D4B}" destId="{8C67B887-6608-4C37-960B-C18B558B2B1C}" srcOrd="1" destOrd="0" parTransId="{189B3DF8-8DE7-4838-86FC-747F17E6B320}" sibTransId="{5D43D9CE-C5CB-4C81-9B63-3085A1AA1FC7}"/>
    <dgm:cxn modelId="{8BC9D8D2-8FFC-422C-9930-F0F87740D23F}" type="presOf" srcId="{CD289D45-FFAF-4552-9165-0DEF2045259C}" destId="{1C975B4B-1C1C-4060-A09A-0B4C24967AA7}" srcOrd="0" destOrd="0" presId="urn:microsoft.com/office/officeart/2005/8/layout/process1"/>
    <dgm:cxn modelId="{1AAA6A4B-99CA-4A44-B09E-7F5F27D40F3C}" type="presOf" srcId="{2DC9ACBD-47CE-4840-887A-D198A78A8B76}" destId="{B9A15536-9664-41FE-9D9E-FEF390732F2C}" srcOrd="0" destOrd="0" presId="urn:microsoft.com/office/officeart/2005/8/layout/process1"/>
    <dgm:cxn modelId="{16068E0B-1A92-4253-B8C2-D5049D1DE12F}" type="presOf" srcId="{8C67B887-6608-4C37-960B-C18B558B2B1C}" destId="{44E64DE7-3381-436A-9D49-9AFAE18E95A7}" srcOrd="0" destOrd="0" presId="urn:microsoft.com/office/officeart/2005/8/layout/process1"/>
    <dgm:cxn modelId="{CF1322D8-D2E1-4021-8381-F9B815BBDEFF}" srcId="{D06A2C23-518D-4A5C-85E4-9A20214F6D4B}" destId="{CD289D45-FFAF-4552-9165-0DEF2045259C}" srcOrd="0" destOrd="0" parTransId="{53C74530-BBE2-450C-9EEA-30FA80EE3F9E}" sibTransId="{2DC9ACBD-47CE-4840-887A-D198A78A8B76}"/>
    <dgm:cxn modelId="{B046AFB4-FB69-46E9-8ADA-D74C68D74CC0}" type="presOf" srcId="{2DC9ACBD-47CE-4840-887A-D198A78A8B76}" destId="{28F936B0-CFCE-4561-9C22-BEA6D19007BD}" srcOrd="1" destOrd="0" presId="urn:microsoft.com/office/officeart/2005/8/layout/process1"/>
    <dgm:cxn modelId="{0CB00B4C-6C33-4E4E-8AB0-41C7802E4D25}" type="presOf" srcId="{D06A2C23-518D-4A5C-85E4-9A20214F6D4B}" destId="{8597305A-42F9-4E2E-9D93-7C292A61742C}" srcOrd="0" destOrd="0" presId="urn:microsoft.com/office/officeart/2005/8/layout/process1"/>
    <dgm:cxn modelId="{51EC2297-3E4D-41F7-91A5-38DD16A3EDFE}" type="presParOf" srcId="{8597305A-42F9-4E2E-9D93-7C292A61742C}" destId="{1C975B4B-1C1C-4060-A09A-0B4C24967AA7}" srcOrd="0" destOrd="0" presId="urn:microsoft.com/office/officeart/2005/8/layout/process1"/>
    <dgm:cxn modelId="{F25A2FDF-8543-4470-B812-2624BCAFDE2B}" type="presParOf" srcId="{8597305A-42F9-4E2E-9D93-7C292A61742C}" destId="{B9A15536-9664-41FE-9D9E-FEF390732F2C}" srcOrd="1" destOrd="0" presId="urn:microsoft.com/office/officeart/2005/8/layout/process1"/>
    <dgm:cxn modelId="{34B92C10-ECC4-4BBE-850F-AD7C12E86074}" type="presParOf" srcId="{B9A15536-9664-41FE-9D9E-FEF390732F2C}" destId="{28F936B0-CFCE-4561-9C22-BEA6D19007BD}" srcOrd="0" destOrd="0" presId="urn:microsoft.com/office/officeart/2005/8/layout/process1"/>
    <dgm:cxn modelId="{ABDAEEBD-19DA-4CD4-9AD6-6927BD0F70F8}" type="presParOf" srcId="{8597305A-42F9-4E2E-9D93-7C292A61742C}" destId="{44E64DE7-3381-436A-9D49-9AFAE18E95A7}" srcOrd="2" destOrd="0" presId="urn:microsoft.com/office/officeart/2005/8/layout/process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06656C-FCC9-486F-A4AF-7E8FAC3427B1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1049CA0-C97B-4389-B427-E47DCA27967F}">
      <dgm:prSet custT="1"/>
      <dgm:spPr/>
      <dgm:t>
        <a:bodyPr/>
        <a:lstStyle/>
        <a:p>
          <a:pPr rtl="0"/>
          <a:r>
            <a:rPr lang="en-US" sz="2200" b="1" dirty="0" smtClean="0"/>
            <a:t>NOTE: </a:t>
          </a:r>
          <a:r>
            <a:rPr lang="en-US" sz="2200" dirty="0" smtClean="0"/>
            <a:t>each </a:t>
          </a:r>
          <a:r>
            <a:rPr lang="en-US" sz="2200" b="1" dirty="0" smtClean="0">
              <a:solidFill>
                <a:schemeClr val="accent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green box</a:t>
          </a:r>
          <a:r>
            <a:rPr lang="en-US" sz="2200" b="1" cap="none" spc="0" dirty="0" smtClean="0">
              <a:ln/>
              <a:solidFill>
                <a:schemeClr val="accent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en-US" sz="2200" dirty="0" smtClean="0"/>
            <a:t>may be linked to </a:t>
          </a:r>
          <a:r>
            <a:rPr lang="en-US" sz="2200" u="sng" dirty="0" smtClean="0"/>
            <a:t>many</a:t>
          </a:r>
          <a:r>
            <a:rPr lang="en-US" sz="2200" dirty="0" smtClean="0"/>
            <a:t> </a:t>
          </a:r>
          <a:r>
            <a:rPr lang="en-US" sz="2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red ones  </a:t>
          </a:r>
          <a:endParaRPr lang="en-US" sz="2200" b="1" dirty="0">
            <a:solidFill>
              <a:schemeClr val="accent2"/>
            </a:solidFill>
          </a:endParaRPr>
        </a:p>
      </dgm:t>
    </dgm:pt>
    <dgm:pt modelId="{98165A8F-494E-4A80-9A49-3D5B019D5444}" type="parTrans" cxnId="{3348CF02-AB68-422E-ADF4-B74B97D84AE8}">
      <dgm:prSet/>
      <dgm:spPr/>
      <dgm:t>
        <a:bodyPr/>
        <a:lstStyle/>
        <a:p>
          <a:endParaRPr lang="en-US" sz="2200"/>
        </a:p>
      </dgm:t>
    </dgm:pt>
    <dgm:pt modelId="{37D1D8AD-EA54-444F-A755-248C73BE882B}" type="sibTrans" cxnId="{3348CF02-AB68-422E-ADF4-B74B97D84AE8}">
      <dgm:prSet/>
      <dgm:spPr/>
      <dgm:t>
        <a:bodyPr/>
        <a:lstStyle/>
        <a:p>
          <a:endParaRPr lang="en-US" sz="2200"/>
        </a:p>
      </dgm:t>
    </dgm:pt>
    <dgm:pt modelId="{4DDB5962-096F-4787-B29A-89E42688C004}" type="pres">
      <dgm:prSet presAssocID="{0906656C-FCC9-486F-A4AF-7E8FAC3427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DD241-CA5E-4BDB-9EC8-CD937E656900}" type="pres">
      <dgm:prSet presAssocID="{F1049CA0-C97B-4389-B427-E47DCA27967F}" presName="parentText" presStyleLbl="node1" presStyleIdx="0" presStyleCnt="1" custLinFactNeighborY="18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8CF02-AB68-422E-ADF4-B74B97D84AE8}" srcId="{0906656C-FCC9-486F-A4AF-7E8FAC3427B1}" destId="{F1049CA0-C97B-4389-B427-E47DCA27967F}" srcOrd="0" destOrd="0" parTransId="{98165A8F-494E-4A80-9A49-3D5B019D5444}" sibTransId="{37D1D8AD-EA54-444F-A755-248C73BE882B}"/>
    <dgm:cxn modelId="{00FE2E89-84FA-48D7-B26D-FFD18AA3EBBE}" type="presOf" srcId="{F1049CA0-C97B-4389-B427-E47DCA27967F}" destId="{11ADD241-CA5E-4BDB-9EC8-CD937E656900}" srcOrd="0" destOrd="0" presId="urn:microsoft.com/office/officeart/2005/8/layout/vList2"/>
    <dgm:cxn modelId="{D1D2BA7B-5FC4-44D3-BB69-10D22BEA4CC8}" type="presOf" srcId="{0906656C-FCC9-486F-A4AF-7E8FAC3427B1}" destId="{4DDB5962-096F-4787-B29A-89E42688C004}" srcOrd="0" destOrd="0" presId="urn:microsoft.com/office/officeart/2005/8/layout/vList2"/>
    <dgm:cxn modelId="{B7F452AD-3EE9-4A48-A40D-390350CB461B}" type="presParOf" srcId="{4DDB5962-096F-4787-B29A-89E42688C004}" destId="{11ADD241-CA5E-4BDB-9EC8-CD937E656900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A83A99-BDD7-4F6D-AC3D-A6DE7BB025E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F1D92-94ED-4B82-89BA-EFAA2F96666C}">
      <dgm:prSet custT="1"/>
      <dgm:spPr/>
      <dgm:t>
        <a:bodyPr/>
        <a:lstStyle/>
        <a:p>
          <a:pPr algn="ctr" rtl="0"/>
          <a:r>
            <a:rPr lang="en-US" sz="2800" dirty="0" smtClean="0"/>
            <a:t>Powerful framework for systematically tackling </a:t>
          </a:r>
          <a:br>
            <a:rPr lang="en-US" sz="2800" dirty="0" smtClean="0"/>
          </a:br>
          <a:r>
            <a:rPr lang="en-US" sz="2800" dirty="0" smtClean="0"/>
            <a:t>the MRF optimization problem</a:t>
          </a:r>
          <a:endParaRPr lang="en-US" sz="2800" dirty="0"/>
        </a:p>
      </dgm:t>
    </dgm:pt>
    <dgm:pt modelId="{E8838D04-2E0F-42EC-A811-A470E75421AD}" type="parTrans" cxnId="{0781E3C3-34B1-49DE-9A09-B6158BA30403}">
      <dgm:prSet/>
      <dgm:spPr/>
      <dgm:t>
        <a:bodyPr/>
        <a:lstStyle/>
        <a:p>
          <a:endParaRPr lang="en-US" sz="2000"/>
        </a:p>
      </dgm:t>
    </dgm:pt>
    <dgm:pt modelId="{11600908-0296-4997-8E65-376D4D941EC6}" type="sibTrans" cxnId="{0781E3C3-34B1-49DE-9A09-B6158BA30403}">
      <dgm:prSet/>
      <dgm:spPr/>
      <dgm:t>
        <a:bodyPr/>
        <a:lstStyle/>
        <a:p>
          <a:endParaRPr lang="en-US" sz="2000"/>
        </a:p>
      </dgm:t>
    </dgm:pt>
    <dgm:pt modelId="{3863D26F-4F4F-4526-9481-2E7A3BF0CC9E}" type="pres">
      <dgm:prSet presAssocID="{64A83A99-BDD7-4F6D-AC3D-A6DE7BB02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E7E84-C083-4D56-A289-2FAAA0952154}" type="pres">
      <dgm:prSet presAssocID="{724F1D92-94ED-4B82-89BA-EFAA2F9666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1E3C3-34B1-49DE-9A09-B6158BA30403}" srcId="{64A83A99-BDD7-4F6D-AC3D-A6DE7BB025E7}" destId="{724F1D92-94ED-4B82-89BA-EFAA2F96666C}" srcOrd="0" destOrd="0" parTransId="{E8838D04-2E0F-42EC-A811-A470E75421AD}" sibTransId="{11600908-0296-4997-8E65-376D4D941EC6}"/>
    <dgm:cxn modelId="{BFF6CD3D-021F-4C6D-A030-A78988D7EB46}" type="presOf" srcId="{64A83A99-BDD7-4F6D-AC3D-A6DE7BB025E7}" destId="{3863D26F-4F4F-4526-9481-2E7A3BF0CC9E}" srcOrd="0" destOrd="0" presId="urn:microsoft.com/office/officeart/2005/8/layout/vList2"/>
    <dgm:cxn modelId="{6D527BAB-1C33-4E30-B952-E57236A39AB2}" type="presOf" srcId="{724F1D92-94ED-4B82-89BA-EFAA2F96666C}" destId="{698E7E84-C083-4D56-A289-2FAAA0952154}" srcOrd="0" destOrd="0" presId="urn:microsoft.com/office/officeart/2005/8/layout/vList2"/>
    <dgm:cxn modelId="{DECB1956-FFF5-4316-B524-29AF9105F77E}" type="presParOf" srcId="{3863D26F-4F4F-4526-9481-2E7A3BF0CC9E}" destId="{698E7E84-C083-4D56-A289-2FAAA0952154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A83A99-BDD7-4F6D-AC3D-A6DE7BB025E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F1D92-94ED-4B82-89BA-EFAA2F96666C}">
      <dgm:prSet custT="1"/>
      <dgm:spPr/>
      <dgm:t>
        <a:bodyPr/>
        <a:lstStyle/>
        <a:p>
          <a:pPr algn="ctr" rtl="0"/>
          <a:r>
            <a:rPr lang="en-US" sz="2800" dirty="0" smtClean="0"/>
            <a:t>Unifying view for the state-of-the-art </a:t>
          </a:r>
          <a:br>
            <a:rPr lang="en-US" sz="2800" dirty="0" smtClean="0"/>
          </a:br>
          <a:r>
            <a:rPr lang="en-US" sz="2800" dirty="0" smtClean="0"/>
            <a:t>MRF optimization techniques</a:t>
          </a:r>
          <a:endParaRPr lang="en-US" sz="2800" dirty="0"/>
        </a:p>
      </dgm:t>
    </dgm:pt>
    <dgm:pt modelId="{E8838D04-2E0F-42EC-A811-A470E75421AD}" type="parTrans" cxnId="{0781E3C3-34B1-49DE-9A09-B6158BA30403}">
      <dgm:prSet/>
      <dgm:spPr/>
      <dgm:t>
        <a:bodyPr/>
        <a:lstStyle/>
        <a:p>
          <a:endParaRPr lang="en-US" sz="2000"/>
        </a:p>
      </dgm:t>
    </dgm:pt>
    <dgm:pt modelId="{11600908-0296-4997-8E65-376D4D941EC6}" type="sibTrans" cxnId="{0781E3C3-34B1-49DE-9A09-B6158BA30403}">
      <dgm:prSet/>
      <dgm:spPr/>
      <dgm:t>
        <a:bodyPr/>
        <a:lstStyle/>
        <a:p>
          <a:endParaRPr lang="en-US" sz="2000"/>
        </a:p>
      </dgm:t>
    </dgm:pt>
    <dgm:pt modelId="{3863D26F-4F4F-4526-9481-2E7A3BF0CC9E}" type="pres">
      <dgm:prSet presAssocID="{64A83A99-BDD7-4F6D-AC3D-A6DE7BB02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E7E84-C083-4D56-A289-2FAAA0952154}" type="pres">
      <dgm:prSet presAssocID="{724F1D92-94ED-4B82-89BA-EFAA2F9666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A5822-9F3A-4745-9432-495077781AC8}" type="presOf" srcId="{724F1D92-94ED-4B82-89BA-EFAA2F96666C}" destId="{698E7E84-C083-4D56-A289-2FAAA0952154}" srcOrd="0" destOrd="0" presId="urn:microsoft.com/office/officeart/2005/8/layout/vList2"/>
    <dgm:cxn modelId="{0781E3C3-34B1-49DE-9A09-B6158BA30403}" srcId="{64A83A99-BDD7-4F6D-AC3D-A6DE7BB025E7}" destId="{724F1D92-94ED-4B82-89BA-EFAA2F96666C}" srcOrd="0" destOrd="0" parTransId="{E8838D04-2E0F-42EC-A811-A470E75421AD}" sibTransId="{11600908-0296-4997-8E65-376D4D941EC6}"/>
    <dgm:cxn modelId="{48D4B2CB-D8DB-4BA8-AB55-33E3127CEC46}" type="presOf" srcId="{64A83A99-BDD7-4F6D-AC3D-A6DE7BB025E7}" destId="{3863D26F-4F4F-4526-9481-2E7A3BF0CC9E}" srcOrd="0" destOrd="0" presId="urn:microsoft.com/office/officeart/2005/8/layout/vList2"/>
    <dgm:cxn modelId="{49496A2D-3F65-4138-904E-601872E6E55A}" type="presParOf" srcId="{3863D26F-4F4F-4526-9481-2E7A3BF0CC9E}" destId="{698E7E84-C083-4D56-A289-2FAAA0952154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A83A99-BDD7-4F6D-AC3D-A6DE7BB025E7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ECD5FE-0AB1-4E7F-BC32-164235B03B5A}">
      <dgm:prSet custT="1"/>
      <dgm:spPr/>
      <dgm:t>
        <a:bodyPr/>
        <a:lstStyle/>
        <a:p>
          <a:pPr algn="ctr" rtl="0"/>
          <a:r>
            <a:rPr lang="en-US" sz="2800" b="1" dirty="0" smtClean="0"/>
            <a:t>LP and its duality theory provides:</a:t>
          </a:r>
          <a:endParaRPr lang="en-US" sz="2800" dirty="0"/>
        </a:p>
      </dgm:t>
    </dgm:pt>
    <dgm:pt modelId="{D06C9654-3FEF-45C3-9804-119601B0842E}" type="parTrans" cxnId="{5D4CE7F0-1C72-457D-9515-023F58795BF7}">
      <dgm:prSet/>
      <dgm:spPr/>
      <dgm:t>
        <a:bodyPr/>
        <a:lstStyle/>
        <a:p>
          <a:endParaRPr lang="en-US" sz="2000"/>
        </a:p>
      </dgm:t>
    </dgm:pt>
    <dgm:pt modelId="{1894236F-F1F4-4B7D-A5BA-818E6FC4E039}" type="sibTrans" cxnId="{5D4CE7F0-1C72-457D-9515-023F58795BF7}">
      <dgm:prSet/>
      <dgm:spPr/>
      <dgm:t>
        <a:bodyPr/>
        <a:lstStyle/>
        <a:p>
          <a:endParaRPr lang="en-US" sz="2000"/>
        </a:p>
      </dgm:t>
    </dgm:pt>
    <dgm:pt modelId="{3863D26F-4F4F-4526-9481-2E7A3BF0CC9E}" type="pres">
      <dgm:prSet presAssocID="{64A83A99-BDD7-4F6D-AC3D-A6DE7BB02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9AC320-5A97-4B2D-BED3-EE411316DD5B}" type="pres">
      <dgm:prSet presAssocID="{6FECD5FE-0AB1-4E7F-BC32-164235B03B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CE7F0-1C72-457D-9515-023F58795BF7}" srcId="{64A83A99-BDD7-4F6D-AC3D-A6DE7BB025E7}" destId="{6FECD5FE-0AB1-4E7F-BC32-164235B03B5A}" srcOrd="0" destOrd="0" parTransId="{D06C9654-3FEF-45C3-9804-119601B0842E}" sibTransId="{1894236F-F1F4-4B7D-A5BA-818E6FC4E039}"/>
    <dgm:cxn modelId="{E12182F8-02C3-4BAD-B00C-FAF8BF3E3425}" type="presOf" srcId="{64A83A99-BDD7-4F6D-AC3D-A6DE7BB025E7}" destId="{3863D26F-4F4F-4526-9481-2E7A3BF0CC9E}" srcOrd="0" destOrd="0" presId="urn:microsoft.com/office/officeart/2005/8/layout/vList2"/>
    <dgm:cxn modelId="{5C0EE29C-FA2B-42D2-8749-60CF22A2DEC8}" type="presOf" srcId="{6FECD5FE-0AB1-4E7F-BC32-164235B03B5A}" destId="{1F9AC320-5A97-4B2D-BED3-EE411316DD5B}" srcOrd="0" destOrd="0" presId="urn:microsoft.com/office/officeart/2005/8/layout/vList2"/>
    <dgm:cxn modelId="{4CC71C44-6587-4699-A88F-27AF7CEB0AAE}" type="presParOf" srcId="{3863D26F-4F4F-4526-9481-2E7A3BF0CC9E}" destId="{1F9AC320-5A97-4B2D-BED3-EE411316DD5B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69290-8D91-403A-856E-C9AD6C9E7DA4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6EAA1-6DEB-4BEF-99CF-34465CAB83DD}">
      <dgm:prSet/>
      <dgm:spPr/>
      <dgm:t>
        <a:bodyPr/>
        <a:lstStyle/>
        <a:p>
          <a:pPr rtl="0"/>
          <a:r>
            <a:rPr lang="en-US" dirty="0" smtClean="0"/>
            <a:t>MRF energies away from optimum</a:t>
          </a:r>
          <a:endParaRPr lang="en-US" dirty="0"/>
        </a:p>
      </dgm:t>
    </dgm:pt>
    <dgm:pt modelId="{F16E1012-51FD-423B-ABC4-09BBE64AEBE8}" type="parTrans" cxnId="{1B6B634E-F931-4D4D-964C-6D7D0559EE75}">
      <dgm:prSet/>
      <dgm:spPr/>
      <dgm:t>
        <a:bodyPr/>
        <a:lstStyle/>
        <a:p>
          <a:endParaRPr lang="en-US"/>
        </a:p>
      </dgm:t>
    </dgm:pt>
    <dgm:pt modelId="{3172352F-E123-4BBD-A6D9-2345F142D9A6}" type="sibTrans" cxnId="{1B6B634E-F931-4D4D-964C-6D7D0559EE75}">
      <dgm:prSet/>
      <dgm:spPr/>
      <dgm:t>
        <a:bodyPr/>
        <a:lstStyle/>
        <a:p>
          <a:endParaRPr lang="en-US"/>
        </a:p>
      </dgm:t>
    </dgm:pt>
    <dgm:pt modelId="{E11D48E0-8FC9-4BE7-B23D-D17FD631AF8B}">
      <dgm:prSet/>
      <dgm:spPr/>
      <dgm:t>
        <a:bodyPr/>
        <a:lstStyle/>
        <a:p>
          <a:pPr rtl="0"/>
          <a:r>
            <a:rPr lang="en-US" dirty="0" smtClean="0"/>
            <a:t>lower bounds away from optimum</a:t>
          </a:r>
          <a:endParaRPr lang="en-US" dirty="0"/>
        </a:p>
      </dgm:t>
    </dgm:pt>
    <dgm:pt modelId="{2CE466A7-0800-4BDC-9043-83479608E6AB}" type="parTrans" cxnId="{B78FC826-18E1-4523-B1A1-933DAD1369CB}">
      <dgm:prSet/>
      <dgm:spPr/>
      <dgm:t>
        <a:bodyPr/>
        <a:lstStyle/>
        <a:p>
          <a:endParaRPr lang="en-US"/>
        </a:p>
      </dgm:t>
    </dgm:pt>
    <dgm:pt modelId="{C993DE69-3F8D-41EC-9EB3-8407CBEA4FA9}" type="sibTrans" cxnId="{B78FC826-18E1-4523-B1A1-933DAD1369CB}">
      <dgm:prSet/>
      <dgm:spPr/>
      <dgm:t>
        <a:bodyPr/>
        <a:lstStyle/>
        <a:p>
          <a:endParaRPr lang="en-US"/>
        </a:p>
      </dgm:t>
    </dgm:pt>
    <dgm:pt modelId="{BFDF5DC9-D0C4-471C-AF91-F1BE87CD639D}" type="pres">
      <dgm:prSet presAssocID="{55869290-8D91-403A-856E-C9AD6C9E7DA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6BBBB-68AF-4048-9473-22106EF2AD4E}" type="pres">
      <dgm:prSet presAssocID="{5A66EAA1-6DEB-4BEF-99CF-34465CAB83DD}" presName="node" presStyleLbl="node1" presStyleIdx="0" presStyleCnt="2" custScaleX="13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2F032-AE69-4DEC-969A-0A1E0C53F48C}" type="pres">
      <dgm:prSet presAssocID="{3172352F-E123-4BBD-A6D9-2345F142D9A6}" presName="sibTrans" presStyleLbl="sibTrans2D1" presStyleIdx="0" presStyleCnt="1" custFlipVert="1"/>
      <dgm:spPr/>
      <dgm:t>
        <a:bodyPr/>
        <a:lstStyle/>
        <a:p>
          <a:endParaRPr lang="en-US"/>
        </a:p>
      </dgm:t>
    </dgm:pt>
    <dgm:pt modelId="{885807A6-DE28-4990-A665-D72A6A838E88}" type="pres">
      <dgm:prSet presAssocID="{3172352F-E123-4BBD-A6D9-2345F142D9A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B6DCCCE-C4B0-4445-B416-F5E9DF038342}" type="pres">
      <dgm:prSet presAssocID="{E11D48E0-8FC9-4BE7-B23D-D17FD631AF8B}" presName="node" presStyleLbl="node1" presStyleIdx="1" presStyleCnt="2" custScaleX="13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B06EE-F20C-4010-86CB-8A106557D51E}" type="presOf" srcId="{3172352F-E123-4BBD-A6D9-2345F142D9A6}" destId="{4D02F032-AE69-4DEC-969A-0A1E0C53F48C}" srcOrd="0" destOrd="0" presId="urn:microsoft.com/office/officeart/2005/8/layout/process2"/>
    <dgm:cxn modelId="{D9D23508-50F7-4FC5-AE49-8DC586546B37}" type="presOf" srcId="{5A66EAA1-6DEB-4BEF-99CF-34465CAB83DD}" destId="{2A06BBBB-68AF-4048-9473-22106EF2AD4E}" srcOrd="0" destOrd="0" presId="urn:microsoft.com/office/officeart/2005/8/layout/process2"/>
    <dgm:cxn modelId="{8B5D6145-A5E9-4417-B0E5-AEEBCCAE06A5}" type="presOf" srcId="{E11D48E0-8FC9-4BE7-B23D-D17FD631AF8B}" destId="{8B6DCCCE-C4B0-4445-B416-F5E9DF038342}" srcOrd="0" destOrd="0" presId="urn:microsoft.com/office/officeart/2005/8/layout/process2"/>
    <dgm:cxn modelId="{6A837EA4-DD08-4BBE-A994-3C485406C927}" type="presOf" srcId="{3172352F-E123-4BBD-A6D9-2345F142D9A6}" destId="{885807A6-DE28-4990-A665-D72A6A838E88}" srcOrd="1" destOrd="0" presId="urn:microsoft.com/office/officeart/2005/8/layout/process2"/>
    <dgm:cxn modelId="{0171D20B-9ECC-4F15-8FB1-3F804F211B17}" type="presOf" srcId="{55869290-8D91-403A-856E-C9AD6C9E7DA4}" destId="{BFDF5DC9-D0C4-471C-AF91-F1BE87CD639D}" srcOrd="0" destOrd="0" presId="urn:microsoft.com/office/officeart/2005/8/layout/process2"/>
    <dgm:cxn modelId="{B78FC826-18E1-4523-B1A1-933DAD1369CB}" srcId="{55869290-8D91-403A-856E-C9AD6C9E7DA4}" destId="{E11D48E0-8FC9-4BE7-B23D-D17FD631AF8B}" srcOrd="1" destOrd="0" parTransId="{2CE466A7-0800-4BDC-9043-83479608E6AB}" sibTransId="{C993DE69-3F8D-41EC-9EB3-8407CBEA4FA9}"/>
    <dgm:cxn modelId="{1B6B634E-F931-4D4D-964C-6D7D0559EE75}" srcId="{55869290-8D91-403A-856E-C9AD6C9E7DA4}" destId="{5A66EAA1-6DEB-4BEF-99CF-34465CAB83DD}" srcOrd="0" destOrd="0" parTransId="{F16E1012-51FD-423B-ABC4-09BBE64AEBE8}" sibTransId="{3172352F-E123-4BBD-A6D9-2345F142D9A6}"/>
    <dgm:cxn modelId="{9A469BA8-C198-4F78-AD99-D99DC577C927}" type="presParOf" srcId="{BFDF5DC9-D0C4-471C-AF91-F1BE87CD639D}" destId="{2A06BBBB-68AF-4048-9473-22106EF2AD4E}" srcOrd="0" destOrd="0" presId="urn:microsoft.com/office/officeart/2005/8/layout/process2"/>
    <dgm:cxn modelId="{A9F50B80-89FA-4F79-9340-BD76BA203183}" type="presParOf" srcId="{BFDF5DC9-D0C4-471C-AF91-F1BE87CD639D}" destId="{4D02F032-AE69-4DEC-969A-0A1E0C53F48C}" srcOrd="1" destOrd="0" presId="urn:microsoft.com/office/officeart/2005/8/layout/process2"/>
    <dgm:cxn modelId="{1FAAFA73-3407-4436-85FA-AE7161E346B6}" type="presParOf" srcId="{4D02F032-AE69-4DEC-969A-0A1E0C53F48C}" destId="{885807A6-DE28-4990-A665-D72A6A838E88}" srcOrd="0" destOrd="0" presId="urn:microsoft.com/office/officeart/2005/8/layout/process2"/>
    <dgm:cxn modelId="{8392EB63-F6B5-483F-B081-6D8D2CC56E32}" type="presParOf" srcId="{BFDF5DC9-D0C4-471C-AF91-F1BE87CD639D}" destId="{8B6DCCCE-C4B0-4445-B416-F5E9DF038342}" srcOrd="2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869290-8D91-403A-856E-C9AD6C9E7DA4}" type="doc">
      <dgm:prSet loTypeId="urn:microsoft.com/office/officeart/2005/8/layout/process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66EAA1-6DEB-4BEF-99CF-34465CAB83DD}">
      <dgm:prSet/>
      <dgm:spPr/>
      <dgm:t>
        <a:bodyPr/>
        <a:lstStyle/>
        <a:p>
          <a:pPr rtl="0"/>
          <a:r>
            <a:rPr lang="en-US" dirty="0" smtClean="0"/>
            <a:t>MRF  energies close to optimum</a:t>
          </a:r>
          <a:endParaRPr lang="en-US" dirty="0"/>
        </a:p>
      </dgm:t>
    </dgm:pt>
    <dgm:pt modelId="{F16E1012-51FD-423B-ABC4-09BBE64AEBE8}" type="parTrans" cxnId="{1B6B634E-F931-4D4D-964C-6D7D0559EE75}">
      <dgm:prSet/>
      <dgm:spPr/>
      <dgm:t>
        <a:bodyPr/>
        <a:lstStyle/>
        <a:p>
          <a:endParaRPr lang="en-US"/>
        </a:p>
      </dgm:t>
    </dgm:pt>
    <dgm:pt modelId="{3172352F-E123-4BBD-A6D9-2345F142D9A6}" type="sibTrans" cxnId="{1B6B634E-F931-4D4D-964C-6D7D0559EE75}">
      <dgm:prSet/>
      <dgm:spPr/>
      <dgm:t>
        <a:bodyPr/>
        <a:lstStyle/>
        <a:p>
          <a:endParaRPr lang="en-US"/>
        </a:p>
      </dgm:t>
    </dgm:pt>
    <dgm:pt modelId="{E11D48E0-8FC9-4BE7-B23D-D17FD631AF8B}">
      <dgm:prSet/>
      <dgm:spPr/>
      <dgm:t>
        <a:bodyPr/>
        <a:lstStyle/>
        <a:p>
          <a:pPr rtl="0"/>
          <a:r>
            <a:rPr lang="en-US" dirty="0" smtClean="0"/>
            <a:t>lower bounds close to optimum</a:t>
          </a:r>
          <a:endParaRPr lang="en-US" dirty="0"/>
        </a:p>
      </dgm:t>
    </dgm:pt>
    <dgm:pt modelId="{2CE466A7-0800-4BDC-9043-83479608E6AB}" type="parTrans" cxnId="{B78FC826-18E1-4523-B1A1-933DAD1369CB}">
      <dgm:prSet/>
      <dgm:spPr/>
      <dgm:t>
        <a:bodyPr/>
        <a:lstStyle/>
        <a:p>
          <a:endParaRPr lang="en-US"/>
        </a:p>
      </dgm:t>
    </dgm:pt>
    <dgm:pt modelId="{C993DE69-3F8D-41EC-9EB3-8407CBEA4FA9}" type="sibTrans" cxnId="{B78FC826-18E1-4523-B1A1-933DAD1369CB}">
      <dgm:prSet/>
      <dgm:spPr/>
      <dgm:t>
        <a:bodyPr/>
        <a:lstStyle/>
        <a:p>
          <a:endParaRPr lang="en-US"/>
        </a:p>
      </dgm:t>
    </dgm:pt>
    <dgm:pt modelId="{BFDF5DC9-D0C4-471C-AF91-F1BE87CD639D}" type="pres">
      <dgm:prSet presAssocID="{55869290-8D91-403A-856E-C9AD6C9E7DA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6BBBB-68AF-4048-9473-22106EF2AD4E}" type="pres">
      <dgm:prSet presAssocID="{5A66EAA1-6DEB-4BEF-99CF-34465CAB83DD}" presName="node" presStyleLbl="node1" presStyleIdx="0" presStyleCnt="2" custScaleX="13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2F032-AE69-4DEC-969A-0A1E0C53F48C}" type="pres">
      <dgm:prSet presAssocID="{3172352F-E123-4BBD-A6D9-2345F142D9A6}" presName="sibTrans" presStyleLbl="sibTrans2D1" presStyleIdx="0" presStyleCnt="1" custFlipVert="1"/>
      <dgm:spPr/>
      <dgm:t>
        <a:bodyPr/>
        <a:lstStyle/>
        <a:p>
          <a:endParaRPr lang="en-US"/>
        </a:p>
      </dgm:t>
    </dgm:pt>
    <dgm:pt modelId="{885807A6-DE28-4990-A665-D72A6A838E88}" type="pres">
      <dgm:prSet presAssocID="{3172352F-E123-4BBD-A6D9-2345F142D9A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B6DCCCE-C4B0-4445-B416-F5E9DF038342}" type="pres">
      <dgm:prSet presAssocID="{E11D48E0-8FC9-4BE7-B23D-D17FD631AF8B}" presName="node" presStyleLbl="node1" presStyleIdx="1" presStyleCnt="2" custScaleX="138923" custLinFactNeighborY="2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0F1984-DD49-4ECB-8B2A-0E6B3AA1FC44}" type="presOf" srcId="{E11D48E0-8FC9-4BE7-B23D-D17FD631AF8B}" destId="{8B6DCCCE-C4B0-4445-B416-F5E9DF038342}" srcOrd="0" destOrd="0" presId="urn:microsoft.com/office/officeart/2005/8/layout/process2"/>
    <dgm:cxn modelId="{E68D0F04-F14D-4707-B520-EA58C6513D10}" type="presOf" srcId="{5A66EAA1-6DEB-4BEF-99CF-34465CAB83DD}" destId="{2A06BBBB-68AF-4048-9473-22106EF2AD4E}" srcOrd="0" destOrd="0" presId="urn:microsoft.com/office/officeart/2005/8/layout/process2"/>
    <dgm:cxn modelId="{3D2CCD72-590A-4684-AB77-641A03E4DDBD}" type="presOf" srcId="{3172352F-E123-4BBD-A6D9-2345F142D9A6}" destId="{4D02F032-AE69-4DEC-969A-0A1E0C53F48C}" srcOrd="0" destOrd="0" presId="urn:microsoft.com/office/officeart/2005/8/layout/process2"/>
    <dgm:cxn modelId="{B78FC826-18E1-4523-B1A1-933DAD1369CB}" srcId="{55869290-8D91-403A-856E-C9AD6C9E7DA4}" destId="{E11D48E0-8FC9-4BE7-B23D-D17FD631AF8B}" srcOrd="1" destOrd="0" parTransId="{2CE466A7-0800-4BDC-9043-83479608E6AB}" sibTransId="{C993DE69-3F8D-41EC-9EB3-8407CBEA4FA9}"/>
    <dgm:cxn modelId="{97CAFAB3-FF1A-4780-A604-CB105368BB9E}" type="presOf" srcId="{55869290-8D91-403A-856E-C9AD6C9E7DA4}" destId="{BFDF5DC9-D0C4-471C-AF91-F1BE87CD639D}" srcOrd="0" destOrd="0" presId="urn:microsoft.com/office/officeart/2005/8/layout/process2"/>
    <dgm:cxn modelId="{1B6B634E-F931-4D4D-964C-6D7D0559EE75}" srcId="{55869290-8D91-403A-856E-C9AD6C9E7DA4}" destId="{5A66EAA1-6DEB-4BEF-99CF-34465CAB83DD}" srcOrd="0" destOrd="0" parTransId="{F16E1012-51FD-423B-ABC4-09BBE64AEBE8}" sibTransId="{3172352F-E123-4BBD-A6D9-2345F142D9A6}"/>
    <dgm:cxn modelId="{27CDF3A6-C84E-46ED-81C3-168A6BA650E4}" type="presOf" srcId="{3172352F-E123-4BBD-A6D9-2345F142D9A6}" destId="{885807A6-DE28-4990-A665-D72A6A838E88}" srcOrd="1" destOrd="0" presId="urn:microsoft.com/office/officeart/2005/8/layout/process2"/>
    <dgm:cxn modelId="{4931CBDA-8536-4959-AA55-71E9E3BD930D}" type="presParOf" srcId="{BFDF5DC9-D0C4-471C-AF91-F1BE87CD639D}" destId="{2A06BBBB-68AF-4048-9473-22106EF2AD4E}" srcOrd="0" destOrd="0" presId="urn:microsoft.com/office/officeart/2005/8/layout/process2"/>
    <dgm:cxn modelId="{7773CA16-96BF-4B51-8D33-095ED3FF294B}" type="presParOf" srcId="{BFDF5DC9-D0C4-471C-AF91-F1BE87CD639D}" destId="{4D02F032-AE69-4DEC-969A-0A1E0C53F48C}" srcOrd="1" destOrd="0" presId="urn:microsoft.com/office/officeart/2005/8/layout/process2"/>
    <dgm:cxn modelId="{9DEDABDC-6C80-46A6-B8AD-6904B5CE81E5}" type="presParOf" srcId="{4D02F032-AE69-4DEC-969A-0A1E0C53F48C}" destId="{885807A6-DE28-4990-A665-D72A6A838E88}" srcOrd="0" destOrd="0" presId="urn:microsoft.com/office/officeart/2005/8/layout/process2"/>
    <dgm:cxn modelId="{886B9048-F38F-4622-A6D3-978C6EC5F4FC}" type="presParOf" srcId="{BFDF5DC9-D0C4-471C-AF91-F1BE87CD639D}" destId="{8B6DCCCE-C4B0-4445-B416-F5E9DF038342}" srcOrd="2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3A111-E0FD-460D-A797-4E11DDD54F73}" type="doc">
      <dgm:prSet loTypeId="urn:microsoft.com/office/officeart/2005/8/layout/vList2" loCatId="list" qsTypeId="urn:microsoft.com/office/officeart/2005/8/quickstyle/3d2" qsCatId="3D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84FFAF47-DA8C-463F-BBB5-57F346D3DB6D}">
      <dgm:prSet/>
      <dgm:spPr/>
      <dgm:t>
        <a:bodyPr/>
        <a:lstStyle/>
        <a:p>
          <a:pPr rtl="0"/>
          <a:r>
            <a:rPr lang="en-US" dirty="0" smtClean="0"/>
            <a:t>Building the dynamic hierarchy</a:t>
          </a:r>
          <a:endParaRPr lang="en-US" dirty="0"/>
        </a:p>
      </dgm:t>
    </dgm:pt>
    <dgm:pt modelId="{CF6224F0-14E5-47CB-9B35-5236B96F7534}" type="parTrans" cxnId="{D84B1FF8-1BA1-4605-B074-ED0DBF247063}">
      <dgm:prSet/>
      <dgm:spPr/>
      <dgm:t>
        <a:bodyPr/>
        <a:lstStyle/>
        <a:p>
          <a:endParaRPr lang="en-US"/>
        </a:p>
      </dgm:t>
    </dgm:pt>
    <dgm:pt modelId="{D658FD7A-3D2B-481E-84AA-34887D104279}" type="sibTrans" cxnId="{D84B1FF8-1BA1-4605-B074-ED0DBF247063}">
      <dgm:prSet/>
      <dgm:spPr/>
      <dgm:t>
        <a:bodyPr/>
        <a:lstStyle/>
        <a:p>
          <a:endParaRPr lang="en-US"/>
        </a:p>
      </dgm:t>
    </dgm:pt>
    <dgm:pt modelId="{27BF61B3-C8EE-41D4-8514-B81C81584827}" type="pres">
      <dgm:prSet presAssocID="{31E3A111-E0FD-460D-A797-4E11DDD54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99755-1245-45FD-8552-C163415D9970}" type="pres">
      <dgm:prSet presAssocID="{84FFAF47-DA8C-463F-BBB5-57F346D3DB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6632B-8C43-494C-95ED-43056F097472}" type="presOf" srcId="{84FFAF47-DA8C-463F-BBB5-57F346D3DB6D}" destId="{44999755-1245-45FD-8552-C163415D9970}" srcOrd="0" destOrd="0" presId="urn:microsoft.com/office/officeart/2005/8/layout/vList2"/>
    <dgm:cxn modelId="{D84B1FF8-1BA1-4605-B074-ED0DBF247063}" srcId="{31E3A111-E0FD-460D-A797-4E11DDD54F73}" destId="{84FFAF47-DA8C-463F-BBB5-57F346D3DB6D}" srcOrd="0" destOrd="0" parTransId="{CF6224F0-14E5-47CB-9B35-5236B96F7534}" sibTransId="{D658FD7A-3D2B-481E-84AA-34887D104279}"/>
    <dgm:cxn modelId="{5ED51A10-06E9-49E8-AE69-9D32F5244676}" type="presOf" srcId="{31E3A111-E0FD-460D-A797-4E11DDD54F73}" destId="{27BF61B3-C8EE-41D4-8514-B81C81584827}" srcOrd="0" destOrd="0" presId="urn:microsoft.com/office/officeart/2005/8/layout/vList2"/>
    <dgm:cxn modelId="{F91AB6F6-9386-4945-BC45-FC2EBE7444F8}" type="presParOf" srcId="{27BF61B3-C8EE-41D4-8514-B81C81584827}" destId="{44999755-1245-45FD-8552-C163415D9970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83F267-3825-4774-AAD6-F91E2560E22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3860A3-60BC-4963-9DF2-C2D5490E32B8}">
      <dgm:prSet/>
      <dgm:spPr/>
      <dgm:t>
        <a:bodyPr/>
        <a:lstStyle/>
        <a:p>
          <a:pPr rtl="0"/>
          <a:r>
            <a:rPr lang="en-US" b="0" baseline="0" dirty="0" smtClean="0"/>
            <a:t>Accuracy</a:t>
          </a:r>
          <a:r>
            <a:rPr lang="en-US" baseline="0" dirty="0" smtClean="0"/>
            <a:t>:</a:t>
          </a:r>
          <a:r>
            <a:rPr lang="en-US" dirty="0" smtClean="0"/>
            <a:t> </a:t>
          </a:r>
          <a:r>
            <a:rPr lang="en-US" b="0" baseline="0" dirty="0" smtClean="0"/>
            <a:t>relaxation tightening</a:t>
          </a:r>
          <a:endParaRPr lang="en-US" dirty="0"/>
        </a:p>
      </dgm:t>
    </dgm:pt>
    <dgm:pt modelId="{9470AA61-502E-4C9E-BDBD-E97244FDE55F}" type="parTrans" cxnId="{B162696B-5079-4FCA-8BA4-1F8D12A547F4}">
      <dgm:prSet/>
      <dgm:spPr/>
      <dgm:t>
        <a:bodyPr/>
        <a:lstStyle/>
        <a:p>
          <a:endParaRPr lang="en-US"/>
        </a:p>
      </dgm:t>
    </dgm:pt>
    <dgm:pt modelId="{3B99CFEE-ABA0-4E01-B7E5-F7979FA99CB3}" type="sibTrans" cxnId="{B162696B-5079-4FCA-8BA4-1F8D12A547F4}">
      <dgm:prSet/>
      <dgm:spPr/>
      <dgm:t>
        <a:bodyPr/>
        <a:lstStyle/>
        <a:p>
          <a:endParaRPr lang="en-US"/>
        </a:p>
      </dgm:t>
    </dgm:pt>
    <dgm:pt modelId="{2693D937-8F07-47FA-9D29-13EA4557825E}">
      <dgm:prSet/>
      <dgm:spPr/>
      <dgm:t>
        <a:bodyPr/>
        <a:lstStyle/>
        <a:p>
          <a:pPr rtl="0"/>
          <a:r>
            <a:rPr lang="en-US" dirty="0" smtClean="0"/>
            <a:t>Efficiency: reusing current dual information to optimize next tighter relaxation (i.e., no restarting from scratch)</a:t>
          </a:r>
          <a:endParaRPr lang="en-US" b="0" dirty="0"/>
        </a:p>
      </dgm:t>
    </dgm:pt>
    <dgm:pt modelId="{4E8AE02A-D3E2-4165-8B52-BBBFE14E4D97}" type="parTrans" cxnId="{28436A88-C4B7-44D9-8006-4E338ED93402}">
      <dgm:prSet/>
      <dgm:spPr/>
      <dgm:t>
        <a:bodyPr/>
        <a:lstStyle/>
        <a:p>
          <a:endParaRPr lang="en-US"/>
        </a:p>
      </dgm:t>
    </dgm:pt>
    <dgm:pt modelId="{E3298E57-5E41-4AC0-A7F7-2502FF839C2F}" type="sibTrans" cxnId="{28436A88-C4B7-44D9-8006-4E338ED93402}">
      <dgm:prSet/>
      <dgm:spPr/>
      <dgm:t>
        <a:bodyPr/>
        <a:lstStyle/>
        <a:p>
          <a:endParaRPr lang="en-US"/>
        </a:p>
      </dgm:t>
    </dgm:pt>
    <dgm:pt modelId="{96CBA2B4-6CB1-4211-BDC9-305C54DC6664}" type="pres">
      <dgm:prSet presAssocID="{1C83F267-3825-4774-AAD6-F91E2560E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01DB0-CF50-4089-9D13-082BE65F6F1E}" type="pres">
      <dgm:prSet presAssocID="{443860A3-60BC-4963-9DF2-C2D5490E32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5436A-1598-405A-BE83-7B22573C30C0}" type="pres">
      <dgm:prSet presAssocID="{3B99CFEE-ABA0-4E01-B7E5-F7979FA99CB3}" presName="spacer" presStyleCnt="0"/>
      <dgm:spPr/>
    </dgm:pt>
    <dgm:pt modelId="{DB530D4E-212C-4186-9554-8D41E346A898}" type="pres">
      <dgm:prSet presAssocID="{2693D937-8F07-47FA-9D29-13EA455782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1C10A-21F4-43E8-9A15-6D4A89002732}" type="presOf" srcId="{1C83F267-3825-4774-AAD6-F91E2560E221}" destId="{96CBA2B4-6CB1-4211-BDC9-305C54DC6664}" srcOrd="0" destOrd="0" presId="urn:microsoft.com/office/officeart/2005/8/layout/vList2"/>
    <dgm:cxn modelId="{80942D77-AD93-4A52-979E-A194F2AF1CE6}" type="presOf" srcId="{2693D937-8F07-47FA-9D29-13EA4557825E}" destId="{DB530D4E-212C-4186-9554-8D41E346A898}" srcOrd="0" destOrd="0" presId="urn:microsoft.com/office/officeart/2005/8/layout/vList2"/>
    <dgm:cxn modelId="{B162696B-5079-4FCA-8BA4-1F8D12A547F4}" srcId="{1C83F267-3825-4774-AAD6-F91E2560E221}" destId="{443860A3-60BC-4963-9DF2-C2D5490E32B8}" srcOrd="0" destOrd="0" parTransId="{9470AA61-502E-4C9E-BDBD-E97244FDE55F}" sibTransId="{3B99CFEE-ABA0-4E01-B7E5-F7979FA99CB3}"/>
    <dgm:cxn modelId="{29CEAB0F-1064-4054-8CA8-CDC9DEE3B43A}" type="presOf" srcId="{443860A3-60BC-4963-9DF2-C2D5490E32B8}" destId="{C8C01DB0-CF50-4089-9D13-082BE65F6F1E}" srcOrd="0" destOrd="0" presId="urn:microsoft.com/office/officeart/2005/8/layout/vList2"/>
    <dgm:cxn modelId="{28436A88-C4B7-44D9-8006-4E338ED93402}" srcId="{1C83F267-3825-4774-AAD6-F91E2560E221}" destId="{2693D937-8F07-47FA-9D29-13EA4557825E}" srcOrd="1" destOrd="0" parTransId="{4E8AE02A-D3E2-4165-8B52-BBBFE14E4D97}" sibTransId="{E3298E57-5E41-4AC0-A7F7-2502FF839C2F}"/>
    <dgm:cxn modelId="{3AC8F17C-2523-41A5-8BF9-81BC039E9699}" type="presParOf" srcId="{96CBA2B4-6CB1-4211-BDC9-305C54DC6664}" destId="{C8C01DB0-CF50-4089-9D13-082BE65F6F1E}" srcOrd="0" destOrd="0" presId="urn:microsoft.com/office/officeart/2005/8/layout/vList2"/>
    <dgm:cxn modelId="{21940212-C868-451D-BED0-73EF1B514608}" type="presParOf" srcId="{96CBA2B4-6CB1-4211-BDC9-305C54DC6664}" destId="{15C5436A-1598-405A-BE83-7B22573C30C0}" srcOrd="1" destOrd="0" presId="urn:microsoft.com/office/officeart/2005/8/layout/vList2"/>
    <dgm:cxn modelId="{ADB1EC08-7AC5-48DC-89D7-3118A0D7061E}" type="presParOf" srcId="{96CBA2B4-6CB1-4211-BDC9-305C54DC6664}" destId="{DB530D4E-212C-4186-9554-8D41E346A898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3A111-E0FD-460D-A797-4E11DDD54F73}" type="doc">
      <dgm:prSet loTypeId="urn:microsoft.com/office/officeart/2005/8/layout/vList2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4FFAF47-DA8C-463F-BBB5-57F346D3DB6D}">
      <dgm:prSet custT="1"/>
      <dgm:spPr/>
      <dgm:t>
        <a:bodyPr/>
        <a:lstStyle/>
        <a:p>
          <a:pPr algn="ctr" rtl="0"/>
          <a:r>
            <a:rPr lang="en-US" sz="4500" dirty="0" smtClean="0"/>
            <a:t>What does cycle-repairing try to achieve?</a:t>
          </a:r>
          <a:endParaRPr lang="en-US" sz="4500" dirty="0"/>
        </a:p>
      </dgm:t>
    </dgm:pt>
    <dgm:pt modelId="{CF6224F0-14E5-47CB-9B35-5236B96F7534}" type="parTrans" cxnId="{D84B1FF8-1BA1-4605-B074-ED0DBF247063}">
      <dgm:prSet/>
      <dgm:spPr/>
      <dgm:t>
        <a:bodyPr/>
        <a:lstStyle/>
        <a:p>
          <a:endParaRPr lang="en-US"/>
        </a:p>
      </dgm:t>
    </dgm:pt>
    <dgm:pt modelId="{D658FD7A-3D2B-481E-84AA-34887D104279}" type="sibTrans" cxnId="{D84B1FF8-1BA1-4605-B074-ED0DBF247063}">
      <dgm:prSet/>
      <dgm:spPr/>
      <dgm:t>
        <a:bodyPr/>
        <a:lstStyle/>
        <a:p>
          <a:endParaRPr lang="en-US"/>
        </a:p>
      </dgm:t>
    </dgm:pt>
    <dgm:pt modelId="{27BF61B3-C8EE-41D4-8514-B81C81584827}" type="pres">
      <dgm:prSet presAssocID="{31E3A111-E0FD-460D-A797-4E11DDD54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99755-1245-45FD-8552-C163415D9970}" type="pres">
      <dgm:prSet presAssocID="{84FFAF47-DA8C-463F-BBB5-57F346D3DB6D}" presName="parentText" presStyleLbl="node1" presStyleIdx="0" presStyleCnt="1" custScaleY="342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B1FF8-1BA1-4605-B074-ED0DBF247063}" srcId="{31E3A111-E0FD-460D-A797-4E11DDD54F73}" destId="{84FFAF47-DA8C-463F-BBB5-57F346D3DB6D}" srcOrd="0" destOrd="0" parTransId="{CF6224F0-14E5-47CB-9B35-5236B96F7534}" sibTransId="{D658FD7A-3D2B-481E-84AA-34887D104279}"/>
    <dgm:cxn modelId="{06ACDE58-68CE-407C-AC00-2525F3753E13}" type="presOf" srcId="{84FFAF47-DA8C-463F-BBB5-57F346D3DB6D}" destId="{44999755-1245-45FD-8552-C163415D9970}" srcOrd="0" destOrd="0" presId="urn:microsoft.com/office/officeart/2005/8/layout/vList2"/>
    <dgm:cxn modelId="{E84C56B3-E9E3-4062-8731-510FACA1D23F}" type="presOf" srcId="{31E3A111-E0FD-460D-A797-4E11DDD54F73}" destId="{27BF61B3-C8EE-41D4-8514-B81C81584827}" srcOrd="0" destOrd="0" presId="urn:microsoft.com/office/officeart/2005/8/layout/vList2"/>
    <dgm:cxn modelId="{CE471DD6-5137-49D7-9052-C1A08E8FD5D0}" type="presParOf" srcId="{27BF61B3-C8EE-41D4-8514-B81C81584827}" destId="{44999755-1245-45FD-8552-C163415D9970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940CF1-51F9-4BC3-9F6A-A49F34792C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7AF4F9-104B-41DE-9C89-A453DD20069D}">
      <dgm:prSet/>
      <dgm:spPr/>
      <dgm:t>
        <a:bodyPr/>
        <a:lstStyle/>
        <a:p>
          <a:pPr rtl="0"/>
          <a:r>
            <a:rPr lang="en-US" dirty="0" smtClean="0"/>
            <a:t>Allow heights to increase without reducing any residuals of tight links (i.e., zero residuals)</a:t>
          </a:r>
          <a:endParaRPr lang="en-US" dirty="0"/>
        </a:p>
      </dgm:t>
    </dgm:pt>
    <dgm:pt modelId="{9C40C7E8-5D04-4AC8-B49C-D75C90D34140}" type="parTrans" cxnId="{490EFD1D-3D8D-4984-8475-3877FBCA6433}">
      <dgm:prSet/>
      <dgm:spPr/>
      <dgm:t>
        <a:bodyPr/>
        <a:lstStyle/>
        <a:p>
          <a:endParaRPr lang="en-US"/>
        </a:p>
      </dgm:t>
    </dgm:pt>
    <dgm:pt modelId="{7841401C-C82A-4F4C-BC4C-94F17CDF9EAA}" type="sibTrans" cxnId="{490EFD1D-3D8D-4984-8475-3877FBCA6433}">
      <dgm:prSet/>
      <dgm:spPr/>
      <dgm:t>
        <a:bodyPr/>
        <a:lstStyle/>
        <a:p>
          <a:endParaRPr lang="en-US"/>
        </a:p>
      </dgm:t>
    </dgm:pt>
    <dgm:pt modelId="{F9F9856E-36D2-43F6-834D-BDD928DCE3C1}" type="pres">
      <dgm:prSet presAssocID="{6E940CF1-51F9-4BC3-9F6A-A49F34792C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99378-4678-4DFD-9ACF-295EC52893C5}" type="pres">
      <dgm:prSet presAssocID="{CB7AF4F9-104B-41DE-9C89-A453DD20069D}" presName="parentText" presStyleLbl="node1" presStyleIdx="0" presStyleCnt="1" custLinFactNeighborX="-9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EFD1D-3D8D-4984-8475-3877FBCA6433}" srcId="{6E940CF1-51F9-4BC3-9F6A-A49F34792C24}" destId="{CB7AF4F9-104B-41DE-9C89-A453DD20069D}" srcOrd="0" destOrd="0" parTransId="{9C40C7E8-5D04-4AC8-B49C-D75C90D34140}" sibTransId="{7841401C-C82A-4F4C-BC4C-94F17CDF9EAA}"/>
    <dgm:cxn modelId="{2BDD1B7D-4DDB-4643-8C3B-AFD1917B28F8}" type="presOf" srcId="{6E940CF1-51F9-4BC3-9F6A-A49F34792C24}" destId="{F9F9856E-36D2-43F6-834D-BDD928DCE3C1}" srcOrd="0" destOrd="0" presId="urn:microsoft.com/office/officeart/2005/8/layout/vList2"/>
    <dgm:cxn modelId="{FF436CB2-2782-4B47-A255-1E86EFF4AD8F}" type="presOf" srcId="{CB7AF4F9-104B-41DE-9C89-A453DD20069D}" destId="{46399378-4678-4DFD-9ACF-295EC52893C5}" srcOrd="0" destOrd="0" presId="urn:microsoft.com/office/officeart/2005/8/layout/vList2"/>
    <dgm:cxn modelId="{7E56F36C-5593-44D3-9644-D91417C0367F}" type="presParOf" srcId="{F9F9856E-36D2-43F6-834D-BDD928DCE3C1}" destId="{46399378-4678-4DFD-9ACF-295EC52893C5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E3A111-E0FD-460D-A797-4E11DDD54F73}" type="doc">
      <dgm:prSet loTypeId="urn:microsoft.com/office/officeart/2005/8/layout/vList2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4FFAF47-DA8C-463F-BBB5-57F346D3DB6D}">
      <dgm:prSet custT="1"/>
      <dgm:spPr/>
      <dgm:t>
        <a:bodyPr/>
        <a:lstStyle/>
        <a:p>
          <a:pPr algn="ctr" rtl="0"/>
          <a:r>
            <a:rPr lang="en-US" sz="4500" dirty="0" smtClean="0"/>
            <a:t>Results</a:t>
          </a:r>
          <a:endParaRPr lang="en-US" sz="4500" dirty="0"/>
        </a:p>
      </dgm:t>
    </dgm:pt>
    <dgm:pt modelId="{CF6224F0-14E5-47CB-9B35-5236B96F7534}" type="parTrans" cxnId="{D84B1FF8-1BA1-4605-B074-ED0DBF247063}">
      <dgm:prSet/>
      <dgm:spPr/>
      <dgm:t>
        <a:bodyPr/>
        <a:lstStyle/>
        <a:p>
          <a:endParaRPr lang="en-US"/>
        </a:p>
      </dgm:t>
    </dgm:pt>
    <dgm:pt modelId="{D658FD7A-3D2B-481E-84AA-34887D104279}" type="sibTrans" cxnId="{D84B1FF8-1BA1-4605-B074-ED0DBF247063}">
      <dgm:prSet/>
      <dgm:spPr/>
      <dgm:t>
        <a:bodyPr/>
        <a:lstStyle/>
        <a:p>
          <a:endParaRPr lang="en-US"/>
        </a:p>
      </dgm:t>
    </dgm:pt>
    <dgm:pt modelId="{27BF61B3-C8EE-41D4-8514-B81C81584827}" type="pres">
      <dgm:prSet presAssocID="{31E3A111-E0FD-460D-A797-4E11DDD54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99755-1245-45FD-8552-C163415D9970}" type="pres">
      <dgm:prSet presAssocID="{84FFAF47-DA8C-463F-BBB5-57F346D3DB6D}" presName="parentText" presStyleLbl="node1" presStyleIdx="0" presStyleCnt="1" custScaleY="93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B1FF8-1BA1-4605-B074-ED0DBF247063}" srcId="{31E3A111-E0FD-460D-A797-4E11DDD54F73}" destId="{84FFAF47-DA8C-463F-BBB5-57F346D3DB6D}" srcOrd="0" destOrd="0" parTransId="{CF6224F0-14E5-47CB-9B35-5236B96F7534}" sibTransId="{D658FD7A-3D2B-481E-84AA-34887D104279}"/>
    <dgm:cxn modelId="{69A42107-7C64-47BA-A8C3-61E1F42193DD}" type="presOf" srcId="{31E3A111-E0FD-460D-A797-4E11DDD54F73}" destId="{27BF61B3-C8EE-41D4-8514-B81C81584827}" srcOrd="0" destOrd="0" presId="urn:microsoft.com/office/officeart/2005/8/layout/vList2"/>
    <dgm:cxn modelId="{F83B3CDA-9694-4C96-9DA0-C6F83FDA2856}" type="presOf" srcId="{84FFAF47-DA8C-463F-BBB5-57F346D3DB6D}" destId="{44999755-1245-45FD-8552-C163415D9970}" srcOrd="0" destOrd="0" presId="urn:microsoft.com/office/officeart/2005/8/layout/vList2"/>
    <dgm:cxn modelId="{48BC45F7-89F3-44ED-BDE6-02DF219F1293}" type="presParOf" srcId="{27BF61B3-C8EE-41D4-8514-B81C81584827}" destId="{44999755-1245-45FD-8552-C163415D9970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6A2C23-518D-4A5C-85E4-9A20214F6D4B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289D45-FFAF-4552-9165-0DEF2045259C}">
      <dgm:prSet custT="1"/>
      <dgm:spPr/>
      <dgm:t>
        <a:bodyPr/>
        <a:lstStyle/>
        <a:p>
          <a:pPr rtl="0"/>
          <a:r>
            <a:rPr lang="en-US" sz="2400" dirty="0" smtClean="0"/>
            <a:t>the fastest</a:t>
          </a:r>
          <a:endParaRPr lang="en-US" sz="2400" dirty="0"/>
        </a:p>
      </dgm:t>
    </dgm:pt>
    <dgm:pt modelId="{53C74530-BBE2-450C-9EEA-30FA80EE3F9E}" type="parTrans" cxnId="{CF1322D8-D2E1-4021-8381-F9B815BBDEFF}">
      <dgm:prSet/>
      <dgm:spPr/>
      <dgm:t>
        <a:bodyPr/>
        <a:lstStyle/>
        <a:p>
          <a:endParaRPr lang="en-US" sz="2400"/>
        </a:p>
      </dgm:t>
    </dgm:pt>
    <dgm:pt modelId="{2DC9ACBD-47CE-4840-887A-D198A78A8B76}" type="sibTrans" cxnId="{CF1322D8-D2E1-4021-8381-F9B815BBDEFF}">
      <dgm:prSet custT="1"/>
      <dgm:spPr/>
      <dgm:t>
        <a:bodyPr/>
        <a:lstStyle/>
        <a:p>
          <a:endParaRPr lang="en-US" sz="2400"/>
        </a:p>
      </dgm:t>
    </dgm:pt>
    <dgm:pt modelId="{8C67B887-6608-4C37-960B-C18B558B2B1C}">
      <dgm:prSet custT="1"/>
      <dgm:spPr/>
      <dgm:t>
        <a:bodyPr/>
        <a:lstStyle/>
        <a:p>
          <a:pPr rtl="0"/>
          <a:r>
            <a:rPr lang="en-US" sz="2400" dirty="0" smtClean="0"/>
            <a:t>Primal-dual schema</a:t>
          </a:r>
          <a:br>
            <a:rPr lang="en-US" sz="2400" dirty="0" smtClean="0"/>
          </a:br>
          <a:r>
            <a:rPr lang="en-US" sz="2400" dirty="0" smtClean="0"/>
            <a:t>(</a:t>
          </a:r>
          <a:r>
            <a:rPr lang="en-US" sz="2400" dirty="0" err="1" smtClean="0"/>
            <a:t>Komodakis</a:t>
          </a:r>
          <a:r>
            <a:rPr lang="en-US" sz="2400" dirty="0" smtClean="0"/>
            <a:t> et al. 05, 07)</a:t>
          </a:r>
          <a:endParaRPr lang="en-US" sz="2400" dirty="0"/>
        </a:p>
      </dgm:t>
    </dgm:pt>
    <dgm:pt modelId="{189B3DF8-8DE7-4838-86FC-747F17E6B320}" type="parTrans" cxnId="{2DAC3FC9-2021-4650-837F-779BCF3ACF4A}">
      <dgm:prSet/>
      <dgm:spPr/>
      <dgm:t>
        <a:bodyPr/>
        <a:lstStyle/>
        <a:p>
          <a:endParaRPr lang="en-US" sz="2400"/>
        </a:p>
      </dgm:t>
    </dgm:pt>
    <dgm:pt modelId="{5D43D9CE-C5CB-4C81-9B63-3085A1AA1FC7}" type="sibTrans" cxnId="{2DAC3FC9-2021-4650-837F-779BCF3ACF4A}">
      <dgm:prSet/>
      <dgm:spPr/>
      <dgm:t>
        <a:bodyPr/>
        <a:lstStyle/>
        <a:p>
          <a:endParaRPr lang="en-US" sz="2400"/>
        </a:p>
      </dgm:t>
    </dgm:pt>
    <dgm:pt modelId="{8597305A-42F9-4E2E-9D93-7C292A61742C}" type="pres">
      <dgm:prSet presAssocID="{D06A2C23-518D-4A5C-85E4-9A20214F6D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75B4B-1C1C-4060-A09A-0B4C24967AA7}" type="pres">
      <dgm:prSet presAssocID="{CD289D45-FFAF-4552-9165-0DEF2045259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15536-9664-41FE-9D9E-FEF390732F2C}" type="pres">
      <dgm:prSet presAssocID="{2DC9ACBD-47CE-4840-887A-D198A78A8B7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8F936B0-CFCE-4561-9C22-BEA6D19007BD}" type="pres">
      <dgm:prSet presAssocID="{2DC9ACBD-47CE-4840-887A-D198A78A8B7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4E64DE7-3381-436A-9D49-9AFAE18E95A7}" type="pres">
      <dgm:prSet presAssocID="{8C67B887-6608-4C37-960B-C18B558B2B1C}" presName="node" presStyleLbl="node1" presStyleIdx="1" presStyleCnt="2" custLinFactNeighborX="-4219" custLinFactNeighborY="8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C3FC9-2021-4650-837F-779BCF3ACF4A}" srcId="{D06A2C23-518D-4A5C-85E4-9A20214F6D4B}" destId="{8C67B887-6608-4C37-960B-C18B558B2B1C}" srcOrd="1" destOrd="0" parTransId="{189B3DF8-8DE7-4838-86FC-747F17E6B320}" sibTransId="{5D43D9CE-C5CB-4C81-9B63-3085A1AA1FC7}"/>
    <dgm:cxn modelId="{CF1322D8-D2E1-4021-8381-F9B815BBDEFF}" srcId="{D06A2C23-518D-4A5C-85E4-9A20214F6D4B}" destId="{CD289D45-FFAF-4552-9165-0DEF2045259C}" srcOrd="0" destOrd="0" parTransId="{53C74530-BBE2-450C-9EEA-30FA80EE3F9E}" sibTransId="{2DC9ACBD-47CE-4840-887A-D198A78A8B76}"/>
    <dgm:cxn modelId="{796D5AF9-6DD8-4DE3-BC52-67B57502D7DF}" type="presOf" srcId="{8C67B887-6608-4C37-960B-C18B558B2B1C}" destId="{44E64DE7-3381-436A-9D49-9AFAE18E95A7}" srcOrd="0" destOrd="0" presId="urn:microsoft.com/office/officeart/2005/8/layout/process1"/>
    <dgm:cxn modelId="{9E6D1312-78E7-4AFE-9CD4-193B976D6A9C}" type="presOf" srcId="{2DC9ACBD-47CE-4840-887A-D198A78A8B76}" destId="{28F936B0-CFCE-4561-9C22-BEA6D19007BD}" srcOrd="1" destOrd="0" presId="urn:microsoft.com/office/officeart/2005/8/layout/process1"/>
    <dgm:cxn modelId="{4C21F451-1008-42E4-8888-BF252B54D30A}" type="presOf" srcId="{CD289D45-FFAF-4552-9165-0DEF2045259C}" destId="{1C975B4B-1C1C-4060-A09A-0B4C24967AA7}" srcOrd="0" destOrd="0" presId="urn:microsoft.com/office/officeart/2005/8/layout/process1"/>
    <dgm:cxn modelId="{5FBF8E6D-3E03-498A-8357-CEE5B9140395}" type="presOf" srcId="{D06A2C23-518D-4A5C-85E4-9A20214F6D4B}" destId="{8597305A-42F9-4E2E-9D93-7C292A61742C}" srcOrd="0" destOrd="0" presId="urn:microsoft.com/office/officeart/2005/8/layout/process1"/>
    <dgm:cxn modelId="{EDDA2B9B-2A71-4E9C-9D15-93B7B768272F}" type="presOf" srcId="{2DC9ACBD-47CE-4840-887A-D198A78A8B76}" destId="{B9A15536-9664-41FE-9D9E-FEF390732F2C}" srcOrd="0" destOrd="0" presId="urn:microsoft.com/office/officeart/2005/8/layout/process1"/>
    <dgm:cxn modelId="{78A74515-49DF-45C4-A2FE-E185A2C6AAF9}" type="presParOf" srcId="{8597305A-42F9-4E2E-9D93-7C292A61742C}" destId="{1C975B4B-1C1C-4060-A09A-0B4C24967AA7}" srcOrd="0" destOrd="0" presId="urn:microsoft.com/office/officeart/2005/8/layout/process1"/>
    <dgm:cxn modelId="{B5EEDE63-1C2E-41CC-99DB-47F42243235F}" type="presParOf" srcId="{8597305A-42F9-4E2E-9D93-7C292A61742C}" destId="{B9A15536-9664-41FE-9D9E-FEF390732F2C}" srcOrd="1" destOrd="0" presId="urn:microsoft.com/office/officeart/2005/8/layout/process1"/>
    <dgm:cxn modelId="{6011C082-C65D-4615-85C0-B280CA7356DC}" type="presParOf" srcId="{B9A15536-9664-41FE-9D9E-FEF390732F2C}" destId="{28F936B0-CFCE-4561-9C22-BEA6D19007BD}" srcOrd="0" destOrd="0" presId="urn:microsoft.com/office/officeart/2005/8/layout/process1"/>
    <dgm:cxn modelId="{7ABC9E76-5EB5-4D31-B5BA-279E73861893}" type="presParOf" srcId="{8597305A-42F9-4E2E-9D93-7C292A61742C}" destId="{44E64DE7-3381-436A-9D49-9AFAE18E95A7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0656-5FCB-4B89-A605-9BC2035DD9CE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F59E-4A0D-4E1F-8B77-A092A97D3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F59E-4A0D-4E1F-8B77-A092A97D37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F59E-4A0D-4E1F-8B77-A092A97D37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0423-CBD0-40CF-A3E8-62F1FF949D0F}" type="datetimeFigureOut">
              <a:rPr lang="en-US" smtClean="0"/>
              <a:pPr/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5.xml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emf"/><Relationship Id="rId4" Type="http://schemas.openxmlformats.org/officeDocument/2006/relationships/tags" Target="../tags/tag6.xml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2.png"/><Relationship Id="rId7" Type="http://schemas.openxmlformats.org/officeDocument/2006/relationships/diagramData" Target="../diagrams/data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3.png"/><Relationship Id="rId9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18" Type="http://schemas.openxmlformats.org/officeDocument/2006/relationships/diagramData" Target="../diagrams/data13.xml"/><Relationship Id="rId3" Type="http://schemas.openxmlformats.org/officeDocument/2006/relationships/diagramLayout" Target="../diagrams/layout9.xml"/><Relationship Id="rId21" Type="http://schemas.openxmlformats.org/officeDocument/2006/relationships/diagramColors" Target="../diagrams/colors13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17" Type="http://schemas.openxmlformats.org/officeDocument/2006/relationships/diagramColors" Target="../diagrams/colors12.xml"/><Relationship Id="rId2" Type="http://schemas.openxmlformats.org/officeDocument/2006/relationships/diagramData" Target="../diagrams/data9.xml"/><Relationship Id="rId16" Type="http://schemas.openxmlformats.org/officeDocument/2006/relationships/diagramQuickStyle" Target="../diagrams/quickStyle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5" Type="http://schemas.openxmlformats.org/officeDocument/2006/relationships/diagramLayout" Target="../diagrams/layout12.xml"/><Relationship Id="rId10" Type="http://schemas.openxmlformats.org/officeDocument/2006/relationships/diagramData" Target="../diagrams/data11.xml"/><Relationship Id="rId19" Type="http://schemas.openxmlformats.org/officeDocument/2006/relationships/diagramLayout" Target="../diagrams/layout13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diagramData" Target="../diagrams/data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Colors" Target="../diagrams/colors16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12" Type="http://schemas.openxmlformats.org/officeDocument/2006/relationships/diagramQuickStyle" Target="../diagrams/quickStyle16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5.xml"/><Relationship Id="rId11" Type="http://schemas.openxmlformats.org/officeDocument/2006/relationships/diagramLayout" Target="../diagrams/layout16.xml"/><Relationship Id="rId5" Type="http://schemas.openxmlformats.org/officeDocument/2006/relationships/diagramColors" Target="../diagrams/colors14.xml"/><Relationship Id="rId10" Type="http://schemas.openxmlformats.org/officeDocument/2006/relationships/diagramData" Target="../diagrams/data16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Loose LP-relaxations: Optimizing MRFs by Repairing 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934200" cy="1066800"/>
          </a:xfrm>
        </p:spPr>
        <p:txBody>
          <a:bodyPr>
            <a:normAutofit/>
          </a:bodyPr>
          <a:lstStyle/>
          <a:p>
            <a:pPr algn="l">
              <a:tabLst>
                <a:tab pos="2795588" algn="l"/>
              </a:tabLst>
            </a:pPr>
            <a:r>
              <a:rPr lang="en-US" sz="2800" dirty="0" smtClean="0"/>
              <a:t>Nikos </a:t>
            </a:r>
            <a:r>
              <a:rPr lang="en-US" sz="2800" dirty="0" err="1" smtClean="0"/>
              <a:t>Komodakis</a:t>
            </a:r>
            <a:r>
              <a:rPr lang="en-US" sz="2800" dirty="0" smtClean="0"/>
              <a:t> 	(University of Crete)</a:t>
            </a:r>
          </a:p>
          <a:p>
            <a:pPr algn="l">
              <a:tabLst>
                <a:tab pos="2795588" algn="l"/>
              </a:tabLst>
            </a:pPr>
            <a:r>
              <a:rPr lang="en-US" sz="2800" dirty="0" smtClean="0"/>
              <a:t>Nikos </a:t>
            </a:r>
            <a:r>
              <a:rPr lang="en-US" sz="2800" dirty="0" err="1" smtClean="0"/>
              <a:t>Paragios</a:t>
            </a:r>
            <a:r>
              <a:rPr lang="en-US" sz="2800" dirty="0" smtClean="0"/>
              <a:t> 	(</a:t>
            </a:r>
            <a:r>
              <a:rPr lang="en-US" sz="2800" dirty="0" err="1" smtClean="0"/>
              <a:t>Ecole</a:t>
            </a:r>
            <a:r>
              <a:rPr lang="en-US" sz="2800" dirty="0" smtClean="0"/>
              <a:t> </a:t>
            </a:r>
            <a:r>
              <a:rPr lang="en-US" sz="2800" dirty="0" err="1" smtClean="0"/>
              <a:t>Centrale</a:t>
            </a:r>
            <a:r>
              <a:rPr lang="en-US" sz="2800" dirty="0" smtClean="0"/>
              <a:t> de Paris)</a:t>
            </a:r>
          </a:p>
          <a:p>
            <a:pPr algn="l"/>
            <a:endParaRPr lang="en-US" sz="280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B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Dynamic hierarchy of dual relaxations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Starting point is the dual LP to the standard relaxation </a:t>
            </a: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46574" y="3175000"/>
            <a:ext cx="50850" cy="50760"/>
          </a:xfrm>
          <a:prstGeom prst="rect">
            <a:avLst/>
          </a:prstGeom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46574" y="3175000"/>
            <a:ext cx="50850" cy="50760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46574" y="3175000"/>
            <a:ext cx="50850" cy="50760"/>
          </a:xfrm>
          <a:prstGeom prst="rect">
            <a:avLst/>
          </a:prstGeom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46574" y="3175000"/>
            <a:ext cx="50850" cy="50760"/>
          </a:xfrm>
          <a:prstGeom prst="rect">
            <a:avLst/>
          </a:prstGeom>
        </p:spPr>
      </p:pic>
      <p:sp>
        <p:nvSpPr>
          <p:cNvPr id="14" name="Content Placeholder 10"/>
          <p:cNvSpPr txBox="1">
            <a:spLocks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block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well as the relaxation at one end of our hierarchy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457200" y="3124200"/>
            <a:ext cx="8229600" cy="1676400"/>
            <a:chOff x="457200" y="3581400"/>
            <a:chExt cx="8229600" cy="167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239000" y="4644009"/>
              <a:ext cx="685800" cy="57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20184" y="3623813"/>
              <a:ext cx="1295400" cy="52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ontent Placeholder 10"/>
            <p:cNvSpPr txBox="1">
              <a:spLocks/>
            </p:cNvSpPr>
            <p:nvPr/>
          </p:nvSpPr>
          <p:spPr>
            <a:xfrm>
              <a:off x="457200" y="3581400"/>
              <a:ext cx="8229600" cy="1676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Denoted hereafter by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I.e.,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coefficients of this LP depend only on unary and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pairwise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MRF potentials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Dynamic hierarchy of dual relaxations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see how to build the rest of the hierarchy, let us look at relaxation lying at the other end, denoted by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216" y="2322575"/>
            <a:ext cx="1447800" cy="52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/>
          <p:nvPr/>
        </p:nvGrpSpPr>
        <p:grpSpPr>
          <a:xfrm>
            <a:off x="1905000" y="3213278"/>
            <a:ext cx="5715000" cy="1663521"/>
            <a:chOff x="1905000" y="3200400"/>
            <a:chExt cx="5715000" cy="1663521"/>
          </a:xfrm>
        </p:grpSpPr>
        <p:sp>
          <p:nvSpPr>
            <p:cNvPr id="29" name="Rectangle 28"/>
            <p:cNvSpPr/>
            <p:nvPr/>
          </p:nvSpPr>
          <p:spPr>
            <a:xfrm>
              <a:off x="1905000" y="3200400"/>
              <a:ext cx="5715000" cy="166352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3252788"/>
              <a:ext cx="4668562" cy="14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26"/>
          <p:cNvGrpSpPr/>
          <p:nvPr/>
        </p:nvGrpSpPr>
        <p:grpSpPr>
          <a:xfrm>
            <a:off x="457200" y="5257800"/>
            <a:ext cx="8686800" cy="1143000"/>
            <a:chOff x="457200" y="4953000"/>
            <a:chExt cx="8686800" cy="1143000"/>
          </a:xfrm>
        </p:grpSpPr>
        <p:sp>
          <p:nvSpPr>
            <p:cNvPr id="13" name="TextBox 12"/>
            <p:cNvSpPr txBox="1"/>
            <p:nvPr/>
          </p:nvSpPr>
          <p:spPr>
            <a:xfrm>
              <a:off x="685800" y="5029200"/>
              <a:ext cx="746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3200" dirty="0">
                <a:latin typeface="Gill Sans MT" pitchFamily="34" charset="0"/>
              </a:endParaRPr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>
            <a:xfrm>
              <a:off x="457200" y="4953000"/>
              <a:ext cx="8686800" cy="1143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 are maximizing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over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2800" dirty="0" smtClean="0"/>
                <a:t>Hence better lower bounds (tighter dual relaxation)</a:t>
              </a:r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5071871"/>
              <a:ext cx="1109476" cy="426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25"/>
          <p:cNvGrpSpPr/>
          <p:nvPr/>
        </p:nvGrpSpPr>
        <p:grpSpPr>
          <a:xfrm>
            <a:off x="457200" y="6248400"/>
            <a:ext cx="8686800" cy="838200"/>
            <a:chOff x="457200" y="6059424"/>
            <a:chExt cx="8686800" cy="838200"/>
          </a:xfrm>
        </p:grpSpPr>
        <p:sp>
          <p:nvSpPr>
            <p:cNvPr id="22" name="Content Placeholder 3"/>
            <p:cNvSpPr txBox="1">
              <a:spLocks/>
            </p:cNvSpPr>
            <p:nvPr/>
          </p:nvSpPr>
          <p:spPr>
            <a:xfrm>
              <a:off x="457200" y="6059424"/>
              <a:ext cx="8686800" cy="838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fact,                 is exact (equivalent to                   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4016" y="6121750"/>
              <a:ext cx="1219200" cy="44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6148997"/>
              <a:ext cx="1447800" cy="38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Dynamic hierarchy of dual relaxations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>
            <a:off x="304800" y="4317642"/>
            <a:ext cx="8686800" cy="2362200"/>
            <a:chOff x="304800" y="4317642"/>
            <a:chExt cx="8686800" cy="2362200"/>
          </a:xfrm>
        </p:grpSpPr>
        <p:sp>
          <p:nvSpPr>
            <p:cNvPr id="13" name="TextBox 12"/>
            <p:cNvSpPr txBox="1"/>
            <p:nvPr/>
          </p:nvSpPr>
          <p:spPr>
            <a:xfrm>
              <a:off x="685800" y="4927241"/>
              <a:ext cx="746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3200" dirty="0">
                <a:latin typeface="Gill Sans M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4393841"/>
              <a:ext cx="746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3200" dirty="0">
                <a:latin typeface="Gill Sans MT" pitchFamily="34" charset="0"/>
              </a:endParaRPr>
            </a:p>
          </p:txBody>
        </p:sp>
        <p:sp>
          <p:nvSpPr>
            <p:cNvPr id="20" name="Content Placeholder 3"/>
            <p:cNvSpPr txBox="1">
              <a:spLocks/>
            </p:cNvSpPr>
            <p:nvPr/>
          </p:nvSpPr>
          <p:spPr>
            <a:xfrm>
              <a:off x="304800" y="4317642"/>
              <a:ext cx="868680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 smtClean="0"/>
                <a:t>                  relies on:</a:t>
              </a:r>
            </a:p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3200" dirty="0" smtClean="0"/>
                <a:t>Extra sets of variables </a:t>
              </a:r>
              <a:r>
                <a:rPr lang="en-US" sz="3200" b="1" dirty="0" smtClean="0"/>
                <a:t>f </a:t>
              </a:r>
              <a:r>
                <a:rPr lang="en-US" sz="3200" dirty="0" smtClean="0"/>
                <a:t>for set     of all MRF edges   </a:t>
              </a:r>
              <a:br>
                <a:rPr lang="en-US" sz="3200" dirty="0" smtClean="0"/>
              </a:br>
              <a:r>
                <a:rPr lang="en-US" sz="3200" dirty="0" smtClean="0"/>
                <a:t>( virtual potentials on     )</a:t>
              </a:r>
            </a:p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3200" dirty="0" smtClean="0"/>
                <a:t>Extra sets of constraints through operator </a:t>
              </a:r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27789" y="5995116"/>
              <a:ext cx="578011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07089" y="5020171"/>
              <a:ext cx="252335" cy="32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1481" y="5514934"/>
              <a:ext cx="252335" cy="32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958" y="4356279"/>
              <a:ext cx="1447800" cy="52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109788"/>
            <a:ext cx="466856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674" y="2173335"/>
            <a:ext cx="4419600" cy="140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6527442" y="2171163"/>
            <a:ext cx="304800" cy="533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3048000"/>
            <a:ext cx="68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2000" y="4330521"/>
            <a:ext cx="8089005" cy="914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5950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operator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231108"/>
            <a:ext cx="8229600" cy="124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defined for any subset              of the edges of the MRF graph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(it is then denoted by       ):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777916"/>
            <a:ext cx="481884" cy="3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325562"/>
            <a:ext cx="8610600" cy="179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Generalizes comparison of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pairwise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potentials 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en-US" sz="3000" dirty="0" smtClean="0"/>
              <a:t>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en-US" sz="3000" dirty="0" err="1" smtClean="0"/>
              <a:t>omparison</a:t>
            </a:r>
            <a:r>
              <a:rPr lang="en-US" sz="3000" dirty="0" smtClean="0"/>
              <a:t> between  </a:t>
            </a:r>
            <a:r>
              <a:rPr lang="en-US" sz="3000" b="1" dirty="0" smtClean="0"/>
              <a:t>f</a:t>
            </a:r>
            <a:r>
              <a:rPr lang="en-US" sz="3000" dirty="0" smtClean="0"/>
              <a:t>, </a:t>
            </a:r>
            <a:r>
              <a:rPr lang="en-US" sz="3000" b="1" dirty="0" smtClean="0"/>
              <a:t>f</a:t>
            </a:r>
            <a:r>
              <a:rPr lang="en-US" sz="3000" dirty="0" smtClean="0"/>
              <a:t>’ done at a more global level than individual edges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304800" y="5913437"/>
            <a:ext cx="8229600" cy="715963"/>
            <a:chOff x="304800" y="5913437"/>
            <a:chExt cx="8229600" cy="715963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04800" y="5913437"/>
              <a:ext cx="8229600" cy="71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Standard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o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perator 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Arial Unicode MS"/>
                  <a:cs typeface="Arial Unicode MS"/>
                </a:rPr>
                <a:t>≤ results from 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88025" y="6019801"/>
              <a:ext cx="1503375" cy="43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58674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20461"/>
            <a:ext cx="381537" cy="49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0642" y="3365679"/>
            <a:ext cx="990600" cy="33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0005" y="4419600"/>
            <a:ext cx="79007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two ends of the hierarchy</a:t>
            </a:r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304800" y="1249362"/>
            <a:ext cx="8305800" cy="1371600"/>
            <a:chOff x="0" y="1447800"/>
            <a:chExt cx="8305800" cy="13716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0" y="1447800"/>
              <a:ext cx="8305800" cy="1371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sz="32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Relaxations                  and                lie</a:t>
              </a:r>
              <a:r>
                <a:rPr kumimoji="0" lang="en-US" sz="3200" b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 opposite ends.</a:t>
              </a:r>
              <a:r>
                <a:rPr kumimoji="0" lang="en-US" sz="32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   </a:t>
              </a:r>
              <a:r>
                <a:rPr kumimoji="0" lang="en-US" sz="3200" b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8400" y="1493838"/>
              <a:ext cx="1371600" cy="49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1511966"/>
              <a:ext cx="1143000" cy="46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0"/>
          <p:cNvGrpSpPr/>
          <p:nvPr/>
        </p:nvGrpSpPr>
        <p:grpSpPr>
          <a:xfrm>
            <a:off x="304800" y="4449762"/>
            <a:ext cx="8229600" cy="2057400"/>
            <a:chOff x="304800" y="4449762"/>
            <a:chExt cx="8229600" cy="2057400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04800" y="4449762"/>
              <a:ext cx="8229600" cy="2057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sz="32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Relaxation</a:t>
              </a:r>
              <a:r>
                <a:rPr kumimoji="0" lang="en-US" sz="3200" b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: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3200" dirty="0" smtClean="0"/>
                <a:t>Loose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3200" dirty="0" smtClean="0"/>
                <a:t>Efficient (due to using operator </a:t>
              </a:r>
              <a:r>
                <a:rPr lang="en-US" sz="3200" dirty="0" smtClean="0">
                  <a:latin typeface="+mj-lt"/>
                  <a:ea typeface="Arial Unicode MS"/>
                  <a:cs typeface="Arial Unicode MS"/>
                </a:rPr>
                <a:t>≤</a:t>
              </a:r>
              <a:r>
                <a:rPr lang="en-US" sz="3200" dirty="0" smtClean="0"/>
                <a:t>)</a:t>
              </a:r>
              <a:endPara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2560" y="4517665"/>
              <a:ext cx="1143000" cy="46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8"/>
          <p:cNvGrpSpPr/>
          <p:nvPr/>
        </p:nvGrpSpPr>
        <p:grpSpPr>
          <a:xfrm>
            <a:off x="304800" y="2514600"/>
            <a:ext cx="8534400" cy="2057400"/>
            <a:chOff x="304800" y="2468562"/>
            <a:chExt cx="8534400" cy="2057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3248" y="3131189"/>
              <a:ext cx="1743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304800" y="2468562"/>
              <a:ext cx="8534400" cy="2057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sz="3200" b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Relaxation</a:t>
              </a:r>
              <a:r>
                <a:rPr kumimoji="0" lang="en-US" sz="3200" b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: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sz="3200" dirty="0" smtClean="0"/>
                <a:t>Tight (equivalent to                    ) </a:t>
              </a:r>
            </a:p>
            <a:p>
              <a:pPr marL="800100" lvl="1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kumimoji="0" lang="en-US" sz="3200" b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Inefficient (due to using operator        )</a:t>
              </a: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5544" y="2528248"/>
              <a:ext cx="1371600" cy="49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1800" y="3744912"/>
              <a:ext cx="53520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0976" y="4876800"/>
            <a:ext cx="8963024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must be done in a dynamic</a:t>
            </a:r>
            <a:r>
              <a:rPr kumimoji="0" lang="en-US" sz="3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fashion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(implicitly leads to a dynamic hierarchy of relaxations)</a:t>
            </a:r>
            <a:endParaRPr kumimoji="0" lang="en-US" sz="30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0976" y="1401762"/>
            <a:ext cx="8734424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many other relaxations</a:t>
            </a:r>
            <a:r>
              <a:rPr kumimoji="0" lang="en-US" sz="3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between are possible: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simply </a:t>
            </a:r>
            <a:r>
              <a:rPr lang="en-US" sz="3000" dirty="0" smtClean="0"/>
              <a:t>choose subsets of edges                   </a:t>
            </a:r>
            <a:endParaRPr lang="en-US" sz="3000" dirty="0" smtClean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cs typeface="Times New Roman" pitchFamily="18" charset="0"/>
              </a:rPr>
              <a:t>for each subset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cs typeface="Times New Roman" pitchFamily="18" charset="0"/>
              </a:rPr>
              <a:t>  introduce an extra set of variables (virtual potentials)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cs typeface="Times New Roman" pitchFamily="18" charset="0"/>
              </a:rPr>
              <a:t> , defined for all the edges in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i="1" baseline="-2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cs typeface="Times New Roman" pitchFamily="18" charset="0"/>
              </a:rPr>
              <a:t> and constrained by operator  </a:t>
            </a:r>
            <a:endParaRPr kumimoji="0" lang="en-US" sz="30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1096" y="3519055"/>
            <a:ext cx="587643" cy="3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96589"/>
            <a:ext cx="1029237" cy="33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Initially set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optimize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optimize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tx1"/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tx1"/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the dynamic hierarchy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3989" y="63347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Many variations of the above basic scheme are possible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0976" y="1249362"/>
            <a:ext cx="8534400" cy="118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special case, we 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considered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choosing only subsets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cs typeface="Times New Roman" pitchFamily="18" charset="0"/>
              </a:rPr>
              <a:t>that are cycles in the MRF graph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0976" y="2971800"/>
            <a:ext cx="8963024" cy="1112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Resulting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of relaxations called </a:t>
            </a:r>
            <a:b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cycle-relaxations</a:t>
            </a:r>
            <a:endParaRPr kumimoji="0" lang="en-US" sz="32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0976" y="4800600"/>
            <a:ext cx="865822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compromise between efficiency and accuracy 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subset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cycle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cycle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cycle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1053737" y="3733800"/>
            <a:ext cx="7391400" cy="1029600"/>
            <a:chOff x="0" y="8419"/>
            <a:chExt cx="7391400" cy="1029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8419"/>
              <a:ext cx="7391400" cy="102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0261" y="58680"/>
              <a:ext cx="7290878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cycle-repairing</a:t>
              </a:r>
              <a:endParaRPr lang="en-US" sz="3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cycle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ea typeface="Arial Unicode MS"/>
                <a:cs typeface="Arial Unicode MS"/>
              </a:rPr>
              <a:t>convergence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1053737" y="3733800"/>
            <a:ext cx="7391400" cy="1029600"/>
            <a:chOff x="0" y="8419"/>
            <a:chExt cx="7391400" cy="1029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8419"/>
              <a:ext cx="7391400" cy="102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0261" y="58680"/>
              <a:ext cx="7290878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cycle-repairing</a:t>
              </a:r>
              <a:endParaRPr lang="en-US" sz="3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Discrete MRF optimization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99932"/>
            <a:ext cx="5562600" cy="14908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Given:</a:t>
            </a:r>
          </a:p>
          <a:p>
            <a:pPr lvl="1"/>
            <a:r>
              <a:rPr lang="en-US" dirty="0" smtClean="0"/>
              <a:t>Objects     from a graph</a:t>
            </a:r>
          </a:p>
          <a:p>
            <a:pPr lvl="1"/>
            <a:r>
              <a:rPr lang="en-US" dirty="0" smtClean="0"/>
              <a:t>Discrete label set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169" y="2057400"/>
            <a:ext cx="28064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24426"/>
            <a:ext cx="253983" cy="28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55"/>
          <p:cNvGrpSpPr/>
          <p:nvPr/>
        </p:nvGrpSpPr>
        <p:grpSpPr>
          <a:xfrm>
            <a:off x="457200" y="2971800"/>
            <a:ext cx="8229600" cy="1419344"/>
            <a:chOff x="457200" y="3581400"/>
            <a:chExt cx="8229600" cy="1419344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57200" y="3581400"/>
              <a:ext cx="82296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Assign labels (to objects)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that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minimize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MRF energy: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0" y="4191000"/>
              <a:ext cx="4815618" cy="809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8538" y="1586653"/>
            <a:ext cx="1565031" cy="3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5" name="Group 54"/>
          <p:cNvGrpSpPr/>
          <p:nvPr/>
        </p:nvGrpSpPr>
        <p:grpSpPr>
          <a:xfrm>
            <a:off x="6172200" y="762000"/>
            <a:ext cx="2895600" cy="2066330"/>
            <a:chOff x="6172200" y="1447800"/>
            <a:chExt cx="2895600" cy="2066330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6519863" y="1647825"/>
              <a:ext cx="1998663" cy="1143000"/>
              <a:chOff x="4056" y="2448"/>
              <a:chExt cx="1259" cy="720"/>
            </a:xfrm>
          </p:grpSpPr>
          <p:cxnSp>
            <p:nvCxnSpPr>
              <p:cNvPr id="12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4368" y="2448"/>
                <a:ext cx="384" cy="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AutoShape 20"/>
              <p:cNvCxnSpPr>
                <a:cxnSpLocks noChangeShapeType="1"/>
              </p:cNvCxnSpPr>
              <p:nvPr/>
            </p:nvCxnSpPr>
            <p:spPr bwMode="auto">
              <a:xfrm>
                <a:off x="4957" y="2533"/>
                <a:ext cx="358" cy="26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4896" y="2965"/>
                <a:ext cx="419" cy="2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AutoShape 22"/>
              <p:cNvCxnSpPr>
                <a:cxnSpLocks noChangeShapeType="1"/>
              </p:cNvCxnSpPr>
              <p:nvPr/>
            </p:nvCxnSpPr>
            <p:spPr bwMode="auto">
              <a:xfrm>
                <a:off x="4176" y="3120"/>
                <a:ext cx="480" cy="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4056" y="2581"/>
                <a:ext cx="107" cy="4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AutoShape 24"/>
              <p:cNvCxnSpPr>
                <a:cxnSpLocks noChangeShapeType="1"/>
              </p:cNvCxnSpPr>
              <p:nvPr/>
            </p:nvCxnSpPr>
            <p:spPr bwMode="auto">
              <a:xfrm>
                <a:off x="4333" y="2581"/>
                <a:ext cx="358" cy="50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4776" y="2568"/>
                <a:ext cx="96" cy="4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Oval 27"/>
            <p:cNvSpPr>
              <a:spLocks noChangeArrowheads="1"/>
            </p:cNvSpPr>
            <p:nvPr/>
          </p:nvSpPr>
          <p:spPr bwMode="auto">
            <a:xfrm>
              <a:off x="6324600" y="2514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28"/>
            <p:cNvSpPr>
              <a:spLocks noChangeArrowheads="1"/>
            </p:cNvSpPr>
            <p:nvPr/>
          </p:nvSpPr>
          <p:spPr bwMode="auto">
            <a:xfrm>
              <a:off x="6629400" y="1524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8458200" y="2133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7620000" y="1447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848600" y="3048000"/>
              <a:ext cx="1219200" cy="461665"/>
              <a:chOff x="7924800" y="3352800"/>
              <a:chExt cx="1219200" cy="46166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924800" y="33528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edges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8135" name="Picture 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839200" y="3376246"/>
                <a:ext cx="236463" cy="333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172200" y="3052465"/>
              <a:ext cx="1318433" cy="461665"/>
              <a:chOff x="6934200" y="4572000"/>
              <a:chExt cx="1318433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934200" y="4572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objects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48136" name="Picture 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993828" y="4607168"/>
                <a:ext cx="258805" cy="305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34" name="Straight Arrow Connector 33"/>
            <p:cNvCxnSpPr>
              <a:endCxn id="6" idx="5"/>
            </p:cNvCxnSpPr>
            <p:nvPr/>
          </p:nvCxnSpPr>
          <p:spPr>
            <a:xfrm rot="10800000">
              <a:off x="6649804" y="2839804"/>
              <a:ext cx="436796" cy="2843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8077200" y="2819400"/>
              <a:ext cx="4572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038600" y="4114800"/>
            <a:ext cx="2438400" cy="1002323"/>
            <a:chOff x="4038600" y="4724400"/>
            <a:chExt cx="2438400" cy="1002323"/>
          </a:xfrm>
        </p:grpSpPr>
        <p:sp>
          <p:nvSpPr>
            <p:cNvPr id="41" name="TextBox 40"/>
            <p:cNvSpPr txBox="1"/>
            <p:nvPr/>
          </p:nvSpPr>
          <p:spPr>
            <a:xfrm>
              <a:off x="4038600" y="5265058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C00000"/>
                  </a:solidFill>
                </a:rPr>
                <a:t>pairwise</a:t>
              </a:r>
              <a:r>
                <a:rPr lang="en-US" sz="2400" dirty="0" smtClean="0">
                  <a:solidFill>
                    <a:srgbClr val="C00000"/>
                  </a:solidFill>
                </a:rPr>
                <a:t> potential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4991894" y="5226958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Left Brace 47"/>
            <p:cNvSpPr/>
            <p:nvPr/>
          </p:nvSpPr>
          <p:spPr>
            <a:xfrm rot="16200000">
              <a:off x="5067300" y="4152900"/>
              <a:ext cx="228600" cy="1371600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52600" y="4103077"/>
            <a:ext cx="2194560" cy="1030234"/>
            <a:chOff x="1752600" y="4712677"/>
            <a:chExt cx="2194560" cy="1030234"/>
          </a:xfrm>
        </p:grpSpPr>
        <p:sp>
          <p:nvSpPr>
            <p:cNvPr id="40" name="TextBox 39"/>
            <p:cNvSpPr txBox="1"/>
            <p:nvPr/>
          </p:nvSpPr>
          <p:spPr>
            <a:xfrm>
              <a:off x="1752600" y="5281246"/>
              <a:ext cx="2194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unary potential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49" name="Left Brace 48"/>
            <p:cNvSpPr/>
            <p:nvPr/>
          </p:nvSpPr>
          <p:spPr>
            <a:xfrm rot="16200000">
              <a:off x="2713892" y="4407877"/>
              <a:ext cx="228600" cy="838200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2634762" y="5230629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457200" y="5486400"/>
            <a:ext cx="8686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/>
              <a:t>MRF optimization ubiquitous in vision (and beyond)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Stereo, optical flow, segmentation,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recognition, …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/>
              <a:t>Extensive</a:t>
            </a:r>
            <a:r>
              <a:rPr lang="en-US" sz="2800" dirty="0" smtClean="0"/>
              <a:t> research for more than 20 years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Cycle-relaxations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0263" y="1371600"/>
            <a:ext cx="8153400" cy="5029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200" dirty="0" smtClean="0"/>
              <a:t>Initially set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Repeat</a:t>
            </a:r>
          </a:p>
          <a:p>
            <a:pPr marL="514350" indent="-514350">
              <a:spcBef>
                <a:spcPct val="20000"/>
              </a:spcBef>
            </a:pPr>
            <a:r>
              <a:rPr lang="en-US" sz="3200" b="1" dirty="0" smtClean="0"/>
              <a:t>	</a:t>
            </a:r>
            <a:r>
              <a:rPr lang="en-US" sz="3200" dirty="0" smtClean="0"/>
              <a:t>optimize</a:t>
            </a:r>
            <a:endParaRPr lang="en-US" sz="3200" b="1" dirty="0" smtClean="0"/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/>
              <a:t>	</a:t>
            </a:r>
            <a:r>
              <a:rPr lang="en-US" sz="3200" dirty="0" smtClean="0"/>
              <a:t>pick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cycle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tabLst>
                <a:tab pos="1881188" algn="l"/>
              </a:tabLst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{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	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improve dual by adjusting virtual 	potentials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i="1" baseline="-2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ea typeface="Arial Unicode MS"/>
                <a:cs typeface="Arial Unicode MS"/>
              </a:rPr>
              <a:t>subject to                       }</a:t>
            </a: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lang="en-US" sz="3200" dirty="0" smtClean="0">
                <a:ea typeface="Arial Unicode MS"/>
                <a:cs typeface="Arial Unicode MS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cur 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←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250" baseline="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40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3200" dirty="0" smtClean="0">
                <a:latin typeface="Arial Unicode MS"/>
                <a:ea typeface="Arial Unicode MS"/>
                <a:cs typeface="Arial Unicode MS"/>
              </a:rPr>
              <a:t> </a:t>
            </a:r>
            <a:endParaRPr lang="en-US" sz="2800" dirty="0" smtClean="0">
              <a:latin typeface="Arial Unicode MS"/>
              <a:ea typeface="Arial Unicode MS"/>
              <a:cs typeface="Arial Unicode MS"/>
            </a:endParaRPr>
          </a:p>
          <a:p>
            <a:pPr marL="514350" indent="-514350">
              <a:spcBef>
                <a:spcPct val="20000"/>
              </a:spcBef>
              <a:tabLst>
                <a:tab pos="1776413" algn="l"/>
              </a:tabLst>
            </a:pP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until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rial Unicode MS"/>
                <a:cs typeface="Arial Unicode MS"/>
              </a:rPr>
              <a:t> no more cycles to repair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811" y="1447800"/>
            <a:ext cx="242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272644" y="4293326"/>
            <a:ext cx="18807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863" y="2661363"/>
            <a:ext cx="1648839" cy="4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1053737" y="3733800"/>
            <a:ext cx="7391400" cy="1029600"/>
            <a:chOff x="0" y="8419"/>
            <a:chExt cx="7391400" cy="1029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8419"/>
              <a:ext cx="7391400" cy="1029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0261" y="58680"/>
              <a:ext cx="7290878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cycle-repairing</a:t>
              </a:r>
              <a:endParaRPr lang="en-US" sz="3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2152650" y="5495925"/>
            <a:ext cx="1754068" cy="461338"/>
            <a:chOff x="1695450" y="4733925"/>
            <a:chExt cx="1754068" cy="461338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5663" y="4796246"/>
              <a:ext cx="1683855" cy="39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Oval 37"/>
            <p:cNvSpPr/>
            <p:nvPr/>
          </p:nvSpPr>
          <p:spPr>
            <a:xfrm>
              <a:off x="1695450" y="4733925"/>
              <a:ext cx="123825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Cycle-repairing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957659" y="3843735"/>
            <a:ext cx="4648994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6172087"/>
            <a:ext cx="7315200" cy="2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3733800"/>
            <a:ext cx="5257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9"/>
          <p:cNvGrpSpPr/>
          <p:nvPr/>
        </p:nvGrpSpPr>
        <p:grpSpPr>
          <a:xfrm>
            <a:off x="2209800" y="4800600"/>
            <a:ext cx="1729444" cy="762000"/>
            <a:chOff x="1752600" y="4038600"/>
            <a:chExt cx="1729444" cy="76200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8326" y="4067122"/>
              <a:ext cx="1093718" cy="38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Connector 17"/>
            <p:cNvCxnSpPr/>
            <p:nvPr/>
          </p:nvCxnSpPr>
          <p:spPr>
            <a:xfrm rot="5400000" flipH="1" flipV="1">
              <a:off x="1714500" y="4076700"/>
              <a:ext cx="762000" cy="6858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oval" w="lg" len="lg"/>
              <a:tail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Group 40"/>
          <p:cNvGrpSpPr/>
          <p:nvPr/>
        </p:nvGrpSpPr>
        <p:grpSpPr>
          <a:xfrm>
            <a:off x="2895600" y="4267200"/>
            <a:ext cx="2122715" cy="533400"/>
            <a:chOff x="2438400" y="3505200"/>
            <a:chExt cx="2122715" cy="533400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054" y="3518263"/>
              <a:ext cx="1133061" cy="41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2438400" y="3505200"/>
              <a:ext cx="1066800" cy="5334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1"/>
          <p:cNvGrpSpPr/>
          <p:nvPr/>
        </p:nvGrpSpPr>
        <p:grpSpPr>
          <a:xfrm>
            <a:off x="3962400" y="3962400"/>
            <a:ext cx="2349137" cy="407608"/>
            <a:chOff x="3505200" y="3200400"/>
            <a:chExt cx="2349137" cy="407608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97671" y="3215641"/>
              <a:ext cx="1156666" cy="39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3505200" y="3200400"/>
              <a:ext cx="1219200" cy="3048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45"/>
          <p:cNvGrpSpPr/>
          <p:nvPr/>
        </p:nvGrpSpPr>
        <p:grpSpPr>
          <a:xfrm>
            <a:off x="5181600" y="3723640"/>
            <a:ext cx="2693126" cy="386080"/>
            <a:chOff x="4724400" y="2961640"/>
            <a:chExt cx="2693126" cy="386080"/>
          </a:xfrm>
        </p:grpSpPr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69726" y="2961640"/>
              <a:ext cx="1447800" cy="38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4724400" y="2971800"/>
              <a:ext cx="1219200" cy="2286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headEnd type="oval" w="lg" len="lg"/>
              <a:tailEnd type="oval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334000" y="4884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repair cycles (tighten relaxation)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00600" y="5334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repair cycles (tighten relaxation)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96000" y="4503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repair cycles (tighten relaxation)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553200" y="42744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repair cycles (tighten relaxation)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 rot="16200000" flipH="1">
            <a:off x="2171700" y="1714501"/>
            <a:ext cx="762000" cy="685800"/>
          </a:xfrm>
          <a:prstGeom prst="line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95600" y="2438400"/>
            <a:ext cx="1066800" cy="685800"/>
          </a:xfrm>
          <a:prstGeom prst="line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62400" y="3124200"/>
            <a:ext cx="1219200" cy="381000"/>
          </a:xfrm>
          <a:prstGeom prst="line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81600" y="3505200"/>
            <a:ext cx="1219200" cy="228600"/>
          </a:xfrm>
          <a:prstGeom prst="line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143125" y="1609725"/>
            <a:ext cx="123825" cy="1238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362200" y="4572000"/>
            <a:ext cx="428625" cy="1714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8" idx="3"/>
          </p:cNvCxnSpPr>
          <p:nvPr/>
        </p:nvCxnSpPr>
        <p:spPr>
          <a:xfrm flipV="1">
            <a:off x="2362200" y="4238625"/>
            <a:ext cx="1504950" cy="7027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362200" y="3924300"/>
            <a:ext cx="2714625" cy="1905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200" y="34676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optimum</a:t>
            </a:r>
            <a:endParaRPr lang="en-US" sz="2400" dirty="0"/>
          </a:p>
        </p:txBody>
      </p:sp>
      <p:cxnSp>
        <p:nvCxnSpPr>
          <p:cNvPr id="88" name="Straight Arrow Connector 87"/>
          <p:cNvCxnSpPr>
            <a:stCxn id="118" idx="2"/>
          </p:cNvCxnSpPr>
          <p:nvPr/>
        </p:nvCxnSpPr>
        <p:spPr>
          <a:xfrm rot="16200000" flipH="1">
            <a:off x="1633539" y="4957761"/>
            <a:ext cx="742950" cy="2762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1485900" y="2190750"/>
            <a:ext cx="1123950" cy="2857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2076453" y="2505075"/>
            <a:ext cx="742947" cy="4191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466975" y="3067050"/>
            <a:ext cx="1419225" cy="587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2438400" y="3167352"/>
            <a:ext cx="2647950" cy="3759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371600" y="38934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lower bound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47800" y="28149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energy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51" name="Diagram 50"/>
          <p:cNvGraphicFramePr/>
          <p:nvPr/>
        </p:nvGraphicFramePr>
        <p:xfrm>
          <a:off x="3352800" y="1066800"/>
          <a:ext cx="5715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4" grpId="1"/>
      <p:bldP spid="45" grpId="0"/>
      <p:bldP spid="61" grpId="0" animBg="1"/>
      <p:bldP spid="83" grpId="0"/>
      <p:bldP spid="118" grpId="0"/>
      <p:bldP spid="118" grpId="1"/>
      <p:bldP spid="121" grpId="0"/>
      <p:bldP spid="121" grpId="1"/>
      <p:bldGraphic spid="5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1828801"/>
          <a:ext cx="7772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77480" y="1611923"/>
            <a:ext cx="9191624" cy="217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get an intuition of what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cycle-repairing tries to achieve, we need to take a look at relaxation</a:t>
            </a:r>
            <a:b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(the building block of our hierarchy)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994" y="545123"/>
            <a:ext cx="1676398" cy="7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316523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 to relaxation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25" y="2602523"/>
            <a:ext cx="1371598" cy="58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3611562"/>
            <a:ext cx="8534400" cy="233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Essentially, that relaxation is defined in terms of 2 kinds of variables: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/>
              <a:t>Heights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/>
              <a:t>Residuals</a:t>
            </a:r>
            <a:endParaRPr kumimoji="0" lang="en-US" sz="32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4343400" y="1755774"/>
            <a:ext cx="457200" cy="1066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4375150" y="2382837"/>
            <a:ext cx="392113" cy="3921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tIns="365760" bIns="0" anchor="b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4375150" y="1825624"/>
            <a:ext cx="392113" cy="392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320040" bIns="0" anchor="b"/>
          <a:lstStyle/>
          <a:p>
            <a:pPr algn="ctr"/>
            <a:r>
              <a:rPr lang="en-US" sz="3200" i="1" dirty="0">
                <a:latin typeface="Times New Roman" pitchFamily="18" charset="0"/>
              </a:rPr>
              <a:t>a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5624513" y="4235449"/>
            <a:ext cx="457200" cy="1066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5656263" y="4862512"/>
            <a:ext cx="392113" cy="3921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tIns="365760" bIns="0" anchor="b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5656263" y="4267199"/>
            <a:ext cx="392113" cy="3921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tIns="320040" bIns="0" anchor="b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2946400" y="4235449"/>
            <a:ext cx="457200" cy="1066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2978150" y="4267199"/>
            <a:ext cx="392113" cy="3921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1440" tIns="320040" bIns="0" anchor="b" anchorCtr="1"/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cxnSp>
        <p:nvCxnSpPr>
          <p:cNvPr id="16" name="AutoShape 35"/>
          <p:cNvCxnSpPr>
            <a:cxnSpLocks noChangeShapeType="1"/>
            <a:stCxn id="9" idx="5"/>
            <a:endCxn id="12" idx="1"/>
          </p:cNvCxnSpPr>
          <p:nvPr/>
        </p:nvCxnSpPr>
        <p:spPr bwMode="auto">
          <a:xfrm>
            <a:off x="4710113" y="2717799"/>
            <a:ext cx="1003300" cy="2201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36"/>
          <p:cNvCxnSpPr>
            <a:cxnSpLocks noChangeShapeType="1"/>
            <a:stCxn id="15" idx="6"/>
            <a:endCxn id="12" idx="2"/>
          </p:cNvCxnSpPr>
          <p:nvPr/>
        </p:nvCxnSpPr>
        <p:spPr bwMode="auto">
          <a:xfrm>
            <a:off x="3370263" y="4464049"/>
            <a:ext cx="228600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37"/>
          <p:cNvCxnSpPr>
            <a:cxnSpLocks noChangeShapeType="1"/>
            <a:stCxn id="9" idx="5"/>
            <a:endCxn id="13" idx="1"/>
          </p:cNvCxnSpPr>
          <p:nvPr/>
        </p:nvCxnSpPr>
        <p:spPr bwMode="auto">
          <a:xfrm>
            <a:off x="4710113" y="2717799"/>
            <a:ext cx="1003300" cy="160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38"/>
          <p:cNvCxnSpPr>
            <a:cxnSpLocks noChangeShapeType="1"/>
            <a:stCxn id="15" idx="6"/>
            <a:endCxn id="13" idx="2"/>
          </p:cNvCxnSpPr>
          <p:nvPr/>
        </p:nvCxnSpPr>
        <p:spPr bwMode="auto">
          <a:xfrm>
            <a:off x="3370263" y="4464049"/>
            <a:ext cx="228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041375" y="2290762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>
                <a:latin typeface="Times New Roman" pitchFamily="18" charset="0"/>
              </a:rPr>
              <a:t>ε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3841350" y="1727199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dirty="0">
                <a:latin typeface="Times New Roman" pitchFamily="18" charset="0"/>
              </a:rPr>
              <a:t>5ε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6034088" y="4741862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0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6034088" y="4137024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0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5505450" y="2903537"/>
            <a:ext cx="37147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200">
                <a:latin typeface="Times New Roman" pitchFamily="18" charset="0"/>
              </a:rPr>
              <a:t>ε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5876925" y="2903537"/>
            <a:ext cx="37147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200">
                <a:latin typeface="Times New Roman" pitchFamily="18" charset="0"/>
              </a:rPr>
              <a:t>ε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5876925" y="3275012"/>
            <a:ext cx="37147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0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2408238" y="4122737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latin typeface="Times New Roman" pitchFamily="18" charset="0"/>
              </a:rPr>
              <a:t>5ε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4195763" y="5318124"/>
            <a:ext cx="742950" cy="371475"/>
            <a:chOff x="1308" y="3387"/>
            <a:chExt cx="468" cy="234"/>
          </a:xfrm>
        </p:grpSpPr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308" y="3387"/>
              <a:ext cx="234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542" y="3387"/>
              <a:ext cx="234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743450" y="1317624"/>
            <a:ext cx="3530600" cy="608013"/>
            <a:chOff x="4743450" y="1774825"/>
            <a:chExt cx="3530600" cy="608013"/>
          </a:xfrm>
        </p:grpSpPr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H="1">
              <a:off x="4743450" y="2160588"/>
              <a:ext cx="360363" cy="222250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2"/>
            <p:cNvSpPr txBox="1">
              <a:spLocks noChangeArrowheads="1"/>
            </p:cNvSpPr>
            <p:nvPr/>
          </p:nvSpPr>
          <p:spPr bwMode="auto">
            <a:xfrm>
              <a:off x="5048250" y="1774825"/>
              <a:ext cx="322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33CC"/>
                  </a:solidFill>
                  <a:latin typeface="Times New Roman" pitchFamily="18" charset="0"/>
                </a:rPr>
                <a:t>non-minimal node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18884" y="1436687"/>
            <a:ext cx="2234042" cy="519113"/>
            <a:chOff x="2118884" y="1893888"/>
            <a:chExt cx="2234042" cy="519113"/>
          </a:xfrm>
        </p:grpSpPr>
        <p:sp>
          <p:nvSpPr>
            <p:cNvPr id="35" name="Line 56"/>
            <p:cNvSpPr>
              <a:spLocks noChangeShapeType="1"/>
            </p:cNvSpPr>
            <p:nvPr/>
          </p:nvSpPr>
          <p:spPr bwMode="auto">
            <a:xfrm>
              <a:off x="3468688" y="2211388"/>
              <a:ext cx="884238" cy="3651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57"/>
            <p:cNvSpPr txBox="1">
              <a:spLocks noChangeArrowheads="1"/>
            </p:cNvSpPr>
            <p:nvPr/>
          </p:nvSpPr>
          <p:spPr bwMode="auto">
            <a:xfrm>
              <a:off x="2118884" y="1893888"/>
              <a:ext cx="162242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object </a:t>
              </a:r>
              <a:r>
                <a:rPr lang="en-US" sz="2800" i="1" dirty="0" smtClean="0">
                  <a:solidFill>
                    <a:srgbClr val="FF33CC"/>
                  </a:solidFill>
                  <a:latin typeface="Times New Roman" pitchFamily="18" charset="0"/>
                </a:rPr>
                <a:t>p</a:t>
              </a:r>
              <a:r>
                <a:rPr lang="en-US" sz="2800" baseline="-25000" dirty="0" smtClean="0">
                  <a:solidFill>
                    <a:srgbClr val="FF33CC"/>
                  </a:solidFill>
                  <a:latin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 </a:t>
              </a:r>
              <a:endParaRPr lang="en-US" sz="2800" dirty="0">
                <a:solidFill>
                  <a:srgbClr val="FF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847975" y="4575174"/>
            <a:ext cx="1698625" cy="1597026"/>
            <a:chOff x="2847975" y="5032375"/>
            <a:chExt cx="1698625" cy="1597026"/>
          </a:xfrm>
        </p:grpSpPr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2847975" y="6110288"/>
              <a:ext cx="169862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36538" algn="l"/>
                </a:tabLst>
              </a:pPr>
              <a:r>
                <a:rPr lang="en-US" sz="2800" dirty="0">
                  <a:solidFill>
                    <a:srgbClr val="FF33CC"/>
                  </a:solidFill>
                  <a:latin typeface="Times New Roman" pitchFamily="18" charset="0"/>
                </a:rPr>
                <a:t>tight link</a:t>
              </a:r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 flipV="1">
              <a:off x="3446463" y="5032375"/>
              <a:ext cx="363538" cy="1217613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362200" y="1843087"/>
            <a:ext cx="1769962" cy="749641"/>
            <a:chOff x="2362200" y="2300288"/>
            <a:chExt cx="1769962" cy="749641"/>
          </a:xfrm>
        </p:grpSpPr>
        <p:sp>
          <p:nvSpPr>
            <p:cNvPr id="38" name="Text Box 59"/>
            <p:cNvSpPr txBox="1">
              <a:spLocks noChangeArrowheads="1"/>
            </p:cNvSpPr>
            <p:nvPr/>
          </p:nvSpPr>
          <p:spPr bwMode="auto">
            <a:xfrm>
              <a:off x="2362200" y="2300288"/>
              <a:ext cx="13858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36538" algn="l"/>
                </a:tabLst>
              </a:pPr>
              <a:r>
                <a:rPr lang="en-US" sz="2800" dirty="0">
                  <a:solidFill>
                    <a:srgbClr val="FF33CC"/>
                  </a:solidFill>
                  <a:latin typeface="Times New Roman" pitchFamily="18" charset="0"/>
                </a:rPr>
                <a:t>heights</a:t>
              </a: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3483980" y="2691115"/>
              <a:ext cx="648182" cy="35881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 flipV="1">
              <a:off x="3507129" y="2505920"/>
              <a:ext cx="462987" cy="7154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62"/>
          <p:cNvSpPr>
            <a:spLocks noChangeArrowheads="1"/>
          </p:cNvSpPr>
          <p:nvPr/>
        </p:nvSpPr>
        <p:spPr bwMode="auto">
          <a:xfrm>
            <a:off x="2713944" y="3124199"/>
            <a:ext cx="461963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200" dirty="0">
                <a:latin typeface="Times New Roman" pitchFamily="18" charset="0"/>
              </a:rPr>
              <a:t>2ε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2" name="Rectangle 63"/>
          <p:cNvSpPr>
            <a:spLocks noChangeArrowheads="1"/>
          </p:cNvSpPr>
          <p:nvPr/>
        </p:nvSpPr>
        <p:spPr bwMode="auto">
          <a:xfrm>
            <a:off x="3177494" y="3124199"/>
            <a:ext cx="461963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200" dirty="0">
                <a:latin typeface="Times New Roman" pitchFamily="18" charset="0"/>
              </a:rPr>
              <a:t>ε</a:t>
            </a:r>
            <a:endParaRPr lang="en-US" sz="3200" dirty="0">
              <a:latin typeface="Times New Roman" pitchFamily="18" charset="0"/>
            </a:endParaRPr>
          </a:p>
        </p:txBody>
      </p:sp>
      <p:graphicFrame>
        <p:nvGraphicFramePr>
          <p:cNvPr id="43" name="Object 64"/>
          <p:cNvGraphicFramePr>
            <a:graphicFrameLocks noChangeAspect="1"/>
          </p:cNvGraphicFramePr>
          <p:nvPr/>
        </p:nvGraphicFramePr>
        <p:xfrm>
          <a:off x="2790144" y="2498724"/>
          <a:ext cx="762000" cy="661988"/>
        </p:xfrm>
        <a:graphic>
          <a:graphicData uri="http://schemas.openxmlformats.org/presentationml/2006/ole">
            <p:oleObj spid="_x0000_s1026" name="Equation" r:id="rId3" imgW="291960" imgH="253800" progId="Equation.DSMT4">
              <p:embed/>
            </p:oleObj>
          </a:graphicData>
        </a:graphic>
      </p:graphicFrame>
      <p:graphicFrame>
        <p:nvGraphicFramePr>
          <p:cNvPr id="44" name="Object 65"/>
          <p:cNvGraphicFramePr>
            <a:graphicFrameLocks noChangeAspect="1"/>
          </p:cNvGraphicFramePr>
          <p:nvPr/>
        </p:nvGraphicFramePr>
        <p:xfrm>
          <a:off x="5457825" y="2284412"/>
          <a:ext cx="762000" cy="661988"/>
        </p:xfrm>
        <a:graphic>
          <a:graphicData uri="http://schemas.openxmlformats.org/presentationml/2006/ole">
            <p:oleObj spid="_x0000_s1027" name="Equation" r:id="rId4" imgW="291960" imgH="253800" progId="Equation.DSMT4">
              <p:embed/>
            </p:oleObj>
          </a:graphicData>
        </a:graphic>
      </p:graphicFrame>
      <p:graphicFrame>
        <p:nvGraphicFramePr>
          <p:cNvPr id="45" name="Object 66"/>
          <p:cNvGraphicFramePr>
            <a:graphicFrameLocks noChangeAspect="1"/>
          </p:cNvGraphicFramePr>
          <p:nvPr/>
        </p:nvGraphicFramePr>
        <p:xfrm>
          <a:off x="4176713" y="4698999"/>
          <a:ext cx="762000" cy="661988"/>
        </p:xfrm>
        <a:graphic>
          <a:graphicData uri="http://schemas.openxmlformats.org/presentationml/2006/ole">
            <p:oleObj spid="_x0000_s1028" name="Equation" r:id="rId5" imgW="291960" imgH="253800" progId="Equation.DSMT4">
              <p:embed/>
            </p:oleObj>
          </a:graphicData>
        </a:graphic>
      </p:graphicFrame>
      <p:graphicFrame>
        <p:nvGraphicFramePr>
          <p:cNvPr id="46" name="Object 67"/>
          <p:cNvGraphicFramePr>
            <a:graphicFrameLocks noChangeAspect="1"/>
          </p:cNvGraphicFramePr>
          <p:nvPr/>
        </p:nvGraphicFramePr>
        <p:xfrm>
          <a:off x="2936875" y="5145087"/>
          <a:ext cx="490538" cy="630238"/>
        </p:xfrm>
        <a:graphic>
          <a:graphicData uri="http://schemas.openxmlformats.org/presentationml/2006/ole">
            <p:oleObj spid="_x0000_s1029" name="Equation" r:id="rId6" imgW="177480" imgH="228600" progId="Equation.DSMT4">
              <p:embed/>
            </p:oleObj>
          </a:graphicData>
        </a:graphic>
      </p:graphicFrame>
      <p:graphicFrame>
        <p:nvGraphicFramePr>
          <p:cNvPr id="47" name="Object 68"/>
          <p:cNvGraphicFramePr>
            <a:graphicFrameLocks noChangeAspect="1"/>
          </p:cNvGraphicFramePr>
          <p:nvPr/>
        </p:nvGraphicFramePr>
        <p:xfrm>
          <a:off x="5599113" y="5143499"/>
          <a:ext cx="525463" cy="630238"/>
        </p:xfrm>
        <a:graphic>
          <a:graphicData uri="http://schemas.openxmlformats.org/presentationml/2006/ole">
            <p:oleObj spid="_x0000_s1030" name="Equation" r:id="rId7" imgW="190440" imgH="228600" progId="Equation.DSMT4">
              <p:embed/>
            </p:oleObj>
          </a:graphicData>
        </a:graphic>
      </p:graphicFrame>
      <p:graphicFrame>
        <p:nvGraphicFramePr>
          <p:cNvPr id="48" name="Object 69"/>
          <p:cNvGraphicFramePr>
            <a:graphicFrameLocks noChangeAspect="1"/>
          </p:cNvGraphicFramePr>
          <p:nvPr/>
        </p:nvGraphicFramePr>
        <p:xfrm>
          <a:off x="4329113" y="2671762"/>
          <a:ext cx="525463" cy="630238"/>
        </p:xfrm>
        <a:graphic>
          <a:graphicData uri="http://schemas.openxmlformats.org/presentationml/2006/ole">
            <p:oleObj spid="_x0000_s1031" name="Equation" r:id="rId8" imgW="190440" imgH="228600" progId="Equation.DSMT4">
              <p:embed/>
            </p:oleObj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5943600" y="3643096"/>
            <a:ext cx="2488842" cy="671729"/>
            <a:chOff x="5943600" y="4100297"/>
            <a:chExt cx="2488842" cy="671729"/>
          </a:xfrm>
        </p:grpSpPr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5943600" y="4418013"/>
              <a:ext cx="515938" cy="35401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6422667" y="4100297"/>
              <a:ext cx="20097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node (</a:t>
              </a:r>
              <a:r>
                <a:rPr lang="en-US" sz="2800" spc="-250" dirty="0" smtClean="0">
                  <a:solidFill>
                    <a:srgbClr val="FF33CC"/>
                  </a:solidFill>
                  <a:latin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33CC"/>
                  </a:solidFill>
                  <a:latin typeface="Times New Roman" pitchFamily="18" charset="0"/>
                </a:rPr>
                <a:t>p</a:t>
              </a:r>
              <a:r>
                <a:rPr lang="en-US" sz="2800" baseline="-25000" dirty="0" smtClean="0">
                  <a:solidFill>
                    <a:srgbClr val="FF33CC"/>
                  </a:solidFill>
                  <a:latin typeface="Times New Roman" pitchFamily="18" charset="0"/>
                </a:rPr>
                <a:t>3</a:t>
              </a: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,</a:t>
              </a:r>
              <a:r>
                <a:rPr lang="en-US" sz="2800" i="1" dirty="0" smtClean="0">
                  <a:solidFill>
                    <a:srgbClr val="FF33CC"/>
                  </a:solidFill>
                  <a:latin typeface="Times New Roman" pitchFamily="18" charset="0"/>
                </a:rPr>
                <a:t>a</a:t>
              </a: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) </a:t>
              </a:r>
              <a:endParaRPr lang="en-US" sz="2800" dirty="0">
                <a:solidFill>
                  <a:srgbClr val="FF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3656" y="2819399"/>
            <a:ext cx="2286000" cy="523220"/>
            <a:chOff x="533400" y="3276600"/>
            <a:chExt cx="2286000" cy="523220"/>
          </a:xfrm>
        </p:grpSpPr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1935162" y="3594100"/>
              <a:ext cx="884238" cy="3651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1447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residuals</a:t>
              </a:r>
              <a:endParaRPr lang="en-US" sz="2800" dirty="0">
                <a:solidFill>
                  <a:srgbClr val="FF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62000" y="152400"/>
            <a:ext cx="7696200" cy="990600"/>
            <a:chOff x="762000" y="152400"/>
            <a:chExt cx="7696200" cy="9906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762000" y="152400"/>
              <a:ext cx="7696200" cy="990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3952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  <a:tab pos="1597025" algn="l"/>
                  <a:tab pos="3206750" algn="l"/>
                </a:tabLst>
                <a:defRPr/>
              </a:pPr>
              <a:r>
                <a:rPr lang="en-US" sz="3000" dirty="0" smtClean="0">
                  <a:latin typeface="+mj-lt"/>
                  <a:ea typeface="+mj-ea"/>
                  <a:cs typeface="+mj-cs"/>
                </a:rPr>
                <a:t>	= 	</a:t>
              </a: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m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aximize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sum of minimal heights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87488" algn="l"/>
                  <a:tab pos="1597025" algn="l"/>
                  <a:tab pos="3206750" algn="l"/>
                </a:tabLst>
                <a:defRPr/>
              </a:pP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		subject to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</a:t>
              </a:r>
              <a:r>
                <a:rPr kumimoji="0" lang="en-US" sz="3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all residuals</a:t>
              </a:r>
              <a:r>
                <a:rPr kumimoji="0" lang="en-US" sz="30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kept nonnegative</a:t>
              </a:r>
              <a:endPara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3608" y="179696"/>
              <a:ext cx="1219198" cy="51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9" name="Title 1"/>
          <p:cNvSpPr txBox="1">
            <a:spLocks/>
          </p:cNvSpPr>
          <p:nvPr/>
        </p:nvSpPr>
        <p:spPr>
          <a:xfrm>
            <a:off x="367352" y="6172200"/>
            <a:ext cx="84582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395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But: for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height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 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residuals must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 down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730750" y="1666874"/>
            <a:ext cx="2803525" cy="809626"/>
            <a:chOff x="4730750" y="2124075"/>
            <a:chExt cx="2803525" cy="809626"/>
          </a:xfrm>
        </p:grpSpPr>
        <p:sp>
          <p:nvSpPr>
            <p:cNvPr id="32" name="Line 53"/>
            <p:cNvSpPr>
              <a:spLocks noChangeShapeType="1"/>
            </p:cNvSpPr>
            <p:nvPr/>
          </p:nvSpPr>
          <p:spPr bwMode="auto">
            <a:xfrm flipH="1">
              <a:off x="4730750" y="2579688"/>
              <a:ext cx="515938" cy="35401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5083175" y="2124075"/>
              <a:ext cx="24511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33CC"/>
                  </a:solidFill>
                  <a:latin typeface="Times New Roman" pitchFamily="18" charset="0"/>
                </a:rPr>
                <a:t>minimal node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6350" y="2250744"/>
            <a:ext cx="3146425" cy="523220"/>
            <a:chOff x="996350" y="2250744"/>
            <a:chExt cx="3146425" cy="523220"/>
          </a:xfrm>
        </p:grpSpPr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3258537" y="2568244"/>
              <a:ext cx="884238" cy="36513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57"/>
            <p:cNvSpPr txBox="1">
              <a:spLocks noChangeArrowheads="1"/>
            </p:cNvSpPr>
            <p:nvPr/>
          </p:nvSpPr>
          <p:spPr bwMode="auto">
            <a:xfrm>
              <a:off x="996350" y="2250744"/>
              <a:ext cx="25368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33CC"/>
                  </a:solidFill>
                  <a:latin typeface="Times New Roman" pitchFamily="18" charset="0"/>
                </a:rPr>
                <a:t>minimal height</a:t>
              </a:r>
              <a:endParaRPr lang="en-US" sz="2800" dirty="0">
                <a:solidFill>
                  <a:srgbClr val="FF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4682" y="4444679"/>
            <a:ext cx="2209800" cy="1491718"/>
            <a:chOff x="304800" y="787079"/>
            <a:chExt cx="2209800" cy="1491718"/>
          </a:xfrm>
        </p:grpSpPr>
        <p:sp>
          <p:nvSpPr>
            <p:cNvPr id="66" name="TextBox 65"/>
            <p:cNvSpPr txBox="1"/>
            <p:nvPr/>
          </p:nvSpPr>
          <p:spPr>
            <a:xfrm>
              <a:off x="304800" y="1447800"/>
              <a:ext cx="2209800" cy="830997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e.g</a:t>
              </a:r>
              <a:r>
                <a:rPr lang="en-US" sz="2400" dirty="0" smtClean="0"/>
                <a:t>, to raise this minimal height</a:t>
              </a:r>
              <a:endParaRPr lang="en-US" sz="2400" dirty="0"/>
            </a:p>
          </p:txBody>
        </p:sp>
        <p:cxnSp>
          <p:nvCxnSpPr>
            <p:cNvPr id="68" name="Straight Arrow Connector 67"/>
            <p:cNvCxnSpPr>
              <a:stCxn id="66" idx="0"/>
            </p:cNvCxnSpPr>
            <p:nvPr/>
          </p:nvCxnSpPr>
          <p:spPr>
            <a:xfrm rot="5400000" flipH="1" flipV="1">
              <a:off x="1584615" y="612163"/>
              <a:ext cx="660722" cy="10105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16794" y="2723882"/>
            <a:ext cx="4226418" cy="1600741"/>
            <a:chOff x="216794" y="2723882"/>
            <a:chExt cx="4226418" cy="1600741"/>
          </a:xfrm>
        </p:grpSpPr>
        <p:sp>
          <p:nvSpPr>
            <p:cNvPr id="77" name="TextBox 76"/>
            <p:cNvSpPr txBox="1"/>
            <p:nvPr/>
          </p:nvSpPr>
          <p:spPr>
            <a:xfrm>
              <a:off x="216794" y="3200400"/>
              <a:ext cx="2221606" cy="830997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or both of these residuals…</a:t>
              </a:r>
              <a:endParaRPr lang="en-US" sz="2400" dirty="0"/>
            </a:p>
          </p:txBody>
        </p:sp>
        <p:sp>
          <p:nvSpPr>
            <p:cNvPr id="82" name="Rectangle 63"/>
            <p:cNvSpPr>
              <a:spLocks noChangeArrowheads="1"/>
            </p:cNvSpPr>
            <p:nvPr/>
          </p:nvSpPr>
          <p:spPr bwMode="auto">
            <a:xfrm>
              <a:off x="3169924" y="3124200"/>
              <a:ext cx="461963" cy="371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3200" dirty="0">
                  <a:solidFill>
                    <a:srgbClr val="FF0000"/>
                  </a:solidFill>
                  <a:latin typeface="Times New Roman" pitchFamily="18" charset="0"/>
                </a:rPr>
                <a:t>ε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102" name="Straight Arrow Connector 101"/>
            <p:cNvCxnSpPr>
              <a:stCxn id="15" idx="7"/>
            </p:cNvCxnSpPr>
            <p:nvPr/>
          </p:nvCxnSpPr>
          <p:spPr>
            <a:xfrm rot="5400000" flipH="1" flipV="1">
              <a:off x="3077655" y="2959067"/>
              <a:ext cx="1600741" cy="113037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6052" y="4460391"/>
            <a:ext cx="5473148" cy="1540538"/>
            <a:chOff x="3366052" y="4460391"/>
            <a:chExt cx="5473148" cy="1540538"/>
          </a:xfrm>
        </p:grpSpPr>
        <p:sp>
          <p:nvSpPr>
            <p:cNvPr id="80" name="TextBox 79"/>
            <p:cNvSpPr txBox="1"/>
            <p:nvPr/>
          </p:nvSpPr>
          <p:spPr>
            <a:xfrm>
              <a:off x="6553200" y="4800600"/>
              <a:ext cx="2286000" cy="1200329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 must lower either both of these residuals…</a:t>
              </a:r>
              <a:endParaRPr lang="en-US" sz="2400" dirty="0"/>
            </a:p>
          </p:txBody>
        </p:sp>
        <p:sp>
          <p:nvSpPr>
            <p:cNvPr id="105" name="Rectangle 44"/>
            <p:cNvSpPr>
              <a:spLocks noChangeArrowheads="1"/>
            </p:cNvSpPr>
            <p:nvPr/>
          </p:nvSpPr>
          <p:spPr bwMode="auto">
            <a:xfrm>
              <a:off x="4203503" y="5310808"/>
              <a:ext cx="371475" cy="371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6" name="Rectangle 46"/>
            <p:cNvSpPr>
              <a:spLocks noChangeArrowheads="1"/>
            </p:cNvSpPr>
            <p:nvPr/>
          </p:nvSpPr>
          <p:spPr bwMode="auto">
            <a:xfrm>
              <a:off x="4574978" y="5310808"/>
              <a:ext cx="371475" cy="371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cxnSp>
          <p:nvCxnSpPr>
            <p:cNvPr id="79" name="AutoShape 36"/>
            <p:cNvCxnSpPr>
              <a:cxnSpLocks noChangeShapeType="1"/>
            </p:cNvCxnSpPr>
            <p:nvPr/>
          </p:nvCxnSpPr>
          <p:spPr bwMode="auto">
            <a:xfrm>
              <a:off x="3366052" y="4460391"/>
              <a:ext cx="2286000" cy="59531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38"/>
            <p:cNvCxnSpPr>
              <a:cxnSpLocks noChangeShapeType="1"/>
            </p:cNvCxnSpPr>
            <p:nvPr/>
          </p:nvCxnSpPr>
          <p:spPr bwMode="auto">
            <a:xfrm>
              <a:off x="3366052" y="4460391"/>
              <a:ext cx="228600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2707620" y="2011680"/>
            <a:ext cx="1675961" cy="2301860"/>
            <a:chOff x="2826573" y="2011680"/>
            <a:chExt cx="1675961" cy="2301860"/>
          </a:xfrm>
        </p:grpSpPr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2817718" y="2628724"/>
              <a:ext cx="2301860" cy="106777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63"/>
            <p:cNvSpPr>
              <a:spLocks noChangeArrowheads="1"/>
            </p:cNvSpPr>
            <p:nvPr/>
          </p:nvSpPr>
          <p:spPr bwMode="auto">
            <a:xfrm>
              <a:off x="2826573" y="3124200"/>
              <a:ext cx="461963" cy="371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sz="3200" dirty="0" smtClean="0">
                  <a:solidFill>
                    <a:srgbClr val="FF0000"/>
                  </a:solidFill>
                  <a:latin typeface="Times New Roman" pitchFamily="18" charset="0"/>
                </a:rPr>
                <a:t>2ε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91" name="AutoShape 35"/>
          <p:cNvCxnSpPr>
            <a:cxnSpLocks noChangeShapeType="1"/>
            <a:endCxn id="15" idx="7"/>
          </p:cNvCxnSpPr>
          <p:nvPr/>
        </p:nvCxnSpPr>
        <p:spPr bwMode="auto">
          <a:xfrm rot="5400000">
            <a:off x="3085572" y="2953214"/>
            <a:ext cx="1598676" cy="11441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5" name="AutoShape 35"/>
          <p:cNvCxnSpPr>
            <a:cxnSpLocks noChangeShapeType="1"/>
            <a:stCxn id="10" idx="2"/>
            <a:endCxn id="15" idx="7"/>
          </p:cNvCxnSpPr>
          <p:nvPr/>
        </p:nvCxnSpPr>
        <p:spPr bwMode="auto">
          <a:xfrm rot="10800000" flipV="1">
            <a:off x="3312840" y="2021681"/>
            <a:ext cx="1062311" cy="23029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9" name="AutoShape 35"/>
          <p:cNvCxnSpPr>
            <a:cxnSpLocks noChangeShapeType="1"/>
            <a:stCxn id="10" idx="6"/>
            <a:endCxn id="12" idx="1"/>
          </p:cNvCxnSpPr>
          <p:nvPr/>
        </p:nvCxnSpPr>
        <p:spPr bwMode="auto">
          <a:xfrm>
            <a:off x="4767263" y="2021681"/>
            <a:ext cx="946424" cy="28982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3" name="AutoShape 35"/>
          <p:cNvCxnSpPr>
            <a:cxnSpLocks noChangeShapeType="1"/>
            <a:stCxn id="10" idx="6"/>
            <a:endCxn id="13" idx="1"/>
          </p:cNvCxnSpPr>
          <p:nvPr/>
        </p:nvCxnSpPr>
        <p:spPr bwMode="auto">
          <a:xfrm>
            <a:off x="4767263" y="2021681"/>
            <a:ext cx="946424" cy="23029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5505450" y="3275012"/>
            <a:ext cx="37147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2" grpId="1" animBg="1"/>
      <p:bldP spid="13" grpId="1" animBg="1"/>
      <p:bldP spid="15" grpId="1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4338307" y="1759589"/>
            <a:ext cx="457200" cy="1066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73"/>
          <p:cNvSpPr>
            <a:spLocks noChangeArrowheads="1"/>
          </p:cNvSpPr>
          <p:nvPr/>
        </p:nvSpPr>
        <p:spPr bwMode="auto">
          <a:xfrm>
            <a:off x="4370057" y="2386652"/>
            <a:ext cx="392113" cy="3921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tIns="365760" bIns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</a:p>
        </p:txBody>
      </p:sp>
      <p:sp>
        <p:nvSpPr>
          <p:cNvPr id="42" name="Oval 74"/>
          <p:cNvSpPr>
            <a:spLocks noChangeArrowheads="1"/>
          </p:cNvSpPr>
          <p:nvPr/>
        </p:nvSpPr>
        <p:spPr bwMode="auto">
          <a:xfrm>
            <a:off x="4370057" y="1829439"/>
            <a:ext cx="392113" cy="3921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tIns="320040" bIns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5619419" y="4239264"/>
            <a:ext cx="457200" cy="1066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Oval 76"/>
          <p:cNvSpPr>
            <a:spLocks noChangeArrowheads="1"/>
          </p:cNvSpPr>
          <p:nvPr/>
        </p:nvSpPr>
        <p:spPr bwMode="auto">
          <a:xfrm>
            <a:off x="5651169" y="4866327"/>
            <a:ext cx="392113" cy="3921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tIns="365760" bIns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</a:p>
        </p:txBody>
      </p:sp>
      <p:sp>
        <p:nvSpPr>
          <p:cNvPr id="45" name="Oval 77"/>
          <p:cNvSpPr>
            <a:spLocks noChangeArrowheads="1"/>
          </p:cNvSpPr>
          <p:nvPr/>
        </p:nvSpPr>
        <p:spPr bwMode="auto">
          <a:xfrm>
            <a:off x="5651169" y="4271014"/>
            <a:ext cx="392113" cy="3921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tIns="320040" bIns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sp>
        <p:nvSpPr>
          <p:cNvPr id="46" name="Rectangle 78"/>
          <p:cNvSpPr>
            <a:spLocks noChangeArrowheads="1"/>
          </p:cNvSpPr>
          <p:nvPr/>
        </p:nvSpPr>
        <p:spPr bwMode="auto">
          <a:xfrm>
            <a:off x="2941307" y="4239264"/>
            <a:ext cx="457200" cy="1066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Oval 79"/>
          <p:cNvSpPr>
            <a:spLocks noChangeArrowheads="1"/>
          </p:cNvSpPr>
          <p:nvPr/>
        </p:nvSpPr>
        <p:spPr bwMode="auto">
          <a:xfrm>
            <a:off x="2973057" y="4271014"/>
            <a:ext cx="392113" cy="3921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tIns="320040" bIns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cxnSp>
        <p:nvCxnSpPr>
          <p:cNvPr id="48" name="AutoShape 80"/>
          <p:cNvCxnSpPr>
            <a:cxnSpLocks noChangeShapeType="1"/>
            <a:stCxn id="41" idx="5"/>
            <a:endCxn id="44" idx="1"/>
          </p:cNvCxnSpPr>
          <p:nvPr/>
        </p:nvCxnSpPr>
        <p:spPr bwMode="auto">
          <a:xfrm>
            <a:off x="4705019" y="2721614"/>
            <a:ext cx="1003300" cy="2201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9" name="AutoShape 81"/>
          <p:cNvCxnSpPr>
            <a:cxnSpLocks noChangeShapeType="1"/>
            <a:stCxn id="47" idx="6"/>
            <a:endCxn id="44" idx="2"/>
          </p:cNvCxnSpPr>
          <p:nvPr/>
        </p:nvCxnSpPr>
        <p:spPr bwMode="auto">
          <a:xfrm>
            <a:off x="3365169" y="4467864"/>
            <a:ext cx="2286000" cy="595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50" name="AutoShape 82"/>
          <p:cNvCxnSpPr>
            <a:cxnSpLocks noChangeShapeType="1"/>
            <a:stCxn id="41" idx="5"/>
            <a:endCxn id="45" idx="1"/>
          </p:cNvCxnSpPr>
          <p:nvPr/>
        </p:nvCxnSpPr>
        <p:spPr bwMode="auto">
          <a:xfrm>
            <a:off x="4705019" y="2721614"/>
            <a:ext cx="1003300" cy="1606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51" name="AutoShape 83"/>
          <p:cNvCxnSpPr>
            <a:cxnSpLocks noChangeShapeType="1"/>
            <a:stCxn id="47" idx="6"/>
            <a:endCxn id="45" idx="2"/>
          </p:cNvCxnSpPr>
          <p:nvPr/>
        </p:nvCxnSpPr>
        <p:spPr bwMode="auto">
          <a:xfrm>
            <a:off x="3365169" y="4467864"/>
            <a:ext cx="228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4042470" y="2294577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ε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3842445" y="1731014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5ε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6028994" y="4774252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6028994" y="4169414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</a:p>
        </p:txBody>
      </p:sp>
      <p:sp>
        <p:nvSpPr>
          <p:cNvPr id="56" name="Rectangle 88"/>
          <p:cNvSpPr>
            <a:spLocks noChangeArrowheads="1"/>
          </p:cNvSpPr>
          <p:nvPr/>
        </p:nvSpPr>
        <p:spPr bwMode="auto">
          <a:xfrm>
            <a:off x="5507902" y="2907352"/>
            <a:ext cx="371475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ε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7" name="Rectangle 89"/>
          <p:cNvSpPr>
            <a:spLocks noChangeArrowheads="1"/>
          </p:cNvSpPr>
          <p:nvPr/>
        </p:nvSpPr>
        <p:spPr bwMode="auto">
          <a:xfrm>
            <a:off x="5507902" y="3278827"/>
            <a:ext cx="371475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</a:p>
        </p:txBody>
      </p:sp>
      <p:sp>
        <p:nvSpPr>
          <p:cNvPr id="58" name="Rectangle 90"/>
          <p:cNvSpPr>
            <a:spLocks noChangeArrowheads="1"/>
          </p:cNvSpPr>
          <p:nvPr/>
        </p:nvSpPr>
        <p:spPr bwMode="auto">
          <a:xfrm>
            <a:off x="5879377" y="2907352"/>
            <a:ext cx="371475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ε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9" name="Rectangle 91"/>
          <p:cNvSpPr>
            <a:spLocks noChangeArrowheads="1"/>
          </p:cNvSpPr>
          <p:nvPr/>
        </p:nvSpPr>
        <p:spPr bwMode="auto">
          <a:xfrm>
            <a:off x="5879377" y="3278827"/>
            <a:ext cx="371475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</a:p>
        </p:txBody>
      </p:sp>
      <p:sp>
        <p:nvSpPr>
          <p:cNvPr id="60" name="Text Box 92"/>
          <p:cNvSpPr txBox="1">
            <a:spLocks noChangeArrowheads="1"/>
          </p:cNvSpPr>
          <p:nvPr/>
        </p:nvSpPr>
        <p:spPr bwMode="auto">
          <a:xfrm>
            <a:off x="2403144" y="4126552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6ε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61" name="Group 93"/>
          <p:cNvGrpSpPr>
            <a:grpSpLocks/>
          </p:cNvGrpSpPr>
          <p:nvPr/>
        </p:nvGrpSpPr>
        <p:grpSpPr bwMode="auto">
          <a:xfrm>
            <a:off x="4190669" y="5321939"/>
            <a:ext cx="742950" cy="371475"/>
            <a:chOff x="3900" y="3387"/>
            <a:chExt cx="468" cy="234"/>
          </a:xfrm>
        </p:grpSpPr>
        <p:sp>
          <p:nvSpPr>
            <p:cNvPr id="71" name="Rectangle 94"/>
            <p:cNvSpPr>
              <a:spLocks noChangeArrowheads="1"/>
            </p:cNvSpPr>
            <p:nvPr/>
          </p:nvSpPr>
          <p:spPr bwMode="auto">
            <a:xfrm>
              <a:off x="3900" y="3387"/>
              <a:ext cx="234" cy="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4134" y="3387"/>
              <a:ext cx="234" cy="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62" name="Rectangle 96"/>
          <p:cNvSpPr>
            <a:spLocks noChangeArrowheads="1"/>
          </p:cNvSpPr>
          <p:nvPr/>
        </p:nvSpPr>
        <p:spPr bwMode="auto">
          <a:xfrm>
            <a:off x="2703915" y="3128014"/>
            <a:ext cx="461963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ε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3" name="Rectangle 97"/>
          <p:cNvSpPr>
            <a:spLocks noChangeArrowheads="1"/>
          </p:cNvSpPr>
          <p:nvPr/>
        </p:nvSpPr>
        <p:spPr bwMode="auto">
          <a:xfrm>
            <a:off x="3167465" y="3128014"/>
            <a:ext cx="461963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64" name="AutoShape 98"/>
          <p:cNvCxnSpPr>
            <a:cxnSpLocks noChangeShapeType="1"/>
            <a:stCxn id="47" idx="7"/>
            <a:endCxn id="41" idx="3"/>
          </p:cNvCxnSpPr>
          <p:nvPr/>
        </p:nvCxnSpPr>
        <p:spPr bwMode="auto">
          <a:xfrm flipV="1">
            <a:off x="3308019" y="2721614"/>
            <a:ext cx="1119188" cy="1606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</p:cxnSp>
      <p:graphicFrame>
        <p:nvGraphicFramePr>
          <p:cNvPr id="65" name="Object 99"/>
          <p:cNvGraphicFramePr>
            <a:graphicFrameLocks noChangeAspect="1"/>
          </p:cNvGraphicFramePr>
          <p:nvPr/>
        </p:nvGraphicFramePr>
        <p:xfrm>
          <a:off x="2778528" y="2502539"/>
          <a:ext cx="762000" cy="661988"/>
        </p:xfrm>
        <a:graphic>
          <a:graphicData uri="http://schemas.openxmlformats.org/presentationml/2006/ole">
            <p:oleObj spid="_x0000_s3080" name="Equation" r:id="rId3" imgW="291960" imgH="253800" progId="Equation.DSMT4">
              <p:embed/>
            </p:oleObj>
          </a:graphicData>
        </a:graphic>
      </p:graphicFrame>
      <p:graphicFrame>
        <p:nvGraphicFramePr>
          <p:cNvPr id="66" name="Object 100"/>
          <p:cNvGraphicFramePr>
            <a:graphicFrameLocks noChangeAspect="1"/>
          </p:cNvGraphicFramePr>
          <p:nvPr/>
        </p:nvGraphicFramePr>
        <p:xfrm>
          <a:off x="5458690" y="2288227"/>
          <a:ext cx="762000" cy="661988"/>
        </p:xfrm>
        <a:graphic>
          <a:graphicData uri="http://schemas.openxmlformats.org/presentationml/2006/ole">
            <p:oleObj spid="_x0000_s3081" name="Equation" r:id="rId4" imgW="291960" imgH="253800" progId="Equation.DSMT4">
              <p:embed/>
            </p:oleObj>
          </a:graphicData>
        </a:graphic>
      </p:graphicFrame>
      <p:graphicFrame>
        <p:nvGraphicFramePr>
          <p:cNvPr id="67" name="Object 101"/>
          <p:cNvGraphicFramePr>
            <a:graphicFrameLocks noChangeAspect="1"/>
          </p:cNvGraphicFramePr>
          <p:nvPr/>
        </p:nvGraphicFramePr>
        <p:xfrm>
          <a:off x="4189082" y="4702814"/>
          <a:ext cx="762000" cy="661988"/>
        </p:xfrm>
        <a:graphic>
          <a:graphicData uri="http://schemas.openxmlformats.org/presentationml/2006/ole">
            <p:oleObj spid="_x0000_s3082" name="Equation" r:id="rId5" imgW="291960" imgH="253800" progId="Equation.DSMT4">
              <p:embed/>
            </p:oleObj>
          </a:graphicData>
        </a:graphic>
      </p:graphicFrame>
      <p:graphicFrame>
        <p:nvGraphicFramePr>
          <p:cNvPr id="68" name="Object 102"/>
          <p:cNvGraphicFramePr>
            <a:graphicFrameLocks noChangeAspect="1"/>
          </p:cNvGraphicFramePr>
          <p:nvPr/>
        </p:nvGraphicFramePr>
        <p:xfrm>
          <a:off x="2931782" y="5147314"/>
          <a:ext cx="490538" cy="630238"/>
        </p:xfrm>
        <a:graphic>
          <a:graphicData uri="http://schemas.openxmlformats.org/presentationml/2006/ole">
            <p:oleObj spid="_x0000_s3083" name="Equation" r:id="rId6" imgW="177480" imgH="228600" progId="Equation.DSMT4">
              <p:embed/>
            </p:oleObj>
          </a:graphicData>
        </a:graphic>
      </p:graphicFrame>
      <p:graphicFrame>
        <p:nvGraphicFramePr>
          <p:cNvPr id="69" name="Object 103"/>
          <p:cNvGraphicFramePr>
            <a:graphicFrameLocks noChangeAspect="1"/>
          </p:cNvGraphicFramePr>
          <p:nvPr/>
        </p:nvGraphicFramePr>
        <p:xfrm>
          <a:off x="5594019" y="5145727"/>
          <a:ext cx="525463" cy="630238"/>
        </p:xfrm>
        <a:graphic>
          <a:graphicData uri="http://schemas.openxmlformats.org/presentationml/2006/ole">
            <p:oleObj spid="_x0000_s3084" name="Equation" r:id="rId7" imgW="190440" imgH="228600" progId="Equation.DSMT4">
              <p:embed/>
            </p:oleObj>
          </a:graphicData>
        </a:graphic>
      </p:graphicFrame>
      <p:graphicFrame>
        <p:nvGraphicFramePr>
          <p:cNvPr id="70" name="Object 104"/>
          <p:cNvGraphicFramePr>
            <a:graphicFrameLocks noChangeAspect="1"/>
          </p:cNvGraphicFramePr>
          <p:nvPr/>
        </p:nvGraphicFramePr>
        <p:xfrm>
          <a:off x="4309732" y="2673989"/>
          <a:ext cx="525463" cy="630238"/>
        </p:xfrm>
        <a:graphic>
          <a:graphicData uri="http://schemas.openxmlformats.org/presentationml/2006/ole">
            <p:oleObj spid="_x0000_s3085" name="Equation" r:id="rId8" imgW="190440" imgH="228600" progId="Equation.DSMT4">
              <p:embed/>
            </p:oleObj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762000" y="152400"/>
            <a:ext cx="7696200" cy="990600"/>
            <a:chOff x="762000" y="152400"/>
            <a:chExt cx="7696200" cy="990600"/>
          </a:xfrm>
        </p:grpSpPr>
        <p:sp>
          <p:nvSpPr>
            <p:cNvPr id="74" name="Title 1"/>
            <p:cNvSpPr txBox="1">
              <a:spLocks/>
            </p:cNvSpPr>
            <p:nvPr/>
          </p:nvSpPr>
          <p:spPr>
            <a:xfrm>
              <a:off x="762000" y="152400"/>
              <a:ext cx="7696200" cy="990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3952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  <a:tab pos="1597025" algn="l"/>
                  <a:tab pos="3206750" algn="l"/>
                </a:tabLst>
                <a:defRPr/>
              </a:pPr>
              <a:r>
                <a:rPr lang="en-US" sz="3000" dirty="0" smtClean="0">
                  <a:latin typeface="+mj-lt"/>
                  <a:ea typeface="+mj-ea"/>
                  <a:cs typeface="+mj-cs"/>
                </a:rPr>
                <a:t>	= 	</a:t>
              </a: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m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aximize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sum of minimal heights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87488" algn="l"/>
                  <a:tab pos="1597025" algn="l"/>
                  <a:tab pos="3206750" algn="l"/>
                </a:tabLst>
                <a:defRPr/>
              </a:pP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		subject to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</a:t>
              </a:r>
              <a:r>
                <a:rPr kumimoji="0" lang="en-US" sz="3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all residuals</a:t>
              </a:r>
              <a:r>
                <a:rPr kumimoji="0" lang="en-US" sz="30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kept nonnegative</a:t>
              </a:r>
              <a:endPara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3608" y="179696"/>
              <a:ext cx="1219198" cy="51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" name="Title 1"/>
          <p:cNvSpPr txBox="1">
            <a:spLocks/>
          </p:cNvSpPr>
          <p:nvPr/>
        </p:nvSpPr>
        <p:spPr>
          <a:xfrm>
            <a:off x="367352" y="6172200"/>
            <a:ext cx="84582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395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But: for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height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 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residuals must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 down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4800" y="1314271"/>
            <a:ext cx="2667000" cy="12003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Deadlock reached: </a:t>
            </a:r>
            <a:br>
              <a:rPr lang="en-US" sz="2400" dirty="0" smtClean="0"/>
            </a:br>
            <a:r>
              <a:rPr lang="en-US" sz="2400" dirty="0" smtClean="0"/>
              <a:t>dual objective cannot increase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172200" y="1295400"/>
            <a:ext cx="2819400" cy="12003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But this is a “nice” deadlock: it happens at </a:t>
            </a:r>
            <a:r>
              <a:rPr lang="en-US" sz="2400" b="1" dirty="0" smtClean="0">
                <a:solidFill>
                  <a:srgbClr val="00B050"/>
                </a:solidFill>
              </a:rPr>
              <a:t>global optimum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303896" y="2715904"/>
            <a:ext cx="2400300" cy="1746250"/>
            <a:chOff x="3460419" y="2874014"/>
            <a:chExt cx="2400300" cy="1746250"/>
          </a:xfrm>
        </p:grpSpPr>
        <p:cxnSp>
          <p:nvCxnSpPr>
            <p:cNvPr id="85" name="AutoShape 82"/>
            <p:cNvCxnSpPr>
              <a:cxnSpLocks noChangeShapeType="1"/>
            </p:cNvCxnSpPr>
            <p:nvPr/>
          </p:nvCxnSpPr>
          <p:spPr bwMode="auto">
            <a:xfrm>
              <a:off x="4857419" y="2874014"/>
              <a:ext cx="1003300" cy="1606550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AutoShape 83"/>
            <p:cNvCxnSpPr>
              <a:cxnSpLocks noChangeShapeType="1"/>
            </p:cNvCxnSpPr>
            <p:nvPr/>
          </p:nvCxnSpPr>
          <p:spPr bwMode="auto">
            <a:xfrm>
              <a:off x="3517569" y="4620264"/>
              <a:ext cx="22860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AutoShape 98"/>
            <p:cNvCxnSpPr>
              <a:cxnSpLocks noChangeShapeType="1"/>
            </p:cNvCxnSpPr>
            <p:nvPr/>
          </p:nvCxnSpPr>
          <p:spPr bwMode="auto">
            <a:xfrm flipV="1">
              <a:off x="3460419" y="2874014"/>
              <a:ext cx="1119188" cy="1606550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2"/>
          <p:cNvGrpSpPr/>
          <p:nvPr/>
        </p:nvGrpSpPr>
        <p:grpSpPr>
          <a:xfrm>
            <a:off x="762000" y="152400"/>
            <a:ext cx="7696200" cy="990600"/>
            <a:chOff x="762000" y="152400"/>
            <a:chExt cx="7696200" cy="990600"/>
          </a:xfrm>
        </p:grpSpPr>
        <p:sp>
          <p:nvSpPr>
            <p:cNvPr id="74" name="Title 1"/>
            <p:cNvSpPr txBox="1">
              <a:spLocks/>
            </p:cNvSpPr>
            <p:nvPr/>
          </p:nvSpPr>
          <p:spPr>
            <a:xfrm>
              <a:off x="762000" y="152400"/>
              <a:ext cx="7696200" cy="990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3952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  <a:tab pos="1597025" algn="l"/>
                  <a:tab pos="3206750" algn="l"/>
                </a:tabLst>
                <a:defRPr/>
              </a:pPr>
              <a:r>
                <a:rPr lang="en-US" sz="3000" dirty="0" smtClean="0">
                  <a:latin typeface="+mj-lt"/>
                  <a:ea typeface="+mj-ea"/>
                  <a:cs typeface="+mj-cs"/>
                </a:rPr>
                <a:t>	= 	</a:t>
              </a: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m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aximize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sum of minimal heights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87488" algn="l"/>
                  <a:tab pos="1597025" algn="l"/>
                  <a:tab pos="3206750" algn="l"/>
                </a:tabLst>
                <a:defRPr/>
              </a:pP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		subject to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</a:t>
              </a:r>
              <a:r>
                <a:rPr kumimoji="0" lang="en-US" sz="3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all residuals</a:t>
              </a:r>
              <a:r>
                <a:rPr kumimoji="0" lang="en-US" sz="30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kept nonnegative</a:t>
              </a:r>
              <a:endPara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3608" y="179696"/>
              <a:ext cx="1219198" cy="51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" name="Title 1"/>
          <p:cNvSpPr txBox="1">
            <a:spLocks/>
          </p:cNvSpPr>
          <p:nvPr/>
        </p:nvSpPr>
        <p:spPr>
          <a:xfrm>
            <a:off x="367352" y="6172200"/>
            <a:ext cx="84582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395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But: for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height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 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residuals must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 down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4800" y="1314271"/>
            <a:ext cx="3581400" cy="8309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However, life is not always so easy…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486400" y="1295400"/>
            <a:ext cx="3505200" cy="8309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This is a “bad” deadlock: </a:t>
            </a:r>
            <a:r>
              <a:rPr lang="en-US" sz="2400" b="1" dirty="0" smtClean="0">
                <a:solidFill>
                  <a:schemeClr val="tx1"/>
                </a:solidFill>
              </a:rPr>
              <a:t>not at global optimum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190750" y="1733550"/>
            <a:ext cx="4667250" cy="4362450"/>
            <a:chOff x="2190750" y="1733550"/>
            <a:chExt cx="4667250" cy="4362450"/>
          </a:xfrm>
        </p:grpSpPr>
        <p:sp>
          <p:nvSpPr>
            <p:cNvPr id="61" name="Rectangle 180"/>
            <p:cNvSpPr>
              <a:spLocks noChangeArrowheads="1"/>
            </p:cNvSpPr>
            <p:nvPr/>
          </p:nvSpPr>
          <p:spPr bwMode="auto">
            <a:xfrm rot="20212495">
              <a:off x="2633662" y="4413250"/>
              <a:ext cx="45720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81"/>
            <p:cNvSpPr>
              <a:spLocks noChangeArrowheads="1"/>
            </p:cNvSpPr>
            <p:nvPr/>
          </p:nvSpPr>
          <p:spPr bwMode="auto">
            <a:xfrm rot="1387505" flipH="1">
              <a:off x="5957887" y="4419600"/>
              <a:ext cx="45720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82"/>
            <p:cNvSpPr>
              <a:spLocks noChangeArrowheads="1"/>
            </p:cNvSpPr>
            <p:nvPr/>
          </p:nvSpPr>
          <p:spPr bwMode="auto">
            <a:xfrm rot="16200000">
              <a:off x="4376737" y="1933575"/>
              <a:ext cx="45720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83"/>
            <p:cNvSpPr>
              <a:spLocks noChangeArrowheads="1"/>
            </p:cNvSpPr>
            <p:nvPr/>
          </p:nvSpPr>
          <p:spPr bwMode="auto">
            <a:xfrm>
              <a:off x="4724400" y="225742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="ctr"/>
            <a:lstStyle/>
            <a:p>
              <a:pPr algn="ctr"/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1" name="Oval 184"/>
            <p:cNvSpPr>
              <a:spLocks noChangeArrowheads="1"/>
            </p:cNvSpPr>
            <p:nvPr/>
          </p:nvSpPr>
          <p:spPr bwMode="auto">
            <a:xfrm>
              <a:off x="4095750" y="225742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320040" anchor="b"/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2" name="Oval 185"/>
            <p:cNvSpPr>
              <a:spLocks noChangeArrowheads="1"/>
            </p:cNvSpPr>
            <p:nvPr/>
          </p:nvSpPr>
          <p:spPr bwMode="auto">
            <a:xfrm>
              <a:off x="5872162" y="5027613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3" name="Oval 186"/>
            <p:cNvSpPr>
              <a:spLocks noChangeArrowheads="1"/>
            </p:cNvSpPr>
            <p:nvPr/>
          </p:nvSpPr>
          <p:spPr bwMode="auto">
            <a:xfrm>
              <a:off x="6110287" y="446087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320040" anchor="b"/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cxnSp>
          <p:nvCxnSpPr>
            <p:cNvPr id="84" name="AutoShape 187"/>
            <p:cNvCxnSpPr>
              <a:cxnSpLocks noChangeShapeType="1"/>
              <a:stCxn id="80" idx="5"/>
              <a:endCxn id="83" idx="1"/>
            </p:cNvCxnSpPr>
            <p:nvPr/>
          </p:nvCxnSpPr>
          <p:spPr bwMode="auto">
            <a:xfrm>
              <a:off x="5060950" y="2593975"/>
              <a:ext cx="1106487" cy="1924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" name="AutoShape 188"/>
            <p:cNvCxnSpPr>
              <a:cxnSpLocks noChangeShapeType="1"/>
              <a:stCxn id="91" idx="6"/>
              <a:endCxn id="82" idx="2"/>
            </p:cNvCxnSpPr>
            <p:nvPr/>
          </p:nvCxnSpPr>
          <p:spPr bwMode="auto">
            <a:xfrm>
              <a:off x="3170237" y="5224463"/>
              <a:ext cx="27019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9" name="AutoShape 189"/>
            <p:cNvCxnSpPr>
              <a:cxnSpLocks noChangeShapeType="1"/>
              <a:stCxn id="90" idx="7"/>
              <a:endCxn id="81" idx="3"/>
            </p:cNvCxnSpPr>
            <p:nvPr/>
          </p:nvCxnSpPr>
          <p:spPr bwMode="auto">
            <a:xfrm flipV="1">
              <a:off x="2884487" y="2593975"/>
              <a:ext cx="1268413" cy="1924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0" name="Oval 190"/>
            <p:cNvSpPr>
              <a:spLocks noChangeArrowheads="1"/>
            </p:cNvSpPr>
            <p:nvPr/>
          </p:nvSpPr>
          <p:spPr bwMode="auto">
            <a:xfrm>
              <a:off x="2547937" y="446087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320040" anchor="b"/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91" name="Oval 191"/>
            <p:cNvSpPr>
              <a:spLocks noChangeArrowheads="1"/>
            </p:cNvSpPr>
            <p:nvPr/>
          </p:nvSpPr>
          <p:spPr bwMode="auto">
            <a:xfrm>
              <a:off x="2776537" y="5027613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92" name="AutoShape 192"/>
            <p:cNvCxnSpPr>
              <a:cxnSpLocks noChangeShapeType="1"/>
              <a:stCxn id="91" idx="7"/>
              <a:endCxn id="80" idx="3"/>
            </p:cNvCxnSpPr>
            <p:nvPr/>
          </p:nvCxnSpPr>
          <p:spPr bwMode="auto">
            <a:xfrm flipV="1">
              <a:off x="3113087" y="2593975"/>
              <a:ext cx="1668463" cy="2490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" name="AutoShape 193"/>
            <p:cNvCxnSpPr>
              <a:cxnSpLocks noChangeShapeType="1"/>
              <a:stCxn id="81" idx="5"/>
              <a:endCxn id="82" idx="1"/>
            </p:cNvCxnSpPr>
            <p:nvPr/>
          </p:nvCxnSpPr>
          <p:spPr bwMode="auto">
            <a:xfrm>
              <a:off x="4432300" y="2593975"/>
              <a:ext cx="1497012" cy="2490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4" name="AutoShape 194"/>
            <p:cNvCxnSpPr>
              <a:cxnSpLocks noChangeShapeType="1"/>
              <a:stCxn id="83" idx="2"/>
              <a:endCxn id="90" idx="6"/>
            </p:cNvCxnSpPr>
            <p:nvPr/>
          </p:nvCxnSpPr>
          <p:spPr bwMode="auto">
            <a:xfrm flipH="1">
              <a:off x="2941637" y="4657725"/>
              <a:ext cx="31686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95" name="Group 195"/>
            <p:cNvGrpSpPr>
              <a:grpSpLocks/>
            </p:cNvGrpSpPr>
            <p:nvPr/>
          </p:nvGrpSpPr>
          <p:grpSpPr bwMode="auto">
            <a:xfrm>
              <a:off x="5743575" y="2908300"/>
              <a:ext cx="739775" cy="739775"/>
              <a:chOff x="2688" y="1728"/>
              <a:chExt cx="672" cy="672"/>
            </a:xfrm>
          </p:grpSpPr>
          <p:sp>
            <p:nvSpPr>
              <p:cNvPr id="96" name="Rectangle 196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97" name="Rectangle 197"/>
              <p:cNvSpPr>
                <a:spLocks noChangeArrowheads="1"/>
              </p:cNvSpPr>
              <p:nvPr/>
            </p:nvSpPr>
            <p:spPr bwMode="auto">
              <a:xfrm>
                <a:off x="2688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98" name="Rectangle 198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99" name="Rectangle 199"/>
              <p:cNvSpPr>
                <a:spLocks noChangeArrowheads="1"/>
              </p:cNvSpPr>
              <p:nvPr/>
            </p:nvSpPr>
            <p:spPr bwMode="auto">
              <a:xfrm>
                <a:off x="3024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</p:grpSp>
        <p:grpSp>
          <p:nvGrpSpPr>
            <p:cNvPr id="100" name="Group 200"/>
            <p:cNvGrpSpPr>
              <a:grpSpLocks/>
            </p:cNvGrpSpPr>
            <p:nvPr/>
          </p:nvGrpSpPr>
          <p:grpSpPr bwMode="auto">
            <a:xfrm>
              <a:off x="2614612" y="2914650"/>
              <a:ext cx="739775" cy="739775"/>
              <a:chOff x="420" y="1728"/>
              <a:chExt cx="672" cy="672"/>
            </a:xfrm>
          </p:grpSpPr>
          <p:sp>
            <p:nvSpPr>
              <p:cNvPr id="101" name="Rectangle 201"/>
              <p:cNvSpPr>
                <a:spLocks noChangeArrowheads="1"/>
              </p:cNvSpPr>
              <p:nvPr/>
            </p:nvSpPr>
            <p:spPr bwMode="auto">
              <a:xfrm>
                <a:off x="420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02" name="Rectangle 202"/>
              <p:cNvSpPr>
                <a:spLocks noChangeArrowheads="1"/>
              </p:cNvSpPr>
              <p:nvPr/>
            </p:nvSpPr>
            <p:spPr bwMode="auto">
              <a:xfrm>
                <a:off x="420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3" name="Rectangle 203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4" name="Rectangle 204"/>
              <p:cNvSpPr>
                <a:spLocks noChangeArrowheads="1"/>
              </p:cNvSpPr>
              <p:nvPr/>
            </p:nvSpPr>
            <p:spPr bwMode="auto">
              <a:xfrm>
                <a:off x="756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05" name="Group 205"/>
            <p:cNvGrpSpPr>
              <a:grpSpLocks/>
            </p:cNvGrpSpPr>
            <p:nvPr/>
          </p:nvGrpSpPr>
          <p:grpSpPr bwMode="auto">
            <a:xfrm>
              <a:off x="4456112" y="5319713"/>
              <a:ext cx="739775" cy="739775"/>
              <a:chOff x="1584" y="3351"/>
              <a:chExt cx="672" cy="672"/>
            </a:xfrm>
          </p:grpSpPr>
          <p:sp>
            <p:nvSpPr>
              <p:cNvPr id="106" name="Rectangle 206"/>
              <p:cNvSpPr>
                <a:spLocks noChangeArrowheads="1"/>
              </p:cNvSpPr>
              <p:nvPr/>
            </p:nvSpPr>
            <p:spPr bwMode="auto">
              <a:xfrm>
                <a:off x="1584" y="3351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7" name="Rectangle 207"/>
              <p:cNvSpPr>
                <a:spLocks noChangeArrowheads="1"/>
              </p:cNvSpPr>
              <p:nvPr/>
            </p:nvSpPr>
            <p:spPr bwMode="auto">
              <a:xfrm>
                <a:off x="1584" y="3687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8" name="Rectangle 208"/>
              <p:cNvSpPr>
                <a:spLocks noChangeArrowheads="1"/>
              </p:cNvSpPr>
              <p:nvPr/>
            </p:nvSpPr>
            <p:spPr bwMode="auto">
              <a:xfrm>
                <a:off x="1920" y="3351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9" name="Rectangle 209"/>
              <p:cNvSpPr>
                <a:spLocks noChangeArrowheads="1"/>
              </p:cNvSpPr>
              <p:nvPr/>
            </p:nvSpPr>
            <p:spPr bwMode="auto">
              <a:xfrm>
                <a:off x="1920" y="3687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110" name="Text Box 210"/>
            <p:cNvSpPr txBox="1">
              <a:spLocks noChangeArrowheads="1"/>
            </p:cNvSpPr>
            <p:nvPr/>
          </p:nvSpPr>
          <p:spPr bwMode="auto">
            <a:xfrm>
              <a:off x="2190750" y="4543425"/>
              <a:ext cx="381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11" name="Text Box 211"/>
            <p:cNvSpPr txBox="1">
              <a:spLocks noChangeArrowheads="1"/>
            </p:cNvSpPr>
            <p:nvPr/>
          </p:nvSpPr>
          <p:spPr bwMode="auto">
            <a:xfrm>
              <a:off x="2424112" y="5106988"/>
              <a:ext cx="3810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grpSp>
          <p:nvGrpSpPr>
            <p:cNvPr id="112" name="Group 212"/>
            <p:cNvGrpSpPr>
              <a:grpSpLocks/>
            </p:cNvGrpSpPr>
            <p:nvPr/>
          </p:nvGrpSpPr>
          <p:grpSpPr bwMode="auto">
            <a:xfrm flipH="1">
              <a:off x="6243637" y="4543425"/>
              <a:ext cx="614363" cy="1143000"/>
              <a:chOff x="3165" y="2862"/>
              <a:chExt cx="387" cy="720"/>
            </a:xfrm>
          </p:grpSpPr>
          <p:sp>
            <p:nvSpPr>
              <p:cNvPr id="113" name="Text Box 213"/>
              <p:cNvSpPr txBox="1">
                <a:spLocks noChangeArrowheads="1"/>
              </p:cNvSpPr>
              <p:nvPr/>
            </p:nvSpPr>
            <p:spPr bwMode="auto">
              <a:xfrm flipH="1">
                <a:off x="3165" y="2862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14" name="Text Box 214"/>
              <p:cNvSpPr txBox="1">
                <a:spLocks noChangeArrowheads="1"/>
              </p:cNvSpPr>
              <p:nvPr/>
            </p:nvSpPr>
            <p:spPr bwMode="auto">
              <a:xfrm flipH="1">
                <a:off x="3312" y="3217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</p:grpSp>
        <p:sp>
          <p:nvSpPr>
            <p:cNvPr id="115" name="Text Box 215"/>
            <p:cNvSpPr txBox="1">
              <a:spLocks noChangeArrowheads="1"/>
            </p:cNvSpPr>
            <p:nvPr/>
          </p:nvSpPr>
          <p:spPr bwMode="auto">
            <a:xfrm>
              <a:off x="4095750" y="1733550"/>
              <a:ext cx="381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16" name="Text Box 216"/>
            <p:cNvSpPr txBox="1">
              <a:spLocks noChangeArrowheads="1"/>
            </p:cNvSpPr>
            <p:nvPr/>
          </p:nvSpPr>
          <p:spPr bwMode="auto">
            <a:xfrm>
              <a:off x="4719637" y="1733550"/>
              <a:ext cx="381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grpSp>
          <p:nvGrpSpPr>
            <p:cNvPr id="117" name="Group 220"/>
            <p:cNvGrpSpPr>
              <a:grpSpLocks/>
            </p:cNvGrpSpPr>
            <p:nvPr/>
          </p:nvGrpSpPr>
          <p:grpSpPr bwMode="auto">
            <a:xfrm>
              <a:off x="2586037" y="2100263"/>
              <a:ext cx="3938588" cy="3995737"/>
              <a:chOff x="660" y="1323"/>
              <a:chExt cx="2481" cy="2517"/>
            </a:xfrm>
          </p:grpSpPr>
          <p:graphicFrame>
            <p:nvGraphicFramePr>
              <p:cNvPr id="118" name="Object 221"/>
              <p:cNvGraphicFramePr>
                <a:graphicFrameLocks noChangeAspect="1"/>
              </p:cNvGraphicFramePr>
              <p:nvPr/>
            </p:nvGraphicFramePr>
            <p:xfrm>
              <a:off x="660" y="1399"/>
              <a:ext cx="515" cy="452"/>
            </p:xfrm>
            <a:graphic>
              <a:graphicData uri="http://schemas.openxmlformats.org/presentationml/2006/ole">
                <p:oleObj spid="_x0000_s4104" name="Equation" r:id="rId4" imgW="317160" imgH="279360" progId="Equation.DSMT4">
                  <p:embed/>
                </p:oleObj>
              </a:graphicData>
            </a:graphic>
          </p:graphicFrame>
          <p:graphicFrame>
            <p:nvGraphicFramePr>
              <p:cNvPr id="119" name="Object 222"/>
              <p:cNvGraphicFramePr>
                <a:graphicFrameLocks noChangeAspect="1"/>
              </p:cNvGraphicFramePr>
              <p:nvPr/>
            </p:nvGraphicFramePr>
            <p:xfrm>
              <a:off x="1347" y="3388"/>
              <a:ext cx="495" cy="452"/>
            </p:xfrm>
            <a:graphic>
              <a:graphicData uri="http://schemas.openxmlformats.org/presentationml/2006/ole">
                <p:oleObj spid="_x0000_s4105" name="Equation" r:id="rId5" imgW="304560" imgH="279360" progId="Equation.DSMT4">
                  <p:embed/>
                </p:oleObj>
              </a:graphicData>
            </a:graphic>
          </p:graphicFrame>
          <p:graphicFrame>
            <p:nvGraphicFramePr>
              <p:cNvPr id="120" name="Object 223"/>
              <p:cNvGraphicFramePr>
                <a:graphicFrameLocks noChangeAspect="1"/>
              </p:cNvGraphicFramePr>
              <p:nvPr/>
            </p:nvGraphicFramePr>
            <p:xfrm>
              <a:off x="2628" y="1409"/>
              <a:ext cx="513" cy="433"/>
            </p:xfrm>
            <a:graphic>
              <a:graphicData uri="http://schemas.openxmlformats.org/presentationml/2006/ole">
                <p:oleObj spid="_x0000_s4106" name="Equation" r:id="rId6" imgW="317160" imgH="266400" progId="Equation.DSMT4">
                  <p:embed/>
                </p:oleObj>
              </a:graphicData>
            </a:graphic>
          </p:graphicFrame>
          <p:graphicFrame>
            <p:nvGraphicFramePr>
              <p:cNvPr id="121" name="Object 224"/>
              <p:cNvGraphicFramePr>
                <a:graphicFrameLocks noChangeAspect="1"/>
              </p:cNvGraphicFramePr>
              <p:nvPr/>
            </p:nvGraphicFramePr>
            <p:xfrm>
              <a:off x="862" y="3321"/>
              <a:ext cx="308" cy="396"/>
            </p:xfrm>
            <a:graphic>
              <a:graphicData uri="http://schemas.openxmlformats.org/presentationml/2006/ole">
                <p:oleObj spid="_x0000_s4107" name="Equation" r:id="rId7" imgW="177480" imgH="228600" progId="Equation.DSMT4">
                  <p:embed/>
                </p:oleObj>
              </a:graphicData>
            </a:graphic>
          </p:graphicFrame>
          <p:graphicFrame>
            <p:nvGraphicFramePr>
              <p:cNvPr id="122" name="Object 225"/>
              <p:cNvGraphicFramePr>
                <a:graphicFrameLocks noChangeAspect="1"/>
              </p:cNvGraphicFramePr>
              <p:nvPr/>
            </p:nvGraphicFramePr>
            <p:xfrm>
              <a:off x="2580" y="3321"/>
              <a:ext cx="330" cy="396"/>
            </p:xfrm>
            <a:graphic>
              <a:graphicData uri="http://schemas.openxmlformats.org/presentationml/2006/ole">
                <p:oleObj spid="_x0000_s4108" name="Equation" r:id="rId8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123" name="Object 226"/>
              <p:cNvGraphicFramePr>
                <a:graphicFrameLocks noChangeAspect="1"/>
              </p:cNvGraphicFramePr>
              <p:nvPr/>
            </p:nvGraphicFramePr>
            <p:xfrm>
              <a:off x="1269" y="1323"/>
              <a:ext cx="330" cy="396"/>
            </p:xfrm>
            <a:graphic>
              <a:graphicData uri="http://schemas.openxmlformats.org/presentationml/2006/ole">
                <p:oleObj spid="_x0000_s4109" name="Equation" r:id="rId9" imgW="190440" imgH="228600" progId="Equation.DSMT4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04800" y="1314271"/>
            <a:ext cx="3581400" cy="8309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However, life is not always so easy…</a:t>
            </a:r>
            <a:endParaRPr lang="en-US" sz="2400" dirty="0"/>
          </a:p>
        </p:txBody>
      </p:sp>
      <p:grpSp>
        <p:nvGrpSpPr>
          <p:cNvPr id="2" name="Group 72"/>
          <p:cNvGrpSpPr/>
          <p:nvPr/>
        </p:nvGrpSpPr>
        <p:grpSpPr>
          <a:xfrm>
            <a:off x="762000" y="152400"/>
            <a:ext cx="7696200" cy="990600"/>
            <a:chOff x="762000" y="152400"/>
            <a:chExt cx="7696200" cy="990600"/>
          </a:xfrm>
        </p:grpSpPr>
        <p:sp>
          <p:nvSpPr>
            <p:cNvPr id="74" name="Title 1"/>
            <p:cNvSpPr txBox="1">
              <a:spLocks/>
            </p:cNvSpPr>
            <p:nvPr/>
          </p:nvSpPr>
          <p:spPr>
            <a:xfrm>
              <a:off x="762000" y="152400"/>
              <a:ext cx="7696200" cy="990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defTabSz="3952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  <a:tab pos="1597025" algn="l"/>
                  <a:tab pos="3206750" algn="l"/>
                </a:tabLst>
                <a:defRPr/>
              </a:pPr>
              <a:r>
                <a:rPr lang="en-US" sz="3000" dirty="0" smtClean="0">
                  <a:latin typeface="+mj-lt"/>
                  <a:ea typeface="+mj-ea"/>
                  <a:cs typeface="+mj-cs"/>
                </a:rPr>
                <a:t>	= 	</a:t>
              </a: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m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aximize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sum of minimal heights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87488" algn="l"/>
                  <a:tab pos="1597025" algn="l"/>
                  <a:tab pos="3206750" algn="l"/>
                </a:tabLst>
                <a:defRPr/>
              </a:pPr>
              <a:r>
                <a:rPr lang="en-US" sz="3000" b="1" dirty="0" smtClean="0">
                  <a:latin typeface="+mj-lt"/>
                  <a:ea typeface="+mj-ea"/>
                  <a:cs typeface="+mj-cs"/>
                </a:rPr>
                <a:t>		subject to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</a:t>
              </a:r>
              <a:r>
                <a:rPr kumimoji="0" lang="en-US" sz="3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all residuals</a:t>
              </a:r>
              <a:r>
                <a:rPr kumimoji="0" lang="en-US" sz="30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kept nonnegative</a:t>
              </a:r>
              <a:endPara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3608" y="179696"/>
              <a:ext cx="1219198" cy="51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" name="Title 1"/>
          <p:cNvSpPr txBox="1">
            <a:spLocks/>
          </p:cNvSpPr>
          <p:nvPr/>
        </p:nvSpPr>
        <p:spPr>
          <a:xfrm>
            <a:off x="367352" y="6172200"/>
            <a:ext cx="84582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395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But: for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height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 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residuals must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 down</a:t>
            </a:r>
            <a:endParaRPr 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2400" y="1314271"/>
            <a:ext cx="3962400" cy="8309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inconsistent cycles: </a:t>
            </a:r>
            <a:r>
              <a:rPr lang="en-US" sz="2400" dirty="0" smtClean="0"/>
              <a:t>e.g., cycle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3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node (p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,a)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486400" y="1295400"/>
            <a:ext cx="3505200" cy="8309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This is a “bad” deadlock: </a:t>
            </a:r>
            <a:r>
              <a:rPr lang="en-US" sz="2400" b="1" dirty="0" smtClean="0">
                <a:solidFill>
                  <a:schemeClr val="tx1"/>
                </a:solidFill>
              </a:rPr>
              <a:t>not at global optimum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2190750" y="1733550"/>
            <a:ext cx="4667250" cy="4362450"/>
            <a:chOff x="2190750" y="1733550"/>
            <a:chExt cx="4667250" cy="4362450"/>
          </a:xfrm>
        </p:grpSpPr>
        <p:sp>
          <p:nvSpPr>
            <p:cNvPr id="61" name="Rectangle 180"/>
            <p:cNvSpPr>
              <a:spLocks noChangeArrowheads="1"/>
            </p:cNvSpPr>
            <p:nvPr/>
          </p:nvSpPr>
          <p:spPr bwMode="auto">
            <a:xfrm rot="20212495">
              <a:off x="2633662" y="4413250"/>
              <a:ext cx="45720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81"/>
            <p:cNvSpPr>
              <a:spLocks noChangeArrowheads="1"/>
            </p:cNvSpPr>
            <p:nvPr/>
          </p:nvSpPr>
          <p:spPr bwMode="auto">
            <a:xfrm rot="1387505" flipH="1">
              <a:off x="5957887" y="4419600"/>
              <a:ext cx="45720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82"/>
            <p:cNvSpPr>
              <a:spLocks noChangeArrowheads="1"/>
            </p:cNvSpPr>
            <p:nvPr/>
          </p:nvSpPr>
          <p:spPr bwMode="auto">
            <a:xfrm rot="16200000">
              <a:off x="4376737" y="1933575"/>
              <a:ext cx="457200" cy="1066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83"/>
            <p:cNvSpPr>
              <a:spLocks noChangeArrowheads="1"/>
            </p:cNvSpPr>
            <p:nvPr/>
          </p:nvSpPr>
          <p:spPr bwMode="auto">
            <a:xfrm>
              <a:off x="4724400" y="225742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="ctr"/>
            <a:lstStyle/>
            <a:p>
              <a:pPr algn="ctr"/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1" name="Oval 184"/>
            <p:cNvSpPr>
              <a:spLocks noChangeArrowheads="1"/>
            </p:cNvSpPr>
            <p:nvPr/>
          </p:nvSpPr>
          <p:spPr bwMode="auto">
            <a:xfrm>
              <a:off x="4095750" y="225742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320040" anchor="b"/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2" name="Oval 185"/>
            <p:cNvSpPr>
              <a:spLocks noChangeArrowheads="1"/>
            </p:cNvSpPr>
            <p:nvPr/>
          </p:nvSpPr>
          <p:spPr bwMode="auto">
            <a:xfrm>
              <a:off x="5872162" y="5027613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3" name="Oval 186"/>
            <p:cNvSpPr>
              <a:spLocks noChangeArrowheads="1"/>
            </p:cNvSpPr>
            <p:nvPr/>
          </p:nvSpPr>
          <p:spPr bwMode="auto">
            <a:xfrm>
              <a:off x="6110287" y="446087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320040" anchor="b"/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cxnSp>
          <p:nvCxnSpPr>
            <p:cNvPr id="84" name="AutoShape 187"/>
            <p:cNvCxnSpPr>
              <a:cxnSpLocks noChangeShapeType="1"/>
              <a:stCxn id="80" idx="5"/>
              <a:endCxn id="83" idx="1"/>
            </p:cNvCxnSpPr>
            <p:nvPr/>
          </p:nvCxnSpPr>
          <p:spPr bwMode="auto">
            <a:xfrm>
              <a:off x="5060950" y="2593975"/>
              <a:ext cx="1106487" cy="1924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8" name="AutoShape 188"/>
            <p:cNvCxnSpPr>
              <a:cxnSpLocks noChangeShapeType="1"/>
              <a:stCxn id="91" idx="6"/>
              <a:endCxn id="82" idx="2"/>
            </p:cNvCxnSpPr>
            <p:nvPr/>
          </p:nvCxnSpPr>
          <p:spPr bwMode="auto">
            <a:xfrm>
              <a:off x="3170237" y="5224463"/>
              <a:ext cx="27019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9" name="AutoShape 189"/>
            <p:cNvCxnSpPr>
              <a:cxnSpLocks noChangeShapeType="1"/>
              <a:stCxn id="90" idx="7"/>
              <a:endCxn id="81" idx="3"/>
            </p:cNvCxnSpPr>
            <p:nvPr/>
          </p:nvCxnSpPr>
          <p:spPr bwMode="auto">
            <a:xfrm flipV="1">
              <a:off x="2884487" y="2593975"/>
              <a:ext cx="1268413" cy="1924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0" name="Oval 190"/>
            <p:cNvSpPr>
              <a:spLocks noChangeArrowheads="1"/>
            </p:cNvSpPr>
            <p:nvPr/>
          </p:nvSpPr>
          <p:spPr bwMode="auto">
            <a:xfrm>
              <a:off x="2547937" y="4460875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320040" anchor="b"/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91" name="Oval 191"/>
            <p:cNvSpPr>
              <a:spLocks noChangeArrowheads="1"/>
            </p:cNvSpPr>
            <p:nvPr/>
          </p:nvSpPr>
          <p:spPr bwMode="auto">
            <a:xfrm>
              <a:off x="2776537" y="5027613"/>
              <a:ext cx="393700" cy="3937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i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92" name="AutoShape 192"/>
            <p:cNvCxnSpPr>
              <a:cxnSpLocks noChangeShapeType="1"/>
              <a:stCxn id="91" idx="7"/>
              <a:endCxn id="80" idx="3"/>
            </p:cNvCxnSpPr>
            <p:nvPr/>
          </p:nvCxnSpPr>
          <p:spPr bwMode="auto">
            <a:xfrm flipV="1">
              <a:off x="3113087" y="2593975"/>
              <a:ext cx="1668463" cy="2490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" name="AutoShape 193"/>
            <p:cNvCxnSpPr>
              <a:cxnSpLocks noChangeShapeType="1"/>
              <a:stCxn id="81" idx="5"/>
              <a:endCxn id="82" idx="1"/>
            </p:cNvCxnSpPr>
            <p:nvPr/>
          </p:nvCxnSpPr>
          <p:spPr bwMode="auto">
            <a:xfrm>
              <a:off x="4432300" y="2593975"/>
              <a:ext cx="1497012" cy="2490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4" name="AutoShape 194"/>
            <p:cNvCxnSpPr>
              <a:cxnSpLocks noChangeShapeType="1"/>
              <a:stCxn id="83" idx="2"/>
              <a:endCxn id="90" idx="6"/>
            </p:cNvCxnSpPr>
            <p:nvPr/>
          </p:nvCxnSpPr>
          <p:spPr bwMode="auto">
            <a:xfrm flipH="1">
              <a:off x="2941637" y="4657725"/>
              <a:ext cx="31686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195"/>
            <p:cNvGrpSpPr>
              <a:grpSpLocks/>
            </p:cNvGrpSpPr>
            <p:nvPr/>
          </p:nvGrpSpPr>
          <p:grpSpPr bwMode="auto">
            <a:xfrm>
              <a:off x="5743575" y="2908300"/>
              <a:ext cx="739775" cy="739775"/>
              <a:chOff x="2688" y="1728"/>
              <a:chExt cx="672" cy="672"/>
            </a:xfrm>
          </p:grpSpPr>
          <p:sp>
            <p:nvSpPr>
              <p:cNvPr id="96" name="Rectangle 196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97" name="Rectangle 197"/>
              <p:cNvSpPr>
                <a:spLocks noChangeArrowheads="1"/>
              </p:cNvSpPr>
              <p:nvPr/>
            </p:nvSpPr>
            <p:spPr bwMode="auto">
              <a:xfrm>
                <a:off x="2688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98" name="Rectangle 198"/>
              <p:cNvSpPr>
                <a:spLocks noChangeArrowheads="1"/>
              </p:cNvSpPr>
              <p:nvPr/>
            </p:nvSpPr>
            <p:spPr bwMode="auto">
              <a:xfrm>
                <a:off x="3024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99" name="Rectangle 199"/>
              <p:cNvSpPr>
                <a:spLocks noChangeArrowheads="1"/>
              </p:cNvSpPr>
              <p:nvPr/>
            </p:nvSpPr>
            <p:spPr bwMode="auto">
              <a:xfrm>
                <a:off x="3024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00"/>
            <p:cNvGrpSpPr>
              <a:grpSpLocks/>
            </p:cNvGrpSpPr>
            <p:nvPr/>
          </p:nvGrpSpPr>
          <p:grpSpPr bwMode="auto">
            <a:xfrm>
              <a:off x="2614612" y="2914650"/>
              <a:ext cx="739775" cy="739775"/>
              <a:chOff x="420" y="1728"/>
              <a:chExt cx="672" cy="672"/>
            </a:xfrm>
          </p:grpSpPr>
          <p:sp>
            <p:nvSpPr>
              <p:cNvPr id="101" name="Rectangle 201"/>
              <p:cNvSpPr>
                <a:spLocks noChangeArrowheads="1"/>
              </p:cNvSpPr>
              <p:nvPr/>
            </p:nvSpPr>
            <p:spPr bwMode="auto">
              <a:xfrm>
                <a:off x="420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02" name="Rectangle 202"/>
              <p:cNvSpPr>
                <a:spLocks noChangeArrowheads="1"/>
              </p:cNvSpPr>
              <p:nvPr/>
            </p:nvSpPr>
            <p:spPr bwMode="auto">
              <a:xfrm>
                <a:off x="420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3" name="Rectangle 203"/>
              <p:cNvSpPr>
                <a:spLocks noChangeArrowheads="1"/>
              </p:cNvSpPr>
              <p:nvPr/>
            </p:nvSpPr>
            <p:spPr bwMode="auto">
              <a:xfrm>
                <a:off x="756" y="1728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4" name="Rectangle 204"/>
              <p:cNvSpPr>
                <a:spLocks noChangeArrowheads="1"/>
              </p:cNvSpPr>
              <p:nvPr/>
            </p:nvSpPr>
            <p:spPr bwMode="auto">
              <a:xfrm>
                <a:off x="756" y="2064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4456112" y="5319713"/>
              <a:ext cx="739775" cy="739775"/>
              <a:chOff x="1584" y="3351"/>
              <a:chExt cx="672" cy="672"/>
            </a:xfrm>
          </p:grpSpPr>
          <p:sp>
            <p:nvSpPr>
              <p:cNvPr id="106" name="Rectangle 206"/>
              <p:cNvSpPr>
                <a:spLocks noChangeArrowheads="1"/>
              </p:cNvSpPr>
              <p:nvPr/>
            </p:nvSpPr>
            <p:spPr bwMode="auto">
              <a:xfrm>
                <a:off x="1584" y="3351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7" name="Rectangle 207"/>
              <p:cNvSpPr>
                <a:spLocks noChangeArrowheads="1"/>
              </p:cNvSpPr>
              <p:nvPr/>
            </p:nvSpPr>
            <p:spPr bwMode="auto">
              <a:xfrm>
                <a:off x="1584" y="3687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8" name="Rectangle 208"/>
              <p:cNvSpPr>
                <a:spLocks noChangeArrowheads="1"/>
              </p:cNvSpPr>
              <p:nvPr/>
            </p:nvSpPr>
            <p:spPr bwMode="auto">
              <a:xfrm>
                <a:off x="1920" y="3351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3200">
                    <a:latin typeface="Times New Roman" pitchFamily="18" charset="0"/>
                  </a:rPr>
                  <a:t>ε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09" name="Rectangle 209"/>
              <p:cNvSpPr>
                <a:spLocks noChangeArrowheads="1"/>
              </p:cNvSpPr>
              <p:nvPr/>
            </p:nvSpPr>
            <p:spPr bwMode="auto">
              <a:xfrm>
                <a:off x="1920" y="3687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110" name="Text Box 210"/>
            <p:cNvSpPr txBox="1">
              <a:spLocks noChangeArrowheads="1"/>
            </p:cNvSpPr>
            <p:nvPr/>
          </p:nvSpPr>
          <p:spPr bwMode="auto">
            <a:xfrm>
              <a:off x="2190750" y="4543425"/>
              <a:ext cx="381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11" name="Text Box 211"/>
            <p:cNvSpPr txBox="1">
              <a:spLocks noChangeArrowheads="1"/>
            </p:cNvSpPr>
            <p:nvPr/>
          </p:nvSpPr>
          <p:spPr bwMode="auto">
            <a:xfrm>
              <a:off x="2424112" y="5106988"/>
              <a:ext cx="3810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grpSp>
          <p:nvGrpSpPr>
            <p:cNvPr id="7" name="Group 212"/>
            <p:cNvGrpSpPr>
              <a:grpSpLocks/>
            </p:cNvGrpSpPr>
            <p:nvPr/>
          </p:nvGrpSpPr>
          <p:grpSpPr bwMode="auto">
            <a:xfrm flipH="1">
              <a:off x="6243637" y="4543425"/>
              <a:ext cx="614363" cy="1143000"/>
              <a:chOff x="3165" y="2862"/>
              <a:chExt cx="387" cy="720"/>
            </a:xfrm>
          </p:grpSpPr>
          <p:sp>
            <p:nvSpPr>
              <p:cNvPr id="113" name="Text Box 213"/>
              <p:cNvSpPr txBox="1">
                <a:spLocks noChangeArrowheads="1"/>
              </p:cNvSpPr>
              <p:nvPr/>
            </p:nvSpPr>
            <p:spPr bwMode="auto">
              <a:xfrm flipH="1">
                <a:off x="3165" y="2862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  <p:sp>
            <p:nvSpPr>
              <p:cNvPr id="114" name="Text Box 214"/>
              <p:cNvSpPr txBox="1">
                <a:spLocks noChangeArrowheads="1"/>
              </p:cNvSpPr>
              <p:nvPr/>
            </p:nvSpPr>
            <p:spPr bwMode="auto">
              <a:xfrm flipH="1">
                <a:off x="3312" y="3217"/>
                <a:ext cx="2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3200">
                    <a:latin typeface="Times New Roman" pitchFamily="18" charset="0"/>
                  </a:rPr>
                  <a:t>0</a:t>
                </a:r>
                <a:endParaRPr lang="en-US" sz="3200">
                  <a:latin typeface="Times New Roman" pitchFamily="18" charset="0"/>
                </a:endParaRPr>
              </a:p>
            </p:txBody>
          </p:sp>
        </p:grpSp>
        <p:sp>
          <p:nvSpPr>
            <p:cNvPr id="115" name="Text Box 215"/>
            <p:cNvSpPr txBox="1">
              <a:spLocks noChangeArrowheads="1"/>
            </p:cNvSpPr>
            <p:nvPr/>
          </p:nvSpPr>
          <p:spPr bwMode="auto">
            <a:xfrm>
              <a:off x="4095750" y="1733550"/>
              <a:ext cx="381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16" name="Text Box 216"/>
            <p:cNvSpPr txBox="1">
              <a:spLocks noChangeArrowheads="1"/>
            </p:cNvSpPr>
            <p:nvPr/>
          </p:nvSpPr>
          <p:spPr bwMode="auto">
            <a:xfrm>
              <a:off x="4719637" y="1733550"/>
              <a:ext cx="381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>
                  <a:latin typeface="Times New Roman" pitchFamily="18" charset="0"/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grpSp>
          <p:nvGrpSpPr>
            <p:cNvPr id="8" name="Group 220"/>
            <p:cNvGrpSpPr>
              <a:grpSpLocks/>
            </p:cNvGrpSpPr>
            <p:nvPr/>
          </p:nvGrpSpPr>
          <p:grpSpPr bwMode="auto">
            <a:xfrm>
              <a:off x="2586037" y="2100263"/>
              <a:ext cx="3938588" cy="3995737"/>
              <a:chOff x="660" y="1323"/>
              <a:chExt cx="2481" cy="2517"/>
            </a:xfrm>
          </p:grpSpPr>
          <p:graphicFrame>
            <p:nvGraphicFramePr>
              <p:cNvPr id="118" name="Object 221"/>
              <p:cNvGraphicFramePr>
                <a:graphicFrameLocks noChangeAspect="1"/>
              </p:cNvGraphicFramePr>
              <p:nvPr/>
            </p:nvGraphicFramePr>
            <p:xfrm>
              <a:off x="660" y="1399"/>
              <a:ext cx="515" cy="452"/>
            </p:xfrm>
            <a:graphic>
              <a:graphicData uri="http://schemas.openxmlformats.org/presentationml/2006/ole">
                <p:oleObj spid="_x0000_s31746" name="Equation" r:id="rId4" imgW="317160" imgH="279360" progId="Equation.DSMT4">
                  <p:embed/>
                </p:oleObj>
              </a:graphicData>
            </a:graphic>
          </p:graphicFrame>
          <p:graphicFrame>
            <p:nvGraphicFramePr>
              <p:cNvPr id="119" name="Object 222"/>
              <p:cNvGraphicFramePr>
                <a:graphicFrameLocks noChangeAspect="1"/>
              </p:cNvGraphicFramePr>
              <p:nvPr/>
            </p:nvGraphicFramePr>
            <p:xfrm>
              <a:off x="1347" y="3388"/>
              <a:ext cx="495" cy="452"/>
            </p:xfrm>
            <a:graphic>
              <a:graphicData uri="http://schemas.openxmlformats.org/presentationml/2006/ole">
                <p:oleObj spid="_x0000_s31747" name="Equation" r:id="rId5" imgW="304560" imgH="279360" progId="Equation.DSMT4">
                  <p:embed/>
                </p:oleObj>
              </a:graphicData>
            </a:graphic>
          </p:graphicFrame>
          <p:graphicFrame>
            <p:nvGraphicFramePr>
              <p:cNvPr id="120" name="Object 223"/>
              <p:cNvGraphicFramePr>
                <a:graphicFrameLocks noChangeAspect="1"/>
              </p:cNvGraphicFramePr>
              <p:nvPr/>
            </p:nvGraphicFramePr>
            <p:xfrm>
              <a:off x="2628" y="1409"/>
              <a:ext cx="513" cy="433"/>
            </p:xfrm>
            <a:graphic>
              <a:graphicData uri="http://schemas.openxmlformats.org/presentationml/2006/ole">
                <p:oleObj spid="_x0000_s31748" name="Equation" r:id="rId6" imgW="317160" imgH="266400" progId="Equation.DSMT4">
                  <p:embed/>
                </p:oleObj>
              </a:graphicData>
            </a:graphic>
          </p:graphicFrame>
          <p:graphicFrame>
            <p:nvGraphicFramePr>
              <p:cNvPr id="121" name="Object 224"/>
              <p:cNvGraphicFramePr>
                <a:graphicFrameLocks noChangeAspect="1"/>
              </p:cNvGraphicFramePr>
              <p:nvPr/>
            </p:nvGraphicFramePr>
            <p:xfrm>
              <a:off x="862" y="3321"/>
              <a:ext cx="308" cy="396"/>
            </p:xfrm>
            <a:graphic>
              <a:graphicData uri="http://schemas.openxmlformats.org/presentationml/2006/ole">
                <p:oleObj spid="_x0000_s31749" name="Equation" r:id="rId7" imgW="177480" imgH="228600" progId="Equation.DSMT4">
                  <p:embed/>
                </p:oleObj>
              </a:graphicData>
            </a:graphic>
          </p:graphicFrame>
          <p:graphicFrame>
            <p:nvGraphicFramePr>
              <p:cNvPr id="122" name="Object 225"/>
              <p:cNvGraphicFramePr>
                <a:graphicFrameLocks noChangeAspect="1"/>
              </p:cNvGraphicFramePr>
              <p:nvPr/>
            </p:nvGraphicFramePr>
            <p:xfrm>
              <a:off x="2580" y="3321"/>
              <a:ext cx="330" cy="396"/>
            </p:xfrm>
            <a:graphic>
              <a:graphicData uri="http://schemas.openxmlformats.org/presentationml/2006/ole">
                <p:oleObj spid="_x0000_s31750" name="Equation" r:id="rId8" imgW="190440" imgH="228600" progId="Equation.DSMT4">
                  <p:embed/>
                </p:oleObj>
              </a:graphicData>
            </a:graphic>
          </p:graphicFrame>
          <p:graphicFrame>
            <p:nvGraphicFramePr>
              <p:cNvPr id="123" name="Object 226"/>
              <p:cNvGraphicFramePr>
                <a:graphicFrameLocks noChangeAspect="1"/>
              </p:cNvGraphicFramePr>
              <p:nvPr/>
            </p:nvGraphicFramePr>
            <p:xfrm>
              <a:off x="1269" y="1323"/>
              <a:ext cx="330" cy="396"/>
            </p:xfrm>
            <a:graphic>
              <a:graphicData uri="http://schemas.openxmlformats.org/presentationml/2006/ole">
                <p:oleObj spid="_x0000_s31751" name="Equation" r:id="rId9" imgW="190440" imgH="228600" progId="Equation.DSMT4">
                  <p:embed/>
                </p:oleObj>
              </a:graphicData>
            </a:graphic>
          </p:graphicFrame>
        </p:grpSp>
      </p:grpSp>
      <p:cxnSp>
        <p:nvCxnSpPr>
          <p:cNvPr id="53" name="AutoShape 187"/>
          <p:cNvCxnSpPr>
            <a:cxnSpLocks noChangeShapeType="1"/>
          </p:cNvCxnSpPr>
          <p:nvPr/>
        </p:nvCxnSpPr>
        <p:spPr bwMode="auto">
          <a:xfrm>
            <a:off x="5052065" y="2605704"/>
            <a:ext cx="1106487" cy="192405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54" name="AutoShape 188"/>
          <p:cNvCxnSpPr>
            <a:cxnSpLocks noChangeShapeType="1"/>
          </p:cNvCxnSpPr>
          <p:nvPr/>
        </p:nvCxnSpPr>
        <p:spPr bwMode="auto">
          <a:xfrm>
            <a:off x="3161352" y="5236192"/>
            <a:ext cx="2701925" cy="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55" name="AutoShape 189"/>
          <p:cNvCxnSpPr>
            <a:cxnSpLocks noChangeShapeType="1"/>
          </p:cNvCxnSpPr>
          <p:nvPr/>
        </p:nvCxnSpPr>
        <p:spPr bwMode="auto">
          <a:xfrm flipV="1">
            <a:off x="2875602" y="2605704"/>
            <a:ext cx="1268413" cy="192405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56" name="AutoShape 192"/>
          <p:cNvCxnSpPr>
            <a:cxnSpLocks noChangeShapeType="1"/>
          </p:cNvCxnSpPr>
          <p:nvPr/>
        </p:nvCxnSpPr>
        <p:spPr bwMode="auto">
          <a:xfrm flipV="1">
            <a:off x="3104202" y="2605704"/>
            <a:ext cx="1668463" cy="249078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57" name="AutoShape 193"/>
          <p:cNvCxnSpPr>
            <a:cxnSpLocks noChangeShapeType="1"/>
          </p:cNvCxnSpPr>
          <p:nvPr/>
        </p:nvCxnSpPr>
        <p:spPr bwMode="auto">
          <a:xfrm>
            <a:off x="4423415" y="2605704"/>
            <a:ext cx="1497012" cy="249078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58" name="AutoShape 194"/>
          <p:cNvCxnSpPr>
            <a:cxnSpLocks noChangeShapeType="1"/>
          </p:cNvCxnSpPr>
          <p:nvPr/>
        </p:nvCxnSpPr>
        <p:spPr bwMode="auto">
          <a:xfrm flipH="1">
            <a:off x="2932752" y="4669454"/>
            <a:ext cx="3168650" cy="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 does cycle-repairing do?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422944" cy="584775"/>
          </a:xfrm>
          <a:prstGeom prst="rect">
            <a:avLst/>
          </a:prstGeom>
          <a:solidFill>
            <a:schemeClr val="lt1">
              <a:alpha val="2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 smtClean="0"/>
              <a:t>Tries to eliminate inconsistent cycles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082225"/>
            <a:ext cx="86868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It thus allows escaping from “bad” deadlocks, and helps dual objective to increase even further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3342382"/>
            <a:ext cx="8686800" cy="1077218"/>
            <a:chOff x="228600" y="3342382"/>
            <a:chExt cx="86868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342382"/>
              <a:ext cx="8686800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1313" indent="-341313">
                <a:buFont typeface="Arial" pitchFamily="34" charset="0"/>
                <a:buChar char="•"/>
              </a:pPr>
              <a:r>
                <a:rPr lang="en-US" sz="3200" dirty="0" smtClean="0">
                  <a:solidFill>
                    <a:schemeClr val="tx1"/>
                  </a:solidFill>
                </a:rPr>
                <a:t>Cycle-repairing 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impossible </a:t>
              </a:r>
              <a:r>
                <a:rPr lang="en-US" sz="3200" dirty="0" smtClean="0">
                  <a:solidFill>
                    <a:schemeClr val="tx1"/>
                  </a:solidFill>
                </a:rPr>
                <a:t>when using </a:t>
              </a:r>
              <a:br>
                <a:rPr lang="en-US" sz="3200" dirty="0" smtClean="0">
                  <a:solidFill>
                    <a:schemeClr val="tx1"/>
                  </a:solidFill>
                </a:rPr>
              </a:br>
              <a:r>
                <a:rPr lang="en-US" sz="3200" dirty="0" smtClean="0">
                  <a:solidFill>
                    <a:schemeClr val="tx1"/>
                  </a:solidFill>
                </a:rPr>
                <a:t>relaxation 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0264" y="3846920"/>
              <a:ext cx="1317006" cy="56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228600" y="4561582"/>
            <a:ext cx="86868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Possible due to extra variables used in tighter relaxations (i.e., virtual potentials):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651804" y="5638800"/>
          <a:ext cx="7883856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Graphic spid="13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1828801"/>
          <a:ext cx="7772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MRFs and Linear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99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Tight connection between MRF optimization and </a:t>
            </a:r>
            <a:br>
              <a:rPr lang="en-US" sz="2800" dirty="0" smtClean="0"/>
            </a:br>
            <a:r>
              <a:rPr lang="en-US" sz="2800" dirty="0" smtClean="0"/>
              <a:t>Linear Programming (LP) recently emerged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77664"/>
            <a:ext cx="8153400" cy="1005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state of the art MRF algorithms are now known to be directly related to LP: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914471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Graph-cut </a:t>
            </a:r>
            <a:r>
              <a:rPr lang="en-US" sz="2400" u="sng" baseline="0" dirty="0" smtClean="0"/>
              <a:t>based</a:t>
            </a:r>
            <a:r>
              <a:rPr lang="en-US" sz="2400" u="sng" dirty="0" smtClean="0"/>
              <a:t> techniques such as </a:t>
            </a:r>
            <a:r>
              <a:rPr lang="en-US" sz="2400" i="1" u="sng" dirty="0" smtClean="0"/>
              <a:t>a</a:t>
            </a:r>
            <a:r>
              <a:rPr lang="en-US" sz="2400" u="sng" dirty="0" smtClean="0"/>
              <a:t>-expansion: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1277" y="3302674"/>
            <a:ext cx="64887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generalized by primal-dual schema algorithms [</a:t>
            </a:r>
            <a:r>
              <a:rPr lang="en-US" sz="2400" dirty="0" err="1" smtClean="0"/>
              <a:t>Komodakis</a:t>
            </a:r>
            <a:r>
              <a:rPr lang="en-US" sz="2400" dirty="0" smtClean="0"/>
              <a:t> </a:t>
            </a:r>
            <a:r>
              <a:rPr lang="en-US" sz="2400" dirty="0" smtClean="0"/>
              <a:t>et al. 05</a:t>
            </a:r>
            <a:r>
              <a:rPr lang="en-US" sz="2400" dirty="0" smtClean="0"/>
              <a:t>, 07]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9554" y="451467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generalized by TRW methods [Wainwright 03, </a:t>
            </a:r>
            <a:r>
              <a:rPr lang="en-US" sz="2400" dirty="0" err="1" smtClean="0"/>
              <a:t>Kolmogorov</a:t>
            </a:r>
            <a:r>
              <a:rPr lang="en-US" sz="2400" dirty="0" smtClean="0"/>
              <a:t> 05]</a:t>
            </a:r>
          </a:p>
          <a:p>
            <a:r>
              <a:rPr lang="en-US" sz="2400" dirty="0" smtClean="0"/>
              <a:t>further generalized by Dual-Decomposition </a:t>
            </a:r>
            <a:br>
              <a:rPr lang="en-US" sz="2400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Komodakis</a:t>
            </a:r>
            <a:r>
              <a:rPr lang="en-US" sz="2400" dirty="0" smtClean="0"/>
              <a:t> </a:t>
            </a:r>
            <a:r>
              <a:rPr lang="en-US" sz="2400" dirty="0" smtClean="0"/>
              <a:t>et al. 07</a:t>
            </a:r>
            <a:r>
              <a:rPr lang="en-US" sz="2400" dirty="0" smtClean="0"/>
              <a:t>] [Schlesinger 07] 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4133671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Message-passing techniques: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741504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Above statement  more or less true for almost all state-of-the-art MRF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when standard relaxation is a good approximation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3481387" cy="36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1237" y="1828800"/>
            <a:ext cx="3738563" cy="3949905"/>
            <a:chOff x="2281237" y="1828800"/>
            <a:chExt cx="3738563" cy="3949905"/>
          </a:xfrm>
        </p:grpSpPr>
        <p:pic>
          <p:nvPicPr>
            <p:cNvPr id="11059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1237" y="1828800"/>
              <a:ext cx="3738563" cy="394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5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82589" y="2323011"/>
              <a:ext cx="1538288" cy="47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when standard relaxation is a bad approximation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comparison results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89" y="2438400"/>
            <a:ext cx="89388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Middlebury MRFs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792" y="1524000"/>
            <a:ext cx="558784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455" y="4010890"/>
            <a:ext cx="5486400" cy="23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Middlebury MRFs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294036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3976255"/>
            <a:ext cx="4819650" cy="21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62125"/>
            <a:ext cx="2600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matching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2038350"/>
            <a:ext cx="55149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70339" y="2625725"/>
          <a:ext cx="9061938" cy="94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6"/>
          <p:cNvGrpSpPr/>
          <p:nvPr/>
        </p:nvGrpSpPr>
        <p:grpSpPr>
          <a:xfrm>
            <a:off x="76200" y="457200"/>
            <a:ext cx="7448615" cy="2048072"/>
            <a:chOff x="76200" y="955675"/>
            <a:chExt cx="7448615" cy="2048072"/>
          </a:xfrm>
        </p:grpSpPr>
        <p:graphicFrame>
          <p:nvGraphicFramePr>
            <p:cNvPr id="18" name="Diagram 17"/>
            <p:cNvGraphicFramePr/>
            <p:nvPr/>
          </p:nvGraphicFramePr>
          <p:xfrm>
            <a:off x="76200" y="955675"/>
            <a:ext cx="3733800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4" name="Group 18"/>
            <p:cNvGrpSpPr/>
            <p:nvPr/>
          </p:nvGrpSpPr>
          <p:grpSpPr>
            <a:xfrm rot="5400000">
              <a:off x="1500842" y="2142389"/>
              <a:ext cx="793947" cy="928769"/>
              <a:chOff x="4121296" y="107115"/>
              <a:chExt cx="793947" cy="92876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Right Arrow 19"/>
              <p:cNvSpPr/>
              <p:nvPr/>
            </p:nvSpPr>
            <p:spPr>
              <a:xfrm>
                <a:off x="4121296" y="107115"/>
                <a:ext cx="793947" cy="92876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  <a:sp3d z="-70000" extrusionH="63500" prstMaterial="matte">
                <a:bevelT w="2540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4121296" y="292869"/>
                <a:ext cx="555763" cy="557261"/>
              </a:xfrm>
              <a:prstGeom prst="rect">
                <a:avLst/>
              </a:prstGeom>
              <a:sp3d z="-7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</p:grpSp>
        <p:sp>
          <p:nvSpPr>
            <p:cNvPr id="24" name="Right Arrow 4"/>
            <p:cNvSpPr/>
            <p:nvPr/>
          </p:nvSpPr>
          <p:spPr>
            <a:xfrm rot="5400000">
              <a:off x="6968303" y="2209051"/>
              <a:ext cx="555763" cy="557261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aphicFrame>
        <p:nvGraphicFramePr>
          <p:cNvPr id="2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82062" y="3692525"/>
          <a:ext cx="9061938" cy="94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6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76200" y="4782527"/>
          <a:ext cx="9061938" cy="94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1295400" y="5884252"/>
          <a:ext cx="6705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25" grpId="0">
        <p:bldAsOne/>
      </p:bldGraphic>
      <p:bldGraphic spid="26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2438400"/>
          <a:ext cx="9144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3810000"/>
          <a:ext cx="9144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4182211" y="2599589"/>
            <a:ext cx="793947" cy="928769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Take home message: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0" y="381000"/>
          <a:ext cx="9144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MRFs and Linear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7391400" cy="1600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State-of-the-art LP-based methods for MRFs have two key characteristics in common: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392362"/>
            <a:ext cx="64770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heavy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of dual information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(dual-based algorithms)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750854"/>
            <a:ext cx="8686800" cy="15604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marL="1039813" lvl="1" indent="-635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all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LP-relaxation, </a:t>
            </a:r>
            <a:b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called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LP-relaxation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hereafter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415807"/>
            <a:ext cx="838200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OK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077" y="4711148"/>
            <a:ext cx="849923" cy="954107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NOT OK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491948"/>
            <a:ext cx="8305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Make use of a relaxation of the MRF problem, i.e., approximate it with an easier (i.e., convex) one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515393"/>
            <a:ext cx="838200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OK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the choice of dual relaxation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1186016" y="3919071"/>
            <a:ext cx="5105401" cy="104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6474823"/>
            <a:ext cx="7315200" cy="2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3733800"/>
            <a:ext cx="5257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34676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optimum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 flipV="1">
            <a:off x="1435608" y="1544229"/>
            <a:ext cx="3974592" cy="1066800"/>
          </a:xfrm>
          <a:custGeom>
            <a:avLst/>
            <a:gdLst>
              <a:gd name="connsiteX0" fmla="*/ 0 w 3974592"/>
              <a:gd name="connsiteY0" fmla="*/ 1231392 h 1231392"/>
              <a:gd name="connsiteX1" fmla="*/ 585216 w 3974592"/>
              <a:gd name="connsiteY1" fmla="*/ 6705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344424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344424 h 1231392"/>
              <a:gd name="connsiteX3" fmla="*/ 2548128 w 3974592"/>
              <a:gd name="connsiteY3" fmla="*/ 237744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344424 h 1231392"/>
              <a:gd name="connsiteX3" fmla="*/ 2548128 w 3974592"/>
              <a:gd name="connsiteY3" fmla="*/ 237744 h 1231392"/>
              <a:gd name="connsiteX4" fmla="*/ 3255264 w 3974592"/>
              <a:gd name="connsiteY4" fmla="*/ 164592 h 1231392"/>
              <a:gd name="connsiteX5" fmla="*/ 3974592 w 3974592"/>
              <a:gd name="connsiteY5" fmla="*/ 0 h 1231392"/>
              <a:gd name="connsiteX0" fmla="*/ 0 w 3974592"/>
              <a:gd name="connsiteY0" fmla="*/ 1066800 h 1066800"/>
              <a:gd name="connsiteX1" fmla="*/ 585216 w 3974592"/>
              <a:gd name="connsiteY1" fmla="*/ 594360 h 1066800"/>
              <a:gd name="connsiteX2" fmla="*/ 1572768 w 3974592"/>
              <a:gd name="connsiteY2" fmla="*/ 179832 h 1066800"/>
              <a:gd name="connsiteX3" fmla="*/ 2548128 w 3974592"/>
              <a:gd name="connsiteY3" fmla="*/ 73152 h 1066800"/>
              <a:gd name="connsiteX4" fmla="*/ 3255264 w 3974592"/>
              <a:gd name="connsiteY4" fmla="*/ 0 h 1066800"/>
              <a:gd name="connsiteX5" fmla="*/ 3974592 w 3974592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2" h="1066800">
                <a:moveTo>
                  <a:pt x="0" y="1066800"/>
                </a:moveTo>
                <a:lnTo>
                  <a:pt x="585216" y="594360"/>
                </a:lnTo>
                <a:lnTo>
                  <a:pt x="1572768" y="179832"/>
                </a:lnTo>
                <a:lnTo>
                  <a:pt x="2548128" y="73152"/>
                </a:lnTo>
                <a:lnTo>
                  <a:pt x="3255264" y="0"/>
                </a:lnTo>
                <a:lnTo>
                  <a:pt x="3974592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71600" y="5105400"/>
            <a:ext cx="3974592" cy="1231392"/>
          </a:xfrm>
          <a:custGeom>
            <a:avLst/>
            <a:gdLst>
              <a:gd name="connsiteX0" fmla="*/ 0 w 3974592"/>
              <a:gd name="connsiteY0" fmla="*/ 1231392 h 1231392"/>
              <a:gd name="connsiteX1" fmla="*/ 585216 w 3974592"/>
              <a:gd name="connsiteY1" fmla="*/ 6705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2" h="1231392">
                <a:moveTo>
                  <a:pt x="0" y="1231392"/>
                </a:moveTo>
                <a:lnTo>
                  <a:pt x="585216" y="670560"/>
                </a:lnTo>
                <a:lnTo>
                  <a:pt x="1572768" y="256032"/>
                </a:lnTo>
                <a:lnTo>
                  <a:pt x="2548128" y="73152"/>
                </a:lnTo>
                <a:lnTo>
                  <a:pt x="3255264" y="0"/>
                </a:lnTo>
                <a:lnTo>
                  <a:pt x="3974592" y="0"/>
                </a:lnTo>
              </a:path>
            </a:pathLst>
          </a:cu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33600" y="567953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lower bounds (dual costs) from </a:t>
            </a:r>
            <a:r>
              <a:rPr lang="en-US" sz="2400" b="1" u="sng" dirty="0" smtClean="0">
                <a:solidFill>
                  <a:srgbClr val="0070C0"/>
                </a:solidFill>
              </a:rPr>
              <a:t>loose</a:t>
            </a:r>
            <a:r>
              <a:rPr lang="en-US" sz="2400" dirty="0" smtClean="0">
                <a:solidFill>
                  <a:srgbClr val="0070C0"/>
                </a:solidFill>
              </a:rPr>
              <a:t> dual LP-relaxation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137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resulting MRF energies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3" name="Diagram 52"/>
          <p:cNvGraphicFramePr/>
          <p:nvPr/>
        </p:nvGraphicFramePr>
        <p:xfrm>
          <a:off x="4800600" y="2261616"/>
          <a:ext cx="5181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1" grpId="0"/>
      <p:bldP spid="32" grpId="0"/>
      <p:bldGraphic spid="5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186016" y="3919071"/>
            <a:ext cx="5105401" cy="104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6474823"/>
            <a:ext cx="7315200" cy="2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3733800"/>
            <a:ext cx="52578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34676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optimum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1371600" y="3733800"/>
            <a:ext cx="3974592" cy="1612392"/>
          </a:xfrm>
          <a:custGeom>
            <a:avLst/>
            <a:gdLst>
              <a:gd name="connsiteX0" fmla="*/ 0 w 3974592"/>
              <a:gd name="connsiteY0" fmla="*/ 1231392 h 1231392"/>
              <a:gd name="connsiteX1" fmla="*/ 585216 w 3974592"/>
              <a:gd name="connsiteY1" fmla="*/ 6705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4419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80160 h 1280160"/>
              <a:gd name="connsiteX1" fmla="*/ 585216 w 3974592"/>
              <a:gd name="connsiteY1" fmla="*/ 490728 h 1280160"/>
              <a:gd name="connsiteX2" fmla="*/ 1572768 w 3974592"/>
              <a:gd name="connsiteY2" fmla="*/ 0 h 1280160"/>
              <a:gd name="connsiteX3" fmla="*/ 2548128 w 3974592"/>
              <a:gd name="connsiteY3" fmla="*/ 121920 h 1280160"/>
              <a:gd name="connsiteX4" fmla="*/ 3255264 w 3974592"/>
              <a:gd name="connsiteY4" fmla="*/ 48768 h 1280160"/>
              <a:gd name="connsiteX5" fmla="*/ 3974592 w 3974592"/>
              <a:gd name="connsiteY5" fmla="*/ 48768 h 1280160"/>
              <a:gd name="connsiteX0" fmla="*/ 0 w 3974592"/>
              <a:gd name="connsiteY0" fmla="*/ 1463040 h 1463040"/>
              <a:gd name="connsiteX1" fmla="*/ 585216 w 3974592"/>
              <a:gd name="connsiteY1" fmla="*/ 673608 h 1463040"/>
              <a:gd name="connsiteX2" fmla="*/ 1572768 w 3974592"/>
              <a:gd name="connsiteY2" fmla="*/ 182880 h 1463040"/>
              <a:gd name="connsiteX3" fmla="*/ 2548128 w 3974592"/>
              <a:gd name="connsiteY3" fmla="*/ 0 h 1463040"/>
              <a:gd name="connsiteX4" fmla="*/ 3255264 w 3974592"/>
              <a:gd name="connsiteY4" fmla="*/ 231648 h 1463040"/>
              <a:gd name="connsiteX5" fmla="*/ 3974592 w 3974592"/>
              <a:gd name="connsiteY5" fmla="*/ 231648 h 1463040"/>
              <a:gd name="connsiteX0" fmla="*/ 0 w 3974592"/>
              <a:gd name="connsiteY0" fmla="*/ 1536192 h 1536192"/>
              <a:gd name="connsiteX1" fmla="*/ 585216 w 3974592"/>
              <a:gd name="connsiteY1" fmla="*/ 746760 h 1536192"/>
              <a:gd name="connsiteX2" fmla="*/ 1572768 w 3974592"/>
              <a:gd name="connsiteY2" fmla="*/ 256032 h 1536192"/>
              <a:gd name="connsiteX3" fmla="*/ 2548128 w 3974592"/>
              <a:gd name="connsiteY3" fmla="*/ 73152 h 1536192"/>
              <a:gd name="connsiteX4" fmla="*/ 3255264 w 3974592"/>
              <a:gd name="connsiteY4" fmla="*/ 0 h 1536192"/>
              <a:gd name="connsiteX5" fmla="*/ 3974592 w 3974592"/>
              <a:gd name="connsiteY5" fmla="*/ 304800 h 1536192"/>
              <a:gd name="connsiteX0" fmla="*/ 0 w 3974592"/>
              <a:gd name="connsiteY0" fmla="*/ 1612392 h 1612392"/>
              <a:gd name="connsiteX1" fmla="*/ 585216 w 3974592"/>
              <a:gd name="connsiteY1" fmla="*/ 822960 h 1612392"/>
              <a:gd name="connsiteX2" fmla="*/ 1572768 w 3974592"/>
              <a:gd name="connsiteY2" fmla="*/ 332232 h 1612392"/>
              <a:gd name="connsiteX3" fmla="*/ 2548128 w 3974592"/>
              <a:gd name="connsiteY3" fmla="*/ 149352 h 1612392"/>
              <a:gd name="connsiteX4" fmla="*/ 3255264 w 3974592"/>
              <a:gd name="connsiteY4" fmla="*/ 76200 h 1612392"/>
              <a:gd name="connsiteX5" fmla="*/ 3974592 w 3974592"/>
              <a:gd name="connsiteY5" fmla="*/ 0 h 161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2" h="1612392">
                <a:moveTo>
                  <a:pt x="0" y="1612392"/>
                </a:moveTo>
                <a:lnTo>
                  <a:pt x="585216" y="822960"/>
                </a:lnTo>
                <a:lnTo>
                  <a:pt x="1572768" y="332232"/>
                </a:lnTo>
                <a:lnTo>
                  <a:pt x="2548128" y="149352"/>
                </a:lnTo>
                <a:lnTo>
                  <a:pt x="3255264" y="76200"/>
                </a:lnTo>
                <a:lnTo>
                  <a:pt x="3974592" y="0"/>
                </a:lnTo>
              </a:path>
            </a:pathLst>
          </a:custGeom>
          <a:ln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1447800" y="2121408"/>
            <a:ext cx="3974592" cy="1612392"/>
          </a:xfrm>
          <a:custGeom>
            <a:avLst/>
            <a:gdLst>
              <a:gd name="connsiteX0" fmla="*/ 0 w 3974592"/>
              <a:gd name="connsiteY0" fmla="*/ 1231392 h 1231392"/>
              <a:gd name="connsiteX1" fmla="*/ 585216 w 3974592"/>
              <a:gd name="connsiteY1" fmla="*/ 6705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4419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80160 h 1280160"/>
              <a:gd name="connsiteX1" fmla="*/ 585216 w 3974592"/>
              <a:gd name="connsiteY1" fmla="*/ 490728 h 1280160"/>
              <a:gd name="connsiteX2" fmla="*/ 1572768 w 3974592"/>
              <a:gd name="connsiteY2" fmla="*/ 0 h 1280160"/>
              <a:gd name="connsiteX3" fmla="*/ 2548128 w 3974592"/>
              <a:gd name="connsiteY3" fmla="*/ 121920 h 1280160"/>
              <a:gd name="connsiteX4" fmla="*/ 3255264 w 3974592"/>
              <a:gd name="connsiteY4" fmla="*/ 48768 h 1280160"/>
              <a:gd name="connsiteX5" fmla="*/ 3974592 w 3974592"/>
              <a:gd name="connsiteY5" fmla="*/ 48768 h 1280160"/>
              <a:gd name="connsiteX0" fmla="*/ 0 w 3974592"/>
              <a:gd name="connsiteY0" fmla="*/ 1463040 h 1463040"/>
              <a:gd name="connsiteX1" fmla="*/ 585216 w 3974592"/>
              <a:gd name="connsiteY1" fmla="*/ 673608 h 1463040"/>
              <a:gd name="connsiteX2" fmla="*/ 1572768 w 3974592"/>
              <a:gd name="connsiteY2" fmla="*/ 182880 h 1463040"/>
              <a:gd name="connsiteX3" fmla="*/ 2548128 w 3974592"/>
              <a:gd name="connsiteY3" fmla="*/ 0 h 1463040"/>
              <a:gd name="connsiteX4" fmla="*/ 3255264 w 3974592"/>
              <a:gd name="connsiteY4" fmla="*/ 231648 h 1463040"/>
              <a:gd name="connsiteX5" fmla="*/ 3974592 w 3974592"/>
              <a:gd name="connsiteY5" fmla="*/ 231648 h 1463040"/>
              <a:gd name="connsiteX0" fmla="*/ 0 w 3974592"/>
              <a:gd name="connsiteY0" fmla="*/ 1536192 h 1536192"/>
              <a:gd name="connsiteX1" fmla="*/ 585216 w 3974592"/>
              <a:gd name="connsiteY1" fmla="*/ 746760 h 1536192"/>
              <a:gd name="connsiteX2" fmla="*/ 1572768 w 3974592"/>
              <a:gd name="connsiteY2" fmla="*/ 256032 h 1536192"/>
              <a:gd name="connsiteX3" fmla="*/ 2548128 w 3974592"/>
              <a:gd name="connsiteY3" fmla="*/ 73152 h 1536192"/>
              <a:gd name="connsiteX4" fmla="*/ 3255264 w 3974592"/>
              <a:gd name="connsiteY4" fmla="*/ 0 h 1536192"/>
              <a:gd name="connsiteX5" fmla="*/ 3974592 w 3974592"/>
              <a:gd name="connsiteY5" fmla="*/ 304800 h 1536192"/>
              <a:gd name="connsiteX0" fmla="*/ 0 w 3974592"/>
              <a:gd name="connsiteY0" fmla="*/ 1612392 h 1612392"/>
              <a:gd name="connsiteX1" fmla="*/ 585216 w 3974592"/>
              <a:gd name="connsiteY1" fmla="*/ 822960 h 1612392"/>
              <a:gd name="connsiteX2" fmla="*/ 1572768 w 3974592"/>
              <a:gd name="connsiteY2" fmla="*/ 332232 h 1612392"/>
              <a:gd name="connsiteX3" fmla="*/ 2548128 w 3974592"/>
              <a:gd name="connsiteY3" fmla="*/ 149352 h 1612392"/>
              <a:gd name="connsiteX4" fmla="*/ 3255264 w 3974592"/>
              <a:gd name="connsiteY4" fmla="*/ 76200 h 1612392"/>
              <a:gd name="connsiteX5" fmla="*/ 3974592 w 3974592"/>
              <a:gd name="connsiteY5" fmla="*/ 0 h 1612392"/>
              <a:gd name="connsiteX0" fmla="*/ 0 w 3974592"/>
              <a:gd name="connsiteY0" fmla="*/ 1612392 h 1612392"/>
              <a:gd name="connsiteX1" fmla="*/ 585216 w 3974592"/>
              <a:gd name="connsiteY1" fmla="*/ 582168 h 1612392"/>
              <a:gd name="connsiteX2" fmla="*/ 1572768 w 3974592"/>
              <a:gd name="connsiteY2" fmla="*/ 332232 h 1612392"/>
              <a:gd name="connsiteX3" fmla="*/ 2548128 w 3974592"/>
              <a:gd name="connsiteY3" fmla="*/ 149352 h 1612392"/>
              <a:gd name="connsiteX4" fmla="*/ 3255264 w 3974592"/>
              <a:gd name="connsiteY4" fmla="*/ 76200 h 1612392"/>
              <a:gd name="connsiteX5" fmla="*/ 3974592 w 3974592"/>
              <a:gd name="connsiteY5" fmla="*/ 0 h 1612392"/>
              <a:gd name="connsiteX0" fmla="*/ 0 w 3974592"/>
              <a:gd name="connsiteY0" fmla="*/ 1612392 h 1612392"/>
              <a:gd name="connsiteX1" fmla="*/ 585216 w 3974592"/>
              <a:gd name="connsiteY1" fmla="*/ 582168 h 1612392"/>
              <a:gd name="connsiteX2" fmla="*/ 1572768 w 3974592"/>
              <a:gd name="connsiteY2" fmla="*/ 167640 h 1612392"/>
              <a:gd name="connsiteX3" fmla="*/ 2548128 w 3974592"/>
              <a:gd name="connsiteY3" fmla="*/ 149352 h 1612392"/>
              <a:gd name="connsiteX4" fmla="*/ 3255264 w 3974592"/>
              <a:gd name="connsiteY4" fmla="*/ 76200 h 1612392"/>
              <a:gd name="connsiteX5" fmla="*/ 3974592 w 3974592"/>
              <a:gd name="connsiteY5" fmla="*/ 0 h 1612392"/>
              <a:gd name="connsiteX0" fmla="*/ 0 w 3974592"/>
              <a:gd name="connsiteY0" fmla="*/ 1612392 h 1612392"/>
              <a:gd name="connsiteX1" fmla="*/ 585216 w 3974592"/>
              <a:gd name="connsiteY1" fmla="*/ 582168 h 1612392"/>
              <a:gd name="connsiteX2" fmla="*/ 1572768 w 3974592"/>
              <a:gd name="connsiteY2" fmla="*/ 167640 h 1612392"/>
              <a:gd name="connsiteX3" fmla="*/ 2548128 w 3974592"/>
              <a:gd name="connsiteY3" fmla="*/ 60960 h 1612392"/>
              <a:gd name="connsiteX4" fmla="*/ 3255264 w 3974592"/>
              <a:gd name="connsiteY4" fmla="*/ 76200 h 1612392"/>
              <a:gd name="connsiteX5" fmla="*/ 3974592 w 3974592"/>
              <a:gd name="connsiteY5" fmla="*/ 0 h 1612392"/>
              <a:gd name="connsiteX0" fmla="*/ 0 w 3974592"/>
              <a:gd name="connsiteY0" fmla="*/ 1612392 h 1612392"/>
              <a:gd name="connsiteX1" fmla="*/ 585216 w 3974592"/>
              <a:gd name="connsiteY1" fmla="*/ 582168 h 1612392"/>
              <a:gd name="connsiteX2" fmla="*/ 1572768 w 3974592"/>
              <a:gd name="connsiteY2" fmla="*/ 167640 h 1612392"/>
              <a:gd name="connsiteX3" fmla="*/ 2548128 w 3974592"/>
              <a:gd name="connsiteY3" fmla="*/ 60960 h 1612392"/>
              <a:gd name="connsiteX4" fmla="*/ 3255264 w 3974592"/>
              <a:gd name="connsiteY4" fmla="*/ 64008 h 1612392"/>
              <a:gd name="connsiteX5" fmla="*/ 3974592 w 3974592"/>
              <a:gd name="connsiteY5" fmla="*/ 0 h 161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2" h="1612392">
                <a:moveTo>
                  <a:pt x="0" y="1612392"/>
                </a:moveTo>
                <a:lnTo>
                  <a:pt x="585216" y="582168"/>
                </a:lnTo>
                <a:lnTo>
                  <a:pt x="1572768" y="167640"/>
                </a:lnTo>
                <a:lnTo>
                  <a:pt x="2548128" y="60960"/>
                </a:lnTo>
                <a:lnTo>
                  <a:pt x="3255264" y="64008"/>
                </a:lnTo>
                <a:lnTo>
                  <a:pt x="3974592" y="0"/>
                </a:lnTo>
              </a:path>
            </a:pathLst>
          </a:custGeom>
          <a:ln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9400" y="40458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lower bounds from </a:t>
            </a:r>
            <a:r>
              <a:rPr lang="en-US" sz="2400" b="1" u="sng" dirty="0" smtClean="0">
                <a:solidFill>
                  <a:srgbClr val="FF0000"/>
                </a:solidFill>
              </a:rPr>
              <a:t>tight</a:t>
            </a:r>
            <a:r>
              <a:rPr lang="en-US" sz="2400" dirty="0" smtClean="0">
                <a:solidFill>
                  <a:srgbClr val="FF0000"/>
                </a:solidFill>
              </a:rPr>
              <a:t> dual LP-relaxation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2779776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resulting MRF energies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4495800" y="2270760"/>
          <a:ext cx="5867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Freeform 16"/>
          <p:cNvSpPr/>
          <p:nvPr/>
        </p:nvSpPr>
        <p:spPr>
          <a:xfrm flipV="1">
            <a:off x="1435608" y="1544229"/>
            <a:ext cx="3974592" cy="1066800"/>
          </a:xfrm>
          <a:custGeom>
            <a:avLst/>
            <a:gdLst>
              <a:gd name="connsiteX0" fmla="*/ 0 w 3974592"/>
              <a:gd name="connsiteY0" fmla="*/ 1231392 h 1231392"/>
              <a:gd name="connsiteX1" fmla="*/ 585216 w 3974592"/>
              <a:gd name="connsiteY1" fmla="*/ 6705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344424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344424 h 1231392"/>
              <a:gd name="connsiteX3" fmla="*/ 2548128 w 3974592"/>
              <a:gd name="connsiteY3" fmla="*/ 237744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  <a:gd name="connsiteX0" fmla="*/ 0 w 3974592"/>
              <a:gd name="connsiteY0" fmla="*/ 1231392 h 1231392"/>
              <a:gd name="connsiteX1" fmla="*/ 585216 w 3974592"/>
              <a:gd name="connsiteY1" fmla="*/ 758952 h 1231392"/>
              <a:gd name="connsiteX2" fmla="*/ 1572768 w 3974592"/>
              <a:gd name="connsiteY2" fmla="*/ 344424 h 1231392"/>
              <a:gd name="connsiteX3" fmla="*/ 2548128 w 3974592"/>
              <a:gd name="connsiteY3" fmla="*/ 237744 h 1231392"/>
              <a:gd name="connsiteX4" fmla="*/ 3255264 w 3974592"/>
              <a:gd name="connsiteY4" fmla="*/ 164592 h 1231392"/>
              <a:gd name="connsiteX5" fmla="*/ 3974592 w 3974592"/>
              <a:gd name="connsiteY5" fmla="*/ 0 h 1231392"/>
              <a:gd name="connsiteX0" fmla="*/ 0 w 3974592"/>
              <a:gd name="connsiteY0" fmla="*/ 1066800 h 1066800"/>
              <a:gd name="connsiteX1" fmla="*/ 585216 w 3974592"/>
              <a:gd name="connsiteY1" fmla="*/ 594360 h 1066800"/>
              <a:gd name="connsiteX2" fmla="*/ 1572768 w 3974592"/>
              <a:gd name="connsiteY2" fmla="*/ 179832 h 1066800"/>
              <a:gd name="connsiteX3" fmla="*/ 2548128 w 3974592"/>
              <a:gd name="connsiteY3" fmla="*/ 73152 h 1066800"/>
              <a:gd name="connsiteX4" fmla="*/ 3255264 w 3974592"/>
              <a:gd name="connsiteY4" fmla="*/ 0 h 1066800"/>
              <a:gd name="connsiteX5" fmla="*/ 3974592 w 3974592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2" h="1066800">
                <a:moveTo>
                  <a:pt x="0" y="1066800"/>
                </a:moveTo>
                <a:lnTo>
                  <a:pt x="585216" y="594360"/>
                </a:lnTo>
                <a:lnTo>
                  <a:pt x="1572768" y="179832"/>
                </a:lnTo>
                <a:lnTo>
                  <a:pt x="2548128" y="73152"/>
                </a:lnTo>
                <a:lnTo>
                  <a:pt x="3255264" y="0"/>
                </a:lnTo>
                <a:lnTo>
                  <a:pt x="3974592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71600" y="5105400"/>
            <a:ext cx="3974592" cy="1231392"/>
          </a:xfrm>
          <a:custGeom>
            <a:avLst/>
            <a:gdLst>
              <a:gd name="connsiteX0" fmla="*/ 0 w 3974592"/>
              <a:gd name="connsiteY0" fmla="*/ 1231392 h 1231392"/>
              <a:gd name="connsiteX1" fmla="*/ 585216 w 3974592"/>
              <a:gd name="connsiteY1" fmla="*/ 670560 h 1231392"/>
              <a:gd name="connsiteX2" fmla="*/ 1572768 w 3974592"/>
              <a:gd name="connsiteY2" fmla="*/ 256032 h 1231392"/>
              <a:gd name="connsiteX3" fmla="*/ 2548128 w 3974592"/>
              <a:gd name="connsiteY3" fmla="*/ 73152 h 1231392"/>
              <a:gd name="connsiteX4" fmla="*/ 3255264 w 3974592"/>
              <a:gd name="connsiteY4" fmla="*/ 0 h 1231392"/>
              <a:gd name="connsiteX5" fmla="*/ 3974592 w 3974592"/>
              <a:gd name="connsiteY5" fmla="*/ 0 h 12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4592" h="1231392">
                <a:moveTo>
                  <a:pt x="0" y="1231392"/>
                </a:moveTo>
                <a:lnTo>
                  <a:pt x="585216" y="670560"/>
                </a:lnTo>
                <a:lnTo>
                  <a:pt x="1572768" y="256032"/>
                </a:lnTo>
                <a:lnTo>
                  <a:pt x="2548128" y="73152"/>
                </a:lnTo>
                <a:lnTo>
                  <a:pt x="3255264" y="0"/>
                </a:lnTo>
                <a:lnTo>
                  <a:pt x="3974592" y="0"/>
                </a:lnTo>
              </a:path>
            </a:pathLst>
          </a:cu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the choice of dual relaxation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38" grpId="0"/>
      <p:bldP spid="39" grpId="0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686800" cy="1219200"/>
          </a:xfrm>
        </p:spPr>
        <p:txBody>
          <a:bodyPr/>
          <a:lstStyle/>
          <a:p>
            <a:r>
              <a:rPr lang="en-US" dirty="0" smtClean="0"/>
              <a:t>Dynamic hierarchy of dual LP-relaxations</a:t>
            </a:r>
            <a:br>
              <a:rPr lang="en-US" dirty="0" smtClean="0"/>
            </a:br>
            <a:r>
              <a:rPr lang="en-US" dirty="0" smtClean="0"/>
              <a:t>(goes all the way up to the exact MRF problem)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773362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 with particular class from this hierarchy called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en-US" sz="3200" b="1" dirty="0" err="1" smtClean="0"/>
              <a:t>ycle</a:t>
            </a:r>
            <a:r>
              <a:rPr lang="en-US" sz="3200" b="1" dirty="0" smtClean="0"/>
              <a:t>-relaxations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much t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ighter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standard relaxation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02515"/>
            <a:ext cx="8686800" cy="1822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dual-based algorithm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ts val="38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operation: cycle-repairing</a:t>
            </a:r>
          </a:p>
          <a:p>
            <a:pPr marL="742950" marR="0" lvl="1" indent="-285750" algn="l" defTabSz="914400" rtl="0" eaLnBrk="1" fontAlgn="auto" latinLnBrk="0" hangingPunct="1">
              <a:lnSpc>
                <a:spcPts val="384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dynamic and adaptive tightening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704"/>
            <a:ext cx="8458200" cy="20574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MRFs and LP-relaxations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>
                <a:solidFill>
                  <a:prstClr val="black"/>
                </a:solidFill>
              </a:rPr>
              <a:t>[Wainwright et al. 05] [</a:t>
            </a:r>
            <a:r>
              <a:rPr lang="en-US" sz="2600" dirty="0" err="1" smtClean="0">
                <a:solidFill>
                  <a:prstClr val="black"/>
                </a:solidFill>
              </a:rPr>
              <a:t>Komodakis</a:t>
            </a:r>
            <a:r>
              <a:rPr lang="en-US" sz="2600" dirty="0" smtClean="0">
                <a:solidFill>
                  <a:prstClr val="black"/>
                </a:solidFill>
              </a:rPr>
              <a:t> et al. 05, 07] </a:t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[</a:t>
            </a:r>
            <a:r>
              <a:rPr lang="en-US" sz="2600" dirty="0" err="1" smtClean="0">
                <a:solidFill>
                  <a:prstClr val="black"/>
                </a:solidFill>
              </a:rPr>
              <a:t>Kolmogorov</a:t>
            </a:r>
            <a:r>
              <a:rPr lang="en-US" sz="2600" dirty="0" smtClean="0">
                <a:solidFill>
                  <a:prstClr val="black"/>
                </a:solidFill>
              </a:rPr>
              <a:t> 05] [Weiss et al. 07] [Werner 07] </a:t>
            </a:r>
            <a:r>
              <a:rPr lang="en-US" sz="2600" dirty="0" smtClean="0">
                <a:solidFill>
                  <a:prstClr val="black"/>
                </a:solidFill>
              </a:rPr>
              <a:t/>
            </a:r>
            <a:br>
              <a:rPr lang="en-US" sz="2600" dirty="0" smtClean="0">
                <a:solidFill>
                  <a:prstClr val="black"/>
                </a:solidFill>
              </a:rPr>
            </a:br>
            <a:r>
              <a:rPr lang="en-US" sz="2600" dirty="0" smtClean="0">
                <a:solidFill>
                  <a:prstClr val="black"/>
                </a:solidFill>
              </a:rPr>
              <a:t>[</a:t>
            </a:r>
            <a:r>
              <a:rPr lang="en-US" sz="2600" dirty="0" err="1" smtClean="0">
                <a:solidFill>
                  <a:prstClr val="black"/>
                </a:solidFill>
              </a:rPr>
              <a:t>Globerson</a:t>
            </a:r>
            <a:r>
              <a:rPr lang="en-US" sz="2600" dirty="0" smtClean="0">
                <a:solidFill>
                  <a:prstClr val="black"/>
                </a:solidFill>
              </a:rPr>
              <a:t> 07] [</a:t>
            </a:r>
            <a:r>
              <a:rPr lang="en-US" sz="2600" dirty="0" err="1" smtClean="0">
                <a:solidFill>
                  <a:prstClr val="black"/>
                </a:solidFill>
              </a:rPr>
              <a:t>Kohli</a:t>
            </a:r>
            <a:r>
              <a:rPr lang="en-US" sz="2600" dirty="0" smtClean="0">
                <a:solidFill>
                  <a:prstClr val="black"/>
                </a:solidFill>
              </a:rPr>
              <a:t> et al. 08] [Schlesinger] [</a:t>
            </a:r>
            <a:r>
              <a:rPr lang="en-US" sz="2600" dirty="0" err="1" smtClean="0">
                <a:solidFill>
                  <a:prstClr val="black"/>
                </a:solidFill>
              </a:rPr>
              <a:t>Boros</a:t>
            </a:r>
            <a:r>
              <a:rPr lang="en-US" sz="2600" dirty="0" smtClean="0">
                <a:solidFill>
                  <a:prstClr val="black"/>
                </a:solidFill>
              </a:rPr>
              <a:t>]</a:t>
            </a:r>
            <a:endParaRPr lang="en-US" sz="2600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49348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approaches concurrently with our work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[Kumar and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08], [Sontag et al. 08], [Werner 08]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8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relaxations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alternative relaxations (e.g., quadratic, SOCP)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LP not only more efficient but also more powerful [Kumar et al. 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FIRSTKOMOD@3DGEPOPO5A8YY577" val="3200"/>
  <p:tag name="DEFAULTDISPLAYSOURCE" val="\documentclass{article}\pagestyle{empty}&#10;\usepackage{amsmath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f}  template TPT1  env TPENV1  fore 0  back 16777215  eqnno 1"/>
  <p:tag name="FILENAME" val="TP_tmp"/>
  <p:tag name="ORIGWIDTH" val="2"/>
  <p:tag name="PICTUREFILESIZE" val="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f}  template TPT1  env TPENV1  fore 0  back 16777215  eqnno 2"/>
  <p:tag name="FILENAME" val="TP_tmp"/>
  <p:tag name="ORIGWIDTH" val="2"/>
  <p:tag name="PICTUREFILESIZE" val="9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f}  template TPT1  env TPENV1  fore 0  back 16777215  eqnno 3"/>
  <p:tag name="FILENAME" val="TP_tmp"/>
  <p:tag name="ORIGWIDTH" val="2"/>
  <p:tag name="PICTUREFILESIZE" val="9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$\mathbf{f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7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1257</Words>
  <Application>Microsoft Office PowerPoint</Application>
  <PresentationFormat>On-screen Show (4:3)</PresentationFormat>
  <Paragraphs>365</Paragraphs>
  <Slides>47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CMSY10ORIG</vt:lpstr>
      <vt:lpstr>CMBX10</vt:lpstr>
      <vt:lpstr>Gill Sans MT</vt:lpstr>
      <vt:lpstr>Arial Unicode MS</vt:lpstr>
      <vt:lpstr>Times New Roman</vt:lpstr>
      <vt:lpstr>Office Theme</vt:lpstr>
      <vt:lpstr>Equation</vt:lpstr>
      <vt:lpstr>Beyond Loose LP-relaxations: Optimizing MRFs by Repairing Cycles</vt:lpstr>
      <vt:lpstr>Slide 2</vt:lpstr>
      <vt:lpstr>Discrete MRF optimization</vt:lpstr>
      <vt:lpstr>MRFs and Linear Programming</vt:lpstr>
      <vt:lpstr>MRFs and Linear Programming</vt:lpstr>
      <vt:lpstr>Importance of the choice of dual relaxation</vt:lpstr>
      <vt:lpstr>Importance of the choice of dual relaxation</vt:lpstr>
      <vt:lpstr>Contributions</vt:lpstr>
      <vt:lpstr>Related work</vt:lpstr>
      <vt:lpstr>Slide 10</vt:lpstr>
      <vt:lpstr>Dynamic hierarchy of dual relaxations</vt:lpstr>
      <vt:lpstr>Dynamic hierarchy of dual relaxations</vt:lpstr>
      <vt:lpstr>Dynamic hierarchy of dual relaxations</vt:lpstr>
      <vt:lpstr>Comparison operator</vt:lpstr>
      <vt:lpstr>The two ends of the hierarchy</vt:lpstr>
      <vt:lpstr>Building the dynamic hierarchy</vt:lpstr>
      <vt:lpstr>Building the dynamic hierarchy</vt:lpstr>
      <vt:lpstr>Building the dynamic hierarchy</vt:lpstr>
      <vt:lpstr>Building the dynamic hierarchy</vt:lpstr>
      <vt:lpstr>Building the dynamic hierarchy</vt:lpstr>
      <vt:lpstr>Building the dynamic hierarchy</vt:lpstr>
      <vt:lpstr>Building the dynamic hierarchy</vt:lpstr>
      <vt:lpstr>Cycle-relaxations</vt:lpstr>
      <vt:lpstr>Cycle-relaxations</vt:lpstr>
      <vt:lpstr>Cycle-relaxations</vt:lpstr>
      <vt:lpstr>Cycle-relaxations</vt:lpstr>
      <vt:lpstr>Cycle-relaxations</vt:lpstr>
      <vt:lpstr>Cycle-relaxations</vt:lpstr>
      <vt:lpstr>Cycle-relaxations</vt:lpstr>
      <vt:lpstr>Cycle-relaxations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What  does cycle-repairing do?</vt:lpstr>
      <vt:lpstr>Slide 39</vt:lpstr>
      <vt:lpstr>Results when standard relaxation is a good approximation</vt:lpstr>
      <vt:lpstr>Results when standard relaxation is a bad approximation</vt:lpstr>
      <vt:lpstr>Further comparison results</vt:lpstr>
      <vt:lpstr>Middlebury MRFs</vt:lpstr>
      <vt:lpstr>Middlebury MRFs</vt:lpstr>
      <vt:lpstr>Deformable matching</vt:lpstr>
      <vt:lpstr>Slide 46</vt:lpstr>
      <vt:lpstr>Take home message: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Loose LP-relaxations</dc:title>
  <dc:creator>komod</dc:creator>
  <cp:lastModifiedBy>komod</cp:lastModifiedBy>
  <cp:revision>72</cp:revision>
  <dcterms:created xsi:type="dcterms:W3CDTF">2008-10-04T22:56:32Z</dcterms:created>
  <dcterms:modified xsi:type="dcterms:W3CDTF">2009-01-22T13:49:34Z</dcterms:modified>
</cp:coreProperties>
</file>