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51" r:id="rId2"/>
  </p:sldMasterIdLst>
  <p:notesMasterIdLst>
    <p:notesMasterId r:id="rId34"/>
  </p:notesMasterIdLst>
  <p:handoutMasterIdLst>
    <p:handoutMasterId r:id="rId35"/>
  </p:handoutMasterIdLst>
  <p:sldIdLst>
    <p:sldId id="526" r:id="rId3"/>
    <p:sldId id="507" r:id="rId4"/>
    <p:sldId id="644" r:id="rId5"/>
    <p:sldId id="645" r:id="rId6"/>
    <p:sldId id="646" r:id="rId7"/>
    <p:sldId id="610" r:id="rId8"/>
    <p:sldId id="579" r:id="rId9"/>
    <p:sldId id="512" r:id="rId10"/>
    <p:sldId id="511" r:id="rId11"/>
    <p:sldId id="515" r:id="rId12"/>
    <p:sldId id="516" r:id="rId13"/>
    <p:sldId id="584" r:id="rId14"/>
    <p:sldId id="517" r:id="rId15"/>
    <p:sldId id="630" r:id="rId16"/>
    <p:sldId id="631" r:id="rId17"/>
    <p:sldId id="632" r:id="rId18"/>
    <p:sldId id="647" r:id="rId19"/>
    <p:sldId id="626" r:id="rId20"/>
    <p:sldId id="567" r:id="rId21"/>
    <p:sldId id="629" r:id="rId22"/>
    <p:sldId id="612" r:id="rId23"/>
    <p:sldId id="611" r:id="rId24"/>
    <p:sldId id="568" r:id="rId25"/>
    <p:sldId id="637" r:id="rId26"/>
    <p:sldId id="638" r:id="rId27"/>
    <p:sldId id="648" r:id="rId28"/>
    <p:sldId id="641" r:id="rId29"/>
    <p:sldId id="649" r:id="rId30"/>
    <p:sldId id="642" r:id="rId31"/>
    <p:sldId id="643" r:id="rId32"/>
    <p:sldId id="545" r:id="rId33"/>
  </p:sldIdLst>
  <p:sldSz cx="9144000" cy="6858000" type="screen4x3"/>
  <p:notesSz cx="7315200" cy="9601200"/>
  <p:custDataLst>
    <p:tags r:id="rId36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3399FF"/>
    <a:srgbClr val="639B7E"/>
    <a:srgbClr val="FF00FF"/>
    <a:srgbClr val="33CCFF"/>
    <a:srgbClr val="0033CC"/>
    <a:srgbClr val="0066FF"/>
    <a:srgbClr val="FF0000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1770" autoAdjust="0"/>
  </p:normalViewPr>
  <p:slideViewPr>
    <p:cSldViewPr snapToObjects="1">
      <p:cViewPr>
        <p:scale>
          <a:sx n="100" d="100"/>
          <a:sy n="100" d="100"/>
        </p:scale>
        <p:origin x="-582" y="-78"/>
      </p:cViewPr>
      <p:guideLst>
        <p:guide orient="horz" pos="2064"/>
        <p:guide pos="19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42"/>
    </p:cViewPr>
  </p:sorterViewPr>
  <p:notesViewPr>
    <p:cSldViewPr snapToObjects="1">
      <p:cViewPr varScale="1">
        <p:scale>
          <a:sx n="61" d="100"/>
          <a:sy n="61" d="100"/>
        </p:scale>
        <p:origin x="-1704" y="-72"/>
      </p:cViewPr>
      <p:guideLst>
        <p:guide orient="horz" pos="3023"/>
        <p:guide pos="230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6" tIns="46983" rIns="95646" bIns="46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514600"/>
            <a:ext cx="9144000" cy="4343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altLang="en-US" i="0">
                <a:latin typeface="Times" pitchFamily="18" charset="0"/>
                <a:cs typeface="+mn-cs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06625"/>
            <a:ext cx="9144000" cy="519113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8153400" y="2209800"/>
            <a:ext cx="1588" cy="4645025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2725738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53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5943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>
                <a:solidFill>
                  <a:srgbClr val="FC0128"/>
                </a:solidFill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853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800225" y="2819400"/>
            <a:ext cx="5981700" cy="838200"/>
          </a:xfrm>
        </p:spPr>
        <p:txBody>
          <a:bodyPr/>
          <a:lstStyle>
            <a:lvl1pPr algn="l">
              <a:defRPr sz="3400" b="0">
                <a:solidFill>
                  <a:srgbClr val="FC0128"/>
                </a:solidFill>
              </a:defRPr>
            </a:lvl1pPr>
          </a:lstStyle>
          <a:p>
            <a:r>
              <a:rPr lang="en-US" altLang="en-US"/>
              <a:t>Insert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E083-83CB-422C-8746-77FA2CBB7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28600"/>
            <a:ext cx="602138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C9AB8-7F1F-42DD-A17D-1099C5916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BDE8-D5C5-4F2F-85CB-5CD1CFBC1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DC1C6-448C-4930-80FA-29F201DEC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19200"/>
            <a:ext cx="4040187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7D9F-4AC5-4C29-9D99-FB41AA798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9347-8AAD-4A03-B682-4340416F6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BC484-29DE-4828-89F7-C90E48D25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63656-F651-4308-8AF3-AAE1E0F85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C0342-3C1E-425C-A1B8-9D7D7B2AF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4311A-6816-420F-82A8-BE2CAFDDD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0" y="6134100"/>
            <a:ext cx="9144000" cy="7223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0" y="6673850"/>
            <a:ext cx="9144000" cy="180975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4" name="Line 4"/>
          <p:cNvSpPr>
            <a:spLocks noChangeShapeType="1"/>
          </p:cNvSpPr>
          <p:nvPr/>
        </p:nvSpPr>
        <p:spPr bwMode="auto">
          <a:xfrm>
            <a:off x="8153400" y="6096000"/>
            <a:ext cx="1588" cy="762000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6" name="Line 6"/>
          <p:cNvSpPr>
            <a:spLocks noChangeShapeType="1"/>
          </p:cNvSpPr>
          <p:nvPr/>
        </p:nvSpPr>
        <p:spPr bwMode="auto">
          <a:xfrm>
            <a:off x="0" y="667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838200" y="457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i="0">
              <a:latin typeface="Times" pitchFamily="18" charset="0"/>
              <a:cs typeface="+mn-cs"/>
            </a:endParaRPr>
          </a:p>
        </p:txBody>
      </p:sp>
      <p:sp>
        <p:nvSpPr>
          <p:cNvPr id="184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19200"/>
            <a:ext cx="823118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3246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400" i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D45649-C276-464E-88EA-B8DB87981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8" name="Picture 12" descr="culogo_6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 descr="CU Web Logo at its minimum siz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38863"/>
            <a:ext cx="25050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ymbol" pitchFamily="18" charset="2"/>
        <a:buChar char="Þ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SC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tags" Target="../tags/tag9.xml"/><Relationship Id="rId7" Type="http://schemas.openxmlformats.org/officeDocument/2006/relationships/image" Target="../media/image5.png"/><Relationship Id="rId12" Type="http://schemas.openxmlformats.org/officeDocument/2006/relationships/image" Target="../media/image2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0.png"/><Relationship Id="rId5" Type="http://schemas.openxmlformats.org/officeDocument/2006/relationships/tags" Target="../tags/tag11.xml"/><Relationship Id="rId10" Type="http://schemas.openxmlformats.org/officeDocument/2006/relationships/image" Target="../media/image19.png"/><Relationship Id="rId4" Type="http://schemas.openxmlformats.org/officeDocument/2006/relationships/tags" Target="../tags/tag10.xml"/><Relationship Id="rId9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066800"/>
            <a:ext cx="7315200" cy="838200"/>
          </a:xfrm>
        </p:spPr>
        <p:txBody>
          <a:bodyPr/>
          <a:lstStyle/>
          <a:p>
            <a:r>
              <a:rPr lang="en-US" sz="3600" b="1" dirty="0" smtClean="0"/>
              <a:t>Learning with Inference for Discrete Graphical Models</a:t>
            </a:r>
            <a:endParaRPr 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819400"/>
            <a:ext cx="7848600" cy="3124200"/>
          </a:xfrm>
        </p:spPr>
        <p:txBody>
          <a:bodyPr/>
          <a:lstStyle/>
          <a:p>
            <a:r>
              <a:rPr lang="en-US" sz="2800" dirty="0" smtClean="0"/>
              <a:t>Nikos </a:t>
            </a:r>
            <a:r>
              <a:rPr lang="en-US" sz="2800" dirty="0" err="1" smtClean="0"/>
              <a:t>Komodakis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Pawan</a:t>
            </a:r>
            <a:r>
              <a:rPr lang="en-US" sz="2800" dirty="0" smtClean="0"/>
              <a:t> Kumar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Nikos </a:t>
            </a:r>
            <a:r>
              <a:rPr lang="en-US" sz="2800" dirty="0" err="1" smtClean="0"/>
              <a:t>Paragios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Ramin</a:t>
            </a:r>
            <a:r>
              <a:rPr lang="en-US" sz="2800" dirty="0" smtClean="0"/>
              <a:t> </a:t>
            </a:r>
            <a:r>
              <a:rPr lang="en-US" sz="2800" dirty="0" err="1" smtClean="0"/>
              <a:t>Zabih</a:t>
            </a:r>
            <a:r>
              <a:rPr lang="en-US" sz="2800" dirty="0" smtClean="0"/>
              <a:t> (presenter)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6824B8-B7CD-41B7-8526-DBABFB727C1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sub-problem</a:t>
            </a:r>
          </a:p>
        </p:txBody>
      </p:sp>
      <p:pic>
        <p:nvPicPr>
          <p:cNvPr id="17412" name="Picture 3" descr="head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" y="1624013"/>
            <a:ext cx="2644775" cy="1901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712788" y="3808413"/>
            <a:ext cx="203993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0">
                <a:latin typeface="Tahoma" pitchFamily="34" charset="0"/>
              </a:rPr>
              <a:t>Input labeling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440113" y="1625600"/>
            <a:ext cx="2644775" cy="2640013"/>
            <a:chOff x="2167" y="1637"/>
            <a:chExt cx="1666" cy="1663"/>
          </a:xfrm>
        </p:grpSpPr>
        <p:sp>
          <p:nvSpPr>
            <p:cNvPr id="17421" name="Text Box 6"/>
            <p:cNvSpPr txBox="1">
              <a:spLocks noChangeArrowheads="1"/>
            </p:cNvSpPr>
            <p:nvPr/>
          </p:nvSpPr>
          <p:spPr bwMode="auto">
            <a:xfrm>
              <a:off x="2252" y="3012"/>
              <a:ext cx="1496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i="0">
                  <a:latin typeface="Tahoma" pitchFamily="34" charset="0"/>
                </a:rPr>
                <a:t>Expansion move</a:t>
              </a:r>
            </a:p>
          </p:txBody>
        </p:sp>
        <p:grpSp>
          <p:nvGrpSpPr>
            <p:cNvPr id="17422" name="Group 7"/>
            <p:cNvGrpSpPr>
              <a:grpSpLocks/>
            </p:cNvGrpSpPr>
            <p:nvPr/>
          </p:nvGrpSpPr>
          <p:grpSpPr bwMode="auto">
            <a:xfrm>
              <a:off x="2167" y="1637"/>
              <a:ext cx="1666" cy="1198"/>
              <a:chOff x="2167" y="1654"/>
              <a:chExt cx="1666" cy="1198"/>
            </a:xfrm>
          </p:grpSpPr>
          <p:pic>
            <p:nvPicPr>
              <p:cNvPr id="17423" name="Picture 8" descr="head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67" y="1654"/>
                <a:ext cx="1666" cy="1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7424" name="Oval 9"/>
              <p:cNvSpPr>
                <a:spLocks noChangeArrowheads="1"/>
              </p:cNvSpPr>
              <p:nvPr/>
            </p:nvSpPr>
            <p:spPr bwMode="auto">
              <a:xfrm>
                <a:off x="2879" y="2084"/>
                <a:ext cx="800" cy="527"/>
              </a:xfrm>
              <a:prstGeom prst="ellipse">
                <a:avLst/>
              </a:prstGeom>
              <a:solidFill>
                <a:srgbClr val="12D240"/>
              </a:solidFill>
              <a:ln w="381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7425" name="Freeform 10"/>
              <p:cNvSpPr>
                <a:spLocks/>
              </p:cNvSpPr>
              <p:nvPr/>
            </p:nvSpPr>
            <p:spPr bwMode="auto">
              <a:xfrm>
                <a:off x="2309" y="2346"/>
                <a:ext cx="333" cy="373"/>
              </a:xfrm>
              <a:custGeom>
                <a:avLst/>
                <a:gdLst>
                  <a:gd name="T0" fmla="*/ 5 w 333"/>
                  <a:gd name="T1" fmla="*/ 95 h 373"/>
                  <a:gd name="T2" fmla="*/ 178 w 333"/>
                  <a:gd name="T3" fmla="*/ 8 h 373"/>
                  <a:gd name="T4" fmla="*/ 230 w 333"/>
                  <a:gd name="T5" fmla="*/ 23 h 373"/>
                  <a:gd name="T6" fmla="*/ 250 w 333"/>
                  <a:gd name="T7" fmla="*/ 37 h 373"/>
                  <a:gd name="T8" fmla="*/ 298 w 333"/>
                  <a:gd name="T9" fmla="*/ 47 h 373"/>
                  <a:gd name="T10" fmla="*/ 312 w 333"/>
                  <a:gd name="T11" fmla="*/ 52 h 373"/>
                  <a:gd name="T12" fmla="*/ 331 w 333"/>
                  <a:gd name="T13" fmla="*/ 100 h 373"/>
                  <a:gd name="T14" fmla="*/ 326 w 333"/>
                  <a:gd name="T15" fmla="*/ 138 h 373"/>
                  <a:gd name="T16" fmla="*/ 322 w 333"/>
                  <a:gd name="T17" fmla="*/ 186 h 373"/>
                  <a:gd name="T18" fmla="*/ 269 w 333"/>
                  <a:gd name="T19" fmla="*/ 196 h 373"/>
                  <a:gd name="T20" fmla="*/ 230 w 333"/>
                  <a:gd name="T21" fmla="*/ 244 h 373"/>
                  <a:gd name="T22" fmla="*/ 206 w 333"/>
                  <a:gd name="T23" fmla="*/ 277 h 373"/>
                  <a:gd name="T24" fmla="*/ 149 w 333"/>
                  <a:gd name="T25" fmla="*/ 364 h 373"/>
                  <a:gd name="T26" fmla="*/ 115 w 333"/>
                  <a:gd name="T27" fmla="*/ 373 h 373"/>
                  <a:gd name="T28" fmla="*/ 53 w 333"/>
                  <a:gd name="T29" fmla="*/ 330 h 373"/>
                  <a:gd name="T30" fmla="*/ 38 w 333"/>
                  <a:gd name="T31" fmla="*/ 320 h 373"/>
                  <a:gd name="T32" fmla="*/ 0 w 333"/>
                  <a:gd name="T33" fmla="*/ 272 h 373"/>
                  <a:gd name="T34" fmla="*/ 5 w 333"/>
                  <a:gd name="T35" fmla="*/ 95 h 3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33"/>
                  <a:gd name="T55" fmla="*/ 0 h 373"/>
                  <a:gd name="T56" fmla="*/ 333 w 333"/>
                  <a:gd name="T57" fmla="*/ 373 h 3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33" h="373">
                    <a:moveTo>
                      <a:pt x="5" y="95"/>
                    </a:moveTo>
                    <a:cubicBezTo>
                      <a:pt x="112" y="6"/>
                      <a:pt x="78" y="0"/>
                      <a:pt x="178" y="8"/>
                    </a:cubicBezTo>
                    <a:cubicBezTo>
                      <a:pt x="195" y="14"/>
                      <a:pt x="213" y="16"/>
                      <a:pt x="230" y="23"/>
                    </a:cubicBezTo>
                    <a:cubicBezTo>
                      <a:pt x="237" y="26"/>
                      <a:pt x="242" y="34"/>
                      <a:pt x="250" y="37"/>
                    </a:cubicBezTo>
                    <a:cubicBezTo>
                      <a:pt x="265" y="42"/>
                      <a:pt x="283" y="42"/>
                      <a:pt x="298" y="47"/>
                    </a:cubicBezTo>
                    <a:cubicBezTo>
                      <a:pt x="303" y="49"/>
                      <a:pt x="307" y="50"/>
                      <a:pt x="312" y="52"/>
                    </a:cubicBezTo>
                    <a:cubicBezTo>
                      <a:pt x="323" y="68"/>
                      <a:pt x="325" y="82"/>
                      <a:pt x="331" y="100"/>
                    </a:cubicBezTo>
                    <a:cubicBezTo>
                      <a:pt x="329" y="113"/>
                      <a:pt x="327" y="125"/>
                      <a:pt x="326" y="138"/>
                    </a:cubicBezTo>
                    <a:cubicBezTo>
                      <a:pt x="324" y="154"/>
                      <a:pt x="333" y="175"/>
                      <a:pt x="322" y="186"/>
                    </a:cubicBezTo>
                    <a:cubicBezTo>
                      <a:pt x="309" y="199"/>
                      <a:pt x="287" y="193"/>
                      <a:pt x="269" y="196"/>
                    </a:cubicBezTo>
                    <a:cubicBezTo>
                      <a:pt x="256" y="214"/>
                      <a:pt x="249" y="231"/>
                      <a:pt x="230" y="244"/>
                    </a:cubicBezTo>
                    <a:cubicBezTo>
                      <a:pt x="223" y="255"/>
                      <a:pt x="213" y="265"/>
                      <a:pt x="206" y="277"/>
                    </a:cubicBezTo>
                    <a:cubicBezTo>
                      <a:pt x="191" y="303"/>
                      <a:pt x="178" y="348"/>
                      <a:pt x="149" y="364"/>
                    </a:cubicBezTo>
                    <a:cubicBezTo>
                      <a:pt x="139" y="370"/>
                      <a:pt x="126" y="369"/>
                      <a:pt x="115" y="373"/>
                    </a:cubicBezTo>
                    <a:cubicBezTo>
                      <a:pt x="89" y="366"/>
                      <a:pt x="76" y="346"/>
                      <a:pt x="53" y="330"/>
                    </a:cubicBezTo>
                    <a:cubicBezTo>
                      <a:pt x="48" y="327"/>
                      <a:pt x="38" y="320"/>
                      <a:pt x="38" y="320"/>
                    </a:cubicBezTo>
                    <a:cubicBezTo>
                      <a:pt x="26" y="299"/>
                      <a:pt x="19" y="286"/>
                      <a:pt x="0" y="272"/>
                    </a:cubicBezTo>
                    <a:cubicBezTo>
                      <a:pt x="8" y="193"/>
                      <a:pt x="9" y="193"/>
                      <a:pt x="5" y="95"/>
                    </a:cubicBezTo>
                    <a:close/>
                  </a:path>
                </a:pathLst>
              </a:custGeom>
              <a:solidFill>
                <a:srgbClr val="14D04E"/>
              </a:solidFill>
              <a:ln w="3810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421438" y="1625600"/>
            <a:ext cx="2644775" cy="2640013"/>
            <a:chOff x="4045" y="1637"/>
            <a:chExt cx="1666" cy="1663"/>
          </a:xfrm>
        </p:grpSpPr>
        <p:sp>
          <p:nvSpPr>
            <p:cNvPr id="17416" name="Text Box 12"/>
            <p:cNvSpPr txBox="1">
              <a:spLocks noChangeArrowheads="1"/>
            </p:cNvSpPr>
            <p:nvPr/>
          </p:nvSpPr>
          <p:spPr bwMode="auto">
            <a:xfrm>
              <a:off x="4269" y="3012"/>
              <a:ext cx="1219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i="0">
                  <a:latin typeface="Tahoma" pitchFamily="34" charset="0"/>
                </a:rPr>
                <a:t>Binary image</a:t>
              </a:r>
            </a:p>
          </p:txBody>
        </p:sp>
        <p:grpSp>
          <p:nvGrpSpPr>
            <p:cNvPr id="17417" name="Group 13"/>
            <p:cNvGrpSpPr>
              <a:grpSpLocks/>
            </p:cNvGrpSpPr>
            <p:nvPr/>
          </p:nvGrpSpPr>
          <p:grpSpPr bwMode="auto">
            <a:xfrm>
              <a:off x="4045" y="1637"/>
              <a:ext cx="1666" cy="1198"/>
              <a:chOff x="4045" y="1655"/>
              <a:chExt cx="1666" cy="1198"/>
            </a:xfrm>
          </p:grpSpPr>
          <p:pic>
            <p:nvPicPr>
              <p:cNvPr id="17418" name="Picture 14" descr="head1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18000" contrast="6000"/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4045" y="1655"/>
                <a:ext cx="1666" cy="1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7419" name="Oval 15"/>
              <p:cNvSpPr>
                <a:spLocks noChangeArrowheads="1"/>
              </p:cNvSpPr>
              <p:nvPr/>
            </p:nvSpPr>
            <p:spPr bwMode="auto">
              <a:xfrm>
                <a:off x="4756" y="2085"/>
                <a:ext cx="800" cy="527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7420" name="Freeform 16"/>
              <p:cNvSpPr>
                <a:spLocks/>
              </p:cNvSpPr>
              <p:nvPr/>
            </p:nvSpPr>
            <p:spPr bwMode="auto">
              <a:xfrm>
                <a:off x="4186" y="2347"/>
                <a:ext cx="333" cy="373"/>
              </a:xfrm>
              <a:custGeom>
                <a:avLst/>
                <a:gdLst>
                  <a:gd name="T0" fmla="*/ 5 w 333"/>
                  <a:gd name="T1" fmla="*/ 95 h 373"/>
                  <a:gd name="T2" fmla="*/ 178 w 333"/>
                  <a:gd name="T3" fmla="*/ 8 h 373"/>
                  <a:gd name="T4" fmla="*/ 230 w 333"/>
                  <a:gd name="T5" fmla="*/ 23 h 373"/>
                  <a:gd name="T6" fmla="*/ 250 w 333"/>
                  <a:gd name="T7" fmla="*/ 37 h 373"/>
                  <a:gd name="T8" fmla="*/ 298 w 333"/>
                  <a:gd name="T9" fmla="*/ 47 h 373"/>
                  <a:gd name="T10" fmla="*/ 312 w 333"/>
                  <a:gd name="T11" fmla="*/ 52 h 373"/>
                  <a:gd name="T12" fmla="*/ 331 w 333"/>
                  <a:gd name="T13" fmla="*/ 100 h 373"/>
                  <a:gd name="T14" fmla="*/ 326 w 333"/>
                  <a:gd name="T15" fmla="*/ 138 h 373"/>
                  <a:gd name="T16" fmla="*/ 322 w 333"/>
                  <a:gd name="T17" fmla="*/ 186 h 373"/>
                  <a:gd name="T18" fmla="*/ 269 w 333"/>
                  <a:gd name="T19" fmla="*/ 196 h 373"/>
                  <a:gd name="T20" fmla="*/ 230 w 333"/>
                  <a:gd name="T21" fmla="*/ 244 h 373"/>
                  <a:gd name="T22" fmla="*/ 206 w 333"/>
                  <a:gd name="T23" fmla="*/ 277 h 373"/>
                  <a:gd name="T24" fmla="*/ 149 w 333"/>
                  <a:gd name="T25" fmla="*/ 364 h 373"/>
                  <a:gd name="T26" fmla="*/ 115 w 333"/>
                  <a:gd name="T27" fmla="*/ 373 h 373"/>
                  <a:gd name="T28" fmla="*/ 53 w 333"/>
                  <a:gd name="T29" fmla="*/ 330 h 373"/>
                  <a:gd name="T30" fmla="*/ 38 w 333"/>
                  <a:gd name="T31" fmla="*/ 320 h 373"/>
                  <a:gd name="T32" fmla="*/ 0 w 333"/>
                  <a:gd name="T33" fmla="*/ 272 h 373"/>
                  <a:gd name="T34" fmla="*/ 5 w 333"/>
                  <a:gd name="T35" fmla="*/ 95 h 3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33"/>
                  <a:gd name="T55" fmla="*/ 0 h 373"/>
                  <a:gd name="T56" fmla="*/ 333 w 333"/>
                  <a:gd name="T57" fmla="*/ 373 h 3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33" h="373">
                    <a:moveTo>
                      <a:pt x="5" y="95"/>
                    </a:moveTo>
                    <a:cubicBezTo>
                      <a:pt x="112" y="6"/>
                      <a:pt x="78" y="0"/>
                      <a:pt x="178" y="8"/>
                    </a:cubicBezTo>
                    <a:cubicBezTo>
                      <a:pt x="195" y="14"/>
                      <a:pt x="213" y="16"/>
                      <a:pt x="230" y="23"/>
                    </a:cubicBezTo>
                    <a:cubicBezTo>
                      <a:pt x="237" y="26"/>
                      <a:pt x="242" y="34"/>
                      <a:pt x="250" y="37"/>
                    </a:cubicBezTo>
                    <a:cubicBezTo>
                      <a:pt x="265" y="42"/>
                      <a:pt x="283" y="42"/>
                      <a:pt x="298" y="47"/>
                    </a:cubicBezTo>
                    <a:cubicBezTo>
                      <a:pt x="303" y="49"/>
                      <a:pt x="307" y="50"/>
                      <a:pt x="312" y="52"/>
                    </a:cubicBezTo>
                    <a:cubicBezTo>
                      <a:pt x="323" y="68"/>
                      <a:pt x="325" y="82"/>
                      <a:pt x="331" y="100"/>
                    </a:cubicBezTo>
                    <a:cubicBezTo>
                      <a:pt x="329" y="113"/>
                      <a:pt x="327" y="125"/>
                      <a:pt x="326" y="138"/>
                    </a:cubicBezTo>
                    <a:cubicBezTo>
                      <a:pt x="324" y="154"/>
                      <a:pt x="333" y="175"/>
                      <a:pt x="322" y="186"/>
                    </a:cubicBezTo>
                    <a:cubicBezTo>
                      <a:pt x="309" y="199"/>
                      <a:pt x="287" y="193"/>
                      <a:pt x="269" y="196"/>
                    </a:cubicBezTo>
                    <a:cubicBezTo>
                      <a:pt x="256" y="214"/>
                      <a:pt x="249" y="231"/>
                      <a:pt x="230" y="244"/>
                    </a:cubicBezTo>
                    <a:cubicBezTo>
                      <a:pt x="223" y="255"/>
                      <a:pt x="213" y="265"/>
                      <a:pt x="206" y="277"/>
                    </a:cubicBezTo>
                    <a:cubicBezTo>
                      <a:pt x="191" y="303"/>
                      <a:pt x="178" y="348"/>
                      <a:pt x="149" y="364"/>
                    </a:cubicBezTo>
                    <a:cubicBezTo>
                      <a:pt x="139" y="370"/>
                      <a:pt x="126" y="369"/>
                      <a:pt x="115" y="373"/>
                    </a:cubicBezTo>
                    <a:cubicBezTo>
                      <a:pt x="89" y="366"/>
                      <a:pt x="76" y="346"/>
                      <a:pt x="53" y="330"/>
                    </a:cubicBezTo>
                    <a:cubicBezTo>
                      <a:pt x="48" y="327"/>
                      <a:pt x="38" y="320"/>
                      <a:pt x="38" y="320"/>
                    </a:cubicBezTo>
                    <a:cubicBezTo>
                      <a:pt x="26" y="299"/>
                      <a:pt x="19" y="286"/>
                      <a:pt x="0" y="272"/>
                    </a:cubicBezTo>
                    <a:cubicBezTo>
                      <a:pt x="8" y="193"/>
                      <a:pt x="9" y="193"/>
                      <a:pt x="5" y="95"/>
                    </a:cubicBezTo>
                    <a:close/>
                  </a:path>
                </a:pathLst>
              </a:cu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816666-4FF2-4BD4-9B62-AB555C0F625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Expansion move energy</a:t>
            </a:r>
          </a:p>
        </p:txBody>
      </p:sp>
      <p:grpSp>
        <p:nvGrpSpPr>
          <p:cNvPr id="18436" name="Group 3"/>
          <p:cNvGrpSpPr>
            <a:grpSpLocks/>
          </p:cNvGrpSpPr>
          <p:nvPr/>
        </p:nvGrpSpPr>
        <p:grpSpPr bwMode="auto">
          <a:xfrm>
            <a:off x="773113" y="1295400"/>
            <a:ext cx="2644775" cy="1901825"/>
            <a:chOff x="4058" y="1634"/>
            <a:chExt cx="1666" cy="1198"/>
          </a:xfrm>
        </p:grpSpPr>
        <p:pic>
          <p:nvPicPr>
            <p:cNvPr id="18441" name="Picture 4" descr="head1"/>
            <p:cNvPicPr>
              <a:picLocks noChangeAspect="1" noChangeArrowheads="1"/>
            </p:cNvPicPr>
            <p:nvPr/>
          </p:nvPicPr>
          <p:blipFill>
            <a:blip r:embed="rId3" cstate="print">
              <a:lum bright="18000" contrast="6000"/>
              <a:grayscl/>
              <a:biLevel thresh="50000"/>
            </a:blip>
            <a:srcRect/>
            <a:stretch>
              <a:fillRect/>
            </a:stretch>
          </p:blipFill>
          <p:spPr bwMode="auto">
            <a:xfrm>
              <a:off x="4058" y="1634"/>
              <a:ext cx="1666" cy="1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8442" name="Oval 5"/>
            <p:cNvSpPr>
              <a:spLocks noChangeArrowheads="1"/>
            </p:cNvSpPr>
            <p:nvPr/>
          </p:nvSpPr>
          <p:spPr bwMode="auto">
            <a:xfrm>
              <a:off x="4813" y="2259"/>
              <a:ext cx="800" cy="527"/>
            </a:xfrm>
            <a:prstGeom prst="ellipse">
              <a:avLst/>
            </a:prstGeom>
            <a:solidFill>
              <a:schemeClr val="tx1"/>
            </a:solidFill>
            <a:ln w="381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Tx/>
                <a:buChar char="•"/>
              </a:pPr>
              <a:endParaRPr lang="en-US"/>
            </a:p>
          </p:txBody>
        </p:sp>
      </p:grpSp>
      <p:pic>
        <p:nvPicPr>
          <p:cNvPr id="1531910" name="Picture 6" descr="head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4150" y="1306513"/>
            <a:ext cx="2644775" cy="1901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1911" name="Oval 7"/>
          <p:cNvSpPr>
            <a:spLocks noChangeArrowheads="1"/>
          </p:cNvSpPr>
          <p:nvPr/>
        </p:nvSpPr>
        <p:spPr bwMode="auto">
          <a:xfrm>
            <a:off x="5054600" y="2316163"/>
            <a:ext cx="1270000" cy="836612"/>
          </a:xfrm>
          <a:prstGeom prst="ellipse">
            <a:avLst/>
          </a:prstGeom>
          <a:solidFill>
            <a:srgbClr val="12D24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endParaRPr lang="en-US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571500" y="3821113"/>
            <a:ext cx="6645275" cy="5667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i="0">
                <a:latin typeface="Tahoma" pitchFamily="34" charset="0"/>
              </a:rPr>
              <a:t>Goal: find the binary image with lowest energy</a:t>
            </a:r>
          </a:p>
        </p:txBody>
      </p:sp>
      <p:sp>
        <p:nvSpPr>
          <p:cNvPr id="1531913" name="Text Box 9"/>
          <p:cNvSpPr txBox="1">
            <a:spLocks noChangeArrowheads="1"/>
          </p:cNvSpPr>
          <p:nvPr/>
        </p:nvSpPr>
        <p:spPr bwMode="auto">
          <a:xfrm>
            <a:off x="649288" y="4538663"/>
            <a:ext cx="8266112" cy="9636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30000"/>
              </a:lnSpc>
            </a:pPr>
            <a:r>
              <a:rPr lang="en-US" i="0">
                <a:latin typeface="Tahoma" pitchFamily="34" charset="0"/>
              </a:rPr>
              <a:t>Binary image energy </a:t>
            </a:r>
            <a:r>
              <a:rPr lang="en-US" b="1" i="0">
                <a:latin typeface="cmmi10"/>
              </a:rPr>
              <a:t>E</a:t>
            </a:r>
            <a:r>
              <a:rPr lang="en-US" b="1"/>
              <a:t>(</a:t>
            </a:r>
            <a:r>
              <a:rPr lang="en-US" b="1" i="0">
                <a:latin typeface="cmmi10"/>
              </a:rPr>
              <a:t>b</a:t>
            </a:r>
            <a:r>
              <a:rPr lang="en-US" b="1"/>
              <a:t>)</a:t>
            </a:r>
            <a:r>
              <a:rPr lang="en-US" i="0">
                <a:latin typeface="Tahoma" pitchFamily="34" charset="0"/>
              </a:rPr>
              <a:t> is restricted version of original </a:t>
            </a:r>
            <a:r>
              <a:rPr lang="en-US" b="1" i="0">
                <a:latin typeface="cmmi10"/>
              </a:rPr>
              <a:t>E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sz="2000" i="0">
                <a:latin typeface="Tahoma" pitchFamily="34" charset="0"/>
              </a:rPr>
              <a:t>Depends on </a:t>
            </a:r>
            <a:r>
              <a:rPr lang="en-US" sz="2000" b="1"/>
              <a:t>f</a:t>
            </a:r>
            <a:r>
              <a:rPr lang="en-US" sz="2000" b="1" i="0">
                <a:latin typeface="Tahoma" pitchFamily="34" charset="0"/>
              </a:rPr>
              <a:t>,</a:t>
            </a:r>
            <a:r>
              <a:rPr lang="en-US" sz="2000" b="1" i="0">
                <a:latin typeface="Tahoma" pitchFamily="34" charset="0"/>
                <a:sym typeface="Symbol" pitchFamily="18" charset="2"/>
              </a:rPr>
              <a:t>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5319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153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1911" grpId="0" animBg="1"/>
      <p:bldP spid="15319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835C9-2983-4A16-B006-4DA98D81C42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Regularity</a:t>
            </a:r>
          </a:p>
        </p:txBody>
      </p:sp>
      <p:sp>
        <p:nvSpPr>
          <p:cNvPr id="170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binary energy function </a:t>
            </a:r>
          </a:p>
          <a:p>
            <a:endParaRPr lang="en-US" smtClean="0"/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is </a:t>
            </a:r>
            <a:r>
              <a:rPr lang="en-US" i="1" smtClean="0"/>
              <a:t>regular</a:t>
            </a:r>
            <a:r>
              <a:rPr lang="en-US" smtClean="0"/>
              <a:t> </a:t>
            </a:r>
            <a:r>
              <a:rPr lang="en-US" sz="2400" smtClean="0"/>
              <a:t>[KZ 04]</a:t>
            </a:r>
            <a:r>
              <a:rPr lang="en-US" smtClean="0"/>
              <a:t> if 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lvl="1"/>
            <a:r>
              <a:rPr lang="en-US" smtClean="0"/>
              <a:t>Let’s all pretend this makes sense (for now)</a:t>
            </a:r>
          </a:p>
          <a:p>
            <a:r>
              <a:rPr lang="en-US" smtClean="0"/>
              <a:t>Graph cuts solve regular functions!</a:t>
            </a:r>
          </a:p>
        </p:txBody>
      </p:sp>
      <p:pic>
        <p:nvPicPr>
          <p:cNvPr id="1708038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43088" y="2139950"/>
            <a:ext cx="477043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8041" name="Picture 9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013" y="4092575"/>
            <a:ext cx="83073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80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373DF-E09B-406C-B40F-C3B0C29D2A1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When is binary energy regular?</a:t>
            </a:r>
          </a:p>
        </p:txBody>
      </p:sp>
      <p:sp>
        <p:nvSpPr>
          <p:cNvPr id="153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Can find cheapest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</a:t>
            </a:r>
            <a:r>
              <a:rPr lang="en-US" smtClean="0"/>
              <a:t>-expansion from </a:t>
            </a:r>
            <a:r>
              <a:rPr lang="en-US" i="1" smtClean="0">
                <a:latin typeface="Times New Roman" pitchFamily="18" charset="0"/>
              </a:rPr>
              <a:t>f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if</a:t>
            </a:r>
          </a:p>
          <a:p>
            <a:endParaRPr lang="en-US" smtClean="0">
              <a:sym typeface="Symbol" pitchFamily="18" charset="2"/>
            </a:endParaRPr>
          </a:p>
          <a:p>
            <a:endParaRPr lang="en-US" smtClean="0">
              <a:sym typeface="Symbol" pitchFamily="18" charset="2"/>
            </a:endParaRPr>
          </a:p>
          <a:p>
            <a:endParaRPr lang="en-US" smtClean="0">
              <a:sym typeface="Symbol" pitchFamily="18" charset="2"/>
            </a:endParaRPr>
          </a:p>
          <a:p>
            <a:r>
              <a:rPr lang="en-US" smtClean="0">
                <a:sym typeface="Symbol" pitchFamily="18" charset="2"/>
              </a:rPr>
              <a:t>This is a Monge property</a:t>
            </a:r>
          </a:p>
          <a:p>
            <a:pPr lvl="1"/>
            <a:r>
              <a:rPr lang="en-US" smtClean="0">
                <a:sym typeface="Symbol" pitchFamily="18" charset="2"/>
              </a:rPr>
              <a:t>It holds if </a:t>
            </a:r>
            <a:r>
              <a:rPr lang="en-US" b="1" i="1" smtClean="0">
                <a:latin typeface="Times New Roman" pitchFamily="18" charset="0"/>
                <a:sym typeface="Symbol" pitchFamily="18" charset="2"/>
              </a:rPr>
              <a:t>V </a:t>
            </a:r>
            <a:r>
              <a:rPr lang="en-US" smtClean="0">
                <a:sym typeface="Symbol" pitchFamily="18" charset="2"/>
              </a:rPr>
              <a:t>is a metric, plus a few other cases</a:t>
            </a:r>
          </a:p>
          <a:p>
            <a:r>
              <a:rPr lang="en-US" smtClean="0">
                <a:sym typeface="Symbol" pitchFamily="18" charset="2"/>
              </a:rPr>
              <a:t>With this assumption, can compute the optimal expansion move</a:t>
            </a:r>
            <a:endParaRPr lang="en-US" smtClean="0"/>
          </a:p>
        </p:txBody>
      </p:sp>
      <p:pic>
        <p:nvPicPr>
          <p:cNvPr id="1533956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032000"/>
            <a:ext cx="6022975" cy="939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39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does regularity mean?</a:t>
            </a:r>
          </a:p>
        </p:txBody>
      </p:sp>
      <p:sp>
        <p:nvSpPr>
          <p:cNvPr id="2253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relationship to graph problems solvable in polynomial time</a:t>
            </a:r>
          </a:p>
          <a:p>
            <a:r>
              <a:rPr lang="en-US" dirty="0" smtClean="0"/>
              <a:t>Consider a set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and a real-valued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defined on subsets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pPr lvl="1"/>
            <a:r>
              <a:rPr lang="en-US" dirty="0" smtClean="0"/>
              <a:t>We say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is </a:t>
            </a:r>
            <a:r>
              <a:rPr lang="en-US" dirty="0" err="1" smtClean="0"/>
              <a:t>submodular</a:t>
            </a:r>
            <a:r>
              <a:rPr lang="en-US" dirty="0" smtClean="0"/>
              <a:t> if: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Equivalent definition: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 are (slow) polynomial algorithms for </a:t>
            </a:r>
            <a:r>
              <a:rPr lang="en-US" dirty="0" err="1" smtClean="0"/>
              <a:t>submodular</a:t>
            </a:r>
            <a:r>
              <a:rPr lang="en-US" dirty="0" smtClean="0"/>
              <a:t> function minimization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B6A7C-8882-4856-936E-D75926E6ECB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3581400"/>
            <a:ext cx="622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513" y="4419600"/>
            <a:ext cx="75469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Submodularity and graphs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be the nodes of a weighted graph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 </a:t>
            </a:r>
            <a:r>
              <a:rPr lang="en-US" dirty="0" smtClean="0"/>
              <a:t>be the sum of outgoing edges</a:t>
            </a:r>
          </a:p>
          <a:p>
            <a:pPr lvl="1"/>
            <a:r>
              <a:rPr lang="en-US" dirty="0" smtClean="0"/>
              <a:t>Called a </a:t>
            </a:r>
            <a:r>
              <a:rPr lang="en-US" i="1" dirty="0" smtClean="0"/>
              <a:t>cut function</a:t>
            </a:r>
          </a:p>
          <a:p>
            <a:r>
              <a:rPr lang="en-US" dirty="0" smtClean="0"/>
              <a:t>Such a function is easily </a:t>
            </a:r>
            <a:r>
              <a:rPr lang="en-US" dirty="0" err="1" smtClean="0"/>
              <a:t>submodular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Same holds if the graph has terminals</a:t>
            </a:r>
          </a:p>
          <a:p>
            <a:r>
              <a:rPr lang="en-US" dirty="0" smtClean="0"/>
              <a:t>Result: min cut is in P (barely)!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F493D6-C884-4BFE-917D-B5CCFF8D00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914400" y="3262313"/>
            <a:ext cx="1752600" cy="1004887"/>
            <a:chOff x="914400" y="3262313"/>
            <a:chExt cx="1752600" cy="1004887"/>
          </a:xfrm>
        </p:grpSpPr>
        <p:grpSp>
          <p:nvGrpSpPr>
            <p:cNvPr id="16" name="Group 15"/>
            <p:cNvGrpSpPr/>
            <p:nvPr/>
          </p:nvGrpSpPr>
          <p:grpSpPr>
            <a:xfrm>
              <a:off x="914400" y="3262313"/>
              <a:ext cx="1752600" cy="1004887"/>
              <a:chOff x="914400" y="3262313"/>
              <a:chExt cx="1752600" cy="1004887"/>
            </a:xfrm>
          </p:grpSpPr>
          <p:sp>
            <p:nvSpPr>
              <p:cNvPr id="23557" name="Rectangle 5"/>
              <p:cNvSpPr>
                <a:spLocks noChangeArrowheads="1"/>
              </p:cNvSpPr>
              <p:nvPr/>
            </p:nvSpPr>
            <p:spPr bwMode="auto">
              <a:xfrm>
                <a:off x="914400" y="3262313"/>
                <a:ext cx="1066800" cy="609600"/>
              </a:xfrm>
              <a:prstGeom prst="rect">
                <a:avLst/>
              </a:prstGeom>
              <a:solidFill>
                <a:srgbClr val="00B0F0"/>
              </a:solidFill>
              <a:ln w="9525" algn="ctr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Tx/>
                  <a:buAutoNum type="arabicPeriod"/>
                </a:pPr>
                <a:endParaRPr lang="en-US"/>
              </a:p>
            </p:txBody>
          </p:sp>
          <p:sp>
            <p:nvSpPr>
              <p:cNvPr id="23558" name="Rectangle 6"/>
              <p:cNvSpPr>
                <a:spLocks noChangeArrowheads="1"/>
              </p:cNvSpPr>
              <p:nvPr/>
            </p:nvSpPr>
            <p:spPr bwMode="auto">
              <a:xfrm>
                <a:off x="1600200" y="3657600"/>
                <a:ext cx="1066800" cy="609600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Tx/>
                  <a:buAutoNum type="arabicPeriod"/>
                </a:pPr>
                <a:endParaRPr lang="en-US"/>
              </a:p>
            </p:txBody>
          </p:sp>
        </p:grpSp>
        <p:sp>
          <p:nvSpPr>
            <p:cNvPr id="23559" name="Rectangle 8"/>
            <p:cNvSpPr>
              <a:spLocks noChangeArrowheads="1"/>
            </p:cNvSpPr>
            <p:nvPr/>
          </p:nvSpPr>
          <p:spPr bwMode="auto">
            <a:xfrm>
              <a:off x="1600200" y="3657600"/>
              <a:ext cx="381000" cy="217488"/>
            </a:xfrm>
            <a:prstGeom prst="rect">
              <a:avLst/>
            </a:prstGeom>
            <a:solidFill>
              <a:srgbClr val="7030A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</p:grpSp>
      <p:pic>
        <p:nvPicPr>
          <p:cNvPr id="235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35363"/>
            <a:ext cx="44894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3189288" y="3568700"/>
            <a:ext cx="4049712" cy="274638"/>
            <a:chOff x="3189288" y="3568700"/>
            <a:chExt cx="4049712" cy="274638"/>
          </a:xfrm>
        </p:grpSpPr>
        <p:sp>
          <p:nvSpPr>
            <p:cNvPr id="23561" name="Rectangle 10"/>
            <p:cNvSpPr>
              <a:spLocks noChangeArrowheads="1"/>
            </p:cNvSpPr>
            <p:nvPr/>
          </p:nvSpPr>
          <p:spPr bwMode="auto">
            <a:xfrm>
              <a:off x="3189288" y="3568700"/>
              <a:ext cx="182562" cy="274638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  <p:sp>
          <p:nvSpPr>
            <p:cNvPr id="23562" name="Rectangle 11"/>
            <p:cNvSpPr>
              <a:spLocks noChangeArrowheads="1"/>
            </p:cNvSpPr>
            <p:nvPr/>
          </p:nvSpPr>
          <p:spPr bwMode="auto">
            <a:xfrm>
              <a:off x="4162425" y="3568700"/>
              <a:ext cx="184150" cy="274638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  <p:sp>
          <p:nvSpPr>
            <p:cNvPr id="23563" name="Rectangle 12"/>
            <p:cNvSpPr>
              <a:spLocks noChangeArrowheads="1"/>
            </p:cNvSpPr>
            <p:nvPr/>
          </p:nvSpPr>
          <p:spPr bwMode="auto">
            <a:xfrm>
              <a:off x="5137150" y="3568700"/>
              <a:ext cx="182563" cy="274638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  <p:sp>
          <p:nvSpPr>
            <p:cNvPr id="23564" name="Rectangle 13"/>
            <p:cNvSpPr>
              <a:spLocks noChangeArrowheads="1"/>
            </p:cNvSpPr>
            <p:nvPr/>
          </p:nvSpPr>
          <p:spPr bwMode="auto">
            <a:xfrm>
              <a:off x="7056438" y="3568700"/>
              <a:ext cx="182562" cy="274638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  <p:sp>
          <p:nvSpPr>
            <p:cNvPr id="23565" name="Rectangle 14"/>
            <p:cNvSpPr>
              <a:spLocks noChangeArrowheads="1"/>
            </p:cNvSpPr>
            <p:nvPr/>
          </p:nvSpPr>
          <p:spPr bwMode="auto">
            <a:xfrm>
              <a:off x="5591175" y="3568700"/>
              <a:ext cx="182563" cy="274638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  <p:sp>
          <p:nvSpPr>
            <p:cNvPr id="23566" name="Rectangle 15"/>
            <p:cNvSpPr>
              <a:spLocks noChangeArrowheads="1"/>
            </p:cNvSpPr>
            <p:nvPr/>
          </p:nvSpPr>
          <p:spPr bwMode="auto">
            <a:xfrm>
              <a:off x="6599238" y="3568700"/>
              <a:ext cx="182562" cy="274638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buFontTx/>
                <a:buAutoNum type="arabicPeriod"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Submodularity and regularity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simplest non-trivial example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does </a:t>
            </a:r>
            <a:r>
              <a:rPr lang="en-US" dirty="0" err="1" smtClean="0"/>
              <a:t>submodularity</a:t>
            </a:r>
            <a:r>
              <a:rPr lang="en-US" dirty="0" smtClean="0"/>
              <a:t> mean?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Now represent subsets as binary vectors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Regularity is simplest case of </a:t>
            </a:r>
            <a:r>
              <a:rPr lang="en-US" dirty="0" err="1" smtClean="0"/>
              <a:t>submodularity</a:t>
            </a:r>
            <a:endParaRPr lang="en-US" dirty="0" smtClean="0"/>
          </a:p>
          <a:p>
            <a:pPr lvl="2"/>
            <a:r>
              <a:rPr lang="en-US" dirty="0" smtClean="0"/>
              <a:t>Not equivalent [</a:t>
            </a:r>
            <a:r>
              <a:rPr lang="en-US" dirty="0" err="1" smtClean="0"/>
              <a:t>Zivny</a:t>
            </a:r>
            <a:r>
              <a:rPr lang="en-US" dirty="0" smtClean="0"/>
              <a:t>], or we’d have a faster algorithm to minimize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42F10F-688B-4241-8CE0-9395297A71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6550" y="1828800"/>
            <a:ext cx="3498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743200"/>
            <a:ext cx="4287838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6863" y="4078288"/>
            <a:ext cx="46815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regular QUBO?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a regular energy function. What does it look like as a polynomial?</a:t>
            </a:r>
          </a:p>
          <a:p>
            <a:r>
              <a:rPr lang="en-US" dirty="0" smtClean="0"/>
              <a:t>Pick two pixels, write their variables</a:t>
            </a:r>
          </a:p>
          <a:p>
            <a:r>
              <a:rPr lang="en-US" dirty="0" smtClean="0"/>
              <a:t>What is the cost involving these variables?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Regular if and only if quadratic term ≤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2273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" y="3810000"/>
            <a:ext cx="8948738" cy="83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67600" y="2611185"/>
          <a:ext cx="762000" cy="548640"/>
        </p:xfrm>
        <a:graphic>
          <a:graphicData uri="http://schemas.openxmlformats.org/presentationml/2006/ole">
            <p:oleObj spid="_x0000_s245762" name="Equation" r:id="rId4" imgW="317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EBE831-253B-402F-B69B-6205815D7FD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 cuts and relaxations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Much current work uses relaxations to create better methods</a:t>
            </a:r>
          </a:p>
          <a:p>
            <a:pPr lvl="1"/>
            <a:r>
              <a:rPr lang="en-US" dirty="0" smtClean="0"/>
              <a:t>Draws on work by P. Hammer and E. </a:t>
            </a:r>
            <a:r>
              <a:rPr lang="en-US" dirty="0" err="1" smtClean="0"/>
              <a:t>Boros</a:t>
            </a:r>
            <a:r>
              <a:rPr lang="en-US" dirty="0" smtClean="0"/>
              <a:t>, and their collaborators</a:t>
            </a:r>
          </a:p>
          <a:p>
            <a:pPr lvl="2"/>
            <a:r>
              <a:rPr lang="en-US" dirty="0" smtClean="0"/>
              <a:t>Quadratic Unconstrained Binary Optimization (QUBO) </a:t>
            </a:r>
            <a:r>
              <a:rPr lang="en-US" dirty="0" smtClean="0"/>
              <a:t>problems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2D7383-1EBA-4E3E-A31C-2B9535EA2F3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roof duality relaxation</a:t>
            </a:r>
          </a:p>
        </p:txBody>
      </p:sp>
      <p:sp>
        <p:nvSpPr>
          <p:cNvPr id="167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Hammer, Boros et al solution</a:t>
            </a:r>
          </a:p>
          <a:p>
            <a:pPr lvl="1"/>
            <a:r>
              <a:rPr lang="en-US" smtClean="0"/>
              <a:t>Graph construction called “roof duality” due to [Hammer et al 84] [Boros &amp; Hammer 02]</a:t>
            </a:r>
          </a:p>
          <a:p>
            <a:pPr lvl="1"/>
            <a:r>
              <a:rPr lang="en-US" smtClean="0"/>
              <a:t>Introduced into computer vision by V. Kolmogorov in early 2005</a:t>
            </a:r>
          </a:p>
          <a:p>
            <a:pPr lvl="2"/>
            <a:r>
              <a:rPr lang="en-US" smtClean="0"/>
              <a:t>Efficient implementation often called QPBO</a:t>
            </a:r>
          </a:p>
          <a:p>
            <a:r>
              <a:rPr lang="en-US" smtClean="0"/>
              <a:t>Relaxation with a very nice property</a:t>
            </a:r>
          </a:p>
          <a:p>
            <a:pPr lvl="1"/>
            <a:r>
              <a:rPr lang="en-US" smtClean="0"/>
              <a:t>Lots of useful information even if it doesn’t compute the optimal expansion move</a:t>
            </a:r>
          </a:p>
          <a:p>
            <a:pPr lvl="1"/>
            <a:r>
              <a:rPr lang="en-US" smtClean="0"/>
              <a:t>Partial optimality!</a:t>
            </a:r>
          </a:p>
          <a:p>
            <a:pPr lvl="2"/>
            <a:r>
              <a:rPr lang="en-US" smtClean="0"/>
              <a:t>Right answers at some pixels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1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54AEA-D857-44FB-83CD-A4112C4D41D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9:30 </a:t>
            </a:r>
            <a:r>
              <a:rPr lang="en-US" sz="2400" dirty="0" smtClean="0"/>
              <a:t>- </a:t>
            </a:r>
            <a:r>
              <a:rPr lang="en-US" sz="2400" dirty="0" smtClean="0"/>
              <a:t>10:00: Overview (</a:t>
            </a:r>
            <a:r>
              <a:rPr lang="en-US" sz="2400" dirty="0" err="1" smtClean="0"/>
              <a:t>Zabih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10:10 </a:t>
            </a:r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en-US" sz="2400" dirty="0" smtClean="0">
                <a:solidFill>
                  <a:srgbClr val="FF0000"/>
                </a:solidFill>
              </a:rPr>
              <a:t>11:10 Inference for learning (</a:t>
            </a:r>
            <a:r>
              <a:rPr lang="en-US" sz="2400" dirty="0" err="1" smtClean="0">
                <a:solidFill>
                  <a:srgbClr val="FF0000"/>
                </a:solidFill>
              </a:rPr>
              <a:t>Zabih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11:25 </a:t>
            </a:r>
            <a:r>
              <a:rPr lang="en-US" sz="2400" dirty="0" smtClean="0"/>
              <a:t>- 12:30 </a:t>
            </a:r>
            <a:r>
              <a:rPr lang="en-US" sz="2400" dirty="0" smtClean="0"/>
              <a:t>More inference for learning, plus software demos (</a:t>
            </a:r>
            <a:r>
              <a:rPr lang="en-US" sz="2400" dirty="0" err="1" smtClean="0"/>
              <a:t>Komodakis</a:t>
            </a:r>
            <a:r>
              <a:rPr lang="en-US" sz="2400" dirty="0" smtClean="0"/>
              <a:t>, Kumar)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14:30 </a:t>
            </a:r>
            <a:r>
              <a:rPr lang="en-US" sz="2400" dirty="0" smtClean="0"/>
              <a:t>- </a:t>
            </a:r>
            <a:r>
              <a:rPr lang="en-US" sz="2400" dirty="0" smtClean="0"/>
              <a:t>16:00 Learning for inference (</a:t>
            </a:r>
            <a:r>
              <a:rPr lang="en-US" sz="2400" dirty="0" err="1" smtClean="0"/>
              <a:t>Komodakis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16:15 </a:t>
            </a:r>
            <a:r>
              <a:rPr lang="en-US" sz="2400" dirty="0" smtClean="0"/>
              <a:t>- </a:t>
            </a:r>
            <a:r>
              <a:rPr lang="en-US" sz="2400" dirty="0" smtClean="0"/>
              <a:t>17:45 Advanced topics (Kumar)</a:t>
            </a:r>
          </a:p>
          <a:p>
            <a:pPr>
              <a:buNone/>
            </a:pPr>
            <a:r>
              <a:rPr lang="en-US" sz="2400" dirty="0" smtClean="0"/>
              <a:t>17:45 </a:t>
            </a:r>
            <a:r>
              <a:rPr lang="en-US" sz="2400" dirty="0" smtClean="0"/>
              <a:t>- </a:t>
            </a:r>
            <a:r>
              <a:rPr lang="en-US" sz="2400" dirty="0" smtClean="0"/>
              <a:t>18:00 Discussion (all)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5"/>
          <p:cNvSpPr>
            <a:spLocks noChangeShapeType="1"/>
          </p:cNvSpPr>
          <p:nvPr/>
        </p:nvSpPr>
        <p:spPr bwMode="auto">
          <a:xfrm>
            <a:off x="2362200" y="1905000"/>
            <a:ext cx="0" cy="358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843" name="Group 57"/>
          <p:cNvGrpSpPr>
            <a:grpSpLocks/>
          </p:cNvGrpSpPr>
          <p:nvPr/>
        </p:nvGrpSpPr>
        <p:grpSpPr bwMode="auto">
          <a:xfrm>
            <a:off x="2362200" y="2514600"/>
            <a:ext cx="3581400" cy="2971800"/>
            <a:chOff x="864" y="1584"/>
            <a:chExt cx="2256" cy="1872"/>
          </a:xfrm>
        </p:grpSpPr>
        <p:sp>
          <p:nvSpPr>
            <p:cNvPr id="35850" name="Line 6"/>
            <p:cNvSpPr>
              <a:spLocks noChangeShapeType="1"/>
            </p:cNvSpPr>
            <p:nvPr/>
          </p:nvSpPr>
          <p:spPr bwMode="auto">
            <a:xfrm rot="-5400000">
              <a:off x="1992" y="2328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51" name="Group 56"/>
            <p:cNvGrpSpPr>
              <a:grpSpLocks/>
            </p:cNvGrpSpPr>
            <p:nvPr/>
          </p:nvGrpSpPr>
          <p:grpSpPr bwMode="auto">
            <a:xfrm>
              <a:off x="1296" y="1584"/>
              <a:ext cx="1440" cy="1440"/>
              <a:chOff x="1296" y="1584"/>
              <a:chExt cx="1440" cy="1440"/>
            </a:xfrm>
          </p:grpSpPr>
          <p:sp>
            <p:nvSpPr>
              <p:cNvPr id="35852" name="Oval 8"/>
              <p:cNvSpPr>
                <a:spLocks noChangeAspect="1" noChangeArrowheads="1"/>
              </p:cNvSpPr>
              <p:nvPr/>
            </p:nvSpPr>
            <p:spPr bwMode="auto">
              <a:xfrm>
                <a:off x="1296" y="2880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3" name="Oval 9"/>
              <p:cNvSpPr>
                <a:spLocks noChangeAspect="1" noChangeArrowheads="1"/>
              </p:cNvSpPr>
              <p:nvPr/>
            </p:nvSpPr>
            <p:spPr bwMode="auto">
              <a:xfrm>
                <a:off x="1728" y="2880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4" name="Oval 10"/>
              <p:cNvSpPr>
                <a:spLocks noChangeAspect="1" noChangeArrowheads="1"/>
              </p:cNvSpPr>
              <p:nvPr/>
            </p:nvSpPr>
            <p:spPr bwMode="auto">
              <a:xfrm>
                <a:off x="2160" y="2880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5" name="Oval 11"/>
              <p:cNvSpPr>
                <a:spLocks noChangeAspect="1" noChangeArrowheads="1"/>
              </p:cNvSpPr>
              <p:nvPr/>
            </p:nvSpPr>
            <p:spPr bwMode="auto">
              <a:xfrm>
                <a:off x="2592" y="2880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6" name="Oval 15"/>
              <p:cNvSpPr>
                <a:spLocks noChangeAspect="1" noChangeArrowheads="1"/>
              </p:cNvSpPr>
              <p:nvPr/>
            </p:nvSpPr>
            <p:spPr bwMode="auto">
              <a:xfrm>
                <a:off x="1296" y="2448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7" name="Oval 16"/>
              <p:cNvSpPr>
                <a:spLocks noChangeAspect="1" noChangeArrowheads="1"/>
              </p:cNvSpPr>
              <p:nvPr/>
            </p:nvSpPr>
            <p:spPr bwMode="auto">
              <a:xfrm>
                <a:off x="1728" y="2448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8" name="Oval 17"/>
              <p:cNvSpPr>
                <a:spLocks noChangeAspect="1" noChangeArrowheads="1"/>
              </p:cNvSpPr>
              <p:nvPr/>
            </p:nvSpPr>
            <p:spPr bwMode="auto">
              <a:xfrm>
                <a:off x="2160" y="2448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59" name="Oval 18"/>
              <p:cNvSpPr>
                <a:spLocks noChangeAspect="1" noChangeArrowheads="1"/>
              </p:cNvSpPr>
              <p:nvPr/>
            </p:nvSpPr>
            <p:spPr bwMode="auto">
              <a:xfrm>
                <a:off x="2592" y="2448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0" name="Oval 20"/>
              <p:cNvSpPr>
                <a:spLocks noChangeAspect="1" noChangeArrowheads="1"/>
              </p:cNvSpPr>
              <p:nvPr/>
            </p:nvSpPr>
            <p:spPr bwMode="auto">
              <a:xfrm>
                <a:off x="1296" y="201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1" name="Oval 21"/>
              <p:cNvSpPr>
                <a:spLocks noChangeAspect="1" noChangeArrowheads="1"/>
              </p:cNvSpPr>
              <p:nvPr/>
            </p:nvSpPr>
            <p:spPr bwMode="auto">
              <a:xfrm>
                <a:off x="1728" y="201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2" name="Oval 22"/>
              <p:cNvSpPr>
                <a:spLocks noChangeAspect="1" noChangeArrowheads="1"/>
              </p:cNvSpPr>
              <p:nvPr/>
            </p:nvSpPr>
            <p:spPr bwMode="auto">
              <a:xfrm>
                <a:off x="2160" y="201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3" name="Oval 23"/>
              <p:cNvSpPr>
                <a:spLocks noChangeAspect="1" noChangeArrowheads="1"/>
              </p:cNvSpPr>
              <p:nvPr/>
            </p:nvSpPr>
            <p:spPr bwMode="auto">
              <a:xfrm>
                <a:off x="2592" y="201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4" name="Oval 25"/>
              <p:cNvSpPr>
                <a:spLocks noChangeAspect="1" noChangeArrowheads="1"/>
              </p:cNvSpPr>
              <p:nvPr/>
            </p:nvSpPr>
            <p:spPr bwMode="auto">
              <a:xfrm>
                <a:off x="1296" y="1584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5" name="Oval 26"/>
              <p:cNvSpPr>
                <a:spLocks noChangeAspect="1" noChangeArrowheads="1"/>
              </p:cNvSpPr>
              <p:nvPr/>
            </p:nvSpPr>
            <p:spPr bwMode="auto">
              <a:xfrm>
                <a:off x="1728" y="1584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6" name="Oval 27"/>
              <p:cNvSpPr>
                <a:spLocks noChangeAspect="1" noChangeArrowheads="1"/>
              </p:cNvSpPr>
              <p:nvPr/>
            </p:nvSpPr>
            <p:spPr bwMode="auto">
              <a:xfrm>
                <a:off x="2160" y="1584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5867" name="Oval 28"/>
              <p:cNvSpPr>
                <a:spLocks noChangeAspect="1" noChangeArrowheads="1"/>
              </p:cNvSpPr>
              <p:nvPr/>
            </p:nvSpPr>
            <p:spPr bwMode="auto">
              <a:xfrm>
                <a:off x="2592" y="1584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</p:grpSp>
      <p:sp>
        <p:nvSpPr>
          <p:cNvPr id="2103" name="Oval 55"/>
          <p:cNvSpPr>
            <a:spLocks noChangeAspect="1" noChangeArrowheads="1"/>
          </p:cNvSpPr>
          <p:nvPr/>
        </p:nvSpPr>
        <p:spPr bwMode="auto">
          <a:xfrm>
            <a:off x="3319463" y="4572000"/>
            <a:ext cx="228600" cy="2286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endParaRPr lang="en-US"/>
          </a:p>
        </p:txBody>
      </p:sp>
      <p:sp>
        <p:nvSpPr>
          <p:cNvPr id="35845" name="AutoShape 58"/>
          <p:cNvSpPr>
            <a:spLocks noChangeArrowheads="1"/>
          </p:cNvSpPr>
          <p:nvPr/>
        </p:nvSpPr>
        <p:spPr bwMode="auto">
          <a:xfrm>
            <a:off x="2895600" y="3048000"/>
            <a:ext cx="2362200" cy="1752600"/>
          </a:xfrm>
          <a:prstGeom prst="pentagon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endParaRPr lang="en-US"/>
          </a:p>
        </p:txBody>
      </p:sp>
      <p:sp>
        <p:nvSpPr>
          <p:cNvPr id="35846" name="AutoShape 59"/>
          <p:cNvSpPr>
            <a:spLocks noChangeArrowheads="1"/>
          </p:cNvSpPr>
          <p:nvPr/>
        </p:nvSpPr>
        <p:spPr bwMode="auto">
          <a:xfrm rot="-2100000">
            <a:off x="3352800" y="1676400"/>
            <a:ext cx="1295400" cy="457200"/>
          </a:xfrm>
          <a:prstGeom prst="leftArrow">
            <a:avLst>
              <a:gd name="adj1" fmla="val 50000"/>
              <a:gd name="adj2" fmla="val 70833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endParaRPr lang="en-US"/>
          </a:p>
        </p:txBody>
      </p:sp>
      <p:sp>
        <p:nvSpPr>
          <p:cNvPr id="2108" name="AutoShape 60"/>
          <p:cNvSpPr>
            <a:spLocks noChangeArrowheads="1"/>
          </p:cNvSpPr>
          <p:nvPr/>
        </p:nvSpPr>
        <p:spPr bwMode="auto">
          <a:xfrm>
            <a:off x="1104900" y="3086100"/>
            <a:ext cx="838200" cy="685800"/>
          </a:xfrm>
          <a:prstGeom prst="wedgeRoundRectCallout">
            <a:avLst>
              <a:gd name="adj1" fmla="val 184468"/>
              <a:gd name="adj2" fmla="val 76157"/>
              <a:gd name="adj3" fmla="val 16667"/>
            </a:avLst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</a:pPr>
            <a:r>
              <a:rPr lang="en-US" sz="1600"/>
              <a:t>Opt (y=2)</a:t>
            </a:r>
          </a:p>
        </p:txBody>
      </p:sp>
      <p:sp>
        <p:nvSpPr>
          <p:cNvPr id="35848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Partial optimality is hard!</a:t>
            </a:r>
          </a:p>
        </p:txBody>
      </p:sp>
      <p:sp>
        <p:nvSpPr>
          <p:cNvPr id="27" name="AutoShape 60"/>
          <p:cNvSpPr>
            <a:spLocks noChangeArrowheads="1"/>
          </p:cNvSpPr>
          <p:nvPr/>
        </p:nvSpPr>
        <p:spPr bwMode="auto">
          <a:xfrm>
            <a:off x="990600" y="5181600"/>
            <a:ext cx="1143000" cy="685800"/>
          </a:xfrm>
          <a:prstGeom prst="wedgeRoundRectCallout">
            <a:avLst>
              <a:gd name="adj1" fmla="val 195065"/>
              <a:gd name="adj2" fmla="val -108602"/>
              <a:gd name="adj3" fmla="val 16667"/>
            </a:avLst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Char char="•"/>
            </a:pPr>
            <a:r>
              <a:rPr lang="en-US" sz="1600"/>
              <a:t>False Opt (y=1)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3" grpId="0" animBg="1"/>
      <p:bldP spid="2108" grpId="0" animBg="1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A74F3C-4C58-4334-BBD5-DE916100FEA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Roof duality relaxation</a:t>
            </a:r>
          </a:p>
        </p:txBody>
      </p:sp>
      <p:sp>
        <p:nvSpPr>
          <p:cNvPr id="180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Alternate encoding of expansion moves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Can’t use graph cuts to minimize</a:t>
            </a:r>
          </a:p>
          <a:p>
            <a:pPr>
              <a:lnSpc>
                <a:spcPct val="90000"/>
              </a:lnSpc>
            </a:pPr>
            <a:r>
              <a:rPr lang="en-US" smtClean="0"/>
              <a:t>But we can minimize the relaxation  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Note: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2038350"/>
            <a:ext cx="2644775" cy="1901825"/>
            <a:chOff x="583" y="2523"/>
            <a:chExt cx="1666" cy="1198"/>
          </a:xfrm>
        </p:grpSpPr>
        <p:pic>
          <p:nvPicPr>
            <p:cNvPr id="36883" name="Picture 7" descr="head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83" y="2523"/>
              <a:ext cx="1666" cy="1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36884" name="Oval 8"/>
            <p:cNvSpPr>
              <a:spLocks noChangeArrowheads="1"/>
            </p:cNvSpPr>
            <p:nvPr/>
          </p:nvSpPr>
          <p:spPr bwMode="auto">
            <a:xfrm>
              <a:off x="1335" y="3145"/>
              <a:ext cx="800" cy="527"/>
            </a:xfrm>
            <a:prstGeom prst="ellipse">
              <a:avLst/>
            </a:prstGeom>
            <a:solidFill>
              <a:srgbClr val="12D240"/>
            </a:solidFill>
            <a:ln w="381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Tx/>
                <a:buChar char="•"/>
              </a:pPr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6324600" y="2039938"/>
            <a:ext cx="2641600" cy="2493962"/>
            <a:chOff x="3984" y="1285"/>
            <a:chExt cx="1664" cy="1571"/>
          </a:xfrm>
        </p:grpSpPr>
        <p:grpSp>
          <p:nvGrpSpPr>
            <p:cNvPr id="36879" name="Group 14"/>
            <p:cNvGrpSpPr>
              <a:grpSpLocks/>
            </p:cNvGrpSpPr>
            <p:nvPr/>
          </p:nvGrpSpPr>
          <p:grpSpPr bwMode="auto">
            <a:xfrm>
              <a:off x="3984" y="1285"/>
              <a:ext cx="1664" cy="1198"/>
              <a:chOff x="2880" y="864"/>
              <a:chExt cx="1664" cy="1198"/>
            </a:xfrm>
          </p:grpSpPr>
          <p:sp>
            <p:nvSpPr>
              <p:cNvPr id="36881" name="Rectangle 15"/>
              <p:cNvSpPr>
                <a:spLocks noChangeArrowheads="1"/>
              </p:cNvSpPr>
              <p:nvPr/>
            </p:nvSpPr>
            <p:spPr bwMode="auto">
              <a:xfrm>
                <a:off x="2880" y="864"/>
                <a:ext cx="1664" cy="119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6882" name="Oval 16"/>
              <p:cNvSpPr>
                <a:spLocks noChangeArrowheads="1"/>
              </p:cNvSpPr>
              <p:nvPr/>
            </p:nvSpPr>
            <p:spPr bwMode="auto">
              <a:xfrm>
                <a:off x="3634" y="1491"/>
                <a:ext cx="800" cy="527"/>
              </a:xfrm>
              <a:prstGeom prst="ellipse">
                <a:avLst/>
              </a:prstGeom>
              <a:solidFill>
                <a:schemeClr val="bg1"/>
              </a:solidFill>
              <a:ln w="381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  <p:pic>
          <p:nvPicPr>
            <p:cNvPr id="36880" name="Picture 17" descr="txp_fig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56" y="2640"/>
              <a:ext cx="120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495675" y="2039938"/>
            <a:ext cx="2644775" cy="2465387"/>
            <a:chOff x="2202" y="1285"/>
            <a:chExt cx="1666" cy="1553"/>
          </a:xfrm>
        </p:grpSpPr>
        <p:grpSp>
          <p:nvGrpSpPr>
            <p:cNvPr id="36875" name="Group 13"/>
            <p:cNvGrpSpPr>
              <a:grpSpLocks/>
            </p:cNvGrpSpPr>
            <p:nvPr/>
          </p:nvGrpSpPr>
          <p:grpSpPr bwMode="auto">
            <a:xfrm>
              <a:off x="2202" y="1285"/>
              <a:ext cx="1666" cy="1198"/>
              <a:chOff x="583" y="1200"/>
              <a:chExt cx="1666" cy="1198"/>
            </a:xfrm>
          </p:grpSpPr>
          <p:pic>
            <p:nvPicPr>
              <p:cNvPr id="36877" name="Picture 5" descr="head1"/>
              <p:cNvPicPr>
                <a:picLocks noChangeAspect="1" noChangeArrowheads="1"/>
              </p:cNvPicPr>
              <p:nvPr/>
            </p:nvPicPr>
            <p:blipFill>
              <a:blip r:embed="rId7" cstate="print">
                <a:lum bright="18000" contrast="6000"/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583" y="1200"/>
                <a:ext cx="1666" cy="1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36878" name="Oval 6"/>
              <p:cNvSpPr>
                <a:spLocks noChangeArrowheads="1"/>
              </p:cNvSpPr>
              <p:nvPr/>
            </p:nvSpPr>
            <p:spPr bwMode="auto">
              <a:xfrm>
                <a:off x="1338" y="1825"/>
                <a:ext cx="800" cy="527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  <p:pic>
          <p:nvPicPr>
            <p:cNvPr id="36876" name="Picture 19" descr="txp_fig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81" y="2658"/>
              <a:ext cx="108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02261" name="Picture 21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92925" y="4600575"/>
            <a:ext cx="7651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263" name="Picture 2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5026025"/>
            <a:ext cx="11747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265" name="Picture 25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0275" y="5456238"/>
            <a:ext cx="320357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A4F1F-933F-46E0-B6C8-0F2A080BF2E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Partial optimality</a:t>
            </a:r>
          </a:p>
        </p:txBody>
      </p:sp>
      <p:sp>
        <p:nvSpPr>
          <p:cNvPr id="180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[Hammer et al 84][Boros &amp; Hammer 02]</a:t>
            </a:r>
            <a:r>
              <a:rPr lang="en-US" smtClean="0"/>
              <a:t> show this relaxation has an amazing property</a:t>
            </a:r>
          </a:p>
          <a:p>
            <a:pPr lvl="1"/>
            <a:r>
              <a:rPr lang="en-US" smtClean="0"/>
              <a:t>Strong persistency: all consistent pixels have the correct label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If there are no inconsistent pixels (or very few), this is great</a:t>
            </a:r>
          </a:p>
          <a:p>
            <a:pPr lvl="2"/>
            <a:r>
              <a:rPr lang="en-US" smtClean="0"/>
              <a:t>Which happens often in MR!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43400" y="2743200"/>
            <a:ext cx="2644775" cy="1901825"/>
            <a:chOff x="2304" y="1981"/>
            <a:chExt cx="1666" cy="1198"/>
          </a:xfrm>
        </p:grpSpPr>
        <p:grpSp>
          <p:nvGrpSpPr>
            <p:cNvPr id="37894" name="Group 5"/>
            <p:cNvGrpSpPr>
              <a:grpSpLocks/>
            </p:cNvGrpSpPr>
            <p:nvPr/>
          </p:nvGrpSpPr>
          <p:grpSpPr bwMode="auto">
            <a:xfrm>
              <a:off x="2304" y="1981"/>
              <a:ext cx="1666" cy="1198"/>
              <a:chOff x="4045" y="1655"/>
              <a:chExt cx="1666" cy="1198"/>
            </a:xfrm>
          </p:grpSpPr>
          <p:pic>
            <p:nvPicPr>
              <p:cNvPr id="37898" name="Picture 6" descr="head1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18000" contrast="6000"/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4045" y="1655"/>
                <a:ext cx="1666" cy="1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37899" name="Oval 7"/>
              <p:cNvSpPr>
                <a:spLocks noChangeArrowheads="1"/>
              </p:cNvSpPr>
              <p:nvPr/>
            </p:nvSpPr>
            <p:spPr bwMode="auto">
              <a:xfrm>
                <a:off x="4756" y="2085"/>
                <a:ext cx="800" cy="527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7900" name="Freeform 8"/>
              <p:cNvSpPr>
                <a:spLocks/>
              </p:cNvSpPr>
              <p:nvPr/>
            </p:nvSpPr>
            <p:spPr bwMode="auto">
              <a:xfrm>
                <a:off x="4186" y="2347"/>
                <a:ext cx="333" cy="373"/>
              </a:xfrm>
              <a:custGeom>
                <a:avLst/>
                <a:gdLst>
                  <a:gd name="T0" fmla="*/ 5 w 333"/>
                  <a:gd name="T1" fmla="*/ 95 h 373"/>
                  <a:gd name="T2" fmla="*/ 178 w 333"/>
                  <a:gd name="T3" fmla="*/ 8 h 373"/>
                  <a:gd name="T4" fmla="*/ 230 w 333"/>
                  <a:gd name="T5" fmla="*/ 23 h 373"/>
                  <a:gd name="T6" fmla="*/ 250 w 333"/>
                  <a:gd name="T7" fmla="*/ 37 h 373"/>
                  <a:gd name="T8" fmla="*/ 298 w 333"/>
                  <a:gd name="T9" fmla="*/ 47 h 373"/>
                  <a:gd name="T10" fmla="*/ 312 w 333"/>
                  <a:gd name="T11" fmla="*/ 52 h 373"/>
                  <a:gd name="T12" fmla="*/ 331 w 333"/>
                  <a:gd name="T13" fmla="*/ 100 h 373"/>
                  <a:gd name="T14" fmla="*/ 326 w 333"/>
                  <a:gd name="T15" fmla="*/ 138 h 373"/>
                  <a:gd name="T16" fmla="*/ 322 w 333"/>
                  <a:gd name="T17" fmla="*/ 186 h 373"/>
                  <a:gd name="T18" fmla="*/ 269 w 333"/>
                  <a:gd name="T19" fmla="*/ 196 h 373"/>
                  <a:gd name="T20" fmla="*/ 230 w 333"/>
                  <a:gd name="T21" fmla="*/ 244 h 373"/>
                  <a:gd name="T22" fmla="*/ 206 w 333"/>
                  <a:gd name="T23" fmla="*/ 277 h 373"/>
                  <a:gd name="T24" fmla="*/ 149 w 333"/>
                  <a:gd name="T25" fmla="*/ 364 h 373"/>
                  <a:gd name="T26" fmla="*/ 115 w 333"/>
                  <a:gd name="T27" fmla="*/ 373 h 373"/>
                  <a:gd name="T28" fmla="*/ 53 w 333"/>
                  <a:gd name="T29" fmla="*/ 330 h 373"/>
                  <a:gd name="T30" fmla="*/ 38 w 333"/>
                  <a:gd name="T31" fmla="*/ 320 h 373"/>
                  <a:gd name="T32" fmla="*/ 0 w 333"/>
                  <a:gd name="T33" fmla="*/ 272 h 373"/>
                  <a:gd name="T34" fmla="*/ 5 w 333"/>
                  <a:gd name="T35" fmla="*/ 95 h 3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33"/>
                  <a:gd name="T55" fmla="*/ 0 h 373"/>
                  <a:gd name="T56" fmla="*/ 333 w 333"/>
                  <a:gd name="T57" fmla="*/ 373 h 3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33" h="373">
                    <a:moveTo>
                      <a:pt x="5" y="95"/>
                    </a:moveTo>
                    <a:cubicBezTo>
                      <a:pt x="112" y="6"/>
                      <a:pt x="78" y="0"/>
                      <a:pt x="178" y="8"/>
                    </a:cubicBezTo>
                    <a:cubicBezTo>
                      <a:pt x="195" y="14"/>
                      <a:pt x="213" y="16"/>
                      <a:pt x="230" y="23"/>
                    </a:cubicBezTo>
                    <a:cubicBezTo>
                      <a:pt x="237" y="26"/>
                      <a:pt x="242" y="34"/>
                      <a:pt x="250" y="37"/>
                    </a:cubicBezTo>
                    <a:cubicBezTo>
                      <a:pt x="265" y="42"/>
                      <a:pt x="283" y="42"/>
                      <a:pt x="298" y="47"/>
                    </a:cubicBezTo>
                    <a:cubicBezTo>
                      <a:pt x="303" y="49"/>
                      <a:pt x="307" y="50"/>
                      <a:pt x="312" y="52"/>
                    </a:cubicBezTo>
                    <a:cubicBezTo>
                      <a:pt x="323" y="68"/>
                      <a:pt x="325" y="82"/>
                      <a:pt x="331" y="100"/>
                    </a:cubicBezTo>
                    <a:cubicBezTo>
                      <a:pt x="329" y="113"/>
                      <a:pt x="327" y="125"/>
                      <a:pt x="326" y="138"/>
                    </a:cubicBezTo>
                    <a:cubicBezTo>
                      <a:pt x="324" y="154"/>
                      <a:pt x="333" y="175"/>
                      <a:pt x="322" y="186"/>
                    </a:cubicBezTo>
                    <a:cubicBezTo>
                      <a:pt x="309" y="199"/>
                      <a:pt x="287" y="193"/>
                      <a:pt x="269" y="196"/>
                    </a:cubicBezTo>
                    <a:cubicBezTo>
                      <a:pt x="256" y="214"/>
                      <a:pt x="249" y="231"/>
                      <a:pt x="230" y="244"/>
                    </a:cubicBezTo>
                    <a:cubicBezTo>
                      <a:pt x="223" y="255"/>
                      <a:pt x="213" y="265"/>
                      <a:pt x="206" y="277"/>
                    </a:cubicBezTo>
                    <a:cubicBezTo>
                      <a:pt x="191" y="303"/>
                      <a:pt x="178" y="348"/>
                      <a:pt x="149" y="364"/>
                    </a:cubicBezTo>
                    <a:cubicBezTo>
                      <a:pt x="139" y="370"/>
                      <a:pt x="126" y="369"/>
                      <a:pt x="115" y="373"/>
                    </a:cubicBezTo>
                    <a:cubicBezTo>
                      <a:pt x="89" y="366"/>
                      <a:pt x="76" y="346"/>
                      <a:pt x="53" y="330"/>
                    </a:cubicBezTo>
                    <a:cubicBezTo>
                      <a:pt x="48" y="327"/>
                      <a:pt x="38" y="320"/>
                      <a:pt x="38" y="320"/>
                    </a:cubicBezTo>
                    <a:cubicBezTo>
                      <a:pt x="26" y="299"/>
                      <a:pt x="19" y="286"/>
                      <a:pt x="0" y="272"/>
                    </a:cubicBezTo>
                    <a:cubicBezTo>
                      <a:pt x="8" y="193"/>
                      <a:pt x="9" y="193"/>
                      <a:pt x="5" y="95"/>
                    </a:cubicBezTo>
                    <a:close/>
                  </a:path>
                </a:pathLst>
              </a:cu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  <p:grpSp>
          <p:nvGrpSpPr>
            <p:cNvPr id="37895" name="Group 9"/>
            <p:cNvGrpSpPr>
              <a:grpSpLocks/>
            </p:cNvGrpSpPr>
            <p:nvPr/>
          </p:nvGrpSpPr>
          <p:grpSpPr bwMode="auto">
            <a:xfrm>
              <a:off x="2500" y="2064"/>
              <a:ext cx="572" cy="481"/>
              <a:chOff x="2400" y="2112"/>
              <a:chExt cx="572" cy="481"/>
            </a:xfrm>
          </p:grpSpPr>
          <p:sp>
            <p:nvSpPr>
              <p:cNvPr id="37896" name="Freeform 10"/>
              <p:cNvSpPr>
                <a:spLocks/>
              </p:cNvSpPr>
              <p:nvPr/>
            </p:nvSpPr>
            <p:spPr bwMode="auto">
              <a:xfrm>
                <a:off x="2400" y="2112"/>
                <a:ext cx="572" cy="481"/>
              </a:xfrm>
              <a:custGeom>
                <a:avLst/>
                <a:gdLst>
                  <a:gd name="T0" fmla="*/ 252 w 572"/>
                  <a:gd name="T1" fmla="*/ 9 h 481"/>
                  <a:gd name="T2" fmla="*/ 36 w 572"/>
                  <a:gd name="T3" fmla="*/ 27 h 481"/>
                  <a:gd name="T4" fmla="*/ 36 w 572"/>
                  <a:gd name="T5" fmla="*/ 171 h 481"/>
                  <a:gd name="T6" fmla="*/ 228 w 572"/>
                  <a:gd name="T7" fmla="*/ 315 h 481"/>
                  <a:gd name="T8" fmla="*/ 198 w 572"/>
                  <a:gd name="T9" fmla="*/ 465 h 481"/>
                  <a:gd name="T10" fmla="*/ 372 w 572"/>
                  <a:gd name="T11" fmla="*/ 411 h 481"/>
                  <a:gd name="T12" fmla="*/ 372 w 572"/>
                  <a:gd name="T13" fmla="*/ 219 h 481"/>
                  <a:gd name="T14" fmla="*/ 516 w 572"/>
                  <a:gd name="T15" fmla="*/ 171 h 481"/>
                  <a:gd name="T16" fmla="*/ 528 w 572"/>
                  <a:gd name="T17" fmla="*/ 57 h 481"/>
                  <a:gd name="T18" fmla="*/ 252 w 572"/>
                  <a:gd name="T19" fmla="*/ 9 h 48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72"/>
                  <a:gd name="T31" fmla="*/ 0 h 481"/>
                  <a:gd name="T32" fmla="*/ 572 w 572"/>
                  <a:gd name="T33" fmla="*/ 481 h 48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72" h="481">
                    <a:moveTo>
                      <a:pt x="252" y="9"/>
                    </a:moveTo>
                    <a:cubicBezTo>
                      <a:pt x="156" y="1"/>
                      <a:pt x="72" y="0"/>
                      <a:pt x="36" y="27"/>
                    </a:cubicBezTo>
                    <a:cubicBezTo>
                      <a:pt x="0" y="54"/>
                      <a:pt x="4" y="123"/>
                      <a:pt x="36" y="171"/>
                    </a:cubicBezTo>
                    <a:cubicBezTo>
                      <a:pt x="68" y="219"/>
                      <a:pt x="201" y="266"/>
                      <a:pt x="228" y="315"/>
                    </a:cubicBezTo>
                    <a:cubicBezTo>
                      <a:pt x="255" y="364"/>
                      <a:pt x="174" y="449"/>
                      <a:pt x="198" y="465"/>
                    </a:cubicBezTo>
                    <a:cubicBezTo>
                      <a:pt x="222" y="481"/>
                      <a:pt x="343" y="452"/>
                      <a:pt x="372" y="411"/>
                    </a:cubicBezTo>
                    <a:cubicBezTo>
                      <a:pt x="401" y="370"/>
                      <a:pt x="348" y="259"/>
                      <a:pt x="372" y="219"/>
                    </a:cubicBezTo>
                    <a:cubicBezTo>
                      <a:pt x="396" y="179"/>
                      <a:pt x="490" y="198"/>
                      <a:pt x="516" y="171"/>
                    </a:cubicBezTo>
                    <a:cubicBezTo>
                      <a:pt x="542" y="144"/>
                      <a:pt x="572" y="84"/>
                      <a:pt x="528" y="57"/>
                    </a:cubicBezTo>
                    <a:cubicBezTo>
                      <a:pt x="484" y="30"/>
                      <a:pt x="309" y="19"/>
                      <a:pt x="252" y="9"/>
                    </a:cubicBez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37897" name="Text Box 11"/>
              <p:cNvSpPr txBox="1">
                <a:spLocks noChangeArrowheads="1"/>
              </p:cNvSpPr>
              <p:nvPr/>
            </p:nvSpPr>
            <p:spPr bwMode="auto">
              <a:xfrm>
                <a:off x="2567" y="2140"/>
                <a:ext cx="21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i="0">
                    <a:solidFill>
                      <a:srgbClr val="FF0000"/>
                    </a:solidFill>
                  </a:rPr>
                  <a:t>?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01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520619-CF33-4A00-A33F-5EC9EFD0B76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Recent MRI results</a:t>
            </a:r>
          </a:p>
        </p:txBody>
      </p:sp>
      <p:grpSp>
        <p:nvGrpSpPr>
          <p:cNvPr id="38916" name="Group 9"/>
          <p:cNvGrpSpPr>
            <a:grpSpLocks/>
          </p:cNvGrpSpPr>
          <p:nvPr/>
        </p:nvGrpSpPr>
        <p:grpSpPr bwMode="auto">
          <a:xfrm>
            <a:off x="457200" y="1600200"/>
            <a:ext cx="3962400" cy="4398963"/>
            <a:chOff x="288" y="1008"/>
            <a:chExt cx="2496" cy="2771"/>
          </a:xfrm>
        </p:grpSpPr>
        <p:pic>
          <p:nvPicPr>
            <p:cNvPr id="38920" name="Picture 6" descr="P38400_sen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" y="1008"/>
              <a:ext cx="2496" cy="2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921" name="Text Box 7"/>
            <p:cNvSpPr txBox="1">
              <a:spLocks noChangeArrowheads="1"/>
            </p:cNvSpPr>
            <p:nvPr/>
          </p:nvSpPr>
          <p:spPr bwMode="auto">
            <a:xfrm>
              <a:off x="1152" y="3261"/>
              <a:ext cx="76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</a:rPr>
                <a:t>SENSE</a:t>
              </a:r>
            </a:p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</a:rPr>
                <a:t>(= LS)</a:t>
              </a:r>
              <a:endParaRPr lang="el-GR" i="0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grpSp>
        <p:nvGrpSpPr>
          <p:cNvPr id="38917" name="Group 10"/>
          <p:cNvGrpSpPr>
            <a:grpSpLocks/>
          </p:cNvGrpSpPr>
          <p:nvPr/>
        </p:nvGrpSpPr>
        <p:grpSpPr bwMode="auto">
          <a:xfrm>
            <a:off x="4495800" y="1600200"/>
            <a:ext cx="3962400" cy="4033838"/>
            <a:chOff x="2832" y="1008"/>
            <a:chExt cx="2496" cy="2541"/>
          </a:xfrm>
        </p:grpSpPr>
        <p:pic>
          <p:nvPicPr>
            <p:cNvPr id="38918" name="Picture 5" descr="P38400_bitwise_jump_L6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1008"/>
              <a:ext cx="2496" cy="2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919" name="Text Box 8"/>
            <p:cNvSpPr txBox="1">
              <a:spLocks noChangeArrowheads="1"/>
            </p:cNvSpPr>
            <p:nvPr/>
          </p:nvSpPr>
          <p:spPr bwMode="auto">
            <a:xfrm>
              <a:off x="3553" y="3261"/>
              <a:ext cx="10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</a:rPr>
                <a:t>Graph cuts</a:t>
              </a:r>
              <a:endParaRPr lang="el-GR" i="0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8176E8-CF75-497A-BC22-1FCFA61CF94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get partial optimality?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We’re trying to minimize an arbitrary binary function (NP-hard)</a:t>
            </a:r>
          </a:p>
          <a:p>
            <a:pPr lvl="1"/>
            <a:r>
              <a:rPr lang="en-US" smtClean="0"/>
              <a:t>How to find some values at global min?</a:t>
            </a:r>
          </a:p>
          <a:p>
            <a:r>
              <a:rPr lang="en-US" smtClean="0"/>
              <a:t>Suppose we could always decrease the energy by setting (binary) variable a=1</a:t>
            </a:r>
          </a:p>
          <a:p>
            <a:pPr lvl="1"/>
            <a:r>
              <a:rPr lang="en-US" smtClean="0"/>
              <a:t>Then we know a=1 in global min</a:t>
            </a:r>
          </a:p>
          <a:p>
            <a:pPr lvl="2"/>
            <a:r>
              <a:rPr lang="en-US" smtClean="0"/>
              <a:t>Or we could go there, then decrease energy!</a:t>
            </a:r>
          </a:p>
          <a:p>
            <a:pPr lvl="1"/>
            <a:r>
              <a:rPr lang="en-US" smtClean="0"/>
              <a:t>Use max flow to find such a partial assignment</a:t>
            </a:r>
          </a:p>
          <a:p>
            <a:pPr lvl="2"/>
            <a:r>
              <a:rPr lang="en-US" smtClean="0"/>
              <a:t>Typically on multiple variables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Posiforms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Can rewrite our function so that all (non-constant) coefficients are positive</a:t>
            </a:r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mtClean="0"/>
              <a:t>Always pay K. Pay 2 if a</a:t>
            </a:r>
            <a:r>
              <a:rPr lang="en-US" baseline="-25000" smtClean="0"/>
              <a:t>1</a:t>
            </a:r>
            <a:r>
              <a:rPr lang="en-US" smtClean="0"/>
              <a:t>=1. Pay 4 if a</a:t>
            </a:r>
            <a:r>
              <a:rPr lang="en-US" baseline="-25000" smtClean="0"/>
              <a:t>2</a:t>
            </a:r>
            <a:r>
              <a:rPr lang="en-US" smtClean="0"/>
              <a:t>=0…</a:t>
            </a:r>
          </a:p>
          <a:p>
            <a:r>
              <a:rPr lang="en-US" smtClean="0"/>
              <a:t>How can we find a partial assignment that always reduces the cost?</a:t>
            </a:r>
          </a:p>
          <a:p>
            <a:endParaRPr lang="en-US" smtClean="0"/>
          </a:p>
          <a:p>
            <a:pPr lvl="1"/>
            <a:r>
              <a:rPr lang="en-US" smtClean="0"/>
              <a:t>Generalization of “pure literal rule”</a:t>
            </a:r>
          </a:p>
          <a:p>
            <a:r>
              <a:rPr lang="en-US" smtClean="0"/>
              <a:t>Max flow finds such partial assignments!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1A4F0A-AD35-4975-A3DC-10854391C26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2286000"/>
            <a:ext cx="74771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632325"/>
            <a:ext cx="43703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611688"/>
            <a:ext cx="161925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Invented by </a:t>
            </a:r>
            <a:r>
              <a:rPr lang="en-US" dirty="0" err="1" smtClean="0"/>
              <a:t>Boros</a:t>
            </a:r>
            <a:r>
              <a:rPr lang="en-US" dirty="0" smtClean="0"/>
              <a:t> et al, introduced into vision by </a:t>
            </a:r>
            <a:r>
              <a:rPr lang="en-US" dirty="0" err="1" smtClean="0"/>
              <a:t>Rother</a:t>
            </a:r>
            <a:r>
              <a:rPr lang="en-US" dirty="0" smtClean="0"/>
              <a:t> et al CVPR07</a:t>
            </a:r>
          </a:p>
          <a:p>
            <a:r>
              <a:rPr lang="en-US" dirty="0" smtClean="0"/>
              <a:t>Another use of “consensus”, aka resolution</a:t>
            </a:r>
          </a:p>
          <a:p>
            <a:pPr lvl="1">
              <a:buNone/>
            </a:pPr>
            <a:r>
              <a:rPr lang="en-US" dirty="0" smtClean="0"/>
              <a:t>(A </a:t>
            </a:r>
            <a:r>
              <a:rPr lang="en-US" dirty="0" smtClean="0">
                <a:sym typeface="Symbol"/>
              </a:rPr>
              <a:t> B)  (-A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>
                <a:sym typeface="Symbol"/>
              </a:rPr>
              <a:t>B)  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>
                <a:sym typeface="Symbol"/>
              </a:rPr>
              <a:t> B</a:t>
            </a:r>
          </a:p>
          <a:p>
            <a:pPr lvl="1">
              <a:buNone/>
            </a:pPr>
            <a:r>
              <a:rPr lang="en-US" dirty="0" smtClean="0">
                <a:sym typeface="Symbol"/>
              </a:rPr>
              <a:t>	</a:t>
            </a: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2467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088" y="3886200"/>
            <a:ext cx="85058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priors?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r>
              <a:rPr lang="en-US" dirty="0" smtClean="0"/>
              <a:t>: We can solve quadratic binary energy functions, but we need to reduce non-quadratic priors to quadratic ones</a:t>
            </a:r>
          </a:p>
          <a:p>
            <a:r>
              <a:rPr lang="en-US" dirty="0" smtClean="0"/>
              <a:t>Ishikawa </a:t>
            </a:r>
            <a:r>
              <a:rPr lang="en-US" dirty="0" smtClean="0"/>
              <a:t>[TPAMI10</a:t>
            </a:r>
            <a:r>
              <a:rPr lang="en-US" dirty="0" smtClean="0"/>
              <a:t>] gave the first practical algorithm to do this in all cases</a:t>
            </a:r>
          </a:p>
          <a:p>
            <a:pPr lvl="1"/>
            <a:r>
              <a:rPr lang="en-US" dirty="0" smtClean="0"/>
              <a:t>Previously could only handle negative terms (Freedman &amp; </a:t>
            </a:r>
            <a:r>
              <a:rPr lang="en-US" dirty="0" err="1" smtClean="0"/>
              <a:t>Drineas</a:t>
            </a:r>
            <a:r>
              <a:rPr lang="en-US" dirty="0" smtClean="0"/>
              <a:t>, generalizing [</a:t>
            </a:r>
            <a:r>
              <a:rPr lang="en-US" dirty="0" err="1" smtClean="0"/>
              <a:t>Kolmogorov</a:t>
            </a:r>
            <a:r>
              <a:rPr lang="en-US" dirty="0" smtClean="0"/>
              <a:t> &amp; </a:t>
            </a:r>
            <a:r>
              <a:rPr lang="en-US" dirty="0" err="1" smtClean="0"/>
              <a:t>Zabih</a:t>
            </a:r>
            <a:r>
              <a:rPr lang="en-US" dirty="0" smtClean="0"/>
              <a:t> TPAMI04])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 Graph Cut Algorithm for Higher-order Markov Random Fields”, A. Fix, A. Gruber, E. </a:t>
            </a:r>
            <a:r>
              <a:rPr lang="en-US" dirty="0" err="1" smtClean="0"/>
              <a:t>Boros</a:t>
            </a:r>
            <a:r>
              <a:rPr lang="en-US" dirty="0" smtClean="0"/>
              <a:t>, &amp; R. </a:t>
            </a:r>
            <a:r>
              <a:rPr lang="en-US" dirty="0" err="1" smtClean="0"/>
              <a:t>Zabih</a:t>
            </a:r>
            <a:r>
              <a:rPr lang="en-US" dirty="0" smtClean="0"/>
              <a:t>, ICCV11 poster</a:t>
            </a:r>
          </a:p>
          <a:p>
            <a:r>
              <a:rPr lang="en-US" dirty="0" smtClean="0"/>
              <a:t>Significantly improve Ishikawa’s results</a:t>
            </a:r>
          </a:p>
          <a:p>
            <a:r>
              <a:rPr lang="en-US" dirty="0" smtClean="0"/>
              <a:t>Characterizes a class of problems where our performance is even better</a:t>
            </a:r>
          </a:p>
          <a:p>
            <a:pPr lvl="1"/>
            <a:r>
              <a:rPr lang="en-US" dirty="0" smtClean="0"/>
              <a:t>shows that some common computer vision problems are in this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ICCV11 poster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terms are the hard case</a:t>
            </a:r>
          </a:p>
          <a:p>
            <a:r>
              <a:rPr lang="en-US" dirty="0" smtClean="0"/>
              <a:t>Ishikawa does them one at a time, we do a different reduction for groups sharing a common variable</a:t>
            </a:r>
          </a:p>
          <a:p>
            <a:pPr lvl="1"/>
            <a:r>
              <a:rPr lang="en-US" dirty="0" smtClean="0"/>
              <a:t>Works especially well on vision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38600"/>
            <a:ext cx="8229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7E071-6C42-4326-8D8C-EC4ADDA39E8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Recall: MAP-MRF energy </a:t>
            </a:r>
            <a:r>
              <a:rPr lang="en-US" sz="3200" dirty="0" smtClean="0"/>
              <a:t>function</a:t>
            </a:r>
          </a:p>
        </p:txBody>
      </p:sp>
      <p:sp>
        <p:nvSpPr>
          <p:cNvPr id="180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Generalization of C2 is 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Think of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mtClean="0"/>
              <a:t> as the cost for two adjacent pixels to have these particular labels</a:t>
            </a:r>
          </a:p>
          <a:p>
            <a:pPr lvl="1"/>
            <a:r>
              <a:rPr lang="en-US" smtClean="0"/>
              <a:t>For binary images, the natural cost is uniform</a:t>
            </a:r>
          </a:p>
          <a:p>
            <a:r>
              <a:rPr lang="en-US" smtClean="0"/>
              <a:t>Bayesian energy function:</a:t>
            </a: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4189413" y="4221163"/>
            <a:ext cx="1524000" cy="420687"/>
          </a:xfrm>
          <a:prstGeom prst="wedgeRoundRectCallout">
            <a:avLst>
              <a:gd name="adj1" fmla="val -27185"/>
              <a:gd name="adj2" fmla="val 131134"/>
              <a:gd name="adj3" fmla="val 1666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eaLnBrk="0" hangingPunct="0"/>
            <a:r>
              <a:rPr lang="en-US" sz="2000" i="0">
                <a:solidFill>
                  <a:schemeClr val="bg1"/>
                </a:solidFill>
              </a:rPr>
              <a:t>Likelihood</a:t>
            </a:r>
            <a:endParaRPr lang="en-US" sz="2000" i="0">
              <a:solidFill>
                <a:schemeClr val="bg1"/>
              </a:solidFill>
              <a:latin typeface="cmmi10"/>
            </a:endParaRPr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6170613" y="4221163"/>
            <a:ext cx="1066800" cy="420687"/>
          </a:xfrm>
          <a:prstGeom prst="wedgeRoundRectCallout">
            <a:avLst>
              <a:gd name="adj1" fmla="val 31694"/>
              <a:gd name="adj2" fmla="val 131134"/>
              <a:gd name="adj3" fmla="val 16667"/>
            </a:avLst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 eaLnBrk="0" hangingPunct="0"/>
            <a:r>
              <a:rPr lang="en-US" sz="2000" i="0">
                <a:solidFill>
                  <a:schemeClr val="bg1"/>
                </a:solidFill>
              </a:rPr>
              <a:t>Prior</a:t>
            </a:r>
          </a:p>
        </p:txBody>
      </p:sp>
      <p:pic>
        <p:nvPicPr>
          <p:cNvPr id="1806345" name="Picture 9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278"/>
          <a:stretch>
            <a:fillRect/>
          </a:stretch>
        </p:blipFill>
        <p:spPr bwMode="auto">
          <a:xfrm>
            <a:off x="5097463" y="1328738"/>
            <a:ext cx="2141537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6346" name="Picture 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019675"/>
            <a:ext cx="70866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6341" name="Rectangle 5"/>
          <p:cNvSpPr>
            <a:spLocks noChangeArrowheads="1"/>
          </p:cNvSpPr>
          <p:nvPr/>
        </p:nvSpPr>
        <p:spPr bwMode="auto">
          <a:xfrm>
            <a:off x="1828800" y="4191000"/>
            <a:ext cx="7239000" cy="104775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6339" grpId="0" build="p"/>
      <p:bldP spid="180634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9BDE8-D5C5-4F2F-85CB-5CD1CFBC106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 b="74186"/>
          <a:stretch>
            <a:fillRect/>
          </a:stretch>
        </p:blipFill>
        <p:spPr bwMode="auto">
          <a:xfrm>
            <a:off x="452438" y="1381125"/>
            <a:ext cx="82391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47" name="Picture 3" descr="C:\Users\Zabihs\Downloads\Alex Fix slides\reduction-graph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438400"/>
            <a:ext cx="8931632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584A1-4A14-4807-AD08-E768B084ED54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Flow-based algorithms (“graph cuts”) are powerful tools for MAP estimation of MRF’s</a:t>
            </a:r>
          </a:p>
          <a:p>
            <a:pPr lvl="1"/>
            <a:r>
              <a:rPr lang="en-US" smtClean="0"/>
              <a:t>Common in computer vision, and elsewhere</a:t>
            </a:r>
          </a:p>
          <a:p>
            <a:r>
              <a:rPr lang="en-US" smtClean="0"/>
              <a:t>Lots of interest in using these methods for even broader classes of problems</a:t>
            </a:r>
          </a:p>
          <a:p>
            <a:r>
              <a:rPr lang="en-US" smtClean="0"/>
              <a:t>Graph cuts can give strong results for linear inverse systems with discontinuities</a:t>
            </a:r>
          </a:p>
          <a:p>
            <a:pPr lvl="1"/>
            <a:r>
              <a:rPr lang="en-US" smtClean="0"/>
              <a:t>There are many of these (in MR and beyond)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CCC67-77BE-4EF9-92FD-6152938DF39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Generalizations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vision problems have this form</a:t>
            </a:r>
          </a:p>
          <a:p>
            <a:r>
              <a:rPr lang="en-US" dirty="0" smtClean="0"/>
              <a:t>The optimization techniques are specific to these energy function, but not to images</a:t>
            </a:r>
          </a:p>
          <a:p>
            <a:pPr lvl="1"/>
            <a:r>
              <a:rPr lang="en-US" dirty="0" smtClean="0"/>
              <a:t>See: [Kleinberg &amp; </a:t>
            </a:r>
            <a:r>
              <a:rPr lang="en-US" dirty="0" err="1" smtClean="0"/>
              <a:t>Tardos</a:t>
            </a:r>
            <a:r>
              <a:rPr lang="en-US" dirty="0" smtClean="0"/>
              <a:t> JACM 02</a:t>
            </a:r>
            <a:r>
              <a:rPr lang="en-US" dirty="0" smtClean="0"/>
              <a:t>]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6FBAEA-AA86-4BC5-BADE-609AC424AFF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flow can help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two labels, natural </a:t>
            </a:r>
            <a:r>
              <a:rPr lang="en-US" b="1" i="1" dirty="0" smtClean="0">
                <a:latin typeface="Times New Roman" pitchFamily="18" charset="0"/>
              </a:rPr>
              <a:t>V</a:t>
            </a:r>
            <a:r>
              <a:rPr lang="en-US" dirty="0" smtClean="0"/>
              <a:t> is uniform </a:t>
            </a:r>
          </a:p>
          <a:p>
            <a:pPr lvl="1"/>
            <a:r>
              <a:rPr lang="en-US" dirty="0" err="1" smtClean="0"/>
              <a:t>Ising</a:t>
            </a:r>
            <a:r>
              <a:rPr lang="en-US" dirty="0" smtClean="0"/>
              <a:t>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Can write this as a minimizing a quadratic polynomial over binary variables</a:t>
            </a:r>
            <a:endParaRPr lang="en-US" dirty="0" smtClean="0"/>
          </a:p>
          <a:p>
            <a:r>
              <a:rPr lang="en-US" dirty="0" smtClean="0"/>
              <a:t>Problem can </a:t>
            </a:r>
            <a:r>
              <a:rPr lang="en-US" dirty="0" smtClean="0"/>
              <a:t>be solved exactly using network flow (thanks to Ford-Fulkerson)</a:t>
            </a:r>
          </a:p>
          <a:p>
            <a:pPr lvl="1"/>
            <a:r>
              <a:rPr lang="en-US" dirty="0" smtClean="0"/>
              <a:t>Construction probably due to </a:t>
            </a:r>
            <a:r>
              <a:rPr lang="en-US" sz="2000" dirty="0" smtClean="0"/>
              <a:t>[Hammer et al. 65]</a:t>
            </a:r>
          </a:p>
          <a:p>
            <a:pPr lvl="1"/>
            <a:r>
              <a:rPr lang="en-US" dirty="0" smtClean="0"/>
              <a:t>First applied to images by </a:t>
            </a:r>
            <a:r>
              <a:rPr lang="en-US" sz="2000" dirty="0" smtClean="0"/>
              <a:t>[</a:t>
            </a:r>
            <a:r>
              <a:rPr lang="en-US" sz="2000" dirty="0" err="1" smtClean="0"/>
              <a:t>Greig</a:t>
            </a:r>
            <a:r>
              <a:rPr lang="en-US" sz="2000" dirty="0" smtClean="0"/>
              <a:t> et al. 86]</a:t>
            </a:r>
          </a:p>
          <a:p>
            <a:r>
              <a:rPr lang="en-US" sz="2400" dirty="0" smtClean="0"/>
              <a:t>Classical Computer Science problem reduction </a:t>
            </a:r>
          </a:p>
          <a:p>
            <a:pPr lvl="1"/>
            <a:r>
              <a:rPr lang="en-US" sz="2000" dirty="0" smtClean="0"/>
              <a:t>Turn a new problem into a problem we can solve!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FE9AA-C366-4252-9F87-59D998BE892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Important properties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Very efficient in practice</a:t>
            </a:r>
          </a:p>
          <a:p>
            <a:pPr lvl="1"/>
            <a:r>
              <a:rPr lang="en-US" dirty="0" smtClean="0"/>
              <a:t>Lots of short paths, so roughly linear</a:t>
            </a:r>
          </a:p>
          <a:p>
            <a:pPr lvl="1"/>
            <a:r>
              <a:rPr lang="en-US" dirty="0" smtClean="0"/>
              <a:t>Edmonds-Karp max flow algorithm finds augmenting paths in breadth-first order</a:t>
            </a:r>
          </a:p>
          <a:p>
            <a:r>
              <a:rPr lang="en-US" dirty="0" smtClean="0"/>
              <a:t>Construction is symmetric (0 </a:t>
            </a:r>
            <a:r>
              <a:rPr lang="en-US" dirty="0" err="1" smtClean="0"/>
              <a:t>vs</a:t>
            </a:r>
            <a:r>
              <a:rPr lang="en-US" dirty="0" smtClean="0"/>
              <a:t> 1)</a:t>
            </a:r>
          </a:p>
          <a:p>
            <a:pPr lvl="1"/>
            <a:r>
              <a:rPr lang="en-US" dirty="0" smtClean="0"/>
              <a:t>Each terminal is a label</a:t>
            </a:r>
          </a:p>
          <a:p>
            <a:r>
              <a:rPr lang="en-US" dirty="0" smtClean="0"/>
              <a:t>Specific to 2 labels</a:t>
            </a:r>
          </a:p>
          <a:p>
            <a:pPr lvl="1"/>
            <a:r>
              <a:rPr lang="en-US" dirty="0" smtClean="0"/>
              <a:t>Min cut with &gt;2 terminals is NP-hard</a:t>
            </a:r>
          </a:p>
          <a:p>
            <a:pPr lvl="1"/>
            <a:r>
              <a:rPr lang="en-US" dirty="0" smtClean="0"/>
              <a:t>Almost ANY such graph problem is NP-hard</a:t>
            </a:r>
          </a:p>
          <a:p>
            <a:pPr lvl="2"/>
            <a:r>
              <a:rPr lang="en-US" dirty="0" smtClean="0"/>
              <a:t>One has to appreciate Ford-Fulkerson!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9C65-ABD1-48E5-B8B6-8D94FFB78B3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this be generalized?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mtClean="0"/>
              <a:t>NP-hard for Potts model </a:t>
            </a:r>
            <a:r>
              <a:rPr lang="en-US" sz="2400" smtClean="0"/>
              <a:t>[K/BVZ 01]</a:t>
            </a:r>
          </a:p>
          <a:p>
            <a:pPr marL="533400" indent="-533400"/>
            <a:r>
              <a:rPr lang="en-US" smtClean="0"/>
              <a:t>Two main approaches</a:t>
            </a:r>
          </a:p>
          <a:p>
            <a:pPr marL="914400" lvl="1" indent="-457200">
              <a:buFontTx/>
              <a:buNone/>
            </a:pPr>
            <a:r>
              <a:rPr lang="en-US" smtClean="0"/>
              <a:t>1. Exact solution </a:t>
            </a:r>
            <a:r>
              <a:rPr lang="en-US" sz="2000" smtClean="0"/>
              <a:t>[Ishikawa 03]</a:t>
            </a:r>
          </a:p>
          <a:p>
            <a:pPr marL="1333500" lvl="2" indent="-419100"/>
            <a:r>
              <a:rPr lang="en-US" smtClean="0"/>
              <a:t>Large graph, convex </a:t>
            </a:r>
            <a:r>
              <a:rPr lang="en-US" b="1" i="1" smtClean="0">
                <a:latin typeface="Times New Roman" pitchFamily="18" charset="0"/>
              </a:rPr>
              <a:t>V</a:t>
            </a:r>
            <a:r>
              <a:rPr lang="en-US" smtClean="0"/>
              <a:t> (arbitrary </a:t>
            </a:r>
            <a:r>
              <a:rPr lang="en-US" b="1" i="1" smtClean="0">
                <a:latin typeface="Times New Roman" pitchFamily="18" charset="0"/>
              </a:rPr>
              <a:t>D</a:t>
            </a:r>
            <a:r>
              <a:rPr lang="en-US" smtClean="0"/>
              <a:t>)</a:t>
            </a:r>
          </a:p>
          <a:p>
            <a:pPr marL="1333500" lvl="2" indent="-419100"/>
            <a:r>
              <a:rPr lang="en-US" smtClean="0"/>
              <a:t>Not the considered the right prior for vision</a:t>
            </a:r>
          </a:p>
          <a:p>
            <a:pPr marL="914400" lvl="1" indent="-457200">
              <a:buFontTx/>
              <a:buNone/>
            </a:pPr>
            <a:r>
              <a:rPr lang="en-US" smtClean="0"/>
              <a:t>2. Approximate solutions </a:t>
            </a:r>
            <a:r>
              <a:rPr lang="en-US" sz="2000" smtClean="0"/>
              <a:t>[BVZ 01]</a:t>
            </a:r>
          </a:p>
          <a:p>
            <a:pPr marL="1333500" lvl="2" indent="-419100"/>
            <a:r>
              <a:rPr lang="en-US" smtClean="0"/>
              <a:t>Solve a binary labeling problem, repeatedly</a:t>
            </a:r>
          </a:p>
          <a:p>
            <a:pPr marL="1333500" lvl="2" indent="-419100"/>
            <a:r>
              <a:rPr lang="en-US" smtClean="0"/>
              <a:t>Expansion move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38F18-D437-45E8-A787-9F64E7332BB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Expansion move algorithm</a:t>
            </a:r>
          </a:p>
        </p:txBody>
      </p:sp>
      <p:sp>
        <p:nvSpPr>
          <p:cNvPr id="152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886200"/>
            <a:ext cx="8955088" cy="2133600"/>
          </a:xfrm>
        </p:spPr>
        <p:txBody>
          <a:bodyPr/>
          <a:lstStyle/>
          <a:p>
            <a:r>
              <a:rPr lang="en-US" sz="2400" smtClean="0"/>
              <a:t>Make green expansion move that most decreases </a:t>
            </a:r>
            <a:r>
              <a:rPr lang="en-US" sz="2400" i="1" smtClean="0">
                <a:latin typeface="Times New Roman" pitchFamily="18" charset="0"/>
              </a:rPr>
              <a:t>E</a:t>
            </a:r>
          </a:p>
          <a:p>
            <a:pPr lvl="1"/>
            <a:r>
              <a:rPr lang="en-US" sz="2200" smtClean="0"/>
              <a:t>Then make the best blue expansion move, etc</a:t>
            </a:r>
          </a:p>
          <a:p>
            <a:pPr lvl="1"/>
            <a:r>
              <a:rPr lang="en-US" sz="2200" smtClean="0"/>
              <a:t>Done when no </a:t>
            </a:r>
            <a:r>
              <a:rPr lang="en-US" sz="2200" smtClean="0">
                <a:sym typeface="Symbol" pitchFamily="18" charset="2"/>
              </a:rPr>
              <a:t>-</a:t>
            </a:r>
            <a:r>
              <a:rPr lang="en-US" sz="2200" smtClean="0"/>
              <a:t>expansion move decreases the energy, for any label </a:t>
            </a:r>
            <a:r>
              <a:rPr lang="en-US" sz="2200" smtClean="0">
                <a:sym typeface="Symbol" pitchFamily="18" charset="2"/>
              </a:rPr>
              <a:t></a:t>
            </a:r>
          </a:p>
          <a:p>
            <a:pPr lvl="1"/>
            <a:r>
              <a:rPr lang="en-US" sz="2200" smtClean="0"/>
              <a:t>See </a:t>
            </a:r>
            <a:r>
              <a:rPr lang="en-US" sz="2000" smtClean="0"/>
              <a:t>[BVZ 01]</a:t>
            </a:r>
            <a:r>
              <a:rPr lang="en-US" sz="2200" smtClean="0"/>
              <a:t> for details</a:t>
            </a:r>
          </a:p>
        </p:txBody>
      </p:sp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1066800" y="1295400"/>
            <a:ext cx="2514600" cy="2514600"/>
            <a:chOff x="672" y="816"/>
            <a:chExt cx="1584" cy="1584"/>
          </a:xfrm>
        </p:grpSpPr>
        <p:sp>
          <p:nvSpPr>
            <p:cNvPr id="15376" name="Text Box 5"/>
            <p:cNvSpPr txBox="1">
              <a:spLocks noChangeArrowheads="1"/>
            </p:cNvSpPr>
            <p:nvPr/>
          </p:nvSpPr>
          <p:spPr bwMode="auto">
            <a:xfrm>
              <a:off x="672" y="816"/>
              <a:ext cx="15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0">
                  <a:latin typeface="Tahoma" pitchFamily="34" charset="0"/>
                </a:rPr>
                <a:t>Input labeling </a:t>
              </a:r>
              <a:r>
                <a:rPr lang="en-US" sz="2000"/>
                <a:t>f</a:t>
              </a:r>
            </a:p>
          </p:txBody>
        </p:sp>
        <p:grpSp>
          <p:nvGrpSpPr>
            <p:cNvPr id="15377" name="Group 6"/>
            <p:cNvGrpSpPr>
              <a:grpSpLocks/>
            </p:cNvGrpSpPr>
            <p:nvPr/>
          </p:nvGrpSpPr>
          <p:grpSpPr bwMode="auto">
            <a:xfrm>
              <a:off x="744" y="1104"/>
              <a:ext cx="1440" cy="1296"/>
              <a:chOff x="336" y="1632"/>
              <a:chExt cx="1440" cy="1296"/>
            </a:xfrm>
          </p:grpSpPr>
          <p:sp>
            <p:nvSpPr>
              <p:cNvPr id="15378" name="Rectangle 7"/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1440" cy="12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79" name="AutoShape 8"/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576" cy="691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80" name="Oval 9"/>
              <p:cNvSpPr>
                <a:spLocks noChangeArrowheads="1"/>
              </p:cNvSpPr>
              <p:nvPr/>
            </p:nvSpPr>
            <p:spPr bwMode="auto">
              <a:xfrm>
                <a:off x="1104" y="1805"/>
                <a:ext cx="624" cy="561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81" name="Freeform 10"/>
              <p:cNvSpPr>
                <a:spLocks/>
              </p:cNvSpPr>
              <p:nvPr/>
            </p:nvSpPr>
            <p:spPr bwMode="auto">
              <a:xfrm>
                <a:off x="384" y="2280"/>
                <a:ext cx="816" cy="562"/>
              </a:xfrm>
              <a:custGeom>
                <a:avLst/>
                <a:gdLst>
                  <a:gd name="T0" fmla="*/ 279 w 816"/>
                  <a:gd name="T1" fmla="*/ 217 h 624"/>
                  <a:gd name="T2" fmla="*/ 324 w 816"/>
                  <a:gd name="T3" fmla="*/ 122 h 624"/>
                  <a:gd name="T4" fmla="*/ 332 w 816"/>
                  <a:gd name="T5" fmla="*/ 95 h 624"/>
                  <a:gd name="T6" fmla="*/ 347 w 816"/>
                  <a:gd name="T7" fmla="*/ 68 h 624"/>
                  <a:gd name="T8" fmla="*/ 576 w 816"/>
                  <a:gd name="T9" fmla="*/ 0 h 624"/>
                  <a:gd name="T10" fmla="*/ 672 w 816"/>
                  <a:gd name="T11" fmla="*/ 43 h 624"/>
                  <a:gd name="T12" fmla="*/ 816 w 816"/>
                  <a:gd name="T13" fmla="*/ 173 h 624"/>
                  <a:gd name="T14" fmla="*/ 720 w 816"/>
                  <a:gd name="T15" fmla="*/ 346 h 624"/>
                  <a:gd name="T16" fmla="*/ 624 w 816"/>
                  <a:gd name="T17" fmla="*/ 519 h 624"/>
                  <a:gd name="T18" fmla="*/ 336 w 816"/>
                  <a:gd name="T19" fmla="*/ 562 h 624"/>
                  <a:gd name="T20" fmla="*/ 96 w 816"/>
                  <a:gd name="T21" fmla="*/ 519 h 624"/>
                  <a:gd name="T22" fmla="*/ 0 w 816"/>
                  <a:gd name="T23" fmla="*/ 346 h 624"/>
                  <a:gd name="T24" fmla="*/ 48 w 816"/>
                  <a:gd name="T25" fmla="*/ 259 h 624"/>
                  <a:gd name="T26" fmla="*/ 279 w 816"/>
                  <a:gd name="T27" fmla="*/ 217 h 62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16"/>
                  <a:gd name="T43" fmla="*/ 0 h 624"/>
                  <a:gd name="T44" fmla="*/ 816 w 816"/>
                  <a:gd name="T45" fmla="*/ 624 h 62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16" h="624">
                    <a:moveTo>
                      <a:pt x="279" y="241"/>
                    </a:moveTo>
                    <a:cubicBezTo>
                      <a:pt x="292" y="204"/>
                      <a:pt x="312" y="173"/>
                      <a:pt x="324" y="136"/>
                    </a:cubicBezTo>
                    <a:cubicBezTo>
                      <a:pt x="327" y="126"/>
                      <a:pt x="328" y="116"/>
                      <a:pt x="332" y="106"/>
                    </a:cubicBezTo>
                    <a:cubicBezTo>
                      <a:pt x="336" y="96"/>
                      <a:pt x="347" y="76"/>
                      <a:pt x="347" y="76"/>
                    </a:cubicBezTo>
                    <a:lnTo>
                      <a:pt x="576" y="0"/>
                    </a:lnTo>
                    <a:lnTo>
                      <a:pt x="672" y="48"/>
                    </a:lnTo>
                    <a:lnTo>
                      <a:pt x="816" y="192"/>
                    </a:lnTo>
                    <a:lnTo>
                      <a:pt x="720" y="384"/>
                    </a:lnTo>
                    <a:lnTo>
                      <a:pt x="624" y="576"/>
                    </a:lnTo>
                    <a:lnTo>
                      <a:pt x="336" y="624"/>
                    </a:lnTo>
                    <a:lnTo>
                      <a:pt x="96" y="576"/>
                    </a:lnTo>
                    <a:lnTo>
                      <a:pt x="0" y="384"/>
                    </a:lnTo>
                    <a:lnTo>
                      <a:pt x="48" y="288"/>
                    </a:lnTo>
                    <a:lnTo>
                      <a:pt x="279" y="241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689350" y="1371600"/>
            <a:ext cx="4540250" cy="2438400"/>
            <a:chOff x="2324" y="864"/>
            <a:chExt cx="2860" cy="1536"/>
          </a:xfrm>
        </p:grpSpPr>
        <p:sp>
          <p:nvSpPr>
            <p:cNvPr id="15367" name="AutoShape 12"/>
            <p:cNvSpPr>
              <a:spLocks noChangeArrowheads="1"/>
            </p:cNvSpPr>
            <p:nvPr/>
          </p:nvSpPr>
          <p:spPr bwMode="auto">
            <a:xfrm>
              <a:off x="2547" y="1618"/>
              <a:ext cx="768" cy="192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Tx/>
                <a:buChar char="•"/>
              </a:pPr>
              <a:endParaRPr lang="en-US"/>
            </a:p>
          </p:txBody>
        </p:sp>
        <p:sp>
          <p:nvSpPr>
            <p:cNvPr id="15368" name="Text Box 13"/>
            <p:cNvSpPr txBox="1">
              <a:spLocks noChangeArrowheads="1"/>
            </p:cNvSpPr>
            <p:nvPr/>
          </p:nvSpPr>
          <p:spPr bwMode="auto">
            <a:xfrm>
              <a:off x="2324" y="864"/>
              <a:ext cx="1372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 i="0" baseline="-25000">
                  <a:latin typeface="Tahoma" pitchFamily="34" charset="0"/>
                </a:rPr>
                <a:t>Green expansion move from </a:t>
              </a:r>
              <a:r>
                <a:rPr lang="en-US" sz="3200" baseline="-25000"/>
                <a:t>f</a:t>
              </a:r>
              <a:endParaRPr lang="en-US" sz="2800" baseline="-25000"/>
            </a:p>
          </p:txBody>
        </p:sp>
        <p:grpSp>
          <p:nvGrpSpPr>
            <p:cNvPr id="15369" name="Group 14"/>
            <p:cNvGrpSpPr>
              <a:grpSpLocks/>
            </p:cNvGrpSpPr>
            <p:nvPr/>
          </p:nvGrpSpPr>
          <p:grpSpPr bwMode="auto">
            <a:xfrm>
              <a:off x="3744" y="1104"/>
              <a:ext cx="1440" cy="1296"/>
              <a:chOff x="3199" y="2544"/>
              <a:chExt cx="1440" cy="1296"/>
            </a:xfrm>
          </p:grpSpPr>
          <p:sp>
            <p:nvSpPr>
              <p:cNvPr id="15370" name="Rectangle 15"/>
              <p:cNvSpPr>
                <a:spLocks noChangeArrowheads="1"/>
              </p:cNvSpPr>
              <p:nvPr/>
            </p:nvSpPr>
            <p:spPr bwMode="auto">
              <a:xfrm>
                <a:off x="3199" y="2544"/>
                <a:ext cx="1440" cy="12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71" name="AutoShape 16"/>
              <p:cNvSpPr>
                <a:spLocks noChangeArrowheads="1"/>
              </p:cNvSpPr>
              <p:nvPr/>
            </p:nvSpPr>
            <p:spPr bwMode="auto">
              <a:xfrm>
                <a:off x="3199" y="2544"/>
                <a:ext cx="576" cy="691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72" name="Oval 17"/>
              <p:cNvSpPr>
                <a:spLocks noChangeArrowheads="1"/>
              </p:cNvSpPr>
              <p:nvPr/>
            </p:nvSpPr>
            <p:spPr bwMode="auto">
              <a:xfrm>
                <a:off x="3967" y="2717"/>
                <a:ext cx="624" cy="561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73" name="Freeform 18"/>
              <p:cNvSpPr>
                <a:spLocks/>
              </p:cNvSpPr>
              <p:nvPr/>
            </p:nvSpPr>
            <p:spPr bwMode="auto">
              <a:xfrm>
                <a:off x="3247" y="3192"/>
                <a:ext cx="816" cy="562"/>
              </a:xfrm>
              <a:custGeom>
                <a:avLst/>
                <a:gdLst>
                  <a:gd name="T0" fmla="*/ 279 w 816"/>
                  <a:gd name="T1" fmla="*/ 217 h 624"/>
                  <a:gd name="T2" fmla="*/ 324 w 816"/>
                  <a:gd name="T3" fmla="*/ 122 h 624"/>
                  <a:gd name="T4" fmla="*/ 332 w 816"/>
                  <a:gd name="T5" fmla="*/ 95 h 624"/>
                  <a:gd name="T6" fmla="*/ 347 w 816"/>
                  <a:gd name="T7" fmla="*/ 68 h 624"/>
                  <a:gd name="T8" fmla="*/ 576 w 816"/>
                  <a:gd name="T9" fmla="*/ 0 h 624"/>
                  <a:gd name="T10" fmla="*/ 672 w 816"/>
                  <a:gd name="T11" fmla="*/ 43 h 624"/>
                  <a:gd name="T12" fmla="*/ 816 w 816"/>
                  <a:gd name="T13" fmla="*/ 173 h 624"/>
                  <a:gd name="T14" fmla="*/ 720 w 816"/>
                  <a:gd name="T15" fmla="*/ 346 h 624"/>
                  <a:gd name="T16" fmla="*/ 624 w 816"/>
                  <a:gd name="T17" fmla="*/ 519 h 624"/>
                  <a:gd name="T18" fmla="*/ 336 w 816"/>
                  <a:gd name="T19" fmla="*/ 562 h 624"/>
                  <a:gd name="T20" fmla="*/ 96 w 816"/>
                  <a:gd name="T21" fmla="*/ 519 h 624"/>
                  <a:gd name="T22" fmla="*/ 0 w 816"/>
                  <a:gd name="T23" fmla="*/ 346 h 624"/>
                  <a:gd name="T24" fmla="*/ 48 w 816"/>
                  <a:gd name="T25" fmla="*/ 259 h 624"/>
                  <a:gd name="T26" fmla="*/ 279 w 816"/>
                  <a:gd name="T27" fmla="*/ 217 h 62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16"/>
                  <a:gd name="T43" fmla="*/ 0 h 624"/>
                  <a:gd name="T44" fmla="*/ 816 w 816"/>
                  <a:gd name="T45" fmla="*/ 624 h 62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16" h="624">
                    <a:moveTo>
                      <a:pt x="279" y="241"/>
                    </a:moveTo>
                    <a:cubicBezTo>
                      <a:pt x="292" y="204"/>
                      <a:pt x="312" y="173"/>
                      <a:pt x="324" y="136"/>
                    </a:cubicBezTo>
                    <a:cubicBezTo>
                      <a:pt x="327" y="126"/>
                      <a:pt x="328" y="116"/>
                      <a:pt x="332" y="106"/>
                    </a:cubicBezTo>
                    <a:cubicBezTo>
                      <a:pt x="336" y="96"/>
                      <a:pt x="347" y="76"/>
                      <a:pt x="347" y="76"/>
                    </a:cubicBezTo>
                    <a:lnTo>
                      <a:pt x="576" y="0"/>
                    </a:lnTo>
                    <a:lnTo>
                      <a:pt x="672" y="48"/>
                    </a:lnTo>
                    <a:lnTo>
                      <a:pt x="816" y="192"/>
                    </a:lnTo>
                    <a:lnTo>
                      <a:pt x="720" y="384"/>
                    </a:lnTo>
                    <a:lnTo>
                      <a:pt x="624" y="576"/>
                    </a:lnTo>
                    <a:lnTo>
                      <a:pt x="336" y="624"/>
                    </a:lnTo>
                    <a:lnTo>
                      <a:pt x="96" y="576"/>
                    </a:lnTo>
                    <a:lnTo>
                      <a:pt x="0" y="384"/>
                    </a:lnTo>
                    <a:lnTo>
                      <a:pt x="48" y="288"/>
                    </a:lnTo>
                    <a:lnTo>
                      <a:pt x="279" y="241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74" name="Freeform 19"/>
              <p:cNvSpPr>
                <a:spLocks/>
              </p:cNvSpPr>
              <p:nvPr/>
            </p:nvSpPr>
            <p:spPr bwMode="auto">
              <a:xfrm>
                <a:off x="4159" y="3024"/>
                <a:ext cx="315" cy="429"/>
              </a:xfrm>
              <a:custGeom>
                <a:avLst/>
                <a:gdLst>
                  <a:gd name="T0" fmla="*/ 0 w 315"/>
                  <a:gd name="T1" fmla="*/ 129 h 429"/>
                  <a:gd name="T2" fmla="*/ 210 w 315"/>
                  <a:gd name="T3" fmla="*/ 2 h 429"/>
                  <a:gd name="T4" fmla="*/ 277 w 315"/>
                  <a:gd name="T5" fmla="*/ 9 h 429"/>
                  <a:gd name="T6" fmla="*/ 292 w 315"/>
                  <a:gd name="T7" fmla="*/ 39 h 429"/>
                  <a:gd name="T8" fmla="*/ 307 w 315"/>
                  <a:gd name="T9" fmla="*/ 107 h 429"/>
                  <a:gd name="T10" fmla="*/ 315 w 315"/>
                  <a:gd name="T11" fmla="*/ 129 h 429"/>
                  <a:gd name="T12" fmla="*/ 307 w 315"/>
                  <a:gd name="T13" fmla="*/ 309 h 429"/>
                  <a:gd name="T14" fmla="*/ 150 w 315"/>
                  <a:gd name="T15" fmla="*/ 429 h 429"/>
                  <a:gd name="T16" fmla="*/ 60 w 315"/>
                  <a:gd name="T17" fmla="*/ 377 h 429"/>
                  <a:gd name="T18" fmla="*/ 30 w 315"/>
                  <a:gd name="T19" fmla="*/ 317 h 429"/>
                  <a:gd name="T20" fmla="*/ 0 w 315"/>
                  <a:gd name="T21" fmla="*/ 129 h 42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5"/>
                  <a:gd name="T34" fmla="*/ 0 h 429"/>
                  <a:gd name="T35" fmla="*/ 315 w 315"/>
                  <a:gd name="T36" fmla="*/ 429 h 42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5" h="429">
                    <a:moveTo>
                      <a:pt x="0" y="129"/>
                    </a:moveTo>
                    <a:cubicBezTo>
                      <a:pt x="75" y="92"/>
                      <a:pt x="128" y="27"/>
                      <a:pt x="210" y="2"/>
                    </a:cubicBezTo>
                    <a:cubicBezTo>
                      <a:pt x="232" y="4"/>
                      <a:pt x="257" y="0"/>
                      <a:pt x="277" y="9"/>
                    </a:cubicBezTo>
                    <a:cubicBezTo>
                      <a:pt x="287" y="14"/>
                      <a:pt x="289" y="28"/>
                      <a:pt x="292" y="39"/>
                    </a:cubicBezTo>
                    <a:cubicBezTo>
                      <a:pt x="299" y="61"/>
                      <a:pt x="299" y="85"/>
                      <a:pt x="307" y="107"/>
                    </a:cubicBezTo>
                    <a:cubicBezTo>
                      <a:pt x="310" y="114"/>
                      <a:pt x="312" y="122"/>
                      <a:pt x="315" y="129"/>
                    </a:cubicBezTo>
                    <a:cubicBezTo>
                      <a:pt x="312" y="189"/>
                      <a:pt x="311" y="249"/>
                      <a:pt x="307" y="309"/>
                    </a:cubicBezTo>
                    <a:cubicBezTo>
                      <a:pt x="302" y="374"/>
                      <a:pt x="203" y="419"/>
                      <a:pt x="150" y="429"/>
                    </a:cubicBezTo>
                    <a:cubicBezTo>
                      <a:pt x="100" y="422"/>
                      <a:pt x="84" y="421"/>
                      <a:pt x="60" y="377"/>
                    </a:cubicBezTo>
                    <a:cubicBezTo>
                      <a:pt x="49" y="357"/>
                      <a:pt x="30" y="317"/>
                      <a:pt x="30" y="317"/>
                    </a:cubicBezTo>
                    <a:cubicBezTo>
                      <a:pt x="19" y="254"/>
                      <a:pt x="12" y="192"/>
                      <a:pt x="0" y="129"/>
                    </a:cubicBezTo>
                    <a:close/>
                  </a:path>
                </a:pathLst>
              </a:cu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  <p:sp>
            <p:nvSpPr>
              <p:cNvPr id="15375" name="Freeform 20"/>
              <p:cNvSpPr>
                <a:spLocks/>
              </p:cNvSpPr>
              <p:nvPr/>
            </p:nvSpPr>
            <p:spPr bwMode="auto">
              <a:xfrm>
                <a:off x="3247" y="2736"/>
                <a:ext cx="480" cy="238"/>
              </a:xfrm>
              <a:custGeom>
                <a:avLst/>
                <a:gdLst>
                  <a:gd name="T0" fmla="*/ 0 w 540"/>
                  <a:gd name="T1" fmla="*/ 51 h 238"/>
                  <a:gd name="T2" fmla="*/ 13 w 540"/>
                  <a:gd name="T3" fmla="*/ 141 h 238"/>
                  <a:gd name="T4" fmla="*/ 60 w 540"/>
                  <a:gd name="T5" fmla="*/ 186 h 238"/>
                  <a:gd name="T6" fmla="*/ 206 w 540"/>
                  <a:gd name="T7" fmla="*/ 238 h 238"/>
                  <a:gd name="T8" fmla="*/ 440 w 540"/>
                  <a:gd name="T9" fmla="*/ 208 h 238"/>
                  <a:gd name="T10" fmla="*/ 433 w 540"/>
                  <a:gd name="T11" fmla="*/ 88 h 238"/>
                  <a:gd name="T12" fmla="*/ 360 w 540"/>
                  <a:gd name="T13" fmla="*/ 66 h 238"/>
                  <a:gd name="T14" fmla="*/ 173 w 540"/>
                  <a:gd name="T15" fmla="*/ 73 h 238"/>
                  <a:gd name="T16" fmla="*/ 73 w 540"/>
                  <a:gd name="T17" fmla="*/ 6 h 238"/>
                  <a:gd name="T18" fmla="*/ 0 w 540"/>
                  <a:gd name="T19" fmla="*/ 51 h 23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0"/>
                  <a:gd name="T31" fmla="*/ 0 h 238"/>
                  <a:gd name="T32" fmla="*/ 540 w 540"/>
                  <a:gd name="T33" fmla="*/ 238 h 23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0" h="238">
                    <a:moveTo>
                      <a:pt x="0" y="51"/>
                    </a:moveTo>
                    <a:cubicBezTo>
                      <a:pt x="5" y="81"/>
                      <a:pt x="4" y="113"/>
                      <a:pt x="15" y="141"/>
                    </a:cubicBezTo>
                    <a:cubicBezTo>
                      <a:pt x="19" y="153"/>
                      <a:pt x="53" y="179"/>
                      <a:pt x="67" y="186"/>
                    </a:cubicBezTo>
                    <a:cubicBezTo>
                      <a:pt x="123" y="217"/>
                      <a:pt x="169" y="230"/>
                      <a:pt x="232" y="238"/>
                    </a:cubicBezTo>
                    <a:cubicBezTo>
                      <a:pt x="323" y="234"/>
                      <a:pt x="408" y="231"/>
                      <a:pt x="495" y="208"/>
                    </a:cubicBezTo>
                    <a:cubicBezTo>
                      <a:pt x="540" y="177"/>
                      <a:pt x="536" y="116"/>
                      <a:pt x="487" y="88"/>
                    </a:cubicBezTo>
                    <a:cubicBezTo>
                      <a:pt x="464" y="75"/>
                      <a:pt x="430" y="72"/>
                      <a:pt x="405" y="66"/>
                    </a:cubicBezTo>
                    <a:cubicBezTo>
                      <a:pt x="321" y="72"/>
                      <a:pt x="275" y="82"/>
                      <a:pt x="195" y="73"/>
                    </a:cubicBezTo>
                    <a:cubicBezTo>
                      <a:pt x="155" y="47"/>
                      <a:pt x="130" y="20"/>
                      <a:pt x="82" y="6"/>
                    </a:cubicBezTo>
                    <a:cubicBezTo>
                      <a:pt x="1" y="15"/>
                      <a:pt x="24" y="0"/>
                      <a:pt x="0" y="51"/>
                    </a:cubicBezTo>
                    <a:close/>
                  </a:path>
                </a:pathLst>
              </a:cu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buFontTx/>
                  <a:buChar char="•"/>
                </a:pPr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3715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4688F9-9342-4670-ACC6-6D088D14650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Continuous vs. discrete</a:t>
            </a:r>
          </a:p>
          <a:p>
            <a:pPr lvl="1"/>
            <a:r>
              <a:rPr lang="en-US" smtClean="0"/>
              <a:t>No floating point with graph cuts</a:t>
            </a:r>
          </a:p>
          <a:p>
            <a:r>
              <a:rPr lang="en-US" smtClean="0"/>
              <a:t>Local min in line search vs. global min</a:t>
            </a:r>
          </a:p>
          <a:p>
            <a:r>
              <a:rPr lang="en-US" smtClean="0"/>
              <a:t>Minimize over a line vs. hypersurface</a:t>
            </a:r>
          </a:p>
          <a:p>
            <a:pPr lvl="1"/>
            <a:r>
              <a:rPr lang="en-US" smtClean="0"/>
              <a:t>Containing O(2</a:t>
            </a:r>
            <a:r>
              <a:rPr lang="en-US" baseline="30000" smtClean="0"/>
              <a:t>n</a:t>
            </a:r>
            <a:r>
              <a:rPr lang="en-US" smtClean="0"/>
              <a:t>) candidates</a:t>
            </a:r>
          </a:p>
          <a:p>
            <a:r>
              <a:rPr lang="en-US" smtClean="0"/>
              <a:t>Local minimum: weak vs. strong</a:t>
            </a:r>
          </a:p>
          <a:p>
            <a:pPr lvl="1"/>
            <a:r>
              <a:rPr lang="en-US" smtClean="0"/>
              <a:t>Within 1% of global min on benchmarks!</a:t>
            </a:r>
          </a:p>
          <a:p>
            <a:pPr lvl="1"/>
            <a:r>
              <a:rPr lang="en-US" smtClean="0"/>
              <a:t>Theoretical guarantees concerning distance from global minimum</a:t>
            </a:r>
          </a:p>
          <a:p>
            <a:pPr lvl="2"/>
            <a:r>
              <a:rPr lang="en-US" smtClean="0"/>
              <a:t>2-approximation for a common choice of </a:t>
            </a:r>
            <a:r>
              <a:rPr lang="en-US" i="1" smtClean="0">
                <a:latin typeface="Times New Roman" pitchFamily="18" charset="0"/>
              </a:rPr>
              <a:t>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/>
            <a:r>
              <a:rPr lang="en-US" sz="3200" smtClean="0"/>
              <a:t>Local improvement vs. Graph 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True"/>
  <p:tag name="DEFAULTDISPLAYSOURCE" val="\documentclass{slides}\pagestyle{empty}&#10;\usepackage{color,amssymb,amsmath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True"/>
  <p:tag name="DEFAULTWORKAROUNDTRANSPARENCYBUG" val="False"/>
  <p:tag name="DEFAULTRESOLUTION" val="1200"/>
  <p:tag name="DEFAULTMAGNIFICATION" val="1.5"/>
  <p:tag name="DEFAULTFONTSIZE" val="10"/>
  <p:tag name="DEFAULTWIDTH" val="524"/>
  <p:tag name="DEFAULTHEIGHT" val="36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$$b$$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9"/>
  <p:tag name="PICTUREFILESIZE" val="77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$$\bar{b}$$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10"/>
  <p:tag name="PICTUREFILESIZE" val="8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$$G(x) = \sum_{p,q} V_{p,q}(x_p,x_q)&#10;$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211"/>
  <p:tag name="PICTUREFILESIZE" val="151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$$&#10;E(x_{\scriptscriptstyle{1}},\ldots,x_n) = \;\overbrace{\sum_p \vphantom{\int}D_p(x_p)} \; + &#10;\;\overbrace{\sum_{p,q} \vphantom{\int}V_{p,q}(x_p,x_q)}&#10;$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431"/>
  <p:tag name="PICTUREFILESIZE" val="2949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&#10;\sum_p B_p(x_p) + \sum_{p,q} B_{p,q}(x_p,x_q)&#10;$$&#10;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84"/>
  <p:tag name="BOXHEIGHT" val="249"/>
  <p:tag name="BOXFONT" val="10"/>
  <p:tag name="BOXWRAP" val="False"/>
  <p:tag name="WORKAROUNDTRANSPARENCYBUG" val="False"/>
  <p:tag name="ALLOWFONTSUBSTITUTION" val="False"/>
  <p:tag name="BITMAPFORMAT" val="pngmono"/>
  <p:tag name="ORIGWIDTH" val="259"/>
  <p:tag name="PICTUREFILESIZE" val="2018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&#10;B_{p,q}(0,0) + B_{p,q}(1,1)  \leq &#10;B_{p,q}(0,1) + B_{p,q}(1,0)&#10;$$&#10;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84"/>
  <p:tag name="BOXHEIGHT" val="249"/>
  <p:tag name="BOXFONT" val="10"/>
  <p:tag name="BOXWRAP" val="False"/>
  <p:tag name="WORKAROUNDTRANSPARENCYBUG" val="False"/>
  <p:tag name="ALLOWFONTSUBSTITUTION" val="False"/>
  <p:tag name="BITMAPFORMAT" val="pngmono"/>
  <p:tag name="ORIGWIDTH" val="451"/>
  <p:tag name="PICTUREFILESIZE" val="2239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%&#10;\begin{eqnarray}&#10;V(\alpha,\alpha) &amp;+&amp; V(f(p),f(q)) \quad \leq \nonumber\\&#10;V(f(p),\alpha) &amp;+&amp; V(\alpha,f(q))\nonumber&#10;\end{eqnarray}&#10;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484"/>
  <p:tag name="BOXHEIGHT" val="249"/>
  <p:tag name="BOXFONT" val="10"/>
  <p:tag name="BOXWRAP" val="False"/>
  <p:tag name="WORKAROUNDTRANSPARENCYBUG" val="False"/>
  <p:tag name="ALLOWFONTSUBSTITUTION" val="False"/>
  <p:tag name="BITMAPFORMAT" val="pngmono"/>
  <p:tag name="ORIGWIDTH" val="327"/>
  <p:tag name="PICTUREFILESIZE" val="2865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%&#10;${E}(b)&#10;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43"/>
  <p:tag name="PICTUREFILESIZE" val="296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%&#10;${E'}(b,\bar{b})&#10;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66"/>
  <p:tag name="PICTUREFILESIZE" val="437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color,amssymb,amsmath}&#10;\begin{document}&#10;%&#10;${E'}(b,1-{b}) = E(b)&#10;$&#10;\end{document}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24"/>
  <p:tag name="BOXHEIGHT" val="360"/>
  <p:tag name="BOXFONT" val="10"/>
  <p:tag name="BOXWRAP" val="False"/>
  <p:tag name="WORKAROUNDTRANSPARENCYBUG" val="False"/>
  <p:tag name="ALLOWFONTSUBSTITUTION" val="False"/>
  <p:tag name="BITMAPFORMAT" val="pngmono"/>
  <p:tag name="ORIGWIDTH" val="180"/>
  <p:tag name="PICTUREFILESIZE" val="7890"/>
</p:tagLst>
</file>

<file path=ppt/theme/theme1.xml><?xml version="1.0" encoding="utf-8"?>
<a:theme xmlns:a="http://schemas.openxmlformats.org/drawingml/2006/main" name="Cornell 2007">
  <a:themeElements>
    <a:clrScheme name="Cornell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rnell 20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rnell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nell 20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nell 20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808080"/>
      </a:dk1>
      <a:lt1>
        <a:srgbClr val="FFFFFF"/>
      </a:lt1>
      <a:dk2>
        <a:srgbClr val="333333"/>
      </a:dk2>
      <a:lt2>
        <a:srgbClr val="FFFFFF"/>
      </a:lt2>
      <a:accent1>
        <a:srgbClr val="00CC99"/>
      </a:accent1>
      <a:accent2>
        <a:srgbClr val="3333CC"/>
      </a:accent2>
      <a:accent3>
        <a:srgbClr val="ADADAD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SC"/>
        <a:ea typeface=""/>
        <a:cs typeface="Arial"/>
      </a:majorFont>
      <a:minorFont>
        <a:latin typeface="Franklin Gothic Medium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89341</TotalTime>
  <Pages>9</Pages>
  <Words>1332</Words>
  <Application>Microsoft Office PowerPoint</Application>
  <PresentationFormat>On-screen Show (4:3)</PresentationFormat>
  <Paragraphs>250</Paragraphs>
  <Slides>31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Cornell 2007</vt:lpstr>
      <vt:lpstr>1_Default Design</vt:lpstr>
      <vt:lpstr>Microsoft Equation 3.0</vt:lpstr>
      <vt:lpstr>Learning with Inference for Discrete Graphical Models</vt:lpstr>
      <vt:lpstr>Schedule</vt:lpstr>
      <vt:lpstr>Recall: MAP-MRF energy function</vt:lpstr>
      <vt:lpstr>Generalizations</vt:lpstr>
      <vt:lpstr>Network flow can help</vt:lpstr>
      <vt:lpstr>Important properties</vt:lpstr>
      <vt:lpstr>Can this be generalized?</vt:lpstr>
      <vt:lpstr>Expansion move algorithm</vt:lpstr>
      <vt:lpstr>Local improvement vs. Graph cuts</vt:lpstr>
      <vt:lpstr>Binary sub-problem</vt:lpstr>
      <vt:lpstr>Expansion move energy</vt:lpstr>
      <vt:lpstr>Regularity</vt:lpstr>
      <vt:lpstr>When is binary energy regular?</vt:lpstr>
      <vt:lpstr>What does regularity mean?</vt:lpstr>
      <vt:lpstr>Submodularity and graphs</vt:lpstr>
      <vt:lpstr>Submodularity and regularity</vt:lpstr>
      <vt:lpstr>What is a regular QUBO?</vt:lpstr>
      <vt:lpstr>Graph cuts and relaxations</vt:lpstr>
      <vt:lpstr>The roof duality relaxation</vt:lpstr>
      <vt:lpstr>Partial optimality is hard!</vt:lpstr>
      <vt:lpstr>Roof duality relaxation</vt:lpstr>
      <vt:lpstr>Partial optimality</vt:lpstr>
      <vt:lpstr>Recent MRI results</vt:lpstr>
      <vt:lpstr>How to get partial optimality?</vt:lpstr>
      <vt:lpstr>Posiforms</vt:lpstr>
      <vt:lpstr>Probing</vt:lpstr>
      <vt:lpstr>Higher order priors?</vt:lpstr>
      <vt:lpstr>Recent progress</vt:lpstr>
      <vt:lpstr>ICCV11 poster preview</vt:lpstr>
      <vt:lpstr>Results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CVPR05 tutorial</dc:title>
  <dc:creator>Ramin Zabih</dc:creator>
  <cp:lastModifiedBy>Zabihs</cp:lastModifiedBy>
  <cp:revision>3190</cp:revision>
  <cp:lastPrinted>1999-04-09T01:53:10Z</cp:lastPrinted>
  <dcterms:created xsi:type="dcterms:W3CDTF">1997-04-08T15:48:36Z</dcterms:created>
  <dcterms:modified xsi:type="dcterms:W3CDTF">2011-11-06T02:14:54Z</dcterms:modified>
</cp:coreProperties>
</file>