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3.bin" ContentType="application/vnd.openxmlformats-officedocument.oleObject"/>
  <Override PartName="/ppt/notesSlides/notesSlide33.xml" ContentType="application/vnd.openxmlformats-officedocument.presentationml.notesSlide+xml"/>
  <Override PartName="/ppt/embeddings/oleObject4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1.xml" ContentType="application/vnd.openxmlformats-officedocument.drawingml.chart+xml"/>
  <Override PartName="/ppt/notesSlides/notesSlide42.xml" ContentType="application/vnd.openxmlformats-officedocument.presentationml.notesSlide+xml"/>
  <Override PartName="/ppt/charts/chart2.xml" ContentType="application/vnd.openxmlformats-officedocument.drawingml.chart+xml"/>
  <Override PartName="/ppt/notesSlides/notesSlide43.xml" ContentType="application/vnd.openxmlformats-officedocument.presentationml.notesSlide+xml"/>
  <Override PartName="/ppt/charts/chart3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embeddings/oleObject7.bin" ContentType="application/vnd.openxmlformats-officedocument.oleObject"/>
  <Override PartName="/ppt/notesSlides/notesSlide70.xml" ContentType="application/vnd.openxmlformats-officedocument.presentationml.notesSlide+xml"/>
  <Override PartName="/ppt/embeddings/oleObject8.bin" ContentType="application/vnd.openxmlformats-officedocument.oleObject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harts/chart6.xml" ContentType="application/vnd.openxmlformats-officedocument.drawingml.chart+xml"/>
  <Override PartName="/ppt/notesSlides/notesSlide73.xml" ContentType="application/vnd.openxmlformats-officedocument.presentationml.notesSlide+xml"/>
  <Override PartName="/ppt/charts/chart7.xml" ContentType="application/vnd.openxmlformats-officedocument.drawingml.chart+xml"/>
  <Override PartName="/ppt/notesSlides/notesSlide74.xml" ContentType="application/vnd.openxmlformats-officedocument.presentationml.notesSlide+xml"/>
  <Override PartName="/ppt/charts/chart8.xml" ContentType="application/vnd.openxmlformats-officedocument.drawingml.chart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charts/chart11.xml" ContentType="application/vnd.openxmlformats-officedocument.drawingml.chart+xml"/>
  <Override PartName="/ppt/notesSlides/notesSlide86.xml" ContentType="application/vnd.openxmlformats-officedocument.presentationml.notesSlide+xml"/>
  <Override PartName="/ppt/charts/chart12.xml" ContentType="application/vnd.openxmlformats-officedocument.drawingml.chart+xml"/>
  <Override PartName="/ppt/notesSlides/notesSlide87.xml" ContentType="application/vnd.openxmlformats-officedocument.presentationml.notesSlide+xml"/>
  <Override PartName="/ppt/charts/chart13.xml" ContentType="application/vnd.openxmlformats-officedocument.drawingml.chart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00.xml" ContentType="application/vnd.openxmlformats-officedocument.presentationml.notesSlide+xml"/>
  <Override PartName="/ppt/charts/chart16.xml" ContentType="application/vnd.openxmlformats-officedocument.drawingml.chart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9" r:id="rId31"/>
    <p:sldId id="290" r:id="rId32"/>
    <p:sldId id="291" r:id="rId33"/>
    <p:sldId id="284" r:id="rId34"/>
    <p:sldId id="285" r:id="rId35"/>
    <p:sldId id="287" r:id="rId36"/>
    <p:sldId id="288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8" r:id="rId45"/>
    <p:sldId id="307" r:id="rId46"/>
    <p:sldId id="309" r:id="rId47"/>
    <p:sldId id="295" r:id="rId48"/>
    <p:sldId id="296" r:id="rId49"/>
    <p:sldId id="297" r:id="rId50"/>
    <p:sldId id="298" r:id="rId51"/>
    <p:sldId id="299" r:id="rId52"/>
    <p:sldId id="292" r:id="rId53"/>
    <p:sldId id="293" r:id="rId54"/>
    <p:sldId id="294" r:id="rId55"/>
    <p:sldId id="310" r:id="rId56"/>
    <p:sldId id="311" r:id="rId57"/>
    <p:sldId id="312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4" r:id="rId86"/>
    <p:sldId id="343" r:id="rId87"/>
    <p:sldId id="346" r:id="rId88"/>
    <p:sldId id="394" r:id="rId89"/>
    <p:sldId id="347" r:id="rId90"/>
    <p:sldId id="345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95" r:id="rId101"/>
    <p:sldId id="358" r:id="rId102"/>
    <p:sldId id="359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9" r:id="rId111"/>
    <p:sldId id="368" r:id="rId112"/>
    <p:sldId id="370" r:id="rId113"/>
    <p:sldId id="371" r:id="rId114"/>
    <p:sldId id="372" r:id="rId115"/>
    <p:sldId id="373" r:id="rId116"/>
    <p:sldId id="374" r:id="rId117"/>
    <p:sldId id="375" r:id="rId118"/>
    <p:sldId id="378" r:id="rId119"/>
    <p:sldId id="379" r:id="rId120"/>
    <p:sldId id="380" r:id="rId121"/>
    <p:sldId id="381" r:id="rId122"/>
    <p:sldId id="382" r:id="rId123"/>
    <p:sldId id="383" r:id="rId124"/>
    <p:sldId id="384" r:id="rId125"/>
    <p:sldId id="385" r:id="rId126"/>
    <p:sldId id="386" r:id="rId127"/>
    <p:sldId id="387" r:id="rId128"/>
    <p:sldId id="388" r:id="rId129"/>
    <p:sldId id="389" r:id="rId130"/>
    <p:sldId id="390" r:id="rId131"/>
    <p:sldId id="391" r:id="rId132"/>
    <p:sldId id="392" r:id="rId133"/>
    <p:sldId id="393" r:id="rId1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805" autoAdjust="0"/>
  </p:normalViewPr>
  <p:slideViewPr>
    <p:cSldViewPr snapToGrid="0" snapToObjects="1">
      <p:cViewPr varScale="1">
        <p:scale>
          <a:sx n="104" d="100"/>
          <a:sy n="104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notesMaster" Target="notesMasters/notesMaster1.xml"/><Relationship Id="rId136" Type="http://schemas.openxmlformats.org/officeDocument/2006/relationships/printerSettings" Target="printerSettings/printerSettings1.bin"/><Relationship Id="rId137" Type="http://schemas.openxmlformats.org/officeDocument/2006/relationships/presProps" Target="presProps.xml"/><Relationship Id="rId138" Type="http://schemas.openxmlformats.org/officeDocument/2006/relationships/viewProps" Target="viewProps.xml"/><Relationship Id="rId13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Precision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VOC</c:v>
                </c:pt>
                <c:pt idx="1">
                  <c:v>CCCP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79.0</c:v>
                </c:pt>
                <c:pt idx="1">
                  <c:v>90.2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3837144"/>
        <c:axId val="553840088"/>
      </c:barChart>
      <c:catAx>
        <c:axId val="553837144"/>
        <c:scaling>
          <c:orientation val="minMax"/>
        </c:scaling>
        <c:delete val="0"/>
        <c:axPos val="b"/>
        <c:majorTickMark val="out"/>
        <c:minorTickMark val="none"/>
        <c:tickLblPos val="nextTo"/>
        <c:crossAx val="553840088"/>
        <c:crosses val="autoZero"/>
        <c:auto val="1"/>
        <c:lblAlgn val="ctr"/>
        <c:lblOffset val="100"/>
        <c:noMultiLvlLbl val="0"/>
      </c:catAx>
      <c:valAx>
        <c:axId val="553840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3837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PASCAL VOC</c:v>
                </c:pt>
              </c:strCache>
            </c:strRef>
          </c:tx>
          <c:invertIfNegative val="0"/>
          <c:val>
            <c:numRef>
              <c:f>Sheet1!$B$1:$V$1</c:f>
              <c:numCache>
                <c:formatCode>General</c:formatCode>
                <c:ptCount val="21"/>
                <c:pt idx="0">
                  <c:v>5.1</c:v>
                </c:pt>
                <c:pt idx="1">
                  <c:v>5.3</c:v>
                </c:pt>
                <c:pt idx="2">
                  <c:v>4.2</c:v>
                </c:pt>
                <c:pt idx="3">
                  <c:v>1.3</c:v>
                </c:pt>
                <c:pt idx="4">
                  <c:v>3.8</c:v>
                </c:pt>
                <c:pt idx="5">
                  <c:v>4.6</c:v>
                </c:pt>
                <c:pt idx="6">
                  <c:v>-0.7</c:v>
                </c:pt>
                <c:pt idx="7">
                  <c:v>-0.6</c:v>
                </c:pt>
                <c:pt idx="8">
                  <c:v>-2.0</c:v>
                </c:pt>
                <c:pt idx="9">
                  <c:v>-1.1</c:v>
                </c:pt>
                <c:pt idx="10">
                  <c:v>3.2</c:v>
                </c:pt>
                <c:pt idx="11">
                  <c:v>3.8</c:v>
                </c:pt>
                <c:pt idx="12">
                  <c:v>6.3</c:v>
                </c:pt>
                <c:pt idx="13">
                  <c:v>0.8</c:v>
                </c:pt>
                <c:pt idx="14">
                  <c:v>9.5</c:v>
                </c:pt>
                <c:pt idx="15">
                  <c:v>0.1</c:v>
                </c:pt>
                <c:pt idx="16">
                  <c:v>5.5</c:v>
                </c:pt>
                <c:pt idx="17">
                  <c:v>0.6</c:v>
                </c:pt>
                <c:pt idx="18">
                  <c:v>7.9</c:v>
                </c:pt>
                <c:pt idx="19">
                  <c:v>16.1</c:v>
                </c:pt>
                <c:pt idx="20">
                  <c:v>12.1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5178248"/>
        <c:axId val="555181192"/>
      </c:barChart>
      <c:catAx>
        <c:axId val="555178248"/>
        <c:scaling>
          <c:orientation val="minMax"/>
        </c:scaling>
        <c:delete val="1"/>
        <c:axPos val="b"/>
        <c:majorTickMark val="out"/>
        <c:minorTickMark val="none"/>
        <c:tickLblPos val="nextTo"/>
        <c:crossAx val="555181192"/>
        <c:crosses val="autoZero"/>
        <c:auto val="1"/>
        <c:lblAlgn val="ctr"/>
        <c:lblOffset val="100"/>
        <c:noMultiLvlLbl val="0"/>
      </c:catAx>
      <c:valAx>
        <c:axId val="555181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5178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1.64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Quadratic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3.05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Cubic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5.38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Quadric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9.58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Quintic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17.7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6223192"/>
        <c:axId val="556226248"/>
      </c:barChart>
      <c:catAx>
        <c:axId val="556223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56226248"/>
        <c:crosses val="autoZero"/>
        <c:auto val="1"/>
        <c:lblAlgn val="ctr"/>
        <c:lblOffset val="100"/>
        <c:noMultiLvlLbl val="0"/>
      </c:catAx>
      <c:valAx>
        <c:axId val="556226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62231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1.64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Quadratic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3.05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Cubic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5.38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Quadric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9.58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Quintic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17.7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6335192"/>
        <c:axId val="556338248"/>
      </c:barChart>
      <c:catAx>
        <c:axId val="556335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56338248"/>
        <c:crosses val="autoZero"/>
        <c:auto val="1"/>
        <c:lblAlgn val="ctr"/>
        <c:lblOffset val="100"/>
        <c:noMultiLvlLbl val="0"/>
      </c:catAx>
      <c:valAx>
        <c:axId val="556338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63351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1.64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Quadratic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3.05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Cubic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5.38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Quadric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9.58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Quintic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17.7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6441656"/>
        <c:axId val="556444712"/>
      </c:barChart>
      <c:catAx>
        <c:axId val="556441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56444712"/>
        <c:crosses val="autoZero"/>
        <c:auto val="1"/>
        <c:lblAlgn val="ctr"/>
        <c:lblOffset val="100"/>
        <c:noMultiLvlLbl val="0"/>
      </c:catAx>
      <c:valAx>
        <c:axId val="556444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64416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Train Accuracy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90.1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Cubic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Train Accuracy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89.1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Quintic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Train Accuracy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88.8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Uniform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Train Accuracy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90.0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SPMKL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Train Accuracy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6904664"/>
        <c:axId val="556907752"/>
      </c:barChart>
      <c:catAx>
        <c:axId val="556904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556907752"/>
        <c:crosses val="autoZero"/>
        <c:auto val="1"/>
        <c:lblAlgn val="ctr"/>
        <c:lblOffset val="100"/>
        <c:noMultiLvlLbl val="0"/>
      </c:catAx>
      <c:valAx>
        <c:axId val="556907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69046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Test Accuracy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75.4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Cubic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Test Accuracy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75.4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Quintic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Test Accuracy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73.8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Uniform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Test Accuracy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73.1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SPMKL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Test Accuracy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90.0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6942040"/>
        <c:axId val="556945128"/>
      </c:barChart>
      <c:catAx>
        <c:axId val="556942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556945128"/>
        <c:crosses val="autoZero"/>
        <c:auto val="1"/>
        <c:lblAlgn val="ctr"/>
        <c:lblOffset val="100"/>
        <c:noMultiLvlLbl val="0"/>
      </c:catAx>
      <c:valAx>
        <c:axId val="556945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6942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Test Error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67.6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Cubic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Test Error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64.5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Quintic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Test Error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63.3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Uniform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Test Error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64.4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SPMKL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Test Error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69.1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57917752"/>
        <c:axId val="557920808"/>
      </c:barChart>
      <c:catAx>
        <c:axId val="557917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557920808"/>
        <c:crosses val="autoZero"/>
        <c:auto val="1"/>
        <c:lblAlgn val="ctr"/>
        <c:lblOffset val="100"/>
        <c:noMultiLvlLbl val="0"/>
      </c:catAx>
      <c:valAx>
        <c:axId val="5579208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55791775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Precision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VOC</c:v>
                </c:pt>
                <c:pt idx="1">
                  <c:v>CCCP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83.8</c:v>
                </c:pt>
                <c:pt idx="1">
                  <c:v>82.8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3053976"/>
        <c:axId val="553056920"/>
      </c:barChart>
      <c:catAx>
        <c:axId val="553053976"/>
        <c:scaling>
          <c:orientation val="minMax"/>
        </c:scaling>
        <c:delete val="0"/>
        <c:axPos val="b"/>
        <c:majorTickMark val="out"/>
        <c:minorTickMark val="none"/>
        <c:tickLblPos val="nextTo"/>
        <c:crossAx val="553056920"/>
        <c:crosses val="autoZero"/>
        <c:auto val="1"/>
        <c:lblAlgn val="ctr"/>
        <c:lblOffset val="100"/>
        <c:noMultiLvlLbl val="0"/>
      </c:catAx>
      <c:valAx>
        <c:axId val="553056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3053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Precision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VOC</c:v>
                </c:pt>
                <c:pt idx="1">
                  <c:v>CCCP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44.4</c:v>
                </c:pt>
                <c:pt idx="1">
                  <c:v>42.0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3083528"/>
        <c:axId val="553086472"/>
      </c:barChart>
      <c:catAx>
        <c:axId val="553083528"/>
        <c:scaling>
          <c:orientation val="minMax"/>
        </c:scaling>
        <c:delete val="0"/>
        <c:axPos val="b"/>
        <c:majorTickMark val="out"/>
        <c:minorTickMark val="none"/>
        <c:tickLblPos val="nextTo"/>
        <c:crossAx val="553086472"/>
        <c:crosses val="autoZero"/>
        <c:auto val="1"/>
        <c:lblAlgn val="ctr"/>
        <c:lblOffset val="100"/>
        <c:noMultiLvlLbl val="0"/>
      </c:catAx>
      <c:valAx>
        <c:axId val="553086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3083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Sheet1!$A$1:$H$1</c:f>
              <c:numCache>
                <c:formatCode>General</c:formatCode>
                <c:ptCount val="8"/>
                <c:pt idx="0">
                  <c:v>-2.24</c:v>
                </c:pt>
                <c:pt idx="1">
                  <c:v>0.3</c:v>
                </c:pt>
                <c:pt idx="2">
                  <c:v>-0.06</c:v>
                </c:pt>
                <c:pt idx="3">
                  <c:v>0.53</c:v>
                </c:pt>
                <c:pt idx="4">
                  <c:v>3.3</c:v>
                </c:pt>
                <c:pt idx="5">
                  <c:v>-0.1</c:v>
                </c:pt>
                <c:pt idx="6">
                  <c:v>0.0</c:v>
                </c:pt>
                <c:pt idx="7">
                  <c:v>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3371176"/>
        <c:axId val="553374120"/>
      </c:barChart>
      <c:catAx>
        <c:axId val="553371176"/>
        <c:scaling>
          <c:orientation val="minMax"/>
        </c:scaling>
        <c:delete val="1"/>
        <c:axPos val="b"/>
        <c:majorTickMark val="out"/>
        <c:minorTickMark val="none"/>
        <c:tickLblPos val="nextTo"/>
        <c:crossAx val="553374120"/>
        <c:crosses val="autoZero"/>
        <c:auto val="1"/>
        <c:lblAlgn val="ctr"/>
        <c:lblOffset val="100"/>
        <c:noMultiLvlLbl val="0"/>
      </c:catAx>
      <c:valAx>
        <c:axId val="553374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3371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Sheet1!$A$1:$U$1</c:f>
              <c:numCache>
                <c:formatCode>General</c:formatCode>
                <c:ptCount val="21"/>
                <c:pt idx="0">
                  <c:v>7.3</c:v>
                </c:pt>
                <c:pt idx="1">
                  <c:v>-0.7</c:v>
                </c:pt>
                <c:pt idx="2">
                  <c:v>-3.0</c:v>
                </c:pt>
                <c:pt idx="3">
                  <c:v>0.6</c:v>
                </c:pt>
                <c:pt idx="4">
                  <c:v>2.7</c:v>
                </c:pt>
                <c:pt idx="5">
                  <c:v>-2.7</c:v>
                </c:pt>
                <c:pt idx="6">
                  <c:v>0.5</c:v>
                </c:pt>
                <c:pt idx="7">
                  <c:v>-0.8</c:v>
                </c:pt>
                <c:pt idx="8">
                  <c:v>0.9</c:v>
                </c:pt>
                <c:pt idx="9">
                  <c:v>2.6</c:v>
                </c:pt>
                <c:pt idx="10">
                  <c:v>-4.0</c:v>
                </c:pt>
                <c:pt idx="11">
                  <c:v>-1.8</c:v>
                </c:pt>
                <c:pt idx="12">
                  <c:v>-1.3</c:v>
                </c:pt>
                <c:pt idx="13">
                  <c:v>8.3</c:v>
                </c:pt>
                <c:pt idx="14">
                  <c:v>-3.0</c:v>
                </c:pt>
                <c:pt idx="15">
                  <c:v>-0.7</c:v>
                </c:pt>
                <c:pt idx="16">
                  <c:v>2.4</c:v>
                </c:pt>
                <c:pt idx="17">
                  <c:v>1.2</c:v>
                </c:pt>
                <c:pt idx="18">
                  <c:v>-1.8</c:v>
                </c:pt>
                <c:pt idx="19">
                  <c:v>-5.1</c:v>
                </c:pt>
                <c:pt idx="20">
                  <c:v>-1.7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3395256"/>
        <c:axId val="553398200"/>
      </c:barChart>
      <c:catAx>
        <c:axId val="553395256"/>
        <c:scaling>
          <c:orientation val="minMax"/>
        </c:scaling>
        <c:delete val="1"/>
        <c:axPos val="b"/>
        <c:majorTickMark val="out"/>
        <c:minorTickMark val="none"/>
        <c:tickLblPos val="nextTo"/>
        <c:crossAx val="553398200"/>
        <c:crosses val="autoZero"/>
        <c:auto val="1"/>
        <c:lblAlgn val="ctr"/>
        <c:lblOffset val="100"/>
        <c:noMultiLvlLbl val="0"/>
      </c:catAx>
      <c:valAx>
        <c:axId val="553398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3395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Precision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VOC</c:v>
                </c:pt>
                <c:pt idx="1">
                  <c:v>CCCP</c:v>
                </c:pt>
                <c:pt idx="2">
                  <c:v>SPL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79.0</c:v>
                </c:pt>
                <c:pt idx="1">
                  <c:v>90.2</c:v>
                </c:pt>
                <c:pt idx="2">
                  <c:v>91.1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5053848"/>
        <c:axId val="555056792"/>
      </c:barChart>
      <c:catAx>
        <c:axId val="555053848"/>
        <c:scaling>
          <c:orientation val="minMax"/>
        </c:scaling>
        <c:delete val="0"/>
        <c:axPos val="b"/>
        <c:majorTickMark val="out"/>
        <c:minorTickMark val="none"/>
        <c:tickLblPos val="nextTo"/>
        <c:crossAx val="555056792"/>
        <c:crosses val="autoZero"/>
        <c:auto val="1"/>
        <c:lblAlgn val="ctr"/>
        <c:lblOffset val="100"/>
        <c:noMultiLvlLbl val="0"/>
      </c:catAx>
      <c:valAx>
        <c:axId val="555056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5053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Precision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VOC</c:v>
                </c:pt>
                <c:pt idx="1">
                  <c:v>CCCP</c:v>
                </c:pt>
                <c:pt idx="2">
                  <c:v>SPL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83.8</c:v>
                </c:pt>
                <c:pt idx="1">
                  <c:v>82.8</c:v>
                </c:pt>
                <c:pt idx="2">
                  <c:v>86.1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5109448"/>
        <c:axId val="555112392"/>
      </c:barChart>
      <c:catAx>
        <c:axId val="555109448"/>
        <c:scaling>
          <c:orientation val="minMax"/>
        </c:scaling>
        <c:delete val="0"/>
        <c:axPos val="b"/>
        <c:majorTickMark val="out"/>
        <c:minorTickMark val="none"/>
        <c:tickLblPos val="nextTo"/>
        <c:crossAx val="555112392"/>
        <c:crosses val="autoZero"/>
        <c:auto val="1"/>
        <c:lblAlgn val="ctr"/>
        <c:lblOffset val="100"/>
        <c:noMultiLvlLbl val="0"/>
      </c:catAx>
      <c:valAx>
        <c:axId val="555112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5109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Precision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VOC</c:v>
                </c:pt>
                <c:pt idx="1">
                  <c:v>CCCP</c:v>
                </c:pt>
                <c:pt idx="2">
                  <c:v>SPL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44.4</c:v>
                </c:pt>
                <c:pt idx="1">
                  <c:v>42.0</c:v>
                </c:pt>
                <c:pt idx="2">
                  <c:v>47.2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5755960"/>
        <c:axId val="555758904"/>
      </c:barChart>
      <c:catAx>
        <c:axId val="555755960"/>
        <c:scaling>
          <c:orientation val="minMax"/>
        </c:scaling>
        <c:delete val="0"/>
        <c:axPos val="b"/>
        <c:majorTickMark val="out"/>
        <c:minorTickMark val="none"/>
        <c:tickLblPos val="nextTo"/>
        <c:crossAx val="555758904"/>
        <c:crosses val="autoZero"/>
        <c:auto val="1"/>
        <c:lblAlgn val="ctr"/>
        <c:lblOffset val="100"/>
        <c:noMultiLvlLbl val="0"/>
      </c:catAx>
      <c:valAx>
        <c:axId val="555758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5755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PASCAL VOC</c:v>
                </c:pt>
              </c:strCache>
            </c:strRef>
          </c:tx>
          <c:invertIfNegative val="0"/>
          <c:val>
            <c:numRef>
              <c:f>Sheet1!$B$1:$I$1</c:f>
              <c:numCache>
                <c:formatCode>General</c:formatCode>
                <c:ptCount val="8"/>
                <c:pt idx="0">
                  <c:v>5.1</c:v>
                </c:pt>
                <c:pt idx="1">
                  <c:v>5.3</c:v>
                </c:pt>
                <c:pt idx="2">
                  <c:v>4.2</c:v>
                </c:pt>
                <c:pt idx="3">
                  <c:v>1.3</c:v>
                </c:pt>
                <c:pt idx="4">
                  <c:v>3.8</c:v>
                </c:pt>
                <c:pt idx="5">
                  <c:v>4.6</c:v>
                </c:pt>
                <c:pt idx="6">
                  <c:v>-0.7</c:v>
                </c:pt>
                <c:pt idx="7">
                  <c:v>-0.6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5154568"/>
        <c:axId val="555157512"/>
      </c:barChart>
      <c:catAx>
        <c:axId val="555154568"/>
        <c:scaling>
          <c:orientation val="minMax"/>
        </c:scaling>
        <c:delete val="1"/>
        <c:axPos val="b"/>
        <c:majorTickMark val="out"/>
        <c:minorTickMark val="none"/>
        <c:tickLblPos val="nextTo"/>
        <c:crossAx val="555157512"/>
        <c:crosses val="autoZero"/>
        <c:auto val="1"/>
        <c:lblAlgn val="ctr"/>
        <c:lblOffset val="100"/>
        <c:noMultiLvlLbl val="0"/>
      </c:catAx>
      <c:valAx>
        <c:axId val="555157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5154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B17E4-37FD-0C44-B00C-3C7F038BCF09}" type="datetimeFigureOut">
              <a:rPr lang="en-US" smtClean="0"/>
              <a:t>11/6/11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170B5-EA4E-C641-9A6E-C10E87A6E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4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12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baseline test accuracy = 67.7%</a:t>
            </a:r>
          </a:p>
          <a:p>
            <a:r>
              <a:rPr lang="en-US" dirty="0" smtClean="0"/>
              <a:t>SPMKL</a:t>
            </a:r>
            <a:r>
              <a:rPr lang="en-US" baseline="0" dirty="0" smtClean="0"/>
              <a:t> test accuracy = 69.1%. Difference between baseline and SPMKL is more pronounced.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6F34C-C9E1-DC4B-9A2D-5CBB74879E49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2481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9E79E6-092A-A046-8117-B05FE0255139}" type="slidenum">
              <a:rPr lang="en-US" sz="1200">
                <a:solidFill>
                  <a:prstClr val="black"/>
                </a:solidFill>
              </a:rPr>
              <a:pPr/>
              <a:t>126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9E79E6-092A-A046-8117-B05FE0255139}" type="slidenum">
              <a:rPr lang="en-US" sz="1200">
                <a:solidFill>
                  <a:prstClr val="black"/>
                </a:solidFill>
              </a:rPr>
              <a:pPr/>
              <a:t>127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9E79E6-092A-A046-8117-B05FE0255139}" type="slidenum">
              <a:rPr lang="en-US" sz="1200">
                <a:solidFill>
                  <a:prstClr val="black"/>
                </a:solidFill>
              </a:rPr>
              <a:pPr/>
              <a:t>128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9E79E6-092A-A046-8117-B05FE0255139}" type="slidenum">
              <a:rPr lang="en-US" sz="1200">
                <a:solidFill>
                  <a:prstClr val="black"/>
                </a:solidFill>
              </a:rPr>
              <a:pPr/>
              <a:t>129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26EBA0-3905-9946-8316-47DDD9EB30AC}" type="slidenum">
              <a:rPr lang="en-US" sz="1200">
                <a:solidFill>
                  <a:prstClr val="black"/>
                </a:solidFill>
              </a:rPr>
              <a:pPr/>
              <a:t>130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24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26EBA0-3905-9946-8316-47DDD9EB30AC}" type="slidenum">
              <a:rPr lang="en-US" sz="1200">
                <a:solidFill>
                  <a:prstClr val="black"/>
                </a:solidFill>
              </a:rPr>
              <a:pPr/>
              <a:t>131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24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Averaged</a:t>
            </a:r>
            <a:r>
              <a:rPr lang="en-US" baseline="0" dirty="0" smtClean="0"/>
              <a:t> over all proteins, folds (best objective function over 4 seeds)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13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15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16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17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18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19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20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21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22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23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24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25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26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CAF7F-F425-0C41-AD1C-8608020CD1B9}" type="slidenum">
              <a:rPr lang="en-US"/>
              <a:pPr/>
              <a:t>27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FF0D0-4F2B-C94E-B0FA-C0126171D7BB}" type="slidenum">
              <a:rPr lang="en-US"/>
              <a:pPr/>
              <a:t>28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29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CAF7F-F425-0C41-AD1C-8608020CD1B9}" type="slidenum">
              <a:rPr lang="en-US"/>
              <a:pPr/>
              <a:t>30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CAF7F-F425-0C41-AD1C-8608020CD1B9}" type="slidenum">
              <a:rPr lang="en-US"/>
              <a:pPr/>
              <a:t>31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827B4-F41E-CF41-9A29-2CC49E90B799}" type="slidenum">
              <a:rPr lang="en-US"/>
              <a:pPr/>
              <a:t>32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39D6B-2AF0-FD44-83C6-D06D5F77F93C}" type="slidenum">
              <a:rPr lang="en-US"/>
              <a:pPr/>
              <a:t>33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A519D2-A34A-1C4C-8E16-496D724B3A03}" type="slidenum">
              <a:rPr lang="en-US"/>
              <a:pPr/>
              <a:t>34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96C71-425D-1943-8D51-5F83552D6369}" type="slidenum">
              <a:rPr lang="en-US"/>
              <a:pPr/>
              <a:t>35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36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37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38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39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40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41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42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43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44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45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46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47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48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49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50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56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61BC4-890F-1848-85AD-03D561F21D59}" type="slidenum">
              <a:rPr lang="en-US"/>
              <a:pPr/>
              <a:t>57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58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96C43D-91C1-FD47-AB59-C091D9D4737B}" type="slidenum">
              <a:rPr lang="en-US"/>
              <a:pPr/>
              <a:t>59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60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21064-061E-814B-AA51-62437CC61311}" type="slidenum">
              <a:rPr lang="en-US"/>
              <a:pPr/>
              <a:t>61</a:t>
            </a:fld>
            <a:endParaRPr lang="en-US"/>
          </a:p>
        </p:txBody>
      </p:sp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94A48BD-8CDC-1542-BC33-CA431613D7B2}" type="slidenum">
              <a:rPr lang="en-US" sz="1200"/>
              <a:pPr algn="r" eaLnBrk="1" hangingPunct="1"/>
              <a:t>61</a:t>
            </a:fld>
            <a:endParaRPr lang="en-US" sz="1200"/>
          </a:p>
        </p:txBody>
      </p:sp>
      <p:sp>
        <p:nvSpPr>
          <p:cNvPr id="1167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2B54D-6E93-4049-B2F7-C71BA3C29AF6}" type="slidenum">
              <a:rPr lang="en-US"/>
              <a:pPr/>
              <a:t>62</a:t>
            </a:fld>
            <a:endParaRPr lang="en-US"/>
          </a:p>
        </p:txBody>
      </p:sp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F9B5744-0D2D-1F45-A07A-E0289B51BF24}" type="slidenum">
              <a:rPr lang="en-US" sz="1200"/>
              <a:pPr algn="r" eaLnBrk="1" hangingPunct="1"/>
              <a:t>62</a:t>
            </a:fld>
            <a:endParaRPr lang="en-US" sz="1200"/>
          </a:p>
        </p:txBody>
      </p:sp>
      <p:sp>
        <p:nvSpPr>
          <p:cNvPr id="11878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0027D-2961-1B45-BF4D-3395F3D08F01}" type="slidenum">
              <a:rPr lang="en-US"/>
              <a:pPr/>
              <a:t>63</a:t>
            </a:fld>
            <a:endParaRPr lang="en-US"/>
          </a:p>
        </p:txBody>
      </p:sp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5C7F8DA-9796-124C-90CD-D0DE74CC70D9}" type="slidenum">
              <a:rPr lang="en-US" sz="1200"/>
              <a:pPr algn="r" eaLnBrk="1" hangingPunct="1"/>
              <a:t>63</a:t>
            </a:fld>
            <a:endParaRPr lang="en-US" sz="1200"/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249E79-597F-8F46-9AAB-46A3DEEAC7D5}" type="slidenum">
              <a:rPr lang="en-US"/>
              <a:pPr/>
              <a:t>64</a:t>
            </a:fld>
            <a:endParaRPr lang="en-US"/>
          </a:p>
        </p:txBody>
      </p:sp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9045B99-6960-474A-91F1-D560D8946AFB}" type="slidenum">
              <a:rPr lang="en-US" sz="1200"/>
              <a:pPr algn="r" eaLnBrk="1" hangingPunct="1"/>
              <a:t>64</a:t>
            </a:fld>
            <a:endParaRPr lang="en-US" sz="1200"/>
          </a:p>
        </p:txBody>
      </p:sp>
      <p:sp>
        <p:nvSpPr>
          <p:cNvPr id="1249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65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66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CAF7F-F425-0C41-AD1C-8608020CD1B9}" type="slidenum">
              <a:rPr lang="en-US"/>
              <a:pPr/>
              <a:t>67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4267B0-6F5F-F544-964C-882190707836}" type="slidenum">
              <a:rPr lang="en-US"/>
              <a:pPr/>
              <a:t>68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CCF8EF-865D-A040-BB5D-35E97F6FFA65}" type="slidenum">
              <a:rPr lang="en-US"/>
              <a:pPr/>
              <a:t>69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AC1E54-D468-2F4E-A446-1432BC552E69}" type="slidenum">
              <a:rPr lang="en-US"/>
              <a:pPr/>
              <a:t>70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4C7105-FCDE-3C4A-A2F5-189C39199759}" type="slidenum">
              <a:rPr lang="en-US"/>
              <a:pPr/>
              <a:t>71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FF0D0-4F2B-C94E-B0FA-C0126171D7BB}" type="slidenum">
              <a:rPr lang="en-US"/>
              <a:pPr/>
              <a:t>72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827B4-F41E-CF41-9A29-2CC49E90B799}" type="slidenum">
              <a:rPr lang="en-US"/>
              <a:pPr/>
              <a:t>73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39D6B-2AF0-FD44-83C6-D06D5F77F93C}" type="slidenum">
              <a:rPr lang="en-US"/>
              <a:pPr/>
              <a:t>74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1F730A-4106-354F-B510-E66AAC03ADB8}" type="slidenum">
              <a:rPr lang="en-US"/>
              <a:pPr/>
              <a:t>75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A519D2-A34A-1C4C-8E16-496D724B3A03}" type="slidenum">
              <a:rPr lang="en-US"/>
              <a:pPr/>
              <a:t>76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96C71-425D-1943-8D51-5F83552D6369}" type="slidenum">
              <a:rPr lang="en-US"/>
              <a:pPr/>
              <a:t>77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78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79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80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81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82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83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86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87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88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90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15E42-9B16-8D4B-AAA2-6EDCD5F6927B}" type="slidenum">
              <a:rPr lang="en-US"/>
              <a:pPr/>
              <a:t>91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92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Pseudo-code.</a:t>
            </a:r>
            <a:endParaRPr lang="en-US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93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Standard </a:t>
            </a:r>
            <a:r>
              <a:rPr lang="en-US" dirty="0" err="1" smtClean="0"/>
              <a:t>kernelized</a:t>
            </a:r>
            <a:r>
              <a:rPr lang="en-US" dirty="0" smtClean="0"/>
              <a:t> SVM. </a:t>
            </a:r>
            <a:r>
              <a:rPr lang="en-US" dirty="0" err="1" smtClean="0"/>
              <a:t>Representer</a:t>
            </a:r>
            <a:r>
              <a:rPr lang="en-US" dirty="0" smtClean="0"/>
              <a:t> theorem allows us to solve for w in</a:t>
            </a:r>
            <a:r>
              <a:rPr lang="en-US" baseline="0" dirty="0" smtClean="0"/>
              <a:t> terms of dual variables \alpha and support vectors s.</a:t>
            </a:r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94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interesting step. ||w|| minimization favors simple kernels.</a:t>
            </a:r>
            <a:endParaRPr 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95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Simple example, with one support vector (0.8,1.0) with</a:t>
            </a:r>
            <a:r>
              <a:rPr lang="en-US" baseline="0" dirty="0" smtClean="0"/>
              <a:t> alpha = 1, </a:t>
            </a:r>
            <a:r>
              <a:rPr lang="en-US" baseline="0" dirty="0" err="1" smtClean="0"/>
              <a:t>t_k</a:t>
            </a:r>
            <a:r>
              <a:rPr lang="en-US" baseline="0" dirty="0" smtClean="0"/>
              <a:t> increases with increasing kernel complexity</a:t>
            </a:r>
            <a:endParaRPr 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96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Simple example, with one support vector (0.8,1.0) with</a:t>
            </a:r>
            <a:r>
              <a:rPr lang="en-US" baseline="0" dirty="0" smtClean="0"/>
              <a:t> alpha = 1, </a:t>
            </a:r>
            <a:r>
              <a:rPr lang="en-US" baseline="0" dirty="0" err="1" smtClean="0"/>
              <a:t>t_k</a:t>
            </a:r>
            <a:r>
              <a:rPr lang="en-US" baseline="0" dirty="0" smtClean="0"/>
              <a:t> increases with increasing </a:t>
            </a:r>
            <a:r>
              <a:rPr lang="en-US" baseline="0" smtClean="0"/>
              <a:t>kernel complexity</a:t>
            </a:r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97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Simple example, with one support vector (0.8,1.0) with</a:t>
            </a:r>
            <a:r>
              <a:rPr lang="en-US" baseline="0" dirty="0" smtClean="0"/>
              <a:t> alpha = 1, </a:t>
            </a:r>
            <a:r>
              <a:rPr lang="en-US" baseline="0" dirty="0" err="1" smtClean="0"/>
              <a:t>t_k</a:t>
            </a:r>
            <a:r>
              <a:rPr lang="en-US" baseline="0" dirty="0" smtClean="0"/>
              <a:t> increases with increasing </a:t>
            </a:r>
            <a:r>
              <a:rPr lang="en-US" baseline="0" smtClean="0"/>
              <a:t>kernel complexity</a:t>
            </a:r>
            <a:endParaRPr 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98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Initia</a:t>
            </a:r>
            <a:r>
              <a:rPr lang="en-US" baseline="0" dirty="0" smtClean="0"/>
              <a:t>l iterations: </a:t>
            </a:r>
            <a:r>
              <a:rPr lang="en-US" dirty="0" smtClean="0"/>
              <a:t> \</a:t>
            </a:r>
            <a:r>
              <a:rPr lang="en-US" dirty="0" err="1" smtClean="0"/>
              <a:t>sum_i</a:t>
            </a:r>
            <a:r>
              <a:rPr lang="en-US" baseline="0" dirty="0" smtClean="0"/>
              <a:t> \</a:t>
            </a:r>
            <a:r>
              <a:rPr lang="en-US" baseline="0" dirty="0" err="1" smtClean="0"/>
              <a:t>xi_i</a:t>
            </a:r>
            <a:r>
              <a:rPr lang="en-US" baseline="0" dirty="0" smtClean="0"/>
              <a:t> cannot be pushed down by a large value since </a:t>
            </a:r>
            <a:r>
              <a:rPr lang="en-US" baseline="0" dirty="0" err="1" smtClean="0"/>
              <a:t>h_i</a:t>
            </a:r>
            <a:r>
              <a:rPr lang="en-US" baseline="0" dirty="0" smtClean="0"/>
              <a:t> are “incorrect”. So the method chooses a simple kernel.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Later iterations: \</a:t>
            </a:r>
            <a:r>
              <a:rPr lang="en-US" baseline="0" dirty="0" err="1" smtClean="0"/>
              <a:t>sum_i</a:t>
            </a:r>
            <a:r>
              <a:rPr lang="en-US" baseline="0" dirty="0" smtClean="0"/>
              <a:t> \</a:t>
            </a:r>
            <a:r>
              <a:rPr lang="en-US" baseline="0" dirty="0" err="1" smtClean="0"/>
              <a:t>xi_i</a:t>
            </a:r>
            <a:r>
              <a:rPr lang="en-US" baseline="0" dirty="0" smtClean="0"/>
              <a:t> can be pushed down significantly by resorting to a more complex kernel.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\lambda is fixed for all the iterations .. no need for annealing etc.</a:t>
            </a:r>
            <a:endParaRPr lang="en-US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99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Initia</a:t>
            </a:r>
            <a:r>
              <a:rPr lang="en-US" baseline="0" dirty="0" smtClean="0"/>
              <a:t>l iterations: </a:t>
            </a:r>
            <a:r>
              <a:rPr lang="en-US" dirty="0" smtClean="0"/>
              <a:t> \</a:t>
            </a:r>
            <a:r>
              <a:rPr lang="en-US" dirty="0" err="1" smtClean="0"/>
              <a:t>sum_i</a:t>
            </a:r>
            <a:r>
              <a:rPr lang="en-US" baseline="0" dirty="0" smtClean="0"/>
              <a:t> \</a:t>
            </a:r>
            <a:r>
              <a:rPr lang="en-US" baseline="0" dirty="0" err="1" smtClean="0"/>
              <a:t>xi_i</a:t>
            </a:r>
            <a:r>
              <a:rPr lang="en-US" baseline="0" dirty="0" smtClean="0"/>
              <a:t> cannot be pushed down by a large value since </a:t>
            </a:r>
            <a:r>
              <a:rPr lang="en-US" baseline="0" dirty="0" err="1" smtClean="0"/>
              <a:t>h_i</a:t>
            </a:r>
            <a:r>
              <a:rPr lang="en-US" baseline="0" dirty="0" smtClean="0"/>
              <a:t> are “incorrect”. So the method chooses a simple kernel.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Later iterations: \</a:t>
            </a:r>
            <a:r>
              <a:rPr lang="en-US" baseline="0" dirty="0" err="1" smtClean="0"/>
              <a:t>sum_i</a:t>
            </a:r>
            <a:r>
              <a:rPr lang="en-US" baseline="0" dirty="0" smtClean="0"/>
              <a:t> \</a:t>
            </a:r>
            <a:r>
              <a:rPr lang="en-US" baseline="0" dirty="0" err="1" smtClean="0"/>
              <a:t>xi_i</a:t>
            </a:r>
            <a:r>
              <a:rPr lang="en-US" baseline="0" dirty="0" smtClean="0"/>
              <a:t> can be pushed down significantly by resorting to a more complex kernel.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\lambda is fixed for all the iterations .. no need for annealing etc.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10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C4958-3795-CB4C-8742-34783BE0DDF5}" type="slidenum">
              <a:rPr lang="en-US"/>
              <a:pPr/>
              <a:t>100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CAF7F-F425-0C41-AD1C-8608020CD1B9}" type="slidenum">
              <a:rPr lang="en-US"/>
              <a:pPr/>
              <a:t>101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102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103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104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105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106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107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Average over all 6 classes, all 5 folds</a:t>
            </a:r>
            <a:r>
              <a:rPr lang="en-US" baseline="0" dirty="0" smtClean="0"/>
              <a:t>. Difference between Cubic and SPMKL is more pronounced, since SPMKL does much better and Cubic does slightly worse.</a:t>
            </a:r>
            <a:endParaRPr lang="en-US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DB7C-9622-DE43-A1A8-C45A144AFE99}" type="slidenum">
              <a:rPr lang="en-US"/>
              <a:pPr/>
              <a:t>108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Average </a:t>
            </a:r>
            <a:r>
              <a:rPr lang="en-US" dirty="0" err="1" smtClean="0"/>
              <a:t>Rademacher</a:t>
            </a:r>
            <a:r>
              <a:rPr lang="en-US" baseline="0" dirty="0" smtClean="0"/>
              <a:t> </a:t>
            </a:r>
            <a:r>
              <a:rPr lang="en-US" dirty="0" smtClean="0"/>
              <a:t>L1 norm for SPL</a:t>
            </a:r>
            <a:endParaRPr lang="en-US" baseline="0" dirty="0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CAF7F-F425-0C41-AD1C-8608020CD1B9}" type="slidenum">
              <a:rPr lang="en-US"/>
              <a:pPr/>
              <a:t>109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2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5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29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860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958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870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532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452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146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083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87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41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9055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231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97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5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8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2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2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2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D485-9C94-624E-A272-3537945AFF70}" type="datetimeFigureOut">
              <a:rPr lang="en-US" smtClean="0"/>
              <a:t>11/6/11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C3AE1-6A65-D84F-BED6-D4803533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1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97161-9821-424C-9548-D70B30946E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7AAB8-D7DF-4543-8F77-C2535DC477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01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2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4" Type="http://schemas.openxmlformats.org/officeDocument/2006/relationships/chart" Target="../charts/chart15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chart" Target="../charts/chart16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22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94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95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20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97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.jp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.jp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0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chart" Target="../charts/char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chart" Target="../charts/char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21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jpeg"/><Relationship Id="rId10" Type="http://schemas.openxmlformats.org/officeDocument/2006/relationships/image" Target="../media/image63.jpeg"/><Relationship Id="rId11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61.jpeg"/><Relationship Id="rId5" Type="http://schemas.openxmlformats.org/officeDocument/2006/relationships/image" Target="../media/image57.jpeg"/><Relationship Id="rId6" Type="http://schemas.openxmlformats.org/officeDocument/2006/relationships/image" Target="../media/image59.jpeg"/><Relationship Id="rId7" Type="http://schemas.openxmlformats.org/officeDocument/2006/relationships/image" Target="../media/image58.jpeg"/><Relationship Id="rId8" Type="http://schemas.openxmlformats.org/officeDocument/2006/relationships/image" Target="../media/image60.jpeg"/><Relationship Id="rId9" Type="http://schemas.openxmlformats.org/officeDocument/2006/relationships/image" Target="../media/image65.jpeg"/><Relationship Id="rId10" Type="http://schemas.openxmlformats.org/officeDocument/2006/relationships/image" Target="../media/image63.jpeg"/><Relationship Id="rId11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61.jpeg"/><Relationship Id="rId5" Type="http://schemas.openxmlformats.org/officeDocument/2006/relationships/image" Target="../media/image57.jpeg"/><Relationship Id="rId6" Type="http://schemas.openxmlformats.org/officeDocument/2006/relationships/image" Target="../media/image59.jpeg"/><Relationship Id="rId7" Type="http://schemas.openxmlformats.org/officeDocument/2006/relationships/image" Target="../media/image58.jpeg"/><Relationship Id="rId8" Type="http://schemas.openxmlformats.org/officeDocument/2006/relationships/image" Target="../media/image60.jpeg"/><Relationship Id="rId9" Type="http://schemas.openxmlformats.org/officeDocument/2006/relationships/image" Target="../media/image67.jpeg"/><Relationship Id="rId10" Type="http://schemas.openxmlformats.org/officeDocument/2006/relationships/image" Target="../media/image63.jpeg"/><Relationship Id="rId11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61.jpeg"/><Relationship Id="rId5" Type="http://schemas.openxmlformats.org/officeDocument/2006/relationships/image" Target="../media/image57.jpeg"/><Relationship Id="rId6" Type="http://schemas.openxmlformats.org/officeDocument/2006/relationships/image" Target="../media/image59.jpeg"/><Relationship Id="rId7" Type="http://schemas.openxmlformats.org/officeDocument/2006/relationships/image" Target="../media/image58.jpeg"/><Relationship Id="rId8" Type="http://schemas.openxmlformats.org/officeDocument/2006/relationships/image" Target="../media/image60.jpeg"/><Relationship Id="rId9" Type="http://schemas.openxmlformats.org/officeDocument/2006/relationships/image" Target="../media/image67.jpeg"/><Relationship Id="rId10" Type="http://schemas.openxmlformats.org/officeDocument/2006/relationships/image" Target="../media/image69.jpeg"/><Relationship Id="rId11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70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7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7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7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0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Relationship Id="rId3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chart" Target="../charts/char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Relationship Id="rId3" Type="http://schemas.openxmlformats.org/officeDocument/2006/relationships/chart" Target="../charts/char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5.xml"/><Relationship Id="rId3" Type="http://schemas.openxmlformats.org/officeDocument/2006/relationships/chart" Target="../charts/chart1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6.xml"/><Relationship Id="rId3" Type="http://schemas.openxmlformats.org/officeDocument/2006/relationships/chart" Target="../charts/char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7.xml"/><Relationship Id="rId3" Type="http://schemas.openxmlformats.org/officeDocument/2006/relationships/chart" Target="../charts/char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81163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U_BlockStree_2color_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76200"/>
            <a:ext cx="11017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263" y="1233310"/>
            <a:ext cx="9075737" cy="4457013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Max-Margin Learning with</a:t>
            </a:r>
            <a:br>
              <a:rPr lang="en-US" sz="4800" b="1" dirty="0" smtClean="0"/>
            </a:br>
            <a:r>
              <a:rPr lang="en-US" sz="4800" b="1" dirty="0" smtClean="0"/>
              <a:t>Latent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1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Learning with Latent Variables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5492" y="1160720"/>
            <a:ext cx="4694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Handles missing information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85492" y="2253367"/>
            <a:ext cx="748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Learn with large, freely available, diverse data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85492" y="3323645"/>
            <a:ext cx="8991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Traditional methods like expectation-maximization (EM)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1464307" y="4575710"/>
            <a:ext cx="60676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New max-margin formulations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4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eer_rescaled_03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962400" y="1371600"/>
            <a:ext cx="2362200" cy="2133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203450" y="6248400"/>
            <a:ext cx="4503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Feature </a:t>
            </a:r>
            <a:r>
              <a:rPr lang="en-US" sz="3200">
                <a:sym typeface="Symbol" charset="0"/>
              </a:rPr>
              <a:t>(</a:t>
            </a:r>
            <a:r>
              <a:rPr lang="en-US" sz="3200" b="1">
                <a:sym typeface="Symbol" charset="0"/>
              </a:rPr>
              <a:t>x</a:t>
            </a:r>
            <a:r>
              <a:rPr lang="en-US" sz="3200">
                <a:sym typeface="Symbol" charset="0"/>
              </a:rPr>
              <a:t>,</a:t>
            </a:r>
            <a:r>
              <a:rPr lang="en-US" sz="3200" b="1">
                <a:sym typeface="Symbol" charset="0"/>
              </a:rPr>
              <a:t>y</a:t>
            </a:r>
            <a:r>
              <a:rPr lang="en-US" sz="3200">
                <a:sym typeface="Symbol" charset="0"/>
              </a:rPr>
              <a:t>,</a:t>
            </a:r>
            <a:r>
              <a:rPr lang="en-US" sz="3200" b="1">
                <a:sym typeface="Symbol" charset="0"/>
              </a:rPr>
              <a:t>h</a:t>
            </a:r>
            <a:r>
              <a:rPr lang="en-US" sz="3200">
                <a:sym typeface="Symbol" charset="0"/>
              </a:rPr>
              <a:t>) - HOG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82575" y="914400"/>
            <a:ext cx="2917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Input </a:t>
            </a:r>
            <a:r>
              <a:rPr lang="en-US" sz="3200" b="1"/>
              <a:t>x </a:t>
            </a:r>
            <a:r>
              <a:rPr lang="en-US" sz="3200"/>
              <a:t>- Image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000" y="1844675"/>
            <a:ext cx="2530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Output </a:t>
            </a:r>
            <a:r>
              <a:rPr lang="en-US" sz="3200" b="1"/>
              <a:t>y </a:t>
            </a:r>
            <a:r>
              <a:rPr lang="en-US" sz="3200">
                <a:sym typeface="Symbol" charset="0"/>
              </a:rPr>
              <a:t></a:t>
            </a:r>
            <a:r>
              <a:rPr lang="en-US" sz="3200" b="1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Y</a:t>
            </a:r>
            <a:endParaRPr lang="en-US" sz="3200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81000" y="2697163"/>
            <a:ext cx="2736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Latent </a:t>
            </a:r>
            <a:r>
              <a:rPr lang="en-US" sz="3200" b="1"/>
              <a:t>h</a:t>
            </a:r>
            <a:r>
              <a:rPr lang="en-US" sz="3200"/>
              <a:t> - Box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65150" y="3597275"/>
            <a:ext cx="233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ym typeface="Symbol" charset="0"/>
              </a:rPr>
              <a:t> - 0/1 Loss</a:t>
            </a:r>
            <a:endParaRPr lang="en-US" sz="3200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6200" y="4921250"/>
            <a:ext cx="89405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Y = {</a:t>
            </a:r>
            <a:r>
              <a:rPr lang="ja-JP" altLang="en-US" sz="2400" dirty="0"/>
              <a:t>“</a:t>
            </a:r>
            <a:r>
              <a:rPr lang="en-US" sz="2400" dirty="0"/>
              <a:t>Bison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Deer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”</a:t>
            </a:r>
            <a:r>
              <a:rPr lang="en-US" sz="2400" dirty="0"/>
              <a:t>Elephant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Giraffe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Llama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Rhino</a:t>
            </a:r>
            <a:r>
              <a:rPr lang="ja-JP" altLang="en-US" sz="2400" dirty="0"/>
              <a:t>”</a:t>
            </a:r>
            <a:r>
              <a:rPr lang="en-US" sz="2400" dirty="0"/>
              <a:t> }</a:t>
            </a: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3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4862513" y="2468563"/>
            <a:ext cx="42052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271 images, 6 classes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5130800" y="3641725"/>
            <a:ext cx="370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90/10 train/test split</a:t>
            </a: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6096000" y="4678363"/>
            <a:ext cx="1381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4 folds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743200" y="792163"/>
            <a:ext cx="36179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</a:rPr>
              <a:t>Mammals Dataset</a:t>
            </a:r>
          </a:p>
        </p:txBody>
      </p:sp>
      <p:pic>
        <p:nvPicPr>
          <p:cNvPr id="26645" name="Picture 21" descr="mammals_data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5815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7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597649" y="1620088"/>
            <a:ext cx="1226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CUBIC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69472" y="1620088"/>
            <a:ext cx="1353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SPMKL</a:t>
            </a:r>
            <a:endParaRPr lang="en-US" sz="3200" b="1" dirty="0">
              <a:latin typeface="Calibri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496678" y="1823839"/>
            <a:ext cx="12958" cy="4927258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63888" y="1268760"/>
            <a:ext cx="218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Iteration 1</a:t>
            </a:r>
            <a:endParaRPr lang="en-US" sz="36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16" name="Picture 15" descr="cubic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" y="2179097"/>
            <a:ext cx="4064000" cy="4572000"/>
          </a:xfrm>
          <a:prstGeom prst="rect">
            <a:avLst/>
          </a:prstGeom>
        </p:spPr>
      </p:pic>
      <p:pic>
        <p:nvPicPr>
          <p:cNvPr id="17" name="Picture 16" descr="spmkl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22" y="2179097"/>
            <a:ext cx="4064000" cy="4572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5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H="1">
            <a:off x="4496678" y="1823839"/>
            <a:ext cx="12958" cy="4927258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ubic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2176272"/>
            <a:ext cx="4064000" cy="4572000"/>
          </a:xfrm>
          <a:prstGeom prst="rect">
            <a:avLst/>
          </a:prstGeom>
        </p:spPr>
      </p:pic>
      <p:pic>
        <p:nvPicPr>
          <p:cNvPr id="3" name="Picture 2" descr="spmkl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2" y="2176272"/>
            <a:ext cx="40640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7649" y="1620088"/>
            <a:ext cx="1226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CUBIC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9472" y="1620088"/>
            <a:ext cx="1353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SPMKL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1268760"/>
            <a:ext cx="218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Iteration 2</a:t>
            </a:r>
            <a:endParaRPr lang="en-US" sz="36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2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H="1">
            <a:off x="4496678" y="1823839"/>
            <a:ext cx="12958" cy="4927258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ubic0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2176272"/>
            <a:ext cx="4064000" cy="4572000"/>
          </a:xfrm>
          <a:prstGeom prst="rect">
            <a:avLst/>
          </a:prstGeom>
        </p:spPr>
      </p:pic>
      <p:pic>
        <p:nvPicPr>
          <p:cNvPr id="3" name="Picture 2" descr="spmkl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2" y="2176272"/>
            <a:ext cx="40640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7649" y="1620088"/>
            <a:ext cx="1226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CUBIC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9472" y="1620088"/>
            <a:ext cx="1353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SPMKL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1268760"/>
            <a:ext cx="218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Iteration 3</a:t>
            </a:r>
            <a:endParaRPr lang="en-US" sz="36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9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H="1">
            <a:off x="4496678" y="1823839"/>
            <a:ext cx="12958" cy="4927258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ubic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2176272"/>
            <a:ext cx="4064000" cy="4572000"/>
          </a:xfrm>
          <a:prstGeom prst="rect">
            <a:avLst/>
          </a:prstGeom>
        </p:spPr>
      </p:pic>
      <p:pic>
        <p:nvPicPr>
          <p:cNvPr id="3" name="Picture 2" descr="spmkl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2" y="2176272"/>
            <a:ext cx="40640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7649" y="1620088"/>
            <a:ext cx="1226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CUBIC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9472" y="1620088"/>
            <a:ext cx="1353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SPMKL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1268760"/>
            <a:ext cx="218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Iteration 5</a:t>
            </a:r>
            <a:endParaRPr lang="en-US" sz="36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H="1">
            <a:off x="4496678" y="1823839"/>
            <a:ext cx="12958" cy="4927258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ubic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2176272"/>
            <a:ext cx="4064000" cy="4572000"/>
          </a:xfrm>
          <a:prstGeom prst="rect">
            <a:avLst/>
          </a:prstGeom>
        </p:spPr>
      </p:pic>
      <p:pic>
        <p:nvPicPr>
          <p:cNvPr id="3" name="Picture 2" descr="spmkl0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2" y="2176272"/>
            <a:ext cx="40640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7649" y="1620088"/>
            <a:ext cx="1226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CUBIC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9472" y="1620088"/>
            <a:ext cx="1353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SPMKL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8292" y="1268760"/>
            <a:ext cx="3123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At convergence</a:t>
            </a:r>
            <a:endParaRPr lang="en-US" sz="36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3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eer_rescaled_03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7" y="1520552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02607" y="1977752"/>
            <a:ext cx="2362200" cy="2133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224340" y="2553530"/>
            <a:ext cx="2362200" cy="2133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607" y="1977752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4340" y="2580540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5873" y="4946047"/>
            <a:ext cx="53896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Area of Intersection of A and B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4439950" y="5476776"/>
            <a:ext cx="1823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Area of  A</a:t>
            </a:r>
            <a:endParaRPr lang="en-US" sz="3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735873" y="5530823"/>
            <a:ext cx="53896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59255" y="5180039"/>
            <a:ext cx="14075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Score = </a:t>
            </a:r>
            <a:endParaRPr lang="en-US" sz="3200" dirty="0"/>
          </a:p>
        </p:txBody>
      </p:sp>
      <p:pic>
        <p:nvPicPr>
          <p:cNvPr id="4" name="Picture 3" descr="avg_rectint_sp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69320"/>
            <a:ext cx="4303776" cy="3227832"/>
          </a:xfrm>
          <a:prstGeom prst="rect">
            <a:avLst/>
          </a:prstGeom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9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ox_rademacher_sp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74794"/>
            <a:ext cx="5832648" cy="43744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47664" y="4797152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Σa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r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endParaRPr lang="en-US" sz="3600" baseline="-25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068960"/>
            <a:ext cx="8504251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Complexity of kernels used by algorithm</a:t>
            </a:r>
          </a:p>
          <a:p>
            <a:r>
              <a:rPr lang="en-US" sz="3200" b="1" dirty="0" smtClean="0"/>
              <a:t>automatically adapts over iterations </a:t>
            </a:r>
            <a:endParaRPr lang="en-US" sz="3200" b="1" dirty="0"/>
          </a:p>
        </p:txBody>
      </p:sp>
      <p:sp>
        <p:nvSpPr>
          <p:cNvPr id="7" name="Rectangular Callout 6"/>
          <p:cNvSpPr/>
          <p:nvPr/>
        </p:nvSpPr>
        <p:spPr bwMode="auto">
          <a:xfrm>
            <a:off x="971600" y="5733256"/>
            <a:ext cx="3096344" cy="792088"/>
          </a:xfrm>
          <a:prstGeom prst="wedgeRectCallout">
            <a:avLst>
              <a:gd name="adj1" fmla="val -7552"/>
              <a:gd name="adj2" fmla="val -101298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 pitchFamily="34" charset="0"/>
              </a:rPr>
              <a:t>Rademacher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 complexity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of </a:t>
            </a:r>
            <a:r>
              <a:rPr lang="en-US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baseline="30000" dirty="0" err="1" smtClean="0">
                <a:solidFill>
                  <a:prstClr val="black"/>
                </a:solidFill>
                <a:latin typeface="Calibri" pitchFamily="34" charset="0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 kernel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19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709202975"/>
              </p:ext>
            </p:extLst>
          </p:nvPr>
        </p:nvGraphicFramePr>
        <p:xfrm>
          <a:off x="106847" y="1897982"/>
          <a:ext cx="5031755" cy="3109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386083085"/>
              </p:ext>
            </p:extLst>
          </p:nvPr>
        </p:nvGraphicFramePr>
        <p:xfrm>
          <a:off x="4890426" y="1897982"/>
          <a:ext cx="4116716" cy="3109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521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81163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U_BlockStree_2color_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76200"/>
            <a:ext cx="11017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263" y="1233310"/>
            <a:ext cx="9075737" cy="4457013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Max-Margin Learning with</a:t>
            </a:r>
            <a:br>
              <a:rPr lang="en-US" sz="4800" b="1" dirty="0" smtClean="0"/>
            </a:br>
            <a:r>
              <a:rPr lang="en-US" sz="4800" b="1" dirty="0" smtClean="0"/>
              <a:t>Latent Variables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dirty="0" smtClean="0"/>
              <a:t>Latent SVM</a:t>
            </a:r>
            <a:endParaRPr lang="en-US" dirty="0"/>
          </a:p>
        </p:txBody>
      </p:sp>
      <p:sp>
        <p:nvSpPr>
          <p:cNvPr id="8" name="Text Box 1047"/>
          <p:cNvSpPr txBox="1">
            <a:spLocks noChangeArrowheads="1"/>
          </p:cNvSpPr>
          <p:nvPr/>
        </p:nvSpPr>
        <p:spPr bwMode="auto">
          <a:xfrm>
            <a:off x="1169988" y="5954725"/>
            <a:ext cx="72666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Andrews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 et al., 2001,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Smol</a:t>
            </a:r>
            <a:r>
              <a:rPr lang="en-US" sz="2400" b="1" kern="0" dirty="0" smtClean="0">
                <a:solidFill>
                  <a:srgbClr val="009999"/>
                </a:solidFill>
              </a:rPr>
              <a:t>a et al., 2005,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Felzenszwalb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 et al, 2008, Yu and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Joachims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426912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ti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2" y="2478396"/>
            <a:ext cx="4436603" cy="15644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718" y="1998951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INPUT </a:t>
            </a:r>
            <a:r>
              <a:rPr lang="en-US" sz="2800" b="1" dirty="0" smtClean="0"/>
              <a:t>x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800" y="4250541"/>
            <a:ext cx="298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OUTPUT </a:t>
            </a:r>
            <a:r>
              <a:rPr lang="en-US" sz="2800" b="1" dirty="0" smtClean="0"/>
              <a:t>y</a:t>
            </a:r>
            <a:r>
              <a:rPr lang="en-US" sz="2800" dirty="0" smtClean="0"/>
              <a:t> = {+1,-1}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3589567" y="2478396"/>
            <a:ext cx="855276" cy="29460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407219" y="2773003"/>
            <a:ext cx="855276" cy="29460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4129" y="3106815"/>
            <a:ext cx="855276" cy="29460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86529" y="3427669"/>
            <a:ext cx="855276" cy="29460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68305" y="3748523"/>
            <a:ext cx="855276" cy="29460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3" name="Group 19"/>
          <p:cNvGrpSpPr/>
          <p:nvPr/>
        </p:nvGrpSpPr>
        <p:grpSpPr>
          <a:xfrm>
            <a:off x="4856954" y="1542518"/>
            <a:ext cx="3959433" cy="4951187"/>
            <a:chOff x="4856954" y="1801678"/>
            <a:chExt cx="3959433" cy="4951187"/>
          </a:xfrm>
        </p:grpSpPr>
        <p:graphicFrame>
          <p:nvGraphicFramePr>
            <p:cNvPr id="21" name="Chart 20"/>
            <p:cNvGraphicFramePr/>
            <p:nvPr>
              <p:extLst>
                <p:ext uri="{D42A27DB-BD31-4B8C-83A1-F6EECF244321}">
                  <p14:modId xmlns:p14="http://schemas.microsoft.com/office/powerpoint/2010/main" val="1064989755"/>
                </p:ext>
              </p:extLst>
            </p:nvPr>
          </p:nvGraphicFramePr>
          <p:xfrm>
            <a:off x="4856954" y="2178365"/>
            <a:ext cx="3959433" cy="28545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5942527" y="1801678"/>
              <a:ext cx="1936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Test Accuracy</a:t>
              </a:r>
              <a:endParaRPr lang="en-US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92506" y="4936983"/>
              <a:ext cx="2759189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 smtClean="0"/>
                <a:t>UniProbe</a:t>
              </a:r>
              <a:r>
                <a:rPr lang="en-US" sz="2800" dirty="0" smtClean="0"/>
                <a:t> Dataset</a:t>
              </a:r>
            </a:p>
            <a:p>
              <a:pPr algn="ctr"/>
              <a:r>
                <a:rPr lang="en-US" sz="2800" dirty="0" smtClean="0"/>
                <a:t>40000 sequences</a:t>
              </a:r>
            </a:p>
            <a:p>
              <a:pPr algn="ctr"/>
              <a:r>
                <a:rPr lang="en-US" sz="2800" dirty="0" smtClean="0"/>
                <a:t>50/50 split</a:t>
              </a:r>
            </a:p>
            <a:p>
              <a:pPr algn="ctr"/>
              <a:r>
                <a:rPr lang="en-US" sz="2800" dirty="0" smtClean="0"/>
                <a:t>5 folds</a:t>
              </a:r>
              <a:endParaRPr lang="en-US" sz="28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920153" y="1919205"/>
            <a:ext cx="1570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LATENT </a:t>
            </a:r>
            <a:r>
              <a:rPr lang="en-US" sz="2800" b="1" dirty="0" smtClean="0">
                <a:solidFill>
                  <a:srgbClr val="FF0000"/>
                </a:solidFill>
              </a:rPr>
              <a:t>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718" y="5064894"/>
            <a:ext cx="36810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Latent variables model</a:t>
            </a:r>
          </a:p>
          <a:p>
            <a:r>
              <a:rPr lang="en-US" sz="2800" dirty="0" smtClean="0">
                <a:latin typeface="Calibri" pitchFamily="34" charset="0"/>
              </a:rPr>
              <a:t>unknown motif position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Motif Finding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7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185" y="76200"/>
            <a:ext cx="881732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Self-Paced Multiple Kernel Learning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492" y="1160720"/>
            <a:ext cx="451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Inspired by human learning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5492" y="2253367"/>
            <a:ext cx="8587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Adapt the kernel according to current latent variables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5492" y="3323645"/>
            <a:ext cx="8173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SPMKL converges; Gives local minimum solutions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78117" y="4621141"/>
            <a:ext cx="77826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</a:rPr>
              <a:t>Empirically outperforms “SPL alone” !!</a:t>
            </a:r>
            <a:endParaRPr lang="en-US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81163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U_BlockStree_2color_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76200"/>
            <a:ext cx="11017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1233310"/>
            <a:ext cx="9144000" cy="4457013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Max-Margin Learning with</a:t>
            </a:r>
            <a:br>
              <a:rPr lang="en-US" sz="4800" b="1" dirty="0" smtClean="0"/>
            </a:br>
            <a:r>
              <a:rPr lang="en-US" sz="4800" b="1" dirty="0" smtClean="0"/>
              <a:t>Latent Variables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dirty="0" smtClean="0"/>
              <a:t>Max-Margin Min-Entropy Models</a:t>
            </a:r>
            <a:endParaRPr lang="en-US" dirty="0"/>
          </a:p>
        </p:txBody>
      </p:sp>
      <p:sp>
        <p:nvSpPr>
          <p:cNvPr id="8" name="Text Box 1047"/>
          <p:cNvSpPr txBox="1">
            <a:spLocks noChangeArrowheads="1"/>
          </p:cNvSpPr>
          <p:nvPr/>
        </p:nvSpPr>
        <p:spPr bwMode="auto">
          <a:xfrm>
            <a:off x="312029" y="6331039"/>
            <a:ext cx="8787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Miller, Kumar, Packer, Goodman and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Koller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, In Submission</a:t>
            </a:r>
          </a:p>
        </p:txBody>
      </p:sp>
    </p:spTree>
    <p:extLst>
      <p:ext uri="{BB962C8B-B14F-4D97-AF65-F5344CB8AC3E}">
        <p14:creationId xmlns:p14="http://schemas.microsoft.com/office/powerpoint/2010/main" val="42675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Latent SVM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3" name="Picture 7" descr="deer_rescaled_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60" y="811162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59760" y="811162"/>
            <a:ext cx="2045212" cy="1701481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683511"/>
              </p:ext>
            </p:extLst>
          </p:nvPr>
        </p:nvGraphicFramePr>
        <p:xfrm>
          <a:off x="174805" y="5327302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0.25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793479"/>
              </p:ext>
            </p:extLst>
          </p:nvPr>
        </p:nvGraphicFramePr>
        <p:xfrm>
          <a:off x="174804" y="5799742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0.25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694186"/>
              </p:ext>
            </p:extLst>
          </p:nvPr>
        </p:nvGraphicFramePr>
        <p:xfrm>
          <a:off x="156515" y="6276483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0.25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-19513" y="2022140"/>
            <a:ext cx="4636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aseline="-250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2800" baseline="300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T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(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x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y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))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893270" y="2577948"/>
            <a:ext cx="2569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2881427" y="2522724"/>
            <a:ext cx="822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Z(x)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786" y="4770708"/>
            <a:ext cx="19027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3200" b="1" dirty="0" smtClean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lang="en-US" sz="3200" baseline="-25000" dirty="0" smtClean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3200" dirty="0">
                <a:solidFill>
                  <a:prstClr val="black"/>
                </a:solidFill>
                <a:latin typeface="Arial"/>
                <a:cs typeface="Arial"/>
              </a:rPr>
              <a:t>h|x)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786" y="5392117"/>
            <a:ext cx="3304066" cy="1402525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17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1.04118E-6 L 0.25846 -0.00208 L 0.25846 0.0981 L -0.00296 0.09579 L -0.00122 0.21518 L 0.25621 0.21518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0" y="1064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80786" y="5392117"/>
            <a:ext cx="3304066" cy="1402525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Latent SVM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3" name="Picture 7" descr="deer_rescaled_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60" y="811162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59760" y="811162"/>
            <a:ext cx="2045212" cy="1701481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BB59"/>
              </a:solidFill>
              <a:latin typeface="Arial"/>
              <a:cs typeface="Arial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613813" y="4049803"/>
            <a:ext cx="58278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MAP Inference </a:t>
            </a:r>
            <a:r>
              <a:rPr lang="en-US" sz="3200" dirty="0" err="1" smtClean="0">
                <a:solidFill>
                  <a:prstClr val="black"/>
                </a:solidFill>
                <a:latin typeface="Arial"/>
                <a:cs typeface="Arial"/>
              </a:rPr>
              <a:t>max</a:t>
            </a:r>
            <a:r>
              <a:rPr lang="en-US" sz="3200" baseline="-25000" dirty="0" err="1" smtClean="0">
                <a:solidFill>
                  <a:prstClr val="black"/>
                </a:solidFill>
                <a:latin typeface="Arial"/>
                <a:cs typeface="Arial"/>
              </a:rPr>
              <a:t>y,h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32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32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3200" dirty="0" err="1" smtClean="0">
                <a:solidFill>
                  <a:prstClr val="black"/>
                </a:solidFill>
                <a:latin typeface="Arial"/>
                <a:cs typeface="Arial"/>
              </a:rPr>
              <a:t>|x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n-US" sz="32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11161" y="5824989"/>
            <a:ext cx="1159609" cy="46240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320801"/>
              </p:ext>
            </p:extLst>
          </p:nvPr>
        </p:nvGraphicFramePr>
        <p:xfrm>
          <a:off x="174805" y="5327302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0.25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202529"/>
              </p:ext>
            </p:extLst>
          </p:nvPr>
        </p:nvGraphicFramePr>
        <p:xfrm>
          <a:off x="174804" y="5799742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0.25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48379"/>
              </p:ext>
            </p:extLst>
          </p:nvPr>
        </p:nvGraphicFramePr>
        <p:xfrm>
          <a:off x="156515" y="6276483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0.25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380786" y="4770708"/>
            <a:ext cx="19027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3200" b="1" dirty="0" smtClean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lang="en-US" sz="3200" baseline="-25000" dirty="0" smtClean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3200" dirty="0">
                <a:solidFill>
                  <a:prstClr val="black"/>
                </a:solidFill>
                <a:latin typeface="Arial"/>
                <a:cs typeface="Arial"/>
              </a:rPr>
              <a:t>h|x)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756484"/>
              </p:ext>
            </p:extLst>
          </p:nvPr>
        </p:nvGraphicFramePr>
        <p:xfrm>
          <a:off x="5401409" y="5327302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0.01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469350"/>
              </p:ext>
            </p:extLst>
          </p:nvPr>
        </p:nvGraphicFramePr>
        <p:xfrm>
          <a:off x="5401408" y="5799742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0.24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767615"/>
              </p:ext>
            </p:extLst>
          </p:nvPr>
        </p:nvGraphicFramePr>
        <p:xfrm>
          <a:off x="5383119" y="6276483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5607390" y="4770708"/>
            <a:ext cx="19027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y</a:t>
            </a:r>
            <a:r>
              <a:rPr lang="en-US" sz="3200" baseline="-25000" dirty="0" smtClean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3200" dirty="0">
                <a:solidFill>
                  <a:prstClr val="black"/>
                </a:solidFill>
                <a:latin typeface="Arial"/>
                <a:cs typeface="Arial"/>
              </a:rPr>
              <a:t>h|x)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07390" y="5392117"/>
            <a:ext cx="3304066" cy="1402525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-19513" y="2022140"/>
            <a:ext cx="4636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aseline="-250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2800" baseline="300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T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(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x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y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))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893270" y="2577948"/>
            <a:ext cx="2569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881427" y="2522724"/>
            <a:ext cx="822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Z(x)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0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1.04118E-6 L 0.25846 -0.00208 L 0.25846 0.0981 L -0.00296 0.09579 L -0.00122 0.21518 L 0.25621 0.21518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0" y="106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80786" y="5392117"/>
            <a:ext cx="3304066" cy="1402525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Latent SVM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3" name="Picture 7" descr="deer_rescaled_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60" y="811162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411161" y="5824989"/>
            <a:ext cx="1159609" cy="46240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571501" y="5388146"/>
            <a:ext cx="1159609" cy="46240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74091" y="6317901"/>
            <a:ext cx="1159609" cy="46240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315668"/>
              </p:ext>
            </p:extLst>
          </p:nvPr>
        </p:nvGraphicFramePr>
        <p:xfrm>
          <a:off x="174805" y="5327302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0.25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46796"/>
              </p:ext>
            </p:extLst>
          </p:nvPr>
        </p:nvGraphicFramePr>
        <p:xfrm>
          <a:off x="174804" y="5799742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0.25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447329"/>
              </p:ext>
            </p:extLst>
          </p:nvPr>
        </p:nvGraphicFramePr>
        <p:xfrm>
          <a:off x="156515" y="6276483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FF"/>
                          </a:solidFill>
                        </a:rPr>
                        <a:t>0.25</a:t>
                      </a:r>
                      <a:endParaRPr 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380786" y="4770708"/>
            <a:ext cx="19027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3200" b="1" dirty="0" smtClean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lang="en-US" sz="3200" baseline="-25000" dirty="0" smtClean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3200" dirty="0">
                <a:solidFill>
                  <a:prstClr val="black"/>
                </a:solidFill>
                <a:latin typeface="Arial"/>
                <a:cs typeface="Arial"/>
              </a:rPr>
              <a:t>h|x)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011814"/>
              </p:ext>
            </p:extLst>
          </p:nvPr>
        </p:nvGraphicFramePr>
        <p:xfrm>
          <a:off x="5401409" y="5327302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0.01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287306"/>
              </p:ext>
            </p:extLst>
          </p:nvPr>
        </p:nvGraphicFramePr>
        <p:xfrm>
          <a:off x="5401408" y="5799742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0.24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251472"/>
              </p:ext>
            </p:extLst>
          </p:nvPr>
        </p:nvGraphicFramePr>
        <p:xfrm>
          <a:off x="5383119" y="6276483"/>
          <a:ext cx="3616875" cy="518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5"/>
                <a:gridCol w="1205625"/>
                <a:gridCol w="12056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5607390" y="4770708"/>
            <a:ext cx="19027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y</a:t>
            </a:r>
            <a:r>
              <a:rPr lang="en-US" sz="3200" baseline="-25000" dirty="0" smtClean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3200" dirty="0">
                <a:solidFill>
                  <a:prstClr val="black"/>
                </a:solidFill>
                <a:latin typeface="Arial"/>
                <a:cs typeface="Arial"/>
              </a:rPr>
              <a:t>h|x)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07390" y="5392117"/>
            <a:ext cx="3304066" cy="1402525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2249106" y="4049803"/>
            <a:ext cx="455725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Value of latent variable?</a:t>
            </a:r>
            <a:endParaRPr lang="en-US" sz="32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-19513" y="2022140"/>
            <a:ext cx="4636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aseline="-250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2800" baseline="300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T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(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x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y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))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893270" y="2577948"/>
            <a:ext cx="2569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81427" y="2522724"/>
            <a:ext cx="822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Z(x)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2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Latent SVM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3" name="Picture 7" descr="deer_rescaled_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60" y="811162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888636" y="4898230"/>
            <a:ext cx="536216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Not only image classification</a:t>
            </a:r>
            <a:endParaRPr lang="en-US" sz="3200" dirty="0">
              <a:solidFill>
                <a:srgbClr val="FF0000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7792437" y="830186"/>
            <a:ext cx="13474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“Deer”</a:t>
            </a:r>
            <a:endParaRPr lang="en-US" sz="3200" dirty="0">
              <a:solidFill>
                <a:srgbClr val="FF0000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232763" y="5842587"/>
            <a:ext cx="465604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But also object detection</a:t>
            </a:r>
            <a:endParaRPr lang="en-US" sz="3200" dirty="0">
              <a:solidFill>
                <a:srgbClr val="0000FF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90249" y="1414962"/>
            <a:ext cx="1990613" cy="1894218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79350" y="4049803"/>
            <a:ext cx="889678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For many tasks we want a “peaky” </a:t>
            </a: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 distribution</a:t>
            </a:r>
            <a:endParaRPr lang="en-US" sz="32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-19513" y="2022140"/>
            <a:ext cx="4636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aseline="-250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2800" baseline="300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T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(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x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y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))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893270" y="2577948"/>
            <a:ext cx="2569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881427" y="2522724"/>
            <a:ext cx="822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Z(x)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76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38" grpId="0"/>
      <p:bldP spid="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Max-Margin Min-Entropy Models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3" name="Picture 7" descr="deer_rescaled_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60" y="811162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0" y="4130850"/>
            <a:ext cx="9155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  <a:latin typeface="Arial"/>
                <a:cs typeface="Arial"/>
              </a:rPr>
              <a:t>min</a:t>
            </a:r>
            <a:r>
              <a:rPr lang="en-US" sz="2800" b="1" baseline="-25000" dirty="0" err="1" smtClean="0">
                <a:solidFill>
                  <a:srgbClr val="1F497D"/>
                </a:solidFill>
                <a:latin typeface="Arial"/>
                <a:cs typeface="Arial"/>
              </a:rPr>
              <a:t>y</a:t>
            </a:r>
            <a:r>
              <a:rPr lang="en-US" sz="2800" b="1" dirty="0" smtClean="0">
                <a:solidFill>
                  <a:srgbClr val="1F497D"/>
                </a:solidFill>
                <a:latin typeface="Arial"/>
                <a:cs typeface="Arial"/>
              </a:rPr>
              <a:t> (</a:t>
            </a:r>
            <a:r>
              <a:rPr lang="en-US" sz="2800" b="1" dirty="0" err="1" smtClean="0">
                <a:solidFill>
                  <a:srgbClr val="1F497D"/>
                </a:solidFill>
                <a:latin typeface="Arial"/>
                <a:cs typeface="Arial"/>
              </a:rPr>
              <a:t>Renyi</a:t>
            </a:r>
            <a:r>
              <a:rPr lang="en-US" sz="2800" b="1" dirty="0" smtClean="0">
                <a:solidFill>
                  <a:srgbClr val="1F497D"/>
                </a:solidFill>
                <a:latin typeface="Arial"/>
                <a:cs typeface="Arial"/>
              </a:rPr>
              <a:t> Entropy of Generalized Distribution of y)</a:t>
            </a:r>
            <a:endParaRPr lang="en-US" sz="2800" b="1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8066" y="3452903"/>
            <a:ext cx="45750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Minimum Entropy Inference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-19513" y="2022140"/>
            <a:ext cx="4636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aseline="-250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2800" baseline="300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T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(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x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y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))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93270" y="2577948"/>
            <a:ext cx="2569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881427" y="2522724"/>
            <a:ext cx="822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Z(x)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4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Max-Margin Min-Entropy Models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3" name="Picture 7" descr="deer_rescaled_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60" y="811162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0" y="4130850"/>
            <a:ext cx="376510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1F497D"/>
                </a:solidFill>
                <a:latin typeface="Arial"/>
                <a:cs typeface="Arial"/>
              </a:rPr>
              <a:t>min</a:t>
            </a:r>
            <a:r>
              <a:rPr lang="en-US" sz="3200" b="1" baseline="-25000" dirty="0" err="1" smtClean="0">
                <a:solidFill>
                  <a:srgbClr val="1F497D"/>
                </a:solidFill>
                <a:latin typeface="Arial"/>
                <a:cs typeface="Arial"/>
              </a:rPr>
              <a:t>y</a:t>
            </a:r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 H</a:t>
            </a:r>
            <a:r>
              <a:rPr lang="en-US" sz="3200" b="1" baseline="-25000" dirty="0" smtClean="0">
                <a:solidFill>
                  <a:srgbClr val="1F497D"/>
                </a:solidFill>
                <a:latin typeface="Arial"/>
                <a:cs typeface="Arial"/>
              </a:rPr>
              <a:t>α</a:t>
            </a:r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(Q(y; x, w))</a:t>
            </a:r>
            <a:endParaRPr lang="en-US" sz="3200" b="1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789831" y="4177274"/>
            <a:ext cx="53368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Q(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; 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Set of all {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)}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709" y="5116596"/>
            <a:ext cx="7089763" cy="1221083"/>
            <a:chOff x="36709" y="5116596"/>
            <a:chExt cx="7089763" cy="1221083"/>
          </a:xfrm>
        </p:grpSpPr>
        <p:sp>
          <p:nvSpPr>
            <p:cNvPr id="4" name="Rectangle 3"/>
            <p:cNvSpPr/>
            <p:nvPr/>
          </p:nvSpPr>
          <p:spPr>
            <a:xfrm>
              <a:off x="36709" y="5372351"/>
              <a:ext cx="3090376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Arial"/>
                  <a:cs typeface="Arial"/>
                </a:rPr>
                <a:t>H</a:t>
              </a:r>
              <a:r>
                <a:rPr lang="en-US" sz="3200" baseline="-25000" dirty="0">
                  <a:solidFill>
                    <a:srgbClr val="000000"/>
                  </a:solidFill>
                  <a:latin typeface="Arial"/>
                  <a:cs typeface="Arial"/>
                </a:rPr>
                <a:t>α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cs typeface="Arial"/>
                </a:rPr>
                <a:t>(Q(</a:t>
              </a:r>
              <a:r>
                <a:rPr lang="en-US" sz="3200" b="1" dirty="0">
                  <a:solidFill>
                    <a:srgbClr val="000000"/>
                  </a:solidFill>
                  <a:latin typeface="Arial"/>
                  <a:cs typeface="Arial"/>
                </a:rPr>
                <a:t>y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cs typeface="Arial"/>
                </a:rPr>
                <a:t>; </a:t>
              </a:r>
              <a:r>
                <a:rPr lang="en-US" sz="3200" b="1" dirty="0">
                  <a:solidFill>
                    <a:srgbClr val="000000"/>
                  </a:solidFill>
                  <a:latin typeface="Arial"/>
                  <a:cs typeface="Arial"/>
                </a:rPr>
                <a:t>x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cs typeface="Arial"/>
                </a:rPr>
                <a:t>, </a:t>
              </a:r>
              <a:r>
                <a:rPr lang="en-US" sz="3200" b="1" dirty="0">
                  <a:solidFill>
                    <a:srgbClr val="000000"/>
                  </a:solidFill>
                  <a:latin typeface="Arial"/>
                  <a:cs typeface="Arial"/>
                </a:rPr>
                <a:t>w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) = </a:t>
              </a:r>
              <a:endParaRPr lang="en-US" sz="3200" dirty="0">
                <a:solidFill>
                  <a:srgbClr val="000000"/>
                </a:solidFill>
                <a:latin typeface="Arial"/>
                <a:cs typeface="Arial"/>
                <a:sym typeface="Symbol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4913205" y="5752903"/>
              <a:ext cx="197185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4735690" y="5155916"/>
              <a:ext cx="237503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Σ</a:t>
              </a:r>
              <a:r>
                <a:rPr lang="en-US" sz="3200" b="1" baseline="-250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h</a:t>
              </a:r>
              <a:r>
                <a:rPr lang="en-US" sz="32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Pr</a:t>
              </a:r>
              <a:r>
                <a:rPr lang="en-US" sz="3200" dirty="0" smtClean="0">
                  <a:solidFill>
                    <a:prstClr val="black"/>
                  </a:solidFill>
                  <a:latin typeface="Arial"/>
                  <a:cs typeface="Arial"/>
                </a:rPr>
                <a:t>(</a:t>
              </a:r>
              <a:r>
                <a:rPr lang="en-US" sz="3200" b="1" dirty="0" err="1" smtClean="0">
                  <a:solidFill>
                    <a:prstClr val="black"/>
                  </a:solidFill>
                  <a:latin typeface="Arial"/>
                  <a:cs typeface="Arial"/>
                </a:rPr>
                <a:t>y</a:t>
              </a:r>
              <a:r>
                <a:rPr lang="en-US" sz="32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,</a:t>
              </a:r>
              <a:r>
                <a:rPr lang="en-US" sz="3200" b="1" dirty="0" err="1" smtClean="0">
                  <a:solidFill>
                    <a:prstClr val="black"/>
                  </a:solidFill>
                  <a:latin typeface="Arial"/>
                  <a:cs typeface="Arial"/>
                </a:rPr>
                <a:t>h</a:t>
              </a:r>
              <a:r>
                <a:rPr lang="en-US" sz="32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|</a:t>
              </a:r>
              <a:r>
                <a:rPr lang="en-US" sz="3200" b="1" dirty="0" err="1" smtClean="0">
                  <a:solidFill>
                    <a:prstClr val="black"/>
                  </a:solidFill>
                  <a:latin typeface="Arial"/>
                  <a:cs typeface="Arial"/>
                </a:rPr>
                <a:t>x</a:t>
              </a:r>
              <a:r>
                <a:rPr lang="en-US" sz="3200" dirty="0" smtClean="0">
                  <a:solidFill>
                    <a:prstClr val="black"/>
                  </a:solidFill>
                  <a:latin typeface="Arial"/>
                  <a:cs typeface="Arial"/>
                </a:rPr>
                <a:t>)</a:t>
              </a:r>
              <a:r>
                <a:rPr lang="en-US" sz="3200" baseline="30000" dirty="0" smtClean="0">
                  <a:solidFill>
                    <a:srgbClr val="000000"/>
                  </a:solidFill>
                  <a:latin typeface="Arial"/>
                  <a:cs typeface="Arial"/>
                </a:rPr>
                <a:t>α</a:t>
              </a:r>
              <a:endParaRPr lang="en-US" sz="3200" baseline="30000" dirty="0">
                <a:solidFill>
                  <a:prstClr val="black"/>
                </a:solidFill>
                <a:latin typeface="Arial"/>
                <a:cs typeface="Arial"/>
                <a:sym typeface="Symbol" charset="0"/>
              </a:endParaRP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4827721" y="5752903"/>
              <a:ext cx="221687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Σ</a:t>
              </a:r>
              <a:r>
                <a:rPr lang="en-US" sz="3200" b="1" baseline="-250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h</a:t>
              </a:r>
              <a:r>
                <a:rPr lang="en-US" sz="32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Pr</a:t>
              </a:r>
              <a:r>
                <a:rPr lang="en-US" sz="3200" dirty="0" smtClean="0">
                  <a:solidFill>
                    <a:prstClr val="black"/>
                  </a:solidFill>
                  <a:latin typeface="Arial"/>
                  <a:cs typeface="Arial"/>
                </a:rPr>
                <a:t>(</a:t>
              </a:r>
              <a:r>
                <a:rPr lang="en-US" sz="3200" b="1" dirty="0" err="1" smtClean="0">
                  <a:solidFill>
                    <a:prstClr val="black"/>
                  </a:solidFill>
                  <a:latin typeface="Arial"/>
                  <a:cs typeface="Arial"/>
                </a:rPr>
                <a:t>y</a:t>
              </a:r>
              <a:r>
                <a:rPr lang="en-US" sz="32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,</a:t>
              </a:r>
              <a:r>
                <a:rPr lang="en-US" sz="3200" b="1" dirty="0" err="1" smtClean="0">
                  <a:solidFill>
                    <a:prstClr val="black"/>
                  </a:solidFill>
                  <a:latin typeface="Arial"/>
                  <a:cs typeface="Arial"/>
                </a:rPr>
                <a:t>h</a:t>
              </a:r>
              <a:r>
                <a:rPr lang="en-US" sz="32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|</a:t>
              </a:r>
              <a:r>
                <a:rPr lang="en-US" sz="3200" b="1" dirty="0" err="1" smtClean="0">
                  <a:solidFill>
                    <a:prstClr val="black"/>
                  </a:solidFill>
                  <a:latin typeface="Arial"/>
                  <a:cs typeface="Arial"/>
                </a:rPr>
                <a:t>x</a:t>
              </a:r>
              <a:r>
                <a:rPr lang="en-US" sz="3200" dirty="0" smtClean="0">
                  <a:solidFill>
                    <a:prstClr val="black"/>
                  </a:solidFill>
                  <a:latin typeface="Arial"/>
                  <a:cs typeface="Arial"/>
                </a:rPr>
                <a:t>)</a:t>
              </a:r>
              <a:endParaRPr lang="en-US" sz="3200" baseline="30000" dirty="0">
                <a:solidFill>
                  <a:prstClr val="black"/>
                </a:solidFill>
                <a:latin typeface="Arial"/>
                <a:cs typeface="Arial"/>
                <a:sym typeface="Symbol" charset="0"/>
              </a:endParaRPr>
            </a:p>
          </p:txBody>
        </p:sp>
        <p:sp>
          <p:nvSpPr>
            <p:cNvPr id="11" name="Double Bracket 10"/>
            <p:cNvSpPr/>
            <p:nvPr/>
          </p:nvSpPr>
          <p:spPr>
            <a:xfrm>
              <a:off x="4650206" y="5155916"/>
              <a:ext cx="2476266" cy="1181763"/>
            </a:xfrm>
            <a:prstGeom prst="bracketPair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183466" y="5735700"/>
              <a:ext cx="712581" cy="9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3354434" y="5116596"/>
              <a:ext cx="41289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Arial"/>
                  <a:cs typeface="Arial"/>
                </a:rPr>
                <a:t>1</a:t>
              </a:r>
              <a:endParaRPr lang="en-US" sz="3200" baseline="30000" dirty="0">
                <a:solidFill>
                  <a:prstClr val="black"/>
                </a:solidFill>
                <a:latin typeface="Arial"/>
                <a:cs typeface="Arial"/>
                <a:sym typeface="Symbol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3154171" y="5736654"/>
              <a:ext cx="900807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Arial"/>
                  <a:cs typeface="Arial"/>
                  <a:sym typeface="Symbol" charset="0"/>
                </a:rPr>
                <a:t>1- </a:t>
              </a:r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α</a:t>
              </a:r>
              <a:endParaRPr lang="en-US" sz="3200" dirty="0">
                <a:solidFill>
                  <a:prstClr val="black"/>
                </a:solidFill>
                <a:latin typeface="Arial"/>
                <a:cs typeface="Arial"/>
                <a:sym typeface="Symbol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97738" y="5387249"/>
              <a:ext cx="73229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log</a:t>
              </a:r>
              <a:endParaRPr lang="en-US" sz="3200" dirty="0">
                <a:solidFill>
                  <a:srgbClr val="000000"/>
                </a:solidFill>
                <a:latin typeface="Arial"/>
                <a:cs typeface="Arial"/>
                <a:sym typeface="Symbol" charset="0"/>
              </a:endParaRPr>
            </a:p>
          </p:txBody>
        </p:sp>
      </p:grp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8066" y="3452903"/>
            <a:ext cx="45750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Minimum Entropy Inference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-19513" y="2022140"/>
            <a:ext cx="4636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aseline="-250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2800" baseline="300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T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(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x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y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))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893270" y="2577948"/>
            <a:ext cx="2569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2881427" y="2522724"/>
            <a:ext cx="822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Z(x)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6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Max-Margin Min-Entropy Models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3" name="Picture 7" descr="deer_rescaled_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60" y="811162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0" y="4130850"/>
            <a:ext cx="376510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1F497D"/>
                </a:solidFill>
                <a:latin typeface="Arial"/>
                <a:cs typeface="Arial"/>
              </a:rPr>
              <a:t>min</a:t>
            </a:r>
            <a:r>
              <a:rPr lang="en-US" sz="3200" b="1" baseline="-25000" dirty="0" err="1" smtClean="0">
                <a:solidFill>
                  <a:srgbClr val="1F497D"/>
                </a:solidFill>
                <a:latin typeface="Arial"/>
                <a:cs typeface="Arial"/>
              </a:rPr>
              <a:t>y</a:t>
            </a:r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 H</a:t>
            </a:r>
            <a:r>
              <a:rPr lang="en-US" sz="3200" b="1" baseline="-25000" dirty="0" smtClean="0">
                <a:solidFill>
                  <a:srgbClr val="1F497D"/>
                </a:solidFill>
                <a:latin typeface="Arial"/>
                <a:cs typeface="Arial"/>
              </a:rPr>
              <a:t>α</a:t>
            </a:r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(Q(y; x, w))</a:t>
            </a:r>
            <a:endParaRPr lang="en-US" sz="3200" b="1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709" y="5372351"/>
            <a:ext cx="80563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baseline="-2500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(Q(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;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 = -log 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|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 + H</a:t>
            </a:r>
            <a:r>
              <a:rPr lang="en-US" sz="3200" baseline="-25000" dirty="0" smtClean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|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))</a:t>
            </a:r>
            <a:endParaRPr lang="en-US" sz="3200" dirty="0">
              <a:solidFill>
                <a:srgbClr val="000000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77499" y="5250728"/>
            <a:ext cx="2158529" cy="940246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58225" y="6236591"/>
            <a:ext cx="61121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Maximize probability of output</a:t>
            </a:r>
            <a:endParaRPr lang="en-US" sz="3200" b="1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8066" y="3452903"/>
            <a:ext cx="45750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Minimum Entropy Inference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-19513" y="2022140"/>
            <a:ext cx="4636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aseline="-250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2800" baseline="300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T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(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x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y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))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93270" y="2577948"/>
            <a:ext cx="2569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881427" y="2522724"/>
            <a:ext cx="822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Z(x)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9831" y="4177274"/>
            <a:ext cx="53368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Q(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; 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Set of all {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)}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54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58838" y="1477963"/>
            <a:ext cx="14271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Input </a:t>
            </a:r>
            <a:r>
              <a:rPr lang="en-US" sz="3200" b="1"/>
              <a:t>x</a:t>
            </a:r>
            <a:endParaRPr lang="en-US" sz="3200"/>
          </a:p>
        </p:txBody>
      </p:sp>
      <p:pic>
        <p:nvPicPr>
          <p:cNvPr id="8" name="Picture 11" descr="deer_rescaled_03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57200" y="2743200"/>
            <a:ext cx="2530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Output </a:t>
            </a:r>
            <a:r>
              <a:rPr lang="en-US" sz="3200" b="1"/>
              <a:t>y </a:t>
            </a:r>
            <a:r>
              <a:rPr lang="en-US" sz="3200">
                <a:sym typeface="Symbol" charset="0"/>
              </a:rPr>
              <a:t></a:t>
            </a:r>
            <a:r>
              <a:rPr lang="en-US" sz="3200" b="1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Y</a:t>
            </a:r>
            <a:endParaRPr lang="en-US" sz="320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334000" y="4953000"/>
            <a:ext cx="11595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/>
              <a:t>“</a:t>
            </a:r>
            <a:r>
              <a:rPr lang="en-US" sz="2400" dirty="0"/>
              <a:t>Deer</a:t>
            </a:r>
            <a:r>
              <a:rPr lang="ja-JP" altLang="en-US" sz="2400" dirty="0"/>
              <a:t>”</a:t>
            </a:r>
            <a:endParaRPr lang="en-US" sz="2400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85750" y="4038600"/>
            <a:ext cx="3076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</a:rPr>
              <a:t>Hidden Variable</a:t>
            </a:r>
          </a:p>
          <a:p>
            <a:pPr algn="ctr"/>
            <a:r>
              <a:rPr lang="en-US" sz="3200" b="1">
                <a:solidFill>
                  <a:schemeClr val="hlink"/>
                </a:solidFill>
              </a:rPr>
              <a:t>h </a:t>
            </a:r>
            <a:r>
              <a:rPr lang="en-US" sz="3200">
                <a:solidFill>
                  <a:schemeClr val="hlink"/>
                </a:solidFill>
                <a:sym typeface="Symbol" charset="0"/>
              </a:rPr>
              <a:t> H</a:t>
            </a:r>
            <a:endParaRPr lang="en-US" sz="3200">
              <a:solidFill>
                <a:schemeClr val="hlink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962400" y="1981200"/>
            <a:ext cx="2362200" cy="2133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76200" y="5943600"/>
            <a:ext cx="89405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Y = {</a:t>
            </a:r>
            <a:r>
              <a:rPr lang="ja-JP" altLang="en-US" sz="2400" dirty="0"/>
              <a:t>“</a:t>
            </a:r>
            <a:r>
              <a:rPr lang="en-US" sz="2400" dirty="0"/>
              <a:t>Bison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Deer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”</a:t>
            </a:r>
            <a:r>
              <a:rPr lang="en-US" sz="2400" dirty="0"/>
              <a:t>Elephant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Giraffe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Llama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Rhino</a:t>
            </a:r>
            <a:r>
              <a:rPr lang="ja-JP" altLang="en-US" sz="2400" dirty="0"/>
              <a:t>”</a:t>
            </a:r>
            <a:r>
              <a:rPr lang="en-US" sz="2400" dirty="0"/>
              <a:t> }</a:t>
            </a:r>
          </a:p>
        </p:txBody>
      </p:sp>
    </p:spTree>
    <p:extLst>
      <p:ext uri="{BB962C8B-B14F-4D97-AF65-F5344CB8AC3E}">
        <p14:creationId xmlns:p14="http://schemas.microsoft.com/office/powerpoint/2010/main" val="387694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 animBg="1"/>
      <p:bldP spid="1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Max-Margin Min-Entropy Models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3" name="Picture 7" descr="deer_rescaled_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60" y="811162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0" y="4130850"/>
            <a:ext cx="376510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1F497D"/>
                </a:solidFill>
                <a:latin typeface="Arial"/>
                <a:cs typeface="Arial"/>
              </a:rPr>
              <a:t>min</a:t>
            </a:r>
            <a:r>
              <a:rPr lang="en-US" sz="3200" b="1" baseline="-25000" dirty="0" err="1" smtClean="0">
                <a:solidFill>
                  <a:srgbClr val="1F497D"/>
                </a:solidFill>
                <a:latin typeface="Arial"/>
                <a:cs typeface="Arial"/>
              </a:rPr>
              <a:t>y</a:t>
            </a:r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 H</a:t>
            </a:r>
            <a:r>
              <a:rPr lang="en-US" sz="3200" b="1" baseline="-25000" dirty="0" smtClean="0">
                <a:solidFill>
                  <a:srgbClr val="1F497D"/>
                </a:solidFill>
                <a:latin typeface="Arial"/>
                <a:cs typeface="Arial"/>
              </a:rPr>
              <a:t>α</a:t>
            </a:r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(Q(y; x, w))</a:t>
            </a:r>
            <a:endParaRPr lang="en-US" sz="3200" b="1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709" y="5372351"/>
            <a:ext cx="80563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baseline="-2500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(Q(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;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 = -log 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|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 + H</a:t>
            </a:r>
            <a:r>
              <a:rPr lang="en-US" sz="3200" baseline="-25000" dirty="0" smtClean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|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))</a:t>
            </a:r>
            <a:endParaRPr lang="en-US" sz="3200" dirty="0">
              <a:solidFill>
                <a:srgbClr val="000000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93240" y="5214095"/>
            <a:ext cx="2499814" cy="940246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58225" y="6236591"/>
            <a:ext cx="739016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Minimize entropy of hidden variables</a:t>
            </a:r>
            <a:endParaRPr lang="en-US" sz="3200" b="1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8066" y="3452903"/>
            <a:ext cx="45750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Minimum Entropy Inference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-19513" y="2022140"/>
            <a:ext cx="4636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aseline="-250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2800" baseline="300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T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(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x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y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))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93270" y="2577948"/>
            <a:ext cx="2569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881427" y="2522724"/>
            <a:ext cx="822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Z(x)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9831" y="4177274"/>
            <a:ext cx="53368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Q(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; 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Set of all {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)}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4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Max-Margin Min-Entropy Models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3" name="Picture 7" descr="deer_rescaled_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60" y="811162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0" y="4130850"/>
            <a:ext cx="376510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1F497D"/>
                </a:solidFill>
                <a:latin typeface="Arial"/>
                <a:cs typeface="Arial"/>
              </a:rPr>
              <a:t>min</a:t>
            </a:r>
            <a:r>
              <a:rPr lang="en-US" sz="3200" b="1" baseline="-25000" dirty="0" err="1" smtClean="0">
                <a:solidFill>
                  <a:srgbClr val="1F497D"/>
                </a:solidFill>
                <a:latin typeface="Arial"/>
                <a:cs typeface="Arial"/>
              </a:rPr>
              <a:t>y</a:t>
            </a:r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 H</a:t>
            </a:r>
            <a:r>
              <a:rPr lang="en-US" sz="3200" b="1" baseline="-25000" dirty="0" smtClean="0">
                <a:solidFill>
                  <a:srgbClr val="1F497D"/>
                </a:solidFill>
                <a:latin typeface="Arial"/>
                <a:cs typeface="Arial"/>
              </a:rPr>
              <a:t>α</a:t>
            </a:r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(Q(y; x, w))</a:t>
            </a:r>
            <a:endParaRPr lang="en-US" sz="3200" b="1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709" y="5372351"/>
            <a:ext cx="80563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baseline="-2500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(Q(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;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 = -log 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|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 + H</a:t>
            </a:r>
            <a:r>
              <a:rPr lang="en-US" sz="3200" baseline="-25000" dirty="0" smtClean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Pr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|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))</a:t>
            </a:r>
            <a:endParaRPr lang="en-US" sz="3200" dirty="0">
              <a:solidFill>
                <a:srgbClr val="000000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221153"/>
            <a:ext cx="910237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  <a:sym typeface="Symbol" charset="0"/>
              </a:rPr>
              <a:t>A family of models parameterized by α  (0,∞]</a:t>
            </a:r>
            <a:endParaRPr lang="en-US" sz="3200" b="1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8066" y="3452903"/>
            <a:ext cx="45750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Minimum Entropy Inference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-19513" y="2022140"/>
            <a:ext cx="4636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aseline="-250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2800" baseline="300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T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(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x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y</a:t>
            </a:r>
            <a:r>
              <a:rPr lang="en-US" sz="2800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,</a:t>
            </a:r>
            <a:r>
              <a:rPr lang="en-US" sz="2800" b="1" dirty="0" err="1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))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93270" y="2577948"/>
            <a:ext cx="2569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881427" y="2522724"/>
            <a:ext cx="822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Z(x)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9831" y="4177274"/>
            <a:ext cx="53368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Q(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; 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 = Set of all {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Pr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|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)}</a:t>
            </a:r>
            <a:endParaRPr lang="en-US" sz="28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0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25735" y="1016616"/>
            <a:ext cx="8927108" cy="2414674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Learning M3E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846896" y="1129449"/>
            <a:ext cx="331419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min ||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||</a:t>
            </a:r>
            <a:r>
              <a:rPr lang="en-US" sz="3200" kern="0" baseline="30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2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+ 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C∑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r>
              <a:rPr lang="en-US" sz="3200" kern="0" baseline="-25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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endParaRPr lang="en-US" sz="3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23000" y="1923199"/>
            <a:ext cx="79048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baseline="-25000" dirty="0" smtClean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(Q(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;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))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- 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baseline="-2500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(Q(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;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≥ 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, y) -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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95956" y="2677773"/>
            <a:ext cx="109129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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r>
              <a:rPr lang="en-US" sz="3200" kern="0" baseline="-25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≥ 0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806031" y="3708055"/>
            <a:ext cx="77409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Similar to latent SVM</a:t>
            </a:r>
          </a:p>
          <a:p>
            <a:pPr algn="ctr"/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minimizes upper bound on risk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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))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en-US" sz="32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480145" y="5212816"/>
            <a:ext cx="39649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In fact, when α = </a:t>
            </a:r>
            <a:r>
              <a:rPr lang="en-US" sz="32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∞...</a:t>
            </a:r>
            <a:endParaRPr lang="en-US" sz="32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2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Learning M3E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125735" y="1016616"/>
            <a:ext cx="8927108" cy="2414674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846896" y="1129449"/>
            <a:ext cx="331419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min ||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||</a:t>
            </a:r>
            <a:r>
              <a:rPr lang="en-US" sz="3200" kern="0" baseline="30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2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+ 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C∑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r>
              <a:rPr lang="en-US" sz="3200" kern="0" baseline="-25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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endParaRPr lang="en-US" sz="3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68706" y="1923199"/>
            <a:ext cx="86134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max</a:t>
            </a:r>
            <a:r>
              <a:rPr lang="en-US" sz="3200" b="1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baseline="30000" dirty="0" err="1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max</a:t>
            </a:r>
            <a:r>
              <a:rPr lang="en-US" sz="3200" b="1" baseline="-25000" dirty="0" err="1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baseline="30000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Arial"/>
                <a:cs typeface="Arial"/>
                <a:sym typeface="Symbol" charset="0"/>
              </a:rPr>
              <a:t>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 err="1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≥ 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, y) -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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95956" y="2677773"/>
            <a:ext cx="109129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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r>
              <a:rPr lang="en-US" sz="3200" kern="0" baseline="-25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≥ 0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806031" y="3708055"/>
            <a:ext cx="77409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Similar to latent SVM</a:t>
            </a:r>
          </a:p>
          <a:p>
            <a:pPr algn="ctr"/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minimizes upper bound on risk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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))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en-US" sz="32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2480145" y="5212816"/>
            <a:ext cx="39649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In fact, when α = </a:t>
            </a:r>
            <a:r>
              <a:rPr lang="en-US" sz="32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∞...</a:t>
            </a:r>
            <a:endParaRPr lang="en-US" sz="32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347709" y="5983478"/>
            <a:ext cx="24190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Latent SVM</a:t>
            </a:r>
            <a:endParaRPr lang="en-US" sz="3200" b="1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86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25735" y="1016616"/>
            <a:ext cx="8927108" cy="2414674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Learning M3E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836076" y="1129449"/>
            <a:ext cx="33358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min ||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w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||</a:t>
            </a:r>
            <a:r>
              <a:rPr lang="en-US" sz="3200" kern="0" baseline="30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2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+ 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C∑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r>
              <a:rPr lang="en-US" sz="3200" kern="0" baseline="-25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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endParaRPr lang="en-US" sz="3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23001" y="1923199"/>
            <a:ext cx="79048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baseline="-25000" dirty="0" smtClean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(Q(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;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))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- 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US" sz="3200" baseline="-2500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(Q(</a:t>
            </a:r>
            <a:r>
              <a:rPr 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;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≥ 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, y) -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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95957" y="2677773"/>
            <a:ext cx="109129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</a:t>
            </a:r>
            <a:r>
              <a:rPr lang="en-US" sz="3200" kern="0" baseline="-25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i</a:t>
            </a:r>
            <a:r>
              <a:rPr lang="en-US" sz="3200" kern="0" baseline="-25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≥ 0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127691" y="5333185"/>
            <a:ext cx="747772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The choice of α = </a:t>
            </a:r>
            <a:r>
              <a:rPr lang="en-US" sz="32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∞ may be non-optimal</a:t>
            </a:r>
            <a:endParaRPr lang="en-US" sz="32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077399" y="3481353"/>
            <a:ext cx="809929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M3E adds a new dimension to your work …</a:t>
            </a:r>
            <a:endParaRPr lang="en-US" sz="32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739681" y="4329195"/>
            <a:ext cx="611637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... Literally !!! </a:t>
            </a:r>
            <a:r>
              <a:rPr lang="en-US" sz="32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he α dimension !!!</a:t>
            </a:r>
            <a:endParaRPr lang="en-US" sz="32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84942" y="5671251"/>
            <a:ext cx="1335927" cy="12574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61060" y="4931333"/>
            <a:ext cx="518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46963" y="6097508"/>
            <a:ext cx="6149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1F497D"/>
                </a:solidFill>
                <a:latin typeface="Arial"/>
                <a:cs typeface="Arial"/>
              </a:rPr>
              <a:t>As our experiments will show</a:t>
            </a:r>
            <a:endParaRPr lang="en-US" sz="3600" dirty="0">
              <a:solidFill>
                <a:srgbClr val="1F497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62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8" grpId="0"/>
      <p:bldP spid="2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4"/>
            <a:ext cx="8229600" cy="7607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Optimization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96140" y="703159"/>
            <a:ext cx="225260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Initialize </a:t>
            </a: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US" sz="3200" baseline="-25000" dirty="0" smtClean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lang="en-US" sz="3200" baseline="-250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20564" y="1412827"/>
            <a:ext cx="150794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Update</a:t>
            </a:r>
            <a:endParaRPr lang="en-US" sz="3200" baseline="-250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1362" y="2022025"/>
            <a:ext cx="8111978" cy="2414674"/>
            <a:chOff x="422422" y="2248375"/>
            <a:chExt cx="8111978" cy="2414674"/>
          </a:xfrm>
        </p:grpSpPr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457200" y="2248375"/>
              <a:ext cx="8077200" cy="2414674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 kern="0" smtClean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670626" y="2361208"/>
              <a:ext cx="544792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>
                <a:defRPr/>
              </a:pP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min ||</a:t>
              </a:r>
              <a:r>
                <a:rPr lang="en-US" sz="3200" b="1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w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||</a:t>
              </a:r>
              <a:r>
                <a:rPr lang="en-US" sz="3200" kern="0" baseline="3000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2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 + </a:t>
              </a:r>
              <a:r>
                <a:rPr lang="en-US" sz="32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C∑</a:t>
              </a:r>
              <a:r>
                <a:rPr lang="en-US" sz="3200" kern="0" baseline="-25000" dirty="0" err="1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i</a:t>
              </a:r>
              <a:r>
                <a:rPr lang="en-US" sz="3200" kern="0" baseline="-2500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 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</a:t>
              </a:r>
              <a:r>
                <a:rPr lang="en-US" sz="3200" kern="0" baseline="-25000" dirty="0" err="1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i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 + μ||</a:t>
              </a:r>
              <a:r>
                <a:rPr lang="en-US" sz="3200" b="1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w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-</a:t>
              </a:r>
              <a:r>
                <a:rPr lang="en-US" sz="3200" b="1" kern="0" dirty="0" err="1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w</a:t>
              </a:r>
              <a:r>
                <a:rPr lang="en-US" sz="3200" kern="0" baseline="-25000" dirty="0" err="1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t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||</a:t>
              </a:r>
              <a:r>
                <a:rPr lang="en-US" sz="3200" kern="0" baseline="3000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2</a:t>
              </a:r>
              <a:endParaRPr lang="en-US" sz="3200" kern="0" baseline="30000" dirty="0" smtClea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422422" y="3154958"/>
              <a:ext cx="808720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/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H’</a:t>
              </a:r>
              <a:r>
                <a:rPr lang="en-US" sz="3200" baseline="-25000" dirty="0" smtClean="0">
                  <a:solidFill>
                    <a:srgbClr val="000000"/>
                  </a:solidFill>
                  <a:latin typeface="Arial"/>
                  <a:cs typeface="Arial"/>
                </a:rPr>
                <a:t>α</a:t>
              </a:r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(Q(</a:t>
              </a:r>
              <a:r>
                <a:rPr lang="en-US" sz="3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y</a:t>
              </a:r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; </a:t>
              </a:r>
              <a:r>
                <a:rPr lang="en-US" sz="3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x</a:t>
              </a:r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w</a:t>
              </a:r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))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- </a:t>
              </a:r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H’</a:t>
              </a:r>
              <a:r>
                <a:rPr lang="en-US" sz="3200" baseline="-25000" dirty="0" smtClean="0">
                  <a:solidFill>
                    <a:srgbClr val="000000"/>
                  </a:solidFill>
                  <a:latin typeface="Arial"/>
                  <a:cs typeface="Arial"/>
                </a:rPr>
                <a:t>α</a:t>
              </a:r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(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cs typeface="Arial"/>
                </a:rPr>
                <a:t>Q(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y</a:t>
              </a:r>
              <a:r>
                <a:rPr lang="en-US" sz="3200" baseline="-250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i</a:t>
              </a:r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; </a:t>
              </a:r>
              <a:r>
                <a:rPr lang="en-US" sz="3200" b="1" dirty="0">
                  <a:solidFill>
                    <a:srgbClr val="000000"/>
                  </a:solidFill>
                  <a:latin typeface="Arial"/>
                  <a:cs typeface="Arial"/>
                </a:rPr>
                <a:t>x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cs typeface="Arial"/>
                </a:rPr>
                <a:t>, </a:t>
              </a:r>
              <a:r>
                <a:rPr lang="en-US" sz="3200" b="1" dirty="0">
                  <a:solidFill>
                    <a:srgbClr val="000000"/>
                  </a:solidFill>
                  <a:latin typeface="Arial"/>
                  <a:cs typeface="Arial"/>
                </a:rPr>
                <a:t>w</a:t>
              </a:r>
              <a:r>
                <a:rPr lang="en-US" sz="3200" dirty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  <a:r>
                <a:rPr lang="en-US" sz="3200" dirty="0" smtClean="0">
                  <a:solidFill>
                    <a:srgbClr val="000000"/>
                  </a:solidFill>
                  <a:latin typeface="Arial"/>
                  <a:cs typeface="Arial"/>
                </a:rPr>
                <a:t>) 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≥ 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(</a:t>
              </a:r>
              <a:r>
                <a:rPr lang="en-US" sz="3200" kern="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y</a:t>
              </a:r>
              <a:r>
                <a:rPr lang="en-US" sz="3200" kern="0" baseline="-250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i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, y) - 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</a:t>
              </a:r>
              <a:r>
                <a:rPr lang="en-US" sz="3200" kern="0" baseline="-25000" dirty="0" err="1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i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3786548" y="3909532"/>
              <a:ext cx="1091298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/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</a:t>
              </a:r>
              <a:r>
                <a:rPr lang="en-US" sz="3200" kern="0" baseline="-25000" dirty="0" err="1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i</a:t>
              </a:r>
              <a:r>
                <a:rPr lang="en-US" sz="3200" kern="0" baseline="-2500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 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≥ 0</a:t>
              </a:r>
              <a:r>
                <a:rPr lang="en-US" sz="32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144104" y="2824357"/>
            <a:ext cx="1288404" cy="940246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97" y="4737071"/>
            <a:ext cx="8612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Linear approximation. First-order Taylor’s series at 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lang="en-US" sz="2800" baseline="-25000" dirty="0" err="1" smtClean="0">
                <a:solidFill>
                  <a:prstClr val="black"/>
                </a:solidFill>
                <a:latin typeface="Arial"/>
                <a:cs typeface="Arial"/>
              </a:rPr>
              <a:t>t</a:t>
            </a:r>
            <a:endParaRPr lang="en-US" sz="2800" baseline="-250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54829" y="2022025"/>
            <a:ext cx="2685503" cy="940246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197" y="5443957"/>
            <a:ext cx="2186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Trust region.</a:t>
            </a:r>
            <a:endParaRPr lang="en-US" sz="2800" baseline="-25000" dirty="0">
              <a:solidFill>
                <a:prstClr val="black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29949" y="5443957"/>
            <a:ext cx="4374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  <a:latin typeface="Arial"/>
                <a:cs typeface="Arial"/>
              </a:rPr>
              <a:t>Convex Structured SVM.</a:t>
            </a:r>
            <a:endParaRPr lang="en-US" sz="2800" b="1" baseline="-25000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53027" y="6226858"/>
            <a:ext cx="6090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  <a:latin typeface="Arial"/>
                <a:cs typeface="Arial"/>
              </a:rPr>
              <a:t>As easy to optimize as Latent SVM</a:t>
            </a:r>
            <a:endParaRPr lang="en-US" sz="2800" b="1" baseline="-25000" dirty="0">
              <a:solidFill>
                <a:srgbClr val="1F497D"/>
              </a:solidFill>
              <a:latin typeface="Arial"/>
              <a:cs typeface="Arial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5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  <p:bldP spid="20" grpId="0" animBg="1"/>
      <p:bldP spid="23" grpId="0"/>
      <p:bldP spid="24" grpId="0"/>
      <p:bldP spid="21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Image Classification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8" name="Text Box 17"/>
          <p:cNvSpPr txBox="1">
            <a:spLocks noChangeArrowheads="1"/>
          </p:cNvSpPr>
          <p:nvPr/>
        </p:nvSpPr>
        <p:spPr bwMode="auto">
          <a:xfrm>
            <a:off x="4862513" y="2468563"/>
            <a:ext cx="42052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prstClr val="black"/>
                </a:solidFill>
              </a:rPr>
              <a:t>271 images, 6 classes</a:t>
            </a:r>
          </a:p>
        </p:txBody>
      </p:sp>
      <p:sp>
        <p:nvSpPr>
          <p:cNvPr id="50179" name="Text Box 18"/>
          <p:cNvSpPr txBox="1">
            <a:spLocks noChangeArrowheads="1"/>
          </p:cNvSpPr>
          <p:nvPr/>
        </p:nvSpPr>
        <p:spPr bwMode="auto">
          <a:xfrm>
            <a:off x="5130800" y="3641725"/>
            <a:ext cx="370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prstClr val="black"/>
                </a:solidFill>
              </a:rPr>
              <a:t>90/10 train/test split</a:t>
            </a:r>
          </a:p>
        </p:txBody>
      </p:sp>
      <p:sp>
        <p:nvSpPr>
          <p:cNvPr id="50180" name="Text Box 19"/>
          <p:cNvSpPr txBox="1">
            <a:spLocks noChangeArrowheads="1"/>
          </p:cNvSpPr>
          <p:nvPr/>
        </p:nvSpPr>
        <p:spPr bwMode="auto">
          <a:xfrm>
            <a:off x="6096000" y="4678363"/>
            <a:ext cx="1381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prstClr val="black"/>
                </a:solidFill>
              </a:rPr>
              <a:t>5 folds</a:t>
            </a:r>
          </a:p>
        </p:txBody>
      </p:sp>
      <p:sp>
        <p:nvSpPr>
          <p:cNvPr id="50181" name="Text Box 20"/>
          <p:cNvSpPr txBox="1">
            <a:spLocks noChangeArrowheads="1"/>
          </p:cNvSpPr>
          <p:nvPr/>
        </p:nvSpPr>
        <p:spPr bwMode="auto">
          <a:xfrm>
            <a:off x="2743200" y="792163"/>
            <a:ext cx="36179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Mammals Dataset</a:t>
            </a:r>
          </a:p>
        </p:txBody>
      </p:sp>
      <p:pic>
        <p:nvPicPr>
          <p:cNvPr id="50182" name="Picture 21" descr="mammals_data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5815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25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Image Classification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bbox2_pre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24128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3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Image Classification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bbox3_pre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24128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Image Classification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bbox1_pre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27708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5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pic>
        <p:nvPicPr>
          <p:cNvPr id="14" name="Picture 5" descr="deer_rescaled_03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962400" y="1981200"/>
            <a:ext cx="2362200" cy="2133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46050" y="1981200"/>
            <a:ext cx="32178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Feature </a:t>
            </a:r>
            <a:r>
              <a:rPr lang="en-US" sz="3200">
                <a:sym typeface="Symbol" charset="0"/>
              </a:rPr>
              <a:t>(</a:t>
            </a:r>
            <a:r>
              <a:rPr lang="en-US" sz="3200" b="1">
                <a:sym typeface="Symbol" charset="0"/>
              </a:rPr>
              <a:t>x</a:t>
            </a:r>
            <a:r>
              <a:rPr lang="en-US" sz="3200">
                <a:sym typeface="Symbol" charset="0"/>
              </a:rPr>
              <a:t>,</a:t>
            </a:r>
            <a:r>
              <a:rPr lang="en-US" sz="3200" b="1">
                <a:sym typeface="Symbol" charset="0"/>
              </a:rPr>
              <a:t>y</a:t>
            </a:r>
            <a:r>
              <a:rPr lang="en-US" sz="3200">
                <a:sym typeface="Symbol" charset="0"/>
              </a:rPr>
              <a:t>,</a:t>
            </a:r>
            <a:r>
              <a:rPr lang="en-US" sz="3200" b="1">
                <a:sym typeface="Symbol" charset="0"/>
              </a:rPr>
              <a:t>h</a:t>
            </a:r>
            <a:r>
              <a:rPr lang="en-US" sz="3200">
                <a:sym typeface="Symbol" charset="0"/>
              </a:rPr>
              <a:t>)</a:t>
            </a:r>
          </a:p>
          <a:p>
            <a:pPr algn="ctr"/>
            <a:r>
              <a:rPr lang="en-US" sz="3200">
                <a:sym typeface="Symbol" charset="0"/>
              </a:rPr>
              <a:t>(HOG, BoW)</a:t>
            </a:r>
            <a:endParaRPr lang="en-US" sz="3200"/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04813" y="5453430"/>
            <a:ext cx="82791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dirty="0"/>
              <a:t>(</a:t>
            </a:r>
            <a:r>
              <a:rPr lang="en-US" sz="4000" b="1" dirty="0" smtClean="0"/>
              <a:t>y</a:t>
            </a:r>
            <a:r>
              <a:rPr lang="en-US" sz="4000" dirty="0" smtClean="0"/>
              <a:t>(</a:t>
            </a:r>
            <a:r>
              <a:rPr lang="en-US" sz="4000" b="1" dirty="0" smtClean="0"/>
              <a:t>w</a:t>
            </a:r>
            <a:r>
              <a:rPr lang="en-US" sz="4000" dirty="0" smtClean="0"/>
              <a:t>),</a:t>
            </a:r>
            <a:r>
              <a:rPr lang="en-US" sz="4000" b="1" dirty="0" smtClean="0"/>
              <a:t>h</a:t>
            </a:r>
            <a:r>
              <a:rPr lang="en-US" sz="4000" dirty="0" smtClean="0"/>
              <a:t>(</a:t>
            </a:r>
            <a:r>
              <a:rPr lang="en-US" sz="4000" b="1" dirty="0" smtClean="0"/>
              <a:t>w</a:t>
            </a:r>
            <a:r>
              <a:rPr lang="en-US" sz="4000" dirty="0" smtClean="0"/>
              <a:t>)) </a:t>
            </a:r>
            <a:r>
              <a:rPr lang="en-US" sz="4000" dirty="0"/>
              <a:t>= </a:t>
            </a:r>
            <a:r>
              <a:rPr lang="en-US" sz="4000" dirty="0" err="1"/>
              <a:t>max</a:t>
            </a:r>
            <a:r>
              <a:rPr lang="en-US" sz="4000" b="1" baseline="-25000" dirty="0" err="1"/>
              <a:t>y</a:t>
            </a:r>
            <a:r>
              <a:rPr lang="en-US" sz="4000" baseline="-25000" dirty="0" err="1">
                <a:sym typeface="Symbol" charset="0"/>
              </a:rPr>
              <a:t>Y,</a:t>
            </a:r>
            <a:r>
              <a:rPr lang="en-US" sz="4000" b="1" baseline="-25000" dirty="0" err="1">
                <a:sym typeface="Symbol" charset="0"/>
              </a:rPr>
              <a:t>h</a:t>
            </a:r>
            <a:r>
              <a:rPr lang="en-US" sz="4000" baseline="-25000" dirty="0" err="1">
                <a:sym typeface="Symbol" charset="0"/>
              </a:rPr>
              <a:t>H</a:t>
            </a:r>
            <a:r>
              <a:rPr lang="en-US" sz="4000" baseline="-25000" dirty="0">
                <a:sym typeface="Symbol" charset="0"/>
              </a:rPr>
              <a:t> </a:t>
            </a:r>
            <a:r>
              <a:rPr lang="en-US" sz="4000" b="1" dirty="0" err="1">
                <a:sym typeface="Symbol" charset="0"/>
              </a:rPr>
              <a:t>w</a:t>
            </a:r>
            <a:r>
              <a:rPr lang="en-US" sz="4000" baseline="30000" dirty="0" err="1">
                <a:sym typeface="Symbol" charset="0"/>
              </a:rPr>
              <a:t>T</a:t>
            </a:r>
            <a:r>
              <a:rPr lang="en-US" sz="4000" dirty="0">
                <a:sym typeface="Symbol" charset="0"/>
              </a:rPr>
              <a:t>(</a:t>
            </a:r>
            <a:r>
              <a:rPr lang="en-US" sz="4000" b="1" dirty="0" err="1">
                <a:sym typeface="Symbol" charset="0"/>
              </a:rPr>
              <a:t>x</a:t>
            </a:r>
            <a:r>
              <a:rPr lang="en-US" sz="4000" dirty="0" err="1">
                <a:sym typeface="Symbol" charset="0"/>
              </a:rPr>
              <a:t>,</a:t>
            </a:r>
            <a:r>
              <a:rPr lang="en-US" sz="4000" b="1" dirty="0" err="1">
                <a:sym typeface="Symbol" charset="0"/>
              </a:rPr>
              <a:t>y</a:t>
            </a:r>
            <a:r>
              <a:rPr lang="en-US" sz="4000" dirty="0" err="1">
                <a:sym typeface="Symbol" charset="0"/>
              </a:rPr>
              <a:t>,</a:t>
            </a:r>
            <a:r>
              <a:rPr lang="en-US" sz="4000" b="1" dirty="0" err="1">
                <a:sym typeface="Symbol" charset="0"/>
              </a:rPr>
              <a:t>h</a:t>
            </a:r>
            <a:r>
              <a:rPr lang="en-US" sz="4000" dirty="0">
                <a:sym typeface="Symbol" charset="0"/>
              </a:rPr>
              <a:t>)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04813" y="3505200"/>
            <a:ext cx="27130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Parameters </a:t>
            </a:r>
            <a:r>
              <a:rPr lang="en-US" sz="3200" b="1"/>
              <a:t>w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7153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Motif Finding</a:t>
            </a:r>
          </a:p>
        </p:txBody>
      </p:sp>
      <p:sp>
        <p:nvSpPr>
          <p:cNvPr id="74754" name="Text Box 9"/>
          <p:cNvSpPr txBox="1">
            <a:spLocks noChangeArrowheads="1"/>
          </p:cNvSpPr>
          <p:nvPr/>
        </p:nvSpPr>
        <p:spPr bwMode="auto">
          <a:xfrm>
            <a:off x="228600" y="2819400"/>
            <a:ext cx="353874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prstClr val="black"/>
                </a:solidFill>
                <a:latin typeface="Arial"/>
                <a:cs typeface="Arial"/>
              </a:rPr>
              <a:t>40,000 sequences</a:t>
            </a:r>
          </a:p>
        </p:txBody>
      </p:sp>
      <p:sp>
        <p:nvSpPr>
          <p:cNvPr id="74755" name="Text Box 10"/>
          <p:cNvSpPr txBox="1">
            <a:spLocks noChangeArrowheads="1"/>
          </p:cNvSpPr>
          <p:nvPr/>
        </p:nvSpPr>
        <p:spPr bwMode="auto">
          <a:xfrm>
            <a:off x="228600" y="4267200"/>
            <a:ext cx="370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prstClr val="black"/>
                </a:solidFill>
                <a:latin typeface="Arial"/>
                <a:cs typeface="Arial"/>
              </a:rPr>
              <a:t>50/50 train/test split</a:t>
            </a:r>
          </a:p>
        </p:txBody>
      </p:sp>
      <p:sp>
        <p:nvSpPr>
          <p:cNvPr id="74756" name="Text Box 11"/>
          <p:cNvSpPr txBox="1">
            <a:spLocks noChangeArrowheads="1"/>
          </p:cNvSpPr>
          <p:nvPr/>
        </p:nvSpPr>
        <p:spPr bwMode="auto">
          <a:xfrm>
            <a:off x="1066800" y="5562600"/>
            <a:ext cx="139373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prstClr val="black"/>
                </a:solidFill>
                <a:latin typeface="Arial"/>
                <a:cs typeface="Arial"/>
              </a:rPr>
              <a:t>5 folds</a:t>
            </a:r>
          </a:p>
        </p:txBody>
      </p:sp>
      <p:sp>
        <p:nvSpPr>
          <p:cNvPr id="74757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342373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  <a:latin typeface="Arial"/>
                <a:cs typeface="Arial"/>
              </a:rPr>
              <a:t>UniProbe Dataset</a:t>
            </a:r>
          </a:p>
        </p:txBody>
      </p:sp>
      <p:pic>
        <p:nvPicPr>
          <p:cNvPr id="74758" name="Picture 14" descr="seque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4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/>
                <a:ea typeface="ＭＳ Ｐゴシック" charset="0"/>
                <a:cs typeface="Arial"/>
              </a:rPr>
              <a:t>Motif Finding</a:t>
            </a:r>
          </a:p>
        </p:txBody>
      </p:sp>
      <p:pic>
        <p:nvPicPr>
          <p:cNvPr id="2" name="Picture 1" descr="motif_pre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24128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3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185" y="76200"/>
            <a:ext cx="881732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Max-Margin Min-Entropy Models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92" y="1160720"/>
            <a:ext cx="4893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Family of max-margin models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492" y="2253367"/>
            <a:ext cx="479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Latent SVM is a special case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492" y="3323645"/>
            <a:ext cx="6883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“Peaky” distributions; efficient optimization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8117" y="4621141"/>
            <a:ext cx="76408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  <a:latin typeface="Arial"/>
                <a:cs typeface="Arial"/>
              </a:rPr>
              <a:t>Empirically outperforms Latent SVM !!</a:t>
            </a:r>
            <a:endParaRPr lang="en-US" sz="32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09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pic>
        <p:nvPicPr>
          <p:cNvPr id="8" name="Picture 1038" descr="mammals_data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6" y="1782805"/>
            <a:ext cx="4031929" cy="469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39"/>
          <p:cNvSpPr txBox="1">
            <a:spLocks noChangeArrowheads="1"/>
          </p:cNvSpPr>
          <p:nvPr/>
        </p:nvSpPr>
        <p:spPr bwMode="auto">
          <a:xfrm>
            <a:off x="4495800" y="1834066"/>
            <a:ext cx="36766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Training samples </a:t>
            </a:r>
            <a:r>
              <a:rPr lang="en-US" sz="3200" b="1"/>
              <a:t>x</a:t>
            </a:r>
            <a:r>
              <a:rPr lang="en-US" sz="3200" baseline="-25000"/>
              <a:t>i</a:t>
            </a:r>
            <a:endParaRPr lang="en-US" sz="3200"/>
          </a:p>
        </p:txBody>
      </p:sp>
      <p:sp>
        <p:nvSpPr>
          <p:cNvPr id="10" name="Text Box 1040"/>
          <p:cNvSpPr txBox="1">
            <a:spLocks noChangeArrowheads="1"/>
          </p:cNvSpPr>
          <p:nvPr/>
        </p:nvSpPr>
        <p:spPr bwMode="auto">
          <a:xfrm>
            <a:off x="4495800" y="3251703"/>
            <a:ext cx="3857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Ground-truth label </a:t>
            </a:r>
            <a:r>
              <a:rPr lang="en-US" sz="3200" b="1"/>
              <a:t>y</a:t>
            </a:r>
            <a:r>
              <a:rPr lang="en-US" sz="3200" baseline="-25000"/>
              <a:t>i</a:t>
            </a:r>
            <a:endParaRPr lang="en-US" sz="3200"/>
          </a:p>
        </p:txBody>
      </p:sp>
      <p:sp>
        <p:nvSpPr>
          <p:cNvPr id="11" name="Text Box 1042"/>
          <p:cNvSpPr txBox="1">
            <a:spLocks noChangeArrowheads="1"/>
          </p:cNvSpPr>
          <p:nvPr/>
        </p:nvSpPr>
        <p:spPr bwMode="auto">
          <a:xfrm>
            <a:off x="4565650" y="4574459"/>
            <a:ext cx="27394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Loss Function</a:t>
            </a:r>
          </a:p>
          <a:p>
            <a:r>
              <a:rPr lang="en-US" sz="3200" dirty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(</a:t>
            </a:r>
            <a:r>
              <a:rPr lang="en-US" sz="3200" b="1" dirty="0"/>
              <a:t>w</a:t>
            </a:r>
            <a:r>
              <a:rPr lang="en-US" sz="3200" dirty="0" smtClean="0"/>
              <a:t>))</a:t>
            </a:r>
            <a:endParaRPr lang="en-US" sz="3200" dirty="0"/>
          </a:p>
        </p:txBody>
      </p:sp>
      <p:sp>
        <p:nvSpPr>
          <p:cNvPr id="12" name="Text Box 1042"/>
          <p:cNvSpPr txBox="1">
            <a:spLocks noChangeArrowheads="1"/>
          </p:cNvSpPr>
          <p:nvPr/>
        </p:nvSpPr>
        <p:spPr bwMode="auto">
          <a:xfrm>
            <a:off x="6965126" y="5050207"/>
            <a:ext cx="17359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1F497D"/>
                </a:solidFill>
              </a:rPr>
              <a:t>0/1 Loss</a:t>
            </a:r>
            <a:endParaRPr lang="en-US" sz="32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2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4102" y="1013214"/>
            <a:ext cx="6705948" cy="6841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284102" y="1013214"/>
            <a:ext cx="67059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(</a:t>
            </a:r>
            <a:r>
              <a:rPr lang="en-US" sz="3200" b="1" dirty="0" smtClean="0"/>
              <a:t>y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),</a:t>
            </a:r>
            <a:r>
              <a:rPr lang="en-US" sz="3200" b="1" dirty="0" smtClean="0"/>
              <a:t>h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)) </a:t>
            </a:r>
            <a:r>
              <a:rPr lang="en-US" sz="3200" dirty="0"/>
              <a:t>= </a:t>
            </a:r>
            <a:r>
              <a:rPr lang="en-US" sz="3200" dirty="0" err="1"/>
              <a:t>max</a:t>
            </a:r>
            <a:r>
              <a:rPr lang="en-US" sz="3200" b="1" baseline="-25000" dirty="0" err="1"/>
              <a:t>y</a:t>
            </a:r>
            <a:r>
              <a:rPr lang="en-US" sz="3200" baseline="-25000" dirty="0" err="1">
                <a:sym typeface="Symbol" charset="0"/>
              </a:rPr>
              <a:t>Y,</a:t>
            </a:r>
            <a:r>
              <a:rPr lang="en-US" sz="3200" b="1" baseline="-25000" dirty="0" err="1">
                <a:sym typeface="Symbol" charset="0"/>
              </a:rPr>
              <a:t>h</a:t>
            </a:r>
            <a:r>
              <a:rPr lang="en-US" sz="3200" baseline="-25000" dirty="0" err="1">
                <a:sym typeface="Symbol" charset="0"/>
              </a:rPr>
              <a:t>H</a:t>
            </a:r>
            <a:r>
              <a:rPr lang="en-US" sz="3200" baseline="-25000" dirty="0">
                <a:sym typeface="Symbol" charset="0"/>
              </a:rPr>
              <a:t> </a:t>
            </a:r>
            <a:r>
              <a:rPr lang="en-US" sz="3200" b="1" dirty="0" err="1">
                <a:sym typeface="Symbol" charset="0"/>
              </a:rPr>
              <a:t>w</a:t>
            </a:r>
            <a:r>
              <a:rPr lang="en-US" sz="3200" baseline="30000" dirty="0" err="1">
                <a:sym typeface="Symbol" charset="0"/>
              </a:rPr>
              <a:t>T</a:t>
            </a:r>
            <a:r>
              <a:rPr lang="en-US" sz="3200" dirty="0">
                <a:sym typeface="Symbol" charset="0"/>
              </a:rPr>
              <a:t>(</a:t>
            </a:r>
            <a:r>
              <a:rPr lang="en-US" sz="3200" b="1" dirty="0" err="1">
                <a:sym typeface="Symbol" charset="0"/>
              </a:rPr>
              <a:t>x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y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h</a:t>
            </a:r>
            <a:r>
              <a:rPr lang="en-US" sz="3200" dirty="0">
                <a:sym typeface="Symbol" charset="0"/>
              </a:rPr>
              <a:t>)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2305318" y="3559565"/>
            <a:ext cx="36413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-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baseline="30000" dirty="0" err="1" smtClean="0">
                <a:solidFill>
                  <a:prstClr val="black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sym typeface="Symbol" charset="0"/>
              </a:rPr>
              <a:t>(</a:t>
            </a:r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x</a:t>
            </a:r>
            <a:r>
              <a:rPr lang="en-US" sz="3200" dirty="0" err="1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(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),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(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))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4205" y="5433893"/>
            <a:ext cx="4341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“Very” non-convex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 Box 1042"/>
          <p:cNvSpPr txBox="1">
            <a:spLocks noChangeArrowheads="1"/>
          </p:cNvSpPr>
          <p:nvPr/>
        </p:nvSpPr>
        <p:spPr bwMode="auto">
          <a:xfrm>
            <a:off x="3820689" y="2741525"/>
            <a:ext cx="210760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(</a:t>
            </a:r>
            <a:r>
              <a:rPr lang="en-US" sz="3200" b="1" dirty="0"/>
              <a:t>w</a:t>
            </a:r>
            <a:r>
              <a:rPr lang="en-US" sz="3200" dirty="0" smtClean="0"/>
              <a:t>))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170969" y="2762421"/>
            <a:ext cx="37443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baseline="30000" dirty="0" err="1">
                <a:solidFill>
                  <a:prstClr val="black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sym typeface="Symbol" charset="0"/>
              </a:rPr>
              <a:t>(</a:t>
            </a:r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x</a:t>
            </a:r>
            <a:r>
              <a:rPr lang="en-US" sz="3200" dirty="0" err="1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(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),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(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)) +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5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4102" y="1013214"/>
            <a:ext cx="6705948" cy="6841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284102" y="1013214"/>
            <a:ext cx="67059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(</a:t>
            </a:r>
            <a:r>
              <a:rPr lang="en-US" sz="3200" b="1" dirty="0" smtClean="0"/>
              <a:t>y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),</a:t>
            </a:r>
            <a:r>
              <a:rPr lang="en-US" sz="3200" b="1" dirty="0" smtClean="0"/>
              <a:t>h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)) </a:t>
            </a:r>
            <a:r>
              <a:rPr lang="en-US" sz="3200" dirty="0"/>
              <a:t>= </a:t>
            </a:r>
            <a:r>
              <a:rPr lang="en-US" sz="3200" dirty="0" err="1"/>
              <a:t>max</a:t>
            </a:r>
            <a:r>
              <a:rPr lang="en-US" sz="3200" b="1" baseline="-25000" dirty="0" err="1"/>
              <a:t>y</a:t>
            </a:r>
            <a:r>
              <a:rPr lang="en-US" sz="3200" baseline="-25000" dirty="0" err="1">
                <a:sym typeface="Symbol" charset="0"/>
              </a:rPr>
              <a:t>Y,</a:t>
            </a:r>
            <a:r>
              <a:rPr lang="en-US" sz="3200" b="1" baseline="-25000" dirty="0" err="1">
                <a:sym typeface="Symbol" charset="0"/>
              </a:rPr>
              <a:t>h</a:t>
            </a:r>
            <a:r>
              <a:rPr lang="en-US" sz="3200" baseline="-25000" dirty="0" err="1">
                <a:sym typeface="Symbol" charset="0"/>
              </a:rPr>
              <a:t>H</a:t>
            </a:r>
            <a:r>
              <a:rPr lang="en-US" sz="3200" baseline="-25000" dirty="0">
                <a:sym typeface="Symbol" charset="0"/>
              </a:rPr>
              <a:t> </a:t>
            </a:r>
            <a:r>
              <a:rPr lang="en-US" sz="3200" b="1" dirty="0" err="1">
                <a:sym typeface="Symbol" charset="0"/>
              </a:rPr>
              <a:t>w</a:t>
            </a:r>
            <a:r>
              <a:rPr lang="en-US" sz="3200" baseline="30000" dirty="0" err="1">
                <a:sym typeface="Symbol" charset="0"/>
              </a:rPr>
              <a:t>T</a:t>
            </a:r>
            <a:r>
              <a:rPr lang="en-US" sz="3200" dirty="0">
                <a:sym typeface="Symbol" charset="0"/>
              </a:rPr>
              <a:t>(</a:t>
            </a:r>
            <a:r>
              <a:rPr lang="en-US" sz="3200" b="1" dirty="0" err="1">
                <a:sym typeface="Symbol" charset="0"/>
              </a:rPr>
              <a:t>x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y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h</a:t>
            </a:r>
            <a:r>
              <a:rPr lang="en-US" sz="3200" dirty="0">
                <a:sym typeface="Symbol" charset="0"/>
              </a:rPr>
              <a:t>)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065177" y="5433893"/>
            <a:ext cx="310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Upper Bound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 Box 1042"/>
          <p:cNvSpPr txBox="1">
            <a:spLocks noChangeArrowheads="1"/>
          </p:cNvSpPr>
          <p:nvPr/>
        </p:nvSpPr>
        <p:spPr bwMode="auto">
          <a:xfrm>
            <a:off x="3820689" y="2741525"/>
            <a:ext cx="210760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(</a:t>
            </a:r>
            <a:r>
              <a:rPr lang="en-US" sz="3200" b="1" dirty="0"/>
              <a:t>w</a:t>
            </a:r>
            <a:r>
              <a:rPr lang="en-US" sz="3200" dirty="0" smtClean="0"/>
              <a:t>))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70969" y="2762421"/>
            <a:ext cx="37443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baseline="30000" dirty="0" err="1">
                <a:solidFill>
                  <a:prstClr val="black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sym typeface="Symbol" charset="0"/>
              </a:rPr>
              <a:t>(</a:t>
            </a:r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x</a:t>
            </a:r>
            <a:r>
              <a:rPr lang="en-US" sz="3200" dirty="0" err="1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(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),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(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)) +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5318" y="3559565"/>
            <a:ext cx="361148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-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max</a:t>
            </a:r>
            <a:r>
              <a:rPr lang="en-US" sz="3200" b="1" baseline="-25000" dirty="0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baseline="-51000" dirty="0" smtClean="0">
                <a:solidFill>
                  <a:prstClr val="black"/>
                </a:solidFill>
                <a:sym typeface="Symbol" charset="0"/>
              </a:rPr>
              <a:t>i</a:t>
            </a:r>
            <a:r>
              <a:rPr lang="en-US" sz="3200" b="1" baseline="-25000" dirty="0" smtClean="0">
                <a:solidFill>
                  <a:prstClr val="black"/>
                </a:solidFill>
                <a:sym typeface="Symbol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baseline="30000" dirty="0" err="1" smtClean="0">
                <a:solidFill>
                  <a:prstClr val="black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sym typeface="Symbol" charset="0"/>
              </a:rPr>
              <a:t>(</a:t>
            </a:r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x</a:t>
            </a:r>
            <a:r>
              <a:rPr lang="en-US" sz="3200" dirty="0" err="1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baseline="-25000" dirty="0" err="1" smtClean="0">
                <a:solidFill>
                  <a:prstClr val="black"/>
                </a:solidFill>
                <a:sym typeface="Symbol" charset="0"/>
              </a:rPr>
              <a:t>i</a:t>
            </a:r>
            <a:r>
              <a:rPr lang="en-US" sz="3200" dirty="0" err="1" smtClean="0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7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4102" y="1013214"/>
            <a:ext cx="6705948" cy="6841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284102" y="1013214"/>
            <a:ext cx="67059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(</a:t>
            </a:r>
            <a:r>
              <a:rPr lang="en-US" sz="3200" b="1" dirty="0" smtClean="0"/>
              <a:t>y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),</a:t>
            </a:r>
            <a:r>
              <a:rPr lang="en-US" sz="3200" b="1" dirty="0" smtClean="0"/>
              <a:t>h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)) </a:t>
            </a:r>
            <a:r>
              <a:rPr lang="en-US" sz="3200" dirty="0"/>
              <a:t>= </a:t>
            </a:r>
            <a:r>
              <a:rPr lang="en-US" sz="3200" dirty="0" err="1"/>
              <a:t>max</a:t>
            </a:r>
            <a:r>
              <a:rPr lang="en-US" sz="3200" b="1" baseline="-25000" dirty="0" err="1"/>
              <a:t>y</a:t>
            </a:r>
            <a:r>
              <a:rPr lang="en-US" sz="3200" baseline="-25000" dirty="0" err="1">
                <a:sym typeface="Symbol" charset="0"/>
              </a:rPr>
              <a:t>Y,</a:t>
            </a:r>
            <a:r>
              <a:rPr lang="en-US" sz="3200" b="1" baseline="-25000" dirty="0" err="1">
                <a:sym typeface="Symbol" charset="0"/>
              </a:rPr>
              <a:t>h</a:t>
            </a:r>
            <a:r>
              <a:rPr lang="en-US" sz="3200" baseline="-25000" dirty="0" err="1">
                <a:sym typeface="Symbol" charset="0"/>
              </a:rPr>
              <a:t>H</a:t>
            </a:r>
            <a:r>
              <a:rPr lang="en-US" sz="3200" baseline="-25000" dirty="0">
                <a:sym typeface="Symbol" charset="0"/>
              </a:rPr>
              <a:t> </a:t>
            </a:r>
            <a:r>
              <a:rPr lang="en-US" sz="3200" b="1" dirty="0" err="1">
                <a:sym typeface="Symbol" charset="0"/>
              </a:rPr>
              <a:t>w</a:t>
            </a:r>
            <a:r>
              <a:rPr lang="en-US" sz="3200" baseline="30000" dirty="0" err="1">
                <a:sym typeface="Symbol" charset="0"/>
              </a:rPr>
              <a:t>T</a:t>
            </a:r>
            <a:r>
              <a:rPr lang="en-US" sz="3200" dirty="0">
                <a:sym typeface="Symbol" charset="0"/>
              </a:rPr>
              <a:t>(</a:t>
            </a:r>
            <a:r>
              <a:rPr lang="en-US" sz="3200" b="1" dirty="0" err="1">
                <a:sym typeface="Symbol" charset="0"/>
              </a:rPr>
              <a:t>x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y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h</a:t>
            </a:r>
            <a:r>
              <a:rPr lang="en-US" sz="3200" dirty="0">
                <a:sym typeface="Symbol" charset="0"/>
              </a:rPr>
              <a:t>)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065177" y="5433893"/>
            <a:ext cx="310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Upper Bound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 Box 1042"/>
          <p:cNvSpPr txBox="1">
            <a:spLocks noChangeArrowheads="1"/>
          </p:cNvSpPr>
          <p:nvPr/>
        </p:nvSpPr>
        <p:spPr bwMode="auto">
          <a:xfrm>
            <a:off x="3820689" y="2741525"/>
            <a:ext cx="14543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smtClean="0"/>
              <a:t>y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418434" y="2762421"/>
            <a:ext cx="255931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baseline="30000" dirty="0" err="1">
                <a:solidFill>
                  <a:prstClr val="black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sym typeface="Symbol" charset="0"/>
              </a:rPr>
              <a:t>(</a:t>
            </a:r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x</a:t>
            </a:r>
            <a:r>
              <a:rPr lang="en-US" sz="3200" dirty="0" err="1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dirty="0" err="1" smtClean="0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 +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4032" y="2747955"/>
            <a:ext cx="13551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 smtClean="0">
                <a:solidFill>
                  <a:prstClr val="black"/>
                </a:solidFill>
                <a:sym typeface="Symbol" charset="0"/>
              </a:rPr>
              <a:t>max</a:t>
            </a:r>
            <a:r>
              <a:rPr lang="en-US" sz="3200" b="1" baseline="-25000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baseline="-25000" dirty="0" err="1" smtClean="0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baseline="-25000" dirty="0" err="1" smtClean="0">
                <a:solidFill>
                  <a:prstClr val="black"/>
                </a:solidFill>
                <a:sym typeface="Symbol" charset="0"/>
              </a:rPr>
              <a:t>h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  <p:sp>
        <p:nvSpPr>
          <p:cNvPr id="6" name="Double Brace 5"/>
          <p:cNvSpPr/>
          <p:nvPr/>
        </p:nvSpPr>
        <p:spPr>
          <a:xfrm>
            <a:off x="1418434" y="2741525"/>
            <a:ext cx="3856566" cy="605672"/>
          </a:xfrm>
          <a:prstGeom prst="bracePair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05318" y="3559565"/>
            <a:ext cx="361148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-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max</a:t>
            </a:r>
            <a:r>
              <a:rPr lang="en-US" sz="3200" b="1" baseline="-25000" dirty="0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baseline="-51000" dirty="0" smtClean="0">
                <a:solidFill>
                  <a:prstClr val="black"/>
                </a:solidFill>
                <a:sym typeface="Symbol" charset="0"/>
              </a:rPr>
              <a:t>i</a:t>
            </a:r>
            <a:r>
              <a:rPr lang="en-US" sz="3200" b="1" baseline="-25000" dirty="0" smtClean="0">
                <a:solidFill>
                  <a:prstClr val="black"/>
                </a:solidFill>
                <a:sym typeface="Symbol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baseline="30000" dirty="0" err="1" smtClean="0">
                <a:solidFill>
                  <a:prstClr val="black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sym typeface="Symbol" charset="0"/>
              </a:rPr>
              <a:t>(</a:t>
            </a:r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x</a:t>
            </a:r>
            <a:r>
              <a:rPr lang="en-US" sz="3200" dirty="0" err="1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baseline="-25000" dirty="0" err="1" smtClean="0">
                <a:solidFill>
                  <a:prstClr val="black"/>
                </a:solidFill>
                <a:sym typeface="Symbol" charset="0"/>
              </a:rPr>
              <a:t>i</a:t>
            </a:r>
            <a:r>
              <a:rPr lang="en-US" sz="3200" dirty="0" err="1" smtClean="0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4102" y="1013214"/>
            <a:ext cx="6705948" cy="6841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284102" y="1013214"/>
            <a:ext cx="67059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(</a:t>
            </a:r>
            <a:r>
              <a:rPr lang="en-US" sz="3200" b="1" dirty="0" smtClean="0"/>
              <a:t>y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),</a:t>
            </a:r>
            <a:r>
              <a:rPr lang="en-US" sz="3200" b="1" dirty="0" smtClean="0"/>
              <a:t>h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)) </a:t>
            </a:r>
            <a:r>
              <a:rPr lang="en-US" sz="3200" dirty="0"/>
              <a:t>= </a:t>
            </a:r>
            <a:r>
              <a:rPr lang="en-US" sz="3200" dirty="0" err="1"/>
              <a:t>max</a:t>
            </a:r>
            <a:r>
              <a:rPr lang="en-US" sz="3200" b="1" baseline="-25000" dirty="0" err="1"/>
              <a:t>y</a:t>
            </a:r>
            <a:r>
              <a:rPr lang="en-US" sz="3200" baseline="-25000" dirty="0" err="1">
                <a:sym typeface="Symbol" charset="0"/>
              </a:rPr>
              <a:t>Y,</a:t>
            </a:r>
            <a:r>
              <a:rPr lang="en-US" sz="3200" b="1" baseline="-25000" dirty="0" err="1">
                <a:sym typeface="Symbol" charset="0"/>
              </a:rPr>
              <a:t>h</a:t>
            </a:r>
            <a:r>
              <a:rPr lang="en-US" sz="3200" baseline="-25000" dirty="0" err="1">
                <a:sym typeface="Symbol" charset="0"/>
              </a:rPr>
              <a:t>H</a:t>
            </a:r>
            <a:r>
              <a:rPr lang="en-US" sz="3200" baseline="-25000" dirty="0">
                <a:sym typeface="Symbol" charset="0"/>
              </a:rPr>
              <a:t> </a:t>
            </a:r>
            <a:r>
              <a:rPr lang="en-US" sz="3200" b="1" dirty="0" err="1">
                <a:sym typeface="Symbol" charset="0"/>
              </a:rPr>
              <a:t>w</a:t>
            </a:r>
            <a:r>
              <a:rPr lang="en-US" sz="3200" baseline="30000" dirty="0" err="1">
                <a:sym typeface="Symbol" charset="0"/>
              </a:rPr>
              <a:t>T</a:t>
            </a:r>
            <a:r>
              <a:rPr lang="en-US" sz="3200" dirty="0">
                <a:sym typeface="Symbol" charset="0"/>
              </a:rPr>
              <a:t>(</a:t>
            </a:r>
            <a:r>
              <a:rPr lang="en-US" sz="3200" b="1" dirty="0" err="1">
                <a:sym typeface="Symbol" charset="0"/>
              </a:rPr>
              <a:t>x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y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h</a:t>
            </a:r>
            <a:r>
              <a:rPr lang="en-US" sz="3200" dirty="0">
                <a:sym typeface="Symbol" charset="0"/>
              </a:rPr>
              <a:t>)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51138" y="2743200"/>
            <a:ext cx="38020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ym typeface="Symbol" charset="0"/>
              </a:rPr>
              <a:t>min ||</a:t>
            </a:r>
            <a:r>
              <a:rPr lang="en-US" sz="3600" b="1">
                <a:sym typeface="Symbol" charset="0"/>
              </a:rPr>
              <a:t>w</a:t>
            </a:r>
            <a:r>
              <a:rPr lang="en-US" sz="3600">
                <a:sym typeface="Symbol" charset="0"/>
              </a:rPr>
              <a:t>||</a:t>
            </a:r>
            <a:r>
              <a:rPr lang="en-US" sz="3600" baseline="30000">
                <a:sym typeface="Symbol" charset="0"/>
              </a:rPr>
              <a:t>2</a:t>
            </a:r>
            <a:r>
              <a:rPr lang="en-US" sz="3600">
                <a:sym typeface="Symbol" charset="0"/>
              </a:rPr>
              <a:t> + C∑</a:t>
            </a:r>
            <a:r>
              <a:rPr lang="en-US" sz="3600" baseline="-25000">
                <a:sym typeface="Symbol" charset="0"/>
              </a:rPr>
              <a:t>i </a:t>
            </a:r>
            <a:r>
              <a:rPr lang="en-US" sz="3600">
                <a:sym typeface="Symbol" charset="0"/>
              </a:rPr>
              <a:t></a:t>
            </a:r>
            <a:r>
              <a:rPr lang="en-US" sz="3600" baseline="-25000">
                <a:sym typeface="Symbol" charset="0"/>
              </a:rPr>
              <a:t>i</a:t>
            </a:r>
            <a:endParaRPr lang="en-US" sz="360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89050" y="3536950"/>
            <a:ext cx="6567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aseline="-25000" dirty="0">
                <a:sym typeface="Symbol" charset="0"/>
              </a:rPr>
              <a:t> </a:t>
            </a:r>
            <a:r>
              <a:rPr lang="en-US" sz="3600" dirty="0">
                <a:sym typeface="Symbol" charset="0"/>
              </a:rPr>
              <a:t>max</a:t>
            </a:r>
            <a:r>
              <a:rPr lang="en-US" sz="3600" b="1" baseline="-25000" dirty="0">
                <a:sym typeface="Symbol" charset="0"/>
              </a:rPr>
              <a:t>h</a:t>
            </a:r>
            <a:r>
              <a:rPr lang="en-US" sz="3600" baseline="-51000" dirty="0"/>
              <a:t>i</a:t>
            </a:r>
            <a:r>
              <a:rPr lang="en-US" sz="3600" b="1" dirty="0">
                <a:sym typeface="Symbol" charset="0"/>
              </a:rPr>
              <a:t>w</a:t>
            </a:r>
            <a:r>
              <a:rPr lang="en-US" sz="3600" baseline="30000" dirty="0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>
                <a:sym typeface="Symbol" charset="0"/>
              </a:rPr>
              <a:t>) -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dirty="0">
                <a:sym typeface="Symbol" charset="0"/>
              </a:rPr>
              <a:t>)</a:t>
            </a:r>
          </a:p>
          <a:p>
            <a:pPr algn="ctr"/>
            <a:r>
              <a:rPr lang="en-US" sz="3600" dirty="0">
                <a:sym typeface="Symbol" charset="0"/>
              </a:rPr>
              <a:t>≥ </a:t>
            </a:r>
            <a:r>
              <a:rPr lang="en-US" sz="3200" dirty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smtClean="0"/>
              <a:t>y</a:t>
            </a:r>
            <a:r>
              <a:rPr lang="en-US" sz="3200" dirty="0" smtClean="0"/>
              <a:t>) </a:t>
            </a:r>
            <a:r>
              <a:rPr lang="en-US" sz="3200" dirty="0"/>
              <a:t>- </a:t>
            </a:r>
            <a:r>
              <a:rPr lang="en-US" sz="3600" dirty="0">
                <a:sym typeface="Symbol" charset="0"/>
              </a:rPr>
              <a:t>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2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00160" y="5433893"/>
            <a:ext cx="4238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So is this convex?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0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4102" y="1013214"/>
            <a:ext cx="6705948" cy="6841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284102" y="1013214"/>
            <a:ext cx="67059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(</a:t>
            </a:r>
            <a:r>
              <a:rPr lang="en-US" sz="3200" b="1" dirty="0" smtClean="0"/>
              <a:t>y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),</a:t>
            </a:r>
            <a:r>
              <a:rPr lang="en-US" sz="3200" b="1" dirty="0" smtClean="0"/>
              <a:t>h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)) </a:t>
            </a:r>
            <a:r>
              <a:rPr lang="en-US" sz="3200" dirty="0"/>
              <a:t>= </a:t>
            </a:r>
            <a:r>
              <a:rPr lang="en-US" sz="3200" dirty="0" err="1"/>
              <a:t>max</a:t>
            </a:r>
            <a:r>
              <a:rPr lang="en-US" sz="3200" b="1" baseline="-25000" dirty="0" err="1"/>
              <a:t>y</a:t>
            </a:r>
            <a:r>
              <a:rPr lang="en-US" sz="3200" baseline="-25000" dirty="0" err="1">
                <a:sym typeface="Symbol" charset="0"/>
              </a:rPr>
              <a:t>Y,</a:t>
            </a:r>
            <a:r>
              <a:rPr lang="en-US" sz="3200" b="1" baseline="-25000" dirty="0" err="1">
                <a:sym typeface="Symbol" charset="0"/>
              </a:rPr>
              <a:t>h</a:t>
            </a:r>
            <a:r>
              <a:rPr lang="en-US" sz="3200" baseline="-25000" dirty="0" err="1">
                <a:sym typeface="Symbol" charset="0"/>
              </a:rPr>
              <a:t>H</a:t>
            </a:r>
            <a:r>
              <a:rPr lang="en-US" sz="3200" baseline="-25000" dirty="0">
                <a:sym typeface="Symbol" charset="0"/>
              </a:rPr>
              <a:t> </a:t>
            </a:r>
            <a:r>
              <a:rPr lang="en-US" sz="3200" b="1" dirty="0" err="1">
                <a:sym typeface="Symbol" charset="0"/>
              </a:rPr>
              <a:t>w</a:t>
            </a:r>
            <a:r>
              <a:rPr lang="en-US" sz="3200" baseline="30000" dirty="0" err="1">
                <a:sym typeface="Symbol" charset="0"/>
              </a:rPr>
              <a:t>T</a:t>
            </a:r>
            <a:r>
              <a:rPr lang="en-US" sz="3200" dirty="0">
                <a:sym typeface="Symbol" charset="0"/>
              </a:rPr>
              <a:t>(</a:t>
            </a:r>
            <a:r>
              <a:rPr lang="en-US" sz="3200" b="1" dirty="0" err="1">
                <a:sym typeface="Symbol" charset="0"/>
              </a:rPr>
              <a:t>x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y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h</a:t>
            </a:r>
            <a:r>
              <a:rPr lang="en-US" sz="3200" dirty="0">
                <a:sym typeface="Symbol" charset="0"/>
              </a:rPr>
              <a:t>)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sp>
        <p:nvSpPr>
          <p:cNvPr id="9" name="Text Box 1042"/>
          <p:cNvSpPr txBox="1">
            <a:spLocks noChangeArrowheads="1"/>
          </p:cNvSpPr>
          <p:nvPr/>
        </p:nvSpPr>
        <p:spPr bwMode="auto">
          <a:xfrm>
            <a:off x="5383871" y="3098380"/>
            <a:ext cx="14543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smtClean="0"/>
              <a:t>y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981616" y="3119276"/>
            <a:ext cx="255931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baseline="30000" dirty="0" err="1">
                <a:solidFill>
                  <a:prstClr val="black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sym typeface="Symbol" charset="0"/>
              </a:rPr>
              <a:t>(</a:t>
            </a:r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x</a:t>
            </a:r>
            <a:r>
              <a:rPr lang="en-US" sz="3200" dirty="0" err="1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dirty="0" err="1" smtClean="0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 +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7214" y="3104810"/>
            <a:ext cx="13551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 smtClean="0">
                <a:solidFill>
                  <a:prstClr val="black"/>
                </a:solidFill>
                <a:sym typeface="Symbol" charset="0"/>
              </a:rPr>
              <a:t>max</a:t>
            </a:r>
            <a:r>
              <a:rPr lang="en-US" sz="3200" b="1" baseline="-25000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baseline="-25000" dirty="0" err="1" smtClean="0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baseline="-25000" dirty="0" err="1" smtClean="0">
                <a:solidFill>
                  <a:prstClr val="black"/>
                </a:solidFill>
                <a:sym typeface="Symbol" charset="0"/>
              </a:rPr>
              <a:t>h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  <p:sp>
        <p:nvSpPr>
          <p:cNvPr id="6" name="Double Brace 5"/>
          <p:cNvSpPr/>
          <p:nvPr/>
        </p:nvSpPr>
        <p:spPr>
          <a:xfrm>
            <a:off x="2981616" y="3098380"/>
            <a:ext cx="3856566" cy="605672"/>
          </a:xfrm>
          <a:prstGeom prst="bracePair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00714" y="4144341"/>
            <a:ext cx="361148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-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max</a:t>
            </a:r>
            <a:r>
              <a:rPr lang="en-US" sz="3200" b="1" baseline="-25000" dirty="0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baseline="-51000" dirty="0" smtClean="0">
                <a:solidFill>
                  <a:prstClr val="black"/>
                </a:solidFill>
                <a:sym typeface="Symbol" charset="0"/>
              </a:rPr>
              <a:t>i</a:t>
            </a:r>
            <a:r>
              <a:rPr lang="en-US" sz="3200" b="1" baseline="-25000" dirty="0" smtClean="0">
                <a:solidFill>
                  <a:prstClr val="black"/>
                </a:solidFill>
                <a:sym typeface="Symbol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baseline="30000" dirty="0" err="1" smtClean="0">
                <a:solidFill>
                  <a:prstClr val="black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sym typeface="Symbol" charset="0"/>
              </a:rPr>
              <a:t>(</a:t>
            </a:r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x</a:t>
            </a:r>
            <a:r>
              <a:rPr lang="en-US" sz="3200" dirty="0" err="1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baseline="-25000" dirty="0" err="1" smtClean="0">
                <a:solidFill>
                  <a:prstClr val="black"/>
                </a:solidFill>
                <a:sym typeface="Symbol" charset="0"/>
              </a:rPr>
              <a:t>i</a:t>
            </a:r>
            <a:r>
              <a:rPr lang="en-US" sz="3200" dirty="0" err="1" smtClean="0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84102" y="2784108"/>
            <a:ext cx="6705948" cy="1208888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22465" y="2248677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Convex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84102" y="4124673"/>
            <a:ext cx="6705948" cy="759725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22465" y="4970146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Convex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3579" y="5757058"/>
            <a:ext cx="5212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Difference-of-convex !!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3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3" grpId="0" animBg="1"/>
      <p:bldP spid="15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Latent Variables?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70655"/>
            <a:ext cx="890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Mismatch between desired output and available annotations</a:t>
            </a:r>
            <a:endParaRPr lang="en-US" sz="2400" b="1" dirty="0">
              <a:solidFill>
                <a:srgbClr val="1F497D"/>
              </a:solidFill>
            </a:endParaRPr>
          </a:p>
        </p:txBody>
      </p:sp>
      <p:pic>
        <p:nvPicPr>
          <p:cNvPr id="4" name="Picture 3" descr="motivation_exa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" y="1513162"/>
            <a:ext cx="3480655" cy="50923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339" y="1624123"/>
            <a:ext cx="1467232" cy="446309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656" y="1439187"/>
            <a:ext cx="1090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“Riding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Bike”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097339" y="3654847"/>
            <a:ext cx="1467232" cy="28074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2010_0061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53" y="3839783"/>
            <a:ext cx="1808251" cy="1356188"/>
          </a:xfrm>
          <a:prstGeom prst="rect">
            <a:avLst/>
          </a:prstGeom>
        </p:spPr>
      </p:pic>
      <p:pic>
        <p:nvPicPr>
          <p:cNvPr id="9" name="Picture 8" descr="2010_00614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67" y="3839783"/>
            <a:ext cx="1808250" cy="1356188"/>
          </a:xfrm>
          <a:prstGeom prst="rect">
            <a:avLst/>
          </a:prstGeom>
        </p:spPr>
      </p:pic>
      <p:pic>
        <p:nvPicPr>
          <p:cNvPr id="10" name="Picture 9" descr="2010_00617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246" y="5337159"/>
            <a:ext cx="1911543" cy="1273087"/>
          </a:xfrm>
          <a:prstGeom prst="rect">
            <a:avLst/>
          </a:prstGeom>
        </p:spPr>
      </p:pic>
      <p:pic>
        <p:nvPicPr>
          <p:cNvPr id="11" name="Picture 10" descr="2010_00621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74" y="5316060"/>
            <a:ext cx="1725582" cy="12941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90743" y="1698096"/>
            <a:ext cx="5099551" cy="2021956"/>
            <a:chOff x="3778413" y="1023305"/>
            <a:chExt cx="5099551" cy="2021956"/>
          </a:xfrm>
        </p:grpSpPr>
        <p:pic>
          <p:nvPicPr>
            <p:cNvPr id="13" name="Picture 12" descr="2010_006153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413" y="1023305"/>
              <a:ext cx="1333797" cy="2002699"/>
            </a:xfrm>
            <a:prstGeom prst="rect">
              <a:avLst/>
            </a:prstGeom>
          </p:spPr>
        </p:pic>
        <p:pic>
          <p:nvPicPr>
            <p:cNvPr id="14" name="Picture 13" descr="2010_006161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782" y="1023305"/>
              <a:ext cx="1342579" cy="202195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266061" y="1343860"/>
              <a:ext cx="739780" cy="1146596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48935" y="1360640"/>
              <a:ext cx="932612" cy="143803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66060" y="1761266"/>
              <a:ext cx="739781" cy="1037413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39994" y="1761266"/>
              <a:ext cx="1342579" cy="1264738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58385" y="1838658"/>
              <a:ext cx="18195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“Riding Bike”</a:t>
              </a:r>
              <a:endParaRPr lang="en-US" sz="2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312799" y="4219302"/>
            <a:ext cx="181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“Riding Bike”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7374090" y="5351261"/>
            <a:ext cx="1000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“Tom”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374090" y="6041319"/>
            <a:ext cx="109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“Mary”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648278" y="1156335"/>
            <a:ext cx="22967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Training Data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57186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396" y="76200"/>
            <a:ext cx="8780682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Concave-Convex Procedure (CCCP)</a:t>
            </a:r>
            <a:endParaRPr lang="en-US" sz="4000" dirty="0"/>
          </a:p>
        </p:txBody>
      </p:sp>
      <p:sp>
        <p:nvSpPr>
          <p:cNvPr id="20" name="Text Box 1047"/>
          <p:cNvSpPr txBox="1">
            <a:spLocks noChangeArrowheads="1"/>
          </p:cNvSpPr>
          <p:nvPr/>
        </p:nvSpPr>
        <p:spPr bwMode="auto">
          <a:xfrm>
            <a:off x="2669026" y="6308843"/>
            <a:ext cx="4268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Yuille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 and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Rangarajan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 2003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6632" y="2185768"/>
            <a:ext cx="7088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 smtClean="0"/>
              <a:t>+</a:t>
            </a:r>
            <a:endParaRPr lang="en-US" sz="7000" b="1" dirty="0"/>
          </a:p>
        </p:txBody>
      </p:sp>
      <p:sp>
        <p:nvSpPr>
          <p:cNvPr id="30" name="Freeform 29"/>
          <p:cNvSpPr/>
          <p:nvPr/>
        </p:nvSpPr>
        <p:spPr>
          <a:xfrm>
            <a:off x="97702" y="1770594"/>
            <a:ext cx="4323174" cy="2112513"/>
          </a:xfrm>
          <a:custGeom>
            <a:avLst/>
            <a:gdLst>
              <a:gd name="connsiteX0" fmla="*/ 0 w 4323174"/>
              <a:gd name="connsiteY0" fmla="*/ 24422 h 2112513"/>
              <a:gd name="connsiteX1" fmla="*/ 2186012 w 4323174"/>
              <a:gd name="connsiteY1" fmla="*/ 2112502 h 2112513"/>
              <a:gd name="connsiteX2" fmla="*/ 4323174 w 4323174"/>
              <a:gd name="connsiteY2" fmla="*/ 0 h 211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3174" h="2112513">
                <a:moveTo>
                  <a:pt x="0" y="24422"/>
                </a:moveTo>
                <a:cubicBezTo>
                  <a:pt x="732741" y="1070497"/>
                  <a:pt x="1465483" y="2116572"/>
                  <a:pt x="2186012" y="2112502"/>
                </a:cubicBezTo>
                <a:cubicBezTo>
                  <a:pt x="2906541" y="2108432"/>
                  <a:pt x="4323174" y="0"/>
                  <a:pt x="4323174" y="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rot="10800000">
            <a:off x="4698706" y="1770594"/>
            <a:ext cx="4323174" cy="2112513"/>
          </a:xfrm>
          <a:custGeom>
            <a:avLst/>
            <a:gdLst>
              <a:gd name="connsiteX0" fmla="*/ 0 w 4323174"/>
              <a:gd name="connsiteY0" fmla="*/ 24422 h 2112513"/>
              <a:gd name="connsiteX1" fmla="*/ 2186012 w 4323174"/>
              <a:gd name="connsiteY1" fmla="*/ 2112502 h 2112513"/>
              <a:gd name="connsiteX2" fmla="*/ 4323174 w 4323174"/>
              <a:gd name="connsiteY2" fmla="*/ 0 h 211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3174" h="2112513">
                <a:moveTo>
                  <a:pt x="0" y="24422"/>
                </a:moveTo>
                <a:cubicBezTo>
                  <a:pt x="732741" y="1070497"/>
                  <a:pt x="1465483" y="2116572"/>
                  <a:pt x="2186012" y="2112502"/>
                </a:cubicBezTo>
                <a:cubicBezTo>
                  <a:pt x="2906541" y="2108432"/>
                  <a:pt x="4323174" y="0"/>
                  <a:pt x="4323174" y="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37835" y="3424075"/>
            <a:ext cx="182880" cy="182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4652905" y="1050146"/>
            <a:ext cx="2051677" cy="283296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64053" y="2080865"/>
            <a:ext cx="182880" cy="182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01731" y="5047968"/>
            <a:ext cx="8085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Linear upper-bound of concave part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5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396" y="76200"/>
            <a:ext cx="8780682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Concave-Convex Procedure (CCCP)</a:t>
            </a:r>
            <a:endParaRPr lang="en-US" sz="4000" dirty="0"/>
          </a:p>
        </p:txBody>
      </p:sp>
      <p:sp>
        <p:nvSpPr>
          <p:cNvPr id="20" name="Text Box 1047"/>
          <p:cNvSpPr txBox="1">
            <a:spLocks noChangeArrowheads="1"/>
          </p:cNvSpPr>
          <p:nvPr/>
        </p:nvSpPr>
        <p:spPr bwMode="auto">
          <a:xfrm>
            <a:off x="2669026" y="6308843"/>
            <a:ext cx="4268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Yuille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 and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Rangarajan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 2003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6632" y="2185768"/>
            <a:ext cx="7088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 smtClean="0"/>
              <a:t>+</a:t>
            </a:r>
            <a:endParaRPr lang="en-US" sz="7000" b="1" dirty="0"/>
          </a:p>
        </p:txBody>
      </p:sp>
      <p:sp>
        <p:nvSpPr>
          <p:cNvPr id="30" name="Freeform 29"/>
          <p:cNvSpPr/>
          <p:nvPr/>
        </p:nvSpPr>
        <p:spPr>
          <a:xfrm>
            <a:off x="97702" y="1770594"/>
            <a:ext cx="4323174" cy="2112513"/>
          </a:xfrm>
          <a:custGeom>
            <a:avLst/>
            <a:gdLst>
              <a:gd name="connsiteX0" fmla="*/ 0 w 4323174"/>
              <a:gd name="connsiteY0" fmla="*/ 24422 h 2112513"/>
              <a:gd name="connsiteX1" fmla="*/ 2186012 w 4323174"/>
              <a:gd name="connsiteY1" fmla="*/ 2112502 h 2112513"/>
              <a:gd name="connsiteX2" fmla="*/ 4323174 w 4323174"/>
              <a:gd name="connsiteY2" fmla="*/ 0 h 211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3174" h="2112513">
                <a:moveTo>
                  <a:pt x="0" y="24422"/>
                </a:moveTo>
                <a:cubicBezTo>
                  <a:pt x="732741" y="1070497"/>
                  <a:pt x="1465483" y="2116572"/>
                  <a:pt x="2186012" y="2112502"/>
                </a:cubicBezTo>
                <a:cubicBezTo>
                  <a:pt x="2906541" y="2108432"/>
                  <a:pt x="4323174" y="0"/>
                  <a:pt x="4323174" y="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rot="10800000">
            <a:off x="4698706" y="1770594"/>
            <a:ext cx="4323174" cy="2112513"/>
          </a:xfrm>
          <a:custGeom>
            <a:avLst/>
            <a:gdLst>
              <a:gd name="connsiteX0" fmla="*/ 0 w 4323174"/>
              <a:gd name="connsiteY0" fmla="*/ 24422 h 2112513"/>
              <a:gd name="connsiteX1" fmla="*/ 2186012 w 4323174"/>
              <a:gd name="connsiteY1" fmla="*/ 2112502 h 2112513"/>
              <a:gd name="connsiteX2" fmla="*/ 4323174 w 4323174"/>
              <a:gd name="connsiteY2" fmla="*/ 0 h 211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3174" h="2112513">
                <a:moveTo>
                  <a:pt x="0" y="24422"/>
                </a:moveTo>
                <a:cubicBezTo>
                  <a:pt x="732741" y="1070497"/>
                  <a:pt x="1465483" y="2116572"/>
                  <a:pt x="2186012" y="2112502"/>
                </a:cubicBezTo>
                <a:cubicBezTo>
                  <a:pt x="2906541" y="2108432"/>
                  <a:pt x="4323174" y="0"/>
                  <a:pt x="4323174" y="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85089" y="2679489"/>
            <a:ext cx="182880" cy="182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4532527" y="1263008"/>
            <a:ext cx="2051677" cy="283296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862459" y="2862369"/>
            <a:ext cx="182880" cy="182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01731" y="5047968"/>
            <a:ext cx="8085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Linear upper-bound of concave part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3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396" y="76200"/>
            <a:ext cx="8780682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Concave-Convex Procedure (CCCP)</a:t>
            </a:r>
            <a:endParaRPr lang="en-US" sz="4000" dirty="0"/>
          </a:p>
        </p:txBody>
      </p:sp>
      <p:sp>
        <p:nvSpPr>
          <p:cNvPr id="20" name="Text Box 1047"/>
          <p:cNvSpPr txBox="1">
            <a:spLocks noChangeArrowheads="1"/>
          </p:cNvSpPr>
          <p:nvPr/>
        </p:nvSpPr>
        <p:spPr bwMode="auto">
          <a:xfrm>
            <a:off x="2669026" y="6308843"/>
            <a:ext cx="4268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Yuille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 and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Rangarajan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 2003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6632" y="2185768"/>
            <a:ext cx="7088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 smtClean="0"/>
              <a:t>+</a:t>
            </a:r>
            <a:endParaRPr lang="en-US" sz="7000" b="1" dirty="0"/>
          </a:p>
        </p:txBody>
      </p:sp>
      <p:sp>
        <p:nvSpPr>
          <p:cNvPr id="30" name="Freeform 29"/>
          <p:cNvSpPr/>
          <p:nvPr/>
        </p:nvSpPr>
        <p:spPr>
          <a:xfrm>
            <a:off x="97702" y="1770594"/>
            <a:ext cx="4323174" cy="2112513"/>
          </a:xfrm>
          <a:custGeom>
            <a:avLst/>
            <a:gdLst>
              <a:gd name="connsiteX0" fmla="*/ 0 w 4323174"/>
              <a:gd name="connsiteY0" fmla="*/ 24422 h 2112513"/>
              <a:gd name="connsiteX1" fmla="*/ 2186012 w 4323174"/>
              <a:gd name="connsiteY1" fmla="*/ 2112502 h 2112513"/>
              <a:gd name="connsiteX2" fmla="*/ 4323174 w 4323174"/>
              <a:gd name="connsiteY2" fmla="*/ 0 h 211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3174" h="2112513">
                <a:moveTo>
                  <a:pt x="0" y="24422"/>
                </a:moveTo>
                <a:cubicBezTo>
                  <a:pt x="732741" y="1070497"/>
                  <a:pt x="1465483" y="2116572"/>
                  <a:pt x="2186012" y="2112502"/>
                </a:cubicBezTo>
                <a:cubicBezTo>
                  <a:pt x="2906541" y="2108432"/>
                  <a:pt x="4323174" y="0"/>
                  <a:pt x="4323174" y="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rot="10800000">
            <a:off x="4698706" y="1770594"/>
            <a:ext cx="4323174" cy="2112513"/>
          </a:xfrm>
          <a:custGeom>
            <a:avLst/>
            <a:gdLst>
              <a:gd name="connsiteX0" fmla="*/ 0 w 4323174"/>
              <a:gd name="connsiteY0" fmla="*/ 24422 h 2112513"/>
              <a:gd name="connsiteX1" fmla="*/ 2186012 w 4323174"/>
              <a:gd name="connsiteY1" fmla="*/ 2112502 h 2112513"/>
              <a:gd name="connsiteX2" fmla="*/ 4323174 w 4323174"/>
              <a:gd name="connsiteY2" fmla="*/ 0 h 211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3174" h="2112513">
                <a:moveTo>
                  <a:pt x="0" y="24422"/>
                </a:moveTo>
                <a:cubicBezTo>
                  <a:pt x="732741" y="1070497"/>
                  <a:pt x="1465483" y="2116572"/>
                  <a:pt x="2186012" y="2112502"/>
                </a:cubicBezTo>
                <a:cubicBezTo>
                  <a:pt x="2906541" y="2108432"/>
                  <a:pt x="4323174" y="0"/>
                  <a:pt x="4323174" y="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19928" y="2288737"/>
            <a:ext cx="182880" cy="182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187574" y="3263879"/>
            <a:ext cx="182880" cy="182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512527" y="5047968"/>
            <a:ext cx="4263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Until Convergence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0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4102" y="1013214"/>
            <a:ext cx="6705948" cy="6841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284102" y="1013214"/>
            <a:ext cx="67059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(</a:t>
            </a:r>
            <a:r>
              <a:rPr lang="en-US" sz="3200" b="1" dirty="0" smtClean="0"/>
              <a:t>y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),</a:t>
            </a:r>
            <a:r>
              <a:rPr lang="en-US" sz="3200" b="1" dirty="0" smtClean="0"/>
              <a:t>h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)) </a:t>
            </a:r>
            <a:r>
              <a:rPr lang="en-US" sz="3200" dirty="0"/>
              <a:t>= </a:t>
            </a:r>
            <a:r>
              <a:rPr lang="en-US" sz="3200" dirty="0" err="1"/>
              <a:t>max</a:t>
            </a:r>
            <a:r>
              <a:rPr lang="en-US" sz="3200" b="1" baseline="-25000" dirty="0" err="1"/>
              <a:t>y</a:t>
            </a:r>
            <a:r>
              <a:rPr lang="en-US" sz="3200" baseline="-25000" dirty="0" err="1">
                <a:sym typeface="Symbol" charset="0"/>
              </a:rPr>
              <a:t>Y,</a:t>
            </a:r>
            <a:r>
              <a:rPr lang="en-US" sz="3200" b="1" baseline="-25000" dirty="0" err="1">
                <a:sym typeface="Symbol" charset="0"/>
              </a:rPr>
              <a:t>h</a:t>
            </a:r>
            <a:r>
              <a:rPr lang="en-US" sz="3200" baseline="-25000" dirty="0" err="1">
                <a:sym typeface="Symbol" charset="0"/>
              </a:rPr>
              <a:t>H</a:t>
            </a:r>
            <a:r>
              <a:rPr lang="en-US" sz="3200" baseline="-25000" dirty="0">
                <a:sym typeface="Symbol" charset="0"/>
              </a:rPr>
              <a:t> </a:t>
            </a:r>
            <a:r>
              <a:rPr lang="en-US" sz="3200" b="1" dirty="0" err="1">
                <a:sym typeface="Symbol" charset="0"/>
              </a:rPr>
              <a:t>w</a:t>
            </a:r>
            <a:r>
              <a:rPr lang="en-US" sz="3200" baseline="30000" dirty="0" err="1">
                <a:sym typeface="Symbol" charset="0"/>
              </a:rPr>
              <a:t>T</a:t>
            </a:r>
            <a:r>
              <a:rPr lang="en-US" sz="3200" dirty="0">
                <a:sym typeface="Symbol" charset="0"/>
              </a:rPr>
              <a:t>(</a:t>
            </a:r>
            <a:r>
              <a:rPr lang="en-US" sz="3200" b="1" dirty="0" err="1">
                <a:sym typeface="Symbol" charset="0"/>
              </a:rPr>
              <a:t>x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y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h</a:t>
            </a:r>
            <a:r>
              <a:rPr lang="en-US" sz="3200" dirty="0">
                <a:sym typeface="Symbol" charset="0"/>
              </a:rPr>
              <a:t>)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sp>
        <p:nvSpPr>
          <p:cNvPr id="9" name="Text Box 1042"/>
          <p:cNvSpPr txBox="1">
            <a:spLocks noChangeArrowheads="1"/>
          </p:cNvSpPr>
          <p:nvPr/>
        </p:nvSpPr>
        <p:spPr bwMode="auto">
          <a:xfrm>
            <a:off x="5383871" y="3098380"/>
            <a:ext cx="14543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smtClean="0"/>
              <a:t>y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981616" y="3119276"/>
            <a:ext cx="255931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baseline="30000" dirty="0" err="1">
                <a:solidFill>
                  <a:prstClr val="black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sym typeface="Symbol" charset="0"/>
              </a:rPr>
              <a:t>(</a:t>
            </a:r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x</a:t>
            </a:r>
            <a:r>
              <a:rPr lang="en-US" sz="3200" dirty="0" err="1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dirty="0" err="1" smtClean="0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 +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7214" y="3104810"/>
            <a:ext cx="13551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 smtClean="0">
                <a:solidFill>
                  <a:prstClr val="black"/>
                </a:solidFill>
                <a:sym typeface="Symbol" charset="0"/>
              </a:rPr>
              <a:t>max</a:t>
            </a:r>
            <a:r>
              <a:rPr lang="en-US" sz="3200" b="1" baseline="-25000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baseline="-25000" dirty="0" err="1" smtClean="0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baseline="-25000" dirty="0" err="1" smtClean="0">
                <a:solidFill>
                  <a:prstClr val="black"/>
                </a:solidFill>
                <a:sym typeface="Symbol" charset="0"/>
              </a:rPr>
              <a:t>h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  <p:sp>
        <p:nvSpPr>
          <p:cNvPr id="6" name="Double Brace 5"/>
          <p:cNvSpPr/>
          <p:nvPr/>
        </p:nvSpPr>
        <p:spPr>
          <a:xfrm>
            <a:off x="2981616" y="3098380"/>
            <a:ext cx="3856566" cy="605672"/>
          </a:xfrm>
          <a:prstGeom prst="bracePair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00714" y="4144341"/>
            <a:ext cx="361148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-</a:t>
            </a:r>
            <a:r>
              <a:rPr lang="en-US" sz="3200" b="1" dirty="0" smtClean="0">
                <a:solidFill>
                  <a:prstClr val="black"/>
                </a:solidFill>
                <a:sym typeface="Symbol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max</a:t>
            </a:r>
            <a:r>
              <a:rPr lang="en-US" sz="3200" b="1" baseline="-25000" dirty="0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baseline="-51000" dirty="0" smtClean="0">
                <a:solidFill>
                  <a:prstClr val="black"/>
                </a:solidFill>
                <a:sym typeface="Symbol" charset="0"/>
              </a:rPr>
              <a:t>i</a:t>
            </a:r>
            <a:r>
              <a:rPr lang="en-US" sz="3200" b="1" baseline="-25000" dirty="0" smtClean="0">
                <a:solidFill>
                  <a:prstClr val="black"/>
                </a:solidFill>
                <a:sym typeface="Symbol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w</a:t>
            </a:r>
            <a:r>
              <a:rPr lang="en-US" sz="3200" baseline="30000" dirty="0" err="1" smtClean="0">
                <a:solidFill>
                  <a:prstClr val="black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sym typeface="Symbol" charset="0"/>
              </a:rPr>
              <a:t>(</a:t>
            </a:r>
            <a:r>
              <a:rPr lang="en-US" sz="3200" b="1" dirty="0" err="1">
                <a:solidFill>
                  <a:prstClr val="black"/>
                </a:solidFill>
                <a:sym typeface="Symbol" charset="0"/>
              </a:rPr>
              <a:t>x</a:t>
            </a:r>
            <a:r>
              <a:rPr lang="en-US" sz="3200" dirty="0" err="1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y</a:t>
            </a:r>
            <a:r>
              <a:rPr lang="en-US" sz="3200" baseline="-25000" dirty="0" err="1" smtClean="0">
                <a:solidFill>
                  <a:prstClr val="black"/>
                </a:solidFill>
                <a:sym typeface="Symbol" charset="0"/>
              </a:rPr>
              <a:t>i</a:t>
            </a:r>
            <a:r>
              <a:rPr lang="en-US" sz="3200" dirty="0" err="1" smtClean="0">
                <a:solidFill>
                  <a:prstClr val="black"/>
                </a:solidFill>
                <a:sym typeface="Symbol" charset="0"/>
              </a:rPr>
              <a:t>,</a:t>
            </a:r>
            <a:r>
              <a:rPr lang="en-US" sz="3200" b="1" dirty="0" err="1" smtClean="0">
                <a:solidFill>
                  <a:prstClr val="black"/>
                </a:solidFill>
                <a:sym typeface="Symbol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sym typeface="Symbol" charset="0"/>
              </a:rPr>
              <a:t>)</a:t>
            </a:r>
            <a:endParaRPr lang="en-US" sz="3200" dirty="0">
              <a:solidFill>
                <a:prstClr val="black"/>
              </a:solidFill>
              <a:sym typeface="Symbo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84102" y="4124673"/>
            <a:ext cx="6705948" cy="759725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83894" y="4970417"/>
            <a:ext cx="4473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Linear upper bound at </a:t>
            </a:r>
            <a:r>
              <a:rPr lang="en-US" sz="2800" b="1" dirty="0" err="1" smtClean="0">
                <a:solidFill>
                  <a:schemeClr val="tx2"/>
                </a:solidFill>
              </a:rPr>
              <a:t>w</a:t>
            </a:r>
            <a:r>
              <a:rPr lang="en-US" sz="2800" b="1" baseline="-25000" dirty="0" err="1" smtClean="0">
                <a:solidFill>
                  <a:schemeClr val="tx2"/>
                </a:solidFill>
              </a:rPr>
              <a:t>t</a:t>
            </a:r>
            <a:endParaRPr lang="en-US" sz="2800" b="1" baseline="-25000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1989" y="5830499"/>
            <a:ext cx="2240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  <a:sym typeface="Symbol" charset="0"/>
              </a:rPr>
              <a:t></a:t>
            </a:r>
            <a:r>
              <a:rPr lang="en-US" sz="3600" dirty="0">
                <a:solidFill>
                  <a:srgbClr val="FF0000"/>
                </a:solidFill>
                <a:sym typeface="Symbol" charset="0"/>
              </a:rPr>
              <a:t>(</a:t>
            </a:r>
            <a:r>
              <a:rPr lang="en-US" sz="3600" b="1" dirty="0">
                <a:solidFill>
                  <a:srgbClr val="FF0000"/>
                </a:solidFill>
                <a:sym typeface="Symbol" charset="0"/>
              </a:rPr>
              <a:t>x</a:t>
            </a:r>
            <a:r>
              <a:rPr lang="en-US" sz="3600" dirty="0">
                <a:solidFill>
                  <a:srgbClr val="FF0000"/>
                </a:solidFill>
                <a:sym typeface="Symbol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sym typeface="Symbol" charset="0"/>
              </a:rPr>
              <a:t>y</a:t>
            </a:r>
            <a:r>
              <a:rPr lang="en-US" sz="3600" baseline="-25000" dirty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sym typeface="Symbol" charset="0"/>
              </a:rPr>
              <a:t>,</a:t>
            </a:r>
            <a:r>
              <a:rPr lang="en-US" sz="3600" b="1" dirty="0" smtClean="0">
                <a:solidFill>
                  <a:srgbClr val="FF0000"/>
                </a:solidFill>
                <a:sym typeface="Symbol" charset="0"/>
              </a:rPr>
              <a:t>h</a:t>
            </a:r>
            <a:r>
              <a:rPr lang="en-US" sz="3600" baseline="-25000" dirty="0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sz="3600" dirty="0" smtClean="0">
                <a:solidFill>
                  <a:srgbClr val="FF0000"/>
                </a:solidFill>
                <a:sym typeface="Symbol" charset="0"/>
              </a:rPr>
              <a:t>*)</a:t>
            </a:r>
            <a:endParaRPr lang="en-US" sz="3600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05887" y="5869796"/>
            <a:ext cx="50675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  <a:sym typeface="Symbol" charset="0"/>
              </a:rPr>
              <a:t>h</a:t>
            </a:r>
            <a:r>
              <a:rPr lang="en-US" sz="3200" baseline="-25000" dirty="0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sym typeface="Symbol" charset="0"/>
              </a:rPr>
              <a:t>* = </a:t>
            </a:r>
            <a:r>
              <a:rPr lang="en-US" sz="3200" dirty="0" err="1" smtClean="0">
                <a:solidFill>
                  <a:srgbClr val="FF0000"/>
                </a:solidFill>
                <a:sym typeface="Symbol" charset="0"/>
              </a:rPr>
              <a:t>argmax</a:t>
            </a:r>
            <a:r>
              <a:rPr lang="en-US" sz="3200" b="1" baseline="-25000" dirty="0" err="1" smtClean="0">
                <a:solidFill>
                  <a:srgbClr val="FF0000"/>
                </a:solidFill>
                <a:sym typeface="Symbol" charset="0"/>
              </a:rPr>
              <a:t>h</a:t>
            </a:r>
            <a:r>
              <a:rPr lang="en-US" sz="3200" baseline="-51000" dirty="0" err="1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sz="3200" b="1" baseline="-25000" dirty="0" smtClean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sym typeface="Symbol" charset="0"/>
              </a:rPr>
              <a:t>w</a:t>
            </a:r>
            <a:r>
              <a:rPr lang="en-US" sz="3200" baseline="-25000" dirty="0" err="1" smtClean="0">
                <a:solidFill>
                  <a:srgbClr val="FF0000"/>
                </a:solidFill>
                <a:sym typeface="Symbol" charset="0"/>
              </a:rPr>
              <a:t>t</a:t>
            </a:r>
            <a:r>
              <a:rPr lang="en-US" sz="3200" baseline="30000" dirty="0" err="1" smtClean="0">
                <a:solidFill>
                  <a:srgbClr val="FF0000"/>
                </a:solidFill>
                <a:sym typeface="Symbol" charset="0"/>
              </a:rPr>
              <a:t>T</a:t>
            </a:r>
            <a:r>
              <a:rPr lang="en-US" sz="3200" dirty="0">
                <a:solidFill>
                  <a:srgbClr val="FF0000"/>
                </a:solidFill>
                <a:sym typeface="Symbol" charset="0"/>
              </a:rPr>
              <a:t>(</a:t>
            </a:r>
            <a:r>
              <a:rPr lang="en-US" sz="3200" b="1" dirty="0">
                <a:solidFill>
                  <a:srgbClr val="FF0000"/>
                </a:solidFill>
                <a:sym typeface="Symbol" charset="0"/>
              </a:rPr>
              <a:t>x</a:t>
            </a:r>
            <a:r>
              <a:rPr lang="en-US" sz="3200" dirty="0">
                <a:solidFill>
                  <a:srgbClr val="FF0000"/>
                </a:solidFill>
                <a:sym typeface="Symbol" charset="0"/>
              </a:rPr>
              <a:t>,</a:t>
            </a:r>
            <a:r>
              <a:rPr lang="en-US" sz="3200" b="1" dirty="0" smtClean="0">
                <a:solidFill>
                  <a:srgbClr val="FF0000"/>
                </a:solidFill>
                <a:sym typeface="Symbol" charset="0"/>
              </a:rPr>
              <a:t>y</a:t>
            </a:r>
            <a:r>
              <a:rPr lang="en-US" sz="3200" baseline="-25000" dirty="0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sym typeface="Symbol" charset="0"/>
              </a:rPr>
              <a:t>,</a:t>
            </a:r>
            <a:r>
              <a:rPr lang="en-US" sz="3200" b="1" dirty="0" smtClean="0">
                <a:solidFill>
                  <a:srgbClr val="FF0000"/>
                </a:solidFill>
                <a:sym typeface="Symbol" charset="0"/>
              </a:rPr>
              <a:t>h</a:t>
            </a:r>
            <a:r>
              <a:rPr lang="en-US" sz="3200" baseline="-25000" dirty="0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sym typeface="Symbol" charset="0"/>
              </a:rPr>
              <a:t>)</a:t>
            </a:r>
            <a:endParaRPr lang="en-US" sz="3200" dirty="0">
              <a:solidFill>
                <a:srgbClr val="FF000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60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4102" y="1013214"/>
            <a:ext cx="6705948" cy="6841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284102" y="1013214"/>
            <a:ext cx="67059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(</a:t>
            </a:r>
            <a:r>
              <a:rPr lang="en-US" sz="3200" b="1" dirty="0" smtClean="0"/>
              <a:t>y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),</a:t>
            </a:r>
            <a:r>
              <a:rPr lang="en-US" sz="3200" b="1" dirty="0" smtClean="0"/>
              <a:t>h</a:t>
            </a:r>
            <a:r>
              <a:rPr lang="en-US" sz="3200" dirty="0" smtClean="0"/>
              <a:t>(</a:t>
            </a:r>
            <a:r>
              <a:rPr lang="en-US" sz="3200" b="1" dirty="0" smtClean="0"/>
              <a:t>w</a:t>
            </a:r>
            <a:r>
              <a:rPr lang="en-US" sz="3200" dirty="0" smtClean="0"/>
              <a:t>)) </a:t>
            </a:r>
            <a:r>
              <a:rPr lang="en-US" sz="3200" dirty="0"/>
              <a:t>= </a:t>
            </a:r>
            <a:r>
              <a:rPr lang="en-US" sz="3200" dirty="0" err="1"/>
              <a:t>max</a:t>
            </a:r>
            <a:r>
              <a:rPr lang="en-US" sz="3200" b="1" baseline="-25000" dirty="0" err="1"/>
              <a:t>y</a:t>
            </a:r>
            <a:r>
              <a:rPr lang="en-US" sz="3200" baseline="-25000" dirty="0" err="1">
                <a:sym typeface="Symbol" charset="0"/>
              </a:rPr>
              <a:t>Y,</a:t>
            </a:r>
            <a:r>
              <a:rPr lang="en-US" sz="3200" b="1" baseline="-25000" dirty="0" err="1">
                <a:sym typeface="Symbol" charset="0"/>
              </a:rPr>
              <a:t>h</a:t>
            </a:r>
            <a:r>
              <a:rPr lang="en-US" sz="3200" baseline="-25000" dirty="0" err="1">
                <a:sym typeface="Symbol" charset="0"/>
              </a:rPr>
              <a:t>H</a:t>
            </a:r>
            <a:r>
              <a:rPr lang="en-US" sz="3200" baseline="-25000" dirty="0">
                <a:sym typeface="Symbol" charset="0"/>
              </a:rPr>
              <a:t> </a:t>
            </a:r>
            <a:r>
              <a:rPr lang="en-US" sz="3200" b="1" dirty="0" err="1">
                <a:sym typeface="Symbol" charset="0"/>
              </a:rPr>
              <a:t>w</a:t>
            </a:r>
            <a:r>
              <a:rPr lang="en-US" sz="3200" baseline="30000" dirty="0" err="1">
                <a:sym typeface="Symbol" charset="0"/>
              </a:rPr>
              <a:t>T</a:t>
            </a:r>
            <a:r>
              <a:rPr lang="en-US" sz="3200" dirty="0">
                <a:sym typeface="Symbol" charset="0"/>
              </a:rPr>
              <a:t>(</a:t>
            </a:r>
            <a:r>
              <a:rPr lang="en-US" sz="3200" b="1" dirty="0" err="1">
                <a:sym typeface="Symbol" charset="0"/>
              </a:rPr>
              <a:t>x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y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h</a:t>
            </a:r>
            <a:r>
              <a:rPr lang="en-US" sz="3200" dirty="0">
                <a:sym typeface="Symbol" charset="0"/>
              </a:rPr>
              <a:t>)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51138" y="2743200"/>
            <a:ext cx="38020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ym typeface="Symbol" charset="0"/>
              </a:rPr>
              <a:t>min ||</a:t>
            </a:r>
            <a:r>
              <a:rPr lang="en-US" sz="3600" b="1">
                <a:sym typeface="Symbol" charset="0"/>
              </a:rPr>
              <a:t>w</a:t>
            </a:r>
            <a:r>
              <a:rPr lang="en-US" sz="3600">
                <a:sym typeface="Symbol" charset="0"/>
              </a:rPr>
              <a:t>||</a:t>
            </a:r>
            <a:r>
              <a:rPr lang="en-US" sz="3600" baseline="30000">
                <a:sym typeface="Symbol" charset="0"/>
              </a:rPr>
              <a:t>2</a:t>
            </a:r>
            <a:r>
              <a:rPr lang="en-US" sz="3600">
                <a:sym typeface="Symbol" charset="0"/>
              </a:rPr>
              <a:t> + C∑</a:t>
            </a:r>
            <a:r>
              <a:rPr lang="en-US" sz="3600" baseline="-25000">
                <a:sym typeface="Symbol" charset="0"/>
              </a:rPr>
              <a:t>i </a:t>
            </a:r>
            <a:r>
              <a:rPr lang="en-US" sz="3600">
                <a:sym typeface="Symbol" charset="0"/>
              </a:rPr>
              <a:t></a:t>
            </a:r>
            <a:r>
              <a:rPr lang="en-US" sz="3600" baseline="-25000">
                <a:sym typeface="Symbol" charset="0"/>
              </a:rPr>
              <a:t>i</a:t>
            </a:r>
            <a:endParaRPr lang="en-US" sz="360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89050" y="3536950"/>
            <a:ext cx="6567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aseline="-25000" dirty="0">
                <a:sym typeface="Symbol" charset="0"/>
              </a:rPr>
              <a:t> </a:t>
            </a:r>
            <a:r>
              <a:rPr lang="en-US" sz="3600" dirty="0">
                <a:sym typeface="Symbol" charset="0"/>
              </a:rPr>
              <a:t>max</a:t>
            </a:r>
            <a:r>
              <a:rPr lang="en-US" sz="3600" b="1" baseline="-25000" dirty="0">
                <a:sym typeface="Symbol" charset="0"/>
              </a:rPr>
              <a:t>h</a:t>
            </a:r>
            <a:r>
              <a:rPr lang="en-US" sz="3600" baseline="-51000" dirty="0"/>
              <a:t>i</a:t>
            </a:r>
            <a:r>
              <a:rPr lang="en-US" sz="3600" b="1" dirty="0">
                <a:sym typeface="Symbol" charset="0"/>
              </a:rPr>
              <a:t>w</a:t>
            </a:r>
            <a:r>
              <a:rPr lang="en-US" sz="3600" baseline="30000" dirty="0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>
                <a:sym typeface="Symbol" charset="0"/>
              </a:rPr>
              <a:t>) -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dirty="0">
                <a:sym typeface="Symbol" charset="0"/>
              </a:rPr>
              <a:t>)</a:t>
            </a:r>
          </a:p>
          <a:p>
            <a:pPr algn="ctr"/>
            <a:r>
              <a:rPr lang="en-US" sz="3600" dirty="0">
                <a:sym typeface="Symbol" charset="0"/>
              </a:rPr>
              <a:t>≥ </a:t>
            </a:r>
            <a:r>
              <a:rPr lang="en-US" sz="3200" dirty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smtClean="0"/>
              <a:t>y</a:t>
            </a:r>
            <a:r>
              <a:rPr lang="en-US" sz="3200" dirty="0" smtClean="0"/>
              <a:t>) </a:t>
            </a:r>
            <a:r>
              <a:rPr lang="en-US" sz="3200" dirty="0"/>
              <a:t>- </a:t>
            </a:r>
            <a:r>
              <a:rPr lang="en-US" sz="3600" dirty="0">
                <a:sym typeface="Symbol" charset="0"/>
              </a:rPr>
              <a:t>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2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7408" y="5433893"/>
            <a:ext cx="4203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Solve using CCCP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5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CCCP for Latent SVM</a:t>
            </a:r>
            <a:endParaRPr lang="en-US" sz="40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5708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Start with an initial estimate </a:t>
            </a:r>
            <a:r>
              <a:rPr lang="en-US" sz="3200" b="1"/>
              <a:t>w</a:t>
            </a:r>
            <a:r>
              <a:rPr lang="en-US" sz="3200" baseline="-25000"/>
              <a:t>0</a:t>
            </a:r>
            <a:endParaRPr lang="en-US" sz="320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2125663"/>
            <a:ext cx="1495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Update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775" y="3200400"/>
            <a:ext cx="7542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Update </a:t>
            </a:r>
            <a:r>
              <a:rPr lang="en-US" sz="3200" b="1"/>
              <a:t>w</a:t>
            </a:r>
            <a:r>
              <a:rPr lang="en-US" sz="3200" baseline="-25000"/>
              <a:t>t+1</a:t>
            </a:r>
            <a:r>
              <a:rPr lang="en-US" sz="3200"/>
              <a:t> by solving a convex problem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62000" y="3886200"/>
            <a:ext cx="8077200" cy="220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743200" y="3962400"/>
            <a:ext cx="380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ym typeface="Symbol" charset="0"/>
              </a:rPr>
              <a:t>min ||</a:t>
            </a:r>
            <a:r>
              <a:rPr lang="en-US" sz="3600" b="1">
                <a:sym typeface="Symbol" charset="0"/>
              </a:rPr>
              <a:t>w</a:t>
            </a:r>
            <a:r>
              <a:rPr lang="en-US" sz="3600">
                <a:sym typeface="Symbol" charset="0"/>
              </a:rPr>
              <a:t>||</a:t>
            </a:r>
            <a:r>
              <a:rPr lang="en-US" sz="3600" baseline="30000">
                <a:sym typeface="Symbol" charset="0"/>
              </a:rPr>
              <a:t>2</a:t>
            </a:r>
            <a:r>
              <a:rPr lang="en-US" sz="3600">
                <a:sym typeface="Symbol" charset="0"/>
              </a:rPr>
              <a:t> + C∑</a:t>
            </a:r>
            <a:r>
              <a:rPr lang="en-US" sz="3600" baseline="-25000">
                <a:sym typeface="Symbol" charset="0"/>
              </a:rPr>
              <a:t>i </a:t>
            </a:r>
            <a:r>
              <a:rPr lang="en-US" sz="3600">
                <a:sym typeface="Symbol" charset="0"/>
              </a:rPr>
              <a:t></a:t>
            </a:r>
            <a:r>
              <a:rPr lang="en-US" sz="3600" baseline="-25000">
                <a:sym typeface="Symbol" charset="0"/>
              </a:rPr>
              <a:t>i</a:t>
            </a:r>
            <a:endParaRPr lang="en-US" sz="360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918006" y="4756150"/>
            <a:ext cx="55953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 smtClean="0">
                <a:sym typeface="Symbol" charset="0"/>
              </a:rPr>
              <a:t>h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*) </a:t>
            </a:r>
            <a:r>
              <a:rPr lang="en-US" sz="3600" dirty="0">
                <a:sym typeface="Symbol" charset="0"/>
              </a:rPr>
              <a:t>-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dirty="0">
                <a:sym typeface="Symbol" charset="0"/>
              </a:rPr>
              <a:t>)</a:t>
            </a:r>
          </a:p>
          <a:p>
            <a:pPr algn="ctr"/>
            <a:r>
              <a:rPr lang="en-US" sz="3600" dirty="0">
                <a:sym typeface="Symbol" charset="0"/>
              </a:rPr>
              <a:t>≥ </a:t>
            </a:r>
            <a:r>
              <a:rPr lang="en-US" sz="3200" dirty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smtClean="0"/>
              <a:t>y</a:t>
            </a:r>
            <a:r>
              <a:rPr lang="en-US" sz="3200" dirty="0" smtClean="0"/>
              <a:t>) </a:t>
            </a:r>
            <a:r>
              <a:rPr lang="en-US" sz="3200" dirty="0"/>
              <a:t>- </a:t>
            </a:r>
            <a:r>
              <a:rPr lang="en-US" sz="3600" dirty="0">
                <a:sym typeface="Symbol" charset="0"/>
              </a:rPr>
              <a:t>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200" dirty="0"/>
              <a:t> 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1676399" y="2049463"/>
            <a:ext cx="6185226" cy="90559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733550" y="2093913"/>
            <a:ext cx="6128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smtClean="0"/>
              <a:t>h</a:t>
            </a:r>
            <a:r>
              <a:rPr lang="en-US" sz="3600" baseline="-25000" dirty="0" smtClean="0"/>
              <a:t>i</a:t>
            </a:r>
            <a:r>
              <a:rPr lang="en-US" sz="3600" dirty="0" smtClean="0"/>
              <a:t>* </a:t>
            </a:r>
            <a:r>
              <a:rPr lang="en-US" sz="3600" dirty="0"/>
              <a:t>= </a:t>
            </a:r>
            <a:r>
              <a:rPr lang="en-US" sz="3600" dirty="0" err="1" smtClean="0"/>
              <a:t>argmax</a:t>
            </a:r>
            <a:r>
              <a:rPr lang="en-US" sz="3600" b="1" baseline="-25000" dirty="0" err="1" smtClean="0">
                <a:sym typeface="Symbol" charset="0"/>
              </a:rPr>
              <a:t>h</a:t>
            </a:r>
            <a:r>
              <a:rPr lang="en-US" sz="3600" baseline="-51000" dirty="0" err="1" smtClean="0">
                <a:sym typeface="Symbol" charset="0"/>
              </a:rPr>
              <a:t>i</a:t>
            </a:r>
            <a:r>
              <a:rPr lang="en-US" sz="3600" baseline="-25000" dirty="0" err="1" smtClean="0">
                <a:sym typeface="Symbol" charset="0"/>
              </a:rPr>
              <a:t></a:t>
            </a:r>
            <a:r>
              <a:rPr lang="en-US" sz="3600" baseline="-25000" dirty="0" err="1">
                <a:sym typeface="Symbol" charset="0"/>
              </a:rPr>
              <a:t>H</a:t>
            </a:r>
            <a:r>
              <a:rPr lang="en-US" sz="3600" baseline="-25000" dirty="0">
                <a:sym typeface="Symbol" charset="0"/>
              </a:rPr>
              <a:t>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-25000" dirty="0" err="1">
                <a:sym typeface="Symbol" charset="0"/>
              </a:rPr>
              <a:t>t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 smtClean="0">
                <a:sym typeface="Symbol" charset="0"/>
              </a:rPr>
              <a:t>h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)</a:t>
            </a:r>
            <a:endParaRPr lang="en-US" sz="360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0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7" grpId="0"/>
      <p:bldP spid="18" grpId="0"/>
      <p:bldP spid="1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eer_rescaled_03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962400" y="1371600"/>
            <a:ext cx="2362200" cy="2133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203450" y="6248400"/>
            <a:ext cx="4503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Feature </a:t>
            </a:r>
            <a:r>
              <a:rPr lang="en-US" sz="3200">
                <a:sym typeface="Symbol" charset="0"/>
              </a:rPr>
              <a:t>(</a:t>
            </a:r>
            <a:r>
              <a:rPr lang="en-US" sz="3200" b="1">
                <a:sym typeface="Symbol" charset="0"/>
              </a:rPr>
              <a:t>x</a:t>
            </a:r>
            <a:r>
              <a:rPr lang="en-US" sz="3200">
                <a:sym typeface="Symbol" charset="0"/>
              </a:rPr>
              <a:t>,</a:t>
            </a:r>
            <a:r>
              <a:rPr lang="en-US" sz="3200" b="1">
                <a:sym typeface="Symbol" charset="0"/>
              </a:rPr>
              <a:t>y</a:t>
            </a:r>
            <a:r>
              <a:rPr lang="en-US" sz="3200">
                <a:sym typeface="Symbol" charset="0"/>
              </a:rPr>
              <a:t>,</a:t>
            </a:r>
            <a:r>
              <a:rPr lang="en-US" sz="3200" b="1">
                <a:sym typeface="Symbol" charset="0"/>
              </a:rPr>
              <a:t>h</a:t>
            </a:r>
            <a:r>
              <a:rPr lang="en-US" sz="3200">
                <a:sym typeface="Symbol" charset="0"/>
              </a:rPr>
              <a:t>) - HOG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82575" y="914400"/>
            <a:ext cx="2917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Input </a:t>
            </a:r>
            <a:r>
              <a:rPr lang="en-US" sz="3200" b="1"/>
              <a:t>x </a:t>
            </a:r>
            <a:r>
              <a:rPr lang="en-US" sz="3200"/>
              <a:t>- Image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000" y="1844675"/>
            <a:ext cx="2530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Output </a:t>
            </a:r>
            <a:r>
              <a:rPr lang="en-US" sz="3200" b="1"/>
              <a:t>y </a:t>
            </a:r>
            <a:r>
              <a:rPr lang="en-US" sz="3200">
                <a:sym typeface="Symbol" charset="0"/>
              </a:rPr>
              <a:t></a:t>
            </a:r>
            <a:r>
              <a:rPr lang="en-US" sz="3200" b="1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Y</a:t>
            </a:r>
            <a:endParaRPr lang="en-US" sz="3200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81000" y="2697163"/>
            <a:ext cx="2736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Latent </a:t>
            </a:r>
            <a:r>
              <a:rPr lang="en-US" sz="3200" b="1"/>
              <a:t>h</a:t>
            </a:r>
            <a:r>
              <a:rPr lang="en-US" sz="3200"/>
              <a:t> - Box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65150" y="3597275"/>
            <a:ext cx="233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ym typeface="Symbol" charset="0"/>
              </a:rPr>
              <a:t> - 0/1 Loss</a:t>
            </a:r>
            <a:endParaRPr lang="en-US" sz="3200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6200" y="4921250"/>
            <a:ext cx="89405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Y = {</a:t>
            </a:r>
            <a:r>
              <a:rPr lang="ja-JP" altLang="en-US" sz="2400" dirty="0"/>
              <a:t>“</a:t>
            </a:r>
            <a:r>
              <a:rPr lang="en-US" sz="2400" dirty="0"/>
              <a:t>Bison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Deer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”</a:t>
            </a:r>
            <a:r>
              <a:rPr lang="en-US" sz="2400" dirty="0"/>
              <a:t>Elephant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Giraffe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Llama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Rhino</a:t>
            </a:r>
            <a:r>
              <a:rPr lang="ja-JP" altLang="en-US" sz="2400" dirty="0"/>
              <a:t>”</a:t>
            </a:r>
            <a:r>
              <a:rPr lang="en-US" sz="2400" dirty="0"/>
              <a:t> }</a:t>
            </a: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7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4862513" y="2468563"/>
            <a:ext cx="42052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271 images, 6 classes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5130800" y="3641725"/>
            <a:ext cx="370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90/10 train/test split</a:t>
            </a: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6096000" y="4678363"/>
            <a:ext cx="1381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4 folds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743200" y="792163"/>
            <a:ext cx="36179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</a:rPr>
              <a:t>Mammals Dataset</a:t>
            </a:r>
          </a:p>
        </p:txBody>
      </p:sp>
      <p:pic>
        <p:nvPicPr>
          <p:cNvPr id="26645" name="Picture 21" descr="mammals_data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5815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2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91" name="TextBox 7"/>
          <p:cNvSpPr txBox="1">
            <a:spLocks noChangeArrowheads="1"/>
          </p:cNvSpPr>
          <p:nvPr/>
        </p:nvSpPr>
        <p:spPr bwMode="auto">
          <a:xfrm>
            <a:off x="1295400" y="1219200"/>
            <a:ext cx="2246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ahoma" charset="0"/>
              </a:rPr>
              <a:t>Objective value</a:t>
            </a:r>
          </a:p>
        </p:txBody>
      </p:sp>
      <p:sp>
        <p:nvSpPr>
          <p:cNvPr id="105493" name="TextBox 8"/>
          <p:cNvSpPr txBox="1">
            <a:spLocks noChangeArrowheads="1"/>
          </p:cNvSpPr>
          <p:nvPr/>
        </p:nvSpPr>
        <p:spPr bwMode="auto">
          <a:xfrm>
            <a:off x="5410200" y="1219200"/>
            <a:ext cx="151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ahoma" charset="0"/>
              </a:rPr>
              <a:t>Test error</a:t>
            </a:r>
          </a:p>
        </p:txBody>
      </p:sp>
      <p:sp>
        <p:nvSpPr>
          <p:cNvPr id="105495" name="Rectangle 1047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graphicFrame>
        <p:nvGraphicFramePr>
          <p:cNvPr id="105496" name="Object 1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301822"/>
              </p:ext>
            </p:extLst>
          </p:nvPr>
        </p:nvGraphicFramePr>
        <p:xfrm>
          <a:off x="-228600" y="1752600"/>
          <a:ext cx="5562600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6" name="Chart" r:id="rId4" imgW="6858000" imgH="4064000" progId="MSGraph.Chart.8">
                  <p:embed followColorScheme="full"/>
                </p:oleObj>
              </mc:Choice>
              <mc:Fallback>
                <p:oleObj name="Chart" r:id="rId4" imgW="6858000" imgH="40640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1752600"/>
                        <a:ext cx="5562600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501" name="Rectangle 1053"/>
          <p:cNvSpPr>
            <a:spLocks noChangeArrowheads="1"/>
          </p:cNvSpPr>
          <p:nvPr/>
        </p:nvSpPr>
        <p:spPr bwMode="auto">
          <a:xfrm>
            <a:off x="4191000" y="2743200"/>
            <a:ext cx="12954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5502" name="Object 10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272962"/>
              </p:ext>
            </p:extLst>
          </p:nvPr>
        </p:nvGraphicFramePr>
        <p:xfrm>
          <a:off x="3733800" y="1824038"/>
          <a:ext cx="5410200" cy="320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7" name="Chart" r:id="rId6" imgW="6858000" imgH="4064000" progId="MSGraph.Chart.8">
                  <p:embed followColorScheme="full"/>
                </p:oleObj>
              </mc:Choice>
              <mc:Fallback>
                <p:oleObj name="Chart" r:id="rId6" imgW="6858000" imgH="40640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824038"/>
                        <a:ext cx="5410200" cy="320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65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8583" y="5381420"/>
            <a:ext cx="873348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Feature </a:t>
            </a:r>
            <a:r>
              <a:rPr lang="en-US" sz="3200" dirty="0">
                <a:sym typeface="Symbol" charset="0"/>
              </a:rPr>
              <a:t>(</a:t>
            </a:r>
            <a:r>
              <a:rPr lang="en-US" sz="3200" b="1" dirty="0" err="1">
                <a:sym typeface="Symbol" charset="0"/>
              </a:rPr>
              <a:t>x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y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h</a:t>
            </a:r>
            <a:r>
              <a:rPr lang="en-US" sz="3200" dirty="0">
                <a:sym typeface="Symbol" charset="0"/>
              </a:rPr>
              <a:t>) </a:t>
            </a:r>
            <a:r>
              <a:rPr lang="en-US" sz="3200" dirty="0" smtClean="0">
                <a:sym typeface="Symbol" charset="0"/>
              </a:rPr>
              <a:t>– HOG + Spatial Relationship</a:t>
            </a:r>
            <a:endParaRPr lang="en-US" sz="3200" dirty="0">
              <a:sym typeface="Symbo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82575" y="914400"/>
            <a:ext cx="2917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Input </a:t>
            </a:r>
            <a:r>
              <a:rPr lang="en-US" sz="3200" b="1"/>
              <a:t>x </a:t>
            </a:r>
            <a:r>
              <a:rPr lang="en-US" sz="3200"/>
              <a:t>- Image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000" y="1844675"/>
            <a:ext cx="2530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Output </a:t>
            </a:r>
            <a:r>
              <a:rPr lang="en-US" sz="3200" b="1" dirty="0"/>
              <a:t>y </a:t>
            </a:r>
            <a:r>
              <a:rPr lang="en-US" sz="3200" dirty="0">
                <a:sym typeface="Symbol" charset="0"/>
              </a:rPr>
              <a:t></a:t>
            </a:r>
            <a:r>
              <a:rPr lang="en-US" sz="3200" b="1" dirty="0">
                <a:sym typeface="Symbol" charset="0"/>
              </a:rPr>
              <a:t> </a:t>
            </a:r>
            <a:r>
              <a:rPr lang="en-US" sz="3200" dirty="0">
                <a:sym typeface="Symbol" charset="0"/>
              </a:rPr>
              <a:t>Y</a:t>
            </a:r>
            <a:endParaRPr lang="en-US" sz="3200" dirty="0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81000" y="2697163"/>
            <a:ext cx="301276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Latent </a:t>
            </a:r>
            <a:r>
              <a:rPr lang="en-US" sz="3200" b="1" dirty="0"/>
              <a:t>h</a:t>
            </a:r>
            <a:r>
              <a:rPr lang="en-US" sz="3200" dirty="0"/>
              <a:t> - </a:t>
            </a:r>
            <a:r>
              <a:rPr lang="en-US" sz="3200" dirty="0" smtClean="0"/>
              <a:t>Parts</a:t>
            </a:r>
            <a:endParaRPr lang="en-US" sz="3200" dirty="0"/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65150" y="3597275"/>
            <a:ext cx="233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ym typeface="Symbol" charset="0"/>
              </a:rPr>
              <a:t> - 0/1 Loss</a:t>
            </a:r>
            <a:endParaRPr lang="en-US" sz="3200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1578316" y="4459584"/>
            <a:ext cx="55600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Y </a:t>
            </a:r>
            <a:r>
              <a:rPr lang="en-US" sz="2400" dirty="0" smtClean="0"/>
              <a:t>= Object Category and Bounding Box</a:t>
            </a:r>
            <a:endParaRPr lang="en-US" sz="2400" dirty="0"/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pic>
        <p:nvPicPr>
          <p:cNvPr id="11" name="Picture 10" descr="bicycle_mo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725" y="1145647"/>
            <a:ext cx="4319610" cy="2874417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550299" y="6163325"/>
            <a:ext cx="381005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Belief Propagation</a:t>
            </a:r>
            <a:endParaRPr lang="en-US" sz="3200" b="1" dirty="0">
              <a:solidFill>
                <a:schemeClr val="tx2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4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Latent Variables?</a:t>
            </a:r>
            <a:endParaRPr lang="en-US" sz="4000" dirty="0"/>
          </a:p>
        </p:txBody>
      </p:sp>
      <p:pic>
        <p:nvPicPr>
          <p:cNvPr id="28" name="Picture 27" descr="2007_000480_inp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17320"/>
            <a:ext cx="4218432" cy="3163824"/>
          </a:xfrm>
          <a:prstGeom prst="rect">
            <a:avLst/>
          </a:prstGeom>
        </p:spPr>
      </p:pic>
      <p:pic>
        <p:nvPicPr>
          <p:cNvPr id="29" name="Picture 28" descr="colorMap-combined-enlarg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0" y="4781532"/>
            <a:ext cx="8816745" cy="1075438"/>
          </a:xfrm>
          <a:prstGeom prst="rect">
            <a:avLst/>
          </a:prstGeom>
        </p:spPr>
      </p:pic>
      <p:pic>
        <p:nvPicPr>
          <p:cNvPr id="30" name="Picture 29" descr="2007_0004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2" y="1417320"/>
            <a:ext cx="4218432" cy="31638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670655"/>
            <a:ext cx="890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Mismatch between desired output and available annotations</a:t>
            </a:r>
            <a:endParaRPr lang="en-US" sz="2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1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Object Detection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6096000" y="2468563"/>
            <a:ext cx="212349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/>
              <a:t>20 classes</a:t>
            </a:r>
            <a:endParaRPr lang="en-US" sz="3200" dirty="0"/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5289561" y="3641725"/>
            <a:ext cx="371968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/>
              <a:t>Fixed train</a:t>
            </a:r>
            <a:r>
              <a:rPr lang="en-US" sz="3200" dirty="0"/>
              <a:t>/test split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352405" y="786824"/>
            <a:ext cx="443382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hlink"/>
                </a:solidFill>
              </a:rPr>
              <a:t>PASCAL VOC Dataset</a:t>
            </a:r>
            <a:endParaRPr lang="en-US" sz="3200" b="1" dirty="0">
              <a:solidFill>
                <a:schemeClr val="hlink"/>
              </a:solidFill>
            </a:endParaRPr>
          </a:p>
        </p:txBody>
      </p:sp>
      <p:pic>
        <p:nvPicPr>
          <p:cNvPr id="8" name="Picture 7" descr="voc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0" y="1371600"/>
            <a:ext cx="4305618" cy="533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93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Object Detection</a:t>
            </a:r>
          </a:p>
        </p:txBody>
      </p:sp>
      <p:pic>
        <p:nvPicPr>
          <p:cNvPr id="7" name="Picture 5" descr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3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" y="3810000"/>
            <a:ext cx="8839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71600" y="4695825"/>
            <a:ext cx="6688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Joint winner of PASCAL VOC 2009 challenge</a:t>
            </a:r>
          </a:p>
        </p:txBody>
      </p:sp>
    </p:spTree>
    <p:extLst>
      <p:ext uri="{BB962C8B-B14F-4D97-AF65-F5344CB8AC3E}">
        <p14:creationId xmlns:p14="http://schemas.microsoft.com/office/powerpoint/2010/main" val="90644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Motif Finding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58775" y="6126163"/>
            <a:ext cx="8232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Feature </a:t>
            </a:r>
            <a:r>
              <a:rPr lang="en-US" sz="3200" dirty="0">
                <a:sym typeface="Symbol" charset="0"/>
              </a:rPr>
              <a:t>(</a:t>
            </a:r>
            <a:r>
              <a:rPr lang="en-US" sz="3200" b="1" dirty="0" err="1">
                <a:sym typeface="Symbol" charset="0"/>
              </a:rPr>
              <a:t>x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y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h</a:t>
            </a:r>
            <a:r>
              <a:rPr lang="en-US" sz="3200" dirty="0">
                <a:sym typeface="Symbol" charset="0"/>
              </a:rPr>
              <a:t>) - Ng and </a:t>
            </a:r>
            <a:r>
              <a:rPr lang="en-US" sz="3200" dirty="0" err="1">
                <a:sym typeface="Symbol" charset="0"/>
              </a:rPr>
              <a:t>Cardie</a:t>
            </a:r>
            <a:r>
              <a:rPr lang="en-US" sz="3200" dirty="0">
                <a:sym typeface="Symbol" charset="0"/>
              </a:rPr>
              <a:t>, ACL 2002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96838" y="1066800"/>
            <a:ext cx="45894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Input </a:t>
            </a:r>
            <a:r>
              <a:rPr lang="en-US" sz="3200" b="1"/>
              <a:t>x </a:t>
            </a:r>
            <a:r>
              <a:rPr lang="en-US" sz="3200"/>
              <a:t>- DNA Sequence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52400" y="2133600"/>
            <a:ext cx="2530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Output </a:t>
            </a:r>
            <a:r>
              <a:rPr lang="en-US" sz="3200" b="1"/>
              <a:t>y </a:t>
            </a:r>
            <a:r>
              <a:rPr lang="en-US" sz="3200">
                <a:sym typeface="Symbol" charset="0"/>
              </a:rPr>
              <a:t></a:t>
            </a:r>
            <a:r>
              <a:rPr lang="en-US" sz="3200" b="1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Y</a:t>
            </a:r>
            <a:endParaRPr lang="en-US" sz="3200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28600" y="2743200"/>
            <a:ext cx="1868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Y = {0, 1}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157163" y="3733800"/>
            <a:ext cx="45672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Latent </a:t>
            </a:r>
            <a:r>
              <a:rPr lang="en-US" sz="3200" b="1"/>
              <a:t>h</a:t>
            </a:r>
            <a:r>
              <a:rPr lang="en-US" sz="3200"/>
              <a:t> - Motif Location</a:t>
            </a:r>
          </a:p>
        </p:txBody>
      </p:sp>
      <p:pic>
        <p:nvPicPr>
          <p:cNvPr id="53258" name="Picture 10" descr="seque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40005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28600" y="4724400"/>
            <a:ext cx="233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ym typeface="Symbol" charset="0"/>
              </a:rPr>
              <a:t> - 0/1 Loss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21863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Motif Finding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228600" y="2819400"/>
            <a:ext cx="350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40,000 sequences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28600" y="4267200"/>
            <a:ext cx="370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50/50 train/test split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1066800" y="5562600"/>
            <a:ext cx="1381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5 folds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3571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</a:rPr>
              <a:t>UniProbe Dataset</a:t>
            </a:r>
          </a:p>
        </p:txBody>
      </p:sp>
      <p:pic>
        <p:nvPicPr>
          <p:cNvPr id="61454" name="Picture 14" descr="seque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40005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3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Motif Finding</a:t>
            </a:r>
          </a:p>
        </p:txBody>
      </p:sp>
      <p:graphicFrame>
        <p:nvGraphicFramePr>
          <p:cNvPr id="10754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259262"/>
              </p:ext>
            </p:extLst>
          </p:nvPr>
        </p:nvGraphicFramePr>
        <p:xfrm>
          <a:off x="76200" y="838200"/>
          <a:ext cx="8983663" cy="512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0" name="Chart" r:id="rId4" imgW="9283700" imgH="5295900" progId="MSGraph.Chart.8">
                  <p:embed followColorScheme="full"/>
                </p:oleObj>
              </mc:Choice>
              <mc:Fallback>
                <p:oleObj name="Chart" r:id="rId4" imgW="9283700" imgH="52959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838200"/>
                        <a:ext cx="8983663" cy="512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48" name="Text Box 28"/>
          <p:cNvSpPr txBox="1">
            <a:spLocks noChangeArrowheads="1"/>
          </p:cNvSpPr>
          <p:nvPr/>
        </p:nvSpPr>
        <p:spPr bwMode="auto">
          <a:xfrm>
            <a:off x="2989263" y="5895975"/>
            <a:ext cx="30305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Objective Value</a:t>
            </a:r>
          </a:p>
        </p:txBody>
      </p:sp>
      <p:sp>
        <p:nvSpPr>
          <p:cNvPr id="2" name="Oval 1"/>
          <p:cNvSpPr/>
          <p:nvPr/>
        </p:nvSpPr>
        <p:spPr>
          <a:xfrm>
            <a:off x="7046528" y="1086779"/>
            <a:ext cx="1411672" cy="4444802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5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Motif Finding</a:t>
            </a:r>
          </a:p>
        </p:txBody>
      </p:sp>
      <p:graphicFrame>
        <p:nvGraphicFramePr>
          <p:cNvPr id="109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681619"/>
              </p:ext>
            </p:extLst>
          </p:nvPr>
        </p:nvGraphicFramePr>
        <p:xfrm>
          <a:off x="366713" y="735013"/>
          <a:ext cx="8472487" cy="551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8" name="Chart" r:id="rId4" imgW="8470900" imgH="5511800" progId="MSGraph.Chart.8">
                  <p:embed followColorScheme="full"/>
                </p:oleObj>
              </mc:Choice>
              <mc:Fallback>
                <p:oleObj name="Chart" r:id="rId4" imgW="8470900" imgH="5511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3" y="735013"/>
                        <a:ext cx="8472487" cy="551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3267075" y="6096000"/>
            <a:ext cx="1990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Test Error</a:t>
            </a:r>
          </a:p>
        </p:txBody>
      </p:sp>
      <p:sp>
        <p:nvSpPr>
          <p:cNvPr id="7" name="Oval 6"/>
          <p:cNvSpPr/>
          <p:nvPr/>
        </p:nvSpPr>
        <p:spPr>
          <a:xfrm>
            <a:off x="6777855" y="928036"/>
            <a:ext cx="1411672" cy="4444802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4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Action Classification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2" name="Picture 21" descr="motivation_exa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" y="1023306"/>
            <a:ext cx="3480655" cy="5092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37447" y="1052291"/>
            <a:ext cx="2625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Is the person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in the image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riding a bike?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88212" y="3600065"/>
            <a:ext cx="26981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Input Image </a:t>
            </a:r>
            <a:r>
              <a:rPr lang="en-US" sz="3200" b="1" dirty="0" smtClean="0">
                <a:latin typeface="Arial"/>
                <a:cs typeface="Arial"/>
              </a:rPr>
              <a:t>x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36172" y="4566178"/>
            <a:ext cx="23968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Output (</a:t>
            </a:r>
            <a:r>
              <a:rPr lang="en-US" sz="3200" b="1" dirty="0" err="1" smtClean="0">
                <a:latin typeface="Arial"/>
                <a:cs typeface="Arial"/>
              </a:rPr>
              <a:t>y</a:t>
            </a:r>
            <a:r>
              <a:rPr lang="en-US" sz="3200" dirty="0" err="1" smtClean="0">
                <a:latin typeface="Arial"/>
                <a:cs typeface="Arial"/>
              </a:rPr>
              <a:t>,</a:t>
            </a:r>
            <a:r>
              <a:rPr lang="en-US" sz="3200" b="1" dirty="0" err="1" smtClean="0">
                <a:latin typeface="Arial"/>
                <a:cs typeface="Arial"/>
              </a:rPr>
              <a:t>h</a:t>
            </a:r>
            <a:r>
              <a:rPr lang="en-US" sz="3200" dirty="0" smtClean="0">
                <a:latin typeface="Arial"/>
                <a:cs typeface="Arial"/>
              </a:rPr>
              <a:t>)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97339" y="1134267"/>
            <a:ext cx="1467232" cy="446309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97339" y="3164991"/>
            <a:ext cx="1467232" cy="28074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3933203" y="5548045"/>
            <a:ext cx="45249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Feature </a:t>
            </a:r>
            <a:r>
              <a:rPr lang="en-US" sz="3200" dirty="0" smtClean="0">
                <a:latin typeface="Arial"/>
                <a:cs typeface="Arial"/>
              </a:rPr>
              <a:t>Vector </a:t>
            </a:r>
            <a:r>
              <a:rPr lang="en-US" sz="3200" dirty="0" smtClean="0">
                <a:latin typeface="Arial"/>
                <a:cs typeface="Arial"/>
                <a:sym typeface="Symbol" charset="0"/>
              </a:rPr>
              <a:t></a:t>
            </a:r>
            <a:r>
              <a:rPr lang="en-US" sz="3200" dirty="0">
                <a:latin typeface="Arial"/>
                <a:cs typeface="Arial"/>
                <a:sym typeface="Symbol" charset="0"/>
              </a:rPr>
              <a:t>(</a:t>
            </a:r>
            <a:r>
              <a:rPr lang="en-US" sz="3200" b="1" dirty="0" err="1">
                <a:latin typeface="Arial"/>
                <a:cs typeface="Arial"/>
                <a:sym typeface="Symbol" charset="0"/>
              </a:rPr>
              <a:t>x</a:t>
            </a:r>
            <a:r>
              <a:rPr lang="en-US" sz="3200" dirty="0" err="1">
                <a:latin typeface="Arial"/>
                <a:cs typeface="Arial"/>
                <a:sym typeface="Symbol" charset="0"/>
              </a:rPr>
              <a:t>,</a:t>
            </a:r>
            <a:r>
              <a:rPr lang="en-US" sz="3200" b="1" dirty="0" err="1">
                <a:latin typeface="Arial"/>
                <a:cs typeface="Arial"/>
                <a:sym typeface="Symbol" charset="0"/>
              </a:rPr>
              <a:t>y</a:t>
            </a:r>
            <a:r>
              <a:rPr lang="en-US" sz="3200" dirty="0" err="1">
                <a:latin typeface="Arial"/>
                <a:cs typeface="Arial"/>
                <a:sym typeface="Symbol" charset="0"/>
              </a:rPr>
              <a:t>,</a:t>
            </a:r>
            <a:r>
              <a:rPr lang="en-US" sz="3200" b="1" dirty="0" err="1">
                <a:latin typeface="Arial"/>
                <a:cs typeface="Arial"/>
                <a:sym typeface="Symbol" charset="0"/>
              </a:rPr>
              <a:t>h</a:t>
            </a:r>
            <a:r>
              <a:rPr lang="en-US" sz="3200" dirty="0" smtClean="0">
                <a:latin typeface="Arial"/>
                <a:cs typeface="Arial"/>
                <a:sym typeface="Symbol" charset="0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6090" y="6116971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“Riding Bike”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65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30" grpId="0" animBg="1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model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72" y="3248688"/>
            <a:ext cx="2438400" cy="1828800"/>
          </a:xfrm>
          <a:prstGeom prst="rect">
            <a:avLst/>
          </a:prstGeom>
        </p:spPr>
      </p:pic>
      <p:pic>
        <p:nvPicPr>
          <p:cNvPr id="12" name="Picture 11" descr="personmodel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75" y="3248688"/>
            <a:ext cx="2438400" cy="18288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213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“Person” Features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motivation_examp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" y="1023306"/>
            <a:ext cx="3480655" cy="50923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7339" y="1134267"/>
            <a:ext cx="1467232" cy="446309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7339" y="3164991"/>
            <a:ext cx="1467232" cy="28074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090" y="6116971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“Riding Bike”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" name="Picture 1" descr="personmodel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75" y="1629481"/>
            <a:ext cx="2438400" cy="1828800"/>
          </a:xfrm>
          <a:prstGeom prst="rect">
            <a:avLst/>
          </a:prstGeom>
        </p:spPr>
      </p:pic>
      <p:pic>
        <p:nvPicPr>
          <p:cNvPr id="5" name="Picture 4" descr="personmodel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72" y="1629481"/>
            <a:ext cx="2438400" cy="1828800"/>
          </a:xfrm>
          <a:prstGeom prst="rect">
            <a:avLst/>
          </a:prstGeom>
        </p:spPr>
      </p:pic>
      <p:pic>
        <p:nvPicPr>
          <p:cNvPr id="10" name="Picture 9" descr="personmodel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72" y="4904882"/>
            <a:ext cx="2438400" cy="1828800"/>
          </a:xfrm>
          <a:prstGeom prst="rect">
            <a:avLst/>
          </a:prstGeom>
        </p:spPr>
      </p:pic>
      <p:pic>
        <p:nvPicPr>
          <p:cNvPr id="11" name="Picture 10" descr="personmodel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75" y="4904882"/>
            <a:ext cx="2438400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66572" y="743606"/>
            <a:ext cx="3876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Scores using 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“person” mixture model</a:t>
            </a:r>
            <a:endParaRPr lang="en-US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08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model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72" y="3248688"/>
            <a:ext cx="2438400" cy="1828800"/>
          </a:xfrm>
          <a:prstGeom prst="rect">
            <a:avLst/>
          </a:prstGeom>
        </p:spPr>
      </p:pic>
      <p:pic>
        <p:nvPicPr>
          <p:cNvPr id="12" name="Picture 11" descr="personmodel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75" y="3248688"/>
            <a:ext cx="2438400" cy="1828800"/>
          </a:xfrm>
          <a:prstGeom prst="rect">
            <a:avLst/>
          </a:prstGeom>
        </p:spPr>
      </p:pic>
      <p:pic>
        <p:nvPicPr>
          <p:cNvPr id="3" name="Picture 2" descr="motivation_examp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" y="1023306"/>
            <a:ext cx="3480655" cy="50923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7339" y="1134267"/>
            <a:ext cx="1467232" cy="446309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7339" y="3164991"/>
            <a:ext cx="1467232" cy="28074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090" y="6116971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“Riding Bike”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" name="Picture 1" descr="personmodel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75" y="1629481"/>
            <a:ext cx="2438400" cy="1828800"/>
          </a:xfrm>
          <a:prstGeom prst="rect">
            <a:avLst/>
          </a:prstGeom>
        </p:spPr>
      </p:pic>
      <p:pic>
        <p:nvPicPr>
          <p:cNvPr id="5" name="Picture 4" descr="personmodel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72" y="1629481"/>
            <a:ext cx="2438400" cy="1828800"/>
          </a:xfrm>
          <a:prstGeom prst="rect">
            <a:avLst/>
          </a:prstGeom>
        </p:spPr>
      </p:pic>
      <p:pic>
        <p:nvPicPr>
          <p:cNvPr id="10" name="Picture 9" descr="personmodel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72" y="4904882"/>
            <a:ext cx="2438400" cy="1828800"/>
          </a:xfrm>
          <a:prstGeom prst="rect">
            <a:avLst/>
          </a:prstGeom>
        </p:spPr>
      </p:pic>
      <p:pic>
        <p:nvPicPr>
          <p:cNvPr id="11" name="Picture 10" descr="personmodel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75" y="4904882"/>
            <a:ext cx="2438400" cy="1828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26348" y="743606"/>
            <a:ext cx="395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Captures “person” pose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213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“Person” Features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45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ation_exa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" y="1023306"/>
            <a:ext cx="3480655" cy="50923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7339" y="1134267"/>
            <a:ext cx="1467232" cy="446309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7339" y="3164991"/>
            <a:ext cx="1467232" cy="28074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090" y="6116971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“Riding Bike”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5" name="Picture 14" descr="bicyclemodel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9" y="1807738"/>
            <a:ext cx="2438400" cy="1828800"/>
          </a:xfrm>
          <a:prstGeom prst="rect">
            <a:avLst/>
          </a:prstGeom>
        </p:spPr>
      </p:pic>
      <p:pic>
        <p:nvPicPr>
          <p:cNvPr id="16" name="Picture 15" descr="bicyclemodel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32" y="1807738"/>
            <a:ext cx="2438400" cy="1828800"/>
          </a:xfrm>
          <a:prstGeom prst="rect">
            <a:avLst/>
          </a:prstGeom>
        </p:spPr>
      </p:pic>
      <p:pic>
        <p:nvPicPr>
          <p:cNvPr id="17" name="Picture 16" descr="bicyclemodel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32" y="3311875"/>
            <a:ext cx="2438400" cy="1828800"/>
          </a:xfrm>
          <a:prstGeom prst="rect">
            <a:avLst/>
          </a:prstGeom>
        </p:spPr>
      </p:pic>
      <p:pic>
        <p:nvPicPr>
          <p:cNvPr id="18" name="Picture 17" descr="bicyclemodel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9" y="3311875"/>
            <a:ext cx="2438400" cy="1828800"/>
          </a:xfrm>
          <a:prstGeom prst="rect">
            <a:avLst/>
          </a:prstGeom>
        </p:spPr>
      </p:pic>
      <p:pic>
        <p:nvPicPr>
          <p:cNvPr id="19" name="Picture 18" descr="bicyclemodel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32" y="4926972"/>
            <a:ext cx="2438400" cy="1828800"/>
          </a:xfrm>
          <a:prstGeom prst="rect">
            <a:avLst/>
          </a:prstGeom>
        </p:spPr>
      </p:pic>
      <p:pic>
        <p:nvPicPr>
          <p:cNvPr id="20" name="Picture 19" descr="bicyclemodel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9" y="4926972"/>
            <a:ext cx="2438400" cy="1828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66749" y="743606"/>
            <a:ext cx="38760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Scores using 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“bicycle” mixture model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213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“Bicycle” Features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95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Latent Variables?</a:t>
            </a:r>
            <a:endParaRPr lang="en-US" sz="4000" dirty="0"/>
          </a:p>
        </p:txBody>
      </p:sp>
      <p:pic>
        <p:nvPicPr>
          <p:cNvPr id="7" name="Picture 6" descr="2007_000480_inp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17320"/>
            <a:ext cx="4218432" cy="3163824"/>
          </a:xfrm>
          <a:prstGeom prst="rect">
            <a:avLst/>
          </a:prstGeom>
        </p:spPr>
      </p:pic>
      <p:pic>
        <p:nvPicPr>
          <p:cNvPr id="8" name="Picture 7" descr="2007_000480_annot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2" y="1417320"/>
            <a:ext cx="4218432" cy="3163824"/>
          </a:xfrm>
          <a:prstGeom prst="rect">
            <a:avLst/>
          </a:prstGeom>
        </p:spPr>
      </p:pic>
      <p:pic>
        <p:nvPicPr>
          <p:cNvPr id="9" name="Picture 8" descr="colorMap-combined-enlarg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0" y="4781532"/>
            <a:ext cx="8816745" cy="1075438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64837" y="5988044"/>
            <a:ext cx="63648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PASCAL VOC Segmentation Datasets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70655"/>
            <a:ext cx="890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Mismatch between desired output and available annotations</a:t>
            </a:r>
            <a:endParaRPr lang="en-US" sz="2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ation_exa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" y="1023306"/>
            <a:ext cx="3480655" cy="50923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7339" y="1134267"/>
            <a:ext cx="1467232" cy="446309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7339" y="3164991"/>
            <a:ext cx="1467232" cy="28074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090" y="6116971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“Riding Bike”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5" name="Picture 14" descr="bicyclemodel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9" y="1807738"/>
            <a:ext cx="2438400" cy="1828800"/>
          </a:xfrm>
          <a:prstGeom prst="rect">
            <a:avLst/>
          </a:prstGeom>
        </p:spPr>
      </p:pic>
      <p:pic>
        <p:nvPicPr>
          <p:cNvPr id="16" name="Picture 15" descr="bicyclemodel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32" y="1807738"/>
            <a:ext cx="2438400" cy="1828800"/>
          </a:xfrm>
          <a:prstGeom prst="rect">
            <a:avLst/>
          </a:prstGeom>
        </p:spPr>
      </p:pic>
      <p:pic>
        <p:nvPicPr>
          <p:cNvPr id="17" name="Picture 16" descr="bicyclemodel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32" y="3311875"/>
            <a:ext cx="2438400" cy="1828800"/>
          </a:xfrm>
          <a:prstGeom prst="rect">
            <a:avLst/>
          </a:prstGeom>
        </p:spPr>
      </p:pic>
      <p:pic>
        <p:nvPicPr>
          <p:cNvPr id="18" name="Picture 17" descr="bicyclemodel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9" y="3311875"/>
            <a:ext cx="2438400" cy="1828800"/>
          </a:xfrm>
          <a:prstGeom prst="rect">
            <a:avLst/>
          </a:prstGeom>
        </p:spPr>
      </p:pic>
      <p:pic>
        <p:nvPicPr>
          <p:cNvPr id="19" name="Picture 18" descr="bicyclemodel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32" y="4926972"/>
            <a:ext cx="2438400" cy="1828800"/>
          </a:xfrm>
          <a:prstGeom prst="rect">
            <a:avLst/>
          </a:prstGeom>
        </p:spPr>
      </p:pic>
      <p:pic>
        <p:nvPicPr>
          <p:cNvPr id="20" name="Picture 19" descr="bicyclemodel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9" y="4926972"/>
            <a:ext cx="2438400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77272" y="743606"/>
            <a:ext cx="46550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Captures “bicycle” presence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and “bicycle” pose</a:t>
            </a: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213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“Bicycle” Features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74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ol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91" y="1134267"/>
            <a:ext cx="4096239" cy="4096239"/>
          </a:xfrm>
          <a:prstGeom prst="rect">
            <a:avLst/>
          </a:prstGeom>
        </p:spPr>
      </p:pic>
      <p:pic>
        <p:nvPicPr>
          <p:cNvPr id="3" name="Picture 2" descr="motivation_examp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" y="1023306"/>
            <a:ext cx="3480655" cy="50923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7339" y="1134267"/>
            <a:ext cx="1467232" cy="446309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7339" y="3164991"/>
            <a:ext cx="1467232" cy="28074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090" y="6116971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“Riding Bike”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775474" y="3115675"/>
            <a:ext cx="221934" cy="23425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1" i="0" u="none" strike="noStrike" cap="none" normalizeH="0" baseline="0">
              <a:ln>
                <a:noFill/>
              </a:ln>
              <a:solidFill>
                <a:srgbClr val="333399"/>
              </a:solidFill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755498" y="4175968"/>
            <a:ext cx="221934" cy="234251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1" i="0" u="none" strike="noStrike" cap="none" normalizeH="0" baseline="0">
              <a:ln>
                <a:noFill/>
              </a:ln>
              <a:solidFill>
                <a:srgbClr val="333399"/>
              </a:solidFill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213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Spatial Relationship Features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90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404E-6 -0.00023 L 0.51345 -0.0092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216E-7 4.15933E-6 L 0.4987 0.0018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3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Data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2010_0061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2" y="1454819"/>
            <a:ext cx="1629718" cy="2447025"/>
          </a:xfrm>
          <a:prstGeom prst="rect">
            <a:avLst/>
          </a:prstGeom>
        </p:spPr>
      </p:pic>
      <p:pic>
        <p:nvPicPr>
          <p:cNvPr id="5" name="Picture 4" descr="2010_0061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46" y="1454819"/>
            <a:ext cx="1624825" cy="24470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2065" y="1923320"/>
            <a:ext cx="838426" cy="131920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932" y="1923320"/>
            <a:ext cx="1029021" cy="162742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2" name="Picture 1" descr="2010_00616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2" y="4063656"/>
            <a:ext cx="1658849" cy="2211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3828" y="4664807"/>
            <a:ext cx="838426" cy="15983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11" name="Picture 10" descr="2010_00622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17" y="4063656"/>
            <a:ext cx="1301836" cy="21990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53465" y="4664807"/>
            <a:ext cx="546946" cy="10311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6090" y="6289576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“Riding Bike”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884778" y="851557"/>
            <a:ext cx="210085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333399"/>
                </a:solidFill>
                <a:latin typeface="Arial"/>
                <a:ea typeface="ＭＳ Ｐゴシック" charset="0"/>
                <a:cs typeface="Arial"/>
              </a:rPr>
              <a:t>VOC 2010</a:t>
            </a:r>
          </a:p>
        </p:txBody>
      </p:sp>
      <p:pic>
        <p:nvPicPr>
          <p:cNvPr id="17" name="Picture 16" descr="2010_00611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72" y="1896441"/>
            <a:ext cx="2303637" cy="1727727"/>
          </a:xfrm>
          <a:prstGeom prst="rect">
            <a:avLst/>
          </a:prstGeom>
        </p:spPr>
      </p:pic>
      <p:pic>
        <p:nvPicPr>
          <p:cNvPr id="18" name="Picture 17" descr="2010_00614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06" y="1896441"/>
            <a:ext cx="2303636" cy="1727727"/>
          </a:xfrm>
          <a:prstGeom prst="rect">
            <a:avLst/>
          </a:prstGeom>
        </p:spPr>
      </p:pic>
      <p:pic>
        <p:nvPicPr>
          <p:cNvPr id="19" name="Picture 18" descr="2010_00617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3813558"/>
            <a:ext cx="2435226" cy="1621860"/>
          </a:xfrm>
          <a:prstGeom prst="rect">
            <a:avLst/>
          </a:prstGeom>
        </p:spPr>
      </p:pic>
      <p:pic>
        <p:nvPicPr>
          <p:cNvPr id="20" name="Picture 19" descr="2010_006218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72" y="3813558"/>
            <a:ext cx="2198320" cy="16487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60784" y="5505528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“Riding Bike”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167618" y="1162431"/>
            <a:ext cx="296767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333399"/>
                </a:solidFill>
                <a:latin typeface="Arial"/>
                <a:ea typeface="ＭＳ Ｐゴシック" charset="0"/>
                <a:cs typeface="Arial"/>
              </a:rPr>
              <a:t>Google Images</a:t>
            </a:r>
          </a:p>
        </p:txBody>
      </p:sp>
    </p:spTree>
    <p:extLst>
      <p:ext uri="{BB962C8B-B14F-4D97-AF65-F5344CB8AC3E}">
        <p14:creationId xmlns:p14="http://schemas.microsoft.com/office/powerpoint/2010/main" val="101835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47253277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46516" y="774700"/>
            <a:ext cx="3160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  <a:latin typeface="Arial"/>
                <a:cs typeface="Arial"/>
              </a:rPr>
              <a:t>“Riding Horse”</a:t>
            </a:r>
            <a:endParaRPr lang="en-US" sz="36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2816" y="5500468"/>
            <a:ext cx="533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VOC: Trained on only VOC 2010 data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Results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6165502"/>
            <a:ext cx="7864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CCCP: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Trained on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VOC 2010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and Google Images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data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261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Results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7913934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13215" y="774700"/>
            <a:ext cx="282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  <a:latin typeface="Arial"/>
                <a:cs typeface="Arial"/>
              </a:rPr>
              <a:t>“Riding Bike”</a:t>
            </a:r>
            <a:endParaRPr lang="en-US" sz="36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2816" y="5500468"/>
            <a:ext cx="533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VOC: Trained on only VOC 2010 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6165502"/>
            <a:ext cx="7864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CCCP: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Trained on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VOC 2010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and Google Images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data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31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5262242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13005" y="774700"/>
            <a:ext cx="3827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  <a:latin typeface="Arial"/>
                <a:cs typeface="Arial"/>
              </a:rPr>
              <a:t>“Using Computer”</a:t>
            </a:r>
            <a:endParaRPr lang="en-US" sz="36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Results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2816" y="5500468"/>
            <a:ext cx="533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VOC: Trained on only VOC 2010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6165502"/>
            <a:ext cx="7864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CCCP: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Trained on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VOC 2010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and Google Images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data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39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Semantic Segmentation</a:t>
            </a:r>
            <a:endParaRPr lang="en-US" sz="4000" dirty="0"/>
          </a:p>
        </p:txBody>
      </p:sp>
      <p:pic>
        <p:nvPicPr>
          <p:cNvPr id="28" name="Picture 27" descr="2007_000480_inp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17320"/>
            <a:ext cx="4218432" cy="3163824"/>
          </a:xfrm>
          <a:prstGeom prst="rect">
            <a:avLst/>
          </a:prstGeom>
        </p:spPr>
      </p:pic>
      <p:pic>
        <p:nvPicPr>
          <p:cNvPr id="29" name="Picture 28" descr="colorMap-combined-enlarg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0" y="4781532"/>
            <a:ext cx="8816745" cy="1075438"/>
          </a:xfrm>
          <a:prstGeom prst="rect">
            <a:avLst/>
          </a:prstGeom>
        </p:spPr>
      </p:pic>
      <p:pic>
        <p:nvPicPr>
          <p:cNvPr id="30" name="Picture 29" descr="2007_0004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2" y="1417320"/>
            <a:ext cx="4218432" cy="31638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3183" y="838900"/>
            <a:ext cx="16722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Image </a:t>
            </a:r>
            <a:r>
              <a:rPr lang="en-US" sz="3200" b="1" dirty="0" smtClean="0"/>
              <a:t>x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54157" y="832544"/>
            <a:ext cx="39024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Desired Output (</a:t>
            </a:r>
            <a:r>
              <a:rPr lang="en-US" sz="3200" b="1" dirty="0" err="1" smtClean="0"/>
              <a:t>y</a:t>
            </a:r>
            <a:r>
              <a:rPr lang="en-US" sz="3200" dirty="0" err="1" smtClean="0"/>
              <a:t>,</a:t>
            </a:r>
            <a:r>
              <a:rPr lang="en-US" sz="3200" b="1" dirty="0" err="1" smtClean="0"/>
              <a:t>h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03402" y="6126163"/>
            <a:ext cx="694352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Feature </a:t>
            </a:r>
            <a:r>
              <a:rPr lang="en-US" sz="3200" dirty="0">
                <a:sym typeface="Symbol" charset="0"/>
              </a:rPr>
              <a:t>(</a:t>
            </a:r>
            <a:r>
              <a:rPr lang="en-US" sz="3200" b="1" dirty="0" err="1">
                <a:sym typeface="Symbol" charset="0"/>
              </a:rPr>
              <a:t>x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y</a:t>
            </a:r>
            <a:r>
              <a:rPr lang="en-US" sz="3200" dirty="0" err="1">
                <a:sym typeface="Symbol" charset="0"/>
              </a:rPr>
              <a:t>,</a:t>
            </a:r>
            <a:r>
              <a:rPr lang="en-US" sz="3200" b="1" dirty="0" err="1">
                <a:sym typeface="Symbol" charset="0"/>
              </a:rPr>
              <a:t>h</a:t>
            </a:r>
            <a:r>
              <a:rPr lang="en-US" sz="3200" dirty="0">
                <a:sym typeface="Symbol" charset="0"/>
              </a:rPr>
              <a:t>) </a:t>
            </a:r>
            <a:r>
              <a:rPr lang="en-US" sz="3200" dirty="0" smtClean="0">
                <a:sym typeface="Symbol" charset="0"/>
              </a:rPr>
              <a:t>– Gould et al., 2009</a:t>
            </a:r>
            <a:endParaRPr lang="en-US" sz="320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0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Semantic Segmentation</a:t>
            </a:r>
            <a:endParaRPr lang="en-US" sz="4000" dirty="0"/>
          </a:p>
        </p:txBody>
      </p:sp>
      <p:pic>
        <p:nvPicPr>
          <p:cNvPr id="7" name="Picture 6" descr="2007_000480_inp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17320"/>
            <a:ext cx="4218432" cy="3163824"/>
          </a:xfrm>
          <a:prstGeom prst="rect">
            <a:avLst/>
          </a:prstGeom>
        </p:spPr>
      </p:pic>
      <p:pic>
        <p:nvPicPr>
          <p:cNvPr id="8" name="Picture 7" descr="2007_000480_annot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2" y="1417320"/>
            <a:ext cx="4218432" cy="3163824"/>
          </a:xfrm>
          <a:prstGeom prst="rect">
            <a:avLst/>
          </a:prstGeom>
        </p:spPr>
      </p:pic>
      <p:pic>
        <p:nvPicPr>
          <p:cNvPr id="9" name="Picture 8" descr="colorMap-combined-enlarg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0" y="4781532"/>
            <a:ext cx="8816745" cy="1075438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64837" y="5988044"/>
            <a:ext cx="63648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PASCAL VOC Segmentation Datasets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5635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Semantic Segmentation</a:t>
            </a:r>
            <a:endParaRPr lang="en-US" sz="4000" dirty="0"/>
          </a:p>
        </p:txBody>
      </p:sp>
      <p:pic>
        <p:nvPicPr>
          <p:cNvPr id="10" name="Picture 9" descr="3003448_inp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17320"/>
            <a:ext cx="4218432" cy="3163824"/>
          </a:xfrm>
          <a:prstGeom prst="rect">
            <a:avLst/>
          </a:prstGeom>
        </p:spPr>
      </p:pic>
      <p:pic>
        <p:nvPicPr>
          <p:cNvPr id="11" name="Picture 10" descr="3003448_annot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2" y="1417320"/>
            <a:ext cx="4218432" cy="3163824"/>
          </a:xfrm>
          <a:prstGeom prst="rect">
            <a:avLst/>
          </a:prstGeom>
        </p:spPr>
      </p:pic>
      <p:pic>
        <p:nvPicPr>
          <p:cNvPr id="12" name="Picture 11" descr="colorMap-combined-enlarg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0" y="4781532"/>
            <a:ext cx="8816745" cy="1075438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71692" y="5988044"/>
            <a:ext cx="53511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Stanford Background Datasets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7195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Semantic </a:t>
            </a:r>
            <a:r>
              <a:rPr lang="en-US" sz="4000" dirty="0" err="1" smtClean="0"/>
              <a:t>Segmenation</a:t>
            </a:r>
            <a:endParaRPr lang="en-US" sz="40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245075" y="2037888"/>
            <a:ext cx="38791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PASCAL VOC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Detection </a:t>
            </a:r>
            <a:r>
              <a:rPr lang="en-US" sz="3200" b="1" dirty="0"/>
              <a:t>Datasets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449633" y="4310658"/>
            <a:ext cx="3247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/>
              <a:t>Thousands of images</a:t>
            </a:r>
            <a:endParaRPr lang="en-US" sz="2800" dirty="0"/>
          </a:p>
        </p:txBody>
      </p:sp>
      <p:pic>
        <p:nvPicPr>
          <p:cNvPr id="14" name="Picture 10" descr="car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97228"/>
            <a:ext cx="4957817" cy="370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Latent Variables?</a:t>
            </a:r>
            <a:endParaRPr lang="en-US" sz="4000" dirty="0"/>
          </a:p>
        </p:txBody>
      </p:sp>
      <p:pic>
        <p:nvPicPr>
          <p:cNvPr id="10" name="Picture 9" descr="3003448_inp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17320"/>
            <a:ext cx="4218432" cy="3163824"/>
          </a:xfrm>
          <a:prstGeom prst="rect">
            <a:avLst/>
          </a:prstGeom>
        </p:spPr>
      </p:pic>
      <p:pic>
        <p:nvPicPr>
          <p:cNvPr id="11" name="Picture 10" descr="3003448_annot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2" y="1417320"/>
            <a:ext cx="4218432" cy="3163824"/>
          </a:xfrm>
          <a:prstGeom prst="rect">
            <a:avLst/>
          </a:prstGeom>
        </p:spPr>
      </p:pic>
      <p:pic>
        <p:nvPicPr>
          <p:cNvPr id="12" name="Picture 11" descr="colorMap-combined-enlarg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0" y="4781532"/>
            <a:ext cx="8816745" cy="1075438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71692" y="5988044"/>
            <a:ext cx="53511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Stanford Background Datasets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70655"/>
            <a:ext cx="890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Mismatch between desired output and available annotations</a:t>
            </a:r>
            <a:endParaRPr lang="en-US" sz="2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1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Semantic </a:t>
            </a:r>
            <a:r>
              <a:rPr lang="en-US" sz="4000" dirty="0" err="1" smtClean="0"/>
              <a:t>Segmenation</a:t>
            </a:r>
            <a:endParaRPr lang="en-US" sz="4000" dirty="0"/>
          </a:p>
        </p:txBody>
      </p:sp>
      <p:pic>
        <p:nvPicPr>
          <p:cNvPr id="7" name="Picture 11" descr="dodge-viper-sports-c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1801368"/>
            <a:ext cx="5474207" cy="41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61241" y="1814378"/>
            <a:ext cx="10323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“</a:t>
            </a:r>
            <a:r>
              <a:rPr lang="en-US" sz="2800" dirty="0">
                <a:solidFill>
                  <a:srgbClr val="FF0000"/>
                </a:solidFill>
              </a:rPr>
              <a:t>Car</a:t>
            </a:r>
            <a:r>
              <a:rPr lang="ja-JP" altLang="en-US" sz="2800" dirty="0">
                <a:solidFill>
                  <a:srgbClr val="FF0000"/>
                </a:solidFill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32813" y="4310658"/>
            <a:ext cx="3247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/>
              <a:t>Thousands of images</a:t>
            </a:r>
            <a:endParaRPr lang="en-US" sz="2800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328497" y="2037888"/>
            <a:ext cx="19565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ImageNet,</a:t>
            </a:r>
          </a:p>
          <a:p>
            <a:pPr algn="ctr"/>
            <a:r>
              <a:rPr lang="en-US" sz="3200" b="1" dirty="0" smtClean="0"/>
              <a:t>Caltech…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5359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data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22272"/>
            <a:ext cx="31972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254625" y="802788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Stanford Background</a:t>
            </a:r>
          </a:p>
        </p:txBody>
      </p:sp>
      <p:pic>
        <p:nvPicPr>
          <p:cNvPr id="25" name="Picture 7" descr="voc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2272"/>
            <a:ext cx="350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762000" y="8027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PASCAL VOC 2009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4191000" y="2806597"/>
            <a:ext cx="7778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0" b="1" dirty="0"/>
              <a:t>+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27663" y="5552844"/>
            <a:ext cx="2697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Train - 572 images</a:t>
            </a:r>
          </a:p>
          <a:p>
            <a:pPr algn="ctr"/>
            <a:r>
              <a:rPr lang="en-US" sz="2000" dirty="0"/>
              <a:t>Validation - 53 images</a:t>
            </a:r>
          </a:p>
          <a:p>
            <a:pPr algn="ctr"/>
            <a:r>
              <a:rPr lang="en-US" sz="2000" dirty="0"/>
              <a:t>Test - 90 images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9300" y="5536969"/>
            <a:ext cx="28384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Train - 1274 images</a:t>
            </a:r>
          </a:p>
          <a:p>
            <a:pPr algn="ctr"/>
            <a:r>
              <a:rPr lang="en-US" sz="2000" dirty="0"/>
              <a:t>Validation - 225 images</a:t>
            </a:r>
          </a:p>
          <a:p>
            <a:pPr algn="ctr"/>
            <a:r>
              <a:rPr lang="en-US" sz="2000" dirty="0"/>
              <a:t>Test - 750 images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Semantic Segmentation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64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Semantic Segmentation</a:t>
            </a:r>
            <a:endParaRPr lang="en-US" dirty="0"/>
          </a:p>
        </p:txBody>
      </p:sp>
      <p:pic>
        <p:nvPicPr>
          <p:cNvPr id="13" name="Picture 3" descr="data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22272"/>
            <a:ext cx="31972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088510" y="802788"/>
            <a:ext cx="1519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ImageNet</a:t>
            </a:r>
            <a:endParaRPr lang="en-US" dirty="0"/>
          </a:p>
        </p:txBody>
      </p:sp>
      <p:pic>
        <p:nvPicPr>
          <p:cNvPr id="15" name="Picture 7" descr="voc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2272"/>
            <a:ext cx="350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62000" y="802788"/>
            <a:ext cx="3007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VOC Detection 2009</a:t>
            </a:r>
            <a:endParaRPr lang="en-US" dirty="0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191000" y="2806597"/>
            <a:ext cx="7778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0" b="1" dirty="0"/>
              <a:t>+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902015" y="5906286"/>
            <a:ext cx="24560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Train - </a:t>
            </a:r>
            <a:r>
              <a:rPr lang="en-US" sz="2000" dirty="0" smtClean="0"/>
              <a:t>1564 images</a:t>
            </a:r>
            <a:endParaRPr lang="en-US" sz="2000" dirty="0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518907" y="5906286"/>
            <a:ext cx="24560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Train - </a:t>
            </a:r>
            <a:r>
              <a:rPr lang="en-US" sz="2000" dirty="0" smtClean="0"/>
              <a:t>1000 images</a:t>
            </a:r>
            <a:endParaRPr lang="en-US" sz="2000" dirty="0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927673" y="5549797"/>
            <a:ext cx="23948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Bounding Box Data</a:t>
            </a:r>
            <a:endParaRPr lang="en-US" sz="2000" dirty="0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660026" y="5554967"/>
            <a:ext cx="22090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Image-Level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320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Semantic Segmentation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713732" y="6330602"/>
            <a:ext cx="123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4BACC6"/>
                </a:solidFill>
                <a:latin typeface="Comic Sans MS"/>
                <a:cs typeface="Comic Sans MS"/>
              </a:rPr>
              <a:t>Classes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61862" y="3688457"/>
            <a:ext cx="411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>
                <a:solidFill>
                  <a:srgbClr val="4BACC6"/>
                </a:solidFill>
                <a:latin typeface="Comic Sans MS"/>
                <a:cs typeface="Comic Sans MS"/>
              </a:rPr>
              <a:t>Difference </a:t>
            </a:r>
            <a:r>
              <a:rPr lang="en-US" sz="2400" dirty="0" smtClean="0">
                <a:solidFill>
                  <a:srgbClr val="4BACC6"/>
                </a:solidFill>
                <a:latin typeface="Comic Sans MS"/>
                <a:cs typeface="Comic Sans MS"/>
              </a:rPr>
              <a:t>(CCCP-Baseline)</a:t>
            </a:r>
            <a:endParaRPr lang="en-US" sz="2400" dirty="0">
              <a:solidFill>
                <a:srgbClr val="4BACC6"/>
              </a:solidFill>
              <a:latin typeface="Comic Sans MS"/>
              <a:cs typeface="Comic Sans M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13732" y="3262222"/>
            <a:ext cx="123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4BACC6"/>
                </a:solidFill>
                <a:latin typeface="Comic Sans MS"/>
                <a:cs typeface="Comic Sans MS"/>
              </a:rPr>
              <a:t>Classes</a:t>
            </a:r>
          </a:p>
        </p:txBody>
      </p:sp>
      <p:graphicFrame>
        <p:nvGraphicFramePr>
          <p:cNvPr id="47" name="Chart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237220"/>
              </p:ext>
            </p:extLst>
          </p:nvPr>
        </p:nvGraphicFramePr>
        <p:xfrm>
          <a:off x="2897914" y="1301206"/>
          <a:ext cx="6237180" cy="2083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8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891645"/>
              </p:ext>
            </p:extLst>
          </p:nvPr>
        </p:nvGraphicFramePr>
        <p:xfrm>
          <a:off x="2897915" y="4110852"/>
          <a:ext cx="6246086" cy="246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882612" y="4019081"/>
            <a:ext cx="10823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/>
            <a:r>
              <a:rPr lang="en-US" sz="2800" dirty="0">
                <a:latin typeface="Calibri"/>
              </a:rPr>
              <a:t>CCCP</a:t>
            </a:r>
          </a:p>
          <a:p>
            <a:pPr algn="ctr" defTabSz="914400"/>
            <a:r>
              <a:rPr lang="en-US" sz="2800" dirty="0">
                <a:latin typeface="Calibri"/>
              </a:rPr>
              <a:t>24.7%</a:t>
            </a:r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-72489" y="5224728"/>
            <a:ext cx="29830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/>
            <a:r>
              <a:rPr lang="en-US" sz="2800" dirty="0" smtClean="0">
                <a:latin typeface="Calibri"/>
              </a:rPr>
              <a:t>Baseline</a:t>
            </a:r>
          </a:p>
          <a:p>
            <a:pPr algn="ctr" defTabSz="914400"/>
            <a:r>
              <a:rPr lang="en-US" sz="2800" dirty="0" smtClean="0">
                <a:latin typeface="Calibri"/>
              </a:rPr>
              <a:t>(Gould et al., 2009)</a:t>
            </a:r>
            <a:endParaRPr lang="en-US" sz="2800" dirty="0">
              <a:latin typeface="Calibri"/>
            </a:endParaRPr>
          </a:p>
          <a:p>
            <a:pPr algn="ctr" defTabSz="914400"/>
            <a:r>
              <a:rPr lang="en-US" sz="2800" dirty="0" smtClean="0">
                <a:latin typeface="Calibri"/>
              </a:rPr>
              <a:t>24.7%</a:t>
            </a:r>
            <a:endParaRPr lang="en-US" sz="2800" dirty="0">
              <a:latin typeface="Calibri"/>
            </a:endParaRP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882612" y="1178668"/>
            <a:ext cx="10823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/>
            <a:r>
              <a:rPr lang="en-US" sz="2800" dirty="0">
                <a:latin typeface="Calibri"/>
              </a:rPr>
              <a:t>CCCP</a:t>
            </a:r>
          </a:p>
          <a:p>
            <a:pPr algn="ctr" defTabSz="914400"/>
            <a:r>
              <a:rPr lang="en-US" sz="2800" dirty="0">
                <a:latin typeface="Calibri"/>
              </a:rPr>
              <a:t>53.8%</a:t>
            </a: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-21290" y="2303462"/>
            <a:ext cx="29830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/>
            <a:r>
              <a:rPr lang="en-US" sz="2800" dirty="0" smtClean="0">
                <a:latin typeface="Calibri"/>
              </a:rPr>
              <a:t>Baseline </a:t>
            </a:r>
          </a:p>
          <a:p>
            <a:pPr algn="ctr" defTabSz="914400"/>
            <a:r>
              <a:rPr lang="en-US" sz="2800" dirty="0" smtClean="0">
                <a:latin typeface="Calibri"/>
              </a:rPr>
              <a:t>(Gould et al., 2009)</a:t>
            </a:r>
            <a:endParaRPr lang="en-US" sz="2800" dirty="0">
              <a:latin typeface="Calibri"/>
            </a:endParaRPr>
          </a:p>
          <a:p>
            <a:pPr algn="ctr" defTabSz="914400"/>
            <a:r>
              <a:rPr lang="en-US" sz="2800" dirty="0" smtClean="0">
                <a:latin typeface="Calibri"/>
              </a:rPr>
              <a:t>53.1%</a:t>
            </a:r>
            <a:endParaRPr lang="en-US" sz="2800" dirty="0"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61862" y="870568"/>
            <a:ext cx="411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>
                <a:solidFill>
                  <a:srgbClr val="4BACC6"/>
                </a:solidFill>
                <a:latin typeface="Comic Sans MS"/>
                <a:cs typeface="Comic Sans MS"/>
              </a:rPr>
              <a:t>Difference </a:t>
            </a:r>
            <a:r>
              <a:rPr lang="en-US" sz="2400" dirty="0" smtClean="0">
                <a:solidFill>
                  <a:srgbClr val="4BACC6"/>
                </a:solidFill>
                <a:latin typeface="Comic Sans MS"/>
                <a:cs typeface="Comic Sans MS"/>
              </a:rPr>
              <a:t>(CCCP-Baseline)</a:t>
            </a:r>
            <a:endParaRPr lang="en-US" sz="2400" dirty="0">
              <a:solidFill>
                <a:srgbClr val="4BACC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6436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Latent SVM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492" y="1160720"/>
            <a:ext cx="7149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Extends structural SVMs for latent variables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5492" y="2253367"/>
            <a:ext cx="794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Allows learning from weak or diverse supervision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5492" y="3323645"/>
            <a:ext cx="7980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CCCP converges; Gives local minimum solutions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38469" y="4621141"/>
            <a:ext cx="81652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Sometimes does more harm than good !!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8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81163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U_BlockStree_2color_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76200"/>
            <a:ext cx="11017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263" y="1233310"/>
            <a:ext cx="9075737" cy="4457013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Max-Margin Learning with</a:t>
            </a:r>
            <a:br>
              <a:rPr lang="en-US" sz="4800" b="1" dirty="0" smtClean="0"/>
            </a:br>
            <a:r>
              <a:rPr lang="en-US" sz="4800" b="1" dirty="0" smtClean="0"/>
              <a:t>Latent Variables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dirty="0" smtClean="0"/>
              <a:t>Self-Paced Learning</a:t>
            </a:r>
            <a:endParaRPr lang="en-US" dirty="0"/>
          </a:p>
        </p:txBody>
      </p:sp>
      <p:sp>
        <p:nvSpPr>
          <p:cNvPr id="8" name="Text Box 1047"/>
          <p:cNvSpPr txBox="1">
            <a:spLocks noChangeArrowheads="1"/>
          </p:cNvSpPr>
          <p:nvPr/>
        </p:nvSpPr>
        <p:spPr bwMode="auto">
          <a:xfrm>
            <a:off x="2008190" y="6331039"/>
            <a:ext cx="5590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Kumar, Packer and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Koller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, NIPS 2010</a:t>
            </a:r>
          </a:p>
        </p:txBody>
      </p:sp>
    </p:spTree>
    <p:extLst>
      <p:ext uri="{BB962C8B-B14F-4D97-AF65-F5344CB8AC3E}">
        <p14:creationId xmlns:p14="http://schemas.microsoft.com/office/powerpoint/2010/main" val="124489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Latent SVM</a:t>
            </a:r>
            <a:endParaRPr lang="en-US" sz="40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58838" y="1477963"/>
            <a:ext cx="14271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Input </a:t>
            </a:r>
            <a:r>
              <a:rPr lang="en-US" sz="3200" b="1"/>
              <a:t>x</a:t>
            </a:r>
            <a:endParaRPr lang="en-US" sz="3200"/>
          </a:p>
        </p:txBody>
      </p:sp>
      <p:pic>
        <p:nvPicPr>
          <p:cNvPr id="8" name="Picture 11" descr="deer_rescaled_03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57200" y="2743200"/>
            <a:ext cx="2530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Output </a:t>
            </a:r>
            <a:r>
              <a:rPr lang="en-US" sz="3200" b="1"/>
              <a:t>y </a:t>
            </a:r>
            <a:r>
              <a:rPr lang="en-US" sz="3200">
                <a:sym typeface="Symbol" charset="0"/>
              </a:rPr>
              <a:t></a:t>
            </a:r>
            <a:r>
              <a:rPr lang="en-US" sz="3200" b="1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Y</a:t>
            </a:r>
            <a:endParaRPr lang="en-US" sz="320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334000" y="4953000"/>
            <a:ext cx="11595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/>
              <a:t>“</a:t>
            </a:r>
            <a:r>
              <a:rPr lang="en-US" sz="2400" dirty="0"/>
              <a:t>Deer</a:t>
            </a:r>
            <a:r>
              <a:rPr lang="ja-JP" altLang="en-US" sz="2400" dirty="0"/>
              <a:t>”</a:t>
            </a:r>
            <a:endParaRPr lang="en-US" sz="2400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85750" y="4038600"/>
            <a:ext cx="3076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</a:rPr>
              <a:t>Hidden Variable</a:t>
            </a:r>
          </a:p>
          <a:p>
            <a:pPr algn="ctr"/>
            <a:r>
              <a:rPr lang="en-US" sz="3200" b="1">
                <a:solidFill>
                  <a:schemeClr val="hlink"/>
                </a:solidFill>
              </a:rPr>
              <a:t>h </a:t>
            </a:r>
            <a:r>
              <a:rPr lang="en-US" sz="3200">
                <a:solidFill>
                  <a:schemeClr val="hlink"/>
                </a:solidFill>
                <a:sym typeface="Symbol" charset="0"/>
              </a:rPr>
              <a:t> H</a:t>
            </a:r>
            <a:endParaRPr lang="en-US" sz="3200">
              <a:solidFill>
                <a:schemeClr val="hlink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962400" y="1981200"/>
            <a:ext cx="2362200" cy="2133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76200" y="5943600"/>
            <a:ext cx="89405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Y = {</a:t>
            </a:r>
            <a:r>
              <a:rPr lang="ja-JP" altLang="en-US" sz="2400" dirty="0"/>
              <a:t>“</a:t>
            </a:r>
            <a:r>
              <a:rPr lang="en-US" sz="2400" dirty="0"/>
              <a:t>Bison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Deer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”</a:t>
            </a:r>
            <a:r>
              <a:rPr lang="en-US" sz="2400" dirty="0"/>
              <a:t>Elephant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Giraffe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Llama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Rhino</a:t>
            </a:r>
            <a:r>
              <a:rPr lang="ja-JP" altLang="en-US" sz="2400" dirty="0"/>
              <a:t>”</a:t>
            </a:r>
            <a:r>
              <a:rPr lang="en-US" sz="2400" dirty="0"/>
              <a:t> }</a:t>
            </a:r>
          </a:p>
        </p:txBody>
      </p:sp>
    </p:spTree>
    <p:extLst>
      <p:ext uri="{BB962C8B-B14F-4D97-AF65-F5344CB8AC3E}">
        <p14:creationId xmlns:p14="http://schemas.microsoft.com/office/powerpoint/2010/main" val="104915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pic>
        <p:nvPicPr>
          <p:cNvPr id="12298" name="Picture 10" descr="Clipart-Cartoon-Design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414000" y="1522413"/>
            <a:ext cx="1413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1 + 1 = 2</a:t>
            </a:r>
            <a:endParaRPr lang="en-US" sz="2800" dirty="0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292470" y="2814534"/>
            <a:ext cx="15311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1/3 + 1/6 </a:t>
            </a:r>
          </a:p>
          <a:p>
            <a:pPr algn="ctr"/>
            <a:r>
              <a:rPr lang="en-US" sz="2800" dirty="0" smtClean="0"/>
              <a:t>= 1/2</a:t>
            </a:r>
            <a:endParaRPr lang="en-US" sz="2800" dirty="0"/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 rot="2100000">
            <a:off x="2286000" y="19050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2209800" y="31242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81000" y="4586288"/>
            <a:ext cx="160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e</a:t>
            </a:r>
            <a:r>
              <a:rPr lang="en-US" sz="2800" baseline="30000"/>
              <a:t>iπ</a:t>
            </a:r>
            <a:r>
              <a:rPr lang="en-US" sz="2800"/>
              <a:t>+1 = 0</a:t>
            </a:r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 rot="19500000">
            <a:off x="2286000" y="43434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AutoShape 18"/>
          <p:cNvSpPr>
            <a:spLocks noChangeArrowheads="1"/>
          </p:cNvSpPr>
          <p:nvPr/>
        </p:nvSpPr>
        <p:spPr bwMode="auto">
          <a:xfrm>
            <a:off x="5867400" y="1295400"/>
            <a:ext cx="2743200" cy="1600200"/>
          </a:xfrm>
          <a:prstGeom prst="cloudCallout">
            <a:avLst>
              <a:gd name="adj1" fmla="val -44269"/>
              <a:gd name="adj2" fmla="val 64287"/>
            </a:avLst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600" dirty="0"/>
              <a:t>Math is </a:t>
            </a:r>
            <a:r>
              <a:rPr lang="en-US" sz="2600" dirty="0" smtClean="0"/>
              <a:t>for </a:t>
            </a:r>
          </a:p>
          <a:p>
            <a:pPr algn="ctr"/>
            <a:r>
              <a:rPr lang="en-US" sz="2600" dirty="0" smtClean="0"/>
              <a:t>losers !</a:t>
            </a:r>
            <a:r>
              <a:rPr lang="en-US" sz="2600" dirty="0"/>
              <a:t>!</a:t>
            </a:r>
            <a:endParaRPr lang="en-US" sz="2600" dirty="0" smtClean="0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784896" y="5715000"/>
            <a:ext cx="58011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FAILURE </a:t>
            </a:r>
            <a:r>
              <a:rPr lang="en-US" sz="3200" dirty="0"/>
              <a:t>… </a:t>
            </a:r>
            <a:r>
              <a:rPr lang="en-US" sz="3200" dirty="0" smtClean="0"/>
              <a:t>BAD </a:t>
            </a:r>
            <a:r>
              <a:rPr lang="en-US" sz="3200" dirty="0"/>
              <a:t>LOCAL </a:t>
            </a:r>
            <a:r>
              <a:rPr lang="en-US" sz="3200" dirty="0" smtClean="0"/>
              <a:t>MINIMUM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574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9" grpId="0"/>
      <p:bldP spid="12300" grpId="0"/>
      <p:bldP spid="12301" grpId="0" animBg="1"/>
      <p:bldP spid="12303" grpId="0" animBg="1"/>
      <p:bldP spid="12304" grpId="0"/>
      <p:bldP spid="12305" grpId="0" animBg="1"/>
      <p:bldP spid="12306" grpId="0" animBg="1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Motivation</a:t>
            </a:r>
          </a:p>
        </p:txBody>
      </p:sp>
      <p:pic>
        <p:nvPicPr>
          <p:cNvPr id="14341" name="Picture 5" descr="Clipart-Cartoon-Design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AutoShape 8"/>
          <p:cNvSpPr>
            <a:spLocks noChangeArrowheads="1"/>
          </p:cNvSpPr>
          <p:nvPr/>
        </p:nvSpPr>
        <p:spPr bwMode="auto">
          <a:xfrm rot="2100000">
            <a:off x="2286000" y="19050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2209800" y="31242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 rot="19500000">
            <a:off x="2286000" y="43434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5867400" y="1295400"/>
            <a:ext cx="2743200" cy="1600200"/>
          </a:xfrm>
          <a:prstGeom prst="cloudCallout">
            <a:avLst>
              <a:gd name="adj1" fmla="val -44269"/>
              <a:gd name="adj2" fmla="val 64287"/>
            </a:avLst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600" dirty="0"/>
              <a:t>Euler was</a:t>
            </a:r>
          </a:p>
          <a:p>
            <a:pPr algn="ctr"/>
            <a:r>
              <a:rPr lang="en-US" sz="2600" dirty="0"/>
              <a:t>a Genius!!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574800" y="5715000"/>
            <a:ext cx="622137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SUCCESS … GOOD LOCAL </a:t>
            </a:r>
            <a:r>
              <a:rPr lang="en-US" sz="3200" dirty="0" smtClean="0"/>
              <a:t>MINIMUM</a:t>
            </a:r>
            <a:endParaRPr lang="en-US" sz="3200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14000" y="1522413"/>
            <a:ext cx="1413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1 + 1 = 2</a:t>
            </a:r>
            <a:endParaRPr lang="en-US" sz="2800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92470" y="2814534"/>
            <a:ext cx="15311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1/3 + 1/6 </a:t>
            </a:r>
          </a:p>
          <a:p>
            <a:pPr algn="ctr"/>
            <a:r>
              <a:rPr lang="en-US" sz="2800" dirty="0" smtClean="0"/>
              <a:t>= 1/2</a:t>
            </a:r>
            <a:endParaRPr lang="en-US" sz="2800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81000" y="4586288"/>
            <a:ext cx="160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e</a:t>
            </a:r>
            <a:r>
              <a:rPr lang="en-US" sz="2800" baseline="30000"/>
              <a:t>iπ</a:t>
            </a:r>
            <a:r>
              <a:rPr lang="en-US" sz="2800"/>
              <a:t>+1 = 0</a:t>
            </a:r>
          </a:p>
        </p:txBody>
      </p:sp>
    </p:spTree>
    <p:extLst>
      <p:ext uri="{BB962C8B-B14F-4D97-AF65-F5344CB8AC3E}">
        <p14:creationId xmlns:p14="http://schemas.microsoft.com/office/powerpoint/2010/main" val="134311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nimBg="1"/>
      <p:bldP spid="14347" grpId="0" animBg="1"/>
      <p:bldP spid="14348" grpId="0" animBg="1"/>
      <p:bldP spid="14349" grpId="0"/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304800" y="896778"/>
            <a:ext cx="78229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chemeClr val="hlink"/>
                </a:solidFill>
              </a:rPr>
              <a:t>Start with </a:t>
            </a:r>
            <a:r>
              <a:rPr lang="ja-JP" altLang="en-US" sz="2600" b="1" dirty="0">
                <a:solidFill>
                  <a:schemeClr val="hlink"/>
                </a:solidFill>
              </a:rPr>
              <a:t>“</a:t>
            </a:r>
            <a:r>
              <a:rPr lang="en-US" sz="2600" b="1" dirty="0">
                <a:solidFill>
                  <a:schemeClr val="hlink"/>
                </a:solidFill>
              </a:rPr>
              <a:t>easy</a:t>
            </a:r>
            <a:r>
              <a:rPr lang="ja-JP" altLang="en-US" sz="2600" b="1" dirty="0">
                <a:solidFill>
                  <a:schemeClr val="hlink"/>
                </a:solidFill>
              </a:rPr>
              <a:t>”</a:t>
            </a:r>
            <a:r>
              <a:rPr lang="en-US" sz="2600" b="1" dirty="0">
                <a:solidFill>
                  <a:schemeClr val="hlink"/>
                </a:solidFill>
              </a:rPr>
              <a:t> examples, then consider </a:t>
            </a:r>
            <a:r>
              <a:rPr lang="ja-JP" altLang="en-US" sz="2600" b="1" dirty="0">
                <a:solidFill>
                  <a:schemeClr val="hlink"/>
                </a:solidFill>
              </a:rPr>
              <a:t>“</a:t>
            </a:r>
            <a:r>
              <a:rPr lang="en-US" sz="2600" b="1" dirty="0">
                <a:solidFill>
                  <a:schemeClr val="hlink"/>
                </a:solidFill>
              </a:rPr>
              <a:t>hard</a:t>
            </a:r>
            <a:r>
              <a:rPr lang="ja-JP" altLang="en-US" sz="2600" b="1" dirty="0">
                <a:solidFill>
                  <a:schemeClr val="hlink"/>
                </a:solidFill>
              </a:rPr>
              <a:t>”</a:t>
            </a:r>
            <a:r>
              <a:rPr lang="en-US" sz="2600" b="1" dirty="0">
                <a:solidFill>
                  <a:schemeClr val="hlink"/>
                </a:solidFill>
              </a:rPr>
              <a:t> ones</a:t>
            </a:r>
          </a:p>
        </p:txBody>
      </p:sp>
      <p:pic>
        <p:nvPicPr>
          <p:cNvPr id="16399" name="Picture 15" descr="deer_rescaled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65300"/>
            <a:ext cx="21844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eer_rescaled_03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5260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 descr="llama_rescaled_02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llama_rescaled_05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29000"/>
            <a:ext cx="1981200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 descr="rhino_rescaled_2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81600"/>
            <a:ext cx="2133600" cy="13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rhino_rescaled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181600"/>
            <a:ext cx="22098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5" name="Picture 21" descr="tur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3155950" cy="28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152400" y="1600200"/>
            <a:ext cx="2362200" cy="51054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2667000" y="1600200"/>
            <a:ext cx="2362200" cy="51054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6172200" y="4543425"/>
            <a:ext cx="1991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</a:rPr>
              <a:t>Easy</a:t>
            </a:r>
            <a:r>
              <a:rPr lang="en-US" sz="2600" dirty="0"/>
              <a:t> vs. </a:t>
            </a:r>
            <a:r>
              <a:rPr lang="en-US" sz="2600" b="1" dirty="0">
                <a:solidFill>
                  <a:srgbClr val="FF0000"/>
                </a:solidFill>
              </a:rPr>
              <a:t>Hard</a:t>
            </a:r>
            <a:endParaRPr lang="en-US" sz="2600" dirty="0"/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6410325" y="5238750"/>
            <a:ext cx="153155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/>
              <a:t>Expensive</a:t>
            </a:r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5729873" y="5943600"/>
            <a:ext cx="280076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b="1" dirty="0"/>
              <a:t>  Easy for human</a:t>
            </a:r>
          </a:p>
          <a:p>
            <a:pPr algn="ctr"/>
            <a:r>
              <a:rPr lang="en-US" sz="2600" b="1" dirty="0">
                <a:sym typeface="Symbol" charset="0"/>
              </a:rPr>
              <a:t> Easy for machine</a:t>
            </a:r>
            <a:endParaRPr lang="en-US" sz="2600" b="1" dirty="0"/>
          </a:p>
        </p:txBody>
      </p:sp>
      <p:pic>
        <p:nvPicPr>
          <p:cNvPr id="16413" name="Picture 29" descr="dollar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1143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04788" y="3444875"/>
            <a:ext cx="8786812" cy="9747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latin typeface="+mn-lt"/>
              </a:rPr>
              <a:t>Simultaneously estimate easiness and parameters</a:t>
            </a:r>
          </a:p>
          <a:p>
            <a:pPr algn="ctr" eaLnBrk="1" hangingPunct="1"/>
            <a:r>
              <a:rPr lang="en-US" sz="2800" dirty="0">
                <a:latin typeface="+mn-lt"/>
              </a:rPr>
              <a:t>Easiness is property of data sets, not single instances </a:t>
            </a:r>
          </a:p>
        </p:txBody>
      </p:sp>
    </p:spTree>
    <p:extLst>
      <p:ext uri="{BB962C8B-B14F-4D97-AF65-F5344CB8AC3E}">
        <p14:creationId xmlns:p14="http://schemas.microsoft.com/office/powerpoint/2010/main" val="178125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6" grpId="0" animBg="1"/>
      <p:bldP spid="16407" grpId="0" animBg="1"/>
      <p:bldP spid="16409" grpId="0"/>
      <p:bldP spid="16410" grpId="0"/>
      <p:bldP spid="16412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Latent Variables?</a:t>
            </a:r>
            <a:endParaRPr lang="en-US" sz="40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245075" y="2037888"/>
            <a:ext cx="38791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PASCAL VOC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Detection </a:t>
            </a:r>
            <a:r>
              <a:rPr lang="en-US" sz="3200" b="1" dirty="0"/>
              <a:t>Datasets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449633" y="4310658"/>
            <a:ext cx="3247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/>
              <a:t>Thousands of images</a:t>
            </a:r>
            <a:endParaRPr lang="en-US" sz="2800" dirty="0"/>
          </a:p>
        </p:txBody>
      </p:sp>
      <p:pic>
        <p:nvPicPr>
          <p:cNvPr id="14" name="Picture 10" descr="car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97228"/>
            <a:ext cx="4957817" cy="370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670655"/>
            <a:ext cx="890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Mismatch between desired output and available annotations</a:t>
            </a:r>
            <a:endParaRPr lang="en-US" sz="2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7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CCCP for Latent SVM</a:t>
            </a:r>
            <a:endParaRPr lang="en-US" sz="40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5708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Start with an initial estimate </a:t>
            </a:r>
            <a:r>
              <a:rPr lang="en-US" sz="3200" b="1"/>
              <a:t>w</a:t>
            </a:r>
            <a:r>
              <a:rPr lang="en-US" sz="3200" baseline="-25000"/>
              <a:t>0</a:t>
            </a:r>
            <a:endParaRPr lang="en-US" sz="320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2125663"/>
            <a:ext cx="1495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Update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775" y="3200400"/>
            <a:ext cx="7542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Update </a:t>
            </a:r>
            <a:r>
              <a:rPr lang="en-US" sz="3200" b="1"/>
              <a:t>w</a:t>
            </a:r>
            <a:r>
              <a:rPr lang="en-US" sz="3200" baseline="-25000"/>
              <a:t>t+1</a:t>
            </a:r>
            <a:r>
              <a:rPr lang="en-US" sz="3200"/>
              <a:t> by solving a convex problem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62000" y="3886200"/>
            <a:ext cx="8077200" cy="220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743200" y="3962400"/>
            <a:ext cx="380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ym typeface="Symbol" charset="0"/>
              </a:rPr>
              <a:t>min ||</a:t>
            </a:r>
            <a:r>
              <a:rPr lang="en-US" sz="3600" b="1">
                <a:sym typeface="Symbol" charset="0"/>
              </a:rPr>
              <a:t>w</a:t>
            </a:r>
            <a:r>
              <a:rPr lang="en-US" sz="3600">
                <a:sym typeface="Symbol" charset="0"/>
              </a:rPr>
              <a:t>||</a:t>
            </a:r>
            <a:r>
              <a:rPr lang="en-US" sz="3600" baseline="30000">
                <a:sym typeface="Symbol" charset="0"/>
              </a:rPr>
              <a:t>2</a:t>
            </a:r>
            <a:r>
              <a:rPr lang="en-US" sz="3600">
                <a:sym typeface="Symbol" charset="0"/>
              </a:rPr>
              <a:t> + C∑</a:t>
            </a:r>
            <a:r>
              <a:rPr lang="en-US" sz="3600" baseline="-25000">
                <a:sym typeface="Symbol" charset="0"/>
              </a:rPr>
              <a:t>i </a:t>
            </a:r>
            <a:r>
              <a:rPr lang="en-US" sz="3600">
                <a:sym typeface="Symbol" charset="0"/>
              </a:rPr>
              <a:t></a:t>
            </a:r>
            <a:r>
              <a:rPr lang="en-US" sz="3600" baseline="-25000">
                <a:sym typeface="Symbol" charset="0"/>
              </a:rPr>
              <a:t>i</a:t>
            </a:r>
            <a:endParaRPr lang="en-US" sz="360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918006" y="4756150"/>
            <a:ext cx="55953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 smtClean="0">
                <a:sym typeface="Symbol" charset="0"/>
              </a:rPr>
              <a:t>h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*) </a:t>
            </a:r>
            <a:r>
              <a:rPr lang="en-US" sz="3600" dirty="0">
                <a:sym typeface="Symbol" charset="0"/>
              </a:rPr>
              <a:t>-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dirty="0">
                <a:sym typeface="Symbol" charset="0"/>
              </a:rPr>
              <a:t>)</a:t>
            </a:r>
          </a:p>
          <a:p>
            <a:pPr algn="ctr"/>
            <a:r>
              <a:rPr lang="en-US" sz="3600" dirty="0">
                <a:sym typeface="Symbol" charset="0"/>
              </a:rPr>
              <a:t>≥ </a:t>
            </a:r>
            <a:r>
              <a:rPr lang="en-US" sz="3200" dirty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smtClean="0"/>
              <a:t>y</a:t>
            </a:r>
            <a:r>
              <a:rPr lang="en-US" sz="3200" dirty="0" smtClean="0"/>
              <a:t>) </a:t>
            </a:r>
            <a:r>
              <a:rPr lang="en-US" sz="3200" dirty="0"/>
              <a:t>- </a:t>
            </a:r>
            <a:r>
              <a:rPr lang="en-US" sz="3600" dirty="0">
                <a:sym typeface="Symbol" charset="0"/>
              </a:rPr>
              <a:t>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200" dirty="0"/>
              <a:t> 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1676399" y="2049463"/>
            <a:ext cx="6185226" cy="90559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733550" y="2093913"/>
            <a:ext cx="6128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smtClean="0"/>
              <a:t>h</a:t>
            </a:r>
            <a:r>
              <a:rPr lang="en-US" sz="3600" baseline="-25000" dirty="0" smtClean="0"/>
              <a:t>i</a:t>
            </a:r>
            <a:r>
              <a:rPr lang="en-US" sz="3600" dirty="0" smtClean="0"/>
              <a:t>* </a:t>
            </a:r>
            <a:r>
              <a:rPr lang="en-US" sz="3600" dirty="0"/>
              <a:t>= </a:t>
            </a:r>
            <a:r>
              <a:rPr lang="en-US" sz="3600" dirty="0" err="1" smtClean="0"/>
              <a:t>argmax</a:t>
            </a:r>
            <a:r>
              <a:rPr lang="en-US" sz="3600" b="1" baseline="-25000" dirty="0" err="1" smtClean="0">
                <a:sym typeface="Symbol" charset="0"/>
              </a:rPr>
              <a:t>h</a:t>
            </a:r>
            <a:r>
              <a:rPr lang="en-US" sz="3600" baseline="-51000" dirty="0" err="1" smtClean="0">
                <a:sym typeface="Symbol" charset="0"/>
              </a:rPr>
              <a:t>i</a:t>
            </a:r>
            <a:r>
              <a:rPr lang="en-US" sz="3600" baseline="-25000" dirty="0" err="1" smtClean="0">
                <a:sym typeface="Symbol" charset="0"/>
              </a:rPr>
              <a:t></a:t>
            </a:r>
            <a:r>
              <a:rPr lang="en-US" sz="3600" baseline="-25000" dirty="0" err="1">
                <a:sym typeface="Symbol" charset="0"/>
              </a:rPr>
              <a:t>H</a:t>
            </a:r>
            <a:r>
              <a:rPr lang="en-US" sz="3600" baseline="-25000" dirty="0">
                <a:sym typeface="Symbol" charset="0"/>
              </a:rPr>
              <a:t>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-25000" dirty="0" err="1">
                <a:sym typeface="Symbol" charset="0"/>
              </a:rPr>
              <a:t>t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 smtClean="0">
                <a:sym typeface="Symbol" charset="0"/>
              </a:rPr>
              <a:t>h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)</a:t>
            </a:r>
            <a:endParaRPr lang="en-US" sz="3600" dirty="0">
              <a:sym typeface="Symbo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19822" y="3886200"/>
            <a:ext cx="8792895" cy="22098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096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Self-Paced Learning</a:t>
            </a:r>
          </a:p>
        </p:txBody>
      </p:sp>
      <p:sp>
        <p:nvSpPr>
          <p:cNvPr id="115718" name="AutoShape 6"/>
          <p:cNvSpPr>
            <a:spLocks noChangeArrowheads="1"/>
          </p:cNvSpPr>
          <p:nvPr/>
        </p:nvSpPr>
        <p:spPr bwMode="auto">
          <a:xfrm>
            <a:off x="609600" y="1828800"/>
            <a:ext cx="8077200" cy="220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2590800" y="1905000"/>
            <a:ext cx="380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ym typeface="Symbol" charset="0"/>
              </a:rPr>
              <a:t>min ||</a:t>
            </a:r>
            <a:r>
              <a:rPr lang="en-US" sz="3600" b="1">
                <a:sym typeface="Symbol" charset="0"/>
              </a:rPr>
              <a:t>w</a:t>
            </a:r>
            <a:r>
              <a:rPr lang="en-US" sz="3600">
                <a:sym typeface="Symbol" charset="0"/>
              </a:rPr>
              <a:t>||</a:t>
            </a:r>
            <a:r>
              <a:rPr lang="en-US" sz="3600" baseline="30000">
                <a:sym typeface="Symbol" charset="0"/>
              </a:rPr>
              <a:t>2</a:t>
            </a:r>
            <a:r>
              <a:rPr lang="en-US" sz="3600">
                <a:sym typeface="Symbol" charset="0"/>
              </a:rPr>
              <a:t> + C∑</a:t>
            </a:r>
            <a:r>
              <a:rPr lang="en-US" sz="3600" baseline="-25000">
                <a:sym typeface="Symbol" charset="0"/>
              </a:rPr>
              <a:t>i </a:t>
            </a:r>
            <a:r>
              <a:rPr lang="en-US" sz="3600">
                <a:sym typeface="Symbol" charset="0"/>
              </a:rPr>
              <a:t></a:t>
            </a:r>
            <a:r>
              <a:rPr lang="en-US" sz="3600" baseline="-25000">
                <a:sym typeface="Symbol" charset="0"/>
              </a:rPr>
              <a:t>i</a:t>
            </a:r>
            <a:endParaRPr lang="en-US" sz="3600"/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1765606" y="2698750"/>
            <a:ext cx="55953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 smtClean="0">
                <a:sym typeface="Symbol" charset="0"/>
              </a:rPr>
              <a:t>h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*) </a:t>
            </a:r>
            <a:r>
              <a:rPr lang="en-US" sz="3600" dirty="0">
                <a:sym typeface="Symbol" charset="0"/>
              </a:rPr>
              <a:t>-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dirty="0">
                <a:sym typeface="Symbol" charset="0"/>
              </a:rPr>
              <a:t>)</a:t>
            </a:r>
          </a:p>
          <a:p>
            <a:pPr algn="ctr"/>
            <a:r>
              <a:rPr lang="en-US" sz="3600" dirty="0">
                <a:sym typeface="Symbol" charset="0"/>
              </a:rPr>
              <a:t>≥ </a:t>
            </a:r>
            <a:r>
              <a:rPr lang="en-US" sz="3200" dirty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/>
              <a:t>y</a:t>
            </a:r>
            <a:r>
              <a:rPr lang="en-US" sz="3200" dirty="0"/>
              <a:t>, </a:t>
            </a:r>
            <a:r>
              <a:rPr lang="en-US" sz="3200" b="1" dirty="0"/>
              <a:t>h</a:t>
            </a:r>
            <a:r>
              <a:rPr lang="en-US" sz="3200" dirty="0"/>
              <a:t>) - </a:t>
            </a:r>
            <a:r>
              <a:rPr lang="en-US" sz="3600" dirty="0">
                <a:sym typeface="Symbol" charset="0"/>
              </a:rPr>
              <a:t>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105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09600"/>
          </a:xfrm>
        </p:spPr>
        <p:txBody>
          <a:bodyPr anchor="b">
            <a:normAutofit fontScale="90000"/>
          </a:bodyPr>
          <a:lstStyle/>
          <a:p>
            <a:r>
              <a:rPr lang="en-US"/>
              <a:t>Self-Paced Learning</a:t>
            </a:r>
          </a:p>
        </p:txBody>
      </p:sp>
      <p:sp>
        <p:nvSpPr>
          <p:cNvPr id="117763" name="AutoShape 3"/>
          <p:cNvSpPr>
            <a:spLocks noChangeArrowheads="1"/>
          </p:cNvSpPr>
          <p:nvPr/>
        </p:nvSpPr>
        <p:spPr bwMode="auto">
          <a:xfrm>
            <a:off x="609600" y="1828800"/>
            <a:ext cx="8077200" cy="220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2443163" y="1905000"/>
            <a:ext cx="4098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ym typeface="Symbol" charset="0"/>
              </a:rPr>
              <a:t>min ||</a:t>
            </a:r>
            <a:r>
              <a:rPr lang="en-US" sz="3600" b="1">
                <a:sym typeface="Symbol" charset="0"/>
              </a:rPr>
              <a:t>w</a:t>
            </a:r>
            <a:r>
              <a:rPr lang="en-US" sz="3600">
                <a:sym typeface="Symbol" charset="0"/>
              </a:rPr>
              <a:t>||</a:t>
            </a:r>
            <a:r>
              <a:rPr lang="en-US" sz="3600" baseline="30000">
                <a:sym typeface="Symbol" charset="0"/>
              </a:rPr>
              <a:t>2</a:t>
            </a:r>
            <a:r>
              <a:rPr lang="en-US" sz="3600">
                <a:sym typeface="Symbol" charset="0"/>
              </a:rPr>
              <a:t> + C∑</a:t>
            </a:r>
            <a:r>
              <a:rPr lang="en-US" sz="3600" baseline="-25000">
                <a:sym typeface="Symbol" charset="0"/>
              </a:rPr>
              <a:t>i </a:t>
            </a:r>
            <a:r>
              <a:rPr lang="en-US" sz="3600">
                <a:sym typeface="Symbol" charset="0"/>
              </a:rPr>
              <a:t>v</a:t>
            </a:r>
            <a:r>
              <a:rPr lang="en-US" sz="3600" baseline="-25000">
                <a:sym typeface="Symbol" charset="0"/>
              </a:rPr>
              <a:t>i</a:t>
            </a:r>
            <a:r>
              <a:rPr lang="en-US" sz="3600">
                <a:sym typeface="Symbol" charset="0"/>
              </a:rPr>
              <a:t></a:t>
            </a:r>
            <a:r>
              <a:rPr lang="en-US" sz="3600" baseline="-25000">
                <a:sym typeface="Symbol" charset="0"/>
              </a:rPr>
              <a:t>i</a:t>
            </a:r>
            <a:endParaRPr lang="en-US" sz="3600"/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765606" y="2698750"/>
            <a:ext cx="55953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 smtClean="0">
                <a:sym typeface="Symbol" charset="0"/>
              </a:rPr>
              <a:t>h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*) </a:t>
            </a:r>
            <a:r>
              <a:rPr lang="en-US" sz="3600" dirty="0">
                <a:sym typeface="Symbol" charset="0"/>
              </a:rPr>
              <a:t>-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dirty="0">
                <a:sym typeface="Symbol" charset="0"/>
              </a:rPr>
              <a:t>)</a:t>
            </a:r>
          </a:p>
          <a:p>
            <a:pPr algn="ctr"/>
            <a:r>
              <a:rPr lang="en-US" sz="3600" dirty="0">
                <a:sym typeface="Symbol" charset="0"/>
              </a:rPr>
              <a:t>≥ </a:t>
            </a:r>
            <a:r>
              <a:rPr lang="en-US" sz="3200" dirty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/>
              <a:t>y</a:t>
            </a:r>
            <a:r>
              <a:rPr lang="en-US" sz="3200" dirty="0"/>
              <a:t>, </a:t>
            </a:r>
            <a:r>
              <a:rPr lang="en-US" sz="3200" b="1" dirty="0"/>
              <a:t>h</a:t>
            </a:r>
            <a:r>
              <a:rPr lang="en-US" sz="3200" dirty="0"/>
              <a:t>) - </a:t>
            </a:r>
            <a:r>
              <a:rPr lang="en-US" sz="3600" dirty="0">
                <a:sym typeface="Symbol" charset="0"/>
              </a:rPr>
              <a:t>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200" dirty="0"/>
              <a:t> 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3605213" y="990600"/>
            <a:ext cx="18811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v</a:t>
            </a:r>
            <a:r>
              <a:rPr lang="en-US" sz="3200" b="1" baseline="-25000">
                <a:solidFill>
                  <a:schemeClr val="accent2"/>
                </a:solidFill>
              </a:rPr>
              <a:t>i</a:t>
            </a:r>
            <a:r>
              <a:rPr lang="en-US" sz="3200" b="1">
                <a:solidFill>
                  <a:schemeClr val="accent2"/>
                </a:solidFill>
              </a:rPr>
              <a:t> </a:t>
            </a:r>
            <a:r>
              <a:rPr lang="en-US" sz="3200" b="1">
                <a:solidFill>
                  <a:schemeClr val="accent2"/>
                </a:solidFill>
                <a:sym typeface="Symbol" charset="0"/>
              </a:rPr>
              <a:t> {0,1}</a:t>
            </a:r>
            <a:endParaRPr lang="en-US" sz="3200" b="1">
              <a:solidFill>
                <a:schemeClr val="accent2"/>
              </a:solidFill>
            </a:endParaRP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3048000" y="4251325"/>
            <a:ext cx="31194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Trivial Solution</a:t>
            </a:r>
          </a:p>
        </p:txBody>
      </p:sp>
    </p:spTree>
    <p:extLst>
      <p:ext uri="{BB962C8B-B14F-4D97-AF65-F5344CB8AC3E}">
        <p14:creationId xmlns:p14="http://schemas.microsoft.com/office/powerpoint/2010/main" val="227194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09600"/>
          </a:xfrm>
        </p:spPr>
        <p:txBody>
          <a:bodyPr anchor="b">
            <a:normAutofit fontScale="90000"/>
          </a:bodyPr>
          <a:lstStyle/>
          <a:p>
            <a:r>
              <a:rPr lang="en-US"/>
              <a:t>Self-Paced Learning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3605213" y="990600"/>
            <a:ext cx="18811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v</a:t>
            </a:r>
            <a:r>
              <a:rPr lang="en-US" sz="3200" b="1" baseline="-25000">
                <a:solidFill>
                  <a:schemeClr val="accent2"/>
                </a:solidFill>
              </a:rPr>
              <a:t>i</a:t>
            </a:r>
            <a:r>
              <a:rPr lang="en-US" sz="3200" b="1">
                <a:solidFill>
                  <a:schemeClr val="accent2"/>
                </a:solidFill>
              </a:rPr>
              <a:t> </a:t>
            </a:r>
            <a:r>
              <a:rPr lang="en-US" sz="3200" b="1">
                <a:solidFill>
                  <a:schemeClr val="accent2"/>
                </a:solidFill>
                <a:sym typeface="Symbol" charset="0"/>
              </a:rPr>
              <a:t> {0,1}</a:t>
            </a:r>
            <a:endParaRPr lang="en-US" sz="3200" b="1">
              <a:solidFill>
                <a:schemeClr val="accent2"/>
              </a:solidFill>
            </a:endParaRPr>
          </a:p>
        </p:txBody>
      </p:sp>
      <p:pic>
        <p:nvPicPr>
          <p:cNvPr id="121864" name="Picture 8" descr="ea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b="13043"/>
          <a:stretch>
            <a:fillRect/>
          </a:stretch>
        </p:blipFill>
        <p:spPr bwMode="auto">
          <a:xfrm>
            <a:off x="152400" y="3848100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h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b="14493"/>
          <a:stretch>
            <a:fillRect/>
          </a:stretch>
        </p:blipFill>
        <p:spPr bwMode="auto">
          <a:xfrm>
            <a:off x="6248400" y="3810000"/>
            <a:ext cx="28194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mediu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b="13043"/>
          <a:stretch>
            <a:fillRect/>
          </a:stretch>
        </p:blipFill>
        <p:spPr bwMode="auto">
          <a:xfrm>
            <a:off x="3124200" y="3848100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685800" y="6248400"/>
            <a:ext cx="125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Large K</a:t>
            </a:r>
          </a:p>
        </p:txBody>
      </p: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3657600" y="6248400"/>
            <a:ext cx="155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Medium K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705600" y="6248400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Small K</a:t>
            </a:r>
          </a:p>
        </p:txBody>
      </p:sp>
      <p:sp>
        <p:nvSpPr>
          <p:cNvPr id="121870" name="AutoShape 14"/>
          <p:cNvSpPr>
            <a:spLocks noChangeArrowheads="1"/>
          </p:cNvSpPr>
          <p:nvPr/>
        </p:nvSpPr>
        <p:spPr bwMode="auto">
          <a:xfrm>
            <a:off x="609600" y="1828800"/>
            <a:ext cx="8077200" cy="220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1619250" y="1905000"/>
            <a:ext cx="5757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ym typeface="Symbol" charset="0"/>
              </a:rPr>
              <a:t>min ||</a:t>
            </a:r>
            <a:r>
              <a:rPr lang="en-US" sz="3600" b="1">
                <a:sym typeface="Symbol" charset="0"/>
              </a:rPr>
              <a:t>w</a:t>
            </a:r>
            <a:r>
              <a:rPr lang="en-US" sz="3600">
                <a:sym typeface="Symbol" charset="0"/>
              </a:rPr>
              <a:t>||</a:t>
            </a:r>
            <a:r>
              <a:rPr lang="en-US" sz="3600" baseline="30000">
                <a:sym typeface="Symbol" charset="0"/>
              </a:rPr>
              <a:t>2</a:t>
            </a:r>
            <a:r>
              <a:rPr lang="en-US" sz="3600">
                <a:sym typeface="Symbol" charset="0"/>
              </a:rPr>
              <a:t> + C∑</a:t>
            </a:r>
            <a:r>
              <a:rPr lang="en-US" sz="3600" baseline="-25000">
                <a:sym typeface="Symbol" charset="0"/>
              </a:rPr>
              <a:t>i </a:t>
            </a:r>
            <a:r>
              <a:rPr lang="en-US" sz="3600">
                <a:sym typeface="Symbol" charset="0"/>
              </a:rPr>
              <a:t>v</a:t>
            </a:r>
            <a:r>
              <a:rPr lang="en-US" sz="3600" baseline="-25000">
                <a:sym typeface="Symbol" charset="0"/>
              </a:rPr>
              <a:t>i</a:t>
            </a:r>
            <a:r>
              <a:rPr lang="en-US" sz="3600">
                <a:sym typeface="Symbol" charset="0"/>
              </a:rPr>
              <a:t></a:t>
            </a:r>
            <a:r>
              <a:rPr lang="en-US" sz="3600" baseline="-25000">
                <a:sym typeface="Symbol" charset="0"/>
              </a:rPr>
              <a:t>i</a:t>
            </a:r>
            <a:r>
              <a:rPr lang="en-US" sz="3600">
                <a:sym typeface="Symbol" charset="0"/>
              </a:rPr>
              <a:t> - ∑</a:t>
            </a:r>
            <a:r>
              <a:rPr lang="en-US" sz="3600" baseline="-25000">
                <a:sym typeface="Symbol" charset="0"/>
              </a:rPr>
              <a:t>i</a:t>
            </a:r>
            <a:r>
              <a:rPr lang="en-US" sz="3600">
                <a:sym typeface="Symbol" charset="0"/>
              </a:rPr>
              <a:t>v</a:t>
            </a:r>
            <a:r>
              <a:rPr lang="en-US" sz="3600" baseline="-25000">
                <a:sym typeface="Symbol" charset="0"/>
              </a:rPr>
              <a:t>i</a:t>
            </a:r>
            <a:r>
              <a:rPr lang="en-US" sz="3600">
                <a:sym typeface="Symbol" charset="0"/>
              </a:rPr>
              <a:t>/K</a:t>
            </a:r>
            <a:endParaRPr lang="en-US" sz="3600" baseline="-25000">
              <a:sym typeface="Symbol" charset="0"/>
            </a:endParaRPr>
          </a:p>
        </p:txBody>
      </p:sp>
      <p:sp>
        <p:nvSpPr>
          <p:cNvPr id="121872" name="Text Box 16"/>
          <p:cNvSpPr txBox="1">
            <a:spLocks noChangeArrowheads="1"/>
          </p:cNvSpPr>
          <p:nvPr/>
        </p:nvSpPr>
        <p:spPr bwMode="auto">
          <a:xfrm>
            <a:off x="1765606" y="2698750"/>
            <a:ext cx="55953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 smtClean="0">
                <a:sym typeface="Symbol" charset="0"/>
              </a:rPr>
              <a:t>h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*) </a:t>
            </a:r>
            <a:r>
              <a:rPr lang="en-US" sz="3600" dirty="0">
                <a:sym typeface="Symbol" charset="0"/>
              </a:rPr>
              <a:t>-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dirty="0">
                <a:sym typeface="Symbol" charset="0"/>
              </a:rPr>
              <a:t>)</a:t>
            </a:r>
          </a:p>
          <a:p>
            <a:pPr algn="ctr"/>
            <a:r>
              <a:rPr lang="en-US" sz="3600" dirty="0">
                <a:sym typeface="Symbol" charset="0"/>
              </a:rPr>
              <a:t>≥ </a:t>
            </a:r>
            <a:r>
              <a:rPr lang="en-US" sz="3200" dirty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/>
              <a:t>y</a:t>
            </a:r>
            <a:r>
              <a:rPr lang="en-US" sz="3200" dirty="0"/>
              <a:t>, </a:t>
            </a:r>
            <a:r>
              <a:rPr lang="en-US" sz="3200" b="1" dirty="0"/>
              <a:t>h</a:t>
            </a:r>
            <a:r>
              <a:rPr lang="en-US" sz="3200" dirty="0"/>
              <a:t>) - </a:t>
            </a:r>
            <a:r>
              <a:rPr lang="en-US" sz="3600" dirty="0">
                <a:sym typeface="Symbol" charset="0"/>
              </a:rPr>
              <a:t>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324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7" grpId="0"/>
      <p:bldP spid="121868" grpId="0"/>
      <p:bldP spid="12186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09600"/>
          </a:xfrm>
        </p:spPr>
        <p:txBody>
          <a:bodyPr anchor="b">
            <a:normAutofit fontScale="90000"/>
          </a:bodyPr>
          <a:lstStyle/>
          <a:p>
            <a:r>
              <a:rPr lang="en-US"/>
              <a:t>Self-Paced Learning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3605213" y="990600"/>
            <a:ext cx="1835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v</a:t>
            </a:r>
            <a:r>
              <a:rPr lang="en-US" sz="3200" b="1" baseline="-25000">
                <a:solidFill>
                  <a:schemeClr val="accent2"/>
                </a:solidFill>
              </a:rPr>
              <a:t>i</a:t>
            </a:r>
            <a:r>
              <a:rPr lang="en-US" sz="3200" b="1">
                <a:solidFill>
                  <a:schemeClr val="accent2"/>
                </a:solidFill>
              </a:rPr>
              <a:t> </a:t>
            </a:r>
            <a:r>
              <a:rPr lang="en-US" sz="3200" b="1">
                <a:solidFill>
                  <a:schemeClr val="accent2"/>
                </a:solidFill>
                <a:sym typeface="Symbol" charset="0"/>
              </a:rPr>
              <a:t> [0,1]</a:t>
            </a:r>
            <a:endParaRPr lang="en-US" sz="3200" b="1">
              <a:solidFill>
                <a:schemeClr val="accent2"/>
              </a:solidFill>
            </a:endParaRPr>
          </a:p>
        </p:txBody>
      </p:sp>
      <p:pic>
        <p:nvPicPr>
          <p:cNvPr id="123911" name="Picture 7" descr="ea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b="13043"/>
          <a:stretch>
            <a:fillRect/>
          </a:stretch>
        </p:blipFill>
        <p:spPr bwMode="auto">
          <a:xfrm>
            <a:off x="152400" y="3848100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2" name="Picture 8" descr="h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b="14493"/>
          <a:stretch>
            <a:fillRect/>
          </a:stretch>
        </p:blipFill>
        <p:spPr bwMode="auto">
          <a:xfrm>
            <a:off x="6248400" y="3810000"/>
            <a:ext cx="28194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3" name="Picture 9" descr="mediu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b="13043"/>
          <a:stretch>
            <a:fillRect/>
          </a:stretch>
        </p:blipFill>
        <p:spPr bwMode="auto">
          <a:xfrm>
            <a:off x="3124200" y="3848100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4" name="AutoShape 10"/>
          <p:cNvSpPr>
            <a:spLocks noChangeArrowheads="1"/>
          </p:cNvSpPr>
          <p:nvPr/>
        </p:nvSpPr>
        <p:spPr bwMode="auto">
          <a:xfrm>
            <a:off x="609600" y="1828800"/>
            <a:ext cx="8077200" cy="220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15" name="Text Box 11"/>
          <p:cNvSpPr txBox="1">
            <a:spLocks noChangeArrowheads="1"/>
          </p:cNvSpPr>
          <p:nvPr/>
        </p:nvSpPr>
        <p:spPr bwMode="auto">
          <a:xfrm>
            <a:off x="1619250" y="1905000"/>
            <a:ext cx="5757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ym typeface="Symbol" charset="0"/>
              </a:rPr>
              <a:t>min ||</a:t>
            </a:r>
            <a:r>
              <a:rPr lang="en-US" sz="3600" b="1">
                <a:sym typeface="Symbol" charset="0"/>
              </a:rPr>
              <a:t>w</a:t>
            </a:r>
            <a:r>
              <a:rPr lang="en-US" sz="3600">
                <a:sym typeface="Symbol" charset="0"/>
              </a:rPr>
              <a:t>||</a:t>
            </a:r>
            <a:r>
              <a:rPr lang="en-US" sz="3600" baseline="30000">
                <a:sym typeface="Symbol" charset="0"/>
              </a:rPr>
              <a:t>2</a:t>
            </a:r>
            <a:r>
              <a:rPr lang="en-US" sz="3600">
                <a:sym typeface="Symbol" charset="0"/>
              </a:rPr>
              <a:t> + C∑</a:t>
            </a:r>
            <a:r>
              <a:rPr lang="en-US" sz="3600" baseline="-25000">
                <a:sym typeface="Symbol" charset="0"/>
              </a:rPr>
              <a:t>i </a:t>
            </a:r>
            <a:r>
              <a:rPr lang="en-US" sz="3600">
                <a:sym typeface="Symbol" charset="0"/>
              </a:rPr>
              <a:t>v</a:t>
            </a:r>
            <a:r>
              <a:rPr lang="en-US" sz="3600" baseline="-25000">
                <a:sym typeface="Symbol" charset="0"/>
              </a:rPr>
              <a:t>i</a:t>
            </a:r>
            <a:r>
              <a:rPr lang="en-US" sz="3600">
                <a:sym typeface="Symbol" charset="0"/>
              </a:rPr>
              <a:t></a:t>
            </a:r>
            <a:r>
              <a:rPr lang="en-US" sz="3600" baseline="-25000">
                <a:sym typeface="Symbol" charset="0"/>
              </a:rPr>
              <a:t>i</a:t>
            </a:r>
            <a:r>
              <a:rPr lang="en-US" sz="3600">
                <a:sym typeface="Symbol" charset="0"/>
              </a:rPr>
              <a:t> - ∑</a:t>
            </a:r>
            <a:r>
              <a:rPr lang="en-US" sz="3600" baseline="-25000">
                <a:sym typeface="Symbol" charset="0"/>
              </a:rPr>
              <a:t>i</a:t>
            </a:r>
            <a:r>
              <a:rPr lang="en-US" sz="3600">
                <a:sym typeface="Symbol" charset="0"/>
              </a:rPr>
              <a:t>v</a:t>
            </a:r>
            <a:r>
              <a:rPr lang="en-US" sz="3600" baseline="-25000">
                <a:sym typeface="Symbol" charset="0"/>
              </a:rPr>
              <a:t>i</a:t>
            </a:r>
            <a:r>
              <a:rPr lang="en-US" sz="3600">
                <a:sym typeface="Symbol" charset="0"/>
              </a:rPr>
              <a:t>/K</a:t>
            </a:r>
            <a:endParaRPr lang="en-US" sz="3600" baseline="-25000">
              <a:sym typeface="Symbol" charset="0"/>
            </a:endParaRPr>
          </a:p>
        </p:txBody>
      </p:sp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1765606" y="2698750"/>
            <a:ext cx="55953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 smtClean="0">
                <a:sym typeface="Symbol" charset="0"/>
              </a:rPr>
              <a:t>h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*) </a:t>
            </a:r>
            <a:r>
              <a:rPr lang="en-US" sz="3600" dirty="0">
                <a:sym typeface="Symbol" charset="0"/>
              </a:rPr>
              <a:t>-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dirty="0">
                <a:sym typeface="Symbol" charset="0"/>
              </a:rPr>
              <a:t>)</a:t>
            </a:r>
          </a:p>
          <a:p>
            <a:pPr algn="ctr"/>
            <a:r>
              <a:rPr lang="en-US" sz="3600" dirty="0">
                <a:sym typeface="Symbol" charset="0"/>
              </a:rPr>
              <a:t>≥ </a:t>
            </a:r>
            <a:r>
              <a:rPr lang="en-US" sz="3200" dirty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/>
              <a:t>y</a:t>
            </a:r>
            <a:r>
              <a:rPr lang="en-US" sz="3200" dirty="0"/>
              <a:t>, </a:t>
            </a:r>
            <a:r>
              <a:rPr lang="en-US" sz="3200" b="1" dirty="0"/>
              <a:t>h</a:t>
            </a:r>
            <a:r>
              <a:rPr lang="en-US" sz="3200" dirty="0"/>
              <a:t>) - </a:t>
            </a:r>
            <a:r>
              <a:rPr lang="en-US" sz="3600" dirty="0">
                <a:sym typeface="Symbol" charset="0"/>
              </a:rPr>
              <a:t>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200" dirty="0"/>
              <a:t> </a:t>
            </a:r>
          </a:p>
        </p:txBody>
      </p:sp>
      <p:sp>
        <p:nvSpPr>
          <p:cNvPr id="123917" name="Text Box 13"/>
          <p:cNvSpPr txBox="1">
            <a:spLocks noChangeArrowheads="1"/>
          </p:cNvSpPr>
          <p:nvPr/>
        </p:nvSpPr>
        <p:spPr bwMode="auto">
          <a:xfrm>
            <a:off x="685800" y="6248400"/>
            <a:ext cx="125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Large K</a:t>
            </a:r>
          </a:p>
        </p:txBody>
      </p:sp>
      <p:sp>
        <p:nvSpPr>
          <p:cNvPr id="123918" name="Text Box 14"/>
          <p:cNvSpPr txBox="1">
            <a:spLocks noChangeArrowheads="1"/>
          </p:cNvSpPr>
          <p:nvPr/>
        </p:nvSpPr>
        <p:spPr bwMode="auto">
          <a:xfrm>
            <a:off x="3657600" y="6248400"/>
            <a:ext cx="155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Medium K</a:t>
            </a:r>
          </a:p>
        </p:txBody>
      </p:sp>
      <p:sp>
        <p:nvSpPr>
          <p:cNvPr id="123919" name="Text Box 15"/>
          <p:cNvSpPr txBox="1">
            <a:spLocks noChangeArrowheads="1"/>
          </p:cNvSpPr>
          <p:nvPr/>
        </p:nvSpPr>
        <p:spPr bwMode="auto">
          <a:xfrm>
            <a:off x="6705600" y="6248400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Small K</a:t>
            </a:r>
          </a:p>
        </p:txBody>
      </p:sp>
      <p:sp>
        <p:nvSpPr>
          <p:cNvPr id="123920" name="Text Box 16"/>
          <p:cNvSpPr txBox="1">
            <a:spLocks noChangeArrowheads="1"/>
          </p:cNvSpPr>
          <p:nvPr/>
        </p:nvSpPr>
        <p:spPr bwMode="auto">
          <a:xfrm>
            <a:off x="6777038" y="714375"/>
            <a:ext cx="18335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</a:rPr>
              <a:t>Biconvex</a:t>
            </a:r>
          </a:p>
          <a:p>
            <a:pPr algn="ctr"/>
            <a:r>
              <a:rPr lang="en-US" sz="3200">
                <a:solidFill>
                  <a:schemeClr val="hlink"/>
                </a:solidFill>
              </a:rPr>
              <a:t>Problem</a:t>
            </a:r>
          </a:p>
        </p:txBody>
      </p:sp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238125" y="685800"/>
            <a:ext cx="29622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</a:rPr>
              <a:t>Alternating</a:t>
            </a:r>
          </a:p>
          <a:p>
            <a:pPr algn="ctr"/>
            <a:r>
              <a:rPr lang="en-US" sz="3200">
                <a:solidFill>
                  <a:schemeClr val="hlink"/>
                </a:solidFill>
              </a:rPr>
              <a:t>Convex Search</a:t>
            </a:r>
          </a:p>
        </p:txBody>
      </p:sp>
    </p:spTree>
    <p:extLst>
      <p:ext uri="{BB962C8B-B14F-4D97-AF65-F5344CB8AC3E}">
        <p14:creationId xmlns:p14="http://schemas.microsoft.com/office/powerpoint/2010/main" val="346657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0" grpId="0"/>
      <p:bldP spid="1239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SPL for Latent SVM</a:t>
            </a:r>
            <a:endParaRPr lang="en-US" sz="40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5708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Start with an initial estimate </a:t>
            </a:r>
            <a:r>
              <a:rPr lang="en-US" sz="3200" b="1"/>
              <a:t>w</a:t>
            </a:r>
            <a:r>
              <a:rPr lang="en-US" sz="3200" baseline="-25000"/>
              <a:t>0</a:t>
            </a:r>
            <a:endParaRPr lang="en-US" sz="320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2125663"/>
            <a:ext cx="1495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Update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775" y="3200400"/>
            <a:ext cx="7542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Update </a:t>
            </a:r>
            <a:r>
              <a:rPr lang="en-US" sz="3200" b="1"/>
              <a:t>w</a:t>
            </a:r>
            <a:r>
              <a:rPr lang="en-US" sz="3200" baseline="-25000"/>
              <a:t>t+1</a:t>
            </a:r>
            <a:r>
              <a:rPr lang="en-US" sz="3200"/>
              <a:t> by solving a convex problem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62000" y="3886200"/>
            <a:ext cx="8077200" cy="220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974271" y="3962400"/>
            <a:ext cx="5339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ym typeface="Symbol" charset="0"/>
              </a:rPr>
              <a:t>min ||</a:t>
            </a:r>
            <a:r>
              <a:rPr lang="en-US" sz="3600" b="1" dirty="0">
                <a:sym typeface="Symbol" charset="0"/>
              </a:rPr>
              <a:t>w</a:t>
            </a:r>
            <a:r>
              <a:rPr lang="en-US" sz="3600" dirty="0">
                <a:sym typeface="Symbol" charset="0"/>
              </a:rPr>
              <a:t>||</a:t>
            </a:r>
            <a:r>
              <a:rPr lang="en-US" sz="3600" baseline="30000" dirty="0">
                <a:sym typeface="Symbol" charset="0"/>
              </a:rPr>
              <a:t>2</a:t>
            </a:r>
            <a:r>
              <a:rPr lang="en-US" sz="3600" dirty="0">
                <a:sym typeface="Symbol" charset="0"/>
              </a:rPr>
              <a:t> + </a:t>
            </a:r>
            <a:r>
              <a:rPr lang="en-US" sz="3600" dirty="0" err="1">
                <a:sym typeface="Symbol" charset="0"/>
              </a:rPr>
              <a:t>C∑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baseline="-25000" dirty="0">
                <a:sym typeface="Symbol" charset="0"/>
              </a:rPr>
              <a:t> </a:t>
            </a:r>
            <a:r>
              <a:rPr lang="en-US" sz="3600" dirty="0" smtClean="0">
                <a:sym typeface="Symbol" charset="0"/>
              </a:rPr>
              <a:t>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baseline="-25000" dirty="0" smtClean="0">
                <a:sym typeface="Symbol" charset="0"/>
              </a:rPr>
              <a:t> </a:t>
            </a:r>
            <a:r>
              <a:rPr lang="en-US" sz="3600" dirty="0" smtClean="0">
                <a:sym typeface="Symbol" charset="0"/>
              </a:rPr>
              <a:t>- ∑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 v</a:t>
            </a:r>
            <a:r>
              <a:rPr lang="en-US" sz="3600" baseline="-25000" dirty="0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/K</a:t>
            </a:r>
            <a:endParaRPr lang="en-US" sz="3600" baseline="-25000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918006" y="4756150"/>
            <a:ext cx="55953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 smtClean="0">
                <a:sym typeface="Symbol" charset="0"/>
              </a:rPr>
              <a:t>h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*) </a:t>
            </a:r>
            <a:r>
              <a:rPr lang="en-US" sz="3600" dirty="0">
                <a:sym typeface="Symbol" charset="0"/>
              </a:rPr>
              <a:t>-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h</a:t>
            </a:r>
            <a:r>
              <a:rPr lang="en-US" sz="3600" dirty="0">
                <a:sym typeface="Symbol" charset="0"/>
              </a:rPr>
              <a:t>)</a:t>
            </a:r>
          </a:p>
          <a:p>
            <a:pPr algn="ctr"/>
            <a:r>
              <a:rPr lang="en-US" sz="3600" dirty="0">
                <a:sym typeface="Symbol" charset="0"/>
              </a:rPr>
              <a:t>≥ </a:t>
            </a:r>
            <a:r>
              <a:rPr lang="en-US" sz="3200" dirty="0">
                <a:sym typeface="Symbol" charset="0"/>
              </a:rPr>
              <a:t></a:t>
            </a:r>
            <a:r>
              <a:rPr lang="en-US" sz="3200" dirty="0"/>
              <a:t>(</a:t>
            </a:r>
            <a:r>
              <a:rPr lang="en-US" sz="3200" b="1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, </a:t>
            </a:r>
            <a:r>
              <a:rPr lang="en-US" sz="3200" b="1" dirty="0" smtClean="0"/>
              <a:t>y</a:t>
            </a:r>
            <a:r>
              <a:rPr lang="en-US" sz="3200" dirty="0" smtClean="0"/>
              <a:t>) </a:t>
            </a:r>
            <a:r>
              <a:rPr lang="en-US" sz="3200" dirty="0"/>
              <a:t>- </a:t>
            </a:r>
            <a:r>
              <a:rPr lang="en-US" sz="3600" dirty="0">
                <a:sym typeface="Symbol" charset="0"/>
              </a:rPr>
              <a:t>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200" dirty="0"/>
              <a:t> 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1676399" y="2049463"/>
            <a:ext cx="6185226" cy="90559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733550" y="2093913"/>
            <a:ext cx="6128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smtClean="0"/>
              <a:t>h</a:t>
            </a:r>
            <a:r>
              <a:rPr lang="en-US" sz="3600" baseline="-25000" dirty="0" smtClean="0"/>
              <a:t>i</a:t>
            </a:r>
            <a:r>
              <a:rPr lang="en-US" sz="3600" dirty="0" smtClean="0"/>
              <a:t>* </a:t>
            </a:r>
            <a:r>
              <a:rPr lang="en-US" sz="3600" dirty="0"/>
              <a:t>= </a:t>
            </a:r>
            <a:r>
              <a:rPr lang="en-US" sz="3600" dirty="0" err="1" smtClean="0"/>
              <a:t>argmax</a:t>
            </a:r>
            <a:r>
              <a:rPr lang="en-US" sz="3600" b="1" baseline="-25000" dirty="0" err="1" smtClean="0">
                <a:sym typeface="Symbol" charset="0"/>
              </a:rPr>
              <a:t>h</a:t>
            </a:r>
            <a:r>
              <a:rPr lang="en-US" sz="3600" baseline="-51000" dirty="0" err="1" smtClean="0">
                <a:sym typeface="Symbol" charset="0"/>
              </a:rPr>
              <a:t>i</a:t>
            </a:r>
            <a:r>
              <a:rPr lang="en-US" sz="3600" baseline="-25000" dirty="0" err="1" smtClean="0">
                <a:sym typeface="Symbol" charset="0"/>
              </a:rPr>
              <a:t></a:t>
            </a:r>
            <a:r>
              <a:rPr lang="en-US" sz="3600" baseline="-25000" dirty="0" err="1">
                <a:sym typeface="Symbol" charset="0"/>
              </a:rPr>
              <a:t>H</a:t>
            </a:r>
            <a:r>
              <a:rPr lang="en-US" sz="3600" baseline="-25000" dirty="0">
                <a:sym typeface="Symbol" charset="0"/>
              </a:rPr>
              <a:t> </a:t>
            </a:r>
            <a:r>
              <a:rPr lang="en-US" sz="3600" b="1" dirty="0" err="1">
                <a:sym typeface="Symbol" charset="0"/>
              </a:rPr>
              <a:t>w</a:t>
            </a:r>
            <a:r>
              <a:rPr lang="en-US" sz="3600" baseline="-25000" dirty="0" err="1">
                <a:sym typeface="Symbol" charset="0"/>
              </a:rPr>
              <a:t>t</a:t>
            </a:r>
            <a:r>
              <a:rPr lang="en-US" sz="3600" baseline="30000" dirty="0" err="1">
                <a:sym typeface="Symbol" charset="0"/>
              </a:rPr>
              <a:t>T</a:t>
            </a:r>
            <a:r>
              <a:rPr lang="en-US" sz="3600" dirty="0">
                <a:sym typeface="Symbol" charset="0"/>
              </a:rPr>
              <a:t>(</a:t>
            </a:r>
            <a:r>
              <a:rPr lang="en-US" sz="3600" b="1" dirty="0" err="1">
                <a:sym typeface="Symbol" charset="0"/>
              </a:rPr>
              <a:t>x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>
                <a:sym typeface="Symbol" charset="0"/>
              </a:rPr>
              <a:t>y</a:t>
            </a:r>
            <a:r>
              <a:rPr lang="en-US" sz="3600" baseline="-25000" dirty="0" err="1">
                <a:sym typeface="Symbol" charset="0"/>
              </a:rPr>
              <a:t>i</a:t>
            </a:r>
            <a:r>
              <a:rPr lang="en-US" sz="3600" dirty="0" err="1">
                <a:sym typeface="Symbol" charset="0"/>
              </a:rPr>
              <a:t>,</a:t>
            </a:r>
            <a:r>
              <a:rPr lang="en-US" sz="3600" b="1" dirty="0" err="1" smtClean="0">
                <a:sym typeface="Symbol" charset="0"/>
              </a:rPr>
              <a:t>h</a:t>
            </a:r>
            <a:r>
              <a:rPr lang="en-US" sz="3600" baseline="-25000" dirty="0" err="1" smtClean="0">
                <a:sym typeface="Symbol" charset="0"/>
              </a:rPr>
              <a:t>i</a:t>
            </a:r>
            <a:r>
              <a:rPr lang="en-US" sz="3600" dirty="0" smtClean="0">
                <a:sym typeface="Symbol" charset="0"/>
              </a:rPr>
              <a:t>)</a:t>
            </a:r>
            <a:endParaRPr lang="en-US" sz="3600" dirty="0">
              <a:sym typeface="Symbol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7788" y="6308506"/>
            <a:ext cx="3552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Decrease K </a:t>
            </a:r>
            <a:r>
              <a:rPr lang="en-US" sz="3200" dirty="0">
                <a:sym typeface="Symbol" charset="0"/>
              </a:rPr>
              <a:t> K/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030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7" grpId="0"/>
      <p:bldP spid="18" grpId="0"/>
      <p:bldP spid="19" grpId="0" animBg="1"/>
      <p:bldP spid="20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eer_rescaled_03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962400" y="1371600"/>
            <a:ext cx="2362200" cy="213360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203450" y="6248400"/>
            <a:ext cx="4503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Feature </a:t>
            </a:r>
            <a:r>
              <a:rPr lang="en-US" sz="3200">
                <a:sym typeface="Symbol" charset="0"/>
              </a:rPr>
              <a:t>(</a:t>
            </a:r>
            <a:r>
              <a:rPr lang="en-US" sz="3200" b="1">
                <a:sym typeface="Symbol" charset="0"/>
              </a:rPr>
              <a:t>x</a:t>
            </a:r>
            <a:r>
              <a:rPr lang="en-US" sz="3200">
                <a:sym typeface="Symbol" charset="0"/>
              </a:rPr>
              <a:t>,</a:t>
            </a:r>
            <a:r>
              <a:rPr lang="en-US" sz="3200" b="1">
                <a:sym typeface="Symbol" charset="0"/>
              </a:rPr>
              <a:t>y</a:t>
            </a:r>
            <a:r>
              <a:rPr lang="en-US" sz="3200">
                <a:sym typeface="Symbol" charset="0"/>
              </a:rPr>
              <a:t>,</a:t>
            </a:r>
            <a:r>
              <a:rPr lang="en-US" sz="3200" b="1">
                <a:sym typeface="Symbol" charset="0"/>
              </a:rPr>
              <a:t>h</a:t>
            </a:r>
            <a:r>
              <a:rPr lang="en-US" sz="3200">
                <a:sym typeface="Symbol" charset="0"/>
              </a:rPr>
              <a:t>) - HOG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82575" y="914400"/>
            <a:ext cx="2917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Input </a:t>
            </a:r>
            <a:r>
              <a:rPr lang="en-US" sz="3200" b="1"/>
              <a:t>x </a:t>
            </a:r>
            <a:r>
              <a:rPr lang="en-US" sz="3200"/>
              <a:t>- Image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000" y="1844675"/>
            <a:ext cx="2530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Output </a:t>
            </a:r>
            <a:r>
              <a:rPr lang="en-US" sz="3200" b="1"/>
              <a:t>y </a:t>
            </a:r>
            <a:r>
              <a:rPr lang="en-US" sz="3200">
                <a:sym typeface="Symbol" charset="0"/>
              </a:rPr>
              <a:t></a:t>
            </a:r>
            <a:r>
              <a:rPr lang="en-US" sz="3200" b="1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Y</a:t>
            </a:r>
            <a:endParaRPr lang="en-US" sz="3200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81000" y="2697163"/>
            <a:ext cx="2736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Latent </a:t>
            </a:r>
            <a:r>
              <a:rPr lang="en-US" sz="3200" b="1"/>
              <a:t>h</a:t>
            </a:r>
            <a:r>
              <a:rPr lang="en-US" sz="3200"/>
              <a:t> - Box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65150" y="3597275"/>
            <a:ext cx="233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ym typeface="Symbol" charset="0"/>
              </a:rPr>
              <a:t> - 0/1 Loss</a:t>
            </a:r>
            <a:endParaRPr lang="en-US" sz="3200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6200" y="4921250"/>
            <a:ext cx="89405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Y = {</a:t>
            </a:r>
            <a:r>
              <a:rPr lang="ja-JP" altLang="en-US" sz="2400" dirty="0"/>
              <a:t>“</a:t>
            </a:r>
            <a:r>
              <a:rPr lang="en-US" sz="2400" dirty="0"/>
              <a:t>Bison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Deer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”</a:t>
            </a:r>
            <a:r>
              <a:rPr lang="en-US" sz="2400" dirty="0"/>
              <a:t>Elephant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Giraffe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Llama</a:t>
            </a:r>
            <a:r>
              <a:rPr lang="ja-JP" altLang="en-US" sz="2400" dirty="0"/>
              <a:t>”</a:t>
            </a:r>
            <a:r>
              <a:rPr lang="en-US" sz="2400" dirty="0"/>
              <a:t>, </a:t>
            </a:r>
            <a:r>
              <a:rPr lang="ja-JP" altLang="en-US" sz="2400" dirty="0"/>
              <a:t>“</a:t>
            </a:r>
            <a:r>
              <a:rPr lang="en-US" sz="2400" dirty="0"/>
              <a:t>Rhino</a:t>
            </a:r>
            <a:r>
              <a:rPr lang="ja-JP" altLang="en-US" sz="2400" dirty="0"/>
              <a:t>”</a:t>
            </a:r>
            <a:r>
              <a:rPr lang="en-US" sz="2400" dirty="0"/>
              <a:t> }</a:t>
            </a: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7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4862513" y="2468563"/>
            <a:ext cx="42052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271 images, 6 classes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5130800" y="3641725"/>
            <a:ext cx="370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90/10 train/test split</a:t>
            </a: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6096000" y="4678363"/>
            <a:ext cx="1381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4 folds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743200" y="792163"/>
            <a:ext cx="36179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</a:rPr>
              <a:t>Mammals Dataset</a:t>
            </a:r>
          </a:p>
        </p:txBody>
      </p:sp>
      <p:pic>
        <p:nvPicPr>
          <p:cNvPr id="26645" name="Picture 21" descr="mammals_data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5815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79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950913" y="868363"/>
            <a:ext cx="13350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CCCP</a:t>
            </a:r>
          </a:p>
        </p:txBody>
      </p:sp>
      <p:sp>
        <p:nvSpPr>
          <p:cNvPr id="28713" name="Text Box 41"/>
          <p:cNvSpPr txBox="1">
            <a:spLocks noChangeArrowheads="1"/>
          </p:cNvSpPr>
          <p:nvPr/>
        </p:nvSpPr>
        <p:spPr bwMode="auto">
          <a:xfrm>
            <a:off x="5715000" y="838200"/>
            <a:ext cx="2171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Self-Paced</a:t>
            </a:r>
          </a:p>
        </p:txBody>
      </p:sp>
      <p:pic>
        <p:nvPicPr>
          <p:cNvPr id="28716" name="Picture 44" descr="bbox0_066_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3225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18" name="Picture 46" descr="bbox0_184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19" name="Picture 47" descr="bbox0_213_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08588"/>
            <a:ext cx="1990725" cy="15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0" name="Picture 48" descr="bbox0_201_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1" name="Picture 49" descr="bbox0_239_0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2" name="Picture 50" descr="bbox0_061_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3225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3" name="Picture 51" descr="bbox1_066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673225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4" name="Picture 52" descr="bbox1_061_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673225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5" name="Picture 53" descr="bbox1_184_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6" name="Picture 54" descr="bbox1_201_0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7" name="Picture 55" descr="bbox1_213_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8" name="Picture 56" descr="bbox1_239_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29" name="Line 57"/>
          <p:cNvSpPr>
            <a:spLocks noChangeShapeType="1"/>
          </p:cNvSpPr>
          <p:nvPr/>
        </p:nvSpPr>
        <p:spPr bwMode="auto">
          <a:xfrm>
            <a:off x="4572000" y="1066800"/>
            <a:ext cx="0" cy="5562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950913" y="868363"/>
            <a:ext cx="13350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CCCP</a:t>
            </a:r>
          </a:p>
        </p:txBody>
      </p:sp>
      <p:pic>
        <p:nvPicPr>
          <p:cNvPr id="38917" name="Picture 5" descr="bbox0_066_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674813"/>
            <a:ext cx="1990725" cy="15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bbox0_061_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674813"/>
            <a:ext cx="1990725" cy="15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9" descr="bbox0_184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bbox0_201_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11" descr="bbox0_213_0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 descr="bbox0_239_0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4572000" y="1066800"/>
            <a:ext cx="0" cy="5562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926" name="Picture 14" descr="bbox1_066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1673225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7" name="Picture 15" descr="bbox1_061_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1673225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8" name="Picture 16" descr="bbox1_184_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9" name="Picture 17" descr="bbox1_201_0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0" name="Picture 18" descr="bbox1_213_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1" name="Picture 19" descr="bbox1_239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5715000" y="838200"/>
            <a:ext cx="2171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Self-Paced</a:t>
            </a:r>
          </a:p>
        </p:txBody>
      </p:sp>
    </p:spTree>
    <p:extLst>
      <p:ext uri="{BB962C8B-B14F-4D97-AF65-F5344CB8AC3E}">
        <p14:creationId xmlns:p14="http://schemas.microsoft.com/office/powerpoint/2010/main" val="60823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Latent Variables?</a:t>
            </a:r>
            <a:endParaRPr lang="en-US" sz="4000" dirty="0"/>
          </a:p>
        </p:txBody>
      </p:sp>
      <p:pic>
        <p:nvPicPr>
          <p:cNvPr id="7" name="Picture 11" descr="dodge-viper-sports-c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1801368"/>
            <a:ext cx="5474207" cy="41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61241" y="1814378"/>
            <a:ext cx="10323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“</a:t>
            </a:r>
            <a:r>
              <a:rPr lang="en-US" sz="2800" dirty="0">
                <a:solidFill>
                  <a:srgbClr val="FF0000"/>
                </a:solidFill>
              </a:rPr>
              <a:t>Car</a:t>
            </a:r>
            <a:r>
              <a:rPr lang="ja-JP" altLang="en-US" sz="2800" dirty="0">
                <a:solidFill>
                  <a:srgbClr val="FF0000"/>
                </a:solidFill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32813" y="4310658"/>
            <a:ext cx="3247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/>
              <a:t>Thousands of images</a:t>
            </a:r>
            <a:endParaRPr lang="en-US" sz="2800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328497" y="2037888"/>
            <a:ext cx="19565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ImageNet,</a:t>
            </a:r>
          </a:p>
          <a:p>
            <a:pPr algn="ctr"/>
            <a:r>
              <a:rPr lang="en-US" sz="3200" b="1" dirty="0" smtClean="0"/>
              <a:t>Caltech…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70655"/>
            <a:ext cx="890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Mismatch between desired output and available annotations</a:t>
            </a:r>
            <a:endParaRPr lang="en-US" sz="2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1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950913" y="868363"/>
            <a:ext cx="13350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CCCP</a:t>
            </a:r>
          </a:p>
        </p:txBody>
      </p:sp>
      <p:pic>
        <p:nvPicPr>
          <p:cNvPr id="40965" name="Picture 5" descr="bbox0_066_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674813"/>
            <a:ext cx="1990725" cy="15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bbox0_061_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674813"/>
            <a:ext cx="1990725" cy="15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 descr="bbox0_184_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bbox0_201_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 descr="bbox0_213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bbox0_239_0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4572000" y="1066800"/>
            <a:ext cx="0" cy="5562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72" name="Picture 12" descr="bbox1_066_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1673225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3" name="Picture 13" descr="bbox1_061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1673225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bbox1_184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6" name="Picture 16" descr="bbox1_201_00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7" name="Picture 17" descr="bbox1_213_0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8" name="Picture 18" descr="bbox1_239_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5715000" y="838200"/>
            <a:ext cx="2171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Self-Paced</a:t>
            </a:r>
          </a:p>
        </p:txBody>
      </p:sp>
    </p:spTree>
    <p:extLst>
      <p:ext uri="{BB962C8B-B14F-4D97-AF65-F5344CB8AC3E}">
        <p14:creationId xmlns:p14="http://schemas.microsoft.com/office/powerpoint/2010/main" val="275659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950913" y="868363"/>
            <a:ext cx="13350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CCCP</a:t>
            </a:r>
          </a:p>
        </p:txBody>
      </p:sp>
      <p:pic>
        <p:nvPicPr>
          <p:cNvPr id="43013" name="Picture 5" descr="bbox0_066_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674813"/>
            <a:ext cx="1990725" cy="15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bbox0_061_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674813"/>
            <a:ext cx="1990725" cy="15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bbox0_184_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bbox0_201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bbox0_213_0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bbox0_239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4572000" y="1066800"/>
            <a:ext cx="0" cy="5562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21" name="Picture 13" descr="bbox1_066_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1673225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2" name="Picture 14" descr="bbox1_061_00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1673225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3" name="Picture 15" descr="bbox1_184_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4" name="Picture 16" descr="bbox1_201_0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3429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5" name="Picture 17" descr="bbox1_213_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6" name="Picture 18" descr="bbox1_239_00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207000"/>
            <a:ext cx="1990725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5715000" y="838200"/>
            <a:ext cx="2171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Self-Paced</a:t>
            </a:r>
          </a:p>
        </p:txBody>
      </p:sp>
    </p:spTree>
    <p:extLst>
      <p:ext uri="{BB962C8B-B14F-4D97-AF65-F5344CB8AC3E}">
        <p14:creationId xmlns:p14="http://schemas.microsoft.com/office/powerpoint/2010/main" val="200160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91" name="TextBox 7"/>
          <p:cNvSpPr txBox="1">
            <a:spLocks noChangeArrowheads="1"/>
          </p:cNvSpPr>
          <p:nvPr/>
        </p:nvSpPr>
        <p:spPr bwMode="auto">
          <a:xfrm>
            <a:off x="1295400" y="1219200"/>
            <a:ext cx="2246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ahoma" charset="0"/>
              </a:rPr>
              <a:t>Objective value</a:t>
            </a:r>
          </a:p>
        </p:txBody>
      </p:sp>
      <p:sp>
        <p:nvSpPr>
          <p:cNvPr id="105493" name="TextBox 8"/>
          <p:cNvSpPr txBox="1">
            <a:spLocks noChangeArrowheads="1"/>
          </p:cNvSpPr>
          <p:nvPr/>
        </p:nvSpPr>
        <p:spPr bwMode="auto">
          <a:xfrm>
            <a:off x="5410200" y="1219200"/>
            <a:ext cx="151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ahoma" charset="0"/>
              </a:rPr>
              <a:t>Test error</a:t>
            </a:r>
          </a:p>
        </p:txBody>
      </p:sp>
      <p:sp>
        <p:nvSpPr>
          <p:cNvPr id="105495" name="Rectangle 1047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graphicFrame>
        <p:nvGraphicFramePr>
          <p:cNvPr id="105496" name="Object 1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716305"/>
              </p:ext>
            </p:extLst>
          </p:nvPr>
        </p:nvGraphicFramePr>
        <p:xfrm>
          <a:off x="-228600" y="1752600"/>
          <a:ext cx="5562600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4" name="Chart" r:id="rId4" imgW="6858000" imgH="4064000" progId="MSGraph.Chart.8">
                  <p:embed followColorScheme="full"/>
                </p:oleObj>
              </mc:Choice>
              <mc:Fallback>
                <p:oleObj name="Chart" r:id="rId4" imgW="6858000" imgH="40640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1752600"/>
                        <a:ext cx="5562600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501" name="Rectangle 1053"/>
          <p:cNvSpPr>
            <a:spLocks noChangeArrowheads="1"/>
          </p:cNvSpPr>
          <p:nvPr/>
        </p:nvSpPr>
        <p:spPr bwMode="auto">
          <a:xfrm>
            <a:off x="4191000" y="2743200"/>
            <a:ext cx="12954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5502" name="Object 10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750050"/>
              </p:ext>
            </p:extLst>
          </p:nvPr>
        </p:nvGraphicFramePr>
        <p:xfrm>
          <a:off x="3733800" y="1824038"/>
          <a:ext cx="5410200" cy="320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5" name="Chart" r:id="rId6" imgW="6858000" imgH="4064000" progId="MSGraph.Chart.8">
                  <p:embed followColorScheme="full"/>
                </p:oleObj>
              </mc:Choice>
              <mc:Fallback>
                <p:oleObj name="Chart" r:id="rId6" imgW="6858000" imgH="40640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824038"/>
                        <a:ext cx="5410200" cy="320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3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Motif Finding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58775" y="6126163"/>
            <a:ext cx="8232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Feature </a:t>
            </a:r>
            <a:r>
              <a:rPr lang="en-US" sz="3200">
                <a:sym typeface="Symbol" charset="0"/>
              </a:rPr>
              <a:t>(</a:t>
            </a:r>
            <a:r>
              <a:rPr lang="en-US" sz="3200" b="1">
                <a:sym typeface="Symbol" charset="0"/>
              </a:rPr>
              <a:t>x</a:t>
            </a:r>
            <a:r>
              <a:rPr lang="en-US" sz="3200">
                <a:sym typeface="Symbol" charset="0"/>
              </a:rPr>
              <a:t>,</a:t>
            </a:r>
            <a:r>
              <a:rPr lang="en-US" sz="3200" b="1">
                <a:sym typeface="Symbol" charset="0"/>
              </a:rPr>
              <a:t>y</a:t>
            </a:r>
            <a:r>
              <a:rPr lang="en-US" sz="3200">
                <a:sym typeface="Symbol" charset="0"/>
              </a:rPr>
              <a:t>,</a:t>
            </a:r>
            <a:r>
              <a:rPr lang="en-US" sz="3200" b="1">
                <a:sym typeface="Symbol" charset="0"/>
              </a:rPr>
              <a:t>h</a:t>
            </a:r>
            <a:r>
              <a:rPr lang="en-US" sz="3200">
                <a:sym typeface="Symbol" charset="0"/>
              </a:rPr>
              <a:t>) - Ng and Cardie, ACL 2002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96838" y="1066800"/>
            <a:ext cx="45894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Input </a:t>
            </a:r>
            <a:r>
              <a:rPr lang="en-US" sz="3200" b="1"/>
              <a:t>x </a:t>
            </a:r>
            <a:r>
              <a:rPr lang="en-US" sz="3200"/>
              <a:t>- DNA Sequence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52400" y="2133600"/>
            <a:ext cx="2530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Output </a:t>
            </a:r>
            <a:r>
              <a:rPr lang="en-US" sz="3200" b="1"/>
              <a:t>y </a:t>
            </a:r>
            <a:r>
              <a:rPr lang="en-US" sz="3200">
                <a:sym typeface="Symbol" charset="0"/>
              </a:rPr>
              <a:t></a:t>
            </a:r>
            <a:r>
              <a:rPr lang="en-US" sz="3200" b="1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Y</a:t>
            </a:r>
            <a:endParaRPr lang="en-US" sz="3200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28600" y="2743200"/>
            <a:ext cx="1868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Y = {0, 1}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157163" y="3733800"/>
            <a:ext cx="45672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Latent </a:t>
            </a:r>
            <a:r>
              <a:rPr lang="en-US" sz="3200" b="1"/>
              <a:t>h</a:t>
            </a:r>
            <a:r>
              <a:rPr lang="en-US" sz="3200"/>
              <a:t> - Motif Location</a:t>
            </a:r>
          </a:p>
        </p:txBody>
      </p:sp>
      <p:pic>
        <p:nvPicPr>
          <p:cNvPr id="53258" name="Picture 10" descr="seque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40005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28600" y="4724400"/>
            <a:ext cx="233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ym typeface="Symbol" charset="0"/>
              </a:rPr>
              <a:t> - 0/1 Loss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0280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Motif Finding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228600" y="2819400"/>
            <a:ext cx="350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40,000 sequences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28600" y="4267200"/>
            <a:ext cx="370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50/50 train/test split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1066800" y="5562600"/>
            <a:ext cx="1381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5 folds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3571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</a:rPr>
              <a:t>UniProbe Dataset</a:t>
            </a:r>
          </a:p>
        </p:txBody>
      </p:sp>
      <p:pic>
        <p:nvPicPr>
          <p:cNvPr id="61454" name="Picture 14" descr="seque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40005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0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Motif Finding</a:t>
            </a:r>
          </a:p>
        </p:txBody>
      </p:sp>
      <p:pic>
        <p:nvPicPr>
          <p:cNvPr id="59400" name="Picture 8" descr="motif_001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143000"/>
            <a:ext cx="3802062" cy="28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9" descr="motif_001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152400" y="609600"/>
            <a:ext cx="8991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</a:rPr>
              <a:t>Average Hamming Distance of Inferred Motifs</a:t>
            </a:r>
          </a:p>
        </p:txBody>
      </p:sp>
      <p:pic>
        <p:nvPicPr>
          <p:cNvPr id="59403" name="Picture 11" descr="motif_002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4" name="Picture 12" descr="motif_005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8145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2667000" y="1752600"/>
            <a:ext cx="1295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2590800" y="1676400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SPL</a:t>
            </a: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7010400" y="1812925"/>
            <a:ext cx="1295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6934200" y="1736725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SPL</a:t>
            </a: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6934200" y="4572000"/>
            <a:ext cx="1295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6858000" y="4495800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SPL</a:t>
            </a: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2667000" y="4572000"/>
            <a:ext cx="1295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>
            <a:off x="2590800" y="4495800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SPL</a:t>
            </a:r>
          </a:p>
        </p:txBody>
      </p:sp>
    </p:spTree>
    <p:extLst>
      <p:ext uri="{BB962C8B-B14F-4D97-AF65-F5344CB8AC3E}">
        <p14:creationId xmlns:p14="http://schemas.microsoft.com/office/powerpoint/2010/main" val="42486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Motif Finding</a:t>
            </a:r>
          </a:p>
        </p:txBody>
      </p:sp>
      <p:graphicFrame>
        <p:nvGraphicFramePr>
          <p:cNvPr id="10754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152141"/>
              </p:ext>
            </p:extLst>
          </p:nvPr>
        </p:nvGraphicFramePr>
        <p:xfrm>
          <a:off x="76200" y="838200"/>
          <a:ext cx="8983663" cy="512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52" name="Chart" r:id="rId4" imgW="9283700" imgH="5295900" progId="MSGraph.Chart.8">
                  <p:embed followColorScheme="full"/>
                </p:oleObj>
              </mc:Choice>
              <mc:Fallback>
                <p:oleObj name="Chart" r:id="rId4" imgW="9283700" imgH="52959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838200"/>
                        <a:ext cx="8983663" cy="512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48" name="Text Box 28"/>
          <p:cNvSpPr txBox="1">
            <a:spLocks noChangeArrowheads="1"/>
          </p:cNvSpPr>
          <p:nvPr/>
        </p:nvSpPr>
        <p:spPr bwMode="auto">
          <a:xfrm>
            <a:off x="2989263" y="5895975"/>
            <a:ext cx="30305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Objective Value</a:t>
            </a:r>
          </a:p>
        </p:txBody>
      </p:sp>
    </p:spTree>
    <p:extLst>
      <p:ext uri="{BB962C8B-B14F-4D97-AF65-F5344CB8AC3E}">
        <p14:creationId xmlns:p14="http://schemas.microsoft.com/office/powerpoint/2010/main" val="221384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Motif Finding</a:t>
            </a:r>
          </a:p>
        </p:txBody>
      </p:sp>
      <p:graphicFrame>
        <p:nvGraphicFramePr>
          <p:cNvPr id="109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681547"/>
              </p:ext>
            </p:extLst>
          </p:nvPr>
        </p:nvGraphicFramePr>
        <p:xfrm>
          <a:off x="366713" y="735013"/>
          <a:ext cx="8472487" cy="551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0" name="Chart" r:id="rId4" imgW="8470900" imgH="5511800" progId="MSGraph.Chart.8">
                  <p:embed followColorScheme="full"/>
                </p:oleObj>
              </mc:Choice>
              <mc:Fallback>
                <p:oleObj name="Chart" r:id="rId4" imgW="8470900" imgH="5511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3" y="735013"/>
                        <a:ext cx="8472487" cy="551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3267075" y="6096000"/>
            <a:ext cx="1990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Test Error</a:t>
            </a:r>
          </a:p>
        </p:txBody>
      </p:sp>
    </p:spTree>
    <p:extLst>
      <p:ext uri="{BB962C8B-B14F-4D97-AF65-F5344CB8AC3E}">
        <p14:creationId xmlns:p14="http://schemas.microsoft.com/office/powerpoint/2010/main" val="216872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Action Classification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2010_0061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2" y="1454819"/>
            <a:ext cx="1629718" cy="2447025"/>
          </a:xfrm>
          <a:prstGeom prst="rect">
            <a:avLst/>
          </a:prstGeom>
        </p:spPr>
      </p:pic>
      <p:pic>
        <p:nvPicPr>
          <p:cNvPr id="5" name="Picture 4" descr="2010_0061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46" y="1454819"/>
            <a:ext cx="1624825" cy="24470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2065" y="1923320"/>
            <a:ext cx="838426" cy="131920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932" y="1923320"/>
            <a:ext cx="1029021" cy="162742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2" name="Picture 1" descr="2010_00616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2" y="4063656"/>
            <a:ext cx="1658849" cy="2211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3828" y="4664807"/>
            <a:ext cx="838426" cy="15983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11" name="Picture 10" descr="2010_00622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17" y="4063656"/>
            <a:ext cx="1301836" cy="21990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53465" y="4664807"/>
            <a:ext cx="546946" cy="10311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6090" y="6289576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“Riding Bike”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884778" y="851557"/>
            <a:ext cx="210085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333399"/>
                </a:solidFill>
                <a:latin typeface="Arial"/>
                <a:ea typeface="ＭＳ Ｐゴシック" charset="0"/>
                <a:cs typeface="Arial"/>
              </a:rPr>
              <a:t>VOC 2010</a:t>
            </a:r>
          </a:p>
        </p:txBody>
      </p:sp>
      <p:pic>
        <p:nvPicPr>
          <p:cNvPr id="17" name="Picture 16" descr="2010_00611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72" y="1896441"/>
            <a:ext cx="2303637" cy="1727727"/>
          </a:xfrm>
          <a:prstGeom prst="rect">
            <a:avLst/>
          </a:prstGeom>
        </p:spPr>
      </p:pic>
      <p:pic>
        <p:nvPicPr>
          <p:cNvPr id="18" name="Picture 17" descr="2010_00614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06" y="1896441"/>
            <a:ext cx="2303636" cy="1727727"/>
          </a:xfrm>
          <a:prstGeom prst="rect">
            <a:avLst/>
          </a:prstGeom>
        </p:spPr>
      </p:pic>
      <p:pic>
        <p:nvPicPr>
          <p:cNvPr id="19" name="Picture 18" descr="2010_00617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3813558"/>
            <a:ext cx="2435226" cy="1621860"/>
          </a:xfrm>
          <a:prstGeom prst="rect">
            <a:avLst/>
          </a:prstGeom>
        </p:spPr>
      </p:pic>
      <p:pic>
        <p:nvPicPr>
          <p:cNvPr id="20" name="Picture 19" descr="2010_006218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72" y="3813558"/>
            <a:ext cx="2198320" cy="16487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60784" y="5505528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“Riding Bike”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167618" y="1162431"/>
            <a:ext cx="296767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333399"/>
                </a:solidFill>
                <a:latin typeface="Arial"/>
                <a:ea typeface="ＭＳ Ｐゴシック" charset="0"/>
                <a:cs typeface="Arial"/>
              </a:rPr>
              <a:t>Google Images</a:t>
            </a:r>
          </a:p>
        </p:txBody>
      </p:sp>
      <p:sp>
        <p:nvSpPr>
          <p:cNvPr id="23" name="Text Box 1047"/>
          <p:cNvSpPr txBox="1">
            <a:spLocks noChangeArrowheads="1"/>
          </p:cNvSpPr>
          <p:nvPr/>
        </p:nvSpPr>
        <p:spPr bwMode="auto">
          <a:xfrm>
            <a:off x="4479510" y="5952893"/>
            <a:ext cx="38793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Liu, Master’s Thesis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9999"/>
                </a:solidFill>
              </a:rPr>
              <a:t>Stanford University, 2011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108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6516" y="774700"/>
            <a:ext cx="3160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  <a:latin typeface="Arial"/>
                <a:cs typeface="Arial"/>
              </a:rPr>
              <a:t>“Riding Horse”</a:t>
            </a:r>
            <a:endParaRPr lang="en-US" sz="36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2816" y="5500468"/>
            <a:ext cx="533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VOC: Trained on only VOC 2010 data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Results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908" y="6165502"/>
            <a:ext cx="8939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CCCP and SPL :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Trained on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VOC 2010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and Google Images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data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20996441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940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Latent Variables?</a:t>
            </a:r>
            <a:endParaRPr lang="en-US" sz="40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670655"/>
            <a:ext cx="8940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Mismatch between desired output and possible annotations</a:t>
            </a:r>
            <a:endParaRPr lang="en-US" sz="2400" b="1" dirty="0">
              <a:solidFill>
                <a:srgbClr val="1F497D"/>
              </a:solidFill>
            </a:endParaRPr>
          </a:p>
        </p:txBody>
      </p:sp>
      <p:pic>
        <p:nvPicPr>
          <p:cNvPr id="3" name="Picture 2" descr="bicycle_mo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0" y="1216266"/>
            <a:ext cx="4319610" cy="2874417"/>
          </a:xfrm>
          <a:prstGeom prst="rect">
            <a:avLst/>
          </a:prstGeom>
        </p:spPr>
      </p:pic>
      <p:pic>
        <p:nvPicPr>
          <p:cNvPr id="26" name="Picture 25" descr="person_mod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02" y="1216265"/>
            <a:ext cx="4335579" cy="287441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8185" y="4627967"/>
            <a:ext cx="883537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P. </a:t>
            </a:r>
            <a:r>
              <a:rPr lang="en-US" sz="2400" dirty="0" err="1" smtClean="0"/>
              <a:t>Felzenszwalb</a:t>
            </a:r>
            <a:r>
              <a:rPr lang="en-US" sz="2400" dirty="0" smtClean="0"/>
              <a:t>, D. </a:t>
            </a:r>
            <a:r>
              <a:rPr lang="en-US" sz="2400" dirty="0" err="1" smtClean="0"/>
              <a:t>McAllester</a:t>
            </a:r>
            <a:r>
              <a:rPr lang="en-US" sz="2400" dirty="0" smtClean="0"/>
              <a:t> and D. </a:t>
            </a:r>
            <a:r>
              <a:rPr lang="en-US" sz="2400" dirty="0" err="1" smtClean="0"/>
              <a:t>Ramanan</a:t>
            </a:r>
            <a:endParaRPr lang="en-US" sz="2400" dirty="0" smtClean="0"/>
          </a:p>
          <a:p>
            <a:r>
              <a:rPr lang="en-US" sz="2400" dirty="0" smtClean="0"/>
              <a:t>A Discriminatively Trained, </a:t>
            </a:r>
            <a:r>
              <a:rPr lang="en-US" sz="2400" dirty="0" err="1" smtClean="0"/>
              <a:t>Multiscale</a:t>
            </a:r>
            <a:r>
              <a:rPr lang="en-US" sz="2400" dirty="0" smtClean="0"/>
              <a:t>, Deformable Part Model.</a:t>
            </a:r>
          </a:p>
          <a:p>
            <a:r>
              <a:rPr lang="en-US" sz="2400" dirty="0" smtClean="0"/>
              <a:t>CVPR 2008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474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Results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3215" y="774700"/>
            <a:ext cx="282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  <a:latin typeface="Arial"/>
                <a:cs typeface="Arial"/>
              </a:rPr>
              <a:t>“Riding Bike”</a:t>
            </a:r>
            <a:endParaRPr lang="en-US" sz="36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2816" y="5500468"/>
            <a:ext cx="533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VOC: Trained on only VOC 2010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908" y="6165502"/>
            <a:ext cx="8939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CCCP and SPL :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Trained on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VOC 2010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and Google Images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data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25048062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120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3005" y="774700"/>
            <a:ext cx="3827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  <a:latin typeface="Arial"/>
                <a:cs typeface="Arial"/>
              </a:rPr>
              <a:t>“Using Computer”</a:t>
            </a:r>
            <a:endParaRPr lang="en-US" sz="36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Results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2816" y="5500468"/>
            <a:ext cx="533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VOC: Trained on only VOC 2010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908" y="6165502"/>
            <a:ext cx="8939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CCCP and SPL :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Trained on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VOC 2010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and Google Images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data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68628102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285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Semantic Segmentation</a:t>
            </a:r>
            <a:endParaRPr lang="en-US" sz="4000" dirty="0"/>
          </a:p>
        </p:txBody>
      </p:sp>
      <p:pic>
        <p:nvPicPr>
          <p:cNvPr id="28" name="Picture 27" descr="2007_000480_inp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17320"/>
            <a:ext cx="4218432" cy="3163824"/>
          </a:xfrm>
          <a:prstGeom prst="rect">
            <a:avLst/>
          </a:prstGeom>
        </p:spPr>
      </p:pic>
      <p:pic>
        <p:nvPicPr>
          <p:cNvPr id="29" name="Picture 28" descr="colorMap-combined-enlarg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0" y="4781532"/>
            <a:ext cx="8816745" cy="1075438"/>
          </a:xfrm>
          <a:prstGeom prst="rect">
            <a:avLst/>
          </a:prstGeom>
        </p:spPr>
      </p:pic>
      <p:pic>
        <p:nvPicPr>
          <p:cNvPr id="30" name="Picture 29" descr="2007_0004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2" y="1417320"/>
            <a:ext cx="4218432" cy="31638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3183" y="838900"/>
            <a:ext cx="16722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Image </a:t>
            </a:r>
            <a:r>
              <a:rPr lang="en-US" sz="3200" b="1" dirty="0" smtClean="0"/>
              <a:t>x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54157" y="832544"/>
            <a:ext cx="39024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Desired Output (</a:t>
            </a:r>
            <a:r>
              <a:rPr lang="en-US" sz="3200" b="1" dirty="0" err="1" smtClean="0"/>
              <a:t>y</a:t>
            </a:r>
            <a:r>
              <a:rPr lang="en-US" sz="3200" dirty="0" err="1" smtClean="0"/>
              <a:t>,</a:t>
            </a:r>
            <a:r>
              <a:rPr lang="en-US" sz="3200" b="1" dirty="0" err="1" smtClean="0"/>
              <a:t>h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10" name="Text Box 1047"/>
          <p:cNvSpPr txBox="1">
            <a:spLocks noChangeArrowheads="1"/>
          </p:cNvSpPr>
          <p:nvPr/>
        </p:nvSpPr>
        <p:spPr bwMode="auto">
          <a:xfrm>
            <a:off x="1168392" y="6183725"/>
            <a:ext cx="66669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Kumar,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Turki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, Preston and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Koller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. ICCV 2011</a:t>
            </a:r>
          </a:p>
        </p:txBody>
      </p:sp>
    </p:spTree>
    <p:extLst>
      <p:ext uri="{BB962C8B-B14F-4D97-AF65-F5344CB8AC3E}">
        <p14:creationId xmlns:p14="http://schemas.microsoft.com/office/powerpoint/2010/main" val="119821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Semantic Segmentation</a:t>
            </a:r>
            <a:endParaRPr lang="en-US" sz="40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654891"/>
              </p:ext>
            </p:extLst>
          </p:nvPr>
        </p:nvGraphicFramePr>
        <p:xfrm>
          <a:off x="4114800" y="1168399"/>
          <a:ext cx="4851400" cy="2269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665645"/>
              </p:ext>
            </p:extLst>
          </p:nvPr>
        </p:nvGraphicFramePr>
        <p:xfrm>
          <a:off x="4114800" y="4251713"/>
          <a:ext cx="4914900" cy="2297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713732" y="6330602"/>
            <a:ext cx="123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BACC6"/>
                </a:solidFill>
                <a:latin typeface="Comic Sans MS"/>
                <a:cs typeface="Comic Sans MS"/>
              </a:rPr>
              <a:t>Classes</a:t>
            </a:r>
            <a:endParaRPr lang="en-US" sz="2400" dirty="0">
              <a:solidFill>
                <a:srgbClr val="4BACC6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5159" y="808335"/>
            <a:ext cx="3484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BACC6"/>
                </a:solidFill>
                <a:latin typeface="Comic Sans MS"/>
                <a:cs typeface="Comic Sans MS"/>
              </a:rPr>
              <a:t>Difference (SPL-CCCP)</a:t>
            </a:r>
            <a:endParaRPr lang="en-US" sz="2400" dirty="0">
              <a:solidFill>
                <a:srgbClr val="4BACC6"/>
              </a:solidFill>
              <a:latin typeface="Comic Sans MS"/>
              <a:cs typeface="Comic Sans MS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146752" y="4226668"/>
            <a:ext cx="10823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CCCP</a:t>
            </a:r>
          </a:p>
          <a:p>
            <a:pPr algn="ctr"/>
            <a:r>
              <a:rPr lang="en-US" sz="2800" dirty="0" smtClean="0"/>
              <a:t>24.7%</a:t>
            </a:r>
            <a:endParaRPr lang="en-US" sz="2800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142014" y="5432315"/>
            <a:ext cx="10823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SPL</a:t>
            </a:r>
          </a:p>
          <a:p>
            <a:pPr algn="ctr"/>
            <a:r>
              <a:rPr lang="en-US" sz="2800" dirty="0" smtClean="0"/>
              <a:t>28.8%</a:t>
            </a:r>
            <a:endParaRPr lang="en-US" sz="28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108652" y="1178668"/>
            <a:ext cx="10823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CCCP</a:t>
            </a:r>
          </a:p>
          <a:p>
            <a:pPr algn="ctr"/>
            <a:r>
              <a:rPr lang="en-US" sz="2800" dirty="0" smtClean="0"/>
              <a:t>53.8%</a:t>
            </a:r>
            <a:endParaRPr lang="en-US" sz="2800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116614" y="2308115"/>
            <a:ext cx="10823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SPL</a:t>
            </a:r>
          </a:p>
          <a:p>
            <a:pPr algn="ctr"/>
            <a:r>
              <a:rPr lang="en-US" sz="2800" dirty="0" smtClean="0"/>
              <a:t>55.3%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0800" y="1295400"/>
            <a:ext cx="3039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No Improvement</a:t>
            </a:r>
          </a:p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with CCCP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075" y="4267200"/>
            <a:ext cx="22599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SPL is</a:t>
            </a:r>
          </a:p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Essential!!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26259" y="3965187"/>
            <a:ext cx="3484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BACC6"/>
                </a:solidFill>
                <a:latin typeface="Comic Sans MS"/>
                <a:cs typeface="Comic Sans MS"/>
              </a:rPr>
              <a:t>Difference (SPL-CCCP)</a:t>
            </a:r>
            <a:endParaRPr lang="en-US" sz="2400" dirty="0">
              <a:solidFill>
                <a:srgbClr val="4BACC6"/>
              </a:solidFill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13732" y="3262222"/>
            <a:ext cx="123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BACC6"/>
                </a:solidFill>
                <a:latin typeface="Comic Sans MS"/>
                <a:cs typeface="Comic Sans MS"/>
              </a:rPr>
              <a:t>Classes</a:t>
            </a:r>
            <a:endParaRPr lang="en-US" sz="2400" dirty="0">
              <a:solidFill>
                <a:srgbClr val="4BACC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380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Self-Paced Learning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492" y="1160720"/>
            <a:ext cx="451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Inspired by human learning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5492" y="2253367"/>
            <a:ext cx="7748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Automatic algorithm. Learner selects examples.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5492" y="3323645"/>
            <a:ext cx="7635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SPL converges; Gives local minimum solutions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88025" y="4621141"/>
            <a:ext cx="65618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</a:rPr>
              <a:t>Empirically outperforms CCCP !!</a:t>
            </a:r>
            <a:endParaRPr lang="en-US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4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81163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U_BlockStree_2color_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76200"/>
            <a:ext cx="11017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1233310"/>
            <a:ext cx="9144000" cy="4457013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Max-Margin Learning with</a:t>
            </a:r>
            <a:br>
              <a:rPr lang="en-US" sz="4800" b="1" dirty="0" smtClean="0"/>
            </a:br>
            <a:r>
              <a:rPr lang="en-US" sz="4800" b="1" dirty="0" smtClean="0"/>
              <a:t>Latent Variables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dirty="0" smtClean="0"/>
              <a:t>Self-Paced Multiple Kernel Learning</a:t>
            </a:r>
            <a:endParaRPr lang="en-US" dirty="0"/>
          </a:p>
        </p:txBody>
      </p:sp>
      <p:sp>
        <p:nvSpPr>
          <p:cNvPr id="8" name="Text Box 1047"/>
          <p:cNvSpPr txBox="1">
            <a:spLocks noChangeArrowheads="1"/>
          </p:cNvSpPr>
          <p:nvPr/>
        </p:nvSpPr>
        <p:spPr bwMode="auto">
          <a:xfrm>
            <a:off x="1700791" y="6331039"/>
            <a:ext cx="6205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Kumar, Packer and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Koller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, In Submission</a:t>
            </a:r>
          </a:p>
        </p:txBody>
      </p:sp>
    </p:spTree>
    <p:extLst>
      <p:ext uri="{BB962C8B-B14F-4D97-AF65-F5344CB8AC3E}">
        <p14:creationId xmlns:p14="http://schemas.microsoft.com/office/powerpoint/2010/main" val="22794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Motivation</a:t>
            </a:r>
          </a:p>
        </p:txBody>
      </p:sp>
      <p:pic>
        <p:nvPicPr>
          <p:cNvPr id="14341" name="Picture 5" descr="Clipart-Cartoon-Design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AutoShape 8"/>
          <p:cNvSpPr>
            <a:spLocks noChangeArrowheads="1"/>
          </p:cNvSpPr>
          <p:nvPr/>
        </p:nvSpPr>
        <p:spPr bwMode="auto">
          <a:xfrm rot="2100000">
            <a:off x="2286000" y="19050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2209800" y="31242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 rot="19500000">
            <a:off x="2286000" y="43434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9411" y="1522413"/>
            <a:ext cx="1602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1 + 1 = 2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61963" y="2814534"/>
            <a:ext cx="15922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1/3 + 1/6 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= 1/2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81000" y="4586288"/>
            <a:ext cx="16210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/>
                <a:cs typeface="Arial"/>
              </a:rPr>
              <a:t>e</a:t>
            </a:r>
            <a:r>
              <a:rPr lang="en-US" sz="2800" baseline="30000">
                <a:latin typeface="Arial"/>
                <a:cs typeface="Arial"/>
              </a:rPr>
              <a:t>iπ</a:t>
            </a:r>
            <a:r>
              <a:rPr lang="en-US" sz="2800">
                <a:latin typeface="Arial"/>
                <a:cs typeface="Arial"/>
              </a:rPr>
              <a:t>+1 = 0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 rot="8700000">
            <a:off x="5943600" y="1883516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010645" y="1532813"/>
            <a:ext cx="148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Integers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 rot="10800000">
            <a:off x="5992920" y="3009898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13200000">
            <a:off x="6007288" y="4273227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6921167" y="2811017"/>
            <a:ext cx="16412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Rational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Numbers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890184" y="4396682"/>
            <a:ext cx="17612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Imaginary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Numbers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705519" y="5715000"/>
            <a:ext cx="7904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USE A FIXED MODEL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55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7" grpId="0" animBg="1"/>
      <p:bldP spid="13" grpId="0"/>
      <p:bldP spid="14" grpId="0"/>
      <p:bldP spid="15" grpId="0"/>
      <p:bldP spid="16" grpId="0" animBg="1"/>
      <p:bldP spid="18" grpId="0"/>
      <p:bldP spid="19" grpId="0" animBg="1"/>
      <p:bldP spid="20" grpId="0" animBg="1"/>
      <p:bldP spid="23" grpId="0"/>
      <p:bldP spid="2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Motivation</a:t>
            </a:r>
          </a:p>
        </p:txBody>
      </p:sp>
      <p:pic>
        <p:nvPicPr>
          <p:cNvPr id="14341" name="Picture 5" descr="Clipart-Cartoon-Design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AutoShape 8"/>
          <p:cNvSpPr>
            <a:spLocks noChangeArrowheads="1"/>
          </p:cNvSpPr>
          <p:nvPr/>
        </p:nvSpPr>
        <p:spPr bwMode="auto">
          <a:xfrm rot="2100000">
            <a:off x="2286000" y="19050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2209800" y="31242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 rot="19500000">
            <a:off x="2286000" y="43434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9411" y="1522413"/>
            <a:ext cx="1602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1 + 1 = 2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61963" y="2814534"/>
            <a:ext cx="15922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1/3 + 1/6 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= 1/2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81000" y="4586288"/>
            <a:ext cx="16210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/>
                <a:cs typeface="Arial"/>
              </a:rPr>
              <a:t>e</a:t>
            </a:r>
            <a:r>
              <a:rPr lang="en-US" sz="2800" baseline="30000">
                <a:latin typeface="Arial"/>
                <a:cs typeface="Arial"/>
              </a:rPr>
              <a:t>iπ</a:t>
            </a:r>
            <a:r>
              <a:rPr lang="en-US" sz="2800">
                <a:latin typeface="Arial"/>
                <a:cs typeface="Arial"/>
              </a:rPr>
              <a:t>+1 = 0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 rot="8700000">
            <a:off x="5943600" y="1883516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010645" y="1532813"/>
            <a:ext cx="148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Integers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705519" y="5715000"/>
            <a:ext cx="7904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USE A FIXED MODEL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3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7" grpId="0" animBg="1"/>
      <p:bldP spid="13" grpId="0"/>
      <p:bldP spid="14" grpId="0"/>
      <p:bldP spid="15" grpId="0"/>
      <p:bldP spid="16" grpId="0" animBg="1"/>
      <p:bldP spid="1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lipart-Cartoon-Design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AutoShape 8"/>
          <p:cNvSpPr>
            <a:spLocks noChangeArrowheads="1"/>
          </p:cNvSpPr>
          <p:nvPr/>
        </p:nvSpPr>
        <p:spPr bwMode="auto">
          <a:xfrm rot="2100000">
            <a:off x="2286000" y="19050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2209800" y="31242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 rot="19500000">
            <a:off x="2286000" y="43434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9411" y="1522413"/>
            <a:ext cx="1602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1 + 1 = 2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61963" y="2814534"/>
            <a:ext cx="15922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1/3 + 1/6 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= 1/2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81000" y="4586288"/>
            <a:ext cx="16210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/>
                <a:cs typeface="Arial"/>
              </a:rPr>
              <a:t>e</a:t>
            </a:r>
            <a:r>
              <a:rPr lang="en-US" sz="2800" baseline="30000">
                <a:latin typeface="Arial"/>
                <a:cs typeface="Arial"/>
              </a:rPr>
              <a:t>iπ</a:t>
            </a:r>
            <a:r>
              <a:rPr lang="en-US" sz="2800">
                <a:latin typeface="Arial"/>
                <a:cs typeface="Arial"/>
              </a:rPr>
              <a:t>+1 = 0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 rot="8700000">
            <a:off x="5943600" y="1883516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010645" y="1532813"/>
            <a:ext cx="148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Integers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 rot="10800000">
            <a:off x="5992920" y="3009898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13200000">
            <a:off x="6007288" y="4273227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6921167" y="2811017"/>
            <a:ext cx="16412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Rational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Numbers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890184" y="4396682"/>
            <a:ext cx="17612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Imaginary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Numbers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05519" y="5715000"/>
            <a:ext cx="7904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ADAPT THE MODEL COMPLEXITY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71623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7" grpId="0" animBg="1"/>
      <p:bldP spid="13" grpId="0"/>
      <p:bldP spid="14" grpId="0"/>
      <p:bldP spid="15" grpId="0"/>
      <p:bldP spid="16" grpId="0" animBg="1"/>
      <p:bldP spid="18" grpId="0"/>
      <p:bldP spid="19" grpId="0" animBg="1"/>
      <p:bldP spid="20" grpId="0" animBg="1"/>
      <p:bldP spid="23" grpId="0"/>
      <p:bldP spid="2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 Selection</a:t>
            </a:r>
            <a:endParaRPr lang="en-US" dirty="0"/>
          </a:p>
        </p:txBody>
      </p:sp>
      <p:sp>
        <p:nvSpPr>
          <p:cNvPr id="7" name="Content Placeholder 20"/>
          <p:cNvSpPr>
            <a:spLocks noGrp="1"/>
          </p:cNvSpPr>
          <p:nvPr>
            <p:ph idx="1"/>
          </p:nvPr>
        </p:nvSpPr>
        <p:spPr>
          <a:xfrm>
            <a:off x="0" y="4112447"/>
            <a:ext cx="9144000" cy="26369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</a:rPr>
              <a:t>Expressive kernel that can fit decision boundary?</a:t>
            </a:r>
          </a:p>
          <a:p>
            <a:pPr lvl="1"/>
            <a:r>
              <a:rPr lang="en-US" dirty="0" err="1" smtClean="0">
                <a:latin typeface="Calibri" pitchFamily="34" charset="0"/>
              </a:rPr>
              <a:t>Overfits</a:t>
            </a:r>
            <a:r>
              <a:rPr lang="en-US" dirty="0" smtClean="0">
                <a:latin typeface="Calibri" pitchFamily="34" charset="0"/>
              </a:rPr>
              <a:t> in early iterations to “wrong” latent variables</a:t>
            </a:r>
          </a:p>
          <a:p>
            <a:r>
              <a:rPr lang="en-US" dirty="0" smtClean="0">
                <a:latin typeface="Calibri" pitchFamily="34" charset="0"/>
              </a:rPr>
              <a:t>Simple, low-variance kernel?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Give inferior results when used in later iterations with “correct” latent variables.</a:t>
            </a:r>
          </a:p>
          <a:p>
            <a:endParaRPr lang="en-US" dirty="0">
              <a:latin typeface="Calibri" pitchFamily="34" charset="0"/>
            </a:endParaRPr>
          </a:p>
        </p:txBody>
      </p:sp>
      <p:pic>
        <p:nvPicPr>
          <p:cNvPr id="8" name="Picture 7" descr="linear_kerne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" y="904404"/>
            <a:ext cx="2800231" cy="2100173"/>
          </a:xfrm>
          <a:prstGeom prst="rect">
            <a:avLst/>
          </a:prstGeom>
        </p:spPr>
      </p:pic>
      <p:pic>
        <p:nvPicPr>
          <p:cNvPr id="9" name="Picture 8" descr="cubic_kerne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2" y="904404"/>
            <a:ext cx="2800231" cy="2100173"/>
          </a:xfrm>
          <a:prstGeom prst="rect">
            <a:avLst/>
          </a:prstGeom>
        </p:spPr>
      </p:pic>
      <p:pic>
        <p:nvPicPr>
          <p:cNvPr id="10" name="Picture 9" descr="quintic_kerne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62" y="904404"/>
            <a:ext cx="2800231" cy="21001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3327" y="2860561"/>
            <a:ext cx="890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Linear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4195519" y="2860561"/>
            <a:ext cx="8155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Cubic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7134046" y="2833177"/>
            <a:ext cx="1012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Quintic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296622" y="3341007"/>
            <a:ext cx="4740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</a:rPr>
              <a:t>Which kernel should I use?</a:t>
            </a:r>
            <a:endParaRPr lang="en-US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46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Latent Variables?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70655"/>
            <a:ext cx="8940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Mismatch between desired output and possible annotations</a:t>
            </a:r>
            <a:endParaRPr lang="en-US" sz="2400" b="1" dirty="0">
              <a:solidFill>
                <a:srgbClr val="1F497D"/>
              </a:solidFill>
            </a:endParaRPr>
          </a:p>
        </p:txBody>
      </p:sp>
      <p:pic>
        <p:nvPicPr>
          <p:cNvPr id="8" name="Picture 10" descr="seque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76" y="1201007"/>
            <a:ext cx="4178637" cy="557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8170024" y="1225429"/>
            <a:ext cx="207610" cy="265766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11970" y="2259034"/>
            <a:ext cx="594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+1</a:t>
            </a:r>
            <a:endParaRPr lang="en-US" sz="2800" b="1" dirty="0"/>
          </a:p>
        </p:txBody>
      </p:sp>
      <p:sp>
        <p:nvSpPr>
          <p:cNvPr id="11" name="Right Brace 10"/>
          <p:cNvSpPr/>
          <p:nvPr/>
        </p:nvSpPr>
        <p:spPr>
          <a:xfrm>
            <a:off x="8194195" y="4035496"/>
            <a:ext cx="207610" cy="265766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536141" y="5069101"/>
            <a:ext cx="503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-1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8828" y="2259034"/>
            <a:ext cx="2368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Contain </a:t>
            </a:r>
            <a:r>
              <a:rPr lang="en-US" sz="2800" i="1" dirty="0" smtClean="0"/>
              <a:t>motif</a:t>
            </a:r>
            <a:endParaRPr lang="en-US" sz="28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6269" y="4807491"/>
            <a:ext cx="322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Don’t contain </a:t>
            </a:r>
            <a:r>
              <a:rPr lang="en-US" sz="2800" i="1" dirty="0" smtClean="0"/>
              <a:t>motif</a:t>
            </a:r>
            <a:endParaRPr lang="en-US" sz="28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24307" y="2599441"/>
            <a:ext cx="3772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^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5201" y="5186356"/>
            <a:ext cx="3772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^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7312" y="1793366"/>
            <a:ext cx="1827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unknown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8284" y="4343337"/>
            <a:ext cx="1827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unknown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5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 animBg="1"/>
      <p:bldP spid="12" grpId="0"/>
      <p:bldP spid="13" grpId="0"/>
      <p:bldP spid="14" grpId="0"/>
      <p:bldP spid="18" grpId="0"/>
      <p:bldP spid="22" grpId="0"/>
      <p:bldP spid="23" grpId="0"/>
      <p:bldP spid="2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Latent SVM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601405" y="1363216"/>
            <a:ext cx="8077200" cy="2209800"/>
          </a:xfrm>
          <a:prstGeom prst="roundRect">
            <a:avLst>
              <a:gd name="adj" fmla="val 16667"/>
            </a:avLst>
          </a:prstGeom>
          <a:solidFill>
            <a:srgbClr val="00E4A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1502151" y="1497925"/>
            <a:ext cx="5206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Minimize</a:t>
            </a:r>
            <a:r>
              <a:rPr kumimoji="0" lang="en-US" sz="3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w</a:t>
            </a:r>
            <a:r>
              <a:rPr kumimoji="0" lang="en-US" sz="3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,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||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w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||</a:t>
            </a:r>
            <a:r>
              <a:rPr kumimoji="0" lang="en-US" sz="3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2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 +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C∑</a:t>
            </a:r>
            <a:r>
              <a:rPr kumimoji="0" lang="en-US" sz="36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kumimoji="0" lang="en-US" sz="3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</a:t>
            </a:r>
            <a:r>
              <a:rPr kumimoji="0" lang="en-US" sz="36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977599" y="2155304"/>
            <a:ext cx="60008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aseline="-25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3600" b="1" baseline="-25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2800" b="1" baseline="-40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600" baseline="30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(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x</a:t>
            </a:r>
            <a:r>
              <a:rPr 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y</a:t>
            </a:r>
            <a:r>
              <a:rPr 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600" b="1" baseline="-25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600" baseline="30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(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x</a:t>
            </a:r>
            <a:r>
              <a:rPr 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y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)</a:t>
            </a:r>
            <a:endParaRPr lang="en-US" sz="3600" dirty="0">
              <a:solidFill>
                <a:srgbClr val="00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≥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y</a:t>
            </a:r>
            <a:r>
              <a:rPr lang="en-US" sz="3200" baseline="-25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y, 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)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</a:t>
            </a:r>
            <a:r>
              <a:rPr lang="en-US" sz="3600" baseline="-25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31965" y="2798246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/>
              </a:rPr>
              <a:t> 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/>
              </a:rPr>
              <a:t>y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/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/>
              </a:rPr>
              <a:t>h</a:t>
            </a:r>
            <a:endParaRPr lang="en-US" sz="32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5934" y="3492296"/>
            <a:ext cx="30668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</a:rPr>
              <a:t>Original Problem</a:t>
            </a: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9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Arial"/>
                <a:cs typeface="Arial"/>
              </a:rPr>
              <a:t>Kernelized</a:t>
            </a:r>
            <a:r>
              <a:rPr lang="en-US" dirty="0" smtClean="0">
                <a:latin typeface="Arial"/>
                <a:cs typeface="Arial"/>
              </a:rPr>
              <a:t> Latent SVM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5756" y="3492296"/>
            <a:ext cx="25064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</a:rPr>
              <a:t>New Problem</a:t>
            </a: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0" name="Group 19"/>
          <p:cNvGrpSpPr/>
          <p:nvPr/>
        </p:nvGrpSpPr>
        <p:grpSpPr>
          <a:xfrm>
            <a:off x="3609496" y="4718074"/>
            <a:ext cx="4994952" cy="2011580"/>
            <a:chOff x="3095244" y="4756948"/>
            <a:chExt cx="4994952" cy="2011580"/>
          </a:xfrm>
        </p:grpSpPr>
        <p:sp>
          <p:nvSpPr>
            <p:cNvPr id="11" name="TextBox 10"/>
            <p:cNvSpPr txBox="1"/>
            <p:nvPr/>
          </p:nvSpPr>
          <p:spPr>
            <a:xfrm>
              <a:off x="3095244" y="4756948"/>
              <a:ext cx="4994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ym typeface="Symbol" charset="0"/>
                </a:rPr>
                <a:t>φ</a:t>
              </a:r>
              <a:r>
                <a:rPr lang="en-US" sz="3600" b="1" baseline="-25000" dirty="0" err="1" smtClean="0">
                  <a:latin typeface="Calibri" pitchFamily="34" charset="0"/>
                </a:rPr>
                <a:t>a</a:t>
              </a:r>
              <a:r>
                <a:rPr lang="en-US" sz="3600" dirty="0" smtClean="0">
                  <a:latin typeface="Calibri" pitchFamily="34" charset="0"/>
                </a:rPr>
                <a:t>(</a:t>
              </a:r>
              <a:r>
                <a:rPr lang="en-US" sz="3600" b="1" dirty="0" err="1" smtClean="0">
                  <a:latin typeface="Calibri" pitchFamily="34" charset="0"/>
                </a:rPr>
                <a:t>x</a:t>
              </a:r>
              <a:r>
                <a:rPr lang="en-US" sz="3600" dirty="0" err="1" smtClean="0">
                  <a:latin typeface="Calibri" pitchFamily="34" charset="0"/>
                </a:rPr>
                <a:t>,</a:t>
              </a:r>
              <a:r>
                <a:rPr lang="en-US" sz="3600" b="1" dirty="0" err="1" smtClean="0">
                  <a:latin typeface="Calibri" pitchFamily="34" charset="0"/>
                </a:rPr>
                <a:t>y</a:t>
              </a:r>
              <a:r>
                <a:rPr lang="en-US" sz="3600" dirty="0" err="1" smtClean="0">
                  <a:latin typeface="Calibri" pitchFamily="34" charset="0"/>
                </a:rPr>
                <a:t>,</a:t>
              </a:r>
              <a:r>
                <a:rPr lang="en-US" sz="3600" b="1" dirty="0" err="1" smtClean="0">
                  <a:latin typeface="Calibri" pitchFamily="34" charset="0"/>
                </a:rPr>
                <a:t>h</a:t>
              </a:r>
              <a:r>
                <a:rPr lang="en-US" sz="3600" dirty="0" smtClean="0">
                  <a:latin typeface="Calibri" pitchFamily="34" charset="0"/>
                </a:rPr>
                <a:t>) =    </a:t>
              </a:r>
              <a:r>
                <a:rPr lang="en-US" sz="3600" dirty="0" smtClean="0">
                  <a:latin typeface="Calibri" pitchFamily="34" charset="0"/>
                  <a:cs typeface="Baskerville Old Face"/>
                </a:rPr>
                <a:t>√</a:t>
              </a:r>
              <a:r>
                <a:rPr lang="en-US" sz="3600" dirty="0" smtClean="0">
                  <a:latin typeface="Calibri" pitchFamily="34" charset="0"/>
                </a:rPr>
                <a:t>a</a:t>
              </a:r>
              <a:r>
                <a:rPr lang="en-US" sz="3600" baseline="-25000" dirty="0" smtClean="0">
                  <a:latin typeface="Calibri" pitchFamily="34" charset="0"/>
                </a:rPr>
                <a:t>1</a:t>
              </a:r>
              <a:r>
                <a:rPr lang="en-US" sz="360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  <a:sym typeface="Symbol" pitchFamily="18" charset="2"/>
                </a:rPr>
                <a:t></a:t>
              </a:r>
              <a:r>
                <a:rPr lang="en-US" sz="3600" baseline="-25000" dirty="0" smtClean="0">
                  <a:latin typeface="Calibri" pitchFamily="34" charset="0"/>
                </a:rPr>
                <a:t>1</a:t>
              </a:r>
              <a:r>
                <a:rPr lang="en-US" sz="3600" dirty="0" smtClean="0">
                  <a:latin typeface="Calibri" pitchFamily="34" charset="0"/>
                </a:rPr>
                <a:t>(</a:t>
              </a:r>
              <a:r>
                <a:rPr lang="en-US" sz="3600" b="1" dirty="0" err="1" smtClean="0">
                  <a:latin typeface="Calibri" pitchFamily="34" charset="0"/>
                </a:rPr>
                <a:t>x</a:t>
              </a:r>
              <a:r>
                <a:rPr lang="en-US" sz="3600" dirty="0" err="1" smtClean="0">
                  <a:latin typeface="Calibri" pitchFamily="34" charset="0"/>
                </a:rPr>
                <a:t>,</a:t>
              </a:r>
              <a:r>
                <a:rPr lang="en-US" sz="3600" b="1" dirty="0" err="1" smtClean="0">
                  <a:latin typeface="Calibri" pitchFamily="34" charset="0"/>
                </a:rPr>
                <a:t>y</a:t>
              </a:r>
              <a:r>
                <a:rPr lang="en-US" sz="3600" dirty="0" err="1" smtClean="0">
                  <a:latin typeface="Calibri" pitchFamily="34" charset="0"/>
                </a:rPr>
                <a:t>,</a:t>
              </a:r>
              <a:r>
                <a:rPr lang="en-US" sz="3600" b="1" dirty="0" err="1" smtClean="0">
                  <a:latin typeface="Calibri" pitchFamily="34" charset="0"/>
                </a:rPr>
                <a:t>h</a:t>
              </a:r>
              <a:r>
                <a:rPr lang="en-US" sz="3600" dirty="0" smtClean="0">
                  <a:latin typeface="Calibri" pitchFamily="34" charset="0"/>
                </a:rPr>
                <a:t>)</a:t>
              </a:r>
              <a:endParaRPr lang="en-US" sz="3600" dirty="0"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01256" y="5418914"/>
              <a:ext cx="29715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Calibri" pitchFamily="34" charset="0"/>
                </a:rPr>
                <a:t>    </a:t>
              </a:r>
              <a:r>
                <a:rPr lang="en-US" sz="3600" dirty="0" smtClean="0">
                  <a:latin typeface="Calibri" pitchFamily="34" charset="0"/>
                  <a:cs typeface="Baskerville Old Face"/>
                </a:rPr>
                <a:t>√</a:t>
              </a:r>
              <a:r>
                <a:rPr lang="en-US" sz="3600" dirty="0" smtClean="0">
                  <a:latin typeface="Calibri" pitchFamily="34" charset="0"/>
                </a:rPr>
                <a:t>a</a:t>
              </a:r>
              <a:r>
                <a:rPr lang="en-US" sz="3600" baseline="-25000" dirty="0" smtClean="0">
                  <a:latin typeface="Calibri" pitchFamily="34" charset="0"/>
                </a:rPr>
                <a:t>2</a:t>
              </a:r>
              <a:r>
                <a:rPr lang="en-US" sz="3600" dirty="0" smtClean="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  <a:sym typeface="Symbol" pitchFamily="18" charset="2"/>
                </a:rPr>
                <a:t></a:t>
              </a:r>
              <a:r>
                <a:rPr lang="en-US" sz="3600" baseline="-25000" dirty="0" smtClean="0">
                  <a:latin typeface="Calibri" pitchFamily="34" charset="0"/>
                </a:rPr>
                <a:t>2</a:t>
              </a:r>
              <a:r>
                <a:rPr lang="en-US" sz="3600" dirty="0" smtClean="0">
                  <a:latin typeface="Calibri" pitchFamily="34" charset="0"/>
                </a:rPr>
                <a:t>(</a:t>
              </a:r>
              <a:r>
                <a:rPr lang="en-US" sz="3600" b="1" dirty="0" err="1" smtClean="0">
                  <a:latin typeface="Calibri" pitchFamily="34" charset="0"/>
                </a:rPr>
                <a:t>x</a:t>
              </a:r>
              <a:r>
                <a:rPr lang="en-US" sz="3600" dirty="0" err="1" smtClean="0">
                  <a:latin typeface="Calibri" pitchFamily="34" charset="0"/>
                </a:rPr>
                <a:t>,</a:t>
              </a:r>
              <a:r>
                <a:rPr lang="en-US" sz="3600" b="1" dirty="0" err="1" smtClean="0">
                  <a:latin typeface="Calibri" pitchFamily="34" charset="0"/>
                </a:rPr>
                <a:t>y</a:t>
              </a:r>
              <a:r>
                <a:rPr lang="en-US" sz="3600" dirty="0" err="1" smtClean="0">
                  <a:latin typeface="Calibri" pitchFamily="34" charset="0"/>
                </a:rPr>
                <a:t>,</a:t>
              </a:r>
              <a:r>
                <a:rPr lang="en-US" sz="3600" b="1" dirty="0" err="1" smtClean="0">
                  <a:latin typeface="Calibri" pitchFamily="34" charset="0"/>
                </a:rPr>
                <a:t>h</a:t>
              </a:r>
              <a:r>
                <a:rPr lang="en-US" sz="3600" dirty="0" smtClean="0">
                  <a:latin typeface="Calibri" pitchFamily="34" charset="0"/>
                </a:rPr>
                <a:t>)</a:t>
              </a:r>
              <a:endParaRPr lang="en-US" sz="3600" dirty="0">
                <a:latin typeface="Calibri" pitchFamily="34" charset="0"/>
              </a:endParaRPr>
            </a:p>
          </p:txBody>
        </p:sp>
        <p:sp>
          <p:nvSpPr>
            <p:cNvPr id="13" name="Double Bracket 12"/>
            <p:cNvSpPr/>
            <p:nvPr/>
          </p:nvSpPr>
          <p:spPr>
            <a:xfrm>
              <a:off x="5416747" y="4756948"/>
              <a:ext cx="2598218" cy="2011580"/>
            </a:xfrm>
            <a:prstGeom prst="bracketPair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33957" y="6026371"/>
              <a:ext cx="5034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Calibri" pitchFamily="34" charset="0"/>
                </a:rPr>
                <a:t>…</a:t>
              </a:r>
              <a:endParaRPr lang="en-US" sz="3600" dirty="0">
                <a:latin typeface="Calibri" pitchFamily="34" charset="0"/>
              </a:endParaRPr>
            </a:p>
          </p:txBody>
        </p:sp>
      </p:grp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601405" y="1376773"/>
            <a:ext cx="8077200" cy="2209800"/>
          </a:xfrm>
          <a:prstGeom prst="roundRect">
            <a:avLst>
              <a:gd name="adj" fmla="val 16667"/>
            </a:avLst>
          </a:prstGeom>
          <a:solidFill>
            <a:srgbClr val="00E4A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806079" y="2168861"/>
            <a:ext cx="63439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aseline="-25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3600" b="1" baseline="-25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2800" b="1" baseline="-40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600" baseline="30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sym typeface="Symbol" charset="0"/>
              </a:rPr>
              <a:t>φ</a:t>
            </a:r>
            <a:r>
              <a:rPr lang="en-US" sz="3600" b="1" baseline="-25000" dirty="0" err="1" smtClean="0">
                <a:solidFill>
                  <a:srgbClr val="FF0000"/>
                </a:solidFill>
                <a:latin typeface="Calibri" pitchFamily="34" charset="0"/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x</a:t>
            </a:r>
            <a:r>
              <a:rPr 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y</a:t>
            </a:r>
            <a:r>
              <a:rPr 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600" b="1" baseline="-25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- 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600" baseline="30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sym typeface="Symbol" charset="0"/>
              </a:rPr>
              <a:t>φ</a:t>
            </a:r>
            <a:r>
              <a:rPr lang="en-US" sz="3600" b="1" baseline="-25000" dirty="0" err="1" smtClean="0">
                <a:solidFill>
                  <a:srgbClr val="FF0000"/>
                </a:solidFill>
                <a:latin typeface="Calibri" pitchFamily="34" charset="0"/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x</a:t>
            </a:r>
            <a:r>
              <a:rPr 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y</a:t>
            </a:r>
            <a:r>
              <a:rPr lang="en-US" sz="36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)</a:t>
            </a:r>
            <a:endParaRPr lang="en-US" sz="3600" dirty="0">
              <a:solidFill>
                <a:srgbClr val="000000"/>
              </a:solidFill>
              <a:latin typeface="Calibri" pitchFamily="34" charset="0"/>
              <a:cs typeface="Times New Roman" pitchFamily="18" charset="0"/>
              <a:sym typeface="Symbol" pitchFamily="18" charset="2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≥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y</a:t>
            </a:r>
            <a:r>
              <a:rPr lang="en-US" sz="3200" baseline="-25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y, 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)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</a:t>
            </a:r>
            <a:r>
              <a:rPr lang="en-US" sz="3600" baseline="-25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1965" y="2811803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/>
              </a:rPr>
              <a:t> 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/>
              </a:rPr>
              <a:t>y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/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Symbol"/>
              </a:rPr>
              <a:t>h</a:t>
            </a:r>
            <a:endParaRPr lang="en-US" sz="32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249" y="5253007"/>
            <a:ext cx="4504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K = </a:t>
            </a:r>
            <a:r>
              <a:rPr lang="en-US" sz="3600" dirty="0" err="1" smtClean="0"/>
              <a:t>Σ</a:t>
            </a:r>
            <a:r>
              <a:rPr lang="en-US" sz="3600" baseline="-25000" dirty="0" err="1" smtClean="0"/>
              <a:t>i</a:t>
            </a:r>
            <a:r>
              <a:rPr lang="en-US" sz="3600" dirty="0" smtClean="0"/>
              <a:t> </a:t>
            </a:r>
            <a:r>
              <a:rPr lang="en-US" sz="3600" dirty="0" err="1" smtClean="0"/>
              <a:t>a</a:t>
            </a:r>
            <a:r>
              <a:rPr lang="en-US" sz="3600" baseline="-25000" dirty="0" err="1" smtClean="0"/>
              <a:t>i</a:t>
            </a:r>
            <a:r>
              <a:rPr lang="en-US" sz="3600" dirty="0" err="1" smtClean="0"/>
              <a:t>K</a:t>
            </a:r>
            <a:r>
              <a:rPr lang="en-US" sz="3600" baseline="-25000" dirty="0" err="1" smtClean="0"/>
              <a:t>i</a:t>
            </a:r>
            <a:endParaRPr lang="en-US" sz="3600" baseline="-25000" dirty="0"/>
          </a:p>
          <a:p>
            <a:r>
              <a:rPr lang="en-US" sz="3600" dirty="0" smtClean="0"/>
              <a:t>Kernel weights </a:t>
            </a:r>
            <a:r>
              <a:rPr lang="en-US" sz="3600" dirty="0" err="1" smtClean="0"/>
              <a:t>a</a:t>
            </a:r>
            <a:r>
              <a:rPr lang="en-US" sz="3600" baseline="-25000" dirty="0" err="1" smtClean="0"/>
              <a:t>i</a:t>
            </a:r>
            <a:r>
              <a:rPr lang="en-US" sz="3600" dirty="0" smtClean="0"/>
              <a:t> ≥ 0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1624271" y="752488"/>
            <a:ext cx="60999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Adapt the kernel at each iteration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1502151" y="1497925"/>
            <a:ext cx="5206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Minimize</a:t>
            </a:r>
            <a:r>
              <a:rPr kumimoji="0" lang="en-US" sz="3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w</a:t>
            </a:r>
            <a:r>
              <a:rPr kumimoji="0" lang="en-US" sz="3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,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||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w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||</a:t>
            </a:r>
            <a:r>
              <a:rPr kumimoji="0" lang="en-US" sz="3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2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 +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C∑</a:t>
            </a:r>
            <a:r>
              <a:rPr kumimoji="0" lang="en-US" sz="36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kumimoji="0" lang="en-US" sz="3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</a:t>
            </a:r>
            <a:r>
              <a:rPr kumimoji="0" lang="en-US" sz="36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8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17"/>
          <p:cNvSpPr>
            <a:spLocks noChangeArrowheads="1"/>
          </p:cNvSpPr>
          <p:nvPr/>
        </p:nvSpPr>
        <p:spPr bwMode="auto">
          <a:xfrm>
            <a:off x="1636419" y="1926592"/>
            <a:ext cx="5960184" cy="754675"/>
          </a:xfrm>
          <a:prstGeom prst="roundRect">
            <a:avLst>
              <a:gd name="adj" fmla="val 16667"/>
            </a:avLst>
          </a:prstGeom>
          <a:solidFill>
            <a:srgbClr val="00E4A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6200" y="2010729"/>
            <a:ext cx="1410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Update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04775" y="3132256"/>
            <a:ext cx="84602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Update </a:t>
            </a:r>
            <a:r>
              <a:rPr lang="en-US" sz="3200" b="1" dirty="0">
                <a:latin typeface="Calibri" pitchFamily="34" charset="0"/>
              </a:rPr>
              <a:t>w</a:t>
            </a:r>
            <a:r>
              <a:rPr lang="en-US" sz="3200" baseline="-25000" dirty="0">
                <a:latin typeface="Calibri" pitchFamily="34" charset="0"/>
              </a:rPr>
              <a:t>t+1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smtClean="0">
                <a:latin typeface="Calibri" pitchFamily="34" charset="0"/>
              </a:rPr>
              <a:t>and </a:t>
            </a:r>
            <a:r>
              <a:rPr lang="en-US" sz="3200" b="1" dirty="0" smtClean="0">
                <a:latin typeface="Calibri" pitchFamily="34" charset="0"/>
              </a:rPr>
              <a:t>a</a:t>
            </a:r>
            <a:r>
              <a:rPr lang="en-US" sz="3200" baseline="-25000" dirty="0" smtClean="0">
                <a:latin typeface="Calibri" pitchFamily="34" charset="0"/>
              </a:rPr>
              <a:t>t+1 </a:t>
            </a:r>
            <a:r>
              <a:rPr lang="en-US" sz="3200" dirty="0" smtClean="0">
                <a:latin typeface="Calibri" pitchFamily="34" charset="0"/>
              </a:rPr>
              <a:t>by </a:t>
            </a:r>
            <a:r>
              <a:rPr lang="en-US" sz="3200" dirty="0">
                <a:latin typeface="Calibri" pitchFamily="34" charset="0"/>
              </a:rPr>
              <a:t>solving a convex problem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1733550" y="1934529"/>
            <a:ext cx="58630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alibri" pitchFamily="34" charset="0"/>
              </a:rPr>
              <a:t>h</a:t>
            </a:r>
            <a:r>
              <a:rPr lang="en-US" sz="3600" baseline="-25000" dirty="0" smtClean="0">
                <a:latin typeface="Calibri" pitchFamily="34" charset="0"/>
              </a:rPr>
              <a:t>i</a:t>
            </a:r>
            <a:r>
              <a:rPr lang="en-US" sz="3600" dirty="0" smtClean="0">
                <a:latin typeface="Calibri" pitchFamily="34" charset="0"/>
              </a:rPr>
              <a:t>* </a:t>
            </a:r>
            <a:r>
              <a:rPr lang="en-US" sz="3600" dirty="0">
                <a:latin typeface="Calibri" pitchFamily="34" charset="0"/>
              </a:rPr>
              <a:t>= </a:t>
            </a:r>
            <a:r>
              <a:rPr lang="en-US" sz="3600" dirty="0" err="1" smtClean="0">
                <a:latin typeface="Calibri" pitchFamily="34" charset="0"/>
              </a:rPr>
              <a:t>argmax</a:t>
            </a:r>
            <a:r>
              <a:rPr lang="en-US" sz="3600" b="1" baseline="-25000" dirty="0" err="1" smtClean="0">
                <a:latin typeface="Calibri" pitchFamily="34" charset="0"/>
                <a:sym typeface="Symbol" charset="0"/>
              </a:rPr>
              <a:t>h</a:t>
            </a:r>
            <a:r>
              <a:rPr lang="en-US" sz="3600" b="1" baseline="-51000" dirty="0" err="1" smtClean="0">
                <a:latin typeface="Calibri" pitchFamily="34" charset="0"/>
                <a:sym typeface="Symbol" charset="0"/>
              </a:rPr>
              <a:t>i</a:t>
            </a:r>
            <a:r>
              <a:rPr lang="en-US" sz="3600" baseline="-25000" dirty="0" err="1" smtClean="0">
                <a:latin typeface="Calibri" pitchFamily="34" charset="0"/>
                <a:sym typeface="Symbol" charset="0"/>
              </a:rPr>
              <a:t></a:t>
            </a:r>
            <a:r>
              <a:rPr lang="en-US" sz="3600" baseline="-25000" dirty="0" err="1">
                <a:latin typeface="Calibri" pitchFamily="34" charset="0"/>
                <a:sym typeface="Symbol" charset="0"/>
              </a:rPr>
              <a:t>H</a:t>
            </a:r>
            <a:r>
              <a:rPr lang="en-US" sz="3600" baseline="-25000" dirty="0">
                <a:latin typeface="Calibri" pitchFamily="34" charset="0"/>
                <a:sym typeface="Symbol" charset="0"/>
              </a:rPr>
              <a:t> </a:t>
            </a:r>
            <a:r>
              <a:rPr lang="en-US" sz="3600" b="1" dirty="0" smtClean="0">
                <a:latin typeface="Calibri" pitchFamily="34" charset="0"/>
                <a:sym typeface="Symbol" charset="0"/>
              </a:rPr>
              <a:t>w</a:t>
            </a:r>
            <a:r>
              <a:rPr lang="en-US" sz="3600" baseline="-25000" dirty="0" smtClean="0">
                <a:latin typeface="Calibri" pitchFamily="34" charset="0"/>
                <a:sym typeface="Symbol" charset="0"/>
              </a:rPr>
              <a:t>t</a:t>
            </a:r>
            <a:r>
              <a:rPr lang="en-US" sz="3600" baseline="30000" dirty="0" smtClean="0">
                <a:latin typeface="Calibri" pitchFamily="34" charset="0"/>
                <a:sym typeface="Symbol" charset="0"/>
              </a:rPr>
              <a:t>T</a:t>
            </a:r>
            <a:r>
              <a:rPr lang="en-US" sz="3600" b="1" dirty="0" smtClean="0">
                <a:latin typeface="Calibri" pitchFamily="34" charset="0"/>
                <a:sym typeface="Symbol" charset="0"/>
              </a:rPr>
              <a:t>φ</a:t>
            </a:r>
            <a:r>
              <a:rPr lang="en-US" sz="3600" b="1" baseline="-25000" dirty="0" smtClean="0">
                <a:latin typeface="Calibri" pitchFamily="34" charset="0"/>
                <a:sym typeface="Symbol" charset="0"/>
              </a:rPr>
              <a:t>a</a:t>
            </a:r>
            <a:r>
              <a:rPr lang="en-US" sz="3600" baseline="-43000" dirty="0" smtClean="0">
                <a:latin typeface="Calibri" pitchFamily="34" charset="0"/>
                <a:sym typeface="Symbol" charset="0"/>
              </a:rPr>
              <a:t>t</a:t>
            </a:r>
            <a:r>
              <a:rPr lang="en-US" sz="3600" dirty="0" smtClean="0">
                <a:latin typeface="Calibri" pitchFamily="34" charset="0"/>
                <a:sym typeface="Symbol" charset="0"/>
              </a:rPr>
              <a:t>(</a:t>
            </a:r>
            <a:r>
              <a:rPr lang="en-US" sz="3600" b="1" dirty="0" err="1">
                <a:latin typeface="Calibri" pitchFamily="34" charset="0"/>
                <a:sym typeface="Symbol" charset="0"/>
              </a:rPr>
              <a:t>x</a:t>
            </a:r>
            <a:r>
              <a:rPr lang="en-US" sz="3600" baseline="-25000" dirty="0" err="1">
                <a:latin typeface="Calibri" pitchFamily="34" charset="0"/>
                <a:sym typeface="Symbol" charset="0"/>
              </a:rPr>
              <a:t>i</a:t>
            </a:r>
            <a:r>
              <a:rPr lang="en-US" sz="3600" dirty="0" err="1">
                <a:latin typeface="Calibri" pitchFamily="34" charset="0"/>
                <a:sym typeface="Symbol" charset="0"/>
              </a:rPr>
              <a:t>,</a:t>
            </a:r>
            <a:r>
              <a:rPr lang="en-US" sz="3600" b="1" dirty="0" err="1">
                <a:latin typeface="Calibri" pitchFamily="34" charset="0"/>
                <a:sym typeface="Symbol" charset="0"/>
              </a:rPr>
              <a:t>y</a:t>
            </a:r>
            <a:r>
              <a:rPr lang="en-US" sz="3600" baseline="-25000" dirty="0" err="1">
                <a:latin typeface="Calibri" pitchFamily="34" charset="0"/>
                <a:sym typeface="Symbol" charset="0"/>
              </a:rPr>
              <a:t>i</a:t>
            </a:r>
            <a:r>
              <a:rPr lang="en-US" sz="3600" dirty="0" err="1">
                <a:latin typeface="Calibri" pitchFamily="34" charset="0"/>
                <a:sym typeface="Symbol" charset="0"/>
              </a:rPr>
              <a:t>,</a:t>
            </a:r>
            <a:r>
              <a:rPr lang="en-US" sz="3600" b="1" dirty="0" err="1" smtClean="0">
                <a:latin typeface="Calibri" pitchFamily="34" charset="0"/>
                <a:sym typeface="Symbol" charset="0"/>
              </a:rPr>
              <a:t>h</a:t>
            </a:r>
            <a:r>
              <a:rPr lang="en-US" sz="3600" b="1" baseline="-25000" dirty="0" err="1" smtClean="0">
                <a:latin typeface="Calibri" pitchFamily="34" charset="0"/>
                <a:sym typeface="Symbol" charset="0"/>
              </a:rPr>
              <a:t>i</a:t>
            </a:r>
            <a:r>
              <a:rPr lang="en-US" sz="3600" dirty="0" smtClean="0">
                <a:latin typeface="Calibri" pitchFamily="34" charset="0"/>
                <a:sym typeface="Symbol" charset="0"/>
              </a:rPr>
              <a:t>)</a:t>
            </a:r>
            <a:endParaRPr lang="en-US" sz="3600" dirty="0">
              <a:latin typeface="Calibri" pitchFamily="34" charset="0"/>
              <a:sym typeface="Symbol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76200" y="891296"/>
            <a:ext cx="603121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Start with an initial estimate </a:t>
            </a:r>
            <a:r>
              <a:rPr lang="en-US" sz="3200" b="1" dirty="0" smtClean="0">
                <a:latin typeface="Calibri" pitchFamily="34" charset="0"/>
              </a:rPr>
              <a:t>w</a:t>
            </a:r>
            <a:r>
              <a:rPr lang="en-US" sz="3200" baseline="-25000" dirty="0" smtClean="0">
                <a:latin typeface="Calibri" pitchFamily="34" charset="0"/>
              </a:rPr>
              <a:t>0</a:t>
            </a:r>
            <a:r>
              <a:rPr lang="en-US" sz="3200" dirty="0" smtClean="0">
                <a:latin typeface="Calibri" pitchFamily="34" charset="0"/>
              </a:rPr>
              <a:t>, </a:t>
            </a:r>
            <a:r>
              <a:rPr lang="en-US" sz="3200" b="1" dirty="0" smtClean="0">
                <a:latin typeface="Calibri" pitchFamily="34" charset="0"/>
              </a:rPr>
              <a:t>a</a:t>
            </a:r>
            <a:r>
              <a:rPr lang="en-US" sz="3200" baseline="-25000" dirty="0" smtClean="0">
                <a:latin typeface="Calibri" pitchFamily="34" charset="0"/>
              </a:rPr>
              <a:t>0</a:t>
            </a:r>
            <a:endParaRPr lang="en-US" sz="3200" baseline="-25000" dirty="0"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80388" y="4535111"/>
            <a:ext cx="5978471" cy="2209800"/>
            <a:chOff x="1031895" y="3715553"/>
            <a:chExt cx="7385251" cy="2209800"/>
          </a:xfrm>
        </p:grpSpPr>
        <p:sp>
          <p:nvSpPr>
            <p:cNvPr id="50" name="AutoShape 17"/>
            <p:cNvSpPr>
              <a:spLocks noChangeArrowheads="1"/>
            </p:cNvSpPr>
            <p:nvPr/>
          </p:nvSpPr>
          <p:spPr bwMode="auto">
            <a:xfrm>
              <a:off x="1144601" y="3715553"/>
              <a:ext cx="7272545" cy="2209800"/>
            </a:xfrm>
            <a:prstGeom prst="roundRect">
              <a:avLst>
                <a:gd name="adj" fmla="val 16667"/>
              </a:avLst>
            </a:prstGeom>
            <a:solidFill>
              <a:srgbClr val="00E4A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 Box 18"/>
            <p:cNvSpPr txBox="1">
              <a:spLocks noChangeArrowheads="1"/>
            </p:cNvSpPr>
            <p:nvPr/>
          </p:nvSpPr>
          <p:spPr bwMode="auto">
            <a:xfrm>
              <a:off x="1949469" y="3850262"/>
              <a:ext cx="47004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Minimize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</a:t>
              </a:r>
              <a:r>
                <a:rPr kumimoji="0" lang="en-US" sz="3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,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+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C∑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1031895" y="4533301"/>
              <a:ext cx="7058577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b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*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  <a:p>
              <a:pPr algn="ctr"/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≥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 sz="32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lang="en-US" sz="36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07418" y="5151626"/>
              <a:ext cx="12186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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y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h</a:t>
              </a:r>
              <a:endPara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315578" y="3823837"/>
            <a:ext cx="643637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Calibri" pitchFamily="34" charset="0"/>
              </a:rPr>
              <a:t>Block coordinate descent on w and a</a:t>
            </a:r>
            <a:endParaRPr lang="en-US" sz="32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366360" y="51778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Self-Paced Multiple Kernel Learning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663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1" grpId="0"/>
      <p:bldP spid="23" grpId="0"/>
      <p:bldP spid="28" grpId="0"/>
      <p:bldP spid="1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0388" y="4535111"/>
            <a:ext cx="5978471" cy="2209800"/>
            <a:chOff x="1031895" y="3715553"/>
            <a:chExt cx="7385251" cy="2209800"/>
          </a:xfrm>
        </p:grpSpPr>
        <p:sp>
          <p:nvSpPr>
            <p:cNvPr id="50" name="AutoShape 17"/>
            <p:cNvSpPr>
              <a:spLocks noChangeArrowheads="1"/>
            </p:cNvSpPr>
            <p:nvPr/>
          </p:nvSpPr>
          <p:spPr bwMode="auto">
            <a:xfrm>
              <a:off x="1144601" y="3715553"/>
              <a:ext cx="7272545" cy="2209800"/>
            </a:xfrm>
            <a:prstGeom prst="roundRect">
              <a:avLst>
                <a:gd name="adj" fmla="val 16667"/>
              </a:avLst>
            </a:prstGeom>
            <a:solidFill>
              <a:srgbClr val="00E4A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 Box 18"/>
            <p:cNvSpPr txBox="1">
              <a:spLocks noChangeArrowheads="1"/>
            </p:cNvSpPr>
            <p:nvPr/>
          </p:nvSpPr>
          <p:spPr bwMode="auto">
            <a:xfrm>
              <a:off x="1949469" y="3850262"/>
              <a:ext cx="47004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Minimize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</a:t>
              </a:r>
              <a:r>
                <a:rPr kumimoji="0" lang="en-US" sz="3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,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+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C∑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1031895" y="4533301"/>
              <a:ext cx="7058577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b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*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  <a:p>
              <a:pPr algn="ctr"/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≥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 sz="32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lang="en-US" sz="36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07418" y="5151626"/>
              <a:ext cx="12186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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y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h</a:t>
              </a:r>
              <a:endPara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81721" y="914460"/>
            <a:ext cx="358283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Fix </a:t>
            </a:r>
            <a:r>
              <a:rPr lang="en-US" sz="3200" b="1" dirty="0" smtClean="0">
                <a:latin typeface="Calibri" pitchFamily="34" charset="0"/>
              </a:rPr>
              <a:t>a</a:t>
            </a:r>
            <a:r>
              <a:rPr lang="en-US" sz="3200" dirty="0" smtClean="0">
                <a:latin typeface="Calibri" pitchFamily="34" charset="0"/>
              </a:rPr>
              <a:t> and optimize </a:t>
            </a:r>
            <a:r>
              <a:rPr lang="en-US" sz="3200" b="1" dirty="0" smtClean="0">
                <a:latin typeface="Calibri" pitchFamily="34" charset="0"/>
              </a:rPr>
              <a:t>w</a:t>
            </a:r>
            <a:endParaRPr lang="en-US" sz="3200" b="1" baseline="-25000" dirty="0">
              <a:latin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822209" y="2092245"/>
            <a:ext cx="69347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Calibri" pitchFamily="34" charset="0"/>
              </a:rPr>
              <a:t>Representer</a:t>
            </a:r>
            <a:r>
              <a:rPr lang="en-US" sz="3600" dirty="0" smtClean="0">
                <a:latin typeface="Calibri" pitchFamily="34" charset="0"/>
              </a:rPr>
              <a:t> Theorem: </a:t>
            </a:r>
            <a:r>
              <a:rPr lang="en-US" sz="3600" b="1" dirty="0" smtClean="0">
                <a:latin typeface="Calibri" pitchFamily="34" charset="0"/>
              </a:rPr>
              <a:t>w</a:t>
            </a:r>
            <a:r>
              <a:rPr lang="en-US" sz="3600" dirty="0" smtClean="0">
                <a:latin typeface="Calibri" pitchFamily="34" charset="0"/>
              </a:rPr>
              <a:t> = </a:t>
            </a:r>
            <a:r>
              <a:rPr lang="en-US" sz="3600" dirty="0" err="1" smtClean="0">
                <a:latin typeface="Calibri" pitchFamily="34" charset="0"/>
              </a:rPr>
              <a:t>Σ</a:t>
            </a:r>
            <a:r>
              <a:rPr lang="en-US" sz="3600" dirty="0" smtClean="0">
                <a:latin typeface="Calibri" pitchFamily="34" charset="0"/>
              </a:rPr>
              <a:t>α</a:t>
            </a:r>
            <a:r>
              <a:rPr lang="en-US" sz="3600" baseline="-25000" dirty="0" err="1" smtClean="0">
                <a:latin typeface="Calibri" pitchFamily="34" charset="0"/>
              </a:rPr>
              <a:t>i</a:t>
            </a:r>
            <a:r>
              <a:rPr lang="en-US" sz="3600" baseline="-25000" dirty="0" smtClean="0">
                <a:latin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</a:rPr>
              <a:t>φ</a:t>
            </a:r>
            <a:r>
              <a:rPr lang="en-US" sz="3600" b="1" baseline="-25000" dirty="0" err="1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3600" baseline="-25000" dirty="0" err="1" smtClean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179907" y="2092245"/>
            <a:ext cx="395670" cy="913097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08398" y="3076402"/>
            <a:ext cx="252645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Dual variables</a:t>
            </a:r>
            <a:endParaRPr lang="en-US" sz="3200" b="1" baseline="-25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109609" y="2114461"/>
            <a:ext cx="395670" cy="913097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764553" y="3084812"/>
            <a:ext cx="283022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Support vectors</a:t>
            </a:r>
            <a:endParaRPr lang="en-US" sz="3200" b="1" baseline="-25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640650" y="3924344"/>
            <a:ext cx="573806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Calibri" pitchFamily="34" charset="0"/>
              </a:rPr>
              <a:t>We can solve the dual efficiently</a:t>
            </a:r>
            <a:endParaRPr lang="en-US" sz="3200" b="1" baseline="-25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366360" y="51778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Self-Paced Multiple Kernel Learning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52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6" grpId="0"/>
      <p:bldP spid="17" grpId="0" animBg="1"/>
      <p:bldP spid="18" grpId="0"/>
      <p:bldP spid="1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0388" y="4535111"/>
            <a:ext cx="5978471" cy="2209800"/>
            <a:chOff x="1031895" y="3715553"/>
            <a:chExt cx="7385251" cy="2209800"/>
          </a:xfrm>
        </p:grpSpPr>
        <p:sp>
          <p:nvSpPr>
            <p:cNvPr id="50" name="AutoShape 17"/>
            <p:cNvSpPr>
              <a:spLocks noChangeArrowheads="1"/>
            </p:cNvSpPr>
            <p:nvPr/>
          </p:nvSpPr>
          <p:spPr bwMode="auto">
            <a:xfrm>
              <a:off x="1144601" y="3715553"/>
              <a:ext cx="7272545" cy="2209800"/>
            </a:xfrm>
            <a:prstGeom prst="roundRect">
              <a:avLst>
                <a:gd name="adj" fmla="val 16667"/>
              </a:avLst>
            </a:prstGeom>
            <a:solidFill>
              <a:srgbClr val="00E4A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 Box 18"/>
            <p:cNvSpPr txBox="1">
              <a:spLocks noChangeArrowheads="1"/>
            </p:cNvSpPr>
            <p:nvPr/>
          </p:nvSpPr>
          <p:spPr bwMode="auto">
            <a:xfrm>
              <a:off x="1949469" y="3850262"/>
              <a:ext cx="47004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Minimize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</a:t>
              </a:r>
              <a:r>
                <a:rPr kumimoji="0" lang="en-US" sz="3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,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+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C∑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1031895" y="4533301"/>
              <a:ext cx="7058577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b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*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  <a:p>
              <a:pPr algn="ctr"/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≥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 sz="32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lang="en-US" sz="36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07418" y="5151626"/>
              <a:ext cx="12186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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y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h</a:t>
              </a:r>
              <a:endPara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17615" y="2566645"/>
            <a:ext cx="2417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200" kern="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= 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Σ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sz="3600" baseline="-250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t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endParaRPr lang="en-US" sz="3600" baseline="-25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8804" y="2545612"/>
            <a:ext cx="48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t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</a:rPr>
              <a:t> = 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Σ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i</a:t>
            </a:r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</a:rPr>
              <a:t>(α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</a:rPr>
              <a:t>i</a:t>
            </a:r>
            <a:r>
              <a:rPr lang="en-US" sz="3600" baseline="-250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</a:rPr>
              <a:t>φ</a:t>
            </a:r>
            <a:r>
              <a:rPr lang="en-US" sz="3600" baseline="-25000" dirty="0" err="1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3600" baseline="-25000" dirty="0" err="1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</a:rPr>
              <a:t>))</a:t>
            </a:r>
            <a:r>
              <a:rPr lang="en-US" sz="3600" baseline="30000" dirty="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</a:rPr>
              <a:t>(α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</a:rPr>
              <a:t>i</a:t>
            </a:r>
            <a:r>
              <a:rPr lang="en-US" sz="3600" baseline="-250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</a:rPr>
              <a:t>φ</a:t>
            </a:r>
            <a:r>
              <a:rPr lang="en-US" sz="3600" baseline="-25000" dirty="0" err="1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3600" baseline="-25000" dirty="0" err="1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Calibri" pitchFamily="34" charset="0"/>
              </a:rPr>
              <a:t>))</a:t>
            </a:r>
            <a:endParaRPr lang="en-US" sz="36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3501008"/>
            <a:ext cx="760849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600" kern="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600" dirty="0" smtClean="0">
                <a:latin typeface="Calibri" pitchFamily="34" charset="0"/>
              </a:rPr>
              <a:t>minimization favors simple kernels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66360" y="51778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Self-Paced Multiple Kernel Learning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81721" y="914460"/>
            <a:ext cx="370445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Fix </a:t>
            </a:r>
            <a:r>
              <a:rPr lang="en-US" sz="3200" b="1" dirty="0" smtClean="0">
                <a:latin typeface="Calibri" pitchFamily="34" charset="0"/>
              </a:rPr>
              <a:t>w</a:t>
            </a:r>
            <a:r>
              <a:rPr lang="en-US" sz="3200" dirty="0" smtClean="0">
                <a:latin typeface="Calibri" pitchFamily="34" charset="0"/>
              </a:rPr>
              <a:t> and optimize </a:t>
            </a:r>
            <a:r>
              <a:rPr lang="en-US" sz="3200" b="1" dirty="0" smtClean="0">
                <a:latin typeface="Calibri" pitchFamily="34" charset="0"/>
              </a:rPr>
              <a:t>a</a:t>
            </a:r>
            <a:endParaRPr lang="en-US" sz="3200" b="1" baseline="-25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2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1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0388" y="4535111"/>
            <a:ext cx="5978471" cy="2209800"/>
            <a:chOff x="1031895" y="3715553"/>
            <a:chExt cx="7385251" cy="2209800"/>
          </a:xfrm>
        </p:grpSpPr>
        <p:sp>
          <p:nvSpPr>
            <p:cNvPr id="50" name="AutoShape 17"/>
            <p:cNvSpPr>
              <a:spLocks noChangeArrowheads="1"/>
            </p:cNvSpPr>
            <p:nvPr/>
          </p:nvSpPr>
          <p:spPr bwMode="auto">
            <a:xfrm>
              <a:off x="1144601" y="3715553"/>
              <a:ext cx="7272545" cy="2209800"/>
            </a:xfrm>
            <a:prstGeom prst="roundRect">
              <a:avLst>
                <a:gd name="adj" fmla="val 16667"/>
              </a:avLst>
            </a:prstGeom>
            <a:solidFill>
              <a:srgbClr val="00E4A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 Box 18"/>
            <p:cNvSpPr txBox="1">
              <a:spLocks noChangeArrowheads="1"/>
            </p:cNvSpPr>
            <p:nvPr/>
          </p:nvSpPr>
          <p:spPr bwMode="auto">
            <a:xfrm>
              <a:off x="1949469" y="3850262"/>
              <a:ext cx="47004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Minimize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</a:t>
              </a:r>
              <a:r>
                <a:rPr kumimoji="0" lang="en-US" sz="3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,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+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C∑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1031895" y="4533301"/>
              <a:ext cx="7058577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b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*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  <a:p>
              <a:pPr algn="ctr"/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≥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 sz="32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lang="en-US" sz="36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07418" y="5151626"/>
              <a:ext cx="12186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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y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h</a:t>
              </a:r>
              <a:endPara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628804" y="1753524"/>
            <a:ext cx="4057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</a:rPr>
              <a:t>α</a:t>
            </a:r>
            <a:r>
              <a:rPr lang="en-US" sz="3600" baseline="-25000" dirty="0" smtClean="0">
                <a:solidFill>
                  <a:prstClr val="black"/>
                </a:solidFill>
                <a:latin typeface="Calibri" pitchFamily="34" charset="0"/>
              </a:rPr>
              <a:t>1</a:t>
            </a:r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</a:rPr>
              <a:t> = 1, 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3600" baseline="-25000" dirty="0" smtClean="0">
                <a:solidFill>
                  <a:srgbClr val="000000"/>
                </a:solidFill>
                <a:latin typeface="Calibri" pitchFamily="34" charset="0"/>
              </a:rPr>
              <a:t>1 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  <a:t>= (0.8, 1.0)</a:t>
            </a:r>
            <a:r>
              <a:rPr lang="en-US" sz="3600" baseline="30000" dirty="0" smtClean="0">
                <a:solidFill>
                  <a:srgbClr val="000000"/>
                </a:solidFill>
                <a:latin typeface="Calibri" pitchFamily="34" charset="0"/>
              </a:rPr>
              <a:t>T</a:t>
            </a:r>
            <a:endParaRPr lang="en-US" sz="3600" baseline="30000" dirty="0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481839322"/>
              </p:ext>
            </p:extLst>
          </p:nvPr>
        </p:nvGraphicFramePr>
        <p:xfrm>
          <a:off x="296622" y="2246864"/>
          <a:ext cx="8464458" cy="2288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98038" y="1774557"/>
            <a:ext cx="2417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200" kern="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= 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Σ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sz="3600" baseline="-250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t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endParaRPr lang="en-US" sz="3600" baseline="-25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66360" y="51778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Self-Paced Multiple Kernel Learning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6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0388" y="4535111"/>
            <a:ext cx="5978471" cy="2209800"/>
            <a:chOff x="1031895" y="3715553"/>
            <a:chExt cx="7385251" cy="2209800"/>
          </a:xfrm>
        </p:grpSpPr>
        <p:sp>
          <p:nvSpPr>
            <p:cNvPr id="50" name="AutoShape 17"/>
            <p:cNvSpPr>
              <a:spLocks noChangeArrowheads="1"/>
            </p:cNvSpPr>
            <p:nvPr/>
          </p:nvSpPr>
          <p:spPr bwMode="auto">
            <a:xfrm>
              <a:off x="1144601" y="3715553"/>
              <a:ext cx="7272545" cy="2209800"/>
            </a:xfrm>
            <a:prstGeom prst="roundRect">
              <a:avLst>
                <a:gd name="adj" fmla="val 16667"/>
              </a:avLst>
            </a:prstGeom>
            <a:solidFill>
              <a:srgbClr val="00E4A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 Box 18"/>
            <p:cNvSpPr txBox="1">
              <a:spLocks noChangeArrowheads="1"/>
            </p:cNvSpPr>
            <p:nvPr/>
          </p:nvSpPr>
          <p:spPr bwMode="auto">
            <a:xfrm>
              <a:off x="1949469" y="3850262"/>
              <a:ext cx="47004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Minimize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</a:t>
              </a:r>
              <a:r>
                <a:rPr kumimoji="0" lang="en-US" sz="3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,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+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C∑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1031895" y="4533301"/>
              <a:ext cx="7058577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b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*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  <a:p>
              <a:pPr algn="ctr"/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≥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 sz="32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lang="en-US" sz="36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07418" y="5151626"/>
              <a:ext cx="12186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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y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h</a:t>
              </a:r>
              <a:endPara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103965" y="1836112"/>
            <a:ext cx="531287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Low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penalt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y for simple kernels</a:t>
            </a:r>
            <a:endParaRPr lang="en-US" sz="3600" baseline="-25000" dirty="0">
              <a:solidFill>
                <a:prstClr val="black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250776883"/>
              </p:ext>
            </p:extLst>
          </p:nvPr>
        </p:nvGraphicFramePr>
        <p:xfrm>
          <a:off x="296622" y="2246864"/>
          <a:ext cx="8464458" cy="2288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val 12"/>
          <p:cNvSpPr/>
          <p:nvPr/>
        </p:nvSpPr>
        <p:spPr>
          <a:xfrm>
            <a:off x="1366682" y="3756723"/>
            <a:ext cx="1380487" cy="91309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8038" y="1774557"/>
            <a:ext cx="2417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200" kern="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= 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Σ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sz="3600" baseline="-250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t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endParaRPr lang="en-US" sz="3600" baseline="-25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6360" y="51778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Self-Paced Multiple Kernel Learning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5435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0388" y="4535111"/>
            <a:ext cx="5978471" cy="2209800"/>
            <a:chOff x="1031895" y="3715553"/>
            <a:chExt cx="7385251" cy="2209800"/>
          </a:xfrm>
        </p:grpSpPr>
        <p:sp>
          <p:nvSpPr>
            <p:cNvPr id="50" name="AutoShape 17"/>
            <p:cNvSpPr>
              <a:spLocks noChangeArrowheads="1"/>
            </p:cNvSpPr>
            <p:nvPr/>
          </p:nvSpPr>
          <p:spPr bwMode="auto">
            <a:xfrm>
              <a:off x="1144601" y="3715553"/>
              <a:ext cx="7272545" cy="2209800"/>
            </a:xfrm>
            <a:prstGeom prst="roundRect">
              <a:avLst>
                <a:gd name="adj" fmla="val 16667"/>
              </a:avLst>
            </a:prstGeom>
            <a:solidFill>
              <a:srgbClr val="00E4A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 Box 18"/>
            <p:cNvSpPr txBox="1">
              <a:spLocks noChangeArrowheads="1"/>
            </p:cNvSpPr>
            <p:nvPr/>
          </p:nvSpPr>
          <p:spPr bwMode="auto">
            <a:xfrm>
              <a:off x="1949469" y="3850262"/>
              <a:ext cx="47004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Minimize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</a:t>
              </a:r>
              <a:r>
                <a:rPr kumimoji="0" lang="en-US" sz="3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,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+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C∑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1031895" y="4533301"/>
              <a:ext cx="7058577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b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*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sz="36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</a:t>
              </a:r>
              <a:r>
                <a:rPr lang="en-US" sz="3600" b="1" dirty="0" err="1" smtClean="0">
                  <a:solidFill>
                    <a:srgbClr val="000000"/>
                  </a:solidFill>
                </a:rPr>
                <a:t>φ</a:t>
              </a:r>
              <a:r>
                <a:rPr lang="en-US" sz="3600" b="1" baseline="-25000" dirty="0" err="1" smtClean="0">
                  <a:solidFill>
                    <a:srgbClr val="000000"/>
                  </a:solidFill>
                </a:rPr>
                <a:t>a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x</a:t>
              </a:r>
              <a:r>
                <a:rPr lang="en-US" sz="36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y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endPara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  <a:p>
              <a:pPr algn="ctr"/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≥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 sz="32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h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lang="en-US" sz="3600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07418" y="5151626"/>
              <a:ext cx="12186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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y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, 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h</a:t>
              </a:r>
              <a:endPara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962461937"/>
              </p:ext>
            </p:extLst>
          </p:nvPr>
        </p:nvGraphicFramePr>
        <p:xfrm>
          <a:off x="296622" y="2246864"/>
          <a:ext cx="8464458" cy="2288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val 12"/>
          <p:cNvSpPr/>
          <p:nvPr/>
        </p:nvSpPr>
        <p:spPr>
          <a:xfrm>
            <a:off x="5305530" y="2458982"/>
            <a:ext cx="1380487" cy="2007099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909302" y="1836112"/>
            <a:ext cx="57022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High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penalt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y for complex kernels</a:t>
            </a:r>
            <a:endParaRPr lang="en-US" sz="3600" baseline="-25000" dirty="0">
              <a:solidFill>
                <a:prstClr val="black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6360" y="51778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Self-Paced Multiple Kernel Learning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98038" y="1774557"/>
            <a:ext cx="2417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200" kern="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= 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Σ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sz="3600" baseline="-250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</a:rPr>
              <a:t>t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</a:rPr>
              <a:t>k</a:t>
            </a:r>
            <a:endParaRPr lang="en-US" sz="3600" baseline="-25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72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601405" y="1507232"/>
            <a:ext cx="8077200" cy="2209800"/>
            <a:chOff x="714348" y="4505348"/>
            <a:chExt cx="8077200" cy="2209800"/>
          </a:xfrm>
        </p:grpSpPr>
        <p:sp>
          <p:nvSpPr>
            <p:cNvPr id="33" name="AutoShape 17"/>
            <p:cNvSpPr>
              <a:spLocks noChangeArrowheads="1"/>
            </p:cNvSpPr>
            <p:nvPr/>
          </p:nvSpPr>
          <p:spPr bwMode="auto">
            <a:xfrm>
              <a:off x="714348" y="4505348"/>
              <a:ext cx="8077200" cy="2209800"/>
            </a:xfrm>
            <a:prstGeom prst="roundRect">
              <a:avLst>
                <a:gd name="adj" fmla="val 16667"/>
              </a:avLst>
            </a:prstGeom>
            <a:solidFill>
              <a:srgbClr val="00E4A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 Box 18"/>
            <p:cNvSpPr txBox="1">
              <a:spLocks noChangeArrowheads="1"/>
            </p:cNvSpPr>
            <p:nvPr/>
          </p:nvSpPr>
          <p:spPr bwMode="auto">
            <a:xfrm>
              <a:off x="1608269" y="4640057"/>
              <a:ext cx="52205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Minimize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</a:t>
              </a:r>
              <a:r>
                <a:rPr kumimoji="0" lang="en-US" sz="3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,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+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C∑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676814" y="2299320"/>
            <a:ext cx="66024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3600" b="1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2800" b="1" baseline="-40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600" baseline="30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</a:rPr>
              <a:t>φ</a:t>
            </a:r>
            <a:r>
              <a:rPr lang="en-US" sz="3600" b="1" baseline="-25000" dirty="0" err="1" smtClean="0">
                <a:solidFill>
                  <a:srgbClr val="FF0000"/>
                </a:solidFill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x</a:t>
            </a:r>
            <a:r>
              <a:rPr lang="en-US" sz="36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y</a:t>
            </a:r>
            <a:r>
              <a:rPr lang="en-US" sz="36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600" b="1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600" baseline="30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</a:rPr>
              <a:t>φ</a:t>
            </a:r>
            <a:r>
              <a:rPr lang="en-US" sz="3600" b="1" baseline="-25000" dirty="0" err="1" smtClean="0">
                <a:solidFill>
                  <a:srgbClr val="FF0000"/>
                </a:solidFill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x</a:t>
            </a:r>
            <a:r>
              <a:rPr lang="en-US" sz="36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y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≥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y,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</a:t>
            </a:r>
            <a:r>
              <a:rPr lang="en-US" sz="36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31965" y="2942262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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122124" y="4940654"/>
            <a:ext cx="8410316" cy="1775393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h</a:t>
            </a:r>
            <a:r>
              <a:rPr lang="en-US" sz="3000" baseline="-25000" dirty="0" smtClean="0"/>
              <a:t>i</a:t>
            </a:r>
            <a:r>
              <a:rPr lang="en-US" sz="3000" dirty="0" smtClean="0"/>
              <a:t> are incorrectly imputed</a:t>
            </a:r>
          </a:p>
          <a:p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</a:t>
            </a:r>
            <a:r>
              <a:rPr lang="en-US" sz="3000" baseline="-25000" dirty="0" err="1" smtClean="0"/>
              <a:t>i</a:t>
            </a:r>
            <a:r>
              <a:rPr lang="en-US" sz="3000" dirty="0" smtClean="0"/>
              <a:t> are large even for complex kernels</a:t>
            </a:r>
          </a:p>
          <a:p>
            <a:r>
              <a:rPr lang="en-US" sz="30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Simple kernels are preferred to minimize 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||</a:t>
            </a:r>
            <a:r>
              <a:rPr lang="en-US" sz="30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en-US" sz="3000" dirty="0" smtClean="0"/>
          </a:p>
          <a:p>
            <a:endParaRPr lang="en-US" sz="30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66360" y="51778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Self-Paced Multiple Kernel Learning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124" y="4032537"/>
            <a:ext cx="30924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000" b="1" dirty="0">
                <a:solidFill>
                  <a:prstClr val="black"/>
                </a:solidFill>
              </a:rPr>
              <a:t>Early iterations:</a:t>
            </a:r>
          </a:p>
        </p:txBody>
      </p:sp>
    </p:spTree>
    <p:extLst>
      <p:ext uri="{BB962C8B-B14F-4D97-AF65-F5344CB8AC3E}">
        <p14:creationId xmlns:p14="http://schemas.microsoft.com/office/powerpoint/2010/main" val="87789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601405" y="1507232"/>
            <a:ext cx="8077200" cy="2209800"/>
            <a:chOff x="714348" y="4505348"/>
            <a:chExt cx="8077200" cy="2209800"/>
          </a:xfrm>
        </p:grpSpPr>
        <p:sp>
          <p:nvSpPr>
            <p:cNvPr id="33" name="AutoShape 17"/>
            <p:cNvSpPr>
              <a:spLocks noChangeArrowheads="1"/>
            </p:cNvSpPr>
            <p:nvPr/>
          </p:nvSpPr>
          <p:spPr bwMode="auto">
            <a:xfrm>
              <a:off x="714348" y="4505348"/>
              <a:ext cx="8077200" cy="2209800"/>
            </a:xfrm>
            <a:prstGeom prst="roundRect">
              <a:avLst>
                <a:gd name="adj" fmla="val 16667"/>
              </a:avLst>
            </a:prstGeom>
            <a:solidFill>
              <a:srgbClr val="00E4A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 Box 18"/>
            <p:cNvSpPr txBox="1">
              <a:spLocks noChangeArrowheads="1"/>
            </p:cNvSpPr>
            <p:nvPr/>
          </p:nvSpPr>
          <p:spPr bwMode="auto">
            <a:xfrm>
              <a:off x="1608269" y="4640057"/>
              <a:ext cx="52205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Minimize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</a:t>
              </a:r>
              <a:r>
                <a:rPr kumimoji="0" lang="en-US" sz="3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</a:t>
              </a:r>
              <a:r>
                <a:rPr kumimoji="0" lang="en-US" sz="3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,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||</a:t>
              </a:r>
              <a:r>
                <a:rPr kumimoji="0" lang="en-US" sz="3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+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C∑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</a:t>
              </a:r>
              <a:r>
                <a:rPr kumimoji="0" lang="en-US" sz="36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676814" y="2299320"/>
            <a:ext cx="66024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3600" b="1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2800" b="1" baseline="-40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600" baseline="30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</a:rPr>
              <a:t>φ</a:t>
            </a:r>
            <a:r>
              <a:rPr lang="en-US" sz="3600" b="1" baseline="-25000" dirty="0" err="1" smtClean="0">
                <a:solidFill>
                  <a:srgbClr val="FF0000"/>
                </a:solidFill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x</a:t>
            </a:r>
            <a:r>
              <a:rPr lang="en-US" sz="36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y</a:t>
            </a:r>
            <a:r>
              <a:rPr lang="en-US" sz="36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600" b="1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</a:t>
            </a:r>
            <a:r>
              <a:rPr lang="en-US" sz="3600" baseline="30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</a:rPr>
              <a:t>φ</a:t>
            </a:r>
            <a:r>
              <a:rPr lang="en-US" sz="3600" b="1" baseline="-25000" dirty="0" err="1" smtClean="0">
                <a:solidFill>
                  <a:srgbClr val="FF0000"/>
                </a:solidFill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x</a:t>
            </a:r>
            <a:r>
              <a:rPr lang="en-US" sz="36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y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≥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y,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</a:t>
            </a:r>
            <a:r>
              <a:rPr lang="en-US" sz="36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31965" y="2942262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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122123" y="4940654"/>
            <a:ext cx="8817319" cy="1775393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h</a:t>
            </a:r>
            <a:r>
              <a:rPr lang="en-US" sz="3000" baseline="-25000" dirty="0" smtClean="0"/>
              <a:t>i</a:t>
            </a:r>
            <a:r>
              <a:rPr lang="en-US" sz="3000" dirty="0" smtClean="0"/>
              <a:t> are correctly imputed</a:t>
            </a:r>
          </a:p>
          <a:p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</a:t>
            </a:r>
            <a:r>
              <a:rPr lang="en-US" sz="3000" baseline="-25000" dirty="0" err="1" smtClean="0"/>
              <a:t>i</a:t>
            </a:r>
            <a:r>
              <a:rPr lang="en-US" sz="3000" dirty="0" smtClean="0"/>
              <a:t> are small for complex kernels</a:t>
            </a:r>
          </a:p>
          <a:p>
            <a:pPr lvl="0"/>
            <a:r>
              <a:rPr lang="en-US" sz="30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Complex kernels are preferred to minimize </a:t>
            </a:r>
            <a:r>
              <a:rPr lang="en-US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∑</a:t>
            </a:r>
            <a:r>
              <a:rPr lang="en-US" sz="3000" kern="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3000" kern="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</a:t>
            </a:r>
            <a:r>
              <a:rPr lang="en-US" sz="3000" kern="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endParaRPr lang="en-US" sz="3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0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66360" y="51778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Self-Paced Multiple Kernel Learning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124" y="4032537"/>
            <a:ext cx="30920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000" b="1" dirty="0" smtClean="0">
                <a:solidFill>
                  <a:prstClr val="black"/>
                </a:solidFill>
              </a:rPr>
              <a:t>Later </a:t>
            </a:r>
            <a:r>
              <a:rPr lang="en-US" sz="3000" b="1" dirty="0">
                <a:solidFill>
                  <a:prstClr val="black"/>
                </a:solidFill>
              </a:rPr>
              <a:t>iterations:</a:t>
            </a:r>
          </a:p>
        </p:txBody>
      </p:sp>
    </p:spTree>
    <p:extLst>
      <p:ext uri="{BB962C8B-B14F-4D97-AF65-F5344CB8AC3E}">
        <p14:creationId xmlns:p14="http://schemas.microsoft.com/office/powerpoint/2010/main" val="54729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5277</Words>
  <Application>Microsoft Macintosh PowerPoint</Application>
  <PresentationFormat>On-screen Show (4:3)</PresentationFormat>
  <Paragraphs>943</Paragraphs>
  <Slides>132</Slides>
  <Notes>106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5" baseType="lpstr">
      <vt:lpstr>Office Theme</vt:lpstr>
      <vt:lpstr>1_Office Theme</vt:lpstr>
      <vt:lpstr>Chart</vt:lpstr>
      <vt:lpstr>Max-Margin Learning with Latent Variables</vt:lpstr>
      <vt:lpstr>Why Latent Variables?</vt:lpstr>
      <vt:lpstr>Why Latent Variables?</vt:lpstr>
      <vt:lpstr>Why Latent Variables?</vt:lpstr>
      <vt:lpstr>Why Latent Variables?</vt:lpstr>
      <vt:lpstr>Why Latent Variables?</vt:lpstr>
      <vt:lpstr>Why Latent Variables?</vt:lpstr>
      <vt:lpstr>Why Latent Variables?</vt:lpstr>
      <vt:lpstr>Why Latent Variables?</vt:lpstr>
      <vt:lpstr>Learning with Latent Variables</vt:lpstr>
      <vt:lpstr>Max-Margin Learning with Latent Variables  Latent SVM</vt:lpstr>
      <vt:lpstr>Latent SVM</vt:lpstr>
      <vt:lpstr>Latent SVM</vt:lpstr>
      <vt:lpstr>Latent SVM</vt:lpstr>
      <vt:lpstr>Latent SVM</vt:lpstr>
      <vt:lpstr>Latent SVM</vt:lpstr>
      <vt:lpstr>Latent SVM</vt:lpstr>
      <vt:lpstr>Latent SVM</vt:lpstr>
      <vt:lpstr>Latent SVM</vt:lpstr>
      <vt:lpstr>Concave-Convex Procedure (CCCP)</vt:lpstr>
      <vt:lpstr>Concave-Convex Procedure (CCCP)</vt:lpstr>
      <vt:lpstr>Concave-Convex Procedure (CCCP)</vt:lpstr>
      <vt:lpstr>Latent SVM</vt:lpstr>
      <vt:lpstr>Latent SVM</vt:lpstr>
      <vt:lpstr>CCCP for Latent SVM</vt:lpstr>
      <vt:lpstr>Image Classification</vt:lpstr>
      <vt:lpstr>Image Classification</vt:lpstr>
      <vt:lpstr>Image Classification</vt:lpstr>
      <vt:lpstr>Object Detection</vt:lpstr>
      <vt:lpstr>Object Detection</vt:lpstr>
      <vt:lpstr>Object Detection</vt:lpstr>
      <vt:lpstr>Motif Finding</vt:lpstr>
      <vt:lpstr>Motif Finding</vt:lpstr>
      <vt:lpstr>Motif Finding</vt:lpstr>
      <vt:lpstr>Motif Finding</vt:lpstr>
      <vt:lpstr>Action Classification</vt:lpstr>
      <vt:lpstr>“Person” Features</vt:lpstr>
      <vt:lpstr>“Person” Features</vt:lpstr>
      <vt:lpstr>“Bicycle” Features</vt:lpstr>
      <vt:lpstr>“Bicycle” Features</vt:lpstr>
      <vt:lpstr>Spatial Relationship Features</vt:lpstr>
      <vt:lpstr>Data</vt:lpstr>
      <vt:lpstr>Results</vt:lpstr>
      <vt:lpstr>Results</vt:lpstr>
      <vt:lpstr>Results</vt:lpstr>
      <vt:lpstr>Semantic Segmentation</vt:lpstr>
      <vt:lpstr>Semantic Segmentation</vt:lpstr>
      <vt:lpstr>Semantic Segmentation</vt:lpstr>
      <vt:lpstr>Semantic Segmenation</vt:lpstr>
      <vt:lpstr>Semantic Segmenation</vt:lpstr>
      <vt:lpstr>Semantic Segmentation</vt:lpstr>
      <vt:lpstr>Semantic Segmentation</vt:lpstr>
      <vt:lpstr>Semantic Segmentation</vt:lpstr>
      <vt:lpstr>Latent SVM</vt:lpstr>
      <vt:lpstr>Max-Margin Learning with Latent Variables  Self-Paced Learning</vt:lpstr>
      <vt:lpstr>Latent SVM</vt:lpstr>
      <vt:lpstr>Motivation</vt:lpstr>
      <vt:lpstr>Motivation</vt:lpstr>
      <vt:lpstr>Motivation</vt:lpstr>
      <vt:lpstr>CCCP for Latent SVM</vt:lpstr>
      <vt:lpstr>Self-Paced Learning</vt:lpstr>
      <vt:lpstr>Self-Paced Learning</vt:lpstr>
      <vt:lpstr>Self-Paced Learning</vt:lpstr>
      <vt:lpstr>Self-Paced Learning</vt:lpstr>
      <vt:lpstr>SPL for Latent SVM</vt:lpstr>
      <vt:lpstr>Image Classification</vt:lpstr>
      <vt:lpstr>Image Classification</vt:lpstr>
      <vt:lpstr>Image Classification</vt:lpstr>
      <vt:lpstr>Image Classification</vt:lpstr>
      <vt:lpstr>Image Classification</vt:lpstr>
      <vt:lpstr>Image Classification</vt:lpstr>
      <vt:lpstr>Image Classification</vt:lpstr>
      <vt:lpstr>Motif Finding</vt:lpstr>
      <vt:lpstr>Motif Finding</vt:lpstr>
      <vt:lpstr>Motif Finding</vt:lpstr>
      <vt:lpstr>Motif Finding</vt:lpstr>
      <vt:lpstr>Motif Finding</vt:lpstr>
      <vt:lpstr>Action Classification</vt:lpstr>
      <vt:lpstr>Results</vt:lpstr>
      <vt:lpstr>Results</vt:lpstr>
      <vt:lpstr>Results</vt:lpstr>
      <vt:lpstr>Semantic Segmentation</vt:lpstr>
      <vt:lpstr>Semantic Segmentation</vt:lpstr>
      <vt:lpstr>Self-Paced Learning</vt:lpstr>
      <vt:lpstr>Max-Margin Learning with Latent Variables  Self-Paced Multiple Kernel Learning</vt:lpstr>
      <vt:lpstr>Motivation</vt:lpstr>
      <vt:lpstr>Motivation</vt:lpstr>
      <vt:lpstr>Motivation</vt:lpstr>
      <vt:lpstr>Model Selection</vt:lpstr>
      <vt:lpstr>Latent SVM</vt:lpstr>
      <vt:lpstr>Kernelized Latent SVM</vt:lpstr>
      <vt:lpstr>Self-Paced Multiple Kernel Learning</vt:lpstr>
      <vt:lpstr>Self-Paced Multiple Kernel Learning</vt:lpstr>
      <vt:lpstr>Self-Paced Multiple Kernel Learning</vt:lpstr>
      <vt:lpstr>Self-Paced Multiple Kernel Learning</vt:lpstr>
      <vt:lpstr>Self-Paced Multiple Kernel Learning</vt:lpstr>
      <vt:lpstr>Self-Paced Multiple Kernel Learning</vt:lpstr>
      <vt:lpstr>Self-Paced Multiple Kernel Learning</vt:lpstr>
      <vt:lpstr>Self-Paced Multiple Kernel Learning</vt:lpstr>
      <vt:lpstr>Image Classification</vt:lpstr>
      <vt:lpstr>Image Classification</vt:lpstr>
      <vt:lpstr>Image Classification</vt:lpstr>
      <vt:lpstr>Image Classification</vt:lpstr>
      <vt:lpstr>Image Classification</vt:lpstr>
      <vt:lpstr>Image Classification</vt:lpstr>
      <vt:lpstr>Image Classification</vt:lpstr>
      <vt:lpstr>Image Classification</vt:lpstr>
      <vt:lpstr>Image Classification</vt:lpstr>
      <vt:lpstr>Image Classification</vt:lpstr>
      <vt:lpstr>Motif Finding</vt:lpstr>
      <vt:lpstr>Self-Paced Multiple Kernel Learning</vt:lpstr>
      <vt:lpstr>Max-Margin Learning with Latent Variables  Max-Margin Min-Entropy Models</vt:lpstr>
      <vt:lpstr>Latent SVM</vt:lpstr>
      <vt:lpstr>Latent SVM</vt:lpstr>
      <vt:lpstr>Latent SVM</vt:lpstr>
      <vt:lpstr>Latent SVM</vt:lpstr>
      <vt:lpstr>Max-Margin Min-Entropy Models</vt:lpstr>
      <vt:lpstr>Max-Margin Min-Entropy Models</vt:lpstr>
      <vt:lpstr>Max-Margin Min-Entropy Models</vt:lpstr>
      <vt:lpstr>Max-Margin Min-Entropy Models</vt:lpstr>
      <vt:lpstr>Max-Margin Min-Entropy Models</vt:lpstr>
      <vt:lpstr>Learning M3E</vt:lpstr>
      <vt:lpstr>Learning M3E</vt:lpstr>
      <vt:lpstr>Learning M3E</vt:lpstr>
      <vt:lpstr>Optimization</vt:lpstr>
      <vt:lpstr>Image Classification</vt:lpstr>
      <vt:lpstr>Image Classification</vt:lpstr>
      <vt:lpstr>Image Classification</vt:lpstr>
      <vt:lpstr>Image Classification</vt:lpstr>
      <vt:lpstr>Motif Finding</vt:lpstr>
      <vt:lpstr>Motif Finding</vt:lpstr>
      <vt:lpstr>Max-Margin Min-Entropy Models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Inference for Learning: Belief Propagation</dc:title>
  <dc:creator>Pawan Mudigonda</dc:creator>
  <cp:lastModifiedBy>Pawan Mudigonda</cp:lastModifiedBy>
  <cp:revision>283</cp:revision>
  <dcterms:created xsi:type="dcterms:W3CDTF">2011-10-29T15:33:33Z</dcterms:created>
  <dcterms:modified xsi:type="dcterms:W3CDTF">2011-11-06T14:59:11Z</dcterms:modified>
</cp:coreProperties>
</file>