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303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302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4" r:id="rId49"/>
    <p:sldId id="305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805" autoAdjust="0"/>
  </p:normalViewPr>
  <p:slideViewPr>
    <p:cSldViewPr snapToGrid="0" snapToObjects="1">
      <p:cViewPr varScale="1">
        <p:scale>
          <a:sx n="104" d="100"/>
          <a:sy n="104" d="100"/>
        </p:scale>
        <p:origin x="-12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B17E4-37FD-0C44-B00C-3C7F038BCF09}" type="datetimeFigureOut">
              <a:rPr lang="en-US" smtClean="0"/>
              <a:t>11/6/11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170B5-EA4E-C641-9A6E-C10E87A6E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41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DC4958-3795-CB4C-8742-34783BE0DDF5}" type="slidenum">
              <a:rPr lang="en-US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254B4E-99E5-B54C-AC0A-0BDA28C25048}" type="slidenum">
              <a:rPr lang="en-US"/>
              <a:pPr/>
              <a:t>11</a:t>
            </a:fld>
            <a:endParaRPr lang="en-US"/>
          </a:p>
        </p:txBody>
      </p:sp>
      <p:sp>
        <p:nvSpPr>
          <p:cNvPr id="4014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F464A-3C5D-E34E-ABDA-10C55F3B6C5C}" type="slidenum">
              <a:rPr lang="en-US"/>
              <a:pPr/>
              <a:t>12</a:t>
            </a:fld>
            <a:endParaRPr lang="en-US"/>
          </a:p>
        </p:txBody>
      </p:sp>
      <p:sp>
        <p:nvSpPr>
          <p:cNvPr id="403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54096C-7331-C043-B180-6FFEAE9AE9A5}" type="slidenum">
              <a:rPr lang="en-US"/>
              <a:pPr/>
              <a:t>13</a:t>
            </a:fld>
            <a:endParaRPr lang="en-US"/>
          </a:p>
        </p:txBody>
      </p:sp>
      <p:sp>
        <p:nvSpPr>
          <p:cNvPr id="3870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2EDDB-D30F-4E46-B91F-48B7BB491CF6}" type="slidenum">
              <a:rPr lang="en-US"/>
              <a:pPr/>
              <a:t>14</a:t>
            </a:fld>
            <a:endParaRPr lang="en-US"/>
          </a:p>
        </p:txBody>
      </p:sp>
      <p:sp>
        <p:nvSpPr>
          <p:cNvPr id="4055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2EDDB-D30F-4E46-B91F-48B7BB491CF6}" type="slidenum">
              <a:rPr lang="en-US"/>
              <a:pPr/>
              <a:t>15</a:t>
            </a:fld>
            <a:endParaRPr lang="en-US"/>
          </a:p>
        </p:txBody>
      </p:sp>
      <p:sp>
        <p:nvSpPr>
          <p:cNvPr id="4055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01D426-3C3A-434B-A4EC-5554AB89200C}" type="slidenum">
              <a:rPr lang="en-US"/>
              <a:pPr/>
              <a:t>16</a:t>
            </a:fld>
            <a:endParaRPr lang="en-US"/>
          </a:p>
        </p:txBody>
      </p:sp>
      <p:sp>
        <p:nvSpPr>
          <p:cNvPr id="4075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820CDC-6291-7B45-A3B4-C0E7708F0E21}" type="slidenum">
              <a:rPr lang="en-US"/>
              <a:pPr/>
              <a:t>17</a:t>
            </a:fld>
            <a:endParaRPr lang="en-US"/>
          </a:p>
        </p:txBody>
      </p:sp>
      <p:sp>
        <p:nvSpPr>
          <p:cNvPr id="4096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85CA0F-1EB6-B642-8DA9-5DD4C3FA080A}" type="slidenum">
              <a:rPr lang="en-US"/>
              <a:pPr/>
              <a:t>18</a:t>
            </a:fld>
            <a:endParaRPr lang="en-US"/>
          </a:p>
        </p:txBody>
      </p:sp>
      <p:sp>
        <p:nvSpPr>
          <p:cNvPr id="4116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BB9BC-CABE-8741-9A80-9FD96F188CF0}" type="slidenum">
              <a:rPr lang="en-US"/>
              <a:pPr/>
              <a:t>19</a:t>
            </a:fld>
            <a:endParaRPr lang="en-US"/>
          </a:p>
        </p:txBody>
      </p:sp>
      <p:sp>
        <p:nvSpPr>
          <p:cNvPr id="4136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5A7B44-5C48-884C-B45B-91860EAEAA76}" type="slidenum">
              <a:rPr lang="en-US"/>
              <a:pPr/>
              <a:t>20</a:t>
            </a:fld>
            <a:endParaRPr lang="en-US"/>
          </a:p>
        </p:txBody>
      </p:sp>
      <p:sp>
        <p:nvSpPr>
          <p:cNvPr id="4157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DC4958-3795-CB4C-8742-34783BE0DDF5}" type="slidenum">
              <a:rPr lang="en-US"/>
              <a:pPr/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41849B-89E7-8C41-834C-E82A864BC709}" type="slidenum">
              <a:rPr lang="en-US"/>
              <a:pPr/>
              <a:t>21</a:t>
            </a:fld>
            <a:endParaRPr lang="en-US"/>
          </a:p>
        </p:txBody>
      </p:sp>
      <p:sp>
        <p:nvSpPr>
          <p:cNvPr id="4177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1D0AA-0C18-9549-B32E-9195CAFF795C}" type="slidenum">
              <a:rPr lang="en-US"/>
              <a:pPr/>
              <a:t>22</a:t>
            </a:fld>
            <a:endParaRPr lang="en-US"/>
          </a:p>
        </p:txBody>
      </p:sp>
      <p:sp>
        <p:nvSpPr>
          <p:cNvPr id="4198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AB9A0D-5744-A648-9BA2-8355B9B1686E}" type="slidenum">
              <a:rPr lang="en-US"/>
              <a:pPr/>
              <a:t>23</a:t>
            </a:fld>
            <a:endParaRPr lang="en-US"/>
          </a:p>
        </p:txBody>
      </p:sp>
      <p:sp>
        <p:nvSpPr>
          <p:cNvPr id="4218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79DC7F-8F5C-C24C-A8FB-27348E4B625B}" type="slidenum">
              <a:rPr lang="en-US"/>
              <a:pPr/>
              <a:t>24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245A0A-7A81-5242-AA56-DD716F9F98BB}" type="slidenum">
              <a:rPr lang="en-US"/>
              <a:pPr/>
              <a:t>25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1D71E0-D559-3943-B930-09D08A3BA699}" type="slidenum">
              <a:rPr lang="en-US"/>
              <a:pPr/>
              <a:t>26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D70A57-00AE-8E4D-9E45-F91A49F65065}" type="slidenum">
              <a:rPr lang="en-US"/>
              <a:pPr/>
              <a:t>27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D70A57-00AE-8E4D-9E45-F91A49F65065}" type="slidenum">
              <a:rPr lang="en-US"/>
              <a:pPr/>
              <a:t>28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EA9FA3-413B-5D44-8B07-F97A7672213D}" type="slidenum">
              <a:rPr lang="en-US"/>
              <a:pPr/>
              <a:t>29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DC4958-3795-CB4C-8742-34783BE0DDF5}" type="slidenum">
              <a:rPr lang="en-US"/>
              <a:pPr/>
              <a:t>30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DC4958-3795-CB4C-8742-34783BE0DDF5}" type="slidenum">
              <a:rPr lang="en-US"/>
              <a:pPr/>
              <a:t>4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EA9FA3-413B-5D44-8B07-F97A7672213D}" type="slidenum">
              <a:rPr lang="en-US"/>
              <a:pPr/>
              <a:t>32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EA9FA3-413B-5D44-8B07-F97A7672213D}" type="slidenum">
              <a:rPr lang="en-US"/>
              <a:pPr/>
              <a:t>33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EA9FA3-413B-5D44-8B07-F97A7672213D}" type="slidenum">
              <a:rPr lang="en-US"/>
              <a:pPr/>
              <a:t>34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5A7A65-B72D-4A4E-BE66-15FBF3AE5950}" type="slidenum">
              <a:rPr lang="en-US"/>
              <a:pPr/>
              <a:t>35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5A7A65-B72D-4A4E-BE66-15FBF3AE5950}" type="slidenum">
              <a:rPr lang="en-US"/>
              <a:pPr/>
              <a:t>36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1B9F8B-D09B-CE47-A139-DD58D9700DAC}" type="slidenum">
              <a:rPr lang="en-US"/>
              <a:pPr/>
              <a:t>37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1B9F8B-D09B-CE47-A139-DD58D9700DAC}" type="slidenum">
              <a:rPr lang="en-US"/>
              <a:pPr/>
              <a:t>38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1B9F8B-D09B-CE47-A139-DD58D9700DAC}" type="slidenum">
              <a:rPr lang="en-US"/>
              <a:pPr/>
              <a:t>39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1B9F8B-D09B-CE47-A139-DD58D9700DAC}" type="slidenum">
              <a:rPr lang="en-US"/>
              <a:pPr/>
              <a:t>40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1B9F8B-D09B-CE47-A139-DD58D9700DAC}" type="slidenum">
              <a:rPr lang="en-US"/>
              <a:pPr/>
              <a:t>41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DC4958-3795-CB4C-8742-34783BE0DDF5}" type="slidenum">
              <a:rPr lang="en-US"/>
              <a:pPr/>
              <a:t>5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EA9FA3-413B-5D44-8B07-F97A7672213D}" type="slidenum">
              <a:rPr lang="en-US"/>
              <a:pPr/>
              <a:t>42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1B9F8B-D09B-CE47-A139-DD58D9700DAC}" type="slidenum">
              <a:rPr lang="en-US"/>
              <a:pPr/>
              <a:t>43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1B9F8B-D09B-CE47-A139-DD58D9700DAC}" type="slidenum">
              <a:rPr lang="en-US"/>
              <a:pPr/>
              <a:t>44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1B9F8B-D09B-CE47-A139-DD58D9700DAC}" type="slidenum">
              <a:rPr lang="en-US"/>
              <a:pPr/>
              <a:t>45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1B9F8B-D09B-CE47-A139-DD58D9700DAC}" type="slidenum">
              <a:rPr lang="en-US"/>
              <a:pPr/>
              <a:t>46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EA9FA3-413B-5D44-8B07-F97A7672213D}" type="slidenum">
              <a:rPr lang="en-US"/>
              <a:pPr/>
              <a:t>47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EA9FA3-413B-5D44-8B07-F97A7672213D}" type="slidenum">
              <a:rPr lang="en-US"/>
              <a:pPr/>
              <a:t>48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EA9FA3-413B-5D44-8B07-F97A7672213D}" type="slidenum">
              <a:rPr lang="en-US"/>
              <a:pPr/>
              <a:t>49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F5BC92-040C-8942-9C5E-A9DB7A37187A}" type="slidenum">
              <a:rPr lang="en-US"/>
              <a:pPr/>
              <a:t>6</a:t>
            </a:fld>
            <a:endParaRPr lang="en-US"/>
          </a:p>
        </p:txBody>
      </p:sp>
      <p:sp>
        <p:nvSpPr>
          <p:cNvPr id="4444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F5BC92-040C-8942-9C5E-A9DB7A37187A}" type="slidenum">
              <a:rPr lang="en-US"/>
              <a:pPr/>
              <a:t>7</a:t>
            </a:fld>
            <a:endParaRPr lang="en-US"/>
          </a:p>
        </p:txBody>
      </p:sp>
      <p:sp>
        <p:nvSpPr>
          <p:cNvPr id="4444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885E2-E73B-CD43-B21D-9B3DE34D16C8}" type="slidenum">
              <a:rPr lang="en-US"/>
              <a:pPr/>
              <a:t>8</a:t>
            </a:fld>
            <a:endParaRPr lang="en-US"/>
          </a:p>
        </p:txBody>
      </p:sp>
      <p:sp>
        <p:nvSpPr>
          <p:cNvPr id="370690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069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62A677-E5FB-9847-BF00-C38CF0820A15}" type="slidenum">
              <a:rPr lang="en-US"/>
              <a:pPr/>
              <a:t>9</a:t>
            </a:fld>
            <a:endParaRPr lang="en-US"/>
          </a:p>
        </p:txBody>
      </p:sp>
      <p:sp>
        <p:nvSpPr>
          <p:cNvPr id="376834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683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EC202-AB92-DC42-82EB-F2405F0020BD}" type="slidenum">
              <a:rPr lang="en-US"/>
              <a:pPr/>
              <a:t>10</a:t>
            </a:fld>
            <a:endParaRPr lang="en-US"/>
          </a:p>
        </p:txBody>
      </p:sp>
      <p:sp>
        <p:nvSpPr>
          <p:cNvPr id="378882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88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485-9C94-624E-A272-3537945AFF70}" type="datetimeFigureOut">
              <a:rPr lang="en-US" smtClean="0"/>
              <a:t>11/6/11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3AE1-6A65-D84F-BED6-D4803533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24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485-9C94-624E-A272-3537945AFF70}" type="datetimeFigureOut">
              <a:rPr lang="en-US" smtClean="0"/>
              <a:t>11/6/11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3AE1-6A65-D84F-BED6-D4803533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5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485-9C94-624E-A272-3537945AFF70}" type="datetimeFigureOut">
              <a:rPr lang="en-US" smtClean="0"/>
              <a:t>11/6/11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3AE1-6A65-D84F-BED6-D4803533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2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485-9C94-624E-A272-3537945AFF70}" type="datetimeFigureOut">
              <a:rPr lang="en-US" smtClean="0"/>
              <a:t>11/6/11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3AE1-6A65-D84F-BED6-D4803533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41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485-9C94-624E-A272-3537945AFF70}" type="datetimeFigureOut">
              <a:rPr lang="en-US" smtClean="0"/>
              <a:t>11/6/11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3AE1-6A65-D84F-BED6-D4803533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5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485-9C94-624E-A272-3537945AFF70}" type="datetimeFigureOut">
              <a:rPr lang="en-US" smtClean="0"/>
              <a:t>11/6/11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3AE1-6A65-D84F-BED6-D4803533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8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485-9C94-624E-A272-3537945AFF70}" type="datetimeFigureOut">
              <a:rPr lang="en-US" smtClean="0"/>
              <a:t>11/6/11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3AE1-6A65-D84F-BED6-D4803533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30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485-9C94-624E-A272-3537945AFF70}" type="datetimeFigureOut">
              <a:rPr lang="en-US" smtClean="0"/>
              <a:t>11/6/11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3AE1-6A65-D84F-BED6-D4803533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28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485-9C94-624E-A272-3537945AFF70}" type="datetimeFigureOut">
              <a:rPr lang="en-US" smtClean="0"/>
              <a:t>11/6/11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3AE1-6A65-D84F-BED6-D4803533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2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485-9C94-624E-A272-3537945AFF70}" type="datetimeFigureOut">
              <a:rPr lang="en-US" smtClean="0"/>
              <a:t>11/6/11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3AE1-6A65-D84F-BED6-D4803533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2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485-9C94-624E-A272-3537945AFF70}" type="datetimeFigureOut">
              <a:rPr lang="en-US" smtClean="0"/>
              <a:t>11/6/11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3AE1-6A65-D84F-BED6-D4803533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27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9D485-9C94-624E-A272-3537945AFF70}" type="datetimeFigureOut">
              <a:rPr lang="en-US" smtClean="0"/>
              <a:t>11/6/11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C3AE1-6A65-D84F-BED6-D4803533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18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81163" cy="163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SU_BlockStree_2color_d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3" y="76200"/>
            <a:ext cx="110172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263" y="1850867"/>
            <a:ext cx="9075737" cy="3418022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Inference for Learning</a:t>
            </a:r>
            <a:br>
              <a:rPr lang="en-US" sz="48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dirty="0" smtClean="0"/>
              <a:t>Belief Propagation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19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913" name="Rectangle 1081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Two Variables</a:t>
            </a:r>
          </a:p>
        </p:txBody>
      </p:sp>
      <p:sp>
        <p:nvSpPr>
          <p:cNvPr id="377914" name="Oval 1082"/>
          <p:cNvSpPr>
            <a:spLocks noChangeArrowheads="1"/>
          </p:cNvSpPr>
          <p:nvPr/>
        </p:nvSpPr>
        <p:spPr bwMode="auto">
          <a:xfrm>
            <a:off x="381000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15" name="Line 1083"/>
          <p:cNvSpPr>
            <a:spLocks noChangeShapeType="1"/>
          </p:cNvSpPr>
          <p:nvPr/>
        </p:nvSpPr>
        <p:spPr bwMode="auto">
          <a:xfrm>
            <a:off x="685800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16" name="Line 1084"/>
          <p:cNvSpPr>
            <a:spLocks noChangeShapeType="1"/>
          </p:cNvSpPr>
          <p:nvPr/>
        </p:nvSpPr>
        <p:spPr bwMode="auto">
          <a:xfrm>
            <a:off x="38100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17" name="Oval 1085"/>
          <p:cNvSpPr>
            <a:spLocks noChangeArrowheads="1"/>
          </p:cNvSpPr>
          <p:nvPr/>
        </p:nvSpPr>
        <p:spPr bwMode="auto">
          <a:xfrm>
            <a:off x="3257550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18" name="Line 1086"/>
          <p:cNvSpPr>
            <a:spLocks noChangeShapeType="1"/>
          </p:cNvSpPr>
          <p:nvPr/>
        </p:nvSpPr>
        <p:spPr bwMode="auto">
          <a:xfrm>
            <a:off x="3562350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19" name="Text Box 1087"/>
          <p:cNvSpPr txBox="1">
            <a:spLocks noChangeArrowheads="1"/>
          </p:cNvSpPr>
          <p:nvPr/>
        </p:nvSpPr>
        <p:spPr bwMode="auto">
          <a:xfrm>
            <a:off x="442913" y="33670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377920" name="Text Box 1088"/>
          <p:cNvSpPr txBox="1">
            <a:spLocks noChangeArrowheads="1"/>
          </p:cNvSpPr>
          <p:nvPr/>
        </p:nvSpPr>
        <p:spPr bwMode="auto">
          <a:xfrm>
            <a:off x="3333750" y="33528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377921" name="Line 1089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22" name="Line 1090"/>
          <p:cNvSpPr>
            <a:spLocks noChangeShapeType="1"/>
          </p:cNvSpPr>
          <p:nvPr/>
        </p:nvSpPr>
        <p:spPr bwMode="auto">
          <a:xfrm>
            <a:off x="325755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23" name="Line 1091"/>
          <p:cNvSpPr>
            <a:spLocks noChangeShapeType="1"/>
          </p:cNvSpPr>
          <p:nvPr/>
        </p:nvSpPr>
        <p:spPr bwMode="auto">
          <a:xfrm>
            <a:off x="325755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24" name="Line 1092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25" name="Line 1093"/>
          <p:cNvSpPr>
            <a:spLocks noChangeShapeType="1"/>
          </p:cNvSpPr>
          <p:nvPr/>
        </p:nvSpPr>
        <p:spPr bwMode="auto">
          <a:xfrm>
            <a:off x="3257550" y="2819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7926" name="AutoShape 1094"/>
          <p:cNvCxnSpPr>
            <a:cxnSpLocks noChangeShapeType="1"/>
            <a:stCxn id="377914" idx="6"/>
          </p:cNvCxnSpPr>
          <p:nvPr/>
        </p:nvCxnSpPr>
        <p:spPr bwMode="auto">
          <a:xfrm>
            <a:off x="1084263" y="36195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7927" name="Text Box 1095"/>
          <p:cNvSpPr txBox="1">
            <a:spLocks noChangeArrowheads="1"/>
          </p:cNvSpPr>
          <p:nvPr/>
        </p:nvSpPr>
        <p:spPr bwMode="auto">
          <a:xfrm>
            <a:off x="304800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377928" name="Text Box 1096"/>
          <p:cNvSpPr txBox="1">
            <a:spLocks noChangeArrowheads="1"/>
          </p:cNvSpPr>
          <p:nvPr/>
        </p:nvSpPr>
        <p:spPr bwMode="auto">
          <a:xfrm>
            <a:off x="3181350" y="2833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377929" name="Line 1097"/>
          <p:cNvSpPr>
            <a:spLocks noChangeShapeType="1"/>
          </p:cNvSpPr>
          <p:nvPr/>
        </p:nvSpPr>
        <p:spPr bwMode="auto">
          <a:xfrm>
            <a:off x="38100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30" name="Line 1098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31" name="Line 1099"/>
          <p:cNvSpPr>
            <a:spLocks noChangeShapeType="1"/>
          </p:cNvSpPr>
          <p:nvPr/>
        </p:nvSpPr>
        <p:spPr bwMode="auto">
          <a:xfrm>
            <a:off x="325755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32" name="Line 1100"/>
          <p:cNvSpPr>
            <a:spLocks noChangeShapeType="1"/>
          </p:cNvSpPr>
          <p:nvPr/>
        </p:nvSpPr>
        <p:spPr bwMode="auto">
          <a:xfrm>
            <a:off x="325755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33" name="Line 1101"/>
          <p:cNvSpPr>
            <a:spLocks noChangeShapeType="1"/>
          </p:cNvSpPr>
          <p:nvPr/>
        </p:nvSpPr>
        <p:spPr bwMode="auto">
          <a:xfrm>
            <a:off x="666750" y="16764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34" name="Line 1102"/>
          <p:cNvSpPr>
            <a:spLocks noChangeShapeType="1"/>
          </p:cNvSpPr>
          <p:nvPr/>
        </p:nvSpPr>
        <p:spPr bwMode="auto">
          <a:xfrm>
            <a:off x="742950" y="2819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35" name="Text Box 1103"/>
          <p:cNvSpPr txBox="1">
            <a:spLocks noChangeArrowheads="1"/>
          </p:cNvSpPr>
          <p:nvPr/>
        </p:nvSpPr>
        <p:spPr bwMode="auto">
          <a:xfrm>
            <a:off x="1276350" y="1995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377936" name="Text Box 1104"/>
          <p:cNvSpPr txBox="1">
            <a:spLocks noChangeArrowheads="1"/>
          </p:cNvSpPr>
          <p:nvPr/>
        </p:nvSpPr>
        <p:spPr bwMode="auto">
          <a:xfrm>
            <a:off x="1981200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377937" name="Line 1105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38" name="Line 1106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39" name="Text Box 1107"/>
          <p:cNvSpPr txBox="1">
            <a:spLocks noChangeArrowheads="1"/>
          </p:cNvSpPr>
          <p:nvPr/>
        </p:nvSpPr>
        <p:spPr bwMode="auto">
          <a:xfrm>
            <a:off x="304800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377940" name="Line 1108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41" name="Text Box 1109"/>
          <p:cNvSpPr txBox="1">
            <a:spLocks noChangeArrowheads="1"/>
          </p:cNvSpPr>
          <p:nvPr/>
        </p:nvSpPr>
        <p:spPr bwMode="auto">
          <a:xfrm>
            <a:off x="3352800" y="3824288"/>
            <a:ext cx="452438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77942" name="Text Box 1110"/>
          <p:cNvSpPr txBox="1">
            <a:spLocks noChangeArrowheads="1"/>
          </p:cNvSpPr>
          <p:nvPr/>
        </p:nvSpPr>
        <p:spPr bwMode="auto">
          <a:xfrm>
            <a:off x="2743200" y="685800"/>
            <a:ext cx="17526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chemeClr val="accent2"/>
                </a:solidFill>
              </a:rPr>
              <a:t>f(a) = 1</a:t>
            </a:r>
          </a:p>
        </p:txBody>
      </p:sp>
      <p:sp>
        <p:nvSpPr>
          <p:cNvPr id="377943" name="Oval 1111"/>
          <p:cNvSpPr>
            <a:spLocks noChangeArrowheads="1"/>
          </p:cNvSpPr>
          <p:nvPr/>
        </p:nvSpPr>
        <p:spPr bwMode="auto">
          <a:xfrm>
            <a:off x="5165725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44" name="Line 1112"/>
          <p:cNvSpPr>
            <a:spLocks noChangeShapeType="1"/>
          </p:cNvSpPr>
          <p:nvPr/>
        </p:nvSpPr>
        <p:spPr bwMode="auto">
          <a:xfrm>
            <a:off x="5470525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45" name="Line 1113"/>
          <p:cNvSpPr>
            <a:spLocks noChangeShapeType="1"/>
          </p:cNvSpPr>
          <p:nvPr/>
        </p:nvSpPr>
        <p:spPr bwMode="auto">
          <a:xfrm>
            <a:off x="516572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46" name="Oval 1114"/>
          <p:cNvSpPr>
            <a:spLocks noChangeArrowheads="1"/>
          </p:cNvSpPr>
          <p:nvPr/>
        </p:nvSpPr>
        <p:spPr bwMode="auto">
          <a:xfrm>
            <a:off x="8042275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47" name="Line 1115"/>
          <p:cNvSpPr>
            <a:spLocks noChangeShapeType="1"/>
          </p:cNvSpPr>
          <p:nvPr/>
        </p:nvSpPr>
        <p:spPr bwMode="auto">
          <a:xfrm>
            <a:off x="8347075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48" name="Text Box 1116"/>
          <p:cNvSpPr txBox="1">
            <a:spLocks noChangeArrowheads="1"/>
          </p:cNvSpPr>
          <p:nvPr/>
        </p:nvSpPr>
        <p:spPr bwMode="auto">
          <a:xfrm>
            <a:off x="5227638" y="33670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377949" name="Text Box 1117"/>
          <p:cNvSpPr txBox="1">
            <a:spLocks noChangeArrowheads="1"/>
          </p:cNvSpPr>
          <p:nvPr/>
        </p:nvSpPr>
        <p:spPr bwMode="auto">
          <a:xfrm>
            <a:off x="8118475" y="33528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377950" name="Line 1118"/>
          <p:cNvSpPr>
            <a:spLocks noChangeShapeType="1"/>
          </p:cNvSpPr>
          <p:nvPr/>
        </p:nvSpPr>
        <p:spPr bwMode="auto">
          <a:xfrm>
            <a:off x="516572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51" name="Line 1119"/>
          <p:cNvSpPr>
            <a:spLocks noChangeShapeType="1"/>
          </p:cNvSpPr>
          <p:nvPr/>
        </p:nvSpPr>
        <p:spPr bwMode="auto">
          <a:xfrm>
            <a:off x="804227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52" name="Line 1120"/>
          <p:cNvSpPr>
            <a:spLocks noChangeShapeType="1"/>
          </p:cNvSpPr>
          <p:nvPr/>
        </p:nvSpPr>
        <p:spPr bwMode="auto">
          <a:xfrm>
            <a:off x="804227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53" name="Line 1121"/>
          <p:cNvSpPr>
            <a:spLocks noChangeShapeType="1"/>
          </p:cNvSpPr>
          <p:nvPr/>
        </p:nvSpPr>
        <p:spPr bwMode="auto">
          <a:xfrm>
            <a:off x="5165725" y="1676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54" name="Line 1122"/>
          <p:cNvSpPr>
            <a:spLocks noChangeShapeType="1"/>
          </p:cNvSpPr>
          <p:nvPr/>
        </p:nvSpPr>
        <p:spPr bwMode="auto">
          <a:xfrm>
            <a:off x="8042275" y="2819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7955" name="AutoShape 1123"/>
          <p:cNvCxnSpPr>
            <a:cxnSpLocks noChangeShapeType="1"/>
            <a:stCxn id="377943" idx="6"/>
          </p:cNvCxnSpPr>
          <p:nvPr/>
        </p:nvCxnSpPr>
        <p:spPr bwMode="auto">
          <a:xfrm>
            <a:off x="5868988" y="36195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7956" name="Text Box 1124"/>
          <p:cNvSpPr txBox="1">
            <a:spLocks noChangeArrowheads="1"/>
          </p:cNvSpPr>
          <p:nvPr/>
        </p:nvSpPr>
        <p:spPr bwMode="auto">
          <a:xfrm>
            <a:off x="5089525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377957" name="Text Box 1125"/>
          <p:cNvSpPr txBox="1">
            <a:spLocks noChangeArrowheads="1"/>
          </p:cNvSpPr>
          <p:nvPr/>
        </p:nvSpPr>
        <p:spPr bwMode="auto">
          <a:xfrm>
            <a:off x="5089525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377958" name="Text Box 1126"/>
          <p:cNvSpPr txBox="1">
            <a:spLocks noChangeArrowheads="1"/>
          </p:cNvSpPr>
          <p:nvPr/>
        </p:nvSpPr>
        <p:spPr bwMode="auto">
          <a:xfrm>
            <a:off x="7966075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377959" name="Line 1127"/>
          <p:cNvSpPr>
            <a:spLocks noChangeShapeType="1"/>
          </p:cNvSpPr>
          <p:nvPr/>
        </p:nvSpPr>
        <p:spPr bwMode="auto">
          <a:xfrm>
            <a:off x="516572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60" name="Line 1128"/>
          <p:cNvSpPr>
            <a:spLocks noChangeShapeType="1"/>
          </p:cNvSpPr>
          <p:nvPr/>
        </p:nvSpPr>
        <p:spPr bwMode="auto">
          <a:xfrm>
            <a:off x="516572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61" name="Line 1129"/>
          <p:cNvSpPr>
            <a:spLocks noChangeShapeType="1"/>
          </p:cNvSpPr>
          <p:nvPr/>
        </p:nvSpPr>
        <p:spPr bwMode="auto">
          <a:xfrm>
            <a:off x="804227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62" name="Line 1130"/>
          <p:cNvSpPr>
            <a:spLocks noChangeShapeType="1"/>
          </p:cNvSpPr>
          <p:nvPr/>
        </p:nvSpPr>
        <p:spPr bwMode="auto">
          <a:xfrm>
            <a:off x="804227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63" name="Line 1131"/>
          <p:cNvSpPr>
            <a:spLocks noChangeShapeType="1"/>
          </p:cNvSpPr>
          <p:nvPr/>
        </p:nvSpPr>
        <p:spPr bwMode="auto">
          <a:xfrm flipV="1">
            <a:off x="5451475" y="16764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64" name="Line 1132"/>
          <p:cNvSpPr>
            <a:spLocks noChangeShapeType="1"/>
          </p:cNvSpPr>
          <p:nvPr/>
        </p:nvSpPr>
        <p:spPr bwMode="auto">
          <a:xfrm>
            <a:off x="5603875" y="1676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65" name="Text Box 1133"/>
          <p:cNvSpPr txBox="1">
            <a:spLocks noChangeArrowheads="1"/>
          </p:cNvSpPr>
          <p:nvPr/>
        </p:nvSpPr>
        <p:spPr bwMode="auto">
          <a:xfrm>
            <a:off x="6765925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377966" name="Text Box 1134"/>
          <p:cNvSpPr txBox="1">
            <a:spLocks noChangeArrowheads="1"/>
          </p:cNvSpPr>
          <p:nvPr/>
        </p:nvSpPr>
        <p:spPr bwMode="auto">
          <a:xfrm>
            <a:off x="7375525" y="19812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377971" name="Text Box 1139"/>
          <p:cNvSpPr txBox="1">
            <a:spLocks noChangeArrowheads="1"/>
          </p:cNvSpPr>
          <p:nvPr/>
        </p:nvSpPr>
        <p:spPr bwMode="auto">
          <a:xfrm>
            <a:off x="8081963" y="3824288"/>
            <a:ext cx="452437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77972" name="Text Box 1140"/>
          <p:cNvSpPr txBox="1">
            <a:spLocks noChangeArrowheads="1"/>
          </p:cNvSpPr>
          <p:nvPr/>
        </p:nvSpPr>
        <p:spPr bwMode="auto">
          <a:xfrm>
            <a:off x="7162800" y="623888"/>
            <a:ext cx="17526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chemeClr val="accent2"/>
                </a:solidFill>
              </a:rPr>
              <a:t>f(a) = 1</a:t>
            </a:r>
          </a:p>
        </p:txBody>
      </p:sp>
      <p:sp>
        <p:nvSpPr>
          <p:cNvPr id="377974" name="Text Box 1142"/>
          <p:cNvSpPr txBox="1">
            <a:spLocks noChangeArrowheads="1"/>
          </p:cNvSpPr>
          <p:nvPr/>
        </p:nvSpPr>
        <p:spPr bwMode="auto">
          <a:xfrm>
            <a:off x="2523209" y="6019800"/>
            <a:ext cx="381659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600" dirty="0" err="1" smtClean="0">
                <a:solidFill>
                  <a:schemeClr val="hlink"/>
                </a:solidFill>
              </a:rPr>
              <a:t>B</a:t>
            </a:r>
            <a:r>
              <a:rPr lang="en-US" sz="3600" baseline="-25000" dirty="0" err="1" smtClean="0">
                <a:solidFill>
                  <a:schemeClr val="hlink"/>
                </a:solidFill>
              </a:rPr>
              <a:t>b</a:t>
            </a:r>
            <a:r>
              <a:rPr lang="en-US" sz="3600" baseline="-25000" dirty="0" err="1">
                <a:solidFill>
                  <a:schemeClr val="hlink"/>
                </a:solidFill>
              </a:rPr>
              <a:t>;i</a:t>
            </a:r>
            <a:r>
              <a:rPr lang="en-US" sz="3600" dirty="0">
                <a:solidFill>
                  <a:schemeClr val="hlink"/>
                </a:solidFill>
              </a:rPr>
              <a:t> = 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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b;i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+∑</a:t>
            </a:r>
            <a:r>
              <a:rPr lang="en-US" sz="3600" baseline="-25000" dirty="0">
                <a:solidFill>
                  <a:schemeClr val="hlink"/>
                </a:solidFill>
                <a:sym typeface="Symbol" charset="0"/>
              </a:rPr>
              <a:t>a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3600" dirty="0" err="1">
                <a:solidFill>
                  <a:schemeClr val="hlink"/>
                </a:solidFill>
                <a:sym typeface="Symbol" charset="0"/>
              </a:rPr>
              <a:t>M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ab;i</a:t>
            </a:r>
            <a:endParaRPr lang="en-US" sz="3600" baseline="-25000" dirty="0">
              <a:solidFill>
                <a:schemeClr val="hlink"/>
              </a:solidFill>
              <a:sym typeface="Symbol" charset="0"/>
            </a:endParaRPr>
          </a:p>
        </p:txBody>
      </p:sp>
      <p:sp>
        <p:nvSpPr>
          <p:cNvPr id="377975" name="Rectangle 1143"/>
          <p:cNvSpPr>
            <a:spLocks noChangeArrowheads="1"/>
          </p:cNvSpPr>
          <p:nvPr/>
        </p:nvSpPr>
        <p:spPr bwMode="auto">
          <a:xfrm>
            <a:off x="4060825" y="4508500"/>
            <a:ext cx="2341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b;0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ab;0</a:t>
            </a:r>
            <a:endParaRPr lang="en-US" sz="3600">
              <a:sym typeface="Symbol" charset="0"/>
            </a:endParaRPr>
          </a:p>
        </p:txBody>
      </p:sp>
      <p:sp>
        <p:nvSpPr>
          <p:cNvPr id="377976" name="Rectangle 1144"/>
          <p:cNvSpPr>
            <a:spLocks noChangeArrowheads="1"/>
          </p:cNvSpPr>
          <p:nvPr/>
        </p:nvSpPr>
        <p:spPr bwMode="auto">
          <a:xfrm>
            <a:off x="6570663" y="449580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2 + 3</a:t>
            </a:r>
          </a:p>
        </p:txBody>
      </p:sp>
      <p:sp>
        <p:nvSpPr>
          <p:cNvPr id="377977" name="Rectangle 1145"/>
          <p:cNvSpPr>
            <a:spLocks noChangeArrowheads="1"/>
          </p:cNvSpPr>
          <p:nvPr/>
        </p:nvSpPr>
        <p:spPr bwMode="auto">
          <a:xfrm>
            <a:off x="4060825" y="5302250"/>
            <a:ext cx="2341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b;1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ab;1</a:t>
            </a:r>
            <a:endParaRPr lang="en-US" sz="3600">
              <a:sym typeface="Symbol" charset="0"/>
            </a:endParaRPr>
          </a:p>
        </p:txBody>
      </p:sp>
      <p:sp>
        <p:nvSpPr>
          <p:cNvPr id="377978" name="Rectangle 1146"/>
          <p:cNvSpPr>
            <a:spLocks noChangeArrowheads="1"/>
          </p:cNvSpPr>
          <p:nvPr/>
        </p:nvSpPr>
        <p:spPr bwMode="auto">
          <a:xfrm>
            <a:off x="6570663" y="528955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4 + 2</a:t>
            </a:r>
          </a:p>
        </p:txBody>
      </p:sp>
      <p:sp>
        <p:nvSpPr>
          <p:cNvPr id="377979" name="Text Box 1147"/>
          <p:cNvSpPr txBox="1">
            <a:spLocks noChangeArrowheads="1"/>
          </p:cNvSpPr>
          <p:nvPr/>
        </p:nvSpPr>
        <p:spPr bwMode="auto">
          <a:xfrm>
            <a:off x="2362200" y="4737100"/>
            <a:ext cx="1814513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rgbClr val="FF0000"/>
                </a:solidFill>
              </a:rPr>
              <a:t>argmin</a:t>
            </a:r>
          </a:p>
        </p:txBody>
      </p:sp>
      <p:sp>
        <p:nvSpPr>
          <p:cNvPr id="377980" name="Text Box 1148"/>
          <p:cNvSpPr txBox="1">
            <a:spLocks noChangeArrowheads="1"/>
          </p:cNvSpPr>
          <p:nvPr/>
        </p:nvSpPr>
        <p:spPr bwMode="auto">
          <a:xfrm>
            <a:off x="685800" y="4724400"/>
            <a:ext cx="180022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chemeClr val="accent2"/>
                </a:solidFill>
              </a:rPr>
              <a:t>f*(b) = </a:t>
            </a:r>
          </a:p>
        </p:txBody>
      </p:sp>
    </p:spTree>
    <p:extLst>
      <p:ext uri="{BB962C8B-B14F-4D97-AF65-F5344CB8AC3E}">
        <p14:creationId xmlns:p14="http://schemas.microsoft.com/office/powerpoint/2010/main" val="341727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74" grpId="0"/>
      <p:bldP spid="377975" grpId="0"/>
      <p:bldP spid="377976" grpId="0"/>
      <p:bldP spid="377977" grpId="0"/>
      <p:bldP spid="377978" grpId="0"/>
      <p:bldP spid="377979" grpId="0"/>
      <p:bldP spid="3779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Two Variables</a:t>
            </a:r>
          </a:p>
        </p:txBody>
      </p:sp>
      <p:sp>
        <p:nvSpPr>
          <p:cNvPr id="400387" name="Oval 3"/>
          <p:cNvSpPr>
            <a:spLocks noChangeArrowheads="1"/>
          </p:cNvSpPr>
          <p:nvPr/>
        </p:nvSpPr>
        <p:spPr bwMode="auto">
          <a:xfrm>
            <a:off x="381000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388" name="Line 4"/>
          <p:cNvSpPr>
            <a:spLocks noChangeShapeType="1"/>
          </p:cNvSpPr>
          <p:nvPr/>
        </p:nvSpPr>
        <p:spPr bwMode="auto">
          <a:xfrm>
            <a:off x="685800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389" name="Line 5"/>
          <p:cNvSpPr>
            <a:spLocks noChangeShapeType="1"/>
          </p:cNvSpPr>
          <p:nvPr/>
        </p:nvSpPr>
        <p:spPr bwMode="auto">
          <a:xfrm>
            <a:off x="38100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390" name="Oval 6"/>
          <p:cNvSpPr>
            <a:spLocks noChangeArrowheads="1"/>
          </p:cNvSpPr>
          <p:nvPr/>
        </p:nvSpPr>
        <p:spPr bwMode="auto">
          <a:xfrm>
            <a:off x="3257550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391" name="Line 7"/>
          <p:cNvSpPr>
            <a:spLocks noChangeShapeType="1"/>
          </p:cNvSpPr>
          <p:nvPr/>
        </p:nvSpPr>
        <p:spPr bwMode="auto">
          <a:xfrm>
            <a:off x="3562350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392" name="Text Box 8"/>
          <p:cNvSpPr txBox="1">
            <a:spLocks noChangeArrowheads="1"/>
          </p:cNvSpPr>
          <p:nvPr/>
        </p:nvSpPr>
        <p:spPr bwMode="auto">
          <a:xfrm>
            <a:off x="442913" y="33670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400393" name="Text Box 9"/>
          <p:cNvSpPr txBox="1">
            <a:spLocks noChangeArrowheads="1"/>
          </p:cNvSpPr>
          <p:nvPr/>
        </p:nvSpPr>
        <p:spPr bwMode="auto">
          <a:xfrm>
            <a:off x="3333750" y="33528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400394" name="Line 10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395" name="Line 11"/>
          <p:cNvSpPr>
            <a:spLocks noChangeShapeType="1"/>
          </p:cNvSpPr>
          <p:nvPr/>
        </p:nvSpPr>
        <p:spPr bwMode="auto">
          <a:xfrm>
            <a:off x="325755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396" name="Line 12"/>
          <p:cNvSpPr>
            <a:spLocks noChangeShapeType="1"/>
          </p:cNvSpPr>
          <p:nvPr/>
        </p:nvSpPr>
        <p:spPr bwMode="auto">
          <a:xfrm>
            <a:off x="325755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397" name="Line 13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398" name="Line 14"/>
          <p:cNvSpPr>
            <a:spLocks noChangeShapeType="1"/>
          </p:cNvSpPr>
          <p:nvPr/>
        </p:nvSpPr>
        <p:spPr bwMode="auto">
          <a:xfrm>
            <a:off x="3257550" y="2819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0399" name="AutoShape 15"/>
          <p:cNvCxnSpPr>
            <a:cxnSpLocks noChangeShapeType="1"/>
            <a:stCxn id="400387" idx="6"/>
          </p:cNvCxnSpPr>
          <p:nvPr/>
        </p:nvCxnSpPr>
        <p:spPr bwMode="auto">
          <a:xfrm>
            <a:off x="1084263" y="36195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0400" name="Text Box 16"/>
          <p:cNvSpPr txBox="1">
            <a:spLocks noChangeArrowheads="1"/>
          </p:cNvSpPr>
          <p:nvPr/>
        </p:nvSpPr>
        <p:spPr bwMode="auto">
          <a:xfrm>
            <a:off x="304800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400401" name="Text Box 17"/>
          <p:cNvSpPr txBox="1">
            <a:spLocks noChangeArrowheads="1"/>
          </p:cNvSpPr>
          <p:nvPr/>
        </p:nvSpPr>
        <p:spPr bwMode="auto">
          <a:xfrm>
            <a:off x="3181350" y="2833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00402" name="Line 18"/>
          <p:cNvSpPr>
            <a:spLocks noChangeShapeType="1"/>
          </p:cNvSpPr>
          <p:nvPr/>
        </p:nvSpPr>
        <p:spPr bwMode="auto">
          <a:xfrm>
            <a:off x="38100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03" name="Line 19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04" name="Line 20"/>
          <p:cNvSpPr>
            <a:spLocks noChangeShapeType="1"/>
          </p:cNvSpPr>
          <p:nvPr/>
        </p:nvSpPr>
        <p:spPr bwMode="auto">
          <a:xfrm>
            <a:off x="3257550" y="2819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05" name="Line 21"/>
          <p:cNvSpPr>
            <a:spLocks noChangeShapeType="1"/>
          </p:cNvSpPr>
          <p:nvPr/>
        </p:nvSpPr>
        <p:spPr bwMode="auto">
          <a:xfrm>
            <a:off x="325755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06" name="Line 22"/>
          <p:cNvSpPr>
            <a:spLocks noChangeShapeType="1"/>
          </p:cNvSpPr>
          <p:nvPr/>
        </p:nvSpPr>
        <p:spPr bwMode="auto">
          <a:xfrm>
            <a:off x="666750" y="16764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07" name="Line 23"/>
          <p:cNvSpPr>
            <a:spLocks noChangeShapeType="1"/>
          </p:cNvSpPr>
          <p:nvPr/>
        </p:nvSpPr>
        <p:spPr bwMode="auto">
          <a:xfrm>
            <a:off x="742950" y="2819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08" name="Text Box 24"/>
          <p:cNvSpPr txBox="1">
            <a:spLocks noChangeArrowheads="1"/>
          </p:cNvSpPr>
          <p:nvPr/>
        </p:nvSpPr>
        <p:spPr bwMode="auto">
          <a:xfrm>
            <a:off x="1276350" y="1995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00409" name="Text Box 25"/>
          <p:cNvSpPr txBox="1">
            <a:spLocks noChangeArrowheads="1"/>
          </p:cNvSpPr>
          <p:nvPr/>
        </p:nvSpPr>
        <p:spPr bwMode="auto">
          <a:xfrm>
            <a:off x="1981200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00410" name="Line 26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11" name="Line 27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12" name="Text Box 28"/>
          <p:cNvSpPr txBox="1">
            <a:spLocks noChangeArrowheads="1"/>
          </p:cNvSpPr>
          <p:nvPr/>
        </p:nvSpPr>
        <p:spPr bwMode="auto">
          <a:xfrm>
            <a:off x="304800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00413" name="Line 29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14" name="Text Box 30"/>
          <p:cNvSpPr txBox="1">
            <a:spLocks noChangeArrowheads="1"/>
          </p:cNvSpPr>
          <p:nvPr/>
        </p:nvSpPr>
        <p:spPr bwMode="auto">
          <a:xfrm>
            <a:off x="3352800" y="3824288"/>
            <a:ext cx="452438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00415" name="Text Box 31"/>
          <p:cNvSpPr txBox="1">
            <a:spLocks noChangeArrowheads="1"/>
          </p:cNvSpPr>
          <p:nvPr/>
        </p:nvSpPr>
        <p:spPr bwMode="auto">
          <a:xfrm>
            <a:off x="2743200" y="685800"/>
            <a:ext cx="17526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chemeClr val="accent2"/>
                </a:solidFill>
              </a:rPr>
              <a:t>f(a) = 1</a:t>
            </a:r>
          </a:p>
        </p:txBody>
      </p:sp>
      <p:sp>
        <p:nvSpPr>
          <p:cNvPr id="400416" name="Oval 32"/>
          <p:cNvSpPr>
            <a:spLocks noChangeArrowheads="1"/>
          </p:cNvSpPr>
          <p:nvPr/>
        </p:nvSpPr>
        <p:spPr bwMode="auto">
          <a:xfrm>
            <a:off x="5165725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17" name="Line 33"/>
          <p:cNvSpPr>
            <a:spLocks noChangeShapeType="1"/>
          </p:cNvSpPr>
          <p:nvPr/>
        </p:nvSpPr>
        <p:spPr bwMode="auto">
          <a:xfrm>
            <a:off x="5470525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18" name="Line 34"/>
          <p:cNvSpPr>
            <a:spLocks noChangeShapeType="1"/>
          </p:cNvSpPr>
          <p:nvPr/>
        </p:nvSpPr>
        <p:spPr bwMode="auto">
          <a:xfrm>
            <a:off x="516572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19" name="Oval 35"/>
          <p:cNvSpPr>
            <a:spLocks noChangeArrowheads="1"/>
          </p:cNvSpPr>
          <p:nvPr/>
        </p:nvSpPr>
        <p:spPr bwMode="auto">
          <a:xfrm>
            <a:off x="8042275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20" name="Line 36"/>
          <p:cNvSpPr>
            <a:spLocks noChangeShapeType="1"/>
          </p:cNvSpPr>
          <p:nvPr/>
        </p:nvSpPr>
        <p:spPr bwMode="auto">
          <a:xfrm>
            <a:off x="8347075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21" name="Text Box 37"/>
          <p:cNvSpPr txBox="1">
            <a:spLocks noChangeArrowheads="1"/>
          </p:cNvSpPr>
          <p:nvPr/>
        </p:nvSpPr>
        <p:spPr bwMode="auto">
          <a:xfrm>
            <a:off x="5227638" y="33670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400422" name="Text Box 38"/>
          <p:cNvSpPr txBox="1">
            <a:spLocks noChangeArrowheads="1"/>
          </p:cNvSpPr>
          <p:nvPr/>
        </p:nvSpPr>
        <p:spPr bwMode="auto">
          <a:xfrm>
            <a:off x="8118475" y="33528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400423" name="Line 39"/>
          <p:cNvSpPr>
            <a:spLocks noChangeShapeType="1"/>
          </p:cNvSpPr>
          <p:nvPr/>
        </p:nvSpPr>
        <p:spPr bwMode="auto">
          <a:xfrm>
            <a:off x="516572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24" name="Line 40"/>
          <p:cNvSpPr>
            <a:spLocks noChangeShapeType="1"/>
          </p:cNvSpPr>
          <p:nvPr/>
        </p:nvSpPr>
        <p:spPr bwMode="auto">
          <a:xfrm>
            <a:off x="804227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25" name="Line 41"/>
          <p:cNvSpPr>
            <a:spLocks noChangeShapeType="1"/>
          </p:cNvSpPr>
          <p:nvPr/>
        </p:nvSpPr>
        <p:spPr bwMode="auto">
          <a:xfrm>
            <a:off x="804227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26" name="Line 42"/>
          <p:cNvSpPr>
            <a:spLocks noChangeShapeType="1"/>
          </p:cNvSpPr>
          <p:nvPr/>
        </p:nvSpPr>
        <p:spPr bwMode="auto">
          <a:xfrm>
            <a:off x="5165725" y="1676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27" name="Line 43"/>
          <p:cNvSpPr>
            <a:spLocks noChangeShapeType="1"/>
          </p:cNvSpPr>
          <p:nvPr/>
        </p:nvSpPr>
        <p:spPr bwMode="auto">
          <a:xfrm>
            <a:off x="8042275" y="2819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0428" name="AutoShape 44"/>
          <p:cNvCxnSpPr>
            <a:cxnSpLocks noChangeShapeType="1"/>
            <a:stCxn id="400416" idx="6"/>
          </p:cNvCxnSpPr>
          <p:nvPr/>
        </p:nvCxnSpPr>
        <p:spPr bwMode="auto">
          <a:xfrm>
            <a:off x="5868988" y="36195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0429" name="Text Box 45"/>
          <p:cNvSpPr txBox="1">
            <a:spLocks noChangeArrowheads="1"/>
          </p:cNvSpPr>
          <p:nvPr/>
        </p:nvSpPr>
        <p:spPr bwMode="auto">
          <a:xfrm>
            <a:off x="5089525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00430" name="Text Box 46"/>
          <p:cNvSpPr txBox="1">
            <a:spLocks noChangeArrowheads="1"/>
          </p:cNvSpPr>
          <p:nvPr/>
        </p:nvSpPr>
        <p:spPr bwMode="auto">
          <a:xfrm>
            <a:off x="5089525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400431" name="Text Box 47"/>
          <p:cNvSpPr txBox="1">
            <a:spLocks noChangeArrowheads="1"/>
          </p:cNvSpPr>
          <p:nvPr/>
        </p:nvSpPr>
        <p:spPr bwMode="auto">
          <a:xfrm>
            <a:off x="7966075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400432" name="Line 48"/>
          <p:cNvSpPr>
            <a:spLocks noChangeShapeType="1"/>
          </p:cNvSpPr>
          <p:nvPr/>
        </p:nvSpPr>
        <p:spPr bwMode="auto">
          <a:xfrm>
            <a:off x="516572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33" name="Line 49"/>
          <p:cNvSpPr>
            <a:spLocks noChangeShapeType="1"/>
          </p:cNvSpPr>
          <p:nvPr/>
        </p:nvSpPr>
        <p:spPr bwMode="auto">
          <a:xfrm>
            <a:off x="516572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34" name="Line 50"/>
          <p:cNvSpPr>
            <a:spLocks noChangeShapeType="1"/>
          </p:cNvSpPr>
          <p:nvPr/>
        </p:nvSpPr>
        <p:spPr bwMode="auto">
          <a:xfrm>
            <a:off x="804227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35" name="Line 51"/>
          <p:cNvSpPr>
            <a:spLocks noChangeShapeType="1"/>
          </p:cNvSpPr>
          <p:nvPr/>
        </p:nvSpPr>
        <p:spPr bwMode="auto">
          <a:xfrm>
            <a:off x="804227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36" name="Line 52"/>
          <p:cNvSpPr>
            <a:spLocks noChangeShapeType="1"/>
          </p:cNvSpPr>
          <p:nvPr/>
        </p:nvSpPr>
        <p:spPr bwMode="auto">
          <a:xfrm flipV="1">
            <a:off x="5451475" y="16764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37" name="Line 53"/>
          <p:cNvSpPr>
            <a:spLocks noChangeShapeType="1"/>
          </p:cNvSpPr>
          <p:nvPr/>
        </p:nvSpPr>
        <p:spPr bwMode="auto">
          <a:xfrm>
            <a:off x="5603875" y="1676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38" name="Text Box 54"/>
          <p:cNvSpPr txBox="1">
            <a:spLocks noChangeArrowheads="1"/>
          </p:cNvSpPr>
          <p:nvPr/>
        </p:nvSpPr>
        <p:spPr bwMode="auto">
          <a:xfrm>
            <a:off x="6765925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00439" name="Text Box 55"/>
          <p:cNvSpPr txBox="1">
            <a:spLocks noChangeArrowheads="1"/>
          </p:cNvSpPr>
          <p:nvPr/>
        </p:nvSpPr>
        <p:spPr bwMode="auto">
          <a:xfrm>
            <a:off x="7375525" y="19812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00440" name="Text Box 56"/>
          <p:cNvSpPr txBox="1">
            <a:spLocks noChangeArrowheads="1"/>
          </p:cNvSpPr>
          <p:nvPr/>
        </p:nvSpPr>
        <p:spPr bwMode="auto">
          <a:xfrm>
            <a:off x="8081963" y="3824288"/>
            <a:ext cx="452437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00441" name="Text Box 57"/>
          <p:cNvSpPr txBox="1">
            <a:spLocks noChangeArrowheads="1"/>
          </p:cNvSpPr>
          <p:nvPr/>
        </p:nvSpPr>
        <p:spPr bwMode="auto">
          <a:xfrm>
            <a:off x="7162800" y="623888"/>
            <a:ext cx="17526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chemeClr val="accent2"/>
                </a:solidFill>
              </a:rPr>
              <a:t>f(a) = 1</a:t>
            </a:r>
          </a:p>
        </p:txBody>
      </p:sp>
      <p:sp>
        <p:nvSpPr>
          <p:cNvPr id="400442" name="Text Box 58"/>
          <p:cNvSpPr txBox="1">
            <a:spLocks noChangeArrowheads="1"/>
          </p:cNvSpPr>
          <p:nvPr/>
        </p:nvSpPr>
        <p:spPr bwMode="auto">
          <a:xfrm>
            <a:off x="2523209" y="6019800"/>
            <a:ext cx="381659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600" dirty="0" err="1" smtClean="0">
                <a:solidFill>
                  <a:schemeClr val="hlink"/>
                </a:solidFill>
              </a:rPr>
              <a:t>B</a:t>
            </a:r>
            <a:r>
              <a:rPr lang="en-US" sz="3600" baseline="-25000" dirty="0" err="1" smtClean="0">
                <a:solidFill>
                  <a:schemeClr val="hlink"/>
                </a:solidFill>
              </a:rPr>
              <a:t>b</a:t>
            </a:r>
            <a:r>
              <a:rPr lang="en-US" sz="3600" baseline="-25000" dirty="0" err="1">
                <a:solidFill>
                  <a:schemeClr val="hlink"/>
                </a:solidFill>
              </a:rPr>
              <a:t>;i</a:t>
            </a:r>
            <a:r>
              <a:rPr lang="en-US" sz="3600" dirty="0">
                <a:solidFill>
                  <a:schemeClr val="hlink"/>
                </a:solidFill>
              </a:rPr>
              <a:t> = 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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b;i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+∑</a:t>
            </a:r>
            <a:r>
              <a:rPr lang="en-US" sz="3600" baseline="-25000" dirty="0">
                <a:solidFill>
                  <a:schemeClr val="hlink"/>
                </a:solidFill>
                <a:sym typeface="Symbol" charset="0"/>
              </a:rPr>
              <a:t>a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3600" dirty="0" err="1">
                <a:solidFill>
                  <a:schemeClr val="hlink"/>
                </a:solidFill>
                <a:sym typeface="Symbol" charset="0"/>
              </a:rPr>
              <a:t>M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ab;i</a:t>
            </a:r>
            <a:endParaRPr lang="en-US" sz="3600" baseline="-25000" dirty="0">
              <a:solidFill>
                <a:schemeClr val="hlink"/>
              </a:solidFill>
              <a:sym typeface="Symbol" charset="0"/>
            </a:endParaRPr>
          </a:p>
        </p:txBody>
      </p:sp>
      <p:sp>
        <p:nvSpPr>
          <p:cNvPr id="400443" name="Rectangle 59"/>
          <p:cNvSpPr>
            <a:spLocks noChangeArrowheads="1"/>
          </p:cNvSpPr>
          <p:nvPr/>
        </p:nvSpPr>
        <p:spPr bwMode="auto">
          <a:xfrm>
            <a:off x="4060825" y="4508500"/>
            <a:ext cx="2341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b;0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ab;0</a:t>
            </a:r>
            <a:endParaRPr lang="en-US" sz="3600">
              <a:sym typeface="Symbol" charset="0"/>
            </a:endParaRPr>
          </a:p>
        </p:txBody>
      </p:sp>
      <p:sp>
        <p:nvSpPr>
          <p:cNvPr id="400444" name="Rectangle 60"/>
          <p:cNvSpPr>
            <a:spLocks noChangeArrowheads="1"/>
          </p:cNvSpPr>
          <p:nvPr/>
        </p:nvSpPr>
        <p:spPr bwMode="auto">
          <a:xfrm>
            <a:off x="6570663" y="449580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2 + 3</a:t>
            </a:r>
          </a:p>
        </p:txBody>
      </p:sp>
      <p:sp>
        <p:nvSpPr>
          <p:cNvPr id="400445" name="Rectangle 61"/>
          <p:cNvSpPr>
            <a:spLocks noChangeArrowheads="1"/>
          </p:cNvSpPr>
          <p:nvPr/>
        </p:nvSpPr>
        <p:spPr bwMode="auto">
          <a:xfrm>
            <a:off x="4060825" y="5302250"/>
            <a:ext cx="2341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b;1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ab;1</a:t>
            </a:r>
            <a:endParaRPr lang="en-US" sz="3600">
              <a:sym typeface="Symbol" charset="0"/>
            </a:endParaRPr>
          </a:p>
        </p:txBody>
      </p:sp>
      <p:sp>
        <p:nvSpPr>
          <p:cNvPr id="400446" name="Rectangle 62"/>
          <p:cNvSpPr>
            <a:spLocks noChangeArrowheads="1"/>
          </p:cNvSpPr>
          <p:nvPr/>
        </p:nvSpPr>
        <p:spPr bwMode="auto">
          <a:xfrm>
            <a:off x="6570663" y="528955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4 + 2</a:t>
            </a:r>
          </a:p>
        </p:txBody>
      </p:sp>
      <p:sp>
        <p:nvSpPr>
          <p:cNvPr id="400447" name="Text Box 63"/>
          <p:cNvSpPr txBox="1">
            <a:spLocks noChangeArrowheads="1"/>
          </p:cNvSpPr>
          <p:nvPr/>
        </p:nvSpPr>
        <p:spPr bwMode="auto">
          <a:xfrm>
            <a:off x="2362200" y="4737100"/>
            <a:ext cx="1814513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rgbClr val="FF0000"/>
                </a:solidFill>
              </a:rPr>
              <a:t>argmin</a:t>
            </a:r>
          </a:p>
        </p:txBody>
      </p:sp>
      <p:sp>
        <p:nvSpPr>
          <p:cNvPr id="400448" name="Text Box 64"/>
          <p:cNvSpPr txBox="1">
            <a:spLocks noChangeArrowheads="1"/>
          </p:cNvSpPr>
          <p:nvPr/>
        </p:nvSpPr>
        <p:spPr bwMode="auto">
          <a:xfrm>
            <a:off x="685800" y="4724400"/>
            <a:ext cx="180022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chemeClr val="accent2"/>
                </a:solidFill>
              </a:rPr>
              <a:t>f*(b) = </a:t>
            </a:r>
          </a:p>
        </p:txBody>
      </p:sp>
      <p:sp>
        <p:nvSpPr>
          <p:cNvPr id="400449" name="Oval 65"/>
          <p:cNvSpPr>
            <a:spLocks noChangeArrowheads="1"/>
          </p:cNvSpPr>
          <p:nvPr/>
        </p:nvSpPr>
        <p:spPr bwMode="auto">
          <a:xfrm>
            <a:off x="2590800" y="609600"/>
            <a:ext cx="2133600" cy="7620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8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44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Two Variables</a:t>
            </a:r>
          </a:p>
        </p:txBody>
      </p:sp>
      <p:sp>
        <p:nvSpPr>
          <p:cNvPr id="402435" name="Oval 3"/>
          <p:cNvSpPr>
            <a:spLocks noChangeArrowheads="1"/>
          </p:cNvSpPr>
          <p:nvPr/>
        </p:nvSpPr>
        <p:spPr bwMode="auto">
          <a:xfrm>
            <a:off x="381000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36" name="Line 4"/>
          <p:cNvSpPr>
            <a:spLocks noChangeShapeType="1"/>
          </p:cNvSpPr>
          <p:nvPr/>
        </p:nvSpPr>
        <p:spPr bwMode="auto">
          <a:xfrm>
            <a:off x="685800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37" name="Line 5"/>
          <p:cNvSpPr>
            <a:spLocks noChangeShapeType="1"/>
          </p:cNvSpPr>
          <p:nvPr/>
        </p:nvSpPr>
        <p:spPr bwMode="auto">
          <a:xfrm>
            <a:off x="38100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38" name="Oval 6"/>
          <p:cNvSpPr>
            <a:spLocks noChangeArrowheads="1"/>
          </p:cNvSpPr>
          <p:nvPr/>
        </p:nvSpPr>
        <p:spPr bwMode="auto">
          <a:xfrm>
            <a:off x="3257550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39" name="Line 7"/>
          <p:cNvSpPr>
            <a:spLocks noChangeShapeType="1"/>
          </p:cNvSpPr>
          <p:nvPr/>
        </p:nvSpPr>
        <p:spPr bwMode="auto">
          <a:xfrm>
            <a:off x="3562350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40" name="Text Box 8"/>
          <p:cNvSpPr txBox="1">
            <a:spLocks noChangeArrowheads="1"/>
          </p:cNvSpPr>
          <p:nvPr/>
        </p:nvSpPr>
        <p:spPr bwMode="auto">
          <a:xfrm>
            <a:off x="442913" y="33670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402441" name="Text Box 9"/>
          <p:cNvSpPr txBox="1">
            <a:spLocks noChangeArrowheads="1"/>
          </p:cNvSpPr>
          <p:nvPr/>
        </p:nvSpPr>
        <p:spPr bwMode="auto">
          <a:xfrm>
            <a:off x="3333750" y="33528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402442" name="Line 10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43" name="Line 11"/>
          <p:cNvSpPr>
            <a:spLocks noChangeShapeType="1"/>
          </p:cNvSpPr>
          <p:nvPr/>
        </p:nvSpPr>
        <p:spPr bwMode="auto">
          <a:xfrm>
            <a:off x="325755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44" name="Line 12"/>
          <p:cNvSpPr>
            <a:spLocks noChangeShapeType="1"/>
          </p:cNvSpPr>
          <p:nvPr/>
        </p:nvSpPr>
        <p:spPr bwMode="auto">
          <a:xfrm>
            <a:off x="325755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45" name="Line 13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46" name="Line 14"/>
          <p:cNvSpPr>
            <a:spLocks noChangeShapeType="1"/>
          </p:cNvSpPr>
          <p:nvPr/>
        </p:nvSpPr>
        <p:spPr bwMode="auto">
          <a:xfrm>
            <a:off x="3257550" y="2819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2447" name="AutoShape 15"/>
          <p:cNvCxnSpPr>
            <a:cxnSpLocks noChangeShapeType="1"/>
            <a:stCxn id="402435" idx="6"/>
          </p:cNvCxnSpPr>
          <p:nvPr/>
        </p:nvCxnSpPr>
        <p:spPr bwMode="auto">
          <a:xfrm>
            <a:off x="1084263" y="36195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2448" name="Text Box 16"/>
          <p:cNvSpPr txBox="1">
            <a:spLocks noChangeArrowheads="1"/>
          </p:cNvSpPr>
          <p:nvPr/>
        </p:nvSpPr>
        <p:spPr bwMode="auto">
          <a:xfrm>
            <a:off x="304800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402449" name="Text Box 17"/>
          <p:cNvSpPr txBox="1">
            <a:spLocks noChangeArrowheads="1"/>
          </p:cNvSpPr>
          <p:nvPr/>
        </p:nvSpPr>
        <p:spPr bwMode="auto">
          <a:xfrm>
            <a:off x="3181350" y="2833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02450" name="Line 18"/>
          <p:cNvSpPr>
            <a:spLocks noChangeShapeType="1"/>
          </p:cNvSpPr>
          <p:nvPr/>
        </p:nvSpPr>
        <p:spPr bwMode="auto">
          <a:xfrm>
            <a:off x="38100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51" name="Line 19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52" name="Line 20"/>
          <p:cNvSpPr>
            <a:spLocks noChangeShapeType="1"/>
          </p:cNvSpPr>
          <p:nvPr/>
        </p:nvSpPr>
        <p:spPr bwMode="auto">
          <a:xfrm>
            <a:off x="3257550" y="2819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53" name="Line 21"/>
          <p:cNvSpPr>
            <a:spLocks noChangeShapeType="1"/>
          </p:cNvSpPr>
          <p:nvPr/>
        </p:nvSpPr>
        <p:spPr bwMode="auto">
          <a:xfrm>
            <a:off x="325755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54" name="Line 22"/>
          <p:cNvSpPr>
            <a:spLocks noChangeShapeType="1"/>
          </p:cNvSpPr>
          <p:nvPr/>
        </p:nvSpPr>
        <p:spPr bwMode="auto">
          <a:xfrm>
            <a:off x="666750" y="16764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55" name="Line 23"/>
          <p:cNvSpPr>
            <a:spLocks noChangeShapeType="1"/>
          </p:cNvSpPr>
          <p:nvPr/>
        </p:nvSpPr>
        <p:spPr bwMode="auto">
          <a:xfrm>
            <a:off x="742950" y="2819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56" name="Text Box 24"/>
          <p:cNvSpPr txBox="1">
            <a:spLocks noChangeArrowheads="1"/>
          </p:cNvSpPr>
          <p:nvPr/>
        </p:nvSpPr>
        <p:spPr bwMode="auto">
          <a:xfrm>
            <a:off x="1276350" y="1995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02457" name="Text Box 25"/>
          <p:cNvSpPr txBox="1">
            <a:spLocks noChangeArrowheads="1"/>
          </p:cNvSpPr>
          <p:nvPr/>
        </p:nvSpPr>
        <p:spPr bwMode="auto">
          <a:xfrm>
            <a:off x="1981200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02458" name="Line 26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59" name="Line 27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60" name="Text Box 28"/>
          <p:cNvSpPr txBox="1">
            <a:spLocks noChangeArrowheads="1"/>
          </p:cNvSpPr>
          <p:nvPr/>
        </p:nvSpPr>
        <p:spPr bwMode="auto">
          <a:xfrm>
            <a:off x="304800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02461" name="Line 29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62" name="Text Box 30"/>
          <p:cNvSpPr txBox="1">
            <a:spLocks noChangeArrowheads="1"/>
          </p:cNvSpPr>
          <p:nvPr/>
        </p:nvSpPr>
        <p:spPr bwMode="auto">
          <a:xfrm>
            <a:off x="3352800" y="3824288"/>
            <a:ext cx="452438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02463" name="Text Box 31"/>
          <p:cNvSpPr txBox="1">
            <a:spLocks noChangeArrowheads="1"/>
          </p:cNvSpPr>
          <p:nvPr/>
        </p:nvSpPr>
        <p:spPr bwMode="auto">
          <a:xfrm>
            <a:off x="2743200" y="685800"/>
            <a:ext cx="17526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chemeClr val="accent2"/>
                </a:solidFill>
              </a:rPr>
              <a:t>f(a) = 1</a:t>
            </a:r>
          </a:p>
        </p:txBody>
      </p:sp>
      <p:sp>
        <p:nvSpPr>
          <p:cNvPr id="402464" name="Oval 32"/>
          <p:cNvSpPr>
            <a:spLocks noChangeArrowheads="1"/>
          </p:cNvSpPr>
          <p:nvPr/>
        </p:nvSpPr>
        <p:spPr bwMode="auto">
          <a:xfrm>
            <a:off x="5165725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65" name="Line 33"/>
          <p:cNvSpPr>
            <a:spLocks noChangeShapeType="1"/>
          </p:cNvSpPr>
          <p:nvPr/>
        </p:nvSpPr>
        <p:spPr bwMode="auto">
          <a:xfrm>
            <a:off x="5470525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66" name="Line 34"/>
          <p:cNvSpPr>
            <a:spLocks noChangeShapeType="1"/>
          </p:cNvSpPr>
          <p:nvPr/>
        </p:nvSpPr>
        <p:spPr bwMode="auto">
          <a:xfrm>
            <a:off x="516572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67" name="Oval 35"/>
          <p:cNvSpPr>
            <a:spLocks noChangeArrowheads="1"/>
          </p:cNvSpPr>
          <p:nvPr/>
        </p:nvSpPr>
        <p:spPr bwMode="auto">
          <a:xfrm>
            <a:off x="8042275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68" name="Line 36"/>
          <p:cNvSpPr>
            <a:spLocks noChangeShapeType="1"/>
          </p:cNvSpPr>
          <p:nvPr/>
        </p:nvSpPr>
        <p:spPr bwMode="auto">
          <a:xfrm>
            <a:off x="8347075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69" name="Text Box 37"/>
          <p:cNvSpPr txBox="1">
            <a:spLocks noChangeArrowheads="1"/>
          </p:cNvSpPr>
          <p:nvPr/>
        </p:nvSpPr>
        <p:spPr bwMode="auto">
          <a:xfrm>
            <a:off x="5227638" y="33670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402470" name="Text Box 38"/>
          <p:cNvSpPr txBox="1">
            <a:spLocks noChangeArrowheads="1"/>
          </p:cNvSpPr>
          <p:nvPr/>
        </p:nvSpPr>
        <p:spPr bwMode="auto">
          <a:xfrm>
            <a:off x="8118475" y="33528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402471" name="Line 39"/>
          <p:cNvSpPr>
            <a:spLocks noChangeShapeType="1"/>
          </p:cNvSpPr>
          <p:nvPr/>
        </p:nvSpPr>
        <p:spPr bwMode="auto">
          <a:xfrm>
            <a:off x="516572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72" name="Line 40"/>
          <p:cNvSpPr>
            <a:spLocks noChangeShapeType="1"/>
          </p:cNvSpPr>
          <p:nvPr/>
        </p:nvSpPr>
        <p:spPr bwMode="auto">
          <a:xfrm>
            <a:off x="804227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73" name="Line 41"/>
          <p:cNvSpPr>
            <a:spLocks noChangeShapeType="1"/>
          </p:cNvSpPr>
          <p:nvPr/>
        </p:nvSpPr>
        <p:spPr bwMode="auto">
          <a:xfrm>
            <a:off x="804227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74" name="Line 42"/>
          <p:cNvSpPr>
            <a:spLocks noChangeShapeType="1"/>
          </p:cNvSpPr>
          <p:nvPr/>
        </p:nvSpPr>
        <p:spPr bwMode="auto">
          <a:xfrm>
            <a:off x="5165725" y="1676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75" name="Line 43"/>
          <p:cNvSpPr>
            <a:spLocks noChangeShapeType="1"/>
          </p:cNvSpPr>
          <p:nvPr/>
        </p:nvSpPr>
        <p:spPr bwMode="auto">
          <a:xfrm>
            <a:off x="8042275" y="2819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2476" name="AutoShape 44"/>
          <p:cNvCxnSpPr>
            <a:cxnSpLocks noChangeShapeType="1"/>
            <a:stCxn id="402464" idx="6"/>
          </p:cNvCxnSpPr>
          <p:nvPr/>
        </p:nvCxnSpPr>
        <p:spPr bwMode="auto">
          <a:xfrm>
            <a:off x="5868988" y="36195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2477" name="Text Box 45"/>
          <p:cNvSpPr txBox="1">
            <a:spLocks noChangeArrowheads="1"/>
          </p:cNvSpPr>
          <p:nvPr/>
        </p:nvSpPr>
        <p:spPr bwMode="auto">
          <a:xfrm>
            <a:off x="5089525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02478" name="Text Box 46"/>
          <p:cNvSpPr txBox="1">
            <a:spLocks noChangeArrowheads="1"/>
          </p:cNvSpPr>
          <p:nvPr/>
        </p:nvSpPr>
        <p:spPr bwMode="auto">
          <a:xfrm>
            <a:off x="5089525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402479" name="Text Box 47"/>
          <p:cNvSpPr txBox="1">
            <a:spLocks noChangeArrowheads="1"/>
          </p:cNvSpPr>
          <p:nvPr/>
        </p:nvSpPr>
        <p:spPr bwMode="auto">
          <a:xfrm>
            <a:off x="7966075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402480" name="Line 48"/>
          <p:cNvSpPr>
            <a:spLocks noChangeShapeType="1"/>
          </p:cNvSpPr>
          <p:nvPr/>
        </p:nvSpPr>
        <p:spPr bwMode="auto">
          <a:xfrm>
            <a:off x="516572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81" name="Line 49"/>
          <p:cNvSpPr>
            <a:spLocks noChangeShapeType="1"/>
          </p:cNvSpPr>
          <p:nvPr/>
        </p:nvSpPr>
        <p:spPr bwMode="auto">
          <a:xfrm>
            <a:off x="516572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82" name="Line 50"/>
          <p:cNvSpPr>
            <a:spLocks noChangeShapeType="1"/>
          </p:cNvSpPr>
          <p:nvPr/>
        </p:nvSpPr>
        <p:spPr bwMode="auto">
          <a:xfrm>
            <a:off x="804227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83" name="Line 51"/>
          <p:cNvSpPr>
            <a:spLocks noChangeShapeType="1"/>
          </p:cNvSpPr>
          <p:nvPr/>
        </p:nvSpPr>
        <p:spPr bwMode="auto">
          <a:xfrm>
            <a:off x="804227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84" name="Line 52"/>
          <p:cNvSpPr>
            <a:spLocks noChangeShapeType="1"/>
          </p:cNvSpPr>
          <p:nvPr/>
        </p:nvSpPr>
        <p:spPr bwMode="auto">
          <a:xfrm flipV="1">
            <a:off x="5451475" y="16764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85" name="Line 53"/>
          <p:cNvSpPr>
            <a:spLocks noChangeShapeType="1"/>
          </p:cNvSpPr>
          <p:nvPr/>
        </p:nvSpPr>
        <p:spPr bwMode="auto">
          <a:xfrm>
            <a:off x="5603875" y="1676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86" name="Text Box 54"/>
          <p:cNvSpPr txBox="1">
            <a:spLocks noChangeArrowheads="1"/>
          </p:cNvSpPr>
          <p:nvPr/>
        </p:nvSpPr>
        <p:spPr bwMode="auto">
          <a:xfrm>
            <a:off x="6765925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02487" name="Text Box 55"/>
          <p:cNvSpPr txBox="1">
            <a:spLocks noChangeArrowheads="1"/>
          </p:cNvSpPr>
          <p:nvPr/>
        </p:nvSpPr>
        <p:spPr bwMode="auto">
          <a:xfrm>
            <a:off x="7375525" y="19812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02488" name="Text Box 56"/>
          <p:cNvSpPr txBox="1">
            <a:spLocks noChangeArrowheads="1"/>
          </p:cNvSpPr>
          <p:nvPr/>
        </p:nvSpPr>
        <p:spPr bwMode="auto">
          <a:xfrm>
            <a:off x="8081963" y="3824288"/>
            <a:ext cx="452437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02489" name="Text Box 57"/>
          <p:cNvSpPr txBox="1">
            <a:spLocks noChangeArrowheads="1"/>
          </p:cNvSpPr>
          <p:nvPr/>
        </p:nvSpPr>
        <p:spPr bwMode="auto">
          <a:xfrm>
            <a:off x="7162800" y="623888"/>
            <a:ext cx="17526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chemeClr val="accent2"/>
                </a:solidFill>
              </a:rPr>
              <a:t>f(a) = 1</a:t>
            </a:r>
          </a:p>
        </p:txBody>
      </p:sp>
      <p:sp>
        <p:nvSpPr>
          <p:cNvPr id="402490" name="Text Box 58"/>
          <p:cNvSpPr txBox="1">
            <a:spLocks noChangeArrowheads="1"/>
          </p:cNvSpPr>
          <p:nvPr/>
        </p:nvSpPr>
        <p:spPr bwMode="auto">
          <a:xfrm>
            <a:off x="2523209" y="6019800"/>
            <a:ext cx="381659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600" dirty="0" err="1" smtClean="0">
                <a:solidFill>
                  <a:schemeClr val="hlink"/>
                </a:solidFill>
              </a:rPr>
              <a:t>B</a:t>
            </a:r>
            <a:r>
              <a:rPr lang="en-US" sz="3600" baseline="-25000" dirty="0" err="1" smtClean="0">
                <a:solidFill>
                  <a:schemeClr val="hlink"/>
                </a:solidFill>
              </a:rPr>
              <a:t>b</a:t>
            </a:r>
            <a:r>
              <a:rPr lang="en-US" sz="3600" baseline="-25000" dirty="0" err="1">
                <a:solidFill>
                  <a:schemeClr val="hlink"/>
                </a:solidFill>
              </a:rPr>
              <a:t>;i</a:t>
            </a:r>
            <a:r>
              <a:rPr lang="en-US" sz="3600" dirty="0">
                <a:solidFill>
                  <a:schemeClr val="hlink"/>
                </a:solidFill>
              </a:rPr>
              <a:t> = 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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b;i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+∑</a:t>
            </a:r>
            <a:r>
              <a:rPr lang="en-US" sz="3600" baseline="-25000" dirty="0">
                <a:solidFill>
                  <a:schemeClr val="hlink"/>
                </a:solidFill>
                <a:sym typeface="Symbol" charset="0"/>
              </a:rPr>
              <a:t>a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3600" dirty="0" err="1">
                <a:solidFill>
                  <a:schemeClr val="hlink"/>
                </a:solidFill>
                <a:sym typeface="Symbol" charset="0"/>
              </a:rPr>
              <a:t>M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ab;i</a:t>
            </a:r>
            <a:endParaRPr lang="en-US" sz="3600" baseline="-25000" dirty="0">
              <a:solidFill>
                <a:schemeClr val="hlink"/>
              </a:solidFill>
              <a:sym typeface="Symbol" charset="0"/>
            </a:endParaRPr>
          </a:p>
        </p:txBody>
      </p:sp>
      <p:sp>
        <p:nvSpPr>
          <p:cNvPr id="402491" name="Rectangle 59"/>
          <p:cNvSpPr>
            <a:spLocks noChangeArrowheads="1"/>
          </p:cNvSpPr>
          <p:nvPr/>
        </p:nvSpPr>
        <p:spPr bwMode="auto">
          <a:xfrm>
            <a:off x="4060825" y="4508500"/>
            <a:ext cx="2341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b;0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ab;0</a:t>
            </a:r>
            <a:endParaRPr lang="en-US" sz="3600">
              <a:sym typeface="Symbol" charset="0"/>
            </a:endParaRPr>
          </a:p>
        </p:txBody>
      </p:sp>
      <p:sp>
        <p:nvSpPr>
          <p:cNvPr id="402492" name="Rectangle 60"/>
          <p:cNvSpPr>
            <a:spLocks noChangeArrowheads="1"/>
          </p:cNvSpPr>
          <p:nvPr/>
        </p:nvSpPr>
        <p:spPr bwMode="auto">
          <a:xfrm>
            <a:off x="6570663" y="449580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2 + 3</a:t>
            </a:r>
          </a:p>
        </p:txBody>
      </p:sp>
      <p:sp>
        <p:nvSpPr>
          <p:cNvPr id="402493" name="Rectangle 61"/>
          <p:cNvSpPr>
            <a:spLocks noChangeArrowheads="1"/>
          </p:cNvSpPr>
          <p:nvPr/>
        </p:nvSpPr>
        <p:spPr bwMode="auto">
          <a:xfrm>
            <a:off x="4060825" y="5302250"/>
            <a:ext cx="2341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b;1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ab;1</a:t>
            </a:r>
            <a:endParaRPr lang="en-US" sz="3600">
              <a:sym typeface="Symbol" charset="0"/>
            </a:endParaRPr>
          </a:p>
        </p:txBody>
      </p:sp>
      <p:sp>
        <p:nvSpPr>
          <p:cNvPr id="402494" name="Rectangle 62"/>
          <p:cNvSpPr>
            <a:spLocks noChangeArrowheads="1"/>
          </p:cNvSpPr>
          <p:nvPr/>
        </p:nvSpPr>
        <p:spPr bwMode="auto">
          <a:xfrm>
            <a:off x="6570663" y="528955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4 + 2</a:t>
            </a:r>
          </a:p>
        </p:txBody>
      </p:sp>
      <p:sp>
        <p:nvSpPr>
          <p:cNvPr id="402495" name="Text Box 63"/>
          <p:cNvSpPr txBox="1">
            <a:spLocks noChangeArrowheads="1"/>
          </p:cNvSpPr>
          <p:nvPr/>
        </p:nvSpPr>
        <p:spPr bwMode="auto">
          <a:xfrm>
            <a:off x="2362200" y="4737100"/>
            <a:ext cx="1814513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rgbClr val="FF0000"/>
                </a:solidFill>
              </a:rPr>
              <a:t>argmin</a:t>
            </a:r>
          </a:p>
        </p:txBody>
      </p:sp>
      <p:sp>
        <p:nvSpPr>
          <p:cNvPr id="402496" name="Text Box 64"/>
          <p:cNvSpPr txBox="1">
            <a:spLocks noChangeArrowheads="1"/>
          </p:cNvSpPr>
          <p:nvPr/>
        </p:nvSpPr>
        <p:spPr bwMode="auto">
          <a:xfrm>
            <a:off x="685800" y="4724400"/>
            <a:ext cx="180022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chemeClr val="accent2"/>
                </a:solidFill>
              </a:rPr>
              <a:t>f*(b) = </a:t>
            </a:r>
          </a:p>
        </p:txBody>
      </p:sp>
      <p:sp>
        <p:nvSpPr>
          <p:cNvPr id="402497" name="Oval 65"/>
          <p:cNvSpPr>
            <a:spLocks noChangeArrowheads="1"/>
          </p:cNvSpPr>
          <p:nvPr/>
        </p:nvSpPr>
        <p:spPr bwMode="auto">
          <a:xfrm>
            <a:off x="2590800" y="609600"/>
            <a:ext cx="2133600" cy="7620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23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Three Variables</a:t>
            </a:r>
          </a:p>
        </p:txBody>
      </p:sp>
      <p:sp>
        <p:nvSpPr>
          <p:cNvPr id="386051" name="Oval 3"/>
          <p:cNvSpPr>
            <a:spLocks noChangeArrowheads="1"/>
          </p:cNvSpPr>
          <p:nvPr/>
        </p:nvSpPr>
        <p:spPr bwMode="auto">
          <a:xfrm>
            <a:off x="1371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52" name="Line 4"/>
          <p:cNvSpPr>
            <a:spLocks noChangeShapeType="1"/>
          </p:cNvSpPr>
          <p:nvPr/>
        </p:nvSpPr>
        <p:spPr bwMode="auto">
          <a:xfrm>
            <a:off x="1676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53" name="Line 5"/>
          <p:cNvSpPr>
            <a:spLocks noChangeShapeType="1"/>
          </p:cNvSpPr>
          <p:nvPr/>
        </p:nvSpPr>
        <p:spPr bwMode="auto">
          <a:xfrm>
            <a:off x="1371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54" name="Oval 6"/>
          <p:cNvSpPr>
            <a:spLocks noChangeArrowheads="1"/>
          </p:cNvSpPr>
          <p:nvPr/>
        </p:nvSpPr>
        <p:spPr bwMode="auto">
          <a:xfrm>
            <a:off x="424815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55" name="Line 7"/>
          <p:cNvSpPr>
            <a:spLocks noChangeShapeType="1"/>
          </p:cNvSpPr>
          <p:nvPr/>
        </p:nvSpPr>
        <p:spPr bwMode="auto">
          <a:xfrm>
            <a:off x="455295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56" name="Text Box 8"/>
          <p:cNvSpPr txBox="1">
            <a:spLocks noChangeArrowheads="1"/>
          </p:cNvSpPr>
          <p:nvPr/>
        </p:nvSpPr>
        <p:spPr bwMode="auto">
          <a:xfrm>
            <a:off x="1433513" y="32146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386057" name="Text Box 9"/>
          <p:cNvSpPr txBox="1">
            <a:spLocks noChangeArrowheads="1"/>
          </p:cNvSpPr>
          <p:nvPr/>
        </p:nvSpPr>
        <p:spPr bwMode="auto">
          <a:xfrm>
            <a:off x="4324350" y="32004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386058" name="Line 10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59" name="Line 1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60" name="Line 1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61" name="Line 13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62" name="Line 14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6063" name="AutoShape 15"/>
          <p:cNvCxnSpPr>
            <a:cxnSpLocks noChangeShapeType="1"/>
            <a:stCxn id="386051" idx="6"/>
          </p:cNvCxnSpPr>
          <p:nvPr/>
        </p:nvCxnSpPr>
        <p:spPr bwMode="auto">
          <a:xfrm>
            <a:off x="207486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6064" name="Text Box 16"/>
          <p:cNvSpPr txBox="1">
            <a:spLocks noChangeArrowheads="1"/>
          </p:cNvSpPr>
          <p:nvPr/>
        </p:nvSpPr>
        <p:spPr bwMode="auto">
          <a:xfrm>
            <a:off x="1295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386065" name="Text Box 17"/>
          <p:cNvSpPr txBox="1">
            <a:spLocks noChangeArrowheads="1"/>
          </p:cNvSpPr>
          <p:nvPr/>
        </p:nvSpPr>
        <p:spPr bwMode="auto">
          <a:xfrm>
            <a:off x="1295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386066" name="Text Box 18"/>
          <p:cNvSpPr txBox="1">
            <a:spLocks noChangeArrowheads="1"/>
          </p:cNvSpPr>
          <p:nvPr/>
        </p:nvSpPr>
        <p:spPr bwMode="auto">
          <a:xfrm>
            <a:off x="4171950" y="2681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386067" name="Line 19"/>
          <p:cNvSpPr>
            <a:spLocks noChangeShapeType="1"/>
          </p:cNvSpPr>
          <p:nvPr/>
        </p:nvSpPr>
        <p:spPr bwMode="auto">
          <a:xfrm>
            <a:off x="1371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68" name="Line 20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69" name="Line 2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70" name="Line 2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71" name="Line 23"/>
          <p:cNvSpPr>
            <a:spLocks noChangeShapeType="1"/>
          </p:cNvSpPr>
          <p:nvPr/>
        </p:nvSpPr>
        <p:spPr bwMode="auto">
          <a:xfrm>
            <a:off x="165735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72" name="Line 24"/>
          <p:cNvSpPr>
            <a:spLocks noChangeShapeType="1"/>
          </p:cNvSpPr>
          <p:nvPr/>
        </p:nvSpPr>
        <p:spPr bwMode="auto">
          <a:xfrm>
            <a:off x="173355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73" name="Text Box 25"/>
          <p:cNvSpPr txBox="1">
            <a:spLocks noChangeArrowheads="1"/>
          </p:cNvSpPr>
          <p:nvPr/>
        </p:nvSpPr>
        <p:spPr bwMode="auto">
          <a:xfrm>
            <a:off x="20574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386074" name="Text Box 26"/>
          <p:cNvSpPr txBox="1">
            <a:spLocks noChangeArrowheads="1"/>
          </p:cNvSpPr>
          <p:nvPr/>
        </p:nvSpPr>
        <p:spPr bwMode="auto">
          <a:xfrm>
            <a:off x="29718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386075" name="Line 27"/>
          <p:cNvSpPr>
            <a:spLocks noChangeShapeType="1"/>
          </p:cNvSpPr>
          <p:nvPr/>
        </p:nvSpPr>
        <p:spPr bwMode="auto">
          <a:xfrm>
            <a:off x="42100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76" name="Oval 28"/>
          <p:cNvSpPr>
            <a:spLocks noChangeArrowheads="1"/>
          </p:cNvSpPr>
          <p:nvPr/>
        </p:nvSpPr>
        <p:spPr bwMode="auto">
          <a:xfrm>
            <a:off x="7086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77" name="Line 29"/>
          <p:cNvSpPr>
            <a:spLocks noChangeShapeType="1"/>
          </p:cNvSpPr>
          <p:nvPr/>
        </p:nvSpPr>
        <p:spPr bwMode="auto">
          <a:xfrm>
            <a:off x="7391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78" name="Text Box 30"/>
          <p:cNvSpPr txBox="1">
            <a:spLocks noChangeArrowheads="1"/>
          </p:cNvSpPr>
          <p:nvPr/>
        </p:nvSpPr>
        <p:spPr bwMode="auto">
          <a:xfrm>
            <a:off x="7162800" y="3200400"/>
            <a:ext cx="547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c</a:t>
            </a:r>
            <a:endParaRPr lang="en-US" sz="2800">
              <a:latin typeface="Times" charset="0"/>
            </a:endParaRPr>
          </a:p>
        </p:txBody>
      </p:sp>
      <p:sp>
        <p:nvSpPr>
          <p:cNvPr id="386079" name="Line 31"/>
          <p:cNvSpPr>
            <a:spLocks noChangeShapeType="1"/>
          </p:cNvSpPr>
          <p:nvPr/>
        </p:nvSpPr>
        <p:spPr bwMode="auto">
          <a:xfrm>
            <a:off x="42100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80" name="Line 32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81" name="Line 33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82" name="Line 34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6083" name="AutoShape 35"/>
          <p:cNvCxnSpPr>
            <a:cxnSpLocks noChangeShapeType="1"/>
          </p:cNvCxnSpPr>
          <p:nvPr/>
        </p:nvCxnSpPr>
        <p:spPr bwMode="auto">
          <a:xfrm>
            <a:off x="491331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6084" name="Text Box 36"/>
          <p:cNvSpPr txBox="1">
            <a:spLocks noChangeArrowheads="1"/>
          </p:cNvSpPr>
          <p:nvPr/>
        </p:nvSpPr>
        <p:spPr bwMode="auto">
          <a:xfrm>
            <a:off x="41338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386085" name="Text Box 37"/>
          <p:cNvSpPr txBox="1">
            <a:spLocks noChangeArrowheads="1"/>
          </p:cNvSpPr>
          <p:nvPr/>
        </p:nvSpPr>
        <p:spPr bwMode="auto">
          <a:xfrm>
            <a:off x="7010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6</a:t>
            </a:r>
          </a:p>
        </p:txBody>
      </p:sp>
      <p:sp>
        <p:nvSpPr>
          <p:cNvPr id="386086" name="Line 38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87" name="Line 39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88" name="Line 40"/>
          <p:cNvSpPr>
            <a:spLocks noChangeShapeType="1"/>
          </p:cNvSpPr>
          <p:nvPr/>
        </p:nvSpPr>
        <p:spPr bwMode="auto">
          <a:xfrm flipV="1">
            <a:off x="449580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89" name="Text Box 41"/>
          <p:cNvSpPr txBox="1">
            <a:spLocks noChangeArrowheads="1"/>
          </p:cNvSpPr>
          <p:nvPr/>
        </p:nvSpPr>
        <p:spPr bwMode="auto">
          <a:xfrm>
            <a:off x="58102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386090" name="Text Box 42"/>
          <p:cNvSpPr txBox="1">
            <a:spLocks noChangeArrowheads="1"/>
          </p:cNvSpPr>
          <p:nvPr/>
        </p:nvSpPr>
        <p:spPr bwMode="auto">
          <a:xfrm>
            <a:off x="57912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386091" name="Line 43"/>
          <p:cNvSpPr>
            <a:spLocks noChangeShapeType="1"/>
          </p:cNvSpPr>
          <p:nvPr/>
        </p:nvSpPr>
        <p:spPr bwMode="auto">
          <a:xfrm flipV="1">
            <a:off x="16764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92" name="Line 44"/>
          <p:cNvSpPr>
            <a:spLocks noChangeShapeType="1"/>
          </p:cNvSpPr>
          <p:nvPr/>
        </p:nvSpPr>
        <p:spPr bwMode="auto">
          <a:xfrm>
            <a:off x="17526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93" name="Text Box 45"/>
          <p:cNvSpPr txBox="1">
            <a:spLocks noChangeArrowheads="1"/>
          </p:cNvSpPr>
          <p:nvPr/>
        </p:nvSpPr>
        <p:spPr bwMode="auto">
          <a:xfrm>
            <a:off x="2971800" y="1066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386094" name="Text Box 46"/>
          <p:cNvSpPr txBox="1">
            <a:spLocks noChangeArrowheads="1"/>
          </p:cNvSpPr>
          <p:nvPr/>
        </p:nvSpPr>
        <p:spPr bwMode="auto">
          <a:xfrm>
            <a:off x="37338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386095" name="Text Box 47"/>
          <p:cNvSpPr txBox="1">
            <a:spLocks noChangeArrowheads="1"/>
          </p:cNvSpPr>
          <p:nvPr/>
        </p:nvSpPr>
        <p:spPr bwMode="auto">
          <a:xfrm>
            <a:off x="7010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386096" name="Line 48"/>
          <p:cNvSpPr>
            <a:spLocks noChangeShapeType="1"/>
          </p:cNvSpPr>
          <p:nvPr/>
        </p:nvSpPr>
        <p:spPr bwMode="auto">
          <a:xfrm>
            <a:off x="457200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97" name="Line 49"/>
          <p:cNvSpPr>
            <a:spLocks noChangeShapeType="1"/>
          </p:cNvSpPr>
          <p:nvPr/>
        </p:nvSpPr>
        <p:spPr bwMode="auto">
          <a:xfrm>
            <a:off x="45720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98" name="Line 50"/>
          <p:cNvSpPr>
            <a:spLocks noChangeShapeType="1"/>
          </p:cNvSpPr>
          <p:nvPr/>
        </p:nvSpPr>
        <p:spPr bwMode="auto">
          <a:xfrm>
            <a:off x="45720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99" name="Text Box 51"/>
          <p:cNvSpPr txBox="1">
            <a:spLocks noChangeArrowheads="1"/>
          </p:cNvSpPr>
          <p:nvPr/>
        </p:nvSpPr>
        <p:spPr bwMode="auto">
          <a:xfrm>
            <a:off x="50292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386100" name="Text Box 52"/>
          <p:cNvSpPr txBox="1">
            <a:spLocks noChangeArrowheads="1"/>
          </p:cNvSpPr>
          <p:nvPr/>
        </p:nvSpPr>
        <p:spPr bwMode="auto">
          <a:xfrm>
            <a:off x="6724650" y="1676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386101" name="Text Box 53"/>
          <p:cNvSpPr txBox="1">
            <a:spLocks noChangeArrowheads="1"/>
          </p:cNvSpPr>
          <p:nvPr/>
        </p:nvSpPr>
        <p:spPr bwMode="auto">
          <a:xfrm>
            <a:off x="625475" y="5378450"/>
            <a:ext cx="8137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accent2"/>
                </a:solidFill>
              </a:rPr>
              <a:t>Pass message from </a:t>
            </a:r>
            <a:r>
              <a:rPr lang="ja-JP" altLang="en-US" sz="3600">
                <a:solidFill>
                  <a:schemeClr val="accent2"/>
                </a:solidFill>
              </a:rPr>
              <a:t>“</a:t>
            </a:r>
            <a:r>
              <a:rPr lang="en-US" sz="3600">
                <a:solidFill>
                  <a:schemeClr val="accent2"/>
                </a:solidFill>
              </a:rPr>
              <a:t>a</a:t>
            </a:r>
            <a:r>
              <a:rPr lang="ja-JP" altLang="en-US" sz="3600">
                <a:solidFill>
                  <a:schemeClr val="accent2"/>
                </a:solidFill>
              </a:rPr>
              <a:t>”</a:t>
            </a:r>
            <a:r>
              <a:rPr lang="en-US" sz="3600">
                <a:solidFill>
                  <a:schemeClr val="accent2"/>
                </a:solidFill>
              </a:rPr>
              <a:t> to </a:t>
            </a:r>
            <a:r>
              <a:rPr lang="ja-JP" altLang="en-US" sz="3600">
                <a:solidFill>
                  <a:schemeClr val="accent2"/>
                </a:solidFill>
              </a:rPr>
              <a:t>“</a:t>
            </a:r>
            <a:r>
              <a:rPr lang="en-US" sz="3600">
                <a:solidFill>
                  <a:schemeClr val="accent2"/>
                </a:solidFill>
              </a:rPr>
              <a:t>b</a:t>
            </a:r>
            <a:r>
              <a:rPr lang="ja-JP" altLang="en-US" sz="3600">
                <a:solidFill>
                  <a:schemeClr val="accent2"/>
                </a:solidFill>
              </a:rPr>
              <a:t>”</a:t>
            </a:r>
            <a:r>
              <a:rPr lang="en-US" sz="3600">
                <a:solidFill>
                  <a:schemeClr val="accent2"/>
                </a:solidFill>
              </a:rPr>
              <a:t> as before</a:t>
            </a:r>
          </a:p>
        </p:txBody>
      </p:sp>
      <p:sp>
        <p:nvSpPr>
          <p:cNvPr id="386102" name="Text Box 54"/>
          <p:cNvSpPr txBox="1">
            <a:spLocks noChangeArrowheads="1"/>
          </p:cNvSpPr>
          <p:nvPr/>
        </p:nvSpPr>
        <p:spPr bwMode="auto">
          <a:xfrm>
            <a:off x="315913" y="2346325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0</a:t>
            </a:r>
            <a:endParaRPr lang="en-US" sz="2600" b="1">
              <a:latin typeface="Times" charset="0"/>
            </a:endParaRPr>
          </a:p>
        </p:txBody>
      </p:sp>
      <p:sp>
        <p:nvSpPr>
          <p:cNvPr id="386103" name="Text Box 55"/>
          <p:cNvSpPr txBox="1">
            <a:spLocks noChangeArrowheads="1"/>
          </p:cNvSpPr>
          <p:nvPr/>
        </p:nvSpPr>
        <p:spPr bwMode="auto">
          <a:xfrm>
            <a:off x="315913" y="1219200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1</a:t>
            </a:r>
            <a:endParaRPr lang="en-US" sz="2600" b="1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33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10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Three Variables</a:t>
            </a:r>
          </a:p>
        </p:txBody>
      </p:sp>
      <p:sp>
        <p:nvSpPr>
          <p:cNvPr id="404483" name="Oval 3"/>
          <p:cNvSpPr>
            <a:spLocks noChangeArrowheads="1"/>
          </p:cNvSpPr>
          <p:nvPr/>
        </p:nvSpPr>
        <p:spPr bwMode="auto">
          <a:xfrm>
            <a:off x="1371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84" name="Line 4"/>
          <p:cNvSpPr>
            <a:spLocks noChangeShapeType="1"/>
          </p:cNvSpPr>
          <p:nvPr/>
        </p:nvSpPr>
        <p:spPr bwMode="auto">
          <a:xfrm>
            <a:off x="1676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85" name="Line 5"/>
          <p:cNvSpPr>
            <a:spLocks noChangeShapeType="1"/>
          </p:cNvSpPr>
          <p:nvPr/>
        </p:nvSpPr>
        <p:spPr bwMode="auto">
          <a:xfrm>
            <a:off x="1371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86" name="Oval 6"/>
          <p:cNvSpPr>
            <a:spLocks noChangeArrowheads="1"/>
          </p:cNvSpPr>
          <p:nvPr/>
        </p:nvSpPr>
        <p:spPr bwMode="auto">
          <a:xfrm>
            <a:off x="424815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87" name="Line 7"/>
          <p:cNvSpPr>
            <a:spLocks noChangeShapeType="1"/>
          </p:cNvSpPr>
          <p:nvPr/>
        </p:nvSpPr>
        <p:spPr bwMode="auto">
          <a:xfrm>
            <a:off x="455295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88" name="Text Box 8"/>
          <p:cNvSpPr txBox="1">
            <a:spLocks noChangeArrowheads="1"/>
          </p:cNvSpPr>
          <p:nvPr/>
        </p:nvSpPr>
        <p:spPr bwMode="auto">
          <a:xfrm>
            <a:off x="1433513" y="32146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404489" name="Text Box 9"/>
          <p:cNvSpPr txBox="1">
            <a:spLocks noChangeArrowheads="1"/>
          </p:cNvSpPr>
          <p:nvPr/>
        </p:nvSpPr>
        <p:spPr bwMode="auto">
          <a:xfrm>
            <a:off x="4324350" y="32004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404490" name="Line 10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91" name="Line 1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92" name="Line 1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93" name="Line 13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94" name="Line 14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4495" name="AutoShape 15"/>
          <p:cNvCxnSpPr>
            <a:cxnSpLocks noChangeShapeType="1"/>
            <a:stCxn id="404483" idx="6"/>
          </p:cNvCxnSpPr>
          <p:nvPr/>
        </p:nvCxnSpPr>
        <p:spPr bwMode="auto">
          <a:xfrm>
            <a:off x="207486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4496" name="Text Box 16"/>
          <p:cNvSpPr txBox="1">
            <a:spLocks noChangeArrowheads="1"/>
          </p:cNvSpPr>
          <p:nvPr/>
        </p:nvSpPr>
        <p:spPr bwMode="auto">
          <a:xfrm>
            <a:off x="1295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04497" name="Text Box 17"/>
          <p:cNvSpPr txBox="1">
            <a:spLocks noChangeArrowheads="1"/>
          </p:cNvSpPr>
          <p:nvPr/>
        </p:nvSpPr>
        <p:spPr bwMode="auto">
          <a:xfrm>
            <a:off x="1295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404498" name="Text Box 18"/>
          <p:cNvSpPr txBox="1">
            <a:spLocks noChangeArrowheads="1"/>
          </p:cNvSpPr>
          <p:nvPr/>
        </p:nvSpPr>
        <p:spPr bwMode="auto">
          <a:xfrm>
            <a:off x="4171950" y="2681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04499" name="Line 19"/>
          <p:cNvSpPr>
            <a:spLocks noChangeShapeType="1"/>
          </p:cNvSpPr>
          <p:nvPr/>
        </p:nvSpPr>
        <p:spPr bwMode="auto">
          <a:xfrm>
            <a:off x="1371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00" name="Line 20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01" name="Line 2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02" name="Line 2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03" name="Line 23"/>
          <p:cNvSpPr>
            <a:spLocks noChangeShapeType="1"/>
          </p:cNvSpPr>
          <p:nvPr/>
        </p:nvSpPr>
        <p:spPr bwMode="auto">
          <a:xfrm>
            <a:off x="165735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04" name="Line 24"/>
          <p:cNvSpPr>
            <a:spLocks noChangeShapeType="1"/>
          </p:cNvSpPr>
          <p:nvPr/>
        </p:nvSpPr>
        <p:spPr bwMode="auto">
          <a:xfrm>
            <a:off x="173355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05" name="Text Box 25"/>
          <p:cNvSpPr txBox="1">
            <a:spLocks noChangeArrowheads="1"/>
          </p:cNvSpPr>
          <p:nvPr/>
        </p:nvSpPr>
        <p:spPr bwMode="auto">
          <a:xfrm>
            <a:off x="20574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04506" name="Text Box 26"/>
          <p:cNvSpPr txBox="1">
            <a:spLocks noChangeArrowheads="1"/>
          </p:cNvSpPr>
          <p:nvPr/>
        </p:nvSpPr>
        <p:spPr bwMode="auto">
          <a:xfrm>
            <a:off x="29718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04507" name="Line 27"/>
          <p:cNvSpPr>
            <a:spLocks noChangeShapeType="1"/>
          </p:cNvSpPr>
          <p:nvPr/>
        </p:nvSpPr>
        <p:spPr bwMode="auto">
          <a:xfrm>
            <a:off x="42100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08" name="Oval 28"/>
          <p:cNvSpPr>
            <a:spLocks noChangeArrowheads="1"/>
          </p:cNvSpPr>
          <p:nvPr/>
        </p:nvSpPr>
        <p:spPr bwMode="auto">
          <a:xfrm>
            <a:off x="7086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09" name="Line 29"/>
          <p:cNvSpPr>
            <a:spLocks noChangeShapeType="1"/>
          </p:cNvSpPr>
          <p:nvPr/>
        </p:nvSpPr>
        <p:spPr bwMode="auto">
          <a:xfrm>
            <a:off x="7391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10" name="Text Box 30"/>
          <p:cNvSpPr txBox="1">
            <a:spLocks noChangeArrowheads="1"/>
          </p:cNvSpPr>
          <p:nvPr/>
        </p:nvSpPr>
        <p:spPr bwMode="auto">
          <a:xfrm>
            <a:off x="7162800" y="3200400"/>
            <a:ext cx="547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c</a:t>
            </a:r>
            <a:endParaRPr lang="en-US" sz="2800">
              <a:latin typeface="Times" charset="0"/>
            </a:endParaRPr>
          </a:p>
        </p:txBody>
      </p:sp>
      <p:sp>
        <p:nvSpPr>
          <p:cNvPr id="404511" name="Line 31"/>
          <p:cNvSpPr>
            <a:spLocks noChangeShapeType="1"/>
          </p:cNvSpPr>
          <p:nvPr/>
        </p:nvSpPr>
        <p:spPr bwMode="auto">
          <a:xfrm>
            <a:off x="42100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12" name="Line 32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13" name="Line 33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14" name="Line 34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4515" name="AutoShape 35"/>
          <p:cNvCxnSpPr>
            <a:cxnSpLocks noChangeShapeType="1"/>
          </p:cNvCxnSpPr>
          <p:nvPr/>
        </p:nvCxnSpPr>
        <p:spPr bwMode="auto">
          <a:xfrm>
            <a:off x="491331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4516" name="Text Box 36"/>
          <p:cNvSpPr txBox="1">
            <a:spLocks noChangeArrowheads="1"/>
          </p:cNvSpPr>
          <p:nvPr/>
        </p:nvSpPr>
        <p:spPr bwMode="auto">
          <a:xfrm>
            <a:off x="41338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404517" name="Text Box 37"/>
          <p:cNvSpPr txBox="1">
            <a:spLocks noChangeArrowheads="1"/>
          </p:cNvSpPr>
          <p:nvPr/>
        </p:nvSpPr>
        <p:spPr bwMode="auto">
          <a:xfrm>
            <a:off x="7010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6</a:t>
            </a:r>
          </a:p>
        </p:txBody>
      </p:sp>
      <p:sp>
        <p:nvSpPr>
          <p:cNvPr id="404518" name="Line 38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19" name="Line 39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20" name="Line 40"/>
          <p:cNvSpPr>
            <a:spLocks noChangeShapeType="1"/>
          </p:cNvSpPr>
          <p:nvPr/>
        </p:nvSpPr>
        <p:spPr bwMode="auto">
          <a:xfrm flipV="1">
            <a:off x="449580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21" name="Text Box 41"/>
          <p:cNvSpPr txBox="1">
            <a:spLocks noChangeArrowheads="1"/>
          </p:cNvSpPr>
          <p:nvPr/>
        </p:nvSpPr>
        <p:spPr bwMode="auto">
          <a:xfrm>
            <a:off x="58102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04522" name="Text Box 42"/>
          <p:cNvSpPr txBox="1">
            <a:spLocks noChangeArrowheads="1"/>
          </p:cNvSpPr>
          <p:nvPr/>
        </p:nvSpPr>
        <p:spPr bwMode="auto">
          <a:xfrm>
            <a:off x="57912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04523" name="Line 43"/>
          <p:cNvSpPr>
            <a:spLocks noChangeShapeType="1"/>
          </p:cNvSpPr>
          <p:nvPr/>
        </p:nvSpPr>
        <p:spPr bwMode="auto">
          <a:xfrm flipV="1">
            <a:off x="16764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24" name="Line 44"/>
          <p:cNvSpPr>
            <a:spLocks noChangeShapeType="1"/>
          </p:cNvSpPr>
          <p:nvPr/>
        </p:nvSpPr>
        <p:spPr bwMode="auto">
          <a:xfrm>
            <a:off x="17526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25" name="Text Box 45"/>
          <p:cNvSpPr txBox="1">
            <a:spLocks noChangeArrowheads="1"/>
          </p:cNvSpPr>
          <p:nvPr/>
        </p:nvSpPr>
        <p:spPr bwMode="auto">
          <a:xfrm>
            <a:off x="2971800" y="1066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04526" name="Text Box 46"/>
          <p:cNvSpPr txBox="1">
            <a:spLocks noChangeArrowheads="1"/>
          </p:cNvSpPr>
          <p:nvPr/>
        </p:nvSpPr>
        <p:spPr bwMode="auto">
          <a:xfrm>
            <a:off x="37338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04527" name="Text Box 47"/>
          <p:cNvSpPr txBox="1">
            <a:spLocks noChangeArrowheads="1"/>
          </p:cNvSpPr>
          <p:nvPr/>
        </p:nvSpPr>
        <p:spPr bwMode="auto">
          <a:xfrm>
            <a:off x="7010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04528" name="Line 48"/>
          <p:cNvSpPr>
            <a:spLocks noChangeShapeType="1"/>
          </p:cNvSpPr>
          <p:nvPr/>
        </p:nvSpPr>
        <p:spPr bwMode="auto">
          <a:xfrm>
            <a:off x="457200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29" name="Line 49"/>
          <p:cNvSpPr>
            <a:spLocks noChangeShapeType="1"/>
          </p:cNvSpPr>
          <p:nvPr/>
        </p:nvSpPr>
        <p:spPr bwMode="auto">
          <a:xfrm>
            <a:off x="45720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30" name="Line 50"/>
          <p:cNvSpPr>
            <a:spLocks noChangeShapeType="1"/>
          </p:cNvSpPr>
          <p:nvPr/>
        </p:nvSpPr>
        <p:spPr bwMode="auto">
          <a:xfrm>
            <a:off x="45720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31" name="Text Box 51"/>
          <p:cNvSpPr txBox="1">
            <a:spLocks noChangeArrowheads="1"/>
          </p:cNvSpPr>
          <p:nvPr/>
        </p:nvSpPr>
        <p:spPr bwMode="auto">
          <a:xfrm>
            <a:off x="50292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04532" name="Text Box 52"/>
          <p:cNvSpPr txBox="1">
            <a:spLocks noChangeArrowheads="1"/>
          </p:cNvSpPr>
          <p:nvPr/>
        </p:nvSpPr>
        <p:spPr bwMode="auto">
          <a:xfrm>
            <a:off x="6724650" y="1676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04536" name="Text Box 56"/>
          <p:cNvSpPr txBox="1">
            <a:spLocks noChangeArrowheads="1"/>
          </p:cNvSpPr>
          <p:nvPr/>
        </p:nvSpPr>
        <p:spPr bwMode="auto">
          <a:xfrm>
            <a:off x="2935288" y="3748088"/>
            <a:ext cx="1636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3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04537" name="Text Box 57"/>
          <p:cNvSpPr txBox="1">
            <a:spLocks noChangeArrowheads="1"/>
          </p:cNvSpPr>
          <p:nvPr/>
        </p:nvSpPr>
        <p:spPr bwMode="auto">
          <a:xfrm>
            <a:off x="2859088" y="685800"/>
            <a:ext cx="16367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2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58" name="Text Box 54"/>
          <p:cNvSpPr txBox="1">
            <a:spLocks noChangeArrowheads="1"/>
          </p:cNvSpPr>
          <p:nvPr/>
        </p:nvSpPr>
        <p:spPr bwMode="auto">
          <a:xfrm>
            <a:off x="315913" y="2346325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0</a:t>
            </a:r>
            <a:endParaRPr lang="en-US" sz="2600" b="1">
              <a:latin typeface="Times" charset="0"/>
            </a:endParaRPr>
          </a:p>
        </p:txBody>
      </p:sp>
      <p:sp>
        <p:nvSpPr>
          <p:cNvPr id="59" name="Text Box 55"/>
          <p:cNvSpPr txBox="1">
            <a:spLocks noChangeArrowheads="1"/>
          </p:cNvSpPr>
          <p:nvPr/>
        </p:nvSpPr>
        <p:spPr bwMode="auto">
          <a:xfrm>
            <a:off x="315913" y="1219200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1</a:t>
            </a:r>
            <a:endParaRPr lang="en-US" sz="2600" b="1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5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Three Variables</a:t>
            </a:r>
          </a:p>
        </p:txBody>
      </p:sp>
      <p:sp>
        <p:nvSpPr>
          <p:cNvPr id="404483" name="Oval 3"/>
          <p:cNvSpPr>
            <a:spLocks noChangeArrowheads="1"/>
          </p:cNvSpPr>
          <p:nvPr/>
        </p:nvSpPr>
        <p:spPr bwMode="auto">
          <a:xfrm>
            <a:off x="1371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84" name="Line 4"/>
          <p:cNvSpPr>
            <a:spLocks noChangeShapeType="1"/>
          </p:cNvSpPr>
          <p:nvPr/>
        </p:nvSpPr>
        <p:spPr bwMode="auto">
          <a:xfrm>
            <a:off x="1676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85" name="Line 5"/>
          <p:cNvSpPr>
            <a:spLocks noChangeShapeType="1"/>
          </p:cNvSpPr>
          <p:nvPr/>
        </p:nvSpPr>
        <p:spPr bwMode="auto">
          <a:xfrm>
            <a:off x="1371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86" name="Oval 6"/>
          <p:cNvSpPr>
            <a:spLocks noChangeArrowheads="1"/>
          </p:cNvSpPr>
          <p:nvPr/>
        </p:nvSpPr>
        <p:spPr bwMode="auto">
          <a:xfrm>
            <a:off x="424815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87" name="Line 7"/>
          <p:cNvSpPr>
            <a:spLocks noChangeShapeType="1"/>
          </p:cNvSpPr>
          <p:nvPr/>
        </p:nvSpPr>
        <p:spPr bwMode="auto">
          <a:xfrm>
            <a:off x="455295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88" name="Text Box 8"/>
          <p:cNvSpPr txBox="1">
            <a:spLocks noChangeArrowheads="1"/>
          </p:cNvSpPr>
          <p:nvPr/>
        </p:nvSpPr>
        <p:spPr bwMode="auto">
          <a:xfrm>
            <a:off x="1433513" y="32146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404489" name="Text Box 9"/>
          <p:cNvSpPr txBox="1">
            <a:spLocks noChangeArrowheads="1"/>
          </p:cNvSpPr>
          <p:nvPr/>
        </p:nvSpPr>
        <p:spPr bwMode="auto">
          <a:xfrm>
            <a:off x="4324350" y="32004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404490" name="Line 10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91" name="Line 1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92" name="Line 1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93" name="Line 13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94" name="Line 14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4495" name="AutoShape 15"/>
          <p:cNvCxnSpPr>
            <a:cxnSpLocks noChangeShapeType="1"/>
            <a:stCxn id="404483" idx="6"/>
          </p:cNvCxnSpPr>
          <p:nvPr/>
        </p:nvCxnSpPr>
        <p:spPr bwMode="auto">
          <a:xfrm>
            <a:off x="207486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4496" name="Text Box 16"/>
          <p:cNvSpPr txBox="1">
            <a:spLocks noChangeArrowheads="1"/>
          </p:cNvSpPr>
          <p:nvPr/>
        </p:nvSpPr>
        <p:spPr bwMode="auto">
          <a:xfrm>
            <a:off x="1295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2</a:t>
            </a:r>
          </a:p>
        </p:txBody>
      </p:sp>
      <p:sp>
        <p:nvSpPr>
          <p:cNvPr id="404497" name="Text Box 17"/>
          <p:cNvSpPr txBox="1">
            <a:spLocks noChangeArrowheads="1"/>
          </p:cNvSpPr>
          <p:nvPr/>
        </p:nvSpPr>
        <p:spPr bwMode="auto">
          <a:xfrm>
            <a:off x="1295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404498" name="Text Box 18"/>
          <p:cNvSpPr txBox="1">
            <a:spLocks noChangeArrowheads="1"/>
          </p:cNvSpPr>
          <p:nvPr/>
        </p:nvSpPr>
        <p:spPr bwMode="auto">
          <a:xfrm>
            <a:off x="4171950" y="2681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04501" name="Line 2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02" name="Line 2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03" name="Line 23"/>
          <p:cNvSpPr>
            <a:spLocks noChangeShapeType="1"/>
          </p:cNvSpPr>
          <p:nvPr/>
        </p:nvSpPr>
        <p:spPr bwMode="auto">
          <a:xfrm>
            <a:off x="165735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04" name="Line 24"/>
          <p:cNvSpPr>
            <a:spLocks noChangeShapeType="1"/>
          </p:cNvSpPr>
          <p:nvPr/>
        </p:nvSpPr>
        <p:spPr bwMode="auto">
          <a:xfrm>
            <a:off x="173355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05" name="Text Box 25"/>
          <p:cNvSpPr txBox="1">
            <a:spLocks noChangeArrowheads="1"/>
          </p:cNvSpPr>
          <p:nvPr/>
        </p:nvSpPr>
        <p:spPr bwMode="auto">
          <a:xfrm>
            <a:off x="20574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04506" name="Text Box 26"/>
          <p:cNvSpPr txBox="1">
            <a:spLocks noChangeArrowheads="1"/>
          </p:cNvSpPr>
          <p:nvPr/>
        </p:nvSpPr>
        <p:spPr bwMode="auto">
          <a:xfrm>
            <a:off x="29718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04507" name="Line 27"/>
          <p:cNvSpPr>
            <a:spLocks noChangeShapeType="1"/>
          </p:cNvSpPr>
          <p:nvPr/>
        </p:nvSpPr>
        <p:spPr bwMode="auto">
          <a:xfrm>
            <a:off x="42100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08" name="Oval 28"/>
          <p:cNvSpPr>
            <a:spLocks noChangeArrowheads="1"/>
          </p:cNvSpPr>
          <p:nvPr/>
        </p:nvSpPr>
        <p:spPr bwMode="auto">
          <a:xfrm>
            <a:off x="7086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09" name="Line 29"/>
          <p:cNvSpPr>
            <a:spLocks noChangeShapeType="1"/>
          </p:cNvSpPr>
          <p:nvPr/>
        </p:nvSpPr>
        <p:spPr bwMode="auto">
          <a:xfrm>
            <a:off x="7391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10" name="Text Box 30"/>
          <p:cNvSpPr txBox="1">
            <a:spLocks noChangeArrowheads="1"/>
          </p:cNvSpPr>
          <p:nvPr/>
        </p:nvSpPr>
        <p:spPr bwMode="auto">
          <a:xfrm>
            <a:off x="7162800" y="3200400"/>
            <a:ext cx="547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c</a:t>
            </a:r>
            <a:endParaRPr lang="en-US" sz="2800">
              <a:latin typeface="Times" charset="0"/>
            </a:endParaRPr>
          </a:p>
        </p:txBody>
      </p:sp>
      <p:sp>
        <p:nvSpPr>
          <p:cNvPr id="404511" name="Line 31"/>
          <p:cNvSpPr>
            <a:spLocks noChangeShapeType="1"/>
          </p:cNvSpPr>
          <p:nvPr/>
        </p:nvSpPr>
        <p:spPr bwMode="auto">
          <a:xfrm>
            <a:off x="42100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12" name="Line 32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13" name="Line 33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14" name="Line 34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4515" name="AutoShape 35"/>
          <p:cNvCxnSpPr>
            <a:cxnSpLocks noChangeShapeType="1"/>
          </p:cNvCxnSpPr>
          <p:nvPr/>
        </p:nvCxnSpPr>
        <p:spPr bwMode="auto">
          <a:xfrm>
            <a:off x="491331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4516" name="Text Box 36"/>
          <p:cNvSpPr txBox="1">
            <a:spLocks noChangeArrowheads="1"/>
          </p:cNvSpPr>
          <p:nvPr/>
        </p:nvSpPr>
        <p:spPr bwMode="auto">
          <a:xfrm>
            <a:off x="41338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404517" name="Text Box 37"/>
          <p:cNvSpPr txBox="1">
            <a:spLocks noChangeArrowheads="1"/>
          </p:cNvSpPr>
          <p:nvPr/>
        </p:nvSpPr>
        <p:spPr bwMode="auto">
          <a:xfrm>
            <a:off x="7010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6</a:t>
            </a:r>
          </a:p>
        </p:txBody>
      </p:sp>
      <p:sp>
        <p:nvSpPr>
          <p:cNvPr id="404518" name="Line 38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19" name="Line 39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20" name="Line 40"/>
          <p:cNvSpPr>
            <a:spLocks noChangeShapeType="1"/>
          </p:cNvSpPr>
          <p:nvPr/>
        </p:nvSpPr>
        <p:spPr bwMode="auto">
          <a:xfrm flipV="1">
            <a:off x="449580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21" name="Text Box 41"/>
          <p:cNvSpPr txBox="1">
            <a:spLocks noChangeArrowheads="1"/>
          </p:cNvSpPr>
          <p:nvPr/>
        </p:nvSpPr>
        <p:spPr bwMode="auto">
          <a:xfrm>
            <a:off x="58102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04522" name="Text Box 42"/>
          <p:cNvSpPr txBox="1">
            <a:spLocks noChangeArrowheads="1"/>
          </p:cNvSpPr>
          <p:nvPr/>
        </p:nvSpPr>
        <p:spPr bwMode="auto">
          <a:xfrm>
            <a:off x="57912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04523" name="Line 43"/>
          <p:cNvSpPr>
            <a:spLocks noChangeShapeType="1"/>
          </p:cNvSpPr>
          <p:nvPr/>
        </p:nvSpPr>
        <p:spPr bwMode="auto">
          <a:xfrm flipV="1">
            <a:off x="16764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24" name="Line 44"/>
          <p:cNvSpPr>
            <a:spLocks noChangeShapeType="1"/>
          </p:cNvSpPr>
          <p:nvPr/>
        </p:nvSpPr>
        <p:spPr bwMode="auto">
          <a:xfrm>
            <a:off x="17526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25" name="Text Box 45"/>
          <p:cNvSpPr txBox="1">
            <a:spLocks noChangeArrowheads="1"/>
          </p:cNvSpPr>
          <p:nvPr/>
        </p:nvSpPr>
        <p:spPr bwMode="auto">
          <a:xfrm>
            <a:off x="2971800" y="1066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04526" name="Text Box 46"/>
          <p:cNvSpPr txBox="1">
            <a:spLocks noChangeArrowheads="1"/>
          </p:cNvSpPr>
          <p:nvPr/>
        </p:nvSpPr>
        <p:spPr bwMode="auto">
          <a:xfrm>
            <a:off x="37338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04527" name="Text Box 47"/>
          <p:cNvSpPr txBox="1">
            <a:spLocks noChangeArrowheads="1"/>
          </p:cNvSpPr>
          <p:nvPr/>
        </p:nvSpPr>
        <p:spPr bwMode="auto">
          <a:xfrm>
            <a:off x="7010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04528" name="Line 48"/>
          <p:cNvSpPr>
            <a:spLocks noChangeShapeType="1"/>
          </p:cNvSpPr>
          <p:nvPr/>
        </p:nvSpPr>
        <p:spPr bwMode="auto">
          <a:xfrm>
            <a:off x="457200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29" name="Line 49"/>
          <p:cNvSpPr>
            <a:spLocks noChangeShapeType="1"/>
          </p:cNvSpPr>
          <p:nvPr/>
        </p:nvSpPr>
        <p:spPr bwMode="auto">
          <a:xfrm>
            <a:off x="45720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30" name="Line 50"/>
          <p:cNvSpPr>
            <a:spLocks noChangeShapeType="1"/>
          </p:cNvSpPr>
          <p:nvPr/>
        </p:nvSpPr>
        <p:spPr bwMode="auto">
          <a:xfrm>
            <a:off x="45720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31" name="Text Box 51"/>
          <p:cNvSpPr txBox="1">
            <a:spLocks noChangeArrowheads="1"/>
          </p:cNvSpPr>
          <p:nvPr/>
        </p:nvSpPr>
        <p:spPr bwMode="auto">
          <a:xfrm>
            <a:off x="50292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04532" name="Text Box 52"/>
          <p:cNvSpPr txBox="1">
            <a:spLocks noChangeArrowheads="1"/>
          </p:cNvSpPr>
          <p:nvPr/>
        </p:nvSpPr>
        <p:spPr bwMode="auto">
          <a:xfrm>
            <a:off x="6724650" y="1676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04533" name="Text Box 53"/>
          <p:cNvSpPr txBox="1">
            <a:spLocks noChangeArrowheads="1"/>
          </p:cNvSpPr>
          <p:nvPr/>
        </p:nvSpPr>
        <p:spPr bwMode="auto">
          <a:xfrm>
            <a:off x="625475" y="5378450"/>
            <a:ext cx="81121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accent2"/>
                </a:solidFill>
              </a:rPr>
              <a:t>Pass message from </a:t>
            </a:r>
            <a:r>
              <a:rPr lang="ja-JP" altLang="en-US" sz="3600">
                <a:solidFill>
                  <a:schemeClr val="accent2"/>
                </a:solidFill>
              </a:rPr>
              <a:t>“</a:t>
            </a:r>
            <a:r>
              <a:rPr lang="en-US" sz="3600">
                <a:solidFill>
                  <a:schemeClr val="accent2"/>
                </a:solidFill>
              </a:rPr>
              <a:t>b</a:t>
            </a:r>
            <a:r>
              <a:rPr lang="ja-JP" altLang="en-US" sz="3600">
                <a:solidFill>
                  <a:schemeClr val="accent2"/>
                </a:solidFill>
              </a:rPr>
              <a:t>”</a:t>
            </a:r>
            <a:r>
              <a:rPr lang="en-US" sz="3600">
                <a:solidFill>
                  <a:schemeClr val="accent2"/>
                </a:solidFill>
              </a:rPr>
              <a:t> to </a:t>
            </a:r>
            <a:r>
              <a:rPr lang="ja-JP" altLang="en-US" sz="3600">
                <a:solidFill>
                  <a:schemeClr val="accent2"/>
                </a:solidFill>
              </a:rPr>
              <a:t>“</a:t>
            </a:r>
            <a:r>
              <a:rPr lang="en-US" sz="3600">
                <a:solidFill>
                  <a:schemeClr val="accent2"/>
                </a:solidFill>
              </a:rPr>
              <a:t>c</a:t>
            </a:r>
            <a:r>
              <a:rPr lang="ja-JP" altLang="en-US" sz="3600">
                <a:solidFill>
                  <a:schemeClr val="accent2"/>
                </a:solidFill>
              </a:rPr>
              <a:t>”</a:t>
            </a:r>
            <a:r>
              <a:rPr lang="en-US" sz="3600">
                <a:solidFill>
                  <a:schemeClr val="accent2"/>
                </a:solidFill>
              </a:rPr>
              <a:t> as before</a:t>
            </a:r>
          </a:p>
        </p:txBody>
      </p:sp>
      <p:sp>
        <p:nvSpPr>
          <p:cNvPr id="404536" name="Text Box 56"/>
          <p:cNvSpPr txBox="1">
            <a:spLocks noChangeArrowheads="1"/>
          </p:cNvSpPr>
          <p:nvPr/>
        </p:nvSpPr>
        <p:spPr bwMode="auto">
          <a:xfrm>
            <a:off x="2935288" y="3748088"/>
            <a:ext cx="1636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3 </a:t>
            </a:r>
            <a:r>
              <a:rPr lang="en-US" sz="2800" b="1" dirty="0">
                <a:solidFill>
                  <a:schemeClr val="accent2"/>
                </a:solidFill>
              </a:rPr>
              <a:t>f(a) = 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04537" name="Text Box 57"/>
          <p:cNvSpPr txBox="1">
            <a:spLocks noChangeArrowheads="1"/>
          </p:cNvSpPr>
          <p:nvPr/>
        </p:nvSpPr>
        <p:spPr bwMode="auto">
          <a:xfrm>
            <a:off x="2859088" y="685800"/>
            <a:ext cx="16367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2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58" name="Text Box 54"/>
          <p:cNvSpPr txBox="1">
            <a:spLocks noChangeArrowheads="1"/>
          </p:cNvSpPr>
          <p:nvPr/>
        </p:nvSpPr>
        <p:spPr bwMode="auto">
          <a:xfrm>
            <a:off x="315913" y="2346325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0</a:t>
            </a:r>
            <a:endParaRPr lang="en-US" sz="2600" b="1">
              <a:latin typeface="Times" charset="0"/>
            </a:endParaRPr>
          </a:p>
        </p:txBody>
      </p:sp>
      <p:sp>
        <p:nvSpPr>
          <p:cNvPr id="59" name="Text Box 55"/>
          <p:cNvSpPr txBox="1">
            <a:spLocks noChangeArrowheads="1"/>
          </p:cNvSpPr>
          <p:nvPr/>
        </p:nvSpPr>
        <p:spPr bwMode="auto">
          <a:xfrm>
            <a:off x="315913" y="1219200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1</a:t>
            </a:r>
            <a:endParaRPr lang="en-US" sz="2600" b="1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16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5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Three Variables</a:t>
            </a:r>
          </a:p>
        </p:txBody>
      </p:sp>
      <p:sp>
        <p:nvSpPr>
          <p:cNvPr id="406534" name="Oval 6"/>
          <p:cNvSpPr>
            <a:spLocks noChangeArrowheads="1"/>
          </p:cNvSpPr>
          <p:nvPr/>
        </p:nvSpPr>
        <p:spPr bwMode="auto">
          <a:xfrm>
            <a:off x="424815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35" name="Line 7"/>
          <p:cNvSpPr>
            <a:spLocks noChangeShapeType="1"/>
          </p:cNvSpPr>
          <p:nvPr/>
        </p:nvSpPr>
        <p:spPr bwMode="auto">
          <a:xfrm>
            <a:off x="455295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37" name="Text Box 9"/>
          <p:cNvSpPr txBox="1">
            <a:spLocks noChangeArrowheads="1"/>
          </p:cNvSpPr>
          <p:nvPr/>
        </p:nvSpPr>
        <p:spPr bwMode="auto">
          <a:xfrm>
            <a:off x="4324350" y="32004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406539" name="Line 1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40" name="Line 1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42" name="Line 14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6543" name="AutoShape 15"/>
          <p:cNvCxnSpPr>
            <a:cxnSpLocks noChangeShapeType="1"/>
          </p:cNvCxnSpPr>
          <p:nvPr/>
        </p:nvCxnSpPr>
        <p:spPr bwMode="auto">
          <a:xfrm>
            <a:off x="207486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6546" name="Text Box 18"/>
          <p:cNvSpPr txBox="1">
            <a:spLocks noChangeArrowheads="1"/>
          </p:cNvSpPr>
          <p:nvPr/>
        </p:nvSpPr>
        <p:spPr bwMode="auto">
          <a:xfrm>
            <a:off x="4171950" y="2681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06549" name="Line 2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50" name="Line 2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51" name="Line 23"/>
          <p:cNvSpPr>
            <a:spLocks noChangeShapeType="1"/>
          </p:cNvSpPr>
          <p:nvPr/>
        </p:nvSpPr>
        <p:spPr bwMode="auto">
          <a:xfrm>
            <a:off x="165735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52" name="Line 24"/>
          <p:cNvSpPr>
            <a:spLocks noChangeShapeType="1"/>
          </p:cNvSpPr>
          <p:nvPr/>
        </p:nvSpPr>
        <p:spPr bwMode="auto">
          <a:xfrm>
            <a:off x="173355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53" name="Text Box 25"/>
          <p:cNvSpPr txBox="1">
            <a:spLocks noChangeArrowheads="1"/>
          </p:cNvSpPr>
          <p:nvPr/>
        </p:nvSpPr>
        <p:spPr bwMode="auto">
          <a:xfrm>
            <a:off x="20574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06554" name="Text Box 26"/>
          <p:cNvSpPr txBox="1">
            <a:spLocks noChangeArrowheads="1"/>
          </p:cNvSpPr>
          <p:nvPr/>
        </p:nvSpPr>
        <p:spPr bwMode="auto">
          <a:xfrm>
            <a:off x="29718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06555" name="Line 27"/>
          <p:cNvSpPr>
            <a:spLocks noChangeShapeType="1"/>
          </p:cNvSpPr>
          <p:nvPr/>
        </p:nvSpPr>
        <p:spPr bwMode="auto">
          <a:xfrm>
            <a:off x="42100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56" name="Oval 28"/>
          <p:cNvSpPr>
            <a:spLocks noChangeArrowheads="1"/>
          </p:cNvSpPr>
          <p:nvPr/>
        </p:nvSpPr>
        <p:spPr bwMode="auto">
          <a:xfrm>
            <a:off x="7086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57" name="Line 29"/>
          <p:cNvSpPr>
            <a:spLocks noChangeShapeType="1"/>
          </p:cNvSpPr>
          <p:nvPr/>
        </p:nvSpPr>
        <p:spPr bwMode="auto">
          <a:xfrm>
            <a:off x="7391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58" name="Text Box 30"/>
          <p:cNvSpPr txBox="1">
            <a:spLocks noChangeArrowheads="1"/>
          </p:cNvSpPr>
          <p:nvPr/>
        </p:nvSpPr>
        <p:spPr bwMode="auto">
          <a:xfrm>
            <a:off x="7162800" y="3200400"/>
            <a:ext cx="547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c</a:t>
            </a:r>
            <a:endParaRPr lang="en-US" sz="2800">
              <a:latin typeface="Times" charset="0"/>
            </a:endParaRPr>
          </a:p>
        </p:txBody>
      </p:sp>
      <p:sp>
        <p:nvSpPr>
          <p:cNvPr id="406559" name="Line 31"/>
          <p:cNvSpPr>
            <a:spLocks noChangeShapeType="1"/>
          </p:cNvSpPr>
          <p:nvPr/>
        </p:nvSpPr>
        <p:spPr bwMode="auto">
          <a:xfrm>
            <a:off x="42100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60" name="Line 32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61" name="Line 33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62" name="Line 34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6563" name="AutoShape 35"/>
          <p:cNvCxnSpPr>
            <a:cxnSpLocks noChangeShapeType="1"/>
          </p:cNvCxnSpPr>
          <p:nvPr/>
        </p:nvCxnSpPr>
        <p:spPr bwMode="auto">
          <a:xfrm>
            <a:off x="491331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6564" name="Text Box 36"/>
          <p:cNvSpPr txBox="1">
            <a:spLocks noChangeArrowheads="1"/>
          </p:cNvSpPr>
          <p:nvPr/>
        </p:nvSpPr>
        <p:spPr bwMode="auto">
          <a:xfrm>
            <a:off x="41338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406565" name="Text Box 37"/>
          <p:cNvSpPr txBox="1">
            <a:spLocks noChangeArrowheads="1"/>
          </p:cNvSpPr>
          <p:nvPr/>
        </p:nvSpPr>
        <p:spPr bwMode="auto">
          <a:xfrm>
            <a:off x="7010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6</a:t>
            </a:r>
          </a:p>
        </p:txBody>
      </p:sp>
      <p:sp>
        <p:nvSpPr>
          <p:cNvPr id="406566" name="Line 38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67" name="Line 39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68" name="Line 40"/>
          <p:cNvSpPr>
            <a:spLocks noChangeShapeType="1"/>
          </p:cNvSpPr>
          <p:nvPr/>
        </p:nvSpPr>
        <p:spPr bwMode="auto">
          <a:xfrm flipV="1">
            <a:off x="449580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69" name="Text Box 41"/>
          <p:cNvSpPr txBox="1">
            <a:spLocks noChangeArrowheads="1"/>
          </p:cNvSpPr>
          <p:nvPr/>
        </p:nvSpPr>
        <p:spPr bwMode="auto">
          <a:xfrm>
            <a:off x="58102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06570" name="Text Box 42"/>
          <p:cNvSpPr txBox="1">
            <a:spLocks noChangeArrowheads="1"/>
          </p:cNvSpPr>
          <p:nvPr/>
        </p:nvSpPr>
        <p:spPr bwMode="auto">
          <a:xfrm>
            <a:off x="57912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06571" name="Line 43"/>
          <p:cNvSpPr>
            <a:spLocks noChangeShapeType="1"/>
          </p:cNvSpPr>
          <p:nvPr/>
        </p:nvSpPr>
        <p:spPr bwMode="auto">
          <a:xfrm flipV="1">
            <a:off x="16764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72" name="Line 44"/>
          <p:cNvSpPr>
            <a:spLocks noChangeShapeType="1"/>
          </p:cNvSpPr>
          <p:nvPr/>
        </p:nvSpPr>
        <p:spPr bwMode="auto">
          <a:xfrm>
            <a:off x="17526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73" name="Text Box 45"/>
          <p:cNvSpPr txBox="1">
            <a:spLocks noChangeArrowheads="1"/>
          </p:cNvSpPr>
          <p:nvPr/>
        </p:nvSpPr>
        <p:spPr bwMode="auto">
          <a:xfrm>
            <a:off x="2971800" y="1066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06574" name="Text Box 46"/>
          <p:cNvSpPr txBox="1">
            <a:spLocks noChangeArrowheads="1"/>
          </p:cNvSpPr>
          <p:nvPr/>
        </p:nvSpPr>
        <p:spPr bwMode="auto">
          <a:xfrm>
            <a:off x="37338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06575" name="Text Box 47"/>
          <p:cNvSpPr txBox="1">
            <a:spLocks noChangeArrowheads="1"/>
          </p:cNvSpPr>
          <p:nvPr/>
        </p:nvSpPr>
        <p:spPr bwMode="auto">
          <a:xfrm>
            <a:off x="7010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06576" name="Line 48"/>
          <p:cNvSpPr>
            <a:spLocks noChangeShapeType="1"/>
          </p:cNvSpPr>
          <p:nvPr/>
        </p:nvSpPr>
        <p:spPr bwMode="auto">
          <a:xfrm>
            <a:off x="457200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77" name="Line 49"/>
          <p:cNvSpPr>
            <a:spLocks noChangeShapeType="1"/>
          </p:cNvSpPr>
          <p:nvPr/>
        </p:nvSpPr>
        <p:spPr bwMode="auto">
          <a:xfrm>
            <a:off x="45720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78" name="Line 50"/>
          <p:cNvSpPr>
            <a:spLocks noChangeShapeType="1"/>
          </p:cNvSpPr>
          <p:nvPr/>
        </p:nvSpPr>
        <p:spPr bwMode="auto">
          <a:xfrm>
            <a:off x="45720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79" name="Text Box 51"/>
          <p:cNvSpPr txBox="1">
            <a:spLocks noChangeArrowheads="1"/>
          </p:cNvSpPr>
          <p:nvPr/>
        </p:nvSpPr>
        <p:spPr bwMode="auto">
          <a:xfrm>
            <a:off x="50292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06580" name="Text Box 52"/>
          <p:cNvSpPr txBox="1">
            <a:spLocks noChangeArrowheads="1"/>
          </p:cNvSpPr>
          <p:nvPr/>
        </p:nvSpPr>
        <p:spPr bwMode="auto">
          <a:xfrm>
            <a:off x="6724650" y="1676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06584" name="Text Box 56"/>
          <p:cNvSpPr txBox="1">
            <a:spLocks noChangeArrowheads="1"/>
          </p:cNvSpPr>
          <p:nvPr/>
        </p:nvSpPr>
        <p:spPr bwMode="auto">
          <a:xfrm>
            <a:off x="2935288" y="3748088"/>
            <a:ext cx="1636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3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06585" name="Text Box 57"/>
          <p:cNvSpPr txBox="1">
            <a:spLocks noChangeArrowheads="1"/>
          </p:cNvSpPr>
          <p:nvPr/>
        </p:nvSpPr>
        <p:spPr bwMode="auto">
          <a:xfrm>
            <a:off x="2859088" y="685800"/>
            <a:ext cx="16367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2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06586" name="Rectangle 58"/>
          <p:cNvSpPr>
            <a:spLocks noChangeArrowheads="1"/>
          </p:cNvSpPr>
          <p:nvPr/>
        </p:nvSpPr>
        <p:spPr bwMode="auto">
          <a:xfrm>
            <a:off x="3451225" y="4508500"/>
            <a:ext cx="38465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b;0</a:t>
            </a:r>
            <a:r>
              <a:rPr lang="en-US" sz="3600">
                <a:sym typeface="Symbol" charset="0"/>
              </a:rPr>
              <a:t> + </a:t>
            </a:r>
            <a:r>
              <a:rPr lang="en-US" sz="3600" baseline="-25000">
                <a:sym typeface="Symbol" charset="0"/>
              </a:rPr>
              <a:t>bc;00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ab;0</a:t>
            </a:r>
            <a:endParaRPr lang="en-US" sz="3600">
              <a:sym typeface="Symbol" charset="0"/>
            </a:endParaRPr>
          </a:p>
        </p:txBody>
      </p:sp>
      <p:sp>
        <p:nvSpPr>
          <p:cNvPr id="406587" name="Rectangle 59"/>
          <p:cNvSpPr>
            <a:spLocks noChangeArrowheads="1"/>
          </p:cNvSpPr>
          <p:nvPr/>
        </p:nvSpPr>
        <p:spPr bwMode="auto">
          <a:xfrm>
            <a:off x="7332663" y="4495800"/>
            <a:ext cx="958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6</a:t>
            </a:r>
          </a:p>
        </p:txBody>
      </p:sp>
      <p:sp>
        <p:nvSpPr>
          <p:cNvPr id="406588" name="Rectangle 60"/>
          <p:cNvSpPr>
            <a:spLocks noChangeArrowheads="1"/>
          </p:cNvSpPr>
          <p:nvPr/>
        </p:nvSpPr>
        <p:spPr bwMode="auto">
          <a:xfrm>
            <a:off x="3451225" y="5302250"/>
            <a:ext cx="38465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b;1</a:t>
            </a:r>
            <a:r>
              <a:rPr lang="en-US" sz="3600">
                <a:sym typeface="Symbol" charset="0"/>
              </a:rPr>
              <a:t> + </a:t>
            </a:r>
            <a:r>
              <a:rPr lang="en-US" sz="3600" baseline="-25000">
                <a:sym typeface="Symbol" charset="0"/>
              </a:rPr>
              <a:t>bc;10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ab;1</a:t>
            </a:r>
            <a:endParaRPr lang="en-US" sz="3600">
              <a:sym typeface="Symbol" charset="0"/>
            </a:endParaRPr>
          </a:p>
        </p:txBody>
      </p:sp>
      <p:sp>
        <p:nvSpPr>
          <p:cNvPr id="406589" name="Rectangle 61"/>
          <p:cNvSpPr>
            <a:spLocks noChangeArrowheads="1"/>
          </p:cNvSpPr>
          <p:nvPr/>
        </p:nvSpPr>
        <p:spPr bwMode="auto">
          <a:xfrm>
            <a:off x="7332663" y="5289550"/>
            <a:ext cx="958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8</a:t>
            </a:r>
          </a:p>
        </p:txBody>
      </p:sp>
      <p:sp>
        <p:nvSpPr>
          <p:cNvPr id="406590" name="Text Box 62"/>
          <p:cNvSpPr txBox="1">
            <a:spLocks noChangeArrowheads="1"/>
          </p:cNvSpPr>
          <p:nvPr/>
        </p:nvSpPr>
        <p:spPr bwMode="auto">
          <a:xfrm>
            <a:off x="2309813" y="4737100"/>
            <a:ext cx="104298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rgbClr val="FF0000"/>
                </a:solidFill>
              </a:rPr>
              <a:t>min</a:t>
            </a:r>
          </a:p>
        </p:txBody>
      </p:sp>
      <p:sp>
        <p:nvSpPr>
          <p:cNvPr id="406591" name="Text Box 63"/>
          <p:cNvSpPr txBox="1">
            <a:spLocks noChangeArrowheads="1"/>
          </p:cNvSpPr>
          <p:nvPr/>
        </p:nvSpPr>
        <p:spPr bwMode="auto">
          <a:xfrm>
            <a:off x="304800" y="4724400"/>
            <a:ext cx="190817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chemeClr val="accent2"/>
                </a:solidFill>
              </a:rPr>
              <a:t>M</a:t>
            </a:r>
            <a:r>
              <a:rPr lang="en-US" sz="4200" baseline="-25000">
                <a:solidFill>
                  <a:schemeClr val="accent2"/>
                </a:solidFill>
              </a:rPr>
              <a:t>bc;0</a:t>
            </a:r>
            <a:r>
              <a:rPr lang="en-US" sz="4200">
                <a:solidFill>
                  <a:schemeClr val="accent2"/>
                </a:solidFill>
              </a:rPr>
              <a:t> = </a:t>
            </a:r>
          </a:p>
        </p:txBody>
      </p:sp>
      <p:sp>
        <p:nvSpPr>
          <p:cNvPr id="406592" name="Text Box 64"/>
          <p:cNvSpPr txBox="1">
            <a:spLocks noChangeArrowheads="1"/>
          </p:cNvSpPr>
          <p:nvPr/>
        </p:nvSpPr>
        <p:spPr bwMode="auto">
          <a:xfrm>
            <a:off x="1474788" y="6019800"/>
            <a:ext cx="6737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hlink"/>
                </a:solidFill>
              </a:rPr>
              <a:t>M</a:t>
            </a:r>
            <a:r>
              <a:rPr lang="en-US" sz="3600" baseline="-25000">
                <a:solidFill>
                  <a:schemeClr val="hlink"/>
                </a:solidFill>
              </a:rPr>
              <a:t>bc;i</a:t>
            </a:r>
            <a:r>
              <a:rPr lang="en-US" sz="3600">
                <a:solidFill>
                  <a:schemeClr val="hlink"/>
                </a:solidFill>
              </a:rPr>
              <a:t> = min</a:t>
            </a:r>
            <a:r>
              <a:rPr lang="en-US" sz="3600" baseline="-25000">
                <a:solidFill>
                  <a:schemeClr val="hlink"/>
                </a:solidFill>
              </a:rPr>
              <a:t>j</a:t>
            </a:r>
            <a:r>
              <a:rPr lang="en-US" sz="3600">
                <a:solidFill>
                  <a:schemeClr val="hlink"/>
                </a:solidFill>
              </a:rPr>
              <a:t> </a:t>
            </a:r>
            <a:r>
              <a:rPr lang="en-US" sz="3600">
                <a:solidFill>
                  <a:schemeClr val="hlink"/>
                </a:solidFill>
                <a:sym typeface="Symbol" charset="0"/>
              </a:rPr>
              <a:t></a:t>
            </a:r>
            <a:r>
              <a:rPr lang="en-US" sz="3600" baseline="-25000">
                <a:solidFill>
                  <a:schemeClr val="hlink"/>
                </a:solidFill>
                <a:sym typeface="Symbol" charset="0"/>
              </a:rPr>
              <a:t>b;j</a:t>
            </a:r>
            <a:r>
              <a:rPr lang="en-US" sz="3600">
                <a:solidFill>
                  <a:schemeClr val="hlink"/>
                </a:solidFill>
                <a:sym typeface="Symbol" charset="0"/>
              </a:rPr>
              <a:t> + </a:t>
            </a:r>
            <a:r>
              <a:rPr lang="en-US" sz="3600" baseline="-25000">
                <a:solidFill>
                  <a:schemeClr val="hlink"/>
                </a:solidFill>
                <a:sym typeface="Symbol" charset="0"/>
              </a:rPr>
              <a:t>bc;ji</a:t>
            </a:r>
            <a:r>
              <a:rPr lang="en-US" sz="3600">
                <a:solidFill>
                  <a:schemeClr val="hlink"/>
                </a:solidFill>
                <a:sym typeface="Symbol" charset="0"/>
              </a:rPr>
              <a:t> + ∑</a:t>
            </a:r>
            <a:r>
              <a:rPr lang="en-US" sz="3600" baseline="-25000">
                <a:solidFill>
                  <a:schemeClr val="hlink"/>
                </a:solidFill>
                <a:sym typeface="Symbol" charset="0"/>
              </a:rPr>
              <a:t>n\c</a:t>
            </a:r>
            <a:r>
              <a:rPr lang="en-US" sz="3600">
                <a:solidFill>
                  <a:schemeClr val="hlink"/>
                </a:solidFill>
                <a:sym typeface="Symbol" charset="0"/>
              </a:rPr>
              <a:t> M</a:t>
            </a:r>
            <a:r>
              <a:rPr lang="en-US" sz="3600" baseline="-25000">
                <a:solidFill>
                  <a:schemeClr val="hlink"/>
                </a:solidFill>
                <a:sym typeface="Symbol" charset="0"/>
              </a:rPr>
              <a:t>nb;j</a:t>
            </a:r>
          </a:p>
        </p:txBody>
      </p:sp>
      <p:sp>
        <p:nvSpPr>
          <p:cNvPr id="64" name="Text Box 54"/>
          <p:cNvSpPr txBox="1">
            <a:spLocks noChangeArrowheads="1"/>
          </p:cNvSpPr>
          <p:nvPr/>
        </p:nvSpPr>
        <p:spPr bwMode="auto">
          <a:xfrm>
            <a:off x="315913" y="2346325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0</a:t>
            </a:r>
            <a:endParaRPr lang="en-US" sz="2600" b="1">
              <a:latin typeface="Times" charset="0"/>
            </a:endParaRPr>
          </a:p>
        </p:txBody>
      </p:sp>
      <p:sp>
        <p:nvSpPr>
          <p:cNvPr id="65" name="Text Box 55"/>
          <p:cNvSpPr txBox="1">
            <a:spLocks noChangeArrowheads="1"/>
          </p:cNvSpPr>
          <p:nvPr/>
        </p:nvSpPr>
        <p:spPr bwMode="auto">
          <a:xfrm>
            <a:off x="315913" y="1219200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1</a:t>
            </a:r>
            <a:endParaRPr lang="en-US" sz="2600" b="1">
              <a:latin typeface="Times" charset="0"/>
            </a:endParaRPr>
          </a:p>
        </p:txBody>
      </p:sp>
      <p:sp>
        <p:nvSpPr>
          <p:cNvPr id="66" name="Oval 3"/>
          <p:cNvSpPr>
            <a:spLocks noChangeArrowheads="1"/>
          </p:cNvSpPr>
          <p:nvPr/>
        </p:nvSpPr>
        <p:spPr bwMode="auto">
          <a:xfrm>
            <a:off x="1371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Line 4"/>
          <p:cNvSpPr>
            <a:spLocks noChangeShapeType="1"/>
          </p:cNvSpPr>
          <p:nvPr/>
        </p:nvSpPr>
        <p:spPr bwMode="auto">
          <a:xfrm>
            <a:off x="1676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Line 5"/>
          <p:cNvSpPr>
            <a:spLocks noChangeShapeType="1"/>
          </p:cNvSpPr>
          <p:nvPr/>
        </p:nvSpPr>
        <p:spPr bwMode="auto">
          <a:xfrm>
            <a:off x="1371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1433513" y="32146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70" name="Line 10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13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Text Box 16"/>
          <p:cNvSpPr txBox="1">
            <a:spLocks noChangeArrowheads="1"/>
          </p:cNvSpPr>
          <p:nvPr/>
        </p:nvSpPr>
        <p:spPr bwMode="auto">
          <a:xfrm>
            <a:off x="1295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2</a:t>
            </a:r>
          </a:p>
        </p:txBody>
      </p:sp>
      <p:sp>
        <p:nvSpPr>
          <p:cNvPr id="73" name="Text Box 17"/>
          <p:cNvSpPr txBox="1">
            <a:spLocks noChangeArrowheads="1"/>
          </p:cNvSpPr>
          <p:nvPr/>
        </p:nvSpPr>
        <p:spPr bwMode="auto">
          <a:xfrm>
            <a:off x="1295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726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86" grpId="0"/>
      <p:bldP spid="406587" grpId="0"/>
      <p:bldP spid="406588" grpId="0"/>
      <p:bldP spid="406589" grpId="0"/>
      <p:bldP spid="406590" grpId="0"/>
      <p:bldP spid="40659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Three Variables</a:t>
            </a:r>
          </a:p>
        </p:txBody>
      </p:sp>
      <p:sp>
        <p:nvSpPr>
          <p:cNvPr id="408582" name="Oval 6"/>
          <p:cNvSpPr>
            <a:spLocks noChangeArrowheads="1"/>
          </p:cNvSpPr>
          <p:nvPr/>
        </p:nvSpPr>
        <p:spPr bwMode="auto">
          <a:xfrm>
            <a:off x="424815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583" name="Line 7"/>
          <p:cNvSpPr>
            <a:spLocks noChangeShapeType="1"/>
          </p:cNvSpPr>
          <p:nvPr/>
        </p:nvSpPr>
        <p:spPr bwMode="auto">
          <a:xfrm>
            <a:off x="455295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585" name="Text Box 9"/>
          <p:cNvSpPr txBox="1">
            <a:spLocks noChangeArrowheads="1"/>
          </p:cNvSpPr>
          <p:nvPr/>
        </p:nvSpPr>
        <p:spPr bwMode="auto">
          <a:xfrm>
            <a:off x="4324350" y="32004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408587" name="Line 1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588" name="Line 1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590" name="Line 14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8591" name="AutoShape 15"/>
          <p:cNvCxnSpPr>
            <a:cxnSpLocks noChangeShapeType="1"/>
          </p:cNvCxnSpPr>
          <p:nvPr/>
        </p:nvCxnSpPr>
        <p:spPr bwMode="auto">
          <a:xfrm>
            <a:off x="207486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8594" name="Text Box 18"/>
          <p:cNvSpPr txBox="1">
            <a:spLocks noChangeArrowheads="1"/>
          </p:cNvSpPr>
          <p:nvPr/>
        </p:nvSpPr>
        <p:spPr bwMode="auto">
          <a:xfrm>
            <a:off x="4171950" y="2681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08597" name="Line 2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598" name="Line 2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599" name="Line 23"/>
          <p:cNvSpPr>
            <a:spLocks noChangeShapeType="1"/>
          </p:cNvSpPr>
          <p:nvPr/>
        </p:nvSpPr>
        <p:spPr bwMode="auto">
          <a:xfrm>
            <a:off x="165735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600" name="Line 24"/>
          <p:cNvSpPr>
            <a:spLocks noChangeShapeType="1"/>
          </p:cNvSpPr>
          <p:nvPr/>
        </p:nvSpPr>
        <p:spPr bwMode="auto">
          <a:xfrm>
            <a:off x="173355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601" name="Text Box 25"/>
          <p:cNvSpPr txBox="1">
            <a:spLocks noChangeArrowheads="1"/>
          </p:cNvSpPr>
          <p:nvPr/>
        </p:nvSpPr>
        <p:spPr bwMode="auto">
          <a:xfrm>
            <a:off x="20574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08602" name="Text Box 26"/>
          <p:cNvSpPr txBox="1">
            <a:spLocks noChangeArrowheads="1"/>
          </p:cNvSpPr>
          <p:nvPr/>
        </p:nvSpPr>
        <p:spPr bwMode="auto">
          <a:xfrm>
            <a:off x="29718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08603" name="Line 27"/>
          <p:cNvSpPr>
            <a:spLocks noChangeShapeType="1"/>
          </p:cNvSpPr>
          <p:nvPr/>
        </p:nvSpPr>
        <p:spPr bwMode="auto">
          <a:xfrm>
            <a:off x="42100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604" name="Oval 28"/>
          <p:cNvSpPr>
            <a:spLocks noChangeArrowheads="1"/>
          </p:cNvSpPr>
          <p:nvPr/>
        </p:nvSpPr>
        <p:spPr bwMode="auto">
          <a:xfrm>
            <a:off x="7086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605" name="Line 29"/>
          <p:cNvSpPr>
            <a:spLocks noChangeShapeType="1"/>
          </p:cNvSpPr>
          <p:nvPr/>
        </p:nvSpPr>
        <p:spPr bwMode="auto">
          <a:xfrm>
            <a:off x="7391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606" name="Text Box 30"/>
          <p:cNvSpPr txBox="1">
            <a:spLocks noChangeArrowheads="1"/>
          </p:cNvSpPr>
          <p:nvPr/>
        </p:nvSpPr>
        <p:spPr bwMode="auto">
          <a:xfrm>
            <a:off x="7162800" y="3200400"/>
            <a:ext cx="547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c</a:t>
            </a:r>
            <a:endParaRPr lang="en-US" sz="2800">
              <a:latin typeface="Times" charset="0"/>
            </a:endParaRPr>
          </a:p>
        </p:txBody>
      </p:sp>
      <p:sp>
        <p:nvSpPr>
          <p:cNvPr id="408607" name="Line 31"/>
          <p:cNvSpPr>
            <a:spLocks noChangeShapeType="1"/>
          </p:cNvSpPr>
          <p:nvPr/>
        </p:nvSpPr>
        <p:spPr bwMode="auto">
          <a:xfrm>
            <a:off x="42100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608" name="Line 32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609" name="Line 33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610" name="Line 34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8611" name="AutoShape 35"/>
          <p:cNvCxnSpPr>
            <a:cxnSpLocks noChangeShapeType="1"/>
          </p:cNvCxnSpPr>
          <p:nvPr/>
        </p:nvCxnSpPr>
        <p:spPr bwMode="auto">
          <a:xfrm>
            <a:off x="491331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8612" name="Text Box 36"/>
          <p:cNvSpPr txBox="1">
            <a:spLocks noChangeArrowheads="1"/>
          </p:cNvSpPr>
          <p:nvPr/>
        </p:nvSpPr>
        <p:spPr bwMode="auto">
          <a:xfrm>
            <a:off x="41338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408613" name="Text Box 37"/>
          <p:cNvSpPr txBox="1">
            <a:spLocks noChangeArrowheads="1"/>
          </p:cNvSpPr>
          <p:nvPr/>
        </p:nvSpPr>
        <p:spPr bwMode="auto">
          <a:xfrm>
            <a:off x="7010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6</a:t>
            </a:r>
          </a:p>
        </p:txBody>
      </p:sp>
      <p:sp>
        <p:nvSpPr>
          <p:cNvPr id="408614" name="Line 38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615" name="Line 39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616" name="Line 40"/>
          <p:cNvSpPr>
            <a:spLocks noChangeShapeType="1"/>
          </p:cNvSpPr>
          <p:nvPr/>
        </p:nvSpPr>
        <p:spPr bwMode="auto">
          <a:xfrm flipV="1">
            <a:off x="449580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617" name="Text Box 41"/>
          <p:cNvSpPr txBox="1">
            <a:spLocks noChangeArrowheads="1"/>
          </p:cNvSpPr>
          <p:nvPr/>
        </p:nvSpPr>
        <p:spPr bwMode="auto">
          <a:xfrm>
            <a:off x="58102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08618" name="Text Box 42"/>
          <p:cNvSpPr txBox="1">
            <a:spLocks noChangeArrowheads="1"/>
          </p:cNvSpPr>
          <p:nvPr/>
        </p:nvSpPr>
        <p:spPr bwMode="auto">
          <a:xfrm>
            <a:off x="57912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08619" name="Line 43"/>
          <p:cNvSpPr>
            <a:spLocks noChangeShapeType="1"/>
          </p:cNvSpPr>
          <p:nvPr/>
        </p:nvSpPr>
        <p:spPr bwMode="auto">
          <a:xfrm flipV="1">
            <a:off x="16764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620" name="Line 44"/>
          <p:cNvSpPr>
            <a:spLocks noChangeShapeType="1"/>
          </p:cNvSpPr>
          <p:nvPr/>
        </p:nvSpPr>
        <p:spPr bwMode="auto">
          <a:xfrm>
            <a:off x="17526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621" name="Text Box 45"/>
          <p:cNvSpPr txBox="1">
            <a:spLocks noChangeArrowheads="1"/>
          </p:cNvSpPr>
          <p:nvPr/>
        </p:nvSpPr>
        <p:spPr bwMode="auto">
          <a:xfrm>
            <a:off x="2971800" y="1066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08622" name="Text Box 46"/>
          <p:cNvSpPr txBox="1">
            <a:spLocks noChangeArrowheads="1"/>
          </p:cNvSpPr>
          <p:nvPr/>
        </p:nvSpPr>
        <p:spPr bwMode="auto">
          <a:xfrm>
            <a:off x="37338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08623" name="Text Box 47"/>
          <p:cNvSpPr txBox="1">
            <a:spLocks noChangeArrowheads="1"/>
          </p:cNvSpPr>
          <p:nvPr/>
        </p:nvSpPr>
        <p:spPr bwMode="auto">
          <a:xfrm>
            <a:off x="7010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08624" name="Line 48"/>
          <p:cNvSpPr>
            <a:spLocks noChangeShapeType="1"/>
          </p:cNvSpPr>
          <p:nvPr/>
        </p:nvSpPr>
        <p:spPr bwMode="auto">
          <a:xfrm>
            <a:off x="457200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625" name="Line 49"/>
          <p:cNvSpPr>
            <a:spLocks noChangeShapeType="1"/>
          </p:cNvSpPr>
          <p:nvPr/>
        </p:nvSpPr>
        <p:spPr bwMode="auto">
          <a:xfrm>
            <a:off x="45720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626" name="Line 50"/>
          <p:cNvSpPr>
            <a:spLocks noChangeShapeType="1"/>
          </p:cNvSpPr>
          <p:nvPr/>
        </p:nvSpPr>
        <p:spPr bwMode="auto">
          <a:xfrm>
            <a:off x="45720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627" name="Text Box 51"/>
          <p:cNvSpPr txBox="1">
            <a:spLocks noChangeArrowheads="1"/>
          </p:cNvSpPr>
          <p:nvPr/>
        </p:nvSpPr>
        <p:spPr bwMode="auto">
          <a:xfrm>
            <a:off x="50292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08628" name="Text Box 52"/>
          <p:cNvSpPr txBox="1">
            <a:spLocks noChangeArrowheads="1"/>
          </p:cNvSpPr>
          <p:nvPr/>
        </p:nvSpPr>
        <p:spPr bwMode="auto">
          <a:xfrm>
            <a:off x="6724650" y="1676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08631" name="Text Box 55"/>
          <p:cNvSpPr txBox="1">
            <a:spLocks noChangeArrowheads="1"/>
          </p:cNvSpPr>
          <p:nvPr/>
        </p:nvSpPr>
        <p:spPr bwMode="auto">
          <a:xfrm>
            <a:off x="2935288" y="3748088"/>
            <a:ext cx="1636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3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08632" name="Text Box 56"/>
          <p:cNvSpPr txBox="1">
            <a:spLocks noChangeArrowheads="1"/>
          </p:cNvSpPr>
          <p:nvPr/>
        </p:nvSpPr>
        <p:spPr bwMode="auto">
          <a:xfrm>
            <a:off x="2859088" y="685800"/>
            <a:ext cx="16367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2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08633" name="Rectangle 57"/>
          <p:cNvSpPr>
            <a:spLocks noChangeArrowheads="1"/>
          </p:cNvSpPr>
          <p:nvPr/>
        </p:nvSpPr>
        <p:spPr bwMode="auto">
          <a:xfrm>
            <a:off x="3451225" y="4508500"/>
            <a:ext cx="38465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b;0</a:t>
            </a:r>
            <a:r>
              <a:rPr lang="en-US" sz="3600">
                <a:sym typeface="Symbol" charset="0"/>
              </a:rPr>
              <a:t> + </a:t>
            </a:r>
            <a:r>
              <a:rPr lang="en-US" sz="3600" baseline="-25000">
                <a:sym typeface="Symbol" charset="0"/>
              </a:rPr>
              <a:t>bc;00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ab;0</a:t>
            </a:r>
            <a:endParaRPr lang="en-US" sz="3600">
              <a:sym typeface="Symbol" charset="0"/>
            </a:endParaRPr>
          </a:p>
        </p:txBody>
      </p:sp>
      <p:sp>
        <p:nvSpPr>
          <p:cNvPr id="408634" name="Rectangle 58"/>
          <p:cNvSpPr>
            <a:spLocks noChangeArrowheads="1"/>
          </p:cNvSpPr>
          <p:nvPr/>
        </p:nvSpPr>
        <p:spPr bwMode="auto">
          <a:xfrm>
            <a:off x="7332663" y="4495800"/>
            <a:ext cx="958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6</a:t>
            </a:r>
          </a:p>
        </p:txBody>
      </p:sp>
      <p:sp>
        <p:nvSpPr>
          <p:cNvPr id="408635" name="Rectangle 59"/>
          <p:cNvSpPr>
            <a:spLocks noChangeArrowheads="1"/>
          </p:cNvSpPr>
          <p:nvPr/>
        </p:nvSpPr>
        <p:spPr bwMode="auto">
          <a:xfrm>
            <a:off x="3451225" y="5302250"/>
            <a:ext cx="38465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b;1</a:t>
            </a:r>
            <a:r>
              <a:rPr lang="en-US" sz="3600">
                <a:sym typeface="Symbol" charset="0"/>
              </a:rPr>
              <a:t> + </a:t>
            </a:r>
            <a:r>
              <a:rPr lang="en-US" sz="3600" baseline="-25000">
                <a:sym typeface="Symbol" charset="0"/>
              </a:rPr>
              <a:t>bc;10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ab;1</a:t>
            </a:r>
            <a:endParaRPr lang="en-US" sz="3600">
              <a:sym typeface="Symbol" charset="0"/>
            </a:endParaRPr>
          </a:p>
        </p:txBody>
      </p:sp>
      <p:sp>
        <p:nvSpPr>
          <p:cNvPr id="408636" name="Rectangle 60"/>
          <p:cNvSpPr>
            <a:spLocks noChangeArrowheads="1"/>
          </p:cNvSpPr>
          <p:nvPr/>
        </p:nvSpPr>
        <p:spPr bwMode="auto">
          <a:xfrm>
            <a:off x="7332663" y="5289550"/>
            <a:ext cx="958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8</a:t>
            </a:r>
          </a:p>
        </p:txBody>
      </p:sp>
      <p:sp>
        <p:nvSpPr>
          <p:cNvPr id="408637" name="Text Box 61"/>
          <p:cNvSpPr txBox="1">
            <a:spLocks noChangeArrowheads="1"/>
          </p:cNvSpPr>
          <p:nvPr/>
        </p:nvSpPr>
        <p:spPr bwMode="auto">
          <a:xfrm>
            <a:off x="2309813" y="4737100"/>
            <a:ext cx="104298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rgbClr val="FF0000"/>
                </a:solidFill>
              </a:rPr>
              <a:t>min</a:t>
            </a:r>
          </a:p>
        </p:txBody>
      </p:sp>
      <p:sp>
        <p:nvSpPr>
          <p:cNvPr id="408638" name="Text Box 62"/>
          <p:cNvSpPr txBox="1">
            <a:spLocks noChangeArrowheads="1"/>
          </p:cNvSpPr>
          <p:nvPr/>
        </p:nvSpPr>
        <p:spPr bwMode="auto">
          <a:xfrm>
            <a:off x="304800" y="4724400"/>
            <a:ext cx="190817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chemeClr val="accent2"/>
                </a:solidFill>
              </a:rPr>
              <a:t>M</a:t>
            </a:r>
            <a:r>
              <a:rPr lang="en-US" sz="4200" baseline="-25000">
                <a:solidFill>
                  <a:schemeClr val="accent2"/>
                </a:solidFill>
              </a:rPr>
              <a:t>bc;0</a:t>
            </a:r>
            <a:r>
              <a:rPr lang="en-US" sz="4200">
                <a:solidFill>
                  <a:schemeClr val="accent2"/>
                </a:solidFill>
              </a:rPr>
              <a:t> = </a:t>
            </a:r>
          </a:p>
        </p:txBody>
      </p:sp>
      <p:sp>
        <p:nvSpPr>
          <p:cNvPr id="408639" name="Text Box 63"/>
          <p:cNvSpPr txBox="1">
            <a:spLocks noChangeArrowheads="1"/>
          </p:cNvSpPr>
          <p:nvPr/>
        </p:nvSpPr>
        <p:spPr bwMode="auto">
          <a:xfrm>
            <a:off x="1474788" y="6019800"/>
            <a:ext cx="6737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hlink"/>
                </a:solidFill>
              </a:rPr>
              <a:t>M</a:t>
            </a:r>
            <a:r>
              <a:rPr lang="en-US" sz="3600" baseline="-25000">
                <a:solidFill>
                  <a:schemeClr val="hlink"/>
                </a:solidFill>
              </a:rPr>
              <a:t>bc;i</a:t>
            </a:r>
            <a:r>
              <a:rPr lang="en-US" sz="3600">
                <a:solidFill>
                  <a:schemeClr val="hlink"/>
                </a:solidFill>
              </a:rPr>
              <a:t> = min</a:t>
            </a:r>
            <a:r>
              <a:rPr lang="en-US" sz="3600" baseline="-25000">
                <a:solidFill>
                  <a:schemeClr val="hlink"/>
                </a:solidFill>
              </a:rPr>
              <a:t>j</a:t>
            </a:r>
            <a:r>
              <a:rPr lang="en-US" sz="3600">
                <a:solidFill>
                  <a:schemeClr val="hlink"/>
                </a:solidFill>
              </a:rPr>
              <a:t> </a:t>
            </a:r>
            <a:r>
              <a:rPr lang="en-US" sz="3600">
                <a:solidFill>
                  <a:schemeClr val="hlink"/>
                </a:solidFill>
                <a:sym typeface="Symbol" charset="0"/>
              </a:rPr>
              <a:t></a:t>
            </a:r>
            <a:r>
              <a:rPr lang="en-US" sz="3600" baseline="-25000">
                <a:solidFill>
                  <a:schemeClr val="hlink"/>
                </a:solidFill>
                <a:sym typeface="Symbol" charset="0"/>
              </a:rPr>
              <a:t>b;j</a:t>
            </a:r>
            <a:r>
              <a:rPr lang="en-US" sz="3600">
                <a:solidFill>
                  <a:schemeClr val="hlink"/>
                </a:solidFill>
                <a:sym typeface="Symbol" charset="0"/>
              </a:rPr>
              <a:t> + </a:t>
            </a:r>
            <a:r>
              <a:rPr lang="en-US" sz="3600" baseline="-25000">
                <a:solidFill>
                  <a:schemeClr val="hlink"/>
                </a:solidFill>
                <a:sym typeface="Symbol" charset="0"/>
              </a:rPr>
              <a:t>bc;ji</a:t>
            </a:r>
            <a:r>
              <a:rPr lang="en-US" sz="3600">
                <a:solidFill>
                  <a:schemeClr val="hlink"/>
                </a:solidFill>
                <a:sym typeface="Symbol" charset="0"/>
              </a:rPr>
              <a:t> + ∑</a:t>
            </a:r>
            <a:r>
              <a:rPr lang="en-US" sz="3600" baseline="-25000">
                <a:solidFill>
                  <a:schemeClr val="hlink"/>
                </a:solidFill>
                <a:sym typeface="Symbol" charset="0"/>
              </a:rPr>
              <a:t>n\c</a:t>
            </a:r>
            <a:r>
              <a:rPr lang="en-US" sz="3600">
                <a:solidFill>
                  <a:schemeClr val="hlink"/>
                </a:solidFill>
                <a:sym typeface="Symbol" charset="0"/>
              </a:rPr>
              <a:t> M</a:t>
            </a:r>
            <a:r>
              <a:rPr lang="en-US" sz="3600" baseline="-25000">
                <a:solidFill>
                  <a:schemeClr val="hlink"/>
                </a:solidFill>
                <a:sym typeface="Symbol" charset="0"/>
              </a:rPr>
              <a:t>nb;j</a:t>
            </a:r>
          </a:p>
        </p:txBody>
      </p:sp>
      <p:sp>
        <p:nvSpPr>
          <p:cNvPr id="408640" name="Text Box 64"/>
          <p:cNvSpPr txBox="1">
            <a:spLocks noChangeArrowheads="1"/>
          </p:cNvSpPr>
          <p:nvPr/>
        </p:nvSpPr>
        <p:spPr bwMode="auto">
          <a:xfrm>
            <a:off x="6440488" y="3748088"/>
            <a:ext cx="16557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6 </a:t>
            </a:r>
            <a:r>
              <a:rPr lang="en-US" sz="2800" b="1">
                <a:solidFill>
                  <a:schemeClr val="accent2"/>
                </a:solidFill>
              </a:rPr>
              <a:t>f(b) = 0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65" name="Text Box 54"/>
          <p:cNvSpPr txBox="1">
            <a:spLocks noChangeArrowheads="1"/>
          </p:cNvSpPr>
          <p:nvPr/>
        </p:nvSpPr>
        <p:spPr bwMode="auto">
          <a:xfrm>
            <a:off x="315913" y="2346325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0</a:t>
            </a:r>
            <a:endParaRPr lang="en-US" sz="2600" b="1">
              <a:latin typeface="Times" charset="0"/>
            </a:endParaRPr>
          </a:p>
        </p:txBody>
      </p:sp>
      <p:sp>
        <p:nvSpPr>
          <p:cNvPr id="66" name="Text Box 55"/>
          <p:cNvSpPr txBox="1">
            <a:spLocks noChangeArrowheads="1"/>
          </p:cNvSpPr>
          <p:nvPr/>
        </p:nvSpPr>
        <p:spPr bwMode="auto">
          <a:xfrm>
            <a:off x="315913" y="1219200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1</a:t>
            </a:r>
            <a:endParaRPr lang="en-US" sz="2600" b="1">
              <a:latin typeface="Times" charset="0"/>
            </a:endParaRPr>
          </a:p>
        </p:txBody>
      </p:sp>
      <p:sp>
        <p:nvSpPr>
          <p:cNvPr id="67" name="Oval 3"/>
          <p:cNvSpPr>
            <a:spLocks noChangeArrowheads="1"/>
          </p:cNvSpPr>
          <p:nvPr/>
        </p:nvSpPr>
        <p:spPr bwMode="auto">
          <a:xfrm>
            <a:off x="1371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Line 4"/>
          <p:cNvSpPr>
            <a:spLocks noChangeShapeType="1"/>
          </p:cNvSpPr>
          <p:nvPr/>
        </p:nvSpPr>
        <p:spPr bwMode="auto">
          <a:xfrm>
            <a:off x="1676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Line 5"/>
          <p:cNvSpPr>
            <a:spLocks noChangeShapeType="1"/>
          </p:cNvSpPr>
          <p:nvPr/>
        </p:nvSpPr>
        <p:spPr bwMode="auto">
          <a:xfrm>
            <a:off x="1371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 Box 8"/>
          <p:cNvSpPr txBox="1">
            <a:spLocks noChangeArrowheads="1"/>
          </p:cNvSpPr>
          <p:nvPr/>
        </p:nvSpPr>
        <p:spPr bwMode="auto">
          <a:xfrm>
            <a:off x="1433513" y="32146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71" name="Line 10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Line 13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 Box 16"/>
          <p:cNvSpPr txBox="1">
            <a:spLocks noChangeArrowheads="1"/>
          </p:cNvSpPr>
          <p:nvPr/>
        </p:nvSpPr>
        <p:spPr bwMode="auto">
          <a:xfrm>
            <a:off x="1295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2</a:t>
            </a:r>
          </a:p>
        </p:txBody>
      </p:sp>
      <p:sp>
        <p:nvSpPr>
          <p:cNvPr id="74" name="Text Box 17"/>
          <p:cNvSpPr txBox="1">
            <a:spLocks noChangeArrowheads="1"/>
          </p:cNvSpPr>
          <p:nvPr/>
        </p:nvSpPr>
        <p:spPr bwMode="auto">
          <a:xfrm>
            <a:off x="1295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76395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Three Variables</a:t>
            </a:r>
          </a:p>
        </p:txBody>
      </p:sp>
      <p:sp>
        <p:nvSpPr>
          <p:cNvPr id="410630" name="Oval 6"/>
          <p:cNvSpPr>
            <a:spLocks noChangeArrowheads="1"/>
          </p:cNvSpPr>
          <p:nvPr/>
        </p:nvSpPr>
        <p:spPr bwMode="auto">
          <a:xfrm>
            <a:off x="424815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31" name="Line 7"/>
          <p:cNvSpPr>
            <a:spLocks noChangeShapeType="1"/>
          </p:cNvSpPr>
          <p:nvPr/>
        </p:nvSpPr>
        <p:spPr bwMode="auto">
          <a:xfrm>
            <a:off x="455295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33" name="Text Box 9"/>
          <p:cNvSpPr txBox="1">
            <a:spLocks noChangeArrowheads="1"/>
          </p:cNvSpPr>
          <p:nvPr/>
        </p:nvSpPr>
        <p:spPr bwMode="auto">
          <a:xfrm>
            <a:off x="4324350" y="32004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410635" name="Line 1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36" name="Line 1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38" name="Line 14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0639" name="AutoShape 15"/>
          <p:cNvCxnSpPr>
            <a:cxnSpLocks noChangeShapeType="1"/>
          </p:cNvCxnSpPr>
          <p:nvPr/>
        </p:nvCxnSpPr>
        <p:spPr bwMode="auto">
          <a:xfrm>
            <a:off x="207486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642" name="Text Box 18"/>
          <p:cNvSpPr txBox="1">
            <a:spLocks noChangeArrowheads="1"/>
          </p:cNvSpPr>
          <p:nvPr/>
        </p:nvSpPr>
        <p:spPr bwMode="auto">
          <a:xfrm>
            <a:off x="4171950" y="2681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10645" name="Line 2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46" name="Line 2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47" name="Line 23"/>
          <p:cNvSpPr>
            <a:spLocks noChangeShapeType="1"/>
          </p:cNvSpPr>
          <p:nvPr/>
        </p:nvSpPr>
        <p:spPr bwMode="auto">
          <a:xfrm>
            <a:off x="165735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48" name="Line 24"/>
          <p:cNvSpPr>
            <a:spLocks noChangeShapeType="1"/>
          </p:cNvSpPr>
          <p:nvPr/>
        </p:nvSpPr>
        <p:spPr bwMode="auto">
          <a:xfrm>
            <a:off x="173355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49" name="Text Box 25"/>
          <p:cNvSpPr txBox="1">
            <a:spLocks noChangeArrowheads="1"/>
          </p:cNvSpPr>
          <p:nvPr/>
        </p:nvSpPr>
        <p:spPr bwMode="auto">
          <a:xfrm>
            <a:off x="20574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10650" name="Text Box 26"/>
          <p:cNvSpPr txBox="1">
            <a:spLocks noChangeArrowheads="1"/>
          </p:cNvSpPr>
          <p:nvPr/>
        </p:nvSpPr>
        <p:spPr bwMode="auto">
          <a:xfrm>
            <a:off x="29718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10651" name="Line 27"/>
          <p:cNvSpPr>
            <a:spLocks noChangeShapeType="1"/>
          </p:cNvSpPr>
          <p:nvPr/>
        </p:nvSpPr>
        <p:spPr bwMode="auto">
          <a:xfrm>
            <a:off x="42100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52" name="Oval 28"/>
          <p:cNvSpPr>
            <a:spLocks noChangeArrowheads="1"/>
          </p:cNvSpPr>
          <p:nvPr/>
        </p:nvSpPr>
        <p:spPr bwMode="auto">
          <a:xfrm>
            <a:off x="7086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53" name="Line 29"/>
          <p:cNvSpPr>
            <a:spLocks noChangeShapeType="1"/>
          </p:cNvSpPr>
          <p:nvPr/>
        </p:nvSpPr>
        <p:spPr bwMode="auto">
          <a:xfrm>
            <a:off x="7391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54" name="Text Box 30"/>
          <p:cNvSpPr txBox="1">
            <a:spLocks noChangeArrowheads="1"/>
          </p:cNvSpPr>
          <p:nvPr/>
        </p:nvSpPr>
        <p:spPr bwMode="auto">
          <a:xfrm>
            <a:off x="7162800" y="3200400"/>
            <a:ext cx="547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c</a:t>
            </a:r>
            <a:endParaRPr lang="en-US" sz="2800">
              <a:latin typeface="Times" charset="0"/>
            </a:endParaRPr>
          </a:p>
        </p:txBody>
      </p:sp>
      <p:sp>
        <p:nvSpPr>
          <p:cNvPr id="410655" name="Line 31"/>
          <p:cNvSpPr>
            <a:spLocks noChangeShapeType="1"/>
          </p:cNvSpPr>
          <p:nvPr/>
        </p:nvSpPr>
        <p:spPr bwMode="auto">
          <a:xfrm>
            <a:off x="42100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56" name="Line 32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57" name="Line 33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58" name="Line 34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0659" name="AutoShape 35"/>
          <p:cNvCxnSpPr>
            <a:cxnSpLocks noChangeShapeType="1"/>
          </p:cNvCxnSpPr>
          <p:nvPr/>
        </p:nvCxnSpPr>
        <p:spPr bwMode="auto">
          <a:xfrm>
            <a:off x="491331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660" name="Text Box 36"/>
          <p:cNvSpPr txBox="1">
            <a:spLocks noChangeArrowheads="1"/>
          </p:cNvSpPr>
          <p:nvPr/>
        </p:nvSpPr>
        <p:spPr bwMode="auto">
          <a:xfrm>
            <a:off x="41338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410661" name="Text Box 37"/>
          <p:cNvSpPr txBox="1">
            <a:spLocks noChangeArrowheads="1"/>
          </p:cNvSpPr>
          <p:nvPr/>
        </p:nvSpPr>
        <p:spPr bwMode="auto">
          <a:xfrm>
            <a:off x="7010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6</a:t>
            </a:r>
          </a:p>
        </p:txBody>
      </p:sp>
      <p:sp>
        <p:nvSpPr>
          <p:cNvPr id="410662" name="Line 38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63" name="Line 39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64" name="Line 40"/>
          <p:cNvSpPr>
            <a:spLocks noChangeShapeType="1"/>
          </p:cNvSpPr>
          <p:nvPr/>
        </p:nvSpPr>
        <p:spPr bwMode="auto">
          <a:xfrm flipV="1">
            <a:off x="449580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65" name="Text Box 41"/>
          <p:cNvSpPr txBox="1">
            <a:spLocks noChangeArrowheads="1"/>
          </p:cNvSpPr>
          <p:nvPr/>
        </p:nvSpPr>
        <p:spPr bwMode="auto">
          <a:xfrm>
            <a:off x="58102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10666" name="Text Box 42"/>
          <p:cNvSpPr txBox="1">
            <a:spLocks noChangeArrowheads="1"/>
          </p:cNvSpPr>
          <p:nvPr/>
        </p:nvSpPr>
        <p:spPr bwMode="auto">
          <a:xfrm>
            <a:off x="57912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10667" name="Line 43"/>
          <p:cNvSpPr>
            <a:spLocks noChangeShapeType="1"/>
          </p:cNvSpPr>
          <p:nvPr/>
        </p:nvSpPr>
        <p:spPr bwMode="auto">
          <a:xfrm flipV="1">
            <a:off x="16764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68" name="Line 44"/>
          <p:cNvSpPr>
            <a:spLocks noChangeShapeType="1"/>
          </p:cNvSpPr>
          <p:nvPr/>
        </p:nvSpPr>
        <p:spPr bwMode="auto">
          <a:xfrm>
            <a:off x="17526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69" name="Text Box 45"/>
          <p:cNvSpPr txBox="1">
            <a:spLocks noChangeArrowheads="1"/>
          </p:cNvSpPr>
          <p:nvPr/>
        </p:nvSpPr>
        <p:spPr bwMode="auto">
          <a:xfrm>
            <a:off x="2971800" y="1066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10670" name="Text Box 46"/>
          <p:cNvSpPr txBox="1">
            <a:spLocks noChangeArrowheads="1"/>
          </p:cNvSpPr>
          <p:nvPr/>
        </p:nvSpPr>
        <p:spPr bwMode="auto">
          <a:xfrm>
            <a:off x="37338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10671" name="Text Box 47"/>
          <p:cNvSpPr txBox="1">
            <a:spLocks noChangeArrowheads="1"/>
          </p:cNvSpPr>
          <p:nvPr/>
        </p:nvSpPr>
        <p:spPr bwMode="auto">
          <a:xfrm>
            <a:off x="7010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10672" name="Line 48"/>
          <p:cNvSpPr>
            <a:spLocks noChangeShapeType="1"/>
          </p:cNvSpPr>
          <p:nvPr/>
        </p:nvSpPr>
        <p:spPr bwMode="auto">
          <a:xfrm>
            <a:off x="457200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73" name="Line 49"/>
          <p:cNvSpPr>
            <a:spLocks noChangeShapeType="1"/>
          </p:cNvSpPr>
          <p:nvPr/>
        </p:nvSpPr>
        <p:spPr bwMode="auto">
          <a:xfrm>
            <a:off x="45720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74" name="Line 50"/>
          <p:cNvSpPr>
            <a:spLocks noChangeShapeType="1"/>
          </p:cNvSpPr>
          <p:nvPr/>
        </p:nvSpPr>
        <p:spPr bwMode="auto">
          <a:xfrm>
            <a:off x="45720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75" name="Text Box 51"/>
          <p:cNvSpPr txBox="1">
            <a:spLocks noChangeArrowheads="1"/>
          </p:cNvSpPr>
          <p:nvPr/>
        </p:nvSpPr>
        <p:spPr bwMode="auto">
          <a:xfrm>
            <a:off x="50292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10676" name="Text Box 52"/>
          <p:cNvSpPr txBox="1">
            <a:spLocks noChangeArrowheads="1"/>
          </p:cNvSpPr>
          <p:nvPr/>
        </p:nvSpPr>
        <p:spPr bwMode="auto">
          <a:xfrm>
            <a:off x="6724650" y="1676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10679" name="Text Box 55"/>
          <p:cNvSpPr txBox="1">
            <a:spLocks noChangeArrowheads="1"/>
          </p:cNvSpPr>
          <p:nvPr/>
        </p:nvSpPr>
        <p:spPr bwMode="auto">
          <a:xfrm>
            <a:off x="2935288" y="3748088"/>
            <a:ext cx="1636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3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0680" name="Text Box 56"/>
          <p:cNvSpPr txBox="1">
            <a:spLocks noChangeArrowheads="1"/>
          </p:cNvSpPr>
          <p:nvPr/>
        </p:nvSpPr>
        <p:spPr bwMode="auto">
          <a:xfrm>
            <a:off x="2859088" y="685800"/>
            <a:ext cx="16367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2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0681" name="Rectangle 57"/>
          <p:cNvSpPr>
            <a:spLocks noChangeArrowheads="1"/>
          </p:cNvSpPr>
          <p:nvPr/>
        </p:nvSpPr>
        <p:spPr bwMode="auto">
          <a:xfrm>
            <a:off x="3451225" y="4508500"/>
            <a:ext cx="38465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b;0</a:t>
            </a:r>
            <a:r>
              <a:rPr lang="en-US" sz="3600">
                <a:sym typeface="Symbol" charset="0"/>
              </a:rPr>
              <a:t> + </a:t>
            </a:r>
            <a:r>
              <a:rPr lang="en-US" sz="3600" baseline="-25000">
                <a:sym typeface="Symbol" charset="0"/>
              </a:rPr>
              <a:t>bc;01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ab;0</a:t>
            </a:r>
            <a:endParaRPr lang="en-US" sz="3600">
              <a:sym typeface="Symbol" charset="0"/>
            </a:endParaRPr>
          </a:p>
        </p:txBody>
      </p:sp>
      <p:sp>
        <p:nvSpPr>
          <p:cNvPr id="410682" name="Rectangle 58"/>
          <p:cNvSpPr>
            <a:spLocks noChangeArrowheads="1"/>
          </p:cNvSpPr>
          <p:nvPr/>
        </p:nvSpPr>
        <p:spPr bwMode="auto">
          <a:xfrm>
            <a:off x="7332663" y="4495800"/>
            <a:ext cx="958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8</a:t>
            </a:r>
          </a:p>
        </p:txBody>
      </p:sp>
      <p:sp>
        <p:nvSpPr>
          <p:cNvPr id="410683" name="Rectangle 59"/>
          <p:cNvSpPr>
            <a:spLocks noChangeArrowheads="1"/>
          </p:cNvSpPr>
          <p:nvPr/>
        </p:nvSpPr>
        <p:spPr bwMode="auto">
          <a:xfrm>
            <a:off x="3451225" y="5302250"/>
            <a:ext cx="38465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b;1</a:t>
            </a:r>
            <a:r>
              <a:rPr lang="en-US" sz="3600">
                <a:sym typeface="Symbol" charset="0"/>
              </a:rPr>
              <a:t> + </a:t>
            </a:r>
            <a:r>
              <a:rPr lang="en-US" sz="3600" baseline="-25000">
                <a:sym typeface="Symbol" charset="0"/>
              </a:rPr>
              <a:t>bc;11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ab;1</a:t>
            </a:r>
            <a:endParaRPr lang="en-US" sz="3600">
              <a:sym typeface="Symbol" charset="0"/>
            </a:endParaRPr>
          </a:p>
        </p:txBody>
      </p:sp>
      <p:sp>
        <p:nvSpPr>
          <p:cNvPr id="410684" name="Rectangle 60"/>
          <p:cNvSpPr>
            <a:spLocks noChangeArrowheads="1"/>
          </p:cNvSpPr>
          <p:nvPr/>
        </p:nvSpPr>
        <p:spPr bwMode="auto">
          <a:xfrm>
            <a:off x="7332663" y="5289550"/>
            <a:ext cx="958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6</a:t>
            </a:r>
          </a:p>
        </p:txBody>
      </p:sp>
      <p:sp>
        <p:nvSpPr>
          <p:cNvPr id="410685" name="Text Box 61"/>
          <p:cNvSpPr txBox="1">
            <a:spLocks noChangeArrowheads="1"/>
          </p:cNvSpPr>
          <p:nvPr/>
        </p:nvSpPr>
        <p:spPr bwMode="auto">
          <a:xfrm>
            <a:off x="2309813" y="4737100"/>
            <a:ext cx="104298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rgbClr val="FF0000"/>
                </a:solidFill>
              </a:rPr>
              <a:t>min</a:t>
            </a:r>
          </a:p>
        </p:txBody>
      </p:sp>
      <p:sp>
        <p:nvSpPr>
          <p:cNvPr id="410686" name="Text Box 62"/>
          <p:cNvSpPr txBox="1">
            <a:spLocks noChangeArrowheads="1"/>
          </p:cNvSpPr>
          <p:nvPr/>
        </p:nvSpPr>
        <p:spPr bwMode="auto">
          <a:xfrm>
            <a:off x="304800" y="4724400"/>
            <a:ext cx="190817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chemeClr val="accent2"/>
                </a:solidFill>
              </a:rPr>
              <a:t>M</a:t>
            </a:r>
            <a:r>
              <a:rPr lang="en-US" sz="4200" baseline="-25000">
                <a:solidFill>
                  <a:schemeClr val="accent2"/>
                </a:solidFill>
              </a:rPr>
              <a:t>bc;1</a:t>
            </a:r>
            <a:r>
              <a:rPr lang="en-US" sz="4200">
                <a:solidFill>
                  <a:schemeClr val="accent2"/>
                </a:solidFill>
              </a:rPr>
              <a:t> = </a:t>
            </a:r>
          </a:p>
        </p:txBody>
      </p:sp>
      <p:sp>
        <p:nvSpPr>
          <p:cNvPr id="410687" name="Text Box 63"/>
          <p:cNvSpPr txBox="1">
            <a:spLocks noChangeArrowheads="1"/>
          </p:cNvSpPr>
          <p:nvPr/>
        </p:nvSpPr>
        <p:spPr bwMode="auto">
          <a:xfrm>
            <a:off x="1474788" y="6019800"/>
            <a:ext cx="6737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hlink"/>
                </a:solidFill>
              </a:rPr>
              <a:t>M</a:t>
            </a:r>
            <a:r>
              <a:rPr lang="en-US" sz="3600" baseline="-25000">
                <a:solidFill>
                  <a:schemeClr val="hlink"/>
                </a:solidFill>
              </a:rPr>
              <a:t>bc;i</a:t>
            </a:r>
            <a:r>
              <a:rPr lang="en-US" sz="3600">
                <a:solidFill>
                  <a:schemeClr val="hlink"/>
                </a:solidFill>
              </a:rPr>
              <a:t> = min</a:t>
            </a:r>
            <a:r>
              <a:rPr lang="en-US" sz="3600" baseline="-25000">
                <a:solidFill>
                  <a:schemeClr val="hlink"/>
                </a:solidFill>
              </a:rPr>
              <a:t>j</a:t>
            </a:r>
            <a:r>
              <a:rPr lang="en-US" sz="3600">
                <a:solidFill>
                  <a:schemeClr val="hlink"/>
                </a:solidFill>
              </a:rPr>
              <a:t> </a:t>
            </a:r>
            <a:r>
              <a:rPr lang="en-US" sz="3600">
                <a:solidFill>
                  <a:schemeClr val="hlink"/>
                </a:solidFill>
                <a:sym typeface="Symbol" charset="0"/>
              </a:rPr>
              <a:t></a:t>
            </a:r>
            <a:r>
              <a:rPr lang="en-US" sz="3600" baseline="-25000">
                <a:solidFill>
                  <a:schemeClr val="hlink"/>
                </a:solidFill>
                <a:sym typeface="Symbol" charset="0"/>
              </a:rPr>
              <a:t>b;j</a:t>
            </a:r>
            <a:r>
              <a:rPr lang="en-US" sz="3600">
                <a:solidFill>
                  <a:schemeClr val="hlink"/>
                </a:solidFill>
                <a:sym typeface="Symbol" charset="0"/>
              </a:rPr>
              <a:t> + </a:t>
            </a:r>
            <a:r>
              <a:rPr lang="en-US" sz="3600" baseline="-25000">
                <a:solidFill>
                  <a:schemeClr val="hlink"/>
                </a:solidFill>
                <a:sym typeface="Symbol" charset="0"/>
              </a:rPr>
              <a:t>bc;ji</a:t>
            </a:r>
            <a:r>
              <a:rPr lang="en-US" sz="3600">
                <a:solidFill>
                  <a:schemeClr val="hlink"/>
                </a:solidFill>
                <a:sym typeface="Symbol" charset="0"/>
              </a:rPr>
              <a:t> + ∑</a:t>
            </a:r>
            <a:r>
              <a:rPr lang="en-US" sz="3600" baseline="-25000">
                <a:solidFill>
                  <a:schemeClr val="hlink"/>
                </a:solidFill>
                <a:sym typeface="Symbol" charset="0"/>
              </a:rPr>
              <a:t>n\c</a:t>
            </a:r>
            <a:r>
              <a:rPr lang="en-US" sz="3600">
                <a:solidFill>
                  <a:schemeClr val="hlink"/>
                </a:solidFill>
                <a:sym typeface="Symbol" charset="0"/>
              </a:rPr>
              <a:t> M</a:t>
            </a:r>
            <a:r>
              <a:rPr lang="en-US" sz="3600" baseline="-25000">
                <a:solidFill>
                  <a:schemeClr val="hlink"/>
                </a:solidFill>
                <a:sym typeface="Symbol" charset="0"/>
              </a:rPr>
              <a:t>nb;j</a:t>
            </a:r>
          </a:p>
        </p:txBody>
      </p:sp>
      <p:sp>
        <p:nvSpPr>
          <p:cNvPr id="410688" name="Text Box 64"/>
          <p:cNvSpPr txBox="1">
            <a:spLocks noChangeArrowheads="1"/>
          </p:cNvSpPr>
          <p:nvPr/>
        </p:nvSpPr>
        <p:spPr bwMode="auto">
          <a:xfrm>
            <a:off x="6440488" y="3748088"/>
            <a:ext cx="16557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6 </a:t>
            </a:r>
            <a:r>
              <a:rPr lang="en-US" sz="2800" b="1">
                <a:solidFill>
                  <a:schemeClr val="accent2"/>
                </a:solidFill>
              </a:rPr>
              <a:t>f(b) = 0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65" name="Text Box 54"/>
          <p:cNvSpPr txBox="1">
            <a:spLocks noChangeArrowheads="1"/>
          </p:cNvSpPr>
          <p:nvPr/>
        </p:nvSpPr>
        <p:spPr bwMode="auto">
          <a:xfrm>
            <a:off x="315913" y="2346325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0</a:t>
            </a:r>
            <a:endParaRPr lang="en-US" sz="2600" b="1">
              <a:latin typeface="Times" charset="0"/>
            </a:endParaRPr>
          </a:p>
        </p:txBody>
      </p:sp>
      <p:sp>
        <p:nvSpPr>
          <p:cNvPr id="66" name="Text Box 55"/>
          <p:cNvSpPr txBox="1">
            <a:spLocks noChangeArrowheads="1"/>
          </p:cNvSpPr>
          <p:nvPr/>
        </p:nvSpPr>
        <p:spPr bwMode="auto">
          <a:xfrm>
            <a:off x="315913" y="1219200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1</a:t>
            </a:r>
            <a:endParaRPr lang="en-US" sz="2600" b="1">
              <a:latin typeface="Times" charset="0"/>
            </a:endParaRPr>
          </a:p>
        </p:txBody>
      </p:sp>
      <p:sp>
        <p:nvSpPr>
          <p:cNvPr id="67" name="Oval 3"/>
          <p:cNvSpPr>
            <a:spLocks noChangeArrowheads="1"/>
          </p:cNvSpPr>
          <p:nvPr/>
        </p:nvSpPr>
        <p:spPr bwMode="auto">
          <a:xfrm>
            <a:off x="1371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Line 4"/>
          <p:cNvSpPr>
            <a:spLocks noChangeShapeType="1"/>
          </p:cNvSpPr>
          <p:nvPr/>
        </p:nvSpPr>
        <p:spPr bwMode="auto">
          <a:xfrm>
            <a:off x="1676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Line 5"/>
          <p:cNvSpPr>
            <a:spLocks noChangeShapeType="1"/>
          </p:cNvSpPr>
          <p:nvPr/>
        </p:nvSpPr>
        <p:spPr bwMode="auto">
          <a:xfrm>
            <a:off x="1371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 Box 8"/>
          <p:cNvSpPr txBox="1">
            <a:spLocks noChangeArrowheads="1"/>
          </p:cNvSpPr>
          <p:nvPr/>
        </p:nvSpPr>
        <p:spPr bwMode="auto">
          <a:xfrm>
            <a:off x="1433513" y="32146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71" name="Line 10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Line 13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 Box 16"/>
          <p:cNvSpPr txBox="1">
            <a:spLocks noChangeArrowheads="1"/>
          </p:cNvSpPr>
          <p:nvPr/>
        </p:nvSpPr>
        <p:spPr bwMode="auto">
          <a:xfrm>
            <a:off x="1295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2</a:t>
            </a:r>
          </a:p>
        </p:txBody>
      </p:sp>
      <p:sp>
        <p:nvSpPr>
          <p:cNvPr id="74" name="Text Box 17"/>
          <p:cNvSpPr txBox="1">
            <a:spLocks noChangeArrowheads="1"/>
          </p:cNvSpPr>
          <p:nvPr/>
        </p:nvSpPr>
        <p:spPr bwMode="auto">
          <a:xfrm>
            <a:off x="1295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5699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81" grpId="0"/>
      <p:bldP spid="410682" grpId="0"/>
      <p:bldP spid="410683" grpId="0"/>
      <p:bldP spid="410684" grpId="0"/>
      <p:bldP spid="410685" grpId="0"/>
      <p:bldP spid="41068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Three Variables</a:t>
            </a:r>
          </a:p>
        </p:txBody>
      </p:sp>
      <p:sp>
        <p:nvSpPr>
          <p:cNvPr id="412678" name="Oval 6"/>
          <p:cNvSpPr>
            <a:spLocks noChangeArrowheads="1"/>
          </p:cNvSpPr>
          <p:nvPr/>
        </p:nvSpPr>
        <p:spPr bwMode="auto">
          <a:xfrm>
            <a:off x="424815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679" name="Line 7"/>
          <p:cNvSpPr>
            <a:spLocks noChangeShapeType="1"/>
          </p:cNvSpPr>
          <p:nvPr/>
        </p:nvSpPr>
        <p:spPr bwMode="auto">
          <a:xfrm>
            <a:off x="455295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681" name="Text Box 9"/>
          <p:cNvSpPr txBox="1">
            <a:spLocks noChangeArrowheads="1"/>
          </p:cNvSpPr>
          <p:nvPr/>
        </p:nvSpPr>
        <p:spPr bwMode="auto">
          <a:xfrm>
            <a:off x="4324350" y="32004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412683" name="Line 1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684" name="Line 1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686" name="Line 14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2687" name="AutoShape 15"/>
          <p:cNvCxnSpPr>
            <a:cxnSpLocks noChangeShapeType="1"/>
          </p:cNvCxnSpPr>
          <p:nvPr/>
        </p:nvCxnSpPr>
        <p:spPr bwMode="auto">
          <a:xfrm>
            <a:off x="207486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2690" name="Text Box 18"/>
          <p:cNvSpPr txBox="1">
            <a:spLocks noChangeArrowheads="1"/>
          </p:cNvSpPr>
          <p:nvPr/>
        </p:nvSpPr>
        <p:spPr bwMode="auto">
          <a:xfrm>
            <a:off x="4171950" y="2681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12693" name="Line 2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694" name="Line 2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695" name="Line 23"/>
          <p:cNvSpPr>
            <a:spLocks noChangeShapeType="1"/>
          </p:cNvSpPr>
          <p:nvPr/>
        </p:nvSpPr>
        <p:spPr bwMode="auto">
          <a:xfrm>
            <a:off x="165735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696" name="Line 24"/>
          <p:cNvSpPr>
            <a:spLocks noChangeShapeType="1"/>
          </p:cNvSpPr>
          <p:nvPr/>
        </p:nvSpPr>
        <p:spPr bwMode="auto">
          <a:xfrm>
            <a:off x="173355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697" name="Text Box 25"/>
          <p:cNvSpPr txBox="1">
            <a:spLocks noChangeArrowheads="1"/>
          </p:cNvSpPr>
          <p:nvPr/>
        </p:nvSpPr>
        <p:spPr bwMode="auto">
          <a:xfrm>
            <a:off x="20574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12698" name="Text Box 26"/>
          <p:cNvSpPr txBox="1">
            <a:spLocks noChangeArrowheads="1"/>
          </p:cNvSpPr>
          <p:nvPr/>
        </p:nvSpPr>
        <p:spPr bwMode="auto">
          <a:xfrm>
            <a:off x="29718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12699" name="Line 27"/>
          <p:cNvSpPr>
            <a:spLocks noChangeShapeType="1"/>
          </p:cNvSpPr>
          <p:nvPr/>
        </p:nvSpPr>
        <p:spPr bwMode="auto">
          <a:xfrm>
            <a:off x="42100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00" name="Oval 28"/>
          <p:cNvSpPr>
            <a:spLocks noChangeArrowheads="1"/>
          </p:cNvSpPr>
          <p:nvPr/>
        </p:nvSpPr>
        <p:spPr bwMode="auto">
          <a:xfrm>
            <a:off x="7086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01" name="Line 29"/>
          <p:cNvSpPr>
            <a:spLocks noChangeShapeType="1"/>
          </p:cNvSpPr>
          <p:nvPr/>
        </p:nvSpPr>
        <p:spPr bwMode="auto">
          <a:xfrm>
            <a:off x="7391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02" name="Text Box 30"/>
          <p:cNvSpPr txBox="1">
            <a:spLocks noChangeArrowheads="1"/>
          </p:cNvSpPr>
          <p:nvPr/>
        </p:nvSpPr>
        <p:spPr bwMode="auto">
          <a:xfrm>
            <a:off x="7162800" y="3200400"/>
            <a:ext cx="547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c</a:t>
            </a:r>
            <a:endParaRPr lang="en-US" sz="2800">
              <a:latin typeface="Times" charset="0"/>
            </a:endParaRPr>
          </a:p>
        </p:txBody>
      </p:sp>
      <p:sp>
        <p:nvSpPr>
          <p:cNvPr id="412703" name="Line 31"/>
          <p:cNvSpPr>
            <a:spLocks noChangeShapeType="1"/>
          </p:cNvSpPr>
          <p:nvPr/>
        </p:nvSpPr>
        <p:spPr bwMode="auto">
          <a:xfrm>
            <a:off x="42100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04" name="Line 32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05" name="Line 33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06" name="Line 34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2707" name="AutoShape 35"/>
          <p:cNvCxnSpPr>
            <a:cxnSpLocks noChangeShapeType="1"/>
          </p:cNvCxnSpPr>
          <p:nvPr/>
        </p:nvCxnSpPr>
        <p:spPr bwMode="auto">
          <a:xfrm>
            <a:off x="491331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2708" name="Text Box 36"/>
          <p:cNvSpPr txBox="1">
            <a:spLocks noChangeArrowheads="1"/>
          </p:cNvSpPr>
          <p:nvPr/>
        </p:nvSpPr>
        <p:spPr bwMode="auto">
          <a:xfrm>
            <a:off x="41338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412709" name="Text Box 37"/>
          <p:cNvSpPr txBox="1">
            <a:spLocks noChangeArrowheads="1"/>
          </p:cNvSpPr>
          <p:nvPr/>
        </p:nvSpPr>
        <p:spPr bwMode="auto">
          <a:xfrm>
            <a:off x="7010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6</a:t>
            </a:r>
          </a:p>
        </p:txBody>
      </p:sp>
      <p:sp>
        <p:nvSpPr>
          <p:cNvPr id="412710" name="Line 38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11" name="Line 39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12" name="Line 40"/>
          <p:cNvSpPr>
            <a:spLocks noChangeShapeType="1"/>
          </p:cNvSpPr>
          <p:nvPr/>
        </p:nvSpPr>
        <p:spPr bwMode="auto">
          <a:xfrm flipV="1">
            <a:off x="449580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13" name="Text Box 41"/>
          <p:cNvSpPr txBox="1">
            <a:spLocks noChangeArrowheads="1"/>
          </p:cNvSpPr>
          <p:nvPr/>
        </p:nvSpPr>
        <p:spPr bwMode="auto">
          <a:xfrm>
            <a:off x="58102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12714" name="Text Box 42"/>
          <p:cNvSpPr txBox="1">
            <a:spLocks noChangeArrowheads="1"/>
          </p:cNvSpPr>
          <p:nvPr/>
        </p:nvSpPr>
        <p:spPr bwMode="auto">
          <a:xfrm>
            <a:off x="57912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12715" name="Line 43"/>
          <p:cNvSpPr>
            <a:spLocks noChangeShapeType="1"/>
          </p:cNvSpPr>
          <p:nvPr/>
        </p:nvSpPr>
        <p:spPr bwMode="auto">
          <a:xfrm flipV="1">
            <a:off x="16764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16" name="Line 44"/>
          <p:cNvSpPr>
            <a:spLocks noChangeShapeType="1"/>
          </p:cNvSpPr>
          <p:nvPr/>
        </p:nvSpPr>
        <p:spPr bwMode="auto">
          <a:xfrm>
            <a:off x="17526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17" name="Text Box 45"/>
          <p:cNvSpPr txBox="1">
            <a:spLocks noChangeArrowheads="1"/>
          </p:cNvSpPr>
          <p:nvPr/>
        </p:nvSpPr>
        <p:spPr bwMode="auto">
          <a:xfrm>
            <a:off x="2971800" y="1066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12718" name="Text Box 46"/>
          <p:cNvSpPr txBox="1">
            <a:spLocks noChangeArrowheads="1"/>
          </p:cNvSpPr>
          <p:nvPr/>
        </p:nvSpPr>
        <p:spPr bwMode="auto">
          <a:xfrm>
            <a:off x="37338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12719" name="Text Box 47"/>
          <p:cNvSpPr txBox="1">
            <a:spLocks noChangeArrowheads="1"/>
          </p:cNvSpPr>
          <p:nvPr/>
        </p:nvSpPr>
        <p:spPr bwMode="auto">
          <a:xfrm>
            <a:off x="7010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12720" name="Line 48"/>
          <p:cNvSpPr>
            <a:spLocks noChangeShapeType="1"/>
          </p:cNvSpPr>
          <p:nvPr/>
        </p:nvSpPr>
        <p:spPr bwMode="auto">
          <a:xfrm>
            <a:off x="457200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21" name="Line 49"/>
          <p:cNvSpPr>
            <a:spLocks noChangeShapeType="1"/>
          </p:cNvSpPr>
          <p:nvPr/>
        </p:nvSpPr>
        <p:spPr bwMode="auto">
          <a:xfrm>
            <a:off x="45720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22" name="Line 50"/>
          <p:cNvSpPr>
            <a:spLocks noChangeShapeType="1"/>
          </p:cNvSpPr>
          <p:nvPr/>
        </p:nvSpPr>
        <p:spPr bwMode="auto">
          <a:xfrm>
            <a:off x="45720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23" name="Text Box 51"/>
          <p:cNvSpPr txBox="1">
            <a:spLocks noChangeArrowheads="1"/>
          </p:cNvSpPr>
          <p:nvPr/>
        </p:nvSpPr>
        <p:spPr bwMode="auto">
          <a:xfrm>
            <a:off x="50292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12724" name="Text Box 52"/>
          <p:cNvSpPr txBox="1">
            <a:spLocks noChangeArrowheads="1"/>
          </p:cNvSpPr>
          <p:nvPr/>
        </p:nvSpPr>
        <p:spPr bwMode="auto">
          <a:xfrm>
            <a:off x="6724650" y="1676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12727" name="Text Box 55"/>
          <p:cNvSpPr txBox="1">
            <a:spLocks noChangeArrowheads="1"/>
          </p:cNvSpPr>
          <p:nvPr/>
        </p:nvSpPr>
        <p:spPr bwMode="auto">
          <a:xfrm>
            <a:off x="2935288" y="3748088"/>
            <a:ext cx="1636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3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2728" name="Text Box 56"/>
          <p:cNvSpPr txBox="1">
            <a:spLocks noChangeArrowheads="1"/>
          </p:cNvSpPr>
          <p:nvPr/>
        </p:nvSpPr>
        <p:spPr bwMode="auto">
          <a:xfrm>
            <a:off x="2859088" y="685800"/>
            <a:ext cx="16367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2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2735" name="Text Box 63"/>
          <p:cNvSpPr txBox="1">
            <a:spLocks noChangeArrowheads="1"/>
          </p:cNvSpPr>
          <p:nvPr/>
        </p:nvSpPr>
        <p:spPr bwMode="auto">
          <a:xfrm>
            <a:off x="1474788" y="6019800"/>
            <a:ext cx="6737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hlink"/>
                </a:solidFill>
              </a:rPr>
              <a:t>M</a:t>
            </a:r>
            <a:r>
              <a:rPr lang="en-US" sz="3600" baseline="-25000">
                <a:solidFill>
                  <a:schemeClr val="hlink"/>
                </a:solidFill>
              </a:rPr>
              <a:t>bc;i</a:t>
            </a:r>
            <a:r>
              <a:rPr lang="en-US" sz="3600">
                <a:solidFill>
                  <a:schemeClr val="hlink"/>
                </a:solidFill>
              </a:rPr>
              <a:t> = min</a:t>
            </a:r>
            <a:r>
              <a:rPr lang="en-US" sz="3600" baseline="-25000">
                <a:solidFill>
                  <a:schemeClr val="hlink"/>
                </a:solidFill>
              </a:rPr>
              <a:t>j</a:t>
            </a:r>
            <a:r>
              <a:rPr lang="en-US" sz="3600">
                <a:solidFill>
                  <a:schemeClr val="hlink"/>
                </a:solidFill>
              </a:rPr>
              <a:t> </a:t>
            </a:r>
            <a:r>
              <a:rPr lang="en-US" sz="3600">
                <a:solidFill>
                  <a:schemeClr val="hlink"/>
                </a:solidFill>
                <a:sym typeface="Symbol" charset="0"/>
              </a:rPr>
              <a:t></a:t>
            </a:r>
            <a:r>
              <a:rPr lang="en-US" sz="3600" baseline="-25000">
                <a:solidFill>
                  <a:schemeClr val="hlink"/>
                </a:solidFill>
                <a:sym typeface="Symbol" charset="0"/>
              </a:rPr>
              <a:t>b;j</a:t>
            </a:r>
            <a:r>
              <a:rPr lang="en-US" sz="3600">
                <a:solidFill>
                  <a:schemeClr val="hlink"/>
                </a:solidFill>
                <a:sym typeface="Symbol" charset="0"/>
              </a:rPr>
              <a:t> + </a:t>
            </a:r>
            <a:r>
              <a:rPr lang="en-US" sz="3600" baseline="-25000">
                <a:solidFill>
                  <a:schemeClr val="hlink"/>
                </a:solidFill>
                <a:sym typeface="Symbol" charset="0"/>
              </a:rPr>
              <a:t>bc;ji</a:t>
            </a:r>
            <a:r>
              <a:rPr lang="en-US" sz="3600">
                <a:solidFill>
                  <a:schemeClr val="hlink"/>
                </a:solidFill>
                <a:sym typeface="Symbol" charset="0"/>
              </a:rPr>
              <a:t> + ∑</a:t>
            </a:r>
            <a:r>
              <a:rPr lang="en-US" sz="3600" baseline="-25000">
                <a:solidFill>
                  <a:schemeClr val="hlink"/>
                </a:solidFill>
                <a:sym typeface="Symbol" charset="0"/>
              </a:rPr>
              <a:t>n\c</a:t>
            </a:r>
            <a:r>
              <a:rPr lang="en-US" sz="3600">
                <a:solidFill>
                  <a:schemeClr val="hlink"/>
                </a:solidFill>
                <a:sym typeface="Symbol" charset="0"/>
              </a:rPr>
              <a:t> M</a:t>
            </a:r>
            <a:r>
              <a:rPr lang="en-US" sz="3600" baseline="-25000">
                <a:solidFill>
                  <a:schemeClr val="hlink"/>
                </a:solidFill>
                <a:sym typeface="Symbol" charset="0"/>
              </a:rPr>
              <a:t>nb;j</a:t>
            </a:r>
          </a:p>
        </p:txBody>
      </p:sp>
      <p:sp>
        <p:nvSpPr>
          <p:cNvPr id="412736" name="Text Box 64"/>
          <p:cNvSpPr txBox="1">
            <a:spLocks noChangeArrowheads="1"/>
          </p:cNvSpPr>
          <p:nvPr/>
        </p:nvSpPr>
        <p:spPr bwMode="auto">
          <a:xfrm>
            <a:off x="6440488" y="3748088"/>
            <a:ext cx="16557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6 </a:t>
            </a:r>
            <a:r>
              <a:rPr lang="en-US" sz="2800" b="1">
                <a:solidFill>
                  <a:schemeClr val="accent2"/>
                </a:solidFill>
              </a:rPr>
              <a:t>f(b) = 0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2738" name="Rectangle 66"/>
          <p:cNvSpPr>
            <a:spLocks noChangeArrowheads="1"/>
          </p:cNvSpPr>
          <p:nvPr/>
        </p:nvSpPr>
        <p:spPr bwMode="auto">
          <a:xfrm>
            <a:off x="3451225" y="4508500"/>
            <a:ext cx="38465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b;0</a:t>
            </a:r>
            <a:r>
              <a:rPr lang="en-US" sz="3600">
                <a:sym typeface="Symbol" charset="0"/>
              </a:rPr>
              <a:t> + </a:t>
            </a:r>
            <a:r>
              <a:rPr lang="en-US" sz="3600" baseline="-25000">
                <a:sym typeface="Symbol" charset="0"/>
              </a:rPr>
              <a:t>bc;01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ab;0</a:t>
            </a:r>
            <a:endParaRPr lang="en-US" sz="3600">
              <a:sym typeface="Symbol" charset="0"/>
            </a:endParaRPr>
          </a:p>
        </p:txBody>
      </p:sp>
      <p:sp>
        <p:nvSpPr>
          <p:cNvPr id="412739" name="Rectangle 67"/>
          <p:cNvSpPr>
            <a:spLocks noChangeArrowheads="1"/>
          </p:cNvSpPr>
          <p:nvPr/>
        </p:nvSpPr>
        <p:spPr bwMode="auto">
          <a:xfrm>
            <a:off x="7332663" y="4495800"/>
            <a:ext cx="958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8</a:t>
            </a:r>
          </a:p>
        </p:txBody>
      </p:sp>
      <p:sp>
        <p:nvSpPr>
          <p:cNvPr id="412740" name="Rectangle 68"/>
          <p:cNvSpPr>
            <a:spLocks noChangeArrowheads="1"/>
          </p:cNvSpPr>
          <p:nvPr/>
        </p:nvSpPr>
        <p:spPr bwMode="auto">
          <a:xfrm>
            <a:off x="3451225" y="5302250"/>
            <a:ext cx="38465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b;1</a:t>
            </a:r>
            <a:r>
              <a:rPr lang="en-US" sz="3600">
                <a:sym typeface="Symbol" charset="0"/>
              </a:rPr>
              <a:t> + </a:t>
            </a:r>
            <a:r>
              <a:rPr lang="en-US" sz="3600" baseline="-25000">
                <a:sym typeface="Symbol" charset="0"/>
              </a:rPr>
              <a:t>bc;11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ab;1</a:t>
            </a:r>
            <a:endParaRPr lang="en-US" sz="3600">
              <a:sym typeface="Symbol" charset="0"/>
            </a:endParaRPr>
          </a:p>
        </p:txBody>
      </p:sp>
      <p:sp>
        <p:nvSpPr>
          <p:cNvPr id="412741" name="Rectangle 69"/>
          <p:cNvSpPr>
            <a:spLocks noChangeArrowheads="1"/>
          </p:cNvSpPr>
          <p:nvPr/>
        </p:nvSpPr>
        <p:spPr bwMode="auto">
          <a:xfrm>
            <a:off x="7332663" y="5289550"/>
            <a:ext cx="958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6</a:t>
            </a:r>
          </a:p>
        </p:txBody>
      </p:sp>
      <p:sp>
        <p:nvSpPr>
          <p:cNvPr id="412742" name="Text Box 70"/>
          <p:cNvSpPr txBox="1">
            <a:spLocks noChangeArrowheads="1"/>
          </p:cNvSpPr>
          <p:nvPr/>
        </p:nvSpPr>
        <p:spPr bwMode="auto">
          <a:xfrm>
            <a:off x="2309813" y="4737100"/>
            <a:ext cx="104298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rgbClr val="FF0000"/>
                </a:solidFill>
              </a:rPr>
              <a:t>min</a:t>
            </a:r>
          </a:p>
        </p:txBody>
      </p:sp>
      <p:sp>
        <p:nvSpPr>
          <p:cNvPr id="412743" name="Text Box 71"/>
          <p:cNvSpPr txBox="1">
            <a:spLocks noChangeArrowheads="1"/>
          </p:cNvSpPr>
          <p:nvPr/>
        </p:nvSpPr>
        <p:spPr bwMode="auto">
          <a:xfrm>
            <a:off x="304800" y="4724400"/>
            <a:ext cx="190817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chemeClr val="accent2"/>
                </a:solidFill>
              </a:rPr>
              <a:t>M</a:t>
            </a:r>
            <a:r>
              <a:rPr lang="en-US" sz="4200" baseline="-25000">
                <a:solidFill>
                  <a:schemeClr val="accent2"/>
                </a:solidFill>
              </a:rPr>
              <a:t>bc;1</a:t>
            </a:r>
            <a:r>
              <a:rPr lang="en-US" sz="4200">
                <a:solidFill>
                  <a:schemeClr val="accent2"/>
                </a:solidFill>
              </a:rPr>
              <a:t> = </a:t>
            </a:r>
          </a:p>
        </p:txBody>
      </p:sp>
      <p:sp>
        <p:nvSpPr>
          <p:cNvPr id="412744" name="Text Box 72"/>
          <p:cNvSpPr txBox="1">
            <a:spLocks noChangeArrowheads="1"/>
          </p:cNvSpPr>
          <p:nvPr/>
        </p:nvSpPr>
        <p:spPr bwMode="auto">
          <a:xfrm>
            <a:off x="6497638" y="685800"/>
            <a:ext cx="16557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6 </a:t>
            </a:r>
            <a:r>
              <a:rPr lang="en-US" sz="2800" b="1">
                <a:solidFill>
                  <a:schemeClr val="accent2"/>
                </a:solidFill>
              </a:rPr>
              <a:t>f(b)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66" name="Text Box 54"/>
          <p:cNvSpPr txBox="1">
            <a:spLocks noChangeArrowheads="1"/>
          </p:cNvSpPr>
          <p:nvPr/>
        </p:nvSpPr>
        <p:spPr bwMode="auto">
          <a:xfrm>
            <a:off x="315913" y="2346325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0</a:t>
            </a:r>
            <a:endParaRPr lang="en-US" sz="2600" b="1">
              <a:latin typeface="Times" charset="0"/>
            </a:endParaRPr>
          </a:p>
        </p:txBody>
      </p:sp>
      <p:sp>
        <p:nvSpPr>
          <p:cNvPr id="67" name="Text Box 55"/>
          <p:cNvSpPr txBox="1">
            <a:spLocks noChangeArrowheads="1"/>
          </p:cNvSpPr>
          <p:nvPr/>
        </p:nvSpPr>
        <p:spPr bwMode="auto">
          <a:xfrm>
            <a:off x="315913" y="1219200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1</a:t>
            </a:r>
            <a:endParaRPr lang="en-US" sz="2600" b="1">
              <a:latin typeface="Times" charset="0"/>
            </a:endParaRPr>
          </a:p>
        </p:txBody>
      </p:sp>
      <p:sp>
        <p:nvSpPr>
          <p:cNvPr id="68" name="Oval 3"/>
          <p:cNvSpPr>
            <a:spLocks noChangeArrowheads="1"/>
          </p:cNvSpPr>
          <p:nvPr/>
        </p:nvSpPr>
        <p:spPr bwMode="auto">
          <a:xfrm>
            <a:off x="1371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Line 4"/>
          <p:cNvSpPr>
            <a:spLocks noChangeShapeType="1"/>
          </p:cNvSpPr>
          <p:nvPr/>
        </p:nvSpPr>
        <p:spPr bwMode="auto">
          <a:xfrm>
            <a:off x="1676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5"/>
          <p:cNvSpPr>
            <a:spLocks noChangeShapeType="1"/>
          </p:cNvSpPr>
          <p:nvPr/>
        </p:nvSpPr>
        <p:spPr bwMode="auto">
          <a:xfrm>
            <a:off x="1371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1433513" y="32146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72" name="Line 10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Line 13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Text Box 16"/>
          <p:cNvSpPr txBox="1">
            <a:spLocks noChangeArrowheads="1"/>
          </p:cNvSpPr>
          <p:nvPr/>
        </p:nvSpPr>
        <p:spPr bwMode="auto">
          <a:xfrm>
            <a:off x="1295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2</a:t>
            </a:r>
          </a:p>
        </p:txBody>
      </p:sp>
      <p:sp>
        <p:nvSpPr>
          <p:cNvPr id="75" name="Text Box 17"/>
          <p:cNvSpPr txBox="1">
            <a:spLocks noChangeArrowheads="1"/>
          </p:cNvSpPr>
          <p:nvPr/>
        </p:nvSpPr>
        <p:spPr bwMode="auto">
          <a:xfrm>
            <a:off x="1295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01531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533400"/>
          </a:xfrm>
        </p:spPr>
        <p:txBody>
          <a:bodyPr>
            <a:noAutofit/>
          </a:bodyPr>
          <a:lstStyle/>
          <a:p>
            <a:r>
              <a:rPr lang="en-US" sz="4000" dirty="0" smtClean="0"/>
              <a:t>So far ...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58764" y="989766"/>
            <a:ext cx="750678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Exact methods for </a:t>
            </a:r>
            <a:r>
              <a:rPr lang="en-US" sz="3200" dirty="0" err="1" smtClean="0"/>
              <a:t>submodular</a:t>
            </a:r>
            <a:r>
              <a:rPr lang="en-US" sz="3200" dirty="0" smtClean="0"/>
              <a:t> energies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158764" y="2216733"/>
            <a:ext cx="83736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Approximations for non-</a:t>
            </a:r>
            <a:r>
              <a:rPr lang="en-US" sz="3200" dirty="0" err="1" smtClean="0"/>
              <a:t>submodular</a:t>
            </a:r>
            <a:r>
              <a:rPr lang="en-US" sz="3200" dirty="0" smtClean="0"/>
              <a:t> energies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58764" y="3504757"/>
            <a:ext cx="779512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Move-making ( </a:t>
            </a:r>
            <a:r>
              <a:rPr lang="en-US" sz="3200" dirty="0" err="1" smtClean="0"/>
              <a:t>N_Variables</a:t>
            </a:r>
            <a:r>
              <a:rPr lang="en-US" sz="3200" dirty="0" smtClean="0"/>
              <a:t> &gt;&gt; </a:t>
            </a:r>
            <a:r>
              <a:rPr lang="en-US" sz="3200" dirty="0" err="1" smtClean="0"/>
              <a:t>N_Labels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pic>
        <p:nvPicPr>
          <p:cNvPr id="5" name="Picture 4" descr="Min_cu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0719" y="4432590"/>
            <a:ext cx="3562414" cy="225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047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Three Variables</a:t>
            </a:r>
          </a:p>
        </p:txBody>
      </p:sp>
      <p:sp>
        <p:nvSpPr>
          <p:cNvPr id="414726" name="Oval 6"/>
          <p:cNvSpPr>
            <a:spLocks noChangeArrowheads="1"/>
          </p:cNvSpPr>
          <p:nvPr/>
        </p:nvSpPr>
        <p:spPr bwMode="auto">
          <a:xfrm>
            <a:off x="424815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27" name="Line 7"/>
          <p:cNvSpPr>
            <a:spLocks noChangeShapeType="1"/>
          </p:cNvSpPr>
          <p:nvPr/>
        </p:nvSpPr>
        <p:spPr bwMode="auto">
          <a:xfrm>
            <a:off x="455295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29" name="Text Box 9"/>
          <p:cNvSpPr txBox="1">
            <a:spLocks noChangeArrowheads="1"/>
          </p:cNvSpPr>
          <p:nvPr/>
        </p:nvSpPr>
        <p:spPr bwMode="auto">
          <a:xfrm>
            <a:off x="4324350" y="32004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414731" name="Line 1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32" name="Line 1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34" name="Line 14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4735" name="AutoShape 15"/>
          <p:cNvCxnSpPr>
            <a:cxnSpLocks noChangeShapeType="1"/>
          </p:cNvCxnSpPr>
          <p:nvPr/>
        </p:nvCxnSpPr>
        <p:spPr bwMode="auto">
          <a:xfrm>
            <a:off x="207486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4738" name="Text Box 18"/>
          <p:cNvSpPr txBox="1">
            <a:spLocks noChangeArrowheads="1"/>
          </p:cNvSpPr>
          <p:nvPr/>
        </p:nvSpPr>
        <p:spPr bwMode="auto">
          <a:xfrm>
            <a:off x="4171950" y="2681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14741" name="Line 2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42" name="Line 2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43" name="Line 23"/>
          <p:cNvSpPr>
            <a:spLocks noChangeShapeType="1"/>
          </p:cNvSpPr>
          <p:nvPr/>
        </p:nvSpPr>
        <p:spPr bwMode="auto">
          <a:xfrm>
            <a:off x="165735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44" name="Line 24"/>
          <p:cNvSpPr>
            <a:spLocks noChangeShapeType="1"/>
          </p:cNvSpPr>
          <p:nvPr/>
        </p:nvSpPr>
        <p:spPr bwMode="auto">
          <a:xfrm>
            <a:off x="173355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45" name="Text Box 25"/>
          <p:cNvSpPr txBox="1">
            <a:spLocks noChangeArrowheads="1"/>
          </p:cNvSpPr>
          <p:nvPr/>
        </p:nvSpPr>
        <p:spPr bwMode="auto">
          <a:xfrm>
            <a:off x="20574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14746" name="Text Box 26"/>
          <p:cNvSpPr txBox="1">
            <a:spLocks noChangeArrowheads="1"/>
          </p:cNvSpPr>
          <p:nvPr/>
        </p:nvSpPr>
        <p:spPr bwMode="auto">
          <a:xfrm>
            <a:off x="29718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14747" name="Line 27"/>
          <p:cNvSpPr>
            <a:spLocks noChangeShapeType="1"/>
          </p:cNvSpPr>
          <p:nvPr/>
        </p:nvSpPr>
        <p:spPr bwMode="auto">
          <a:xfrm>
            <a:off x="42100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48" name="Oval 28"/>
          <p:cNvSpPr>
            <a:spLocks noChangeArrowheads="1"/>
          </p:cNvSpPr>
          <p:nvPr/>
        </p:nvSpPr>
        <p:spPr bwMode="auto">
          <a:xfrm>
            <a:off x="7086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49" name="Line 29"/>
          <p:cNvSpPr>
            <a:spLocks noChangeShapeType="1"/>
          </p:cNvSpPr>
          <p:nvPr/>
        </p:nvSpPr>
        <p:spPr bwMode="auto">
          <a:xfrm>
            <a:off x="7391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50" name="Text Box 30"/>
          <p:cNvSpPr txBox="1">
            <a:spLocks noChangeArrowheads="1"/>
          </p:cNvSpPr>
          <p:nvPr/>
        </p:nvSpPr>
        <p:spPr bwMode="auto">
          <a:xfrm>
            <a:off x="7162800" y="3200400"/>
            <a:ext cx="547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c</a:t>
            </a:r>
            <a:endParaRPr lang="en-US" sz="2800">
              <a:latin typeface="Times" charset="0"/>
            </a:endParaRPr>
          </a:p>
        </p:txBody>
      </p:sp>
      <p:sp>
        <p:nvSpPr>
          <p:cNvPr id="414751" name="Line 31"/>
          <p:cNvSpPr>
            <a:spLocks noChangeShapeType="1"/>
          </p:cNvSpPr>
          <p:nvPr/>
        </p:nvSpPr>
        <p:spPr bwMode="auto">
          <a:xfrm>
            <a:off x="42100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52" name="Line 32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53" name="Line 33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54" name="Line 34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4755" name="AutoShape 35"/>
          <p:cNvCxnSpPr>
            <a:cxnSpLocks noChangeShapeType="1"/>
          </p:cNvCxnSpPr>
          <p:nvPr/>
        </p:nvCxnSpPr>
        <p:spPr bwMode="auto">
          <a:xfrm>
            <a:off x="491331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4756" name="Text Box 36"/>
          <p:cNvSpPr txBox="1">
            <a:spLocks noChangeArrowheads="1"/>
          </p:cNvSpPr>
          <p:nvPr/>
        </p:nvSpPr>
        <p:spPr bwMode="auto">
          <a:xfrm>
            <a:off x="41338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414757" name="Text Box 37"/>
          <p:cNvSpPr txBox="1">
            <a:spLocks noChangeArrowheads="1"/>
          </p:cNvSpPr>
          <p:nvPr/>
        </p:nvSpPr>
        <p:spPr bwMode="auto">
          <a:xfrm>
            <a:off x="7010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6</a:t>
            </a:r>
          </a:p>
        </p:txBody>
      </p:sp>
      <p:sp>
        <p:nvSpPr>
          <p:cNvPr id="414758" name="Line 38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59" name="Line 39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60" name="Line 40"/>
          <p:cNvSpPr>
            <a:spLocks noChangeShapeType="1"/>
          </p:cNvSpPr>
          <p:nvPr/>
        </p:nvSpPr>
        <p:spPr bwMode="auto">
          <a:xfrm flipV="1">
            <a:off x="449580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61" name="Text Box 41"/>
          <p:cNvSpPr txBox="1">
            <a:spLocks noChangeArrowheads="1"/>
          </p:cNvSpPr>
          <p:nvPr/>
        </p:nvSpPr>
        <p:spPr bwMode="auto">
          <a:xfrm>
            <a:off x="58102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14762" name="Text Box 42"/>
          <p:cNvSpPr txBox="1">
            <a:spLocks noChangeArrowheads="1"/>
          </p:cNvSpPr>
          <p:nvPr/>
        </p:nvSpPr>
        <p:spPr bwMode="auto">
          <a:xfrm>
            <a:off x="57912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14763" name="Line 43"/>
          <p:cNvSpPr>
            <a:spLocks noChangeShapeType="1"/>
          </p:cNvSpPr>
          <p:nvPr/>
        </p:nvSpPr>
        <p:spPr bwMode="auto">
          <a:xfrm flipV="1">
            <a:off x="16764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64" name="Line 44"/>
          <p:cNvSpPr>
            <a:spLocks noChangeShapeType="1"/>
          </p:cNvSpPr>
          <p:nvPr/>
        </p:nvSpPr>
        <p:spPr bwMode="auto">
          <a:xfrm>
            <a:off x="17526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65" name="Text Box 45"/>
          <p:cNvSpPr txBox="1">
            <a:spLocks noChangeArrowheads="1"/>
          </p:cNvSpPr>
          <p:nvPr/>
        </p:nvSpPr>
        <p:spPr bwMode="auto">
          <a:xfrm>
            <a:off x="2971800" y="1066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14766" name="Text Box 46"/>
          <p:cNvSpPr txBox="1">
            <a:spLocks noChangeArrowheads="1"/>
          </p:cNvSpPr>
          <p:nvPr/>
        </p:nvSpPr>
        <p:spPr bwMode="auto">
          <a:xfrm>
            <a:off x="37338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14767" name="Text Box 47"/>
          <p:cNvSpPr txBox="1">
            <a:spLocks noChangeArrowheads="1"/>
          </p:cNvSpPr>
          <p:nvPr/>
        </p:nvSpPr>
        <p:spPr bwMode="auto">
          <a:xfrm>
            <a:off x="7010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14768" name="Line 48"/>
          <p:cNvSpPr>
            <a:spLocks noChangeShapeType="1"/>
          </p:cNvSpPr>
          <p:nvPr/>
        </p:nvSpPr>
        <p:spPr bwMode="auto">
          <a:xfrm>
            <a:off x="457200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69" name="Line 49"/>
          <p:cNvSpPr>
            <a:spLocks noChangeShapeType="1"/>
          </p:cNvSpPr>
          <p:nvPr/>
        </p:nvSpPr>
        <p:spPr bwMode="auto">
          <a:xfrm>
            <a:off x="45720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70" name="Line 50"/>
          <p:cNvSpPr>
            <a:spLocks noChangeShapeType="1"/>
          </p:cNvSpPr>
          <p:nvPr/>
        </p:nvSpPr>
        <p:spPr bwMode="auto">
          <a:xfrm>
            <a:off x="45720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71" name="Text Box 51"/>
          <p:cNvSpPr txBox="1">
            <a:spLocks noChangeArrowheads="1"/>
          </p:cNvSpPr>
          <p:nvPr/>
        </p:nvSpPr>
        <p:spPr bwMode="auto">
          <a:xfrm>
            <a:off x="50292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14772" name="Text Box 52"/>
          <p:cNvSpPr txBox="1">
            <a:spLocks noChangeArrowheads="1"/>
          </p:cNvSpPr>
          <p:nvPr/>
        </p:nvSpPr>
        <p:spPr bwMode="auto">
          <a:xfrm>
            <a:off x="6724650" y="1676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14775" name="Text Box 55"/>
          <p:cNvSpPr txBox="1">
            <a:spLocks noChangeArrowheads="1"/>
          </p:cNvSpPr>
          <p:nvPr/>
        </p:nvSpPr>
        <p:spPr bwMode="auto">
          <a:xfrm>
            <a:off x="2935288" y="3748088"/>
            <a:ext cx="1636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3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4776" name="Text Box 56"/>
          <p:cNvSpPr txBox="1">
            <a:spLocks noChangeArrowheads="1"/>
          </p:cNvSpPr>
          <p:nvPr/>
        </p:nvSpPr>
        <p:spPr bwMode="auto">
          <a:xfrm>
            <a:off x="2859088" y="685800"/>
            <a:ext cx="16367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2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4778" name="Text Box 58"/>
          <p:cNvSpPr txBox="1">
            <a:spLocks noChangeArrowheads="1"/>
          </p:cNvSpPr>
          <p:nvPr/>
        </p:nvSpPr>
        <p:spPr bwMode="auto">
          <a:xfrm>
            <a:off x="6440488" y="3748088"/>
            <a:ext cx="16557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6 </a:t>
            </a:r>
            <a:r>
              <a:rPr lang="en-US" sz="2800" b="1">
                <a:solidFill>
                  <a:schemeClr val="accent2"/>
                </a:solidFill>
              </a:rPr>
              <a:t>f(b) = 0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4785" name="Text Box 65"/>
          <p:cNvSpPr txBox="1">
            <a:spLocks noChangeArrowheads="1"/>
          </p:cNvSpPr>
          <p:nvPr/>
        </p:nvSpPr>
        <p:spPr bwMode="auto">
          <a:xfrm>
            <a:off x="6497638" y="685800"/>
            <a:ext cx="16557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6 </a:t>
            </a:r>
            <a:r>
              <a:rPr lang="en-US" sz="2800" b="1">
                <a:solidFill>
                  <a:schemeClr val="accent2"/>
                </a:solidFill>
              </a:rPr>
              <a:t>f(b)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4786" name="Text Box 66"/>
          <p:cNvSpPr txBox="1">
            <a:spLocks noChangeArrowheads="1"/>
          </p:cNvSpPr>
          <p:nvPr/>
        </p:nvSpPr>
        <p:spPr bwMode="auto">
          <a:xfrm>
            <a:off x="2522939" y="6019800"/>
            <a:ext cx="37647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600" dirty="0" err="1" smtClean="0">
                <a:solidFill>
                  <a:schemeClr val="hlink"/>
                </a:solidFill>
              </a:rPr>
              <a:t>B</a:t>
            </a:r>
            <a:r>
              <a:rPr lang="en-US" sz="3600" baseline="-25000" dirty="0" err="1" smtClean="0">
                <a:solidFill>
                  <a:schemeClr val="hlink"/>
                </a:solidFill>
              </a:rPr>
              <a:t>c</a:t>
            </a:r>
            <a:r>
              <a:rPr lang="en-US" sz="3600" baseline="-25000" dirty="0" err="1">
                <a:solidFill>
                  <a:schemeClr val="hlink"/>
                </a:solidFill>
              </a:rPr>
              <a:t>;i</a:t>
            </a:r>
            <a:r>
              <a:rPr lang="en-US" sz="3600" dirty="0">
                <a:solidFill>
                  <a:schemeClr val="hlink"/>
                </a:solidFill>
              </a:rPr>
              <a:t> = 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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c;i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+∑</a:t>
            </a:r>
            <a:r>
              <a:rPr lang="en-US" sz="3600" baseline="-25000" dirty="0">
                <a:solidFill>
                  <a:schemeClr val="hlink"/>
                </a:solidFill>
                <a:sym typeface="Symbol" charset="0"/>
              </a:rPr>
              <a:t>b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3600" dirty="0" err="1">
                <a:solidFill>
                  <a:schemeClr val="hlink"/>
                </a:solidFill>
                <a:sym typeface="Symbol" charset="0"/>
              </a:rPr>
              <a:t>M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bc;i</a:t>
            </a:r>
            <a:endParaRPr lang="en-US" sz="3600" baseline="-25000" dirty="0">
              <a:solidFill>
                <a:schemeClr val="hlink"/>
              </a:solidFill>
              <a:sym typeface="Symbol" charset="0"/>
            </a:endParaRPr>
          </a:p>
        </p:txBody>
      </p:sp>
      <p:sp>
        <p:nvSpPr>
          <p:cNvPr id="414787" name="Rectangle 67"/>
          <p:cNvSpPr>
            <a:spLocks noChangeArrowheads="1"/>
          </p:cNvSpPr>
          <p:nvPr/>
        </p:nvSpPr>
        <p:spPr bwMode="auto">
          <a:xfrm>
            <a:off x="4060825" y="4508500"/>
            <a:ext cx="23066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c;0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bc;0</a:t>
            </a:r>
            <a:endParaRPr lang="en-US" sz="3600">
              <a:sym typeface="Symbol" charset="0"/>
            </a:endParaRPr>
          </a:p>
        </p:txBody>
      </p:sp>
      <p:sp>
        <p:nvSpPr>
          <p:cNvPr id="414788" name="Rectangle 68"/>
          <p:cNvSpPr>
            <a:spLocks noChangeArrowheads="1"/>
          </p:cNvSpPr>
          <p:nvPr/>
        </p:nvSpPr>
        <p:spPr bwMode="auto">
          <a:xfrm>
            <a:off x="6570663" y="449580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3 + 6</a:t>
            </a:r>
          </a:p>
        </p:txBody>
      </p:sp>
      <p:sp>
        <p:nvSpPr>
          <p:cNvPr id="414789" name="Rectangle 69"/>
          <p:cNvSpPr>
            <a:spLocks noChangeArrowheads="1"/>
          </p:cNvSpPr>
          <p:nvPr/>
        </p:nvSpPr>
        <p:spPr bwMode="auto">
          <a:xfrm>
            <a:off x="4060825" y="5302250"/>
            <a:ext cx="23066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c;1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bc;1</a:t>
            </a:r>
            <a:endParaRPr lang="en-US" sz="3600">
              <a:sym typeface="Symbol" charset="0"/>
            </a:endParaRPr>
          </a:p>
        </p:txBody>
      </p:sp>
      <p:sp>
        <p:nvSpPr>
          <p:cNvPr id="414790" name="Rectangle 70"/>
          <p:cNvSpPr>
            <a:spLocks noChangeArrowheads="1"/>
          </p:cNvSpPr>
          <p:nvPr/>
        </p:nvSpPr>
        <p:spPr bwMode="auto">
          <a:xfrm>
            <a:off x="6570663" y="528955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6 + 6</a:t>
            </a:r>
          </a:p>
        </p:txBody>
      </p:sp>
      <p:sp>
        <p:nvSpPr>
          <p:cNvPr id="414791" name="Text Box 71"/>
          <p:cNvSpPr txBox="1">
            <a:spLocks noChangeArrowheads="1"/>
          </p:cNvSpPr>
          <p:nvPr/>
        </p:nvSpPr>
        <p:spPr bwMode="auto">
          <a:xfrm>
            <a:off x="2362200" y="4737100"/>
            <a:ext cx="1814513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rgbClr val="FF0000"/>
                </a:solidFill>
              </a:rPr>
              <a:t>argmin</a:t>
            </a:r>
          </a:p>
        </p:txBody>
      </p:sp>
      <p:sp>
        <p:nvSpPr>
          <p:cNvPr id="414792" name="Text Box 72"/>
          <p:cNvSpPr txBox="1">
            <a:spLocks noChangeArrowheads="1"/>
          </p:cNvSpPr>
          <p:nvPr/>
        </p:nvSpPr>
        <p:spPr bwMode="auto">
          <a:xfrm>
            <a:off x="685800" y="4724400"/>
            <a:ext cx="1770063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chemeClr val="accent2"/>
                </a:solidFill>
              </a:rPr>
              <a:t>f*(c) = </a:t>
            </a:r>
          </a:p>
        </p:txBody>
      </p:sp>
      <p:sp>
        <p:nvSpPr>
          <p:cNvPr id="66" name="Text Box 54"/>
          <p:cNvSpPr txBox="1">
            <a:spLocks noChangeArrowheads="1"/>
          </p:cNvSpPr>
          <p:nvPr/>
        </p:nvSpPr>
        <p:spPr bwMode="auto">
          <a:xfrm>
            <a:off x="315913" y="2346325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0</a:t>
            </a:r>
            <a:endParaRPr lang="en-US" sz="2600" b="1">
              <a:latin typeface="Times" charset="0"/>
            </a:endParaRPr>
          </a:p>
        </p:txBody>
      </p:sp>
      <p:sp>
        <p:nvSpPr>
          <p:cNvPr id="67" name="Text Box 55"/>
          <p:cNvSpPr txBox="1">
            <a:spLocks noChangeArrowheads="1"/>
          </p:cNvSpPr>
          <p:nvPr/>
        </p:nvSpPr>
        <p:spPr bwMode="auto">
          <a:xfrm>
            <a:off x="315913" y="1219200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1</a:t>
            </a:r>
            <a:endParaRPr lang="en-US" sz="2600" b="1">
              <a:latin typeface="Times" charset="0"/>
            </a:endParaRPr>
          </a:p>
        </p:txBody>
      </p:sp>
      <p:sp>
        <p:nvSpPr>
          <p:cNvPr id="68" name="Oval 3"/>
          <p:cNvSpPr>
            <a:spLocks noChangeArrowheads="1"/>
          </p:cNvSpPr>
          <p:nvPr/>
        </p:nvSpPr>
        <p:spPr bwMode="auto">
          <a:xfrm>
            <a:off x="1371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Line 4"/>
          <p:cNvSpPr>
            <a:spLocks noChangeShapeType="1"/>
          </p:cNvSpPr>
          <p:nvPr/>
        </p:nvSpPr>
        <p:spPr bwMode="auto">
          <a:xfrm>
            <a:off x="1676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5"/>
          <p:cNvSpPr>
            <a:spLocks noChangeShapeType="1"/>
          </p:cNvSpPr>
          <p:nvPr/>
        </p:nvSpPr>
        <p:spPr bwMode="auto">
          <a:xfrm>
            <a:off x="1371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1433513" y="32146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72" name="Line 10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Line 13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Text Box 16"/>
          <p:cNvSpPr txBox="1">
            <a:spLocks noChangeArrowheads="1"/>
          </p:cNvSpPr>
          <p:nvPr/>
        </p:nvSpPr>
        <p:spPr bwMode="auto">
          <a:xfrm>
            <a:off x="1295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2</a:t>
            </a:r>
          </a:p>
        </p:txBody>
      </p:sp>
      <p:sp>
        <p:nvSpPr>
          <p:cNvPr id="75" name="Text Box 17"/>
          <p:cNvSpPr txBox="1">
            <a:spLocks noChangeArrowheads="1"/>
          </p:cNvSpPr>
          <p:nvPr/>
        </p:nvSpPr>
        <p:spPr bwMode="auto">
          <a:xfrm>
            <a:off x="1295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8041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86" grpId="0"/>
      <p:bldP spid="414787" grpId="0"/>
      <p:bldP spid="414788" grpId="0"/>
      <p:bldP spid="414789" grpId="0"/>
      <p:bldP spid="414790" grpId="0"/>
      <p:bldP spid="414791" grpId="0"/>
      <p:bldP spid="41479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Three Variables</a:t>
            </a:r>
          </a:p>
        </p:txBody>
      </p:sp>
      <p:sp>
        <p:nvSpPr>
          <p:cNvPr id="416774" name="Oval 6"/>
          <p:cNvSpPr>
            <a:spLocks noChangeArrowheads="1"/>
          </p:cNvSpPr>
          <p:nvPr/>
        </p:nvSpPr>
        <p:spPr bwMode="auto">
          <a:xfrm>
            <a:off x="424815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75" name="Line 7"/>
          <p:cNvSpPr>
            <a:spLocks noChangeShapeType="1"/>
          </p:cNvSpPr>
          <p:nvPr/>
        </p:nvSpPr>
        <p:spPr bwMode="auto">
          <a:xfrm>
            <a:off x="455295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77" name="Text Box 9"/>
          <p:cNvSpPr txBox="1">
            <a:spLocks noChangeArrowheads="1"/>
          </p:cNvSpPr>
          <p:nvPr/>
        </p:nvSpPr>
        <p:spPr bwMode="auto">
          <a:xfrm>
            <a:off x="4324350" y="32004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416779" name="Line 1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0" name="Line 1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2" name="Line 14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6783" name="AutoShape 15"/>
          <p:cNvCxnSpPr>
            <a:cxnSpLocks noChangeShapeType="1"/>
          </p:cNvCxnSpPr>
          <p:nvPr/>
        </p:nvCxnSpPr>
        <p:spPr bwMode="auto">
          <a:xfrm>
            <a:off x="207486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6786" name="Text Box 18"/>
          <p:cNvSpPr txBox="1">
            <a:spLocks noChangeArrowheads="1"/>
          </p:cNvSpPr>
          <p:nvPr/>
        </p:nvSpPr>
        <p:spPr bwMode="auto">
          <a:xfrm>
            <a:off x="4171950" y="2681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16789" name="Line 2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0" name="Line 2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1" name="Line 23"/>
          <p:cNvSpPr>
            <a:spLocks noChangeShapeType="1"/>
          </p:cNvSpPr>
          <p:nvPr/>
        </p:nvSpPr>
        <p:spPr bwMode="auto">
          <a:xfrm>
            <a:off x="165735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2" name="Line 24"/>
          <p:cNvSpPr>
            <a:spLocks noChangeShapeType="1"/>
          </p:cNvSpPr>
          <p:nvPr/>
        </p:nvSpPr>
        <p:spPr bwMode="auto">
          <a:xfrm>
            <a:off x="173355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3" name="Text Box 25"/>
          <p:cNvSpPr txBox="1">
            <a:spLocks noChangeArrowheads="1"/>
          </p:cNvSpPr>
          <p:nvPr/>
        </p:nvSpPr>
        <p:spPr bwMode="auto">
          <a:xfrm>
            <a:off x="20574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16794" name="Text Box 26"/>
          <p:cNvSpPr txBox="1">
            <a:spLocks noChangeArrowheads="1"/>
          </p:cNvSpPr>
          <p:nvPr/>
        </p:nvSpPr>
        <p:spPr bwMode="auto">
          <a:xfrm>
            <a:off x="29718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16795" name="Line 27"/>
          <p:cNvSpPr>
            <a:spLocks noChangeShapeType="1"/>
          </p:cNvSpPr>
          <p:nvPr/>
        </p:nvSpPr>
        <p:spPr bwMode="auto">
          <a:xfrm>
            <a:off x="42100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6" name="Oval 28"/>
          <p:cNvSpPr>
            <a:spLocks noChangeArrowheads="1"/>
          </p:cNvSpPr>
          <p:nvPr/>
        </p:nvSpPr>
        <p:spPr bwMode="auto">
          <a:xfrm>
            <a:off x="7086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7" name="Line 29"/>
          <p:cNvSpPr>
            <a:spLocks noChangeShapeType="1"/>
          </p:cNvSpPr>
          <p:nvPr/>
        </p:nvSpPr>
        <p:spPr bwMode="auto">
          <a:xfrm>
            <a:off x="7391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8" name="Text Box 30"/>
          <p:cNvSpPr txBox="1">
            <a:spLocks noChangeArrowheads="1"/>
          </p:cNvSpPr>
          <p:nvPr/>
        </p:nvSpPr>
        <p:spPr bwMode="auto">
          <a:xfrm>
            <a:off x="7162800" y="3200400"/>
            <a:ext cx="547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c</a:t>
            </a:r>
            <a:endParaRPr lang="en-US" sz="2800">
              <a:latin typeface="Times" charset="0"/>
            </a:endParaRPr>
          </a:p>
        </p:txBody>
      </p:sp>
      <p:sp>
        <p:nvSpPr>
          <p:cNvPr id="416799" name="Line 31"/>
          <p:cNvSpPr>
            <a:spLocks noChangeShapeType="1"/>
          </p:cNvSpPr>
          <p:nvPr/>
        </p:nvSpPr>
        <p:spPr bwMode="auto">
          <a:xfrm>
            <a:off x="42100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00" name="Line 32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01" name="Line 33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02" name="Line 34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6803" name="AutoShape 35"/>
          <p:cNvCxnSpPr>
            <a:cxnSpLocks noChangeShapeType="1"/>
          </p:cNvCxnSpPr>
          <p:nvPr/>
        </p:nvCxnSpPr>
        <p:spPr bwMode="auto">
          <a:xfrm>
            <a:off x="491331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6804" name="Text Box 36"/>
          <p:cNvSpPr txBox="1">
            <a:spLocks noChangeArrowheads="1"/>
          </p:cNvSpPr>
          <p:nvPr/>
        </p:nvSpPr>
        <p:spPr bwMode="auto">
          <a:xfrm>
            <a:off x="41338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416805" name="Text Box 37"/>
          <p:cNvSpPr txBox="1">
            <a:spLocks noChangeArrowheads="1"/>
          </p:cNvSpPr>
          <p:nvPr/>
        </p:nvSpPr>
        <p:spPr bwMode="auto">
          <a:xfrm>
            <a:off x="7010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6</a:t>
            </a:r>
          </a:p>
        </p:txBody>
      </p:sp>
      <p:sp>
        <p:nvSpPr>
          <p:cNvPr id="416806" name="Line 38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07" name="Line 39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08" name="Line 40"/>
          <p:cNvSpPr>
            <a:spLocks noChangeShapeType="1"/>
          </p:cNvSpPr>
          <p:nvPr/>
        </p:nvSpPr>
        <p:spPr bwMode="auto">
          <a:xfrm flipV="1">
            <a:off x="449580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09" name="Text Box 41"/>
          <p:cNvSpPr txBox="1">
            <a:spLocks noChangeArrowheads="1"/>
          </p:cNvSpPr>
          <p:nvPr/>
        </p:nvSpPr>
        <p:spPr bwMode="auto">
          <a:xfrm>
            <a:off x="58102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16810" name="Text Box 42"/>
          <p:cNvSpPr txBox="1">
            <a:spLocks noChangeArrowheads="1"/>
          </p:cNvSpPr>
          <p:nvPr/>
        </p:nvSpPr>
        <p:spPr bwMode="auto">
          <a:xfrm>
            <a:off x="57912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16811" name="Line 43"/>
          <p:cNvSpPr>
            <a:spLocks noChangeShapeType="1"/>
          </p:cNvSpPr>
          <p:nvPr/>
        </p:nvSpPr>
        <p:spPr bwMode="auto">
          <a:xfrm flipV="1">
            <a:off x="16764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12" name="Line 44"/>
          <p:cNvSpPr>
            <a:spLocks noChangeShapeType="1"/>
          </p:cNvSpPr>
          <p:nvPr/>
        </p:nvSpPr>
        <p:spPr bwMode="auto">
          <a:xfrm>
            <a:off x="17526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13" name="Text Box 45"/>
          <p:cNvSpPr txBox="1">
            <a:spLocks noChangeArrowheads="1"/>
          </p:cNvSpPr>
          <p:nvPr/>
        </p:nvSpPr>
        <p:spPr bwMode="auto">
          <a:xfrm>
            <a:off x="2971800" y="1066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16814" name="Text Box 46"/>
          <p:cNvSpPr txBox="1">
            <a:spLocks noChangeArrowheads="1"/>
          </p:cNvSpPr>
          <p:nvPr/>
        </p:nvSpPr>
        <p:spPr bwMode="auto">
          <a:xfrm>
            <a:off x="37338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16815" name="Text Box 47"/>
          <p:cNvSpPr txBox="1">
            <a:spLocks noChangeArrowheads="1"/>
          </p:cNvSpPr>
          <p:nvPr/>
        </p:nvSpPr>
        <p:spPr bwMode="auto">
          <a:xfrm>
            <a:off x="7010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16816" name="Line 48"/>
          <p:cNvSpPr>
            <a:spLocks noChangeShapeType="1"/>
          </p:cNvSpPr>
          <p:nvPr/>
        </p:nvSpPr>
        <p:spPr bwMode="auto">
          <a:xfrm>
            <a:off x="457200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17" name="Line 49"/>
          <p:cNvSpPr>
            <a:spLocks noChangeShapeType="1"/>
          </p:cNvSpPr>
          <p:nvPr/>
        </p:nvSpPr>
        <p:spPr bwMode="auto">
          <a:xfrm>
            <a:off x="45720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18" name="Line 50"/>
          <p:cNvSpPr>
            <a:spLocks noChangeShapeType="1"/>
          </p:cNvSpPr>
          <p:nvPr/>
        </p:nvSpPr>
        <p:spPr bwMode="auto">
          <a:xfrm>
            <a:off x="45720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19" name="Text Box 51"/>
          <p:cNvSpPr txBox="1">
            <a:spLocks noChangeArrowheads="1"/>
          </p:cNvSpPr>
          <p:nvPr/>
        </p:nvSpPr>
        <p:spPr bwMode="auto">
          <a:xfrm>
            <a:off x="50292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16820" name="Text Box 52"/>
          <p:cNvSpPr txBox="1">
            <a:spLocks noChangeArrowheads="1"/>
          </p:cNvSpPr>
          <p:nvPr/>
        </p:nvSpPr>
        <p:spPr bwMode="auto">
          <a:xfrm>
            <a:off x="6724650" y="1676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16823" name="Text Box 55"/>
          <p:cNvSpPr txBox="1">
            <a:spLocks noChangeArrowheads="1"/>
          </p:cNvSpPr>
          <p:nvPr/>
        </p:nvSpPr>
        <p:spPr bwMode="auto">
          <a:xfrm>
            <a:off x="2935288" y="3748088"/>
            <a:ext cx="1636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3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6824" name="Text Box 56"/>
          <p:cNvSpPr txBox="1">
            <a:spLocks noChangeArrowheads="1"/>
          </p:cNvSpPr>
          <p:nvPr/>
        </p:nvSpPr>
        <p:spPr bwMode="auto">
          <a:xfrm>
            <a:off x="2859088" y="685800"/>
            <a:ext cx="16367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2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6825" name="Text Box 57"/>
          <p:cNvSpPr txBox="1">
            <a:spLocks noChangeArrowheads="1"/>
          </p:cNvSpPr>
          <p:nvPr/>
        </p:nvSpPr>
        <p:spPr bwMode="auto">
          <a:xfrm>
            <a:off x="6440488" y="3748088"/>
            <a:ext cx="16557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6 </a:t>
            </a:r>
            <a:r>
              <a:rPr lang="en-US" sz="2800" b="1">
                <a:solidFill>
                  <a:schemeClr val="accent2"/>
                </a:solidFill>
              </a:rPr>
              <a:t>f(b) = 0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6826" name="Text Box 58"/>
          <p:cNvSpPr txBox="1">
            <a:spLocks noChangeArrowheads="1"/>
          </p:cNvSpPr>
          <p:nvPr/>
        </p:nvSpPr>
        <p:spPr bwMode="auto">
          <a:xfrm>
            <a:off x="6497638" y="685800"/>
            <a:ext cx="16557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6 </a:t>
            </a:r>
            <a:r>
              <a:rPr lang="en-US" sz="2800" b="1">
                <a:solidFill>
                  <a:schemeClr val="accent2"/>
                </a:solidFill>
              </a:rPr>
              <a:t>f(b)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6827" name="Text Box 59"/>
          <p:cNvSpPr txBox="1">
            <a:spLocks noChangeArrowheads="1"/>
          </p:cNvSpPr>
          <p:nvPr/>
        </p:nvSpPr>
        <p:spPr bwMode="auto">
          <a:xfrm>
            <a:off x="2522939" y="6019800"/>
            <a:ext cx="37647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600" dirty="0" err="1" smtClean="0">
                <a:solidFill>
                  <a:schemeClr val="hlink"/>
                </a:solidFill>
              </a:rPr>
              <a:t>B</a:t>
            </a:r>
            <a:r>
              <a:rPr lang="en-US" sz="3600" baseline="-25000" dirty="0" err="1" smtClean="0">
                <a:solidFill>
                  <a:schemeClr val="hlink"/>
                </a:solidFill>
              </a:rPr>
              <a:t>c</a:t>
            </a:r>
            <a:r>
              <a:rPr lang="en-US" sz="3600" baseline="-25000" dirty="0" err="1">
                <a:solidFill>
                  <a:schemeClr val="hlink"/>
                </a:solidFill>
              </a:rPr>
              <a:t>;i</a:t>
            </a:r>
            <a:r>
              <a:rPr lang="en-US" sz="3600" dirty="0">
                <a:solidFill>
                  <a:schemeClr val="hlink"/>
                </a:solidFill>
              </a:rPr>
              <a:t> = 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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c;i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+∑</a:t>
            </a:r>
            <a:r>
              <a:rPr lang="en-US" sz="3600" baseline="-25000" dirty="0">
                <a:solidFill>
                  <a:schemeClr val="hlink"/>
                </a:solidFill>
                <a:sym typeface="Symbol" charset="0"/>
              </a:rPr>
              <a:t>b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3600" dirty="0" err="1">
                <a:solidFill>
                  <a:schemeClr val="hlink"/>
                </a:solidFill>
                <a:sym typeface="Symbol" charset="0"/>
              </a:rPr>
              <a:t>M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bc;i</a:t>
            </a:r>
            <a:endParaRPr lang="en-US" sz="3600" baseline="-25000" dirty="0">
              <a:solidFill>
                <a:schemeClr val="hlink"/>
              </a:solidFill>
              <a:sym typeface="Symbol" charset="0"/>
            </a:endParaRPr>
          </a:p>
        </p:txBody>
      </p:sp>
      <p:sp>
        <p:nvSpPr>
          <p:cNvPr id="416828" name="Rectangle 60"/>
          <p:cNvSpPr>
            <a:spLocks noChangeArrowheads="1"/>
          </p:cNvSpPr>
          <p:nvPr/>
        </p:nvSpPr>
        <p:spPr bwMode="auto">
          <a:xfrm>
            <a:off x="4060825" y="4508500"/>
            <a:ext cx="23066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c;0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bc;0</a:t>
            </a:r>
            <a:endParaRPr lang="en-US" sz="3600">
              <a:sym typeface="Symbol" charset="0"/>
            </a:endParaRPr>
          </a:p>
        </p:txBody>
      </p:sp>
      <p:sp>
        <p:nvSpPr>
          <p:cNvPr id="416829" name="Rectangle 61"/>
          <p:cNvSpPr>
            <a:spLocks noChangeArrowheads="1"/>
          </p:cNvSpPr>
          <p:nvPr/>
        </p:nvSpPr>
        <p:spPr bwMode="auto">
          <a:xfrm>
            <a:off x="6570663" y="449580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3 + 6</a:t>
            </a:r>
          </a:p>
        </p:txBody>
      </p:sp>
      <p:sp>
        <p:nvSpPr>
          <p:cNvPr id="416830" name="Rectangle 62"/>
          <p:cNvSpPr>
            <a:spLocks noChangeArrowheads="1"/>
          </p:cNvSpPr>
          <p:nvPr/>
        </p:nvSpPr>
        <p:spPr bwMode="auto">
          <a:xfrm>
            <a:off x="4060825" y="5302250"/>
            <a:ext cx="23066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c;1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bc;1</a:t>
            </a:r>
            <a:endParaRPr lang="en-US" sz="3600">
              <a:sym typeface="Symbol" charset="0"/>
            </a:endParaRPr>
          </a:p>
        </p:txBody>
      </p:sp>
      <p:sp>
        <p:nvSpPr>
          <p:cNvPr id="416831" name="Rectangle 63"/>
          <p:cNvSpPr>
            <a:spLocks noChangeArrowheads="1"/>
          </p:cNvSpPr>
          <p:nvPr/>
        </p:nvSpPr>
        <p:spPr bwMode="auto">
          <a:xfrm>
            <a:off x="6570663" y="528955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6 + 6</a:t>
            </a:r>
          </a:p>
        </p:txBody>
      </p:sp>
      <p:sp>
        <p:nvSpPr>
          <p:cNvPr id="416832" name="Text Box 64"/>
          <p:cNvSpPr txBox="1">
            <a:spLocks noChangeArrowheads="1"/>
          </p:cNvSpPr>
          <p:nvPr/>
        </p:nvSpPr>
        <p:spPr bwMode="auto">
          <a:xfrm>
            <a:off x="2362200" y="4737100"/>
            <a:ext cx="1814513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rgbClr val="FF0000"/>
                </a:solidFill>
              </a:rPr>
              <a:t>argmin</a:t>
            </a:r>
          </a:p>
        </p:txBody>
      </p:sp>
      <p:sp>
        <p:nvSpPr>
          <p:cNvPr id="416833" name="Text Box 65"/>
          <p:cNvSpPr txBox="1">
            <a:spLocks noChangeArrowheads="1"/>
          </p:cNvSpPr>
          <p:nvPr/>
        </p:nvSpPr>
        <p:spPr bwMode="auto">
          <a:xfrm>
            <a:off x="685800" y="4724400"/>
            <a:ext cx="1770063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chemeClr val="accent2"/>
                </a:solidFill>
              </a:rPr>
              <a:t>f*(c) = </a:t>
            </a:r>
          </a:p>
        </p:txBody>
      </p:sp>
      <p:sp>
        <p:nvSpPr>
          <p:cNvPr id="416834" name="Oval 66"/>
          <p:cNvSpPr>
            <a:spLocks noChangeArrowheads="1"/>
          </p:cNvSpPr>
          <p:nvPr/>
        </p:nvSpPr>
        <p:spPr bwMode="auto">
          <a:xfrm>
            <a:off x="6705600" y="3657600"/>
            <a:ext cx="1752600" cy="609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54"/>
          <p:cNvSpPr txBox="1">
            <a:spLocks noChangeArrowheads="1"/>
          </p:cNvSpPr>
          <p:nvPr/>
        </p:nvSpPr>
        <p:spPr bwMode="auto">
          <a:xfrm>
            <a:off x="315913" y="2346325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0</a:t>
            </a:r>
            <a:endParaRPr lang="en-US" sz="2600" b="1">
              <a:latin typeface="Times" charset="0"/>
            </a:endParaRPr>
          </a:p>
        </p:txBody>
      </p:sp>
      <p:sp>
        <p:nvSpPr>
          <p:cNvPr id="68" name="Text Box 55"/>
          <p:cNvSpPr txBox="1">
            <a:spLocks noChangeArrowheads="1"/>
          </p:cNvSpPr>
          <p:nvPr/>
        </p:nvSpPr>
        <p:spPr bwMode="auto">
          <a:xfrm>
            <a:off x="315913" y="1219200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1</a:t>
            </a:r>
            <a:endParaRPr lang="en-US" sz="2600" b="1">
              <a:latin typeface="Times" charset="0"/>
            </a:endParaRPr>
          </a:p>
        </p:txBody>
      </p:sp>
      <p:sp>
        <p:nvSpPr>
          <p:cNvPr id="70" name="Oval 3"/>
          <p:cNvSpPr>
            <a:spLocks noChangeArrowheads="1"/>
          </p:cNvSpPr>
          <p:nvPr/>
        </p:nvSpPr>
        <p:spPr bwMode="auto">
          <a:xfrm>
            <a:off x="1371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4"/>
          <p:cNvSpPr>
            <a:spLocks noChangeShapeType="1"/>
          </p:cNvSpPr>
          <p:nvPr/>
        </p:nvSpPr>
        <p:spPr bwMode="auto">
          <a:xfrm>
            <a:off x="1676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Line 5"/>
          <p:cNvSpPr>
            <a:spLocks noChangeShapeType="1"/>
          </p:cNvSpPr>
          <p:nvPr/>
        </p:nvSpPr>
        <p:spPr bwMode="auto">
          <a:xfrm>
            <a:off x="1371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 Box 8"/>
          <p:cNvSpPr txBox="1">
            <a:spLocks noChangeArrowheads="1"/>
          </p:cNvSpPr>
          <p:nvPr/>
        </p:nvSpPr>
        <p:spPr bwMode="auto">
          <a:xfrm>
            <a:off x="1433513" y="32146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74" name="Line 10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Line 13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Text Box 16"/>
          <p:cNvSpPr txBox="1">
            <a:spLocks noChangeArrowheads="1"/>
          </p:cNvSpPr>
          <p:nvPr/>
        </p:nvSpPr>
        <p:spPr bwMode="auto">
          <a:xfrm>
            <a:off x="1295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2</a:t>
            </a:r>
          </a:p>
        </p:txBody>
      </p:sp>
      <p:sp>
        <p:nvSpPr>
          <p:cNvPr id="77" name="Text Box 17"/>
          <p:cNvSpPr txBox="1">
            <a:spLocks noChangeArrowheads="1"/>
          </p:cNvSpPr>
          <p:nvPr/>
        </p:nvSpPr>
        <p:spPr bwMode="auto">
          <a:xfrm>
            <a:off x="1295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67062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83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Three Variables</a:t>
            </a:r>
          </a:p>
        </p:txBody>
      </p:sp>
      <p:sp>
        <p:nvSpPr>
          <p:cNvPr id="418822" name="Oval 6"/>
          <p:cNvSpPr>
            <a:spLocks noChangeArrowheads="1"/>
          </p:cNvSpPr>
          <p:nvPr/>
        </p:nvSpPr>
        <p:spPr bwMode="auto">
          <a:xfrm>
            <a:off x="424815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23" name="Line 7"/>
          <p:cNvSpPr>
            <a:spLocks noChangeShapeType="1"/>
          </p:cNvSpPr>
          <p:nvPr/>
        </p:nvSpPr>
        <p:spPr bwMode="auto">
          <a:xfrm>
            <a:off x="455295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25" name="Text Box 9"/>
          <p:cNvSpPr txBox="1">
            <a:spLocks noChangeArrowheads="1"/>
          </p:cNvSpPr>
          <p:nvPr/>
        </p:nvSpPr>
        <p:spPr bwMode="auto">
          <a:xfrm>
            <a:off x="4324350" y="32004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418827" name="Line 1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28" name="Line 1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30" name="Line 14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8831" name="AutoShape 15"/>
          <p:cNvCxnSpPr>
            <a:cxnSpLocks noChangeShapeType="1"/>
          </p:cNvCxnSpPr>
          <p:nvPr/>
        </p:nvCxnSpPr>
        <p:spPr bwMode="auto">
          <a:xfrm>
            <a:off x="207486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8834" name="Text Box 18"/>
          <p:cNvSpPr txBox="1">
            <a:spLocks noChangeArrowheads="1"/>
          </p:cNvSpPr>
          <p:nvPr/>
        </p:nvSpPr>
        <p:spPr bwMode="auto">
          <a:xfrm>
            <a:off x="4171950" y="2681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18837" name="Line 2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38" name="Line 2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39" name="Line 23"/>
          <p:cNvSpPr>
            <a:spLocks noChangeShapeType="1"/>
          </p:cNvSpPr>
          <p:nvPr/>
        </p:nvSpPr>
        <p:spPr bwMode="auto">
          <a:xfrm>
            <a:off x="165735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40" name="Line 24"/>
          <p:cNvSpPr>
            <a:spLocks noChangeShapeType="1"/>
          </p:cNvSpPr>
          <p:nvPr/>
        </p:nvSpPr>
        <p:spPr bwMode="auto">
          <a:xfrm>
            <a:off x="173355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41" name="Text Box 25"/>
          <p:cNvSpPr txBox="1">
            <a:spLocks noChangeArrowheads="1"/>
          </p:cNvSpPr>
          <p:nvPr/>
        </p:nvSpPr>
        <p:spPr bwMode="auto">
          <a:xfrm>
            <a:off x="20574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18842" name="Text Box 26"/>
          <p:cNvSpPr txBox="1">
            <a:spLocks noChangeArrowheads="1"/>
          </p:cNvSpPr>
          <p:nvPr/>
        </p:nvSpPr>
        <p:spPr bwMode="auto">
          <a:xfrm>
            <a:off x="29718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18844" name="Oval 28"/>
          <p:cNvSpPr>
            <a:spLocks noChangeArrowheads="1"/>
          </p:cNvSpPr>
          <p:nvPr/>
        </p:nvSpPr>
        <p:spPr bwMode="auto">
          <a:xfrm>
            <a:off x="7086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45" name="Line 29"/>
          <p:cNvSpPr>
            <a:spLocks noChangeShapeType="1"/>
          </p:cNvSpPr>
          <p:nvPr/>
        </p:nvSpPr>
        <p:spPr bwMode="auto">
          <a:xfrm>
            <a:off x="7391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46" name="Text Box 30"/>
          <p:cNvSpPr txBox="1">
            <a:spLocks noChangeArrowheads="1"/>
          </p:cNvSpPr>
          <p:nvPr/>
        </p:nvSpPr>
        <p:spPr bwMode="auto">
          <a:xfrm>
            <a:off x="7162800" y="3200400"/>
            <a:ext cx="547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c</a:t>
            </a:r>
            <a:endParaRPr lang="en-US" sz="2800">
              <a:latin typeface="Times" charset="0"/>
            </a:endParaRPr>
          </a:p>
        </p:txBody>
      </p:sp>
      <p:sp>
        <p:nvSpPr>
          <p:cNvPr id="418847" name="Line 31"/>
          <p:cNvSpPr>
            <a:spLocks noChangeShapeType="1"/>
          </p:cNvSpPr>
          <p:nvPr/>
        </p:nvSpPr>
        <p:spPr bwMode="auto">
          <a:xfrm>
            <a:off x="42100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48" name="Line 32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49" name="Line 33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50" name="Line 34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8851" name="AutoShape 35"/>
          <p:cNvCxnSpPr>
            <a:cxnSpLocks noChangeShapeType="1"/>
          </p:cNvCxnSpPr>
          <p:nvPr/>
        </p:nvCxnSpPr>
        <p:spPr bwMode="auto">
          <a:xfrm>
            <a:off x="491331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8852" name="Text Box 36"/>
          <p:cNvSpPr txBox="1">
            <a:spLocks noChangeArrowheads="1"/>
          </p:cNvSpPr>
          <p:nvPr/>
        </p:nvSpPr>
        <p:spPr bwMode="auto">
          <a:xfrm>
            <a:off x="41338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418853" name="Text Box 37"/>
          <p:cNvSpPr txBox="1">
            <a:spLocks noChangeArrowheads="1"/>
          </p:cNvSpPr>
          <p:nvPr/>
        </p:nvSpPr>
        <p:spPr bwMode="auto">
          <a:xfrm>
            <a:off x="7010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6</a:t>
            </a:r>
          </a:p>
        </p:txBody>
      </p:sp>
      <p:sp>
        <p:nvSpPr>
          <p:cNvPr id="418854" name="Line 38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55" name="Line 39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56" name="Line 40"/>
          <p:cNvSpPr>
            <a:spLocks noChangeShapeType="1"/>
          </p:cNvSpPr>
          <p:nvPr/>
        </p:nvSpPr>
        <p:spPr bwMode="auto">
          <a:xfrm flipV="1">
            <a:off x="449580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57" name="Text Box 41"/>
          <p:cNvSpPr txBox="1">
            <a:spLocks noChangeArrowheads="1"/>
          </p:cNvSpPr>
          <p:nvPr/>
        </p:nvSpPr>
        <p:spPr bwMode="auto">
          <a:xfrm>
            <a:off x="58102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18858" name="Text Box 42"/>
          <p:cNvSpPr txBox="1">
            <a:spLocks noChangeArrowheads="1"/>
          </p:cNvSpPr>
          <p:nvPr/>
        </p:nvSpPr>
        <p:spPr bwMode="auto">
          <a:xfrm>
            <a:off x="57912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18859" name="Line 43"/>
          <p:cNvSpPr>
            <a:spLocks noChangeShapeType="1"/>
          </p:cNvSpPr>
          <p:nvPr/>
        </p:nvSpPr>
        <p:spPr bwMode="auto">
          <a:xfrm flipV="1">
            <a:off x="16764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60" name="Line 44"/>
          <p:cNvSpPr>
            <a:spLocks noChangeShapeType="1"/>
          </p:cNvSpPr>
          <p:nvPr/>
        </p:nvSpPr>
        <p:spPr bwMode="auto">
          <a:xfrm>
            <a:off x="17526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61" name="Text Box 45"/>
          <p:cNvSpPr txBox="1">
            <a:spLocks noChangeArrowheads="1"/>
          </p:cNvSpPr>
          <p:nvPr/>
        </p:nvSpPr>
        <p:spPr bwMode="auto">
          <a:xfrm>
            <a:off x="2971800" y="1066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18862" name="Text Box 46"/>
          <p:cNvSpPr txBox="1">
            <a:spLocks noChangeArrowheads="1"/>
          </p:cNvSpPr>
          <p:nvPr/>
        </p:nvSpPr>
        <p:spPr bwMode="auto">
          <a:xfrm>
            <a:off x="37338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18863" name="Text Box 47"/>
          <p:cNvSpPr txBox="1">
            <a:spLocks noChangeArrowheads="1"/>
          </p:cNvSpPr>
          <p:nvPr/>
        </p:nvSpPr>
        <p:spPr bwMode="auto">
          <a:xfrm>
            <a:off x="7010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18864" name="Line 48"/>
          <p:cNvSpPr>
            <a:spLocks noChangeShapeType="1"/>
          </p:cNvSpPr>
          <p:nvPr/>
        </p:nvSpPr>
        <p:spPr bwMode="auto">
          <a:xfrm>
            <a:off x="457200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65" name="Line 49"/>
          <p:cNvSpPr>
            <a:spLocks noChangeShapeType="1"/>
          </p:cNvSpPr>
          <p:nvPr/>
        </p:nvSpPr>
        <p:spPr bwMode="auto">
          <a:xfrm>
            <a:off x="45720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66" name="Line 50"/>
          <p:cNvSpPr>
            <a:spLocks noChangeShapeType="1"/>
          </p:cNvSpPr>
          <p:nvPr/>
        </p:nvSpPr>
        <p:spPr bwMode="auto">
          <a:xfrm>
            <a:off x="45720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67" name="Text Box 51"/>
          <p:cNvSpPr txBox="1">
            <a:spLocks noChangeArrowheads="1"/>
          </p:cNvSpPr>
          <p:nvPr/>
        </p:nvSpPr>
        <p:spPr bwMode="auto">
          <a:xfrm>
            <a:off x="50292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18868" name="Text Box 52"/>
          <p:cNvSpPr txBox="1">
            <a:spLocks noChangeArrowheads="1"/>
          </p:cNvSpPr>
          <p:nvPr/>
        </p:nvSpPr>
        <p:spPr bwMode="auto">
          <a:xfrm>
            <a:off x="6724650" y="1676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18871" name="Text Box 55"/>
          <p:cNvSpPr txBox="1">
            <a:spLocks noChangeArrowheads="1"/>
          </p:cNvSpPr>
          <p:nvPr/>
        </p:nvSpPr>
        <p:spPr bwMode="auto">
          <a:xfrm>
            <a:off x="2935288" y="3748088"/>
            <a:ext cx="1636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3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8872" name="Text Box 56"/>
          <p:cNvSpPr txBox="1">
            <a:spLocks noChangeArrowheads="1"/>
          </p:cNvSpPr>
          <p:nvPr/>
        </p:nvSpPr>
        <p:spPr bwMode="auto">
          <a:xfrm>
            <a:off x="2859088" y="685800"/>
            <a:ext cx="16367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2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8873" name="Text Box 57"/>
          <p:cNvSpPr txBox="1">
            <a:spLocks noChangeArrowheads="1"/>
          </p:cNvSpPr>
          <p:nvPr/>
        </p:nvSpPr>
        <p:spPr bwMode="auto">
          <a:xfrm>
            <a:off x="6440488" y="3748088"/>
            <a:ext cx="16557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6 </a:t>
            </a:r>
            <a:r>
              <a:rPr lang="en-US" sz="2800" b="1">
                <a:solidFill>
                  <a:schemeClr val="accent2"/>
                </a:solidFill>
              </a:rPr>
              <a:t>f(b) = 0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8874" name="Text Box 58"/>
          <p:cNvSpPr txBox="1">
            <a:spLocks noChangeArrowheads="1"/>
          </p:cNvSpPr>
          <p:nvPr/>
        </p:nvSpPr>
        <p:spPr bwMode="auto">
          <a:xfrm>
            <a:off x="6497638" y="685800"/>
            <a:ext cx="16557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6 </a:t>
            </a:r>
            <a:r>
              <a:rPr lang="en-US" sz="2800" b="1">
                <a:solidFill>
                  <a:schemeClr val="accent2"/>
                </a:solidFill>
              </a:rPr>
              <a:t>f(b)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18875" name="Text Box 59"/>
          <p:cNvSpPr txBox="1">
            <a:spLocks noChangeArrowheads="1"/>
          </p:cNvSpPr>
          <p:nvPr/>
        </p:nvSpPr>
        <p:spPr bwMode="auto">
          <a:xfrm>
            <a:off x="2522939" y="6019800"/>
            <a:ext cx="37647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600" dirty="0" err="1" smtClean="0">
                <a:solidFill>
                  <a:schemeClr val="hlink"/>
                </a:solidFill>
              </a:rPr>
              <a:t>B</a:t>
            </a:r>
            <a:r>
              <a:rPr lang="en-US" sz="3600" baseline="-25000" dirty="0" err="1" smtClean="0">
                <a:solidFill>
                  <a:schemeClr val="hlink"/>
                </a:solidFill>
              </a:rPr>
              <a:t>c</a:t>
            </a:r>
            <a:r>
              <a:rPr lang="en-US" sz="3600" baseline="-25000" dirty="0" err="1">
                <a:solidFill>
                  <a:schemeClr val="hlink"/>
                </a:solidFill>
              </a:rPr>
              <a:t>;i</a:t>
            </a:r>
            <a:r>
              <a:rPr lang="en-US" sz="3600" dirty="0">
                <a:solidFill>
                  <a:schemeClr val="hlink"/>
                </a:solidFill>
              </a:rPr>
              <a:t> = 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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c;i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+∑</a:t>
            </a:r>
            <a:r>
              <a:rPr lang="en-US" sz="3600" baseline="-25000" dirty="0">
                <a:solidFill>
                  <a:schemeClr val="hlink"/>
                </a:solidFill>
                <a:sym typeface="Symbol" charset="0"/>
              </a:rPr>
              <a:t>b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3600" dirty="0" err="1">
                <a:solidFill>
                  <a:schemeClr val="hlink"/>
                </a:solidFill>
                <a:sym typeface="Symbol" charset="0"/>
              </a:rPr>
              <a:t>M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bc;i</a:t>
            </a:r>
            <a:endParaRPr lang="en-US" sz="3600" baseline="-25000" dirty="0">
              <a:solidFill>
                <a:schemeClr val="hlink"/>
              </a:solidFill>
              <a:sym typeface="Symbol" charset="0"/>
            </a:endParaRPr>
          </a:p>
        </p:txBody>
      </p:sp>
      <p:sp>
        <p:nvSpPr>
          <p:cNvPr id="418876" name="Rectangle 60"/>
          <p:cNvSpPr>
            <a:spLocks noChangeArrowheads="1"/>
          </p:cNvSpPr>
          <p:nvPr/>
        </p:nvSpPr>
        <p:spPr bwMode="auto">
          <a:xfrm>
            <a:off x="4060825" y="4508500"/>
            <a:ext cx="23066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c;0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bc;0</a:t>
            </a:r>
            <a:endParaRPr lang="en-US" sz="3600">
              <a:sym typeface="Symbol" charset="0"/>
            </a:endParaRPr>
          </a:p>
        </p:txBody>
      </p:sp>
      <p:sp>
        <p:nvSpPr>
          <p:cNvPr id="418877" name="Rectangle 61"/>
          <p:cNvSpPr>
            <a:spLocks noChangeArrowheads="1"/>
          </p:cNvSpPr>
          <p:nvPr/>
        </p:nvSpPr>
        <p:spPr bwMode="auto">
          <a:xfrm>
            <a:off x="6570663" y="449580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3 + 6</a:t>
            </a:r>
          </a:p>
        </p:txBody>
      </p:sp>
      <p:sp>
        <p:nvSpPr>
          <p:cNvPr id="418878" name="Rectangle 62"/>
          <p:cNvSpPr>
            <a:spLocks noChangeArrowheads="1"/>
          </p:cNvSpPr>
          <p:nvPr/>
        </p:nvSpPr>
        <p:spPr bwMode="auto">
          <a:xfrm>
            <a:off x="4060825" y="5302250"/>
            <a:ext cx="23066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c;1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bc;1</a:t>
            </a:r>
            <a:endParaRPr lang="en-US" sz="3600">
              <a:sym typeface="Symbol" charset="0"/>
            </a:endParaRPr>
          </a:p>
        </p:txBody>
      </p:sp>
      <p:sp>
        <p:nvSpPr>
          <p:cNvPr id="418879" name="Rectangle 63"/>
          <p:cNvSpPr>
            <a:spLocks noChangeArrowheads="1"/>
          </p:cNvSpPr>
          <p:nvPr/>
        </p:nvSpPr>
        <p:spPr bwMode="auto">
          <a:xfrm>
            <a:off x="6570663" y="528955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6 + 6</a:t>
            </a:r>
          </a:p>
        </p:txBody>
      </p:sp>
      <p:sp>
        <p:nvSpPr>
          <p:cNvPr id="418880" name="Text Box 64"/>
          <p:cNvSpPr txBox="1">
            <a:spLocks noChangeArrowheads="1"/>
          </p:cNvSpPr>
          <p:nvPr/>
        </p:nvSpPr>
        <p:spPr bwMode="auto">
          <a:xfrm>
            <a:off x="2362200" y="4737100"/>
            <a:ext cx="1814513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rgbClr val="FF0000"/>
                </a:solidFill>
              </a:rPr>
              <a:t>argmin</a:t>
            </a:r>
          </a:p>
        </p:txBody>
      </p:sp>
      <p:sp>
        <p:nvSpPr>
          <p:cNvPr id="418881" name="Text Box 65"/>
          <p:cNvSpPr txBox="1">
            <a:spLocks noChangeArrowheads="1"/>
          </p:cNvSpPr>
          <p:nvPr/>
        </p:nvSpPr>
        <p:spPr bwMode="auto">
          <a:xfrm>
            <a:off x="685800" y="4724400"/>
            <a:ext cx="1770063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chemeClr val="accent2"/>
                </a:solidFill>
              </a:rPr>
              <a:t>f*(c) = </a:t>
            </a:r>
          </a:p>
        </p:txBody>
      </p:sp>
      <p:sp>
        <p:nvSpPr>
          <p:cNvPr id="418882" name="Oval 66"/>
          <p:cNvSpPr>
            <a:spLocks noChangeArrowheads="1"/>
          </p:cNvSpPr>
          <p:nvPr/>
        </p:nvSpPr>
        <p:spPr bwMode="auto">
          <a:xfrm>
            <a:off x="3200400" y="3733800"/>
            <a:ext cx="1752600" cy="609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8883" name="Line 67"/>
          <p:cNvSpPr>
            <a:spLocks noChangeShapeType="1"/>
          </p:cNvSpPr>
          <p:nvPr/>
        </p:nvSpPr>
        <p:spPr bwMode="auto">
          <a:xfrm>
            <a:off x="4191000" y="2667000"/>
            <a:ext cx="6858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54"/>
          <p:cNvSpPr txBox="1">
            <a:spLocks noChangeArrowheads="1"/>
          </p:cNvSpPr>
          <p:nvPr/>
        </p:nvSpPr>
        <p:spPr bwMode="auto">
          <a:xfrm>
            <a:off x="315913" y="2346325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0</a:t>
            </a:r>
            <a:endParaRPr lang="en-US" sz="2600" b="1">
              <a:latin typeface="Times" charset="0"/>
            </a:endParaRPr>
          </a:p>
        </p:txBody>
      </p:sp>
      <p:sp>
        <p:nvSpPr>
          <p:cNvPr id="68" name="Text Box 55"/>
          <p:cNvSpPr txBox="1">
            <a:spLocks noChangeArrowheads="1"/>
          </p:cNvSpPr>
          <p:nvPr/>
        </p:nvSpPr>
        <p:spPr bwMode="auto">
          <a:xfrm>
            <a:off x="315913" y="1219200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1</a:t>
            </a:r>
            <a:endParaRPr lang="en-US" sz="2600" b="1">
              <a:latin typeface="Times" charset="0"/>
            </a:endParaRPr>
          </a:p>
        </p:txBody>
      </p:sp>
      <p:sp>
        <p:nvSpPr>
          <p:cNvPr id="69" name="Oval 3"/>
          <p:cNvSpPr>
            <a:spLocks noChangeArrowheads="1"/>
          </p:cNvSpPr>
          <p:nvPr/>
        </p:nvSpPr>
        <p:spPr bwMode="auto">
          <a:xfrm>
            <a:off x="1371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4"/>
          <p:cNvSpPr>
            <a:spLocks noChangeShapeType="1"/>
          </p:cNvSpPr>
          <p:nvPr/>
        </p:nvSpPr>
        <p:spPr bwMode="auto">
          <a:xfrm>
            <a:off x="1676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5"/>
          <p:cNvSpPr>
            <a:spLocks noChangeShapeType="1"/>
          </p:cNvSpPr>
          <p:nvPr/>
        </p:nvSpPr>
        <p:spPr bwMode="auto">
          <a:xfrm>
            <a:off x="1371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Text Box 8"/>
          <p:cNvSpPr txBox="1">
            <a:spLocks noChangeArrowheads="1"/>
          </p:cNvSpPr>
          <p:nvPr/>
        </p:nvSpPr>
        <p:spPr bwMode="auto">
          <a:xfrm>
            <a:off x="1433513" y="32146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73" name="Line 10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Line 13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Text Box 16"/>
          <p:cNvSpPr txBox="1">
            <a:spLocks noChangeArrowheads="1"/>
          </p:cNvSpPr>
          <p:nvPr/>
        </p:nvSpPr>
        <p:spPr bwMode="auto">
          <a:xfrm>
            <a:off x="1295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2</a:t>
            </a:r>
          </a:p>
        </p:txBody>
      </p:sp>
      <p:sp>
        <p:nvSpPr>
          <p:cNvPr id="76" name="Text Box 17"/>
          <p:cNvSpPr txBox="1">
            <a:spLocks noChangeArrowheads="1"/>
          </p:cNvSpPr>
          <p:nvPr/>
        </p:nvSpPr>
        <p:spPr bwMode="auto">
          <a:xfrm>
            <a:off x="1295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21485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8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Three Variables</a:t>
            </a:r>
          </a:p>
        </p:txBody>
      </p:sp>
      <p:sp>
        <p:nvSpPr>
          <p:cNvPr id="420870" name="Oval 6"/>
          <p:cNvSpPr>
            <a:spLocks noChangeArrowheads="1"/>
          </p:cNvSpPr>
          <p:nvPr/>
        </p:nvSpPr>
        <p:spPr bwMode="auto">
          <a:xfrm>
            <a:off x="424815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1" name="Line 7"/>
          <p:cNvSpPr>
            <a:spLocks noChangeShapeType="1"/>
          </p:cNvSpPr>
          <p:nvPr/>
        </p:nvSpPr>
        <p:spPr bwMode="auto">
          <a:xfrm>
            <a:off x="455295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3" name="Text Box 9"/>
          <p:cNvSpPr txBox="1">
            <a:spLocks noChangeArrowheads="1"/>
          </p:cNvSpPr>
          <p:nvPr/>
        </p:nvSpPr>
        <p:spPr bwMode="auto">
          <a:xfrm>
            <a:off x="4324350" y="32004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420875" name="Line 1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6" name="Line 1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8" name="Line 14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0879" name="AutoShape 15"/>
          <p:cNvCxnSpPr>
            <a:cxnSpLocks noChangeShapeType="1"/>
          </p:cNvCxnSpPr>
          <p:nvPr/>
        </p:nvCxnSpPr>
        <p:spPr bwMode="auto">
          <a:xfrm>
            <a:off x="207486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882" name="Text Box 18"/>
          <p:cNvSpPr txBox="1">
            <a:spLocks noChangeArrowheads="1"/>
          </p:cNvSpPr>
          <p:nvPr/>
        </p:nvSpPr>
        <p:spPr bwMode="auto">
          <a:xfrm>
            <a:off x="4171950" y="2681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20885" name="Line 21"/>
          <p:cNvSpPr>
            <a:spLocks noChangeShapeType="1"/>
          </p:cNvSpPr>
          <p:nvPr/>
        </p:nvSpPr>
        <p:spPr bwMode="auto">
          <a:xfrm>
            <a:off x="424815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86" name="Line 22"/>
          <p:cNvSpPr>
            <a:spLocks noChangeShapeType="1"/>
          </p:cNvSpPr>
          <p:nvPr/>
        </p:nvSpPr>
        <p:spPr bwMode="auto">
          <a:xfrm>
            <a:off x="42481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87" name="Line 23"/>
          <p:cNvSpPr>
            <a:spLocks noChangeShapeType="1"/>
          </p:cNvSpPr>
          <p:nvPr/>
        </p:nvSpPr>
        <p:spPr bwMode="auto">
          <a:xfrm>
            <a:off x="165735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88" name="Line 24"/>
          <p:cNvSpPr>
            <a:spLocks noChangeShapeType="1"/>
          </p:cNvSpPr>
          <p:nvPr/>
        </p:nvSpPr>
        <p:spPr bwMode="auto">
          <a:xfrm>
            <a:off x="173355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89" name="Text Box 25"/>
          <p:cNvSpPr txBox="1">
            <a:spLocks noChangeArrowheads="1"/>
          </p:cNvSpPr>
          <p:nvPr/>
        </p:nvSpPr>
        <p:spPr bwMode="auto">
          <a:xfrm>
            <a:off x="20574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20890" name="Text Box 26"/>
          <p:cNvSpPr txBox="1">
            <a:spLocks noChangeArrowheads="1"/>
          </p:cNvSpPr>
          <p:nvPr/>
        </p:nvSpPr>
        <p:spPr bwMode="auto">
          <a:xfrm>
            <a:off x="29718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20891" name="Line 27"/>
          <p:cNvSpPr>
            <a:spLocks noChangeShapeType="1"/>
          </p:cNvSpPr>
          <p:nvPr/>
        </p:nvSpPr>
        <p:spPr bwMode="auto">
          <a:xfrm>
            <a:off x="4191000" y="2667000"/>
            <a:ext cx="6858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92" name="Oval 28"/>
          <p:cNvSpPr>
            <a:spLocks noChangeArrowheads="1"/>
          </p:cNvSpPr>
          <p:nvPr/>
        </p:nvSpPr>
        <p:spPr bwMode="auto">
          <a:xfrm>
            <a:off x="7086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93" name="Line 29"/>
          <p:cNvSpPr>
            <a:spLocks noChangeShapeType="1"/>
          </p:cNvSpPr>
          <p:nvPr/>
        </p:nvSpPr>
        <p:spPr bwMode="auto">
          <a:xfrm>
            <a:off x="7391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94" name="Text Box 30"/>
          <p:cNvSpPr txBox="1">
            <a:spLocks noChangeArrowheads="1"/>
          </p:cNvSpPr>
          <p:nvPr/>
        </p:nvSpPr>
        <p:spPr bwMode="auto">
          <a:xfrm>
            <a:off x="7162800" y="3200400"/>
            <a:ext cx="547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c</a:t>
            </a:r>
            <a:endParaRPr lang="en-US" sz="2800">
              <a:latin typeface="Times" charset="0"/>
            </a:endParaRPr>
          </a:p>
        </p:txBody>
      </p:sp>
      <p:sp>
        <p:nvSpPr>
          <p:cNvPr id="420895" name="Line 31"/>
          <p:cNvSpPr>
            <a:spLocks noChangeShapeType="1"/>
          </p:cNvSpPr>
          <p:nvPr/>
        </p:nvSpPr>
        <p:spPr bwMode="auto">
          <a:xfrm>
            <a:off x="421005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96" name="Line 32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97" name="Line 33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98" name="Line 34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0899" name="AutoShape 35"/>
          <p:cNvCxnSpPr>
            <a:cxnSpLocks noChangeShapeType="1"/>
          </p:cNvCxnSpPr>
          <p:nvPr/>
        </p:nvCxnSpPr>
        <p:spPr bwMode="auto">
          <a:xfrm>
            <a:off x="4913313" y="34671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900" name="Text Box 36"/>
          <p:cNvSpPr txBox="1">
            <a:spLocks noChangeArrowheads="1"/>
          </p:cNvSpPr>
          <p:nvPr/>
        </p:nvSpPr>
        <p:spPr bwMode="auto">
          <a:xfrm>
            <a:off x="41338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420901" name="Text Box 37"/>
          <p:cNvSpPr txBox="1">
            <a:spLocks noChangeArrowheads="1"/>
          </p:cNvSpPr>
          <p:nvPr/>
        </p:nvSpPr>
        <p:spPr bwMode="auto">
          <a:xfrm>
            <a:off x="7010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6</a:t>
            </a:r>
          </a:p>
        </p:txBody>
      </p:sp>
      <p:sp>
        <p:nvSpPr>
          <p:cNvPr id="420902" name="Line 38"/>
          <p:cNvSpPr>
            <a:spLocks noChangeShapeType="1"/>
          </p:cNvSpPr>
          <p:nvPr/>
        </p:nvSpPr>
        <p:spPr bwMode="auto">
          <a:xfrm>
            <a:off x="7086600" y="2667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903" name="Line 39"/>
          <p:cNvSpPr>
            <a:spLocks noChangeShapeType="1"/>
          </p:cNvSpPr>
          <p:nvPr/>
        </p:nvSpPr>
        <p:spPr bwMode="auto">
          <a:xfrm>
            <a:off x="7086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904" name="Line 40"/>
          <p:cNvSpPr>
            <a:spLocks noChangeShapeType="1"/>
          </p:cNvSpPr>
          <p:nvPr/>
        </p:nvSpPr>
        <p:spPr bwMode="auto">
          <a:xfrm flipV="1">
            <a:off x="4495800" y="15240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905" name="Text Box 41"/>
          <p:cNvSpPr txBox="1">
            <a:spLocks noChangeArrowheads="1"/>
          </p:cNvSpPr>
          <p:nvPr/>
        </p:nvSpPr>
        <p:spPr bwMode="auto">
          <a:xfrm>
            <a:off x="581025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20906" name="Text Box 42"/>
          <p:cNvSpPr txBox="1">
            <a:spLocks noChangeArrowheads="1"/>
          </p:cNvSpPr>
          <p:nvPr/>
        </p:nvSpPr>
        <p:spPr bwMode="auto">
          <a:xfrm>
            <a:off x="57912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20907" name="Line 43"/>
          <p:cNvSpPr>
            <a:spLocks noChangeShapeType="1"/>
          </p:cNvSpPr>
          <p:nvPr/>
        </p:nvSpPr>
        <p:spPr bwMode="auto">
          <a:xfrm flipV="1">
            <a:off x="16764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908" name="Line 44"/>
          <p:cNvSpPr>
            <a:spLocks noChangeShapeType="1"/>
          </p:cNvSpPr>
          <p:nvPr/>
        </p:nvSpPr>
        <p:spPr bwMode="auto">
          <a:xfrm>
            <a:off x="17526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909" name="Text Box 45"/>
          <p:cNvSpPr txBox="1">
            <a:spLocks noChangeArrowheads="1"/>
          </p:cNvSpPr>
          <p:nvPr/>
        </p:nvSpPr>
        <p:spPr bwMode="auto">
          <a:xfrm>
            <a:off x="2971800" y="1066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420910" name="Text Box 46"/>
          <p:cNvSpPr txBox="1">
            <a:spLocks noChangeArrowheads="1"/>
          </p:cNvSpPr>
          <p:nvPr/>
        </p:nvSpPr>
        <p:spPr bwMode="auto">
          <a:xfrm>
            <a:off x="37338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420911" name="Text Box 47"/>
          <p:cNvSpPr txBox="1">
            <a:spLocks noChangeArrowheads="1"/>
          </p:cNvSpPr>
          <p:nvPr/>
        </p:nvSpPr>
        <p:spPr bwMode="auto">
          <a:xfrm>
            <a:off x="7010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20912" name="Line 48"/>
          <p:cNvSpPr>
            <a:spLocks noChangeShapeType="1"/>
          </p:cNvSpPr>
          <p:nvPr/>
        </p:nvSpPr>
        <p:spPr bwMode="auto">
          <a:xfrm>
            <a:off x="457200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913" name="Line 49"/>
          <p:cNvSpPr>
            <a:spLocks noChangeShapeType="1"/>
          </p:cNvSpPr>
          <p:nvPr/>
        </p:nvSpPr>
        <p:spPr bwMode="auto">
          <a:xfrm>
            <a:off x="4572000" y="15240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914" name="Line 50"/>
          <p:cNvSpPr>
            <a:spLocks noChangeShapeType="1"/>
          </p:cNvSpPr>
          <p:nvPr/>
        </p:nvSpPr>
        <p:spPr bwMode="auto">
          <a:xfrm>
            <a:off x="45720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915" name="Text Box 51"/>
          <p:cNvSpPr txBox="1">
            <a:spLocks noChangeArrowheads="1"/>
          </p:cNvSpPr>
          <p:nvPr/>
        </p:nvSpPr>
        <p:spPr bwMode="auto">
          <a:xfrm>
            <a:off x="5029200" y="1690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420916" name="Text Box 52"/>
          <p:cNvSpPr txBox="1">
            <a:spLocks noChangeArrowheads="1"/>
          </p:cNvSpPr>
          <p:nvPr/>
        </p:nvSpPr>
        <p:spPr bwMode="auto">
          <a:xfrm>
            <a:off x="6724650" y="1676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420919" name="Text Box 55"/>
          <p:cNvSpPr txBox="1">
            <a:spLocks noChangeArrowheads="1"/>
          </p:cNvSpPr>
          <p:nvPr/>
        </p:nvSpPr>
        <p:spPr bwMode="auto">
          <a:xfrm>
            <a:off x="2935288" y="3748088"/>
            <a:ext cx="1636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3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20920" name="Text Box 56"/>
          <p:cNvSpPr txBox="1">
            <a:spLocks noChangeArrowheads="1"/>
          </p:cNvSpPr>
          <p:nvPr/>
        </p:nvSpPr>
        <p:spPr bwMode="auto">
          <a:xfrm>
            <a:off x="2859088" y="685800"/>
            <a:ext cx="16367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2 </a:t>
            </a:r>
            <a:r>
              <a:rPr lang="en-US" sz="2800" b="1">
                <a:solidFill>
                  <a:schemeClr val="accent2"/>
                </a:solidFill>
              </a:rPr>
              <a:t>f(a)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20921" name="Text Box 57"/>
          <p:cNvSpPr txBox="1">
            <a:spLocks noChangeArrowheads="1"/>
          </p:cNvSpPr>
          <p:nvPr/>
        </p:nvSpPr>
        <p:spPr bwMode="auto">
          <a:xfrm>
            <a:off x="6440488" y="3748088"/>
            <a:ext cx="16557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6 </a:t>
            </a:r>
            <a:r>
              <a:rPr lang="en-US" sz="2800" b="1">
                <a:solidFill>
                  <a:schemeClr val="accent2"/>
                </a:solidFill>
              </a:rPr>
              <a:t>f(b) = 0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20922" name="Text Box 58"/>
          <p:cNvSpPr txBox="1">
            <a:spLocks noChangeArrowheads="1"/>
          </p:cNvSpPr>
          <p:nvPr/>
        </p:nvSpPr>
        <p:spPr bwMode="auto">
          <a:xfrm>
            <a:off x="6497638" y="685800"/>
            <a:ext cx="16557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6 </a:t>
            </a:r>
            <a:r>
              <a:rPr lang="en-US" sz="2800" b="1">
                <a:solidFill>
                  <a:schemeClr val="accent2"/>
                </a:solidFill>
              </a:rPr>
              <a:t>f(b) = 1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20923" name="Text Box 59"/>
          <p:cNvSpPr txBox="1">
            <a:spLocks noChangeArrowheads="1"/>
          </p:cNvSpPr>
          <p:nvPr/>
        </p:nvSpPr>
        <p:spPr bwMode="auto">
          <a:xfrm>
            <a:off x="2522939" y="6019800"/>
            <a:ext cx="37647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600" dirty="0" err="1" smtClean="0">
                <a:solidFill>
                  <a:schemeClr val="hlink"/>
                </a:solidFill>
              </a:rPr>
              <a:t>B</a:t>
            </a:r>
            <a:r>
              <a:rPr lang="en-US" sz="3600" baseline="-25000" dirty="0" err="1" smtClean="0">
                <a:solidFill>
                  <a:schemeClr val="hlink"/>
                </a:solidFill>
              </a:rPr>
              <a:t>c</a:t>
            </a:r>
            <a:r>
              <a:rPr lang="en-US" sz="3600" baseline="-25000" dirty="0" err="1">
                <a:solidFill>
                  <a:schemeClr val="hlink"/>
                </a:solidFill>
              </a:rPr>
              <a:t>;i</a:t>
            </a:r>
            <a:r>
              <a:rPr lang="en-US" sz="3600" dirty="0">
                <a:solidFill>
                  <a:schemeClr val="hlink"/>
                </a:solidFill>
              </a:rPr>
              <a:t> = 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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c;i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+∑</a:t>
            </a:r>
            <a:r>
              <a:rPr lang="en-US" sz="3600" baseline="-25000" dirty="0">
                <a:solidFill>
                  <a:schemeClr val="hlink"/>
                </a:solidFill>
                <a:sym typeface="Symbol" charset="0"/>
              </a:rPr>
              <a:t>b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3600" dirty="0" err="1">
                <a:solidFill>
                  <a:schemeClr val="hlink"/>
                </a:solidFill>
                <a:sym typeface="Symbol" charset="0"/>
              </a:rPr>
              <a:t>M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bc;i</a:t>
            </a:r>
            <a:endParaRPr lang="en-US" sz="3600" baseline="-25000" dirty="0">
              <a:solidFill>
                <a:schemeClr val="hlink"/>
              </a:solidFill>
              <a:sym typeface="Symbol" charset="0"/>
            </a:endParaRPr>
          </a:p>
        </p:txBody>
      </p:sp>
      <p:sp>
        <p:nvSpPr>
          <p:cNvPr id="420924" name="Rectangle 60"/>
          <p:cNvSpPr>
            <a:spLocks noChangeArrowheads="1"/>
          </p:cNvSpPr>
          <p:nvPr/>
        </p:nvSpPr>
        <p:spPr bwMode="auto">
          <a:xfrm>
            <a:off x="4060825" y="4508500"/>
            <a:ext cx="23066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c;0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bc;0</a:t>
            </a:r>
            <a:endParaRPr lang="en-US" sz="3600">
              <a:sym typeface="Symbol" charset="0"/>
            </a:endParaRPr>
          </a:p>
        </p:txBody>
      </p:sp>
      <p:sp>
        <p:nvSpPr>
          <p:cNvPr id="420925" name="Rectangle 61"/>
          <p:cNvSpPr>
            <a:spLocks noChangeArrowheads="1"/>
          </p:cNvSpPr>
          <p:nvPr/>
        </p:nvSpPr>
        <p:spPr bwMode="auto">
          <a:xfrm>
            <a:off x="6570663" y="449580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3 + 6</a:t>
            </a:r>
          </a:p>
        </p:txBody>
      </p:sp>
      <p:sp>
        <p:nvSpPr>
          <p:cNvPr id="420926" name="Rectangle 62"/>
          <p:cNvSpPr>
            <a:spLocks noChangeArrowheads="1"/>
          </p:cNvSpPr>
          <p:nvPr/>
        </p:nvSpPr>
        <p:spPr bwMode="auto">
          <a:xfrm>
            <a:off x="4060825" y="5302250"/>
            <a:ext cx="23066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c;1</a:t>
            </a:r>
            <a:r>
              <a:rPr lang="en-US" sz="3600">
                <a:sym typeface="Symbol" charset="0"/>
              </a:rPr>
              <a:t> + M</a:t>
            </a:r>
            <a:r>
              <a:rPr lang="en-US" sz="3600" baseline="-25000">
                <a:sym typeface="Symbol" charset="0"/>
              </a:rPr>
              <a:t>bc;1</a:t>
            </a:r>
            <a:endParaRPr lang="en-US" sz="3600">
              <a:sym typeface="Symbol" charset="0"/>
            </a:endParaRPr>
          </a:p>
        </p:txBody>
      </p:sp>
      <p:sp>
        <p:nvSpPr>
          <p:cNvPr id="420927" name="Rectangle 63"/>
          <p:cNvSpPr>
            <a:spLocks noChangeArrowheads="1"/>
          </p:cNvSpPr>
          <p:nvPr/>
        </p:nvSpPr>
        <p:spPr bwMode="auto">
          <a:xfrm>
            <a:off x="6570663" y="528955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6 + 6</a:t>
            </a:r>
          </a:p>
        </p:txBody>
      </p:sp>
      <p:sp>
        <p:nvSpPr>
          <p:cNvPr id="420928" name="Text Box 64"/>
          <p:cNvSpPr txBox="1">
            <a:spLocks noChangeArrowheads="1"/>
          </p:cNvSpPr>
          <p:nvPr/>
        </p:nvSpPr>
        <p:spPr bwMode="auto">
          <a:xfrm>
            <a:off x="2362200" y="4737100"/>
            <a:ext cx="1814513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rgbClr val="FF0000"/>
                </a:solidFill>
              </a:rPr>
              <a:t>argmin</a:t>
            </a:r>
          </a:p>
        </p:txBody>
      </p:sp>
      <p:sp>
        <p:nvSpPr>
          <p:cNvPr id="420929" name="Text Box 65"/>
          <p:cNvSpPr txBox="1">
            <a:spLocks noChangeArrowheads="1"/>
          </p:cNvSpPr>
          <p:nvPr/>
        </p:nvSpPr>
        <p:spPr bwMode="auto">
          <a:xfrm>
            <a:off x="685800" y="4724400"/>
            <a:ext cx="1770063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chemeClr val="accent2"/>
                </a:solidFill>
              </a:rPr>
              <a:t>f*(c) = </a:t>
            </a:r>
          </a:p>
        </p:txBody>
      </p:sp>
      <p:sp>
        <p:nvSpPr>
          <p:cNvPr id="420931" name="Oval 67"/>
          <p:cNvSpPr>
            <a:spLocks noChangeArrowheads="1"/>
          </p:cNvSpPr>
          <p:nvPr/>
        </p:nvSpPr>
        <p:spPr bwMode="auto">
          <a:xfrm>
            <a:off x="6934200" y="4495800"/>
            <a:ext cx="1600200" cy="609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54"/>
          <p:cNvSpPr txBox="1">
            <a:spLocks noChangeArrowheads="1"/>
          </p:cNvSpPr>
          <p:nvPr/>
        </p:nvSpPr>
        <p:spPr bwMode="auto">
          <a:xfrm>
            <a:off x="315913" y="2346325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0</a:t>
            </a:r>
            <a:endParaRPr lang="en-US" sz="2600" b="1">
              <a:latin typeface="Times" charset="0"/>
            </a:endParaRPr>
          </a:p>
        </p:txBody>
      </p:sp>
      <p:sp>
        <p:nvSpPr>
          <p:cNvPr id="68" name="Text Box 55"/>
          <p:cNvSpPr txBox="1">
            <a:spLocks noChangeArrowheads="1"/>
          </p:cNvSpPr>
          <p:nvPr/>
        </p:nvSpPr>
        <p:spPr bwMode="auto">
          <a:xfrm>
            <a:off x="315913" y="1219200"/>
            <a:ext cx="388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>
                <a:latin typeface="Times" charset="0"/>
              </a:rPr>
              <a:t>l</a:t>
            </a:r>
            <a:r>
              <a:rPr lang="en-US" sz="2600" baseline="-25000">
                <a:latin typeface="Times" charset="0"/>
              </a:rPr>
              <a:t>1</a:t>
            </a:r>
            <a:endParaRPr lang="en-US" sz="2600" b="1">
              <a:latin typeface="Times" charset="0"/>
            </a:endParaRPr>
          </a:p>
        </p:txBody>
      </p:sp>
      <p:sp>
        <p:nvSpPr>
          <p:cNvPr id="69" name="Oval 3"/>
          <p:cNvSpPr>
            <a:spLocks noChangeArrowheads="1"/>
          </p:cNvSpPr>
          <p:nvPr/>
        </p:nvSpPr>
        <p:spPr bwMode="auto">
          <a:xfrm>
            <a:off x="1371600" y="31242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4"/>
          <p:cNvSpPr>
            <a:spLocks noChangeShapeType="1"/>
          </p:cNvSpPr>
          <p:nvPr/>
        </p:nvSpPr>
        <p:spPr bwMode="auto">
          <a:xfrm>
            <a:off x="1676400" y="13716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5"/>
          <p:cNvSpPr>
            <a:spLocks noChangeShapeType="1"/>
          </p:cNvSpPr>
          <p:nvPr/>
        </p:nvSpPr>
        <p:spPr bwMode="auto">
          <a:xfrm>
            <a:off x="1371600" y="2667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Text Box 8"/>
          <p:cNvSpPr txBox="1">
            <a:spLocks noChangeArrowheads="1"/>
          </p:cNvSpPr>
          <p:nvPr/>
        </p:nvSpPr>
        <p:spPr bwMode="auto">
          <a:xfrm>
            <a:off x="1433513" y="32146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73" name="Line 10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Line 13"/>
          <p:cNvSpPr>
            <a:spLocks noChangeShapeType="1"/>
          </p:cNvSpPr>
          <p:nvPr/>
        </p:nvSpPr>
        <p:spPr bwMode="auto">
          <a:xfrm>
            <a:off x="1371600" y="15240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Text Box 16"/>
          <p:cNvSpPr txBox="1">
            <a:spLocks noChangeArrowheads="1"/>
          </p:cNvSpPr>
          <p:nvPr/>
        </p:nvSpPr>
        <p:spPr bwMode="auto">
          <a:xfrm>
            <a:off x="1295400" y="1081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2</a:t>
            </a:r>
          </a:p>
        </p:txBody>
      </p:sp>
      <p:sp>
        <p:nvSpPr>
          <p:cNvPr id="76" name="Text Box 17"/>
          <p:cNvSpPr txBox="1">
            <a:spLocks noChangeArrowheads="1"/>
          </p:cNvSpPr>
          <p:nvPr/>
        </p:nvSpPr>
        <p:spPr bwMode="auto">
          <a:xfrm>
            <a:off x="1295400" y="2667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2533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93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/>
              <a:t>Tree-structured Models</a:t>
            </a:r>
          </a:p>
        </p:txBody>
      </p:sp>
      <p:grpSp>
        <p:nvGrpSpPr>
          <p:cNvPr id="244743" name="Group 7"/>
          <p:cNvGrpSpPr>
            <a:grpSpLocks/>
          </p:cNvGrpSpPr>
          <p:nvPr/>
        </p:nvGrpSpPr>
        <p:grpSpPr bwMode="auto">
          <a:xfrm>
            <a:off x="1219200" y="990600"/>
            <a:ext cx="7315200" cy="4876800"/>
            <a:chOff x="1680" y="2352"/>
            <a:chExt cx="2928" cy="1872"/>
          </a:xfrm>
        </p:grpSpPr>
        <p:sp>
          <p:nvSpPr>
            <p:cNvPr id="244744" name="Oval 8"/>
            <p:cNvSpPr>
              <a:spLocks noChangeArrowheads="1"/>
            </p:cNvSpPr>
            <p:nvPr/>
          </p:nvSpPr>
          <p:spPr bwMode="auto">
            <a:xfrm>
              <a:off x="1680" y="2352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/>
                <a:t>head</a:t>
              </a:r>
            </a:p>
          </p:txBody>
        </p:sp>
        <p:sp>
          <p:nvSpPr>
            <p:cNvPr id="244745" name="Oval 9"/>
            <p:cNvSpPr>
              <a:spLocks noChangeArrowheads="1"/>
            </p:cNvSpPr>
            <p:nvPr/>
          </p:nvSpPr>
          <p:spPr bwMode="auto">
            <a:xfrm>
              <a:off x="3120" y="2352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/>
                <a:t>torso</a:t>
              </a:r>
            </a:p>
          </p:txBody>
        </p:sp>
        <p:sp>
          <p:nvSpPr>
            <p:cNvPr id="244746" name="Oval 10"/>
            <p:cNvSpPr>
              <a:spLocks noChangeArrowheads="1"/>
            </p:cNvSpPr>
            <p:nvPr/>
          </p:nvSpPr>
          <p:spPr bwMode="auto">
            <a:xfrm>
              <a:off x="2112" y="3072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/>
                <a:t>uleg1</a:t>
              </a:r>
            </a:p>
          </p:txBody>
        </p:sp>
        <p:sp>
          <p:nvSpPr>
            <p:cNvPr id="244747" name="Oval 11"/>
            <p:cNvSpPr>
              <a:spLocks noChangeArrowheads="1"/>
            </p:cNvSpPr>
            <p:nvPr/>
          </p:nvSpPr>
          <p:spPr bwMode="auto">
            <a:xfrm>
              <a:off x="2112" y="3696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/>
                <a:t>lleg1</a:t>
              </a:r>
            </a:p>
          </p:txBody>
        </p:sp>
        <p:sp>
          <p:nvSpPr>
            <p:cNvPr id="244748" name="Oval 12"/>
            <p:cNvSpPr>
              <a:spLocks noChangeArrowheads="1"/>
            </p:cNvSpPr>
            <p:nvPr/>
          </p:nvSpPr>
          <p:spPr bwMode="auto">
            <a:xfrm>
              <a:off x="2784" y="3072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/>
                <a:t>uleg2</a:t>
              </a:r>
            </a:p>
          </p:txBody>
        </p:sp>
        <p:sp>
          <p:nvSpPr>
            <p:cNvPr id="244749" name="Oval 13"/>
            <p:cNvSpPr>
              <a:spLocks noChangeArrowheads="1"/>
            </p:cNvSpPr>
            <p:nvPr/>
          </p:nvSpPr>
          <p:spPr bwMode="auto">
            <a:xfrm>
              <a:off x="2784" y="3696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/>
                <a:t>lleg2</a:t>
              </a:r>
            </a:p>
          </p:txBody>
        </p:sp>
        <p:sp>
          <p:nvSpPr>
            <p:cNvPr id="244750" name="Oval 14"/>
            <p:cNvSpPr>
              <a:spLocks noChangeArrowheads="1"/>
            </p:cNvSpPr>
            <p:nvPr/>
          </p:nvSpPr>
          <p:spPr bwMode="auto">
            <a:xfrm>
              <a:off x="3408" y="3072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/>
                <a:t>uleg3</a:t>
              </a:r>
            </a:p>
          </p:txBody>
        </p:sp>
        <p:sp>
          <p:nvSpPr>
            <p:cNvPr id="244751" name="Oval 15"/>
            <p:cNvSpPr>
              <a:spLocks noChangeArrowheads="1"/>
            </p:cNvSpPr>
            <p:nvPr/>
          </p:nvSpPr>
          <p:spPr bwMode="auto">
            <a:xfrm>
              <a:off x="3408" y="3696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/>
                <a:t>lleg3</a:t>
              </a:r>
            </a:p>
          </p:txBody>
        </p:sp>
        <p:sp>
          <p:nvSpPr>
            <p:cNvPr id="244752" name="Oval 16"/>
            <p:cNvSpPr>
              <a:spLocks noChangeArrowheads="1"/>
            </p:cNvSpPr>
            <p:nvPr/>
          </p:nvSpPr>
          <p:spPr bwMode="auto">
            <a:xfrm>
              <a:off x="4080" y="3072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/>
                <a:t>uleg4</a:t>
              </a:r>
            </a:p>
          </p:txBody>
        </p:sp>
        <p:sp>
          <p:nvSpPr>
            <p:cNvPr id="244753" name="Oval 17"/>
            <p:cNvSpPr>
              <a:spLocks noChangeArrowheads="1"/>
            </p:cNvSpPr>
            <p:nvPr/>
          </p:nvSpPr>
          <p:spPr bwMode="auto">
            <a:xfrm>
              <a:off x="4080" y="3696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/>
                <a:t>lleg4</a:t>
              </a:r>
            </a:p>
          </p:txBody>
        </p:sp>
        <p:cxnSp>
          <p:nvCxnSpPr>
            <p:cNvPr id="244754" name="AutoShape 18"/>
            <p:cNvCxnSpPr>
              <a:cxnSpLocks noChangeShapeType="1"/>
              <a:stCxn id="244744" idx="6"/>
              <a:endCxn id="244745" idx="2"/>
            </p:cNvCxnSpPr>
            <p:nvPr/>
          </p:nvCxnSpPr>
          <p:spPr bwMode="auto">
            <a:xfrm>
              <a:off x="2208" y="2616"/>
              <a:ext cx="912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4755" name="AutoShape 19"/>
            <p:cNvCxnSpPr>
              <a:cxnSpLocks noChangeShapeType="1"/>
              <a:stCxn id="244745" idx="3"/>
              <a:endCxn id="244746" idx="0"/>
            </p:cNvCxnSpPr>
            <p:nvPr/>
          </p:nvCxnSpPr>
          <p:spPr bwMode="auto">
            <a:xfrm flipH="1">
              <a:off x="2376" y="2803"/>
              <a:ext cx="821" cy="26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4756" name="AutoShape 20"/>
            <p:cNvCxnSpPr>
              <a:cxnSpLocks noChangeShapeType="1"/>
              <a:stCxn id="244745" idx="5"/>
              <a:endCxn id="244752" idx="0"/>
            </p:cNvCxnSpPr>
            <p:nvPr/>
          </p:nvCxnSpPr>
          <p:spPr bwMode="auto">
            <a:xfrm>
              <a:off x="3571" y="2803"/>
              <a:ext cx="773" cy="26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4757" name="AutoShape 21"/>
            <p:cNvCxnSpPr>
              <a:cxnSpLocks noChangeShapeType="1"/>
              <a:stCxn id="244745" idx="4"/>
              <a:endCxn id="244748" idx="0"/>
            </p:cNvCxnSpPr>
            <p:nvPr/>
          </p:nvCxnSpPr>
          <p:spPr bwMode="auto">
            <a:xfrm flipH="1">
              <a:off x="3048" y="2880"/>
              <a:ext cx="336" cy="19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4758" name="AutoShape 22"/>
            <p:cNvCxnSpPr>
              <a:cxnSpLocks noChangeShapeType="1"/>
              <a:stCxn id="244745" idx="4"/>
              <a:endCxn id="244750" idx="0"/>
            </p:cNvCxnSpPr>
            <p:nvPr/>
          </p:nvCxnSpPr>
          <p:spPr bwMode="auto">
            <a:xfrm>
              <a:off x="3384" y="2880"/>
              <a:ext cx="288" cy="19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4759" name="AutoShape 23"/>
            <p:cNvCxnSpPr>
              <a:cxnSpLocks noChangeShapeType="1"/>
              <a:stCxn id="244746" idx="4"/>
              <a:endCxn id="244747" idx="0"/>
            </p:cNvCxnSpPr>
            <p:nvPr/>
          </p:nvCxnSpPr>
          <p:spPr bwMode="auto">
            <a:xfrm>
              <a:off x="2376" y="3600"/>
              <a:ext cx="0" cy="9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4760" name="AutoShape 24"/>
            <p:cNvCxnSpPr>
              <a:cxnSpLocks noChangeShapeType="1"/>
              <a:stCxn id="244748" idx="4"/>
              <a:endCxn id="244749" idx="0"/>
            </p:cNvCxnSpPr>
            <p:nvPr/>
          </p:nvCxnSpPr>
          <p:spPr bwMode="auto">
            <a:xfrm>
              <a:off x="3048" y="3600"/>
              <a:ext cx="0" cy="9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4761" name="AutoShape 25"/>
            <p:cNvCxnSpPr>
              <a:cxnSpLocks noChangeShapeType="1"/>
              <a:stCxn id="244750" idx="4"/>
              <a:endCxn id="244751" idx="0"/>
            </p:cNvCxnSpPr>
            <p:nvPr/>
          </p:nvCxnSpPr>
          <p:spPr bwMode="auto">
            <a:xfrm>
              <a:off x="3672" y="3600"/>
              <a:ext cx="0" cy="9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4762" name="AutoShape 26"/>
            <p:cNvCxnSpPr>
              <a:cxnSpLocks noChangeShapeType="1"/>
              <a:stCxn id="244752" idx="4"/>
              <a:endCxn id="244753" idx="0"/>
            </p:cNvCxnSpPr>
            <p:nvPr/>
          </p:nvCxnSpPr>
          <p:spPr bwMode="auto">
            <a:xfrm>
              <a:off x="4344" y="3600"/>
              <a:ext cx="0" cy="9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44767" name="AutoShape 31"/>
          <p:cNvSpPr>
            <a:spLocks noChangeArrowheads="1"/>
          </p:cNvSpPr>
          <p:nvPr/>
        </p:nvSpPr>
        <p:spPr bwMode="auto">
          <a:xfrm>
            <a:off x="1752600" y="39624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rgbClr val="C0504D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4768" name="AutoShape 32"/>
          <p:cNvSpPr>
            <a:spLocks noChangeArrowheads="1"/>
          </p:cNvSpPr>
          <p:nvPr/>
        </p:nvSpPr>
        <p:spPr bwMode="auto">
          <a:xfrm>
            <a:off x="3581400" y="39624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rgbClr val="C0504D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4769" name="AutoShape 33"/>
          <p:cNvSpPr>
            <a:spLocks noChangeArrowheads="1"/>
          </p:cNvSpPr>
          <p:nvPr/>
        </p:nvSpPr>
        <p:spPr bwMode="auto">
          <a:xfrm>
            <a:off x="5181600" y="39624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rgbClr val="C0504D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4770" name="AutoShape 34"/>
          <p:cNvSpPr>
            <a:spLocks noChangeArrowheads="1"/>
          </p:cNvSpPr>
          <p:nvPr/>
        </p:nvSpPr>
        <p:spPr bwMode="auto">
          <a:xfrm>
            <a:off x="6858000" y="39624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rgbClr val="C0504D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4771" name="AutoShape 35"/>
          <p:cNvSpPr>
            <a:spLocks noChangeArrowheads="1"/>
          </p:cNvSpPr>
          <p:nvPr/>
        </p:nvSpPr>
        <p:spPr bwMode="auto">
          <a:xfrm rot="5400000">
            <a:off x="3505200" y="9144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rgbClr val="C0504D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4772" name="Text Box 36"/>
          <p:cNvSpPr txBox="1">
            <a:spLocks noChangeArrowheads="1"/>
          </p:cNvSpPr>
          <p:nvPr/>
        </p:nvSpPr>
        <p:spPr bwMode="auto">
          <a:xfrm>
            <a:off x="3417888" y="6019800"/>
            <a:ext cx="360607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Message Passing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53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67" grpId="0" animBg="1"/>
      <p:bldP spid="244768" grpId="0" animBg="1"/>
      <p:bldP spid="244769" grpId="0" animBg="1"/>
      <p:bldP spid="244770" grpId="0" animBg="1"/>
      <p:bldP spid="244771" grpId="0" animBg="1"/>
      <p:bldP spid="24477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/>
              <a:t>Tree-structured Models</a:t>
            </a:r>
          </a:p>
        </p:txBody>
      </p:sp>
      <p:sp>
        <p:nvSpPr>
          <p:cNvPr id="246788" name="Oval 4"/>
          <p:cNvSpPr>
            <a:spLocks noChangeArrowheads="1"/>
          </p:cNvSpPr>
          <p:nvPr/>
        </p:nvSpPr>
        <p:spPr bwMode="auto">
          <a:xfrm>
            <a:off x="1219200" y="990600"/>
            <a:ext cx="1319213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head</a:t>
            </a:r>
          </a:p>
        </p:txBody>
      </p:sp>
      <p:sp>
        <p:nvSpPr>
          <p:cNvPr id="246789" name="Oval 5"/>
          <p:cNvSpPr>
            <a:spLocks noChangeArrowheads="1"/>
          </p:cNvSpPr>
          <p:nvPr/>
        </p:nvSpPr>
        <p:spPr bwMode="auto">
          <a:xfrm>
            <a:off x="4816475" y="990600"/>
            <a:ext cx="1319213" cy="137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torso</a:t>
            </a:r>
          </a:p>
        </p:txBody>
      </p:sp>
      <p:sp>
        <p:nvSpPr>
          <p:cNvPr id="246790" name="Oval 6"/>
          <p:cNvSpPr>
            <a:spLocks noChangeArrowheads="1"/>
          </p:cNvSpPr>
          <p:nvPr/>
        </p:nvSpPr>
        <p:spPr bwMode="auto">
          <a:xfrm>
            <a:off x="2298700" y="2867025"/>
            <a:ext cx="1319213" cy="137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uleg1</a:t>
            </a:r>
          </a:p>
        </p:txBody>
      </p:sp>
      <p:sp>
        <p:nvSpPr>
          <p:cNvPr id="246791" name="Oval 7"/>
          <p:cNvSpPr>
            <a:spLocks noChangeArrowheads="1"/>
          </p:cNvSpPr>
          <p:nvPr/>
        </p:nvSpPr>
        <p:spPr bwMode="auto">
          <a:xfrm>
            <a:off x="2298700" y="4492625"/>
            <a:ext cx="1319213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lleg1</a:t>
            </a:r>
          </a:p>
        </p:txBody>
      </p:sp>
      <p:sp>
        <p:nvSpPr>
          <p:cNvPr id="246792" name="Oval 8"/>
          <p:cNvSpPr>
            <a:spLocks noChangeArrowheads="1"/>
          </p:cNvSpPr>
          <p:nvPr/>
        </p:nvSpPr>
        <p:spPr bwMode="auto">
          <a:xfrm>
            <a:off x="3976688" y="2867025"/>
            <a:ext cx="1319212" cy="137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uleg2</a:t>
            </a:r>
          </a:p>
        </p:txBody>
      </p:sp>
      <p:sp>
        <p:nvSpPr>
          <p:cNvPr id="246793" name="Oval 9"/>
          <p:cNvSpPr>
            <a:spLocks noChangeArrowheads="1"/>
          </p:cNvSpPr>
          <p:nvPr/>
        </p:nvSpPr>
        <p:spPr bwMode="auto">
          <a:xfrm>
            <a:off x="3976688" y="4492625"/>
            <a:ext cx="1319212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lleg2</a:t>
            </a:r>
          </a:p>
        </p:txBody>
      </p:sp>
      <p:sp>
        <p:nvSpPr>
          <p:cNvPr id="246794" name="Oval 10"/>
          <p:cNvSpPr>
            <a:spLocks noChangeArrowheads="1"/>
          </p:cNvSpPr>
          <p:nvPr/>
        </p:nvSpPr>
        <p:spPr bwMode="auto">
          <a:xfrm>
            <a:off x="5535613" y="2867025"/>
            <a:ext cx="1319212" cy="137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uleg3</a:t>
            </a:r>
          </a:p>
        </p:txBody>
      </p:sp>
      <p:sp>
        <p:nvSpPr>
          <p:cNvPr id="246795" name="Oval 11"/>
          <p:cNvSpPr>
            <a:spLocks noChangeArrowheads="1"/>
          </p:cNvSpPr>
          <p:nvPr/>
        </p:nvSpPr>
        <p:spPr bwMode="auto">
          <a:xfrm>
            <a:off x="5535613" y="4492625"/>
            <a:ext cx="1319212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lleg3</a:t>
            </a:r>
          </a:p>
        </p:txBody>
      </p:sp>
      <p:sp>
        <p:nvSpPr>
          <p:cNvPr id="246796" name="Oval 12"/>
          <p:cNvSpPr>
            <a:spLocks noChangeArrowheads="1"/>
          </p:cNvSpPr>
          <p:nvPr/>
        </p:nvSpPr>
        <p:spPr bwMode="auto">
          <a:xfrm>
            <a:off x="7215188" y="2867025"/>
            <a:ext cx="1319212" cy="137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uleg4</a:t>
            </a:r>
          </a:p>
        </p:txBody>
      </p:sp>
      <p:sp>
        <p:nvSpPr>
          <p:cNvPr id="246797" name="Oval 13"/>
          <p:cNvSpPr>
            <a:spLocks noChangeArrowheads="1"/>
          </p:cNvSpPr>
          <p:nvPr/>
        </p:nvSpPr>
        <p:spPr bwMode="auto">
          <a:xfrm>
            <a:off x="7215188" y="4492625"/>
            <a:ext cx="1319212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lleg4</a:t>
            </a:r>
          </a:p>
        </p:txBody>
      </p:sp>
      <p:cxnSp>
        <p:nvCxnSpPr>
          <p:cNvPr id="246798" name="AutoShape 14"/>
          <p:cNvCxnSpPr>
            <a:cxnSpLocks noChangeShapeType="1"/>
            <a:stCxn id="246788" idx="6"/>
            <a:endCxn id="246789" idx="2"/>
          </p:cNvCxnSpPr>
          <p:nvPr/>
        </p:nvCxnSpPr>
        <p:spPr bwMode="auto">
          <a:xfrm>
            <a:off x="2557463" y="1677988"/>
            <a:ext cx="2259012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799" name="AutoShape 15"/>
          <p:cNvCxnSpPr>
            <a:cxnSpLocks noChangeShapeType="1"/>
            <a:stCxn id="246789" idx="3"/>
            <a:endCxn id="246790" idx="0"/>
          </p:cNvCxnSpPr>
          <p:nvPr/>
        </p:nvCxnSpPr>
        <p:spPr bwMode="auto">
          <a:xfrm flipH="1">
            <a:off x="2957513" y="2165350"/>
            <a:ext cx="2051050" cy="7016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800" name="AutoShape 16"/>
          <p:cNvCxnSpPr>
            <a:cxnSpLocks noChangeShapeType="1"/>
            <a:stCxn id="246789" idx="5"/>
            <a:endCxn id="246796" idx="0"/>
          </p:cNvCxnSpPr>
          <p:nvPr/>
        </p:nvCxnSpPr>
        <p:spPr bwMode="auto">
          <a:xfrm>
            <a:off x="5943600" y="2165350"/>
            <a:ext cx="1931988" cy="7016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801" name="AutoShape 17"/>
          <p:cNvCxnSpPr>
            <a:cxnSpLocks noChangeShapeType="1"/>
            <a:stCxn id="246789" idx="4"/>
            <a:endCxn id="246792" idx="0"/>
          </p:cNvCxnSpPr>
          <p:nvPr/>
        </p:nvCxnSpPr>
        <p:spPr bwMode="auto">
          <a:xfrm flipH="1">
            <a:off x="4637088" y="2365375"/>
            <a:ext cx="839787" cy="5016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802" name="AutoShape 18"/>
          <p:cNvCxnSpPr>
            <a:cxnSpLocks noChangeShapeType="1"/>
            <a:stCxn id="246789" idx="4"/>
            <a:endCxn id="246794" idx="0"/>
          </p:cNvCxnSpPr>
          <p:nvPr/>
        </p:nvCxnSpPr>
        <p:spPr bwMode="auto">
          <a:xfrm>
            <a:off x="5476875" y="2365375"/>
            <a:ext cx="719138" cy="5016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803" name="AutoShape 19"/>
          <p:cNvCxnSpPr>
            <a:cxnSpLocks noChangeShapeType="1"/>
            <a:stCxn id="246790" idx="4"/>
            <a:endCxn id="246791" idx="0"/>
          </p:cNvCxnSpPr>
          <p:nvPr/>
        </p:nvCxnSpPr>
        <p:spPr bwMode="auto">
          <a:xfrm>
            <a:off x="2959100" y="4241800"/>
            <a:ext cx="0" cy="231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804" name="AutoShape 20"/>
          <p:cNvCxnSpPr>
            <a:cxnSpLocks noChangeShapeType="1"/>
            <a:stCxn id="246792" idx="4"/>
            <a:endCxn id="246793" idx="0"/>
          </p:cNvCxnSpPr>
          <p:nvPr/>
        </p:nvCxnSpPr>
        <p:spPr bwMode="auto">
          <a:xfrm>
            <a:off x="4637088" y="4241800"/>
            <a:ext cx="0" cy="231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805" name="AutoShape 21"/>
          <p:cNvCxnSpPr>
            <a:cxnSpLocks noChangeShapeType="1"/>
            <a:stCxn id="246794" idx="4"/>
            <a:endCxn id="246795" idx="0"/>
          </p:cNvCxnSpPr>
          <p:nvPr/>
        </p:nvCxnSpPr>
        <p:spPr bwMode="auto">
          <a:xfrm>
            <a:off x="6196013" y="4241800"/>
            <a:ext cx="0" cy="231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806" name="AutoShape 22"/>
          <p:cNvCxnSpPr>
            <a:cxnSpLocks noChangeShapeType="1"/>
            <a:stCxn id="246796" idx="4"/>
            <a:endCxn id="246797" idx="0"/>
          </p:cNvCxnSpPr>
          <p:nvPr/>
        </p:nvCxnSpPr>
        <p:spPr bwMode="auto">
          <a:xfrm>
            <a:off x="7875588" y="4241800"/>
            <a:ext cx="0" cy="231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807" name="AutoShape 23"/>
          <p:cNvSpPr>
            <a:spLocks noChangeArrowheads="1"/>
          </p:cNvSpPr>
          <p:nvPr/>
        </p:nvSpPr>
        <p:spPr bwMode="auto">
          <a:xfrm>
            <a:off x="1752600" y="39624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chemeClr val="accent2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46808" name="AutoShape 24"/>
          <p:cNvSpPr>
            <a:spLocks noChangeArrowheads="1"/>
          </p:cNvSpPr>
          <p:nvPr/>
        </p:nvSpPr>
        <p:spPr bwMode="auto">
          <a:xfrm>
            <a:off x="3581400" y="39624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chemeClr val="accent2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46809" name="AutoShape 25"/>
          <p:cNvSpPr>
            <a:spLocks noChangeArrowheads="1"/>
          </p:cNvSpPr>
          <p:nvPr/>
        </p:nvSpPr>
        <p:spPr bwMode="auto">
          <a:xfrm>
            <a:off x="5181600" y="39624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chemeClr val="accent2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46810" name="AutoShape 26"/>
          <p:cNvSpPr>
            <a:spLocks noChangeArrowheads="1"/>
          </p:cNvSpPr>
          <p:nvPr/>
        </p:nvSpPr>
        <p:spPr bwMode="auto">
          <a:xfrm>
            <a:off x="6858000" y="39624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chemeClr val="accent2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46811" name="AutoShape 27"/>
          <p:cNvSpPr>
            <a:spLocks noChangeArrowheads="1"/>
          </p:cNvSpPr>
          <p:nvPr/>
        </p:nvSpPr>
        <p:spPr bwMode="auto">
          <a:xfrm rot="5400000">
            <a:off x="3505200" y="9144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chemeClr val="accent2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46812" name="Text Box 28"/>
          <p:cNvSpPr txBox="1">
            <a:spLocks noChangeArrowheads="1"/>
          </p:cNvSpPr>
          <p:nvPr/>
        </p:nvSpPr>
        <p:spPr bwMode="auto">
          <a:xfrm>
            <a:off x="3417888" y="6019800"/>
            <a:ext cx="360607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504D"/>
                </a:solidFill>
              </a:rPr>
              <a:t>Message Passing</a:t>
            </a:r>
            <a:endParaRPr lang="en-US" sz="3200" b="1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51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/>
              <a:t>Tree-structured Models</a:t>
            </a:r>
          </a:p>
        </p:txBody>
      </p:sp>
      <p:sp>
        <p:nvSpPr>
          <p:cNvPr id="248835" name="Oval 3"/>
          <p:cNvSpPr>
            <a:spLocks noChangeArrowheads="1"/>
          </p:cNvSpPr>
          <p:nvPr/>
        </p:nvSpPr>
        <p:spPr bwMode="auto">
          <a:xfrm>
            <a:off x="1219200" y="990600"/>
            <a:ext cx="1319213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head</a:t>
            </a:r>
          </a:p>
        </p:txBody>
      </p:sp>
      <p:sp>
        <p:nvSpPr>
          <p:cNvPr id="248836" name="Oval 4"/>
          <p:cNvSpPr>
            <a:spLocks noChangeArrowheads="1"/>
          </p:cNvSpPr>
          <p:nvPr/>
        </p:nvSpPr>
        <p:spPr bwMode="auto">
          <a:xfrm>
            <a:off x="4816475" y="990600"/>
            <a:ext cx="1319213" cy="137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torso</a:t>
            </a:r>
          </a:p>
        </p:txBody>
      </p:sp>
      <p:sp>
        <p:nvSpPr>
          <p:cNvPr id="248837" name="Oval 5"/>
          <p:cNvSpPr>
            <a:spLocks noChangeArrowheads="1"/>
          </p:cNvSpPr>
          <p:nvPr/>
        </p:nvSpPr>
        <p:spPr bwMode="auto">
          <a:xfrm>
            <a:off x="2298700" y="2867025"/>
            <a:ext cx="1319213" cy="137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uleg1</a:t>
            </a:r>
          </a:p>
        </p:txBody>
      </p:sp>
      <p:sp>
        <p:nvSpPr>
          <p:cNvPr id="248838" name="Oval 6"/>
          <p:cNvSpPr>
            <a:spLocks noChangeArrowheads="1"/>
          </p:cNvSpPr>
          <p:nvPr/>
        </p:nvSpPr>
        <p:spPr bwMode="auto">
          <a:xfrm>
            <a:off x="2298700" y="4492625"/>
            <a:ext cx="1319213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lleg1</a:t>
            </a:r>
          </a:p>
        </p:txBody>
      </p:sp>
      <p:sp>
        <p:nvSpPr>
          <p:cNvPr id="248839" name="Oval 7"/>
          <p:cNvSpPr>
            <a:spLocks noChangeArrowheads="1"/>
          </p:cNvSpPr>
          <p:nvPr/>
        </p:nvSpPr>
        <p:spPr bwMode="auto">
          <a:xfrm>
            <a:off x="3976688" y="2867025"/>
            <a:ext cx="1319212" cy="137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uleg2</a:t>
            </a:r>
          </a:p>
        </p:txBody>
      </p:sp>
      <p:sp>
        <p:nvSpPr>
          <p:cNvPr id="248840" name="Oval 8"/>
          <p:cNvSpPr>
            <a:spLocks noChangeArrowheads="1"/>
          </p:cNvSpPr>
          <p:nvPr/>
        </p:nvSpPr>
        <p:spPr bwMode="auto">
          <a:xfrm>
            <a:off x="3976688" y="4492625"/>
            <a:ext cx="1319212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lleg2</a:t>
            </a:r>
          </a:p>
        </p:txBody>
      </p:sp>
      <p:sp>
        <p:nvSpPr>
          <p:cNvPr id="248841" name="Oval 9"/>
          <p:cNvSpPr>
            <a:spLocks noChangeArrowheads="1"/>
          </p:cNvSpPr>
          <p:nvPr/>
        </p:nvSpPr>
        <p:spPr bwMode="auto">
          <a:xfrm>
            <a:off x="5535613" y="2867025"/>
            <a:ext cx="1319212" cy="137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uleg3</a:t>
            </a:r>
          </a:p>
        </p:txBody>
      </p:sp>
      <p:sp>
        <p:nvSpPr>
          <p:cNvPr id="248842" name="Oval 10"/>
          <p:cNvSpPr>
            <a:spLocks noChangeArrowheads="1"/>
          </p:cNvSpPr>
          <p:nvPr/>
        </p:nvSpPr>
        <p:spPr bwMode="auto">
          <a:xfrm>
            <a:off x="5535613" y="4492625"/>
            <a:ext cx="1319212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lleg3</a:t>
            </a:r>
          </a:p>
        </p:txBody>
      </p:sp>
      <p:sp>
        <p:nvSpPr>
          <p:cNvPr id="248843" name="Oval 11"/>
          <p:cNvSpPr>
            <a:spLocks noChangeArrowheads="1"/>
          </p:cNvSpPr>
          <p:nvPr/>
        </p:nvSpPr>
        <p:spPr bwMode="auto">
          <a:xfrm>
            <a:off x="7215188" y="2867025"/>
            <a:ext cx="1319212" cy="137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uleg4</a:t>
            </a:r>
          </a:p>
        </p:txBody>
      </p:sp>
      <p:sp>
        <p:nvSpPr>
          <p:cNvPr id="248844" name="Oval 12"/>
          <p:cNvSpPr>
            <a:spLocks noChangeArrowheads="1"/>
          </p:cNvSpPr>
          <p:nvPr/>
        </p:nvSpPr>
        <p:spPr bwMode="auto">
          <a:xfrm>
            <a:off x="7215188" y="4492625"/>
            <a:ext cx="1319212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lleg4</a:t>
            </a:r>
          </a:p>
        </p:txBody>
      </p:sp>
      <p:cxnSp>
        <p:nvCxnSpPr>
          <p:cNvPr id="248845" name="AutoShape 13"/>
          <p:cNvCxnSpPr>
            <a:cxnSpLocks noChangeShapeType="1"/>
            <a:stCxn id="248835" idx="6"/>
            <a:endCxn id="248836" idx="2"/>
          </p:cNvCxnSpPr>
          <p:nvPr/>
        </p:nvCxnSpPr>
        <p:spPr bwMode="auto">
          <a:xfrm>
            <a:off x="2557463" y="1677988"/>
            <a:ext cx="2259012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8846" name="AutoShape 14"/>
          <p:cNvCxnSpPr>
            <a:cxnSpLocks noChangeShapeType="1"/>
            <a:stCxn id="248836" idx="3"/>
            <a:endCxn id="248837" idx="0"/>
          </p:cNvCxnSpPr>
          <p:nvPr/>
        </p:nvCxnSpPr>
        <p:spPr bwMode="auto">
          <a:xfrm flipH="1">
            <a:off x="2957513" y="2165350"/>
            <a:ext cx="2051050" cy="7016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8847" name="AutoShape 15"/>
          <p:cNvCxnSpPr>
            <a:cxnSpLocks noChangeShapeType="1"/>
            <a:stCxn id="248836" idx="5"/>
            <a:endCxn id="248843" idx="0"/>
          </p:cNvCxnSpPr>
          <p:nvPr/>
        </p:nvCxnSpPr>
        <p:spPr bwMode="auto">
          <a:xfrm>
            <a:off x="5943600" y="2165350"/>
            <a:ext cx="1931988" cy="7016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8848" name="AutoShape 16"/>
          <p:cNvCxnSpPr>
            <a:cxnSpLocks noChangeShapeType="1"/>
            <a:stCxn id="248836" idx="4"/>
            <a:endCxn id="248839" idx="0"/>
          </p:cNvCxnSpPr>
          <p:nvPr/>
        </p:nvCxnSpPr>
        <p:spPr bwMode="auto">
          <a:xfrm flipH="1">
            <a:off x="4637088" y="2365375"/>
            <a:ext cx="839787" cy="5016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8849" name="AutoShape 17"/>
          <p:cNvCxnSpPr>
            <a:cxnSpLocks noChangeShapeType="1"/>
            <a:stCxn id="248836" idx="4"/>
            <a:endCxn id="248841" idx="0"/>
          </p:cNvCxnSpPr>
          <p:nvPr/>
        </p:nvCxnSpPr>
        <p:spPr bwMode="auto">
          <a:xfrm>
            <a:off x="5476875" y="2365375"/>
            <a:ext cx="719138" cy="5016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8850" name="AutoShape 18"/>
          <p:cNvCxnSpPr>
            <a:cxnSpLocks noChangeShapeType="1"/>
            <a:stCxn id="248837" idx="4"/>
            <a:endCxn id="248838" idx="0"/>
          </p:cNvCxnSpPr>
          <p:nvPr/>
        </p:nvCxnSpPr>
        <p:spPr bwMode="auto">
          <a:xfrm>
            <a:off x="2959100" y="4241800"/>
            <a:ext cx="0" cy="231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8851" name="AutoShape 19"/>
          <p:cNvCxnSpPr>
            <a:cxnSpLocks noChangeShapeType="1"/>
            <a:stCxn id="248839" idx="4"/>
            <a:endCxn id="248840" idx="0"/>
          </p:cNvCxnSpPr>
          <p:nvPr/>
        </p:nvCxnSpPr>
        <p:spPr bwMode="auto">
          <a:xfrm>
            <a:off x="4637088" y="4241800"/>
            <a:ext cx="0" cy="231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8852" name="AutoShape 20"/>
          <p:cNvCxnSpPr>
            <a:cxnSpLocks noChangeShapeType="1"/>
            <a:stCxn id="248841" idx="4"/>
            <a:endCxn id="248842" idx="0"/>
          </p:cNvCxnSpPr>
          <p:nvPr/>
        </p:nvCxnSpPr>
        <p:spPr bwMode="auto">
          <a:xfrm>
            <a:off x="6196013" y="4241800"/>
            <a:ext cx="0" cy="231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8853" name="AutoShape 21"/>
          <p:cNvCxnSpPr>
            <a:cxnSpLocks noChangeShapeType="1"/>
            <a:stCxn id="248843" idx="4"/>
            <a:endCxn id="248844" idx="0"/>
          </p:cNvCxnSpPr>
          <p:nvPr/>
        </p:nvCxnSpPr>
        <p:spPr bwMode="auto">
          <a:xfrm>
            <a:off x="7875588" y="4241800"/>
            <a:ext cx="0" cy="231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8857" name="AutoShape 25"/>
          <p:cNvSpPr>
            <a:spLocks noChangeArrowheads="1"/>
          </p:cNvSpPr>
          <p:nvPr/>
        </p:nvSpPr>
        <p:spPr bwMode="auto">
          <a:xfrm rot="4200000">
            <a:off x="3352800" y="18288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rgbClr val="C0504D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48859" name="Text Box 27"/>
          <p:cNvSpPr txBox="1">
            <a:spLocks noChangeArrowheads="1"/>
          </p:cNvSpPr>
          <p:nvPr/>
        </p:nvSpPr>
        <p:spPr bwMode="auto">
          <a:xfrm>
            <a:off x="3417888" y="6019800"/>
            <a:ext cx="360607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504D"/>
                </a:solidFill>
              </a:rPr>
              <a:t>Message Passing</a:t>
            </a:r>
            <a:endParaRPr lang="en-US" sz="3200" b="1" dirty="0">
              <a:solidFill>
                <a:srgbClr val="C0504D"/>
              </a:solidFill>
            </a:endParaRPr>
          </a:p>
        </p:txBody>
      </p:sp>
      <p:sp>
        <p:nvSpPr>
          <p:cNvPr id="248860" name="AutoShape 28"/>
          <p:cNvSpPr>
            <a:spLocks noChangeArrowheads="1"/>
          </p:cNvSpPr>
          <p:nvPr/>
        </p:nvSpPr>
        <p:spPr bwMode="auto">
          <a:xfrm rot="4200000">
            <a:off x="4267200" y="22098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rgbClr val="C0504D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48861" name="AutoShape 29"/>
          <p:cNvSpPr>
            <a:spLocks noChangeArrowheads="1"/>
          </p:cNvSpPr>
          <p:nvPr/>
        </p:nvSpPr>
        <p:spPr bwMode="auto">
          <a:xfrm rot="17400000">
            <a:off x="6858000" y="19050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rgbClr val="C0504D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48862" name="AutoShape 30"/>
          <p:cNvSpPr>
            <a:spLocks noChangeArrowheads="1"/>
          </p:cNvSpPr>
          <p:nvPr/>
        </p:nvSpPr>
        <p:spPr bwMode="auto">
          <a:xfrm rot="17400000">
            <a:off x="5943600" y="21336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rgbClr val="C0504D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40263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/>
              <a:t>Tree-structured Models</a:t>
            </a:r>
          </a:p>
        </p:txBody>
      </p:sp>
      <p:sp>
        <p:nvSpPr>
          <p:cNvPr id="250883" name="Oval 3"/>
          <p:cNvSpPr>
            <a:spLocks noChangeArrowheads="1"/>
          </p:cNvSpPr>
          <p:nvPr/>
        </p:nvSpPr>
        <p:spPr bwMode="auto">
          <a:xfrm>
            <a:off x="1219200" y="990600"/>
            <a:ext cx="1319213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head</a:t>
            </a:r>
          </a:p>
        </p:txBody>
      </p:sp>
      <p:sp>
        <p:nvSpPr>
          <p:cNvPr id="250884" name="Oval 4"/>
          <p:cNvSpPr>
            <a:spLocks noChangeArrowheads="1"/>
          </p:cNvSpPr>
          <p:nvPr/>
        </p:nvSpPr>
        <p:spPr bwMode="auto">
          <a:xfrm>
            <a:off x="4816475" y="990600"/>
            <a:ext cx="1319213" cy="137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torso</a:t>
            </a:r>
          </a:p>
        </p:txBody>
      </p:sp>
      <p:sp>
        <p:nvSpPr>
          <p:cNvPr id="250885" name="Oval 5"/>
          <p:cNvSpPr>
            <a:spLocks noChangeArrowheads="1"/>
          </p:cNvSpPr>
          <p:nvPr/>
        </p:nvSpPr>
        <p:spPr bwMode="auto">
          <a:xfrm>
            <a:off x="2298700" y="2867025"/>
            <a:ext cx="1319213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uleg1</a:t>
            </a:r>
          </a:p>
        </p:txBody>
      </p:sp>
      <p:sp>
        <p:nvSpPr>
          <p:cNvPr id="250886" name="Oval 6"/>
          <p:cNvSpPr>
            <a:spLocks noChangeArrowheads="1"/>
          </p:cNvSpPr>
          <p:nvPr/>
        </p:nvSpPr>
        <p:spPr bwMode="auto">
          <a:xfrm>
            <a:off x="2298700" y="4492625"/>
            <a:ext cx="1319213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lleg1</a:t>
            </a:r>
          </a:p>
        </p:txBody>
      </p:sp>
      <p:sp>
        <p:nvSpPr>
          <p:cNvPr id="250887" name="Oval 7"/>
          <p:cNvSpPr>
            <a:spLocks noChangeArrowheads="1"/>
          </p:cNvSpPr>
          <p:nvPr/>
        </p:nvSpPr>
        <p:spPr bwMode="auto">
          <a:xfrm>
            <a:off x="3976688" y="2867025"/>
            <a:ext cx="1319212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uleg2</a:t>
            </a:r>
          </a:p>
        </p:txBody>
      </p:sp>
      <p:sp>
        <p:nvSpPr>
          <p:cNvPr id="250888" name="Oval 8"/>
          <p:cNvSpPr>
            <a:spLocks noChangeArrowheads="1"/>
          </p:cNvSpPr>
          <p:nvPr/>
        </p:nvSpPr>
        <p:spPr bwMode="auto">
          <a:xfrm>
            <a:off x="3976688" y="4492625"/>
            <a:ext cx="1319212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lleg2</a:t>
            </a:r>
          </a:p>
        </p:txBody>
      </p:sp>
      <p:sp>
        <p:nvSpPr>
          <p:cNvPr id="250889" name="Oval 9"/>
          <p:cNvSpPr>
            <a:spLocks noChangeArrowheads="1"/>
          </p:cNvSpPr>
          <p:nvPr/>
        </p:nvSpPr>
        <p:spPr bwMode="auto">
          <a:xfrm>
            <a:off x="5535613" y="2867025"/>
            <a:ext cx="1319212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uleg3</a:t>
            </a:r>
          </a:p>
        </p:txBody>
      </p:sp>
      <p:sp>
        <p:nvSpPr>
          <p:cNvPr id="250890" name="Oval 10"/>
          <p:cNvSpPr>
            <a:spLocks noChangeArrowheads="1"/>
          </p:cNvSpPr>
          <p:nvPr/>
        </p:nvSpPr>
        <p:spPr bwMode="auto">
          <a:xfrm>
            <a:off x="5535613" y="4492625"/>
            <a:ext cx="1319212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lleg3</a:t>
            </a:r>
          </a:p>
        </p:txBody>
      </p:sp>
      <p:sp>
        <p:nvSpPr>
          <p:cNvPr id="250891" name="Oval 11"/>
          <p:cNvSpPr>
            <a:spLocks noChangeArrowheads="1"/>
          </p:cNvSpPr>
          <p:nvPr/>
        </p:nvSpPr>
        <p:spPr bwMode="auto">
          <a:xfrm>
            <a:off x="7215188" y="2867025"/>
            <a:ext cx="1319212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uleg4</a:t>
            </a:r>
          </a:p>
        </p:txBody>
      </p:sp>
      <p:sp>
        <p:nvSpPr>
          <p:cNvPr id="250892" name="Oval 12"/>
          <p:cNvSpPr>
            <a:spLocks noChangeArrowheads="1"/>
          </p:cNvSpPr>
          <p:nvPr/>
        </p:nvSpPr>
        <p:spPr bwMode="auto">
          <a:xfrm>
            <a:off x="7215188" y="4492625"/>
            <a:ext cx="1319212" cy="13747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lleg4</a:t>
            </a:r>
          </a:p>
        </p:txBody>
      </p:sp>
      <p:cxnSp>
        <p:nvCxnSpPr>
          <p:cNvPr id="250893" name="AutoShape 13"/>
          <p:cNvCxnSpPr>
            <a:cxnSpLocks noChangeShapeType="1"/>
            <a:stCxn id="250883" idx="6"/>
            <a:endCxn id="250884" idx="2"/>
          </p:cNvCxnSpPr>
          <p:nvPr/>
        </p:nvCxnSpPr>
        <p:spPr bwMode="auto">
          <a:xfrm>
            <a:off x="2557463" y="1677988"/>
            <a:ext cx="2259012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0894" name="AutoShape 14"/>
          <p:cNvCxnSpPr>
            <a:cxnSpLocks noChangeShapeType="1"/>
            <a:stCxn id="250884" idx="3"/>
            <a:endCxn id="250885" idx="0"/>
          </p:cNvCxnSpPr>
          <p:nvPr/>
        </p:nvCxnSpPr>
        <p:spPr bwMode="auto">
          <a:xfrm flipH="1">
            <a:off x="2959100" y="2163763"/>
            <a:ext cx="2051050" cy="6842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0895" name="AutoShape 15"/>
          <p:cNvCxnSpPr>
            <a:cxnSpLocks noChangeShapeType="1"/>
            <a:stCxn id="250884" idx="5"/>
            <a:endCxn id="250891" idx="0"/>
          </p:cNvCxnSpPr>
          <p:nvPr/>
        </p:nvCxnSpPr>
        <p:spPr bwMode="auto">
          <a:xfrm>
            <a:off x="5942013" y="2163763"/>
            <a:ext cx="1933575" cy="6842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0896" name="AutoShape 16"/>
          <p:cNvCxnSpPr>
            <a:cxnSpLocks noChangeShapeType="1"/>
            <a:stCxn id="250884" idx="4"/>
            <a:endCxn id="250887" idx="0"/>
          </p:cNvCxnSpPr>
          <p:nvPr/>
        </p:nvCxnSpPr>
        <p:spPr bwMode="auto">
          <a:xfrm flipH="1">
            <a:off x="4637088" y="2365375"/>
            <a:ext cx="839787" cy="4826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0897" name="AutoShape 17"/>
          <p:cNvCxnSpPr>
            <a:cxnSpLocks noChangeShapeType="1"/>
            <a:stCxn id="250884" idx="4"/>
            <a:endCxn id="250889" idx="0"/>
          </p:cNvCxnSpPr>
          <p:nvPr/>
        </p:nvCxnSpPr>
        <p:spPr bwMode="auto">
          <a:xfrm>
            <a:off x="5476875" y="2365375"/>
            <a:ext cx="719138" cy="4826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0898" name="AutoShape 18"/>
          <p:cNvCxnSpPr>
            <a:cxnSpLocks noChangeShapeType="1"/>
            <a:stCxn id="250885" idx="4"/>
            <a:endCxn id="250886" idx="0"/>
          </p:cNvCxnSpPr>
          <p:nvPr/>
        </p:nvCxnSpPr>
        <p:spPr bwMode="auto">
          <a:xfrm>
            <a:off x="2959100" y="4260850"/>
            <a:ext cx="0" cy="212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0899" name="AutoShape 19"/>
          <p:cNvCxnSpPr>
            <a:cxnSpLocks noChangeShapeType="1"/>
            <a:stCxn id="250887" idx="4"/>
            <a:endCxn id="250888" idx="0"/>
          </p:cNvCxnSpPr>
          <p:nvPr/>
        </p:nvCxnSpPr>
        <p:spPr bwMode="auto">
          <a:xfrm>
            <a:off x="4637088" y="4260850"/>
            <a:ext cx="0" cy="212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0900" name="AutoShape 20"/>
          <p:cNvCxnSpPr>
            <a:cxnSpLocks noChangeShapeType="1"/>
            <a:stCxn id="250889" idx="4"/>
            <a:endCxn id="250890" idx="0"/>
          </p:cNvCxnSpPr>
          <p:nvPr/>
        </p:nvCxnSpPr>
        <p:spPr bwMode="auto">
          <a:xfrm>
            <a:off x="6196013" y="4260850"/>
            <a:ext cx="0" cy="212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0901" name="AutoShape 21"/>
          <p:cNvCxnSpPr>
            <a:cxnSpLocks noChangeShapeType="1"/>
            <a:stCxn id="250891" idx="4"/>
            <a:endCxn id="250892" idx="0"/>
          </p:cNvCxnSpPr>
          <p:nvPr/>
        </p:nvCxnSpPr>
        <p:spPr bwMode="auto">
          <a:xfrm>
            <a:off x="7875588" y="4260850"/>
            <a:ext cx="0" cy="212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0902" name="AutoShape 22"/>
          <p:cNvSpPr>
            <a:spLocks noChangeArrowheads="1"/>
          </p:cNvSpPr>
          <p:nvPr/>
        </p:nvSpPr>
        <p:spPr bwMode="auto">
          <a:xfrm rot="4200000">
            <a:off x="3352800" y="18288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rgbClr val="C0504D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50903" name="Text Box 23"/>
          <p:cNvSpPr txBox="1">
            <a:spLocks noChangeArrowheads="1"/>
          </p:cNvSpPr>
          <p:nvPr/>
        </p:nvSpPr>
        <p:spPr bwMode="auto">
          <a:xfrm>
            <a:off x="3417888" y="6019800"/>
            <a:ext cx="360607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504D"/>
                </a:solidFill>
              </a:rPr>
              <a:t>Message Passing</a:t>
            </a:r>
            <a:endParaRPr lang="en-US" sz="3200" b="1" dirty="0">
              <a:solidFill>
                <a:srgbClr val="C0504D"/>
              </a:solidFill>
            </a:endParaRPr>
          </a:p>
        </p:txBody>
      </p:sp>
      <p:sp>
        <p:nvSpPr>
          <p:cNvPr id="250904" name="AutoShape 24"/>
          <p:cNvSpPr>
            <a:spLocks noChangeArrowheads="1"/>
          </p:cNvSpPr>
          <p:nvPr/>
        </p:nvSpPr>
        <p:spPr bwMode="auto">
          <a:xfrm rot="4200000">
            <a:off x="4267200" y="22098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rgbClr val="C0504D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50905" name="AutoShape 25"/>
          <p:cNvSpPr>
            <a:spLocks noChangeArrowheads="1"/>
          </p:cNvSpPr>
          <p:nvPr/>
        </p:nvSpPr>
        <p:spPr bwMode="auto">
          <a:xfrm rot="17400000">
            <a:off x="6858000" y="19050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rgbClr val="C0504D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50906" name="AutoShape 26"/>
          <p:cNvSpPr>
            <a:spLocks noChangeArrowheads="1"/>
          </p:cNvSpPr>
          <p:nvPr/>
        </p:nvSpPr>
        <p:spPr bwMode="auto">
          <a:xfrm rot="17400000">
            <a:off x="5943600" y="21336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rgbClr val="C0504D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864079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Loopy Graphs</a:t>
            </a:r>
            <a:endParaRPr lang="en-US" dirty="0"/>
          </a:p>
        </p:txBody>
      </p:sp>
      <p:sp>
        <p:nvSpPr>
          <p:cNvPr id="32" name="Oval 10"/>
          <p:cNvSpPr>
            <a:spLocks noChangeArrowheads="1"/>
          </p:cNvSpPr>
          <p:nvPr/>
        </p:nvSpPr>
        <p:spPr bwMode="auto">
          <a:xfrm>
            <a:off x="2375941" y="1240692"/>
            <a:ext cx="1319134" cy="137550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err="1" smtClean="0"/>
              <a:t>V</a:t>
            </a:r>
            <a:r>
              <a:rPr lang="en-US" sz="2800" baseline="-25000" dirty="0" err="1" smtClean="0"/>
              <a:t>a</a:t>
            </a:r>
            <a:endParaRPr lang="en-US" sz="2800" baseline="-25000" dirty="0"/>
          </a:p>
        </p:txBody>
      </p:sp>
      <p:sp>
        <p:nvSpPr>
          <p:cNvPr id="33" name="Oval 11"/>
          <p:cNvSpPr>
            <a:spLocks noChangeArrowheads="1"/>
          </p:cNvSpPr>
          <p:nvPr/>
        </p:nvSpPr>
        <p:spPr bwMode="auto">
          <a:xfrm>
            <a:off x="2375941" y="3318992"/>
            <a:ext cx="1319134" cy="137550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err="1" smtClean="0"/>
              <a:t>V</a:t>
            </a:r>
            <a:r>
              <a:rPr lang="en-US" sz="2800" baseline="-25000" dirty="0" err="1" smtClean="0"/>
              <a:t>d</a:t>
            </a:r>
            <a:endParaRPr lang="en-US" sz="2800" baseline="-25000" dirty="0"/>
          </a:p>
        </p:txBody>
      </p:sp>
      <p:sp>
        <p:nvSpPr>
          <p:cNvPr id="34" name="Oval 12"/>
          <p:cNvSpPr>
            <a:spLocks noChangeArrowheads="1"/>
          </p:cNvSpPr>
          <p:nvPr/>
        </p:nvSpPr>
        <p:spPr bwMode="auto">
          <a:xfrm>
            <a:off x="5367696" y="1240692"/>
            <a:ext cx="1319134" cy="137550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err="1" smtClean="0"/>
              <a:t>V</a:t>
            </a:r>
            <a:r>
              <a:rPr lang="en-US" sz="2800" baseline="-25000" dirty="0" err="1" smtClean="0"/>
              <a:t>b</a:t>
            </a:r>
            <a:endParaRPr lang="en-US" sz="2800" baseline="-25000" dirty="0"/>
          </a:p>
        </p:txBody>
      </p:sp>
      <p:sp>
        <p:nvSpPr>
          <p:cNvPr id="35" name="Oval 13"/>
          <p:cNvSpPr>
            <a:spLocks noChangeArrowheads="1"/>
          </p:cNvSpPr>
          <p:nvPr/>
        </p:nvSpPr>
        <p:spPr bwMode="auto">
          <a:xfrm>
            <a:off x="5367696" y="3318992"/>
            <a:ext cx="1319134" cy="137550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err="1" smtClean="0"/>
              <a:t>V</a:t>
            </a:r>
            <a:r>
              <a:rPr lang="en-US" sz="2800" baseline="-25000" dirty="0" err="1" smtClean="0"/>
              <a:t>c</a:t>
            </a:r>
            <a:endParaRPr lang="en-US" sz="2800" baseline="-25000" dirty="0"/>
          </a:p>
        </p:txBody>
      </p:sp>
      <p:cxnSp>
        <p:nvCxnSpPr>
          <p:cNvPr id="45" name="AutoShape 23"/>
          <p:cNvCxnSpPr>
            <a:cxnSpLocks noChangeShapeType="1"/>
            <a:stCxn id="32" idx="4"/>
            <a:endCxn id="33" idx="0"/>
          </p:cNvCxnSpPr>
          <p:nvPr/>
        </p:nvCxnSpPr>
        <p:spPr bwMode="auto">
          <a:xfrm>
            <a:off x="3035508" y="2616200"/>
            <a:ext cx="0" cy="70279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AutoShape 24"/>
          <p:cNvCxnSpPr>
            <a:cxnSpLocks noChangeShapeType="1"/>
            <a:stCxn id="34" idx="4"/>
            <a:endCxn id="35" idx="0"/>
          </p:cNvCxnSpPr>
          <p:nvPr/>
        </p:nvCxnSpPr>
        <p:spPr bwMode="auto">
          <a:xfrm>
            <a:off x="6027263" y="2616200"/>
            <a:ext cx="0" cy="70279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AutoShape 23"/>
          <p:cNvCxnSpPr>
            <a:cxnSpLocks noChangeShapeType="1"/>
            <a:stCxn id="32" idx="6"/>
            <a:endCxn id="34" idx="2"/>
          </p:cNvCxnSpPr>
          <p:nvPr/>
        </p:nvCxnSpPr>
        <p:spPr bwMode="auto">
          <a:xfrm>
            <a:off x="3695075" y="1928446"/>
            <a:ext cx="1672621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AutoShape 23"/>
          <p:cNvCxnSpPr>
            <a:cxnSpLocks noChangeShapeType="1"/>
            <a:stCxn id="33" idx="6"/>
            <a:endCxn id="35" idx="2"/>
          </p:cNvCxnSpPr>
          <p:nvPr/>
        </p:nvCxnSpPr>
        <p:spPr bwMode="auto">
          <a:xfrm>
            <a:off x="3695075" y="4006746"/>
            <a:ext cx="1672621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" name="AutoShape 27"/>
          <p:cNvSpPr>
            <a:spLocks noChangeArrowheads="1"/>
          </p:cNvSpPr>
          <p:nvPr/>
        </p:nvSpPr>
        <p:spPr bwMode="auto">
          <a:xfrm rot="5400000">
            <a:off x="4343400" y="11811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chemeClr val="accent2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58" name="AutoShape 27"/>
          <p:cNvSpPr>
            <a:spLocks noChangeArrowheads="1"/>
          </p:cNvSpPr>
          <p:nvPr/>
        </p:nvSpPr>
        <p:spPr bwMode="auto">
          <a:xfrm rot="10800000">
            <a:off x="6420130" y="26162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chemeClr val="accent2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59" name="AutoShape 27"/>
          <p:cNvSpPr>
            <a:spLocks noChangeArrowheads="1"/>
          </p:cNvSpPr>
          <p:nvPr/>
        </p:nvSpPr>
        <p:spPr bwMode="auto">
          <a:xfrm rot="16200000">
            <a:off x="4343400" y="4063022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chemeClr val="accent2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60" name="AutoShape 27"/>
          <p:cNvSpPr>
            <a:spLocks noChangeArrowheads="1"/>
          </p:cNvSpPr>
          <p:nvPr/>
        </p:nvSpPr>
        <p:spPr bwMode="auto">
          <a:xfrm>
            <a:off x="2067136" y="2616200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chemeClr val="accent2"/>
          </a:solidFill>
          <a:ln w="9525">
            <a:solidFill>
              <a:srgbClr val="C050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61" name="Text Box 23"/>
          <p:cNvSpPr txBox="1">
            <a:spLocks noChangeArrowheads="1"/>
          </p:cNvSpPr>
          <p:nvPr/>
        </p:nvSpPr>
        <p:spPr bwMode="auto">
          <a:xfrm>
            <a:off x="3417888" y="5311563"/>
            <a:ext cx="285226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C0504D"/>
                </a:solidFill>
              </a:rPr>
              <a:t>Overcounting</a:t>
            </a:r>
            <a:endParaRPr lang="en-US" sz="3200" b="1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02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59" grpId="0" animBg="1"/>
      <p:bldP spid="60" grpId="0" animBg="1"/>
      <p:bldP spid="6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Summary of BP</a:t>
            </a:r>
          </a:p>
        </p:txBody>
      </p:sp>
      <p:sp>
        <p:nvSpPr>
          <p:cNvPr id="240644" name="Text Box 4"/>
          <p:cNvSpPr txBox="1">
            <a:spLocks noChangeArrowheads="1"/>
          </p:cNvSpPr>
          <p:nvPr/>
        </p:nvSpPr>
        <p:spPr bwMode="auto">
          <a:xfrm>
            <a:off x="228600" y="3610529"/>
            <a:ext cx="2830222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/>
              <a:t>Exact for trees</a:t>
            </a:r>
          </a:p>
        </p:txBody>
      </p:sp>
      <p:sp>
        <p:nvSpPr>
          <p:cNvPr id="240645" name="Text Box 5"/>
          <p:cNvSpPr txBox="1">
            <a:spLocks noChangeArrowheads="1"/>
          </p:cNvSpPr>
          <p:nvPr/>
        </p:nvSpPr>
        <p:spPr bwMode="auto">
          <a:xfrm>
            <a:off x="228600" y="4829729"/>
            <a:ext cx="674615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Approximate MAP for general cases</a:t>
            </a:r>
          </a:p>
        </p:txBody>
      </p:sp>
      <p:sp>
        <p:nvSpPr>
          <p:cNvPr id="240646" name="Text Box 6"/>
          <p:cNvSpPr txBox="1">
            <a:spLocks noChangeArrowheads="1"/>
          </p:cNvSpPr>
          <p:nvPr/>
        </p:nvSpPr>
        <p:spPr bwMode="auto">
          <a:xfrm>
            <a:off x="228600" y="6021098"/>
            <a:ext cx="591099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Convergence is not guaranteed</a:t>
            </a:r>
          </a:p>
        </p:txBody>
      </p:sp>
      <p:sp>
        <p:nvSpPr>
          <p:cNvPr id="7" name="Text Box 59"/>
          <p:cNvSpPr txBox="1">
            <a:spLocks noChangeArrowheads="1"/>
          </p:cNvSpPr>
          <p:nvPr/>
        </p:nvSpPr>
        <p:spPr bwMode="auto">
          <a:xfrm>
            <a:off x="237408" y="929240"/>
            <a:ext cx="6737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dirty="0" err="1">
                <a:solidFill>
                  <a:schemeClr val="hlink"/>
                </a:solidFill>
              </a:rPr>
              <a:t>M</a:t>
            </a:r>
            <a:r>
              <a:rPr lang="en-US" sz="3600" baseline="-25000" dirty="0" err="1">
                <a:solidFill>
                  <a:schemeClr val="hlink"/>
                </a:solidFill>
              </a:rPr>
              <a:t>bc;i</a:t>
            </a:r>
            <a:r>
              <a:rPr lang="en-US" sz="3600" dirty="0">
                <a:solidFill>
                  <a:schemeClr val="hlink"/>
                </a:solidFill>
              </a:rPr>
              <a:t> = </a:t>
            </a:r>
            <a:r>
              <a:rPr lang="en-US" sz="3600" dirty="0" err="1">
                <a:solidFill>
                  <a:schemeClr val="hlink"/>
                </a:solidFill>
              </a:rPr>
              <a:t>min</a:t>
            </a:r>
            <a:r>
              <a:rPr lang="en-US" sz="3600" baseline="-25000" dirty="0" err="1">
                <a:solidFill>
                  <a:schemeClr val="hlink"/>
                </a:solidFill>
              </a:rPr>
              <a:t>j</a:t>
            </a:r>
            <a:r>
              <a:rPr lang="en-US" sz="3600" dirty="0">
                <a:solidFill>
                  <a:schemeClr val="hlink"/>
                </a:solidFill>
              </a:rPr>
              <a:t> 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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b;j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+ 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bc;ji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+ ∑</a:t>
            </a:r>
            <a:r>
              <a:rPr lang="en-US" sz="3600" baseline="-25000" dirty="0">
                <a:solidFill>
                  <a:schemeClr val="hlink"/>
                </a:solidFill>
                <a:sym typeface="Symbol" charset="0"/>
              </a:rPr>
              <a:t>n</a:t>
            </a:r>
            <a:r>
              <a:rPr lang="en-US" sz="3600" baseline="-25000" dirty="0" smtClean="0">
                <a:solidFill>
                  <a:schemeClr val="hlink"/>
                </a:solidFill>
                <a:sym typeface="Symbol" charset="0"/>
              </a:rPr>
              <a:t>\a</a:t>
            </a:r>
            <a:r>
              <a:rPr lang="en-US" sz="3600" dirty="0" smtClean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3600" dirty="0" err="1">
                <a:solidFill>
                  <a:schemeClr val="hlink"/>
                </a:solidFill>
                <a:sym typeface="Symbol" charset="0"/>
              </a:rPr>
              <a:t>M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nb;j</a:t>
            </a:r>
            <a:endParaRPr lang="en-US" sz="3600" baseline="-25000" dirty="0">
              <a:solidFill>
                <a:schemeClr val="hlink"/>
              </a:solidFill>
              <a:sym typeface="Symbol" charset="0"/>
            </a:endParaRPr>
          </a:p>
        </p:txBody>
      </p:sp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237408" y="2173337"/>
            <a:ext cx="37647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600" dirty="0" err="1" smtClean="0">
                <a:solidFill>
                  <a:schemeClr val="hlink"/>
                </a:solidFill>
              </a:rPr>
              <a:t>B</a:t>
            </a:r>
            <a:r>
              <a:rPr lang="en-US" sz="3600" baseline="-25000" dirty="0" err="1" smtClean="0">
                <a:solidFill>
                  <a:schemeClr val="hlink"/>
                </a:solidFill>
              </a:rPr>
              <a:t>c</a:t>
            </a:r>
            <a:r>
              <a:rPr lang="en-US" sz="3600" baseline="-25000" dirty="0" err="1">
                <a:solidFill>
                  <a:schemeClr val="hlink"/>
                </a:solidFill>
              </a:rPr>
              <a:t>;i</a:t>
            </a:r>
            <a:r>
              <a:rPr lang="en-US" sz="3600" dirty="0">
                <a:solidFill>
                  <a:schemeClr val="hlink"/>
                </a:solidFill>
              </a:rPr>
              <a:t> = 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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c;i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+∑</a:t>
            </a:r>
            <a:r>
              <a:rPr lang="en-US" sz="3600" baseline="-25000" dirty="0">
                <a:solidFill>
                  <a:schemeClr val="hlink"/>
                </a:solidFill>
                <a:sym typeface="Symbol" charset="0"/>
              </a:rPr>
              <a:t>b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3600" dirty="0" err="1">
                <a:solidFill>
                  <a:schemeClr val="hlink"/>
                </a:solidFill>
                <a:sym typeface="Symbol" charset="0"/>
              </a:rPr>
              <a:t>M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bc;i</a:t>
            </a:r>
            <a:endParaRPr lang="en-US" sz="3600" baseline="-25000" dirty="0">
              <a:solidFill>
                <a:schemeClr val="hlink"/>
              </a:solidFill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744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4" grpId="0"/>
      <p:bldP spid="240645" grpId="0"/>
      <p:bldP spid="2406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anges-are-not-the-only-frui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86" y="79477"/>
            <a:ext cx="4401172" cy="6722047"/>
          </a:xfrm>
          <a:prstGeom prst="rect">
            <a:avLst/>
          </a:prstGeom>
        </p:spPr>
      </p:pic>
      <p:pic>
        <p:nvPicPr>
          <p:cNvPr id="7" name="Picture 6" descr="fruit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478" y="1970887"/>
            <a:ext cx="4397586" cy="3206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369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anges-are-not-the-only-frui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86" y="79477"/>
            <a:ext cx="4401172" cy="6722047"/>
          </a:xfrm>
          <a:prstGeom prst="rect">
            <a:avLst/>
          </a:prstGeom>
        </p:spPr>
      </p:pic>
      <p:pic>
        <p:nvPicPr>
          <p:cNvPr id="7" name="Picture 6" descr="fruit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478" y="1970887"/>
            <a:ext cx="4397586" cy="3206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44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81163" cy="163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SU_BlockStree_2color_d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3" y="76200"/>
            <a:ext cx="110172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263" y="1850867"/>
            <a:ext cx="9075737" cy="3418022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Inference for Learning</a:t>
            </a:r>
            <a:br>
              <a:rPr lang="en-US" sz="48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dirty="0" smtClean="0"/>
              <a:t>Linear Programming Relaxation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65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 smtClean="0"/>
              <a:t>Linear Integer Programming</a:t>
            </a:r>
            <a:endParaRPr lang="en-US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419225" y="1062052"/>
            <a:ext cx="255118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 dirty="0" smtClean="0"/>
              <a:t>min</a:t>
            </a:r>
            <a:r>
              <a:rPr lang="en-US" sz="4000" b="1" baseline="-25000" dirty="0" smtClean="0"/>
              <a:t>x</a:t>
            </a:r>
            <a:r>
              <a:rPr lang="en-US" sz="4000" dirty="0" smtClean="0"/>
              <a:t>  </a:t>
            </a:r>
            <a:r>
              <a:rPr lang="en-US" sz="4000" dirty="0"/>
              <a:t>g</a:t>
            </a:r>
            <a:r>
              <a:rPr lang="en-US" sz="4000" baseline="-25000" dirty="0"/>
              <a:t>0</a:t>
            </a:r>
            <a:r>
              <a:rPr lang="en-US" sz="4000" baseline="30000" dirty="0"/>
              <a:t>T</a:t>
            </a:r>
            <a:r>
              <a:rPr lang="en-US" sz="4000" b="1" dirty="0"/>
              <a:t>x</a:t>
            </a:r>
            <a:endParaRPr lang="en-US" sz="4000" dirty="0"/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90563" y="1960577"/>
            <a:ext cx="29797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/>
              <a:t>s.t.   g</a:t>
            </a:r>
            <a:r>
              <a:rPr lang="en-US" sz="4000" baseline="-25000"/>
              <a:t>i</a:t>
            </a:r>
            <a:r>
              <a:rPr lang="en-US" sz="4000" baseline="30000"/>
              <a:t>T</a:t>
            </a:r>
            <a:r>
              <a:rPr lang="en-US" sz="4000" b="1"/>
              <a:t>x</a:t>
            </a:r>
            <a:r>
              <a:rPr lang="en-US" sz="4000"/>
              <a:t> ≤ 0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720725" y="2874977"/>
            <a:ext cx="28844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/>
              <a:t>       h</a:t>
            </a:r>
            <a:r>
              <a:rPr lang="en-US" sz="4000" baseline="-25000"/>
              <a:t>i</a:t>
            </a:r>
            <a:r>
              <a:rPr lang="en-US" sz="4000" baseline="30000"/>
              <a:t>T</a:t>
            </a:r>
            <a:r>
              <a:rPr lang="en-US" sz="4000" b="1"/>
              <a:t>x</a:t>
            </a:r>
            <a:r>
              <a:rPr lang="en-US" sz="4000"/>
              <a:t> = 0</a:t>
            </a: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4419600" y="1119202"/>
            <a:ext cx="28495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Linear function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4435475" y="2006615"/>
            <a:ext cx="33924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Linear constraints</a:t>
            </a: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4435475" y="2921015"/>
            <a:ext cx="33924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Linear constraints</a:t>
            </a:r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304800" y="1062052"/>
            <a:ext cx="8153400" cy="2590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720518" y="3918646"/>
            <a:ext cx="554470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r>
              <a:rPr lang="en-US" sz="4000" dirty="0" smtClean="0"/>
              <a:t> is a vector of integers</a:t>
            </a:r>
            <a:endParaRPr lang="en-US" sz="4000" dirty="0"/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646309" y="4889359"/>
            <a:ext cx="562285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 dirty="0" smtClean="0"/>
              <a:t>For example, </a:t>
            </a:r>
            <a:r>
              <a:rPr lang="en-US" sz="4000" b="1" dirty="0" smtClean="0"/>
              <a:t>x</a:t>
            </a:r>
            <a:r>
              <a:rPr lang="en-US" sz="4000" dirty="0" smtClean="0"/>
              <a:t> </a:t>
            </a:r>
            <a:r>
              <a:rPr lang="en-US" sz="4000" dirty="0" smtClean="0">
                <a:latin typeface="Times" charset="0"/>
                <a:sym typeface="Symbol" charset="0"/>
              </a:rPr>
              <a:t> {0,1}</a:t>
            </a:r>
            <a:r>
              <a:rPr lang="en-US" sz="4000" baseline="30000" dirty="0" smtClean="0">
                <a:latin typeface="Times" charset="0"/>
                <a:sym typeface="Symbol" charset="0"/>
              </a:rPr>
              <a:t>N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2547027" y="6043060"/>
            <a:ext cx="391841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Hard to solve !!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489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 smtClean="0"/>
              <a:t>Linear Programming</a:t>
            </a:r>
            <a:endParaRPr lang="en-US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419225" y="1062052"/>
            <a:ext cx="255118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 dirty="0" smtClean="0"/>
              <a:t>min</a:t>
            </a:r>
            <a:r>
              <a:rPr lang="en-US" sz="4000" b="1" baseline="-25000" dirty="0" smtClean="0"/>
              <a:t>x</a:t>
            </a:r>
            <a:r>
              <a:rPr lang="en-US" sz="4000" dirty="0" smtClean="0"/>
              <a:t>  </a:t>
            </a:r>
            <a:r>
              <a:rPr lang="en-US" sz="4000" dirty="0"/>
              <a:t>g</a:t>
            </a:r>
            <a:r>
              <a:rPr lang="en-US" sz="4000" baseline="-25000" dirty="0"/>
              <a:t>0</a:t>
            </a:r>
            <a:r>
              <a:rPr lang="en-US" sz="4000" baseline="30000" dirty="0"/>
              <a:t>T</a:t>
            </a:r>
            <a:r>
              <a:rPr lang="en-US" sz="4000" b="1" dirty="0"/>
              <a:t>x</a:t>
            </a:r>
            <a:endParaRPr lang="en-US" sz="4000" dirty="0"/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90563" y="1960577"/>
            <a:ext cx="29797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/>
              <a:t>s.t.   g</a:t>
            </a:r>
            <a:r>
              <a:rPr lang="en-US" sz="4000" baseline="-25000"/>
              <a:t>i</a:t>
            </a:r>
            <a:r>
              <a:rPr lang="en-US" sz="4000" baseline="30000"/>
              <a:t>T</a:t>
            </a:r>
            <a:r>
              <a:rPr lang="en-US" sz="4000" b="1"/>
              <a:t>x</a:t>
            </a:r>
            <a:r>
              <a:rPr lang="en-US" sz="4000"/>
              <a:t> ≤ 0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720725" y="2874977"/>
            <a:ext cx="28844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/>
              <a:t>       h</a:t>
            </a:r>
            <a:r>
              <a:rPr lang="en-US" sz="4000" baseline="-25000"/>
              <a:t>i</a:t>
            </a:r>
            <a:r>
              <a:rPr lang="en-US" sz="4000" baseline="30000"/>
              <a:t>T</a:t>
            </a:r>
            <a:r>
              <a:rPr lang="en-US" sz="4000" b="1"/>
              <a:t>x</a:t>
            </a:r>
            <a:r>
              <a:rPr lang="en-US" sz="4000"/>
              <a:t> = 0</a:t>
            </a: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4419600" y="1119202"/>
            <a:ext cx="28495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Linear function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4435475" y="2006615"/>
            <a:ext cx="33924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Linear constraints</a:t>
            </a: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4435475" y="2921015"/>
            <a:ext cx="33924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Linear constraints</a:t>
            </a:r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304800" y="1062052"/>
            <a:ext cx="8153400" cy="2590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720518" y="3918646"/>
            <a:ext cx="478758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r>
              <a:rPr lang="en-US" sz="4000" dirty="0" smtClean="0"/>
              <a:t> is a vector of </a:t>
            </a:r>
            <a:r>
              <a:rPr lang="en-US" sz="4000" dirty="0" err="1" smtClean="0"/>
              <a:t>reals</a:t>
            </a:r>
            <a:endParaRPr lang="en-US" sz="4000" dirty="0"/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165209" y="6043060"/>
            <a:ext cx="380519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Easy to solve!!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1646309" y="4889359"/>
            <a:ext cx="562285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 dirty="0" smtClean="0"/>
              <a:t>For example, </a:t>
            </a:r>
            <a:r>
              <a:rPr lang="en-US" sz="4000" b="1" dirty="0" smtClean="0"/>
              <a:t>x</a:t>
            </a:r>
            <a:r>
              <a:rPr lang="en-US" sz="4000" dirty="0" smtClean="0"/>
              <a:t> </a:t>
            </a:r>
            <a:r>
              <a:rPr lang="en-US" sz="4000" dirty="0" smtClean="0">
                <a:latin typeface="Times" charset="0"/>
                <a:sym typeface="Symbol" charset="0"/>
              </a:rPr>
              <a:t> [0,1]</a:t>
            </a:r>
            <a:r>
              <a:rPr lang="en-US" sz="4000" baseline="30000" dirty="0" smtClean="0">
                <a:latin typeface="Times" charset="0"/>
                <a:sym typeface="Symbol" charset="0"/>
              </a:rPr>
              <a:t>N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6228388" y="6043060"/>
            <a:ext cx="277877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Relaxation</a:t>
            </a:r>
            <a:endParaRPr 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99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91675" y="1049063"/>
            <a:ext cx="679164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Express MAP as an integer program</a:t>
            </a:r>
            <a:endParaRPr lang="en-US" sz="3200" dirty="0"/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91675" y="2874370"/>
            <a:ext cx="6662802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Relax to a linear program and solve</a:t>
            </a:r>
            <a:endParaRPr lang="en-US" sz="3200" dirty="0"/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291675" y="4895052"/>
            <a:ext cx="6731731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Round fractional solution to integers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7738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2"/>
          <p:cNvSpPr>
            <a:spLocks noChangeArrowheads="1"/>
          </p:cNvSpPr>
          <p:nvPr/>
        </p:nvSpPr>
        <p:spPr bwMode="auto">
          <a:xfrm>
            <a:off x="5349875" y="3033713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5654675" y="1281113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5349875" y="2576513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7026275" y="3033713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7331075" y="1281113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V="1">
            <a:off x="5654675" y="1433513"/>
            <a:ext cx="1676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5654675" y="1433513"/>
            <a:ext cx="1676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5654675" y="14335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5654675" y="257651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349875" y="990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5349875" y="25765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7026275" y="990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7026275" y="2590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6248400" y="990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5807075" y="16002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6797675" y="16621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6283325" y="25765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5426075" y="31242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1</a:t>
            </a:r>
            <a:endParaRPr lang="en-US" sz="2800">
              <a:latin typeface="Times" charset="0"/>
            </a:endParaRP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7102475" y="3109913"/>
            <a:ext cx="5619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2</a:t>
            </a:r>
            <a:endParaRPr lang="en-US" sz="2800">
              <a:latin typeface="Times" charset="0"/>
            </a:endParaRPr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5349875" y="1433513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7026275" y="2576513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7026275" y="1433513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3429000" y="2332038"/>
            <a:ext cx="1475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latin typeface="Times" charset="0"/>
              </a:rPr>
              <a:t>Label </a:t>
            </a:r>
            <a:r>
              <a:rPr lang="ja-JP" altLang="en-US" sz="2400" b="1">
                <a:latin typeface="Arial"/>
              </a:rPr>
              <a:t>‘</a:t>
            </a:r>
            <a:r>
              <a:rPr lang="en-US" sz="2400" b="1">
                <a:latin typeface="Times" charset="0"/>
              </a:rPr>
              <a:t>0</a:t>
            </a:r>
            <a:r>
              <a:rPr lang="ja-JP" altLang="en-US" sz="2400" b="1">
                <a:latin typeface="Arial"/>
              </a:rPr>
              <a:t>’</a:t>
            </a:r>
            <a:endParaRPr lang="en-US" sz="2400" b="1">
              <a:latin typeface="Times" charset="0"/>
            </a:endParaRP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444875" y="1204913"/>
            <a:ext cx="1475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latin typeface="Times" charset="0"/>
              </a:rPr>
              <a:t>Label </a:t>
            </a:r>
            <a:r>
              <a:rPr lang="ja-JP" altLang="en-US" sz="2400" b="1">
                <a:latin typeface="Arial"/>
              </a:rPr>
              <a:t>‘</a:t>
            </a:r>
            <a:r>
              <a:rPr lang="en-US" sz="2400" b="1">
                <a:latin typeface="Times" charset="0"/>
              </a:rPr>
              <a:t>1</a:t>
            </a:r>
            <a:r>
              <a:rPr lang="ja-JP" altLang="en-US" sz="2400" b="1">
                <a:latin typeface="Arial"/>
              </a:rPr>
              <a:t>’</a:t>
            </a:r>
            <a:endParaRPr lang="en-US" sz="2400" b="1">
              <a:latin typeface="Times" charset="0"/>
            </a:endParaRP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517525" y="1081088"/>
            <a:ext cx="18145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Times" charset="0"/>
              </a:rPr>
              <a:t>Unary Cost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54451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r>
              <a:rPr lang="en-US" sz="4000" dirty="0"/>
              <a:t>Integer Programming Formulation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457200" y="4373563"/>
            <a:ext cx="4187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Times" charset="0"/>
              </a:rPr>
              <a:t>Unary Cost Vector </a:t>
            </a:r>
            <a:r>
              <a:rPr lang="en-US" sz="2800" b="1" dirty="0">
                <a:latin typeface="Times" charset="0"/>
              </a:rPr>
              <a:t>u</a:t>
            </a:r>
            <a:r>
              <a:rPr lang="en-US" sz="2800" dirty="0">
                <a:latin typeface="Times" charset="0"/>
              </a:rPr>
              <a:t> = [   5 </a:t>
            </a:r>
          </a:p>
        </p:txBody>
      </p:sp>
      <p:grpSp>
        <p:nvGrpSpPr>
          <p:cNvPr id="42" name="Group 29"/>
          <p:cNvGrpSpPr>
            <a:grpSpLocks/>
          </p:cNvGrpSpPr>
          <p:nvPr/>
        </p:nvGrpSpPr>
        <p:grpSpPr bwMode="auto">
          <a:xfrm>
            <a:off x="3487737" y="4343400"/>
            <a:ext cx="2108199" cy="1406525"/>
            <a:chOff x="2208" y="2688"/>
            <a:chExt cx="1328" cy="886"/>
          </a:xfrm>
        </p:grpSpPr>
        <p:sp>
          <p:nvSpPr>
            <p:cNvPr id="43" name="Oval 30"/>
            <p:cNvSpPr>
              <a:spLocks noChangeArrowheads="1"/>
            </p:cNvSpPr>
            <p:nvPr/>
          </p:nvSpPr>
          <p:spPr bwMode="auto">
            <a:xfrm>
              <a:off x="2592" y="2688"/>
              <a:ext cx="384" cy="432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Text Box 31"/>
            <p:cNvSpPr txBox="1">
              <a:spLocks noChangeArrowheads="1"/>
            </p:cNvSpPr>
            <p:nvPr/>
          </p:nvSpPr>
          <p:spPr bwMode="auto">
            <a:xfrm>
              <a:off x="2208" y="3264"/>
              <a:ext cx="1328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600" dirty="0">
                  <a:solidFill>
                    <a:schemeClr val="accent2"/>
                  </a:solidFill>
                  <a:latin typeface="Times" charset="0"/>
                </a:rPr>
                <a:t>Cost of V</a:t>
              </a:r>
              <a:r>
                <a:rPr lang="en-US" sz="2600" baseline="-25000" dirty="0">
                  <a:solidFill>
                    <a:schemeClr val="accent2"/>
                  </a:solidFill>
                  <a:latin typeface="Times" charset="0"/>
                </a:rPr>
                <a:t>1</a:t>
              </a:r>
              <a:r>
                <a:rPr lang="en-US" sz="2600" dirty="0">
                  <a:solidFill>
                    <a:schemeClr val="accent2"/>
                  </a:solidFill>
                  <a:latin typeface="Times" charset="0"/>
                </a:rPr>
                <a:t> = 0</a:t>
              </a:r>
            </a:p>
          </p:txBody>
        </p:sp>
      </p:grpSp>
      <p:sp>
        <p:nvSpPr>
          <p:cNvPr id="45" name="Text Box 32"/>
          <p:cNvSpPr txBox="1">
            <a:spLocks noChangeArrowheads="1"/>
          </p:cNvSpPr>
          <p:nvPr/>
        </p:nvSpPr>
        <p:spPr bwMode="auto">
          <a:xfrm>
            <a:off x="4800600" y="4357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latin typeface="Times" charset="0"/>
              </a:rPr>
              <a:t>2</a:t>
            </a:r>
          </a:p>
        </p:txBody>
      </p:sp>
      <p:grpSp>
        <p:nvGrpSpPr>
          <p:cNvPr id="46" name="Group 33"/>
          <p:cNvGrpSpPr>
            <a:grpSpLocks/>
          </p:cNvGrpSpPr>
          <p:nvPr/>
        </p:nvGrpSpPr>
        <p:grpSpPr bwMode="auto">
          <a:xfrm>
            <a:off x="4148137" y="4343400"/>
            <a:ext cx="2108199" cy="1406525"/>
            <a:chOff x="2208" y="2688"/>
            <a:chExt cx="1328" cy="886"/>
          </a:xfrm>
        </p:grpSpPr>
        <p:sp>
          <p:nvSpPr>
            <p:cNvPr id="47" name="Oval 34"/>
            <p:cNvSpPr>
              <a:spLocks noChangeArrowheads="1"/>
            </p:cNvSpPr>
            <p:nvPr/>
          </p:nvSpPr>
          <p:spPr bwMode="auto">
            <a:xfrm>
              <a:off x="2592" y="2688"/>
              <a:ext cx="384" cy="432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Text Box 35"/>
            <p:cNvSpPr txBox="1">
              <a:spLocks noChangeArrowheads="1"/>
            </p:cNvSpPr>
            <p:nvPr/>
          </p:nvSpPr>
          <p:spPr bwMode="auto">
            <a:xfrm>
              <a:off x="2208" y="3264"/>
              <a:ext cx="1328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600" dirty="0">
                  <a:solidFill>
                    <a:schemeClr val="accent2"/>
                  </a:solidFill>
                  <a:latin typeface="Times" charset="0"/>
                </a:rPr>
                <a:t>Cost of V</a:t>
              </a:r>
              <a:r>
                <a:rPr lang="en-US" sz="2600" baseline="-25000" dirty="0">
                  <a:solidFill>
                    <a:schemeClr val="accent2"/>
                  </a:solidFill>
                  <a:latin typeface="Times" charset="0"/>
                </a:rPr>
                <a:t>1</a:t>
              </a:r>
              <a:r>
                <a:rPr lang="en-US" sz="2600" dirty="0">
                  <a:solidFill>
                    <a:schemeClr val="accent2"/>
                  </a:solidFill>
                  <a:latin typeface="Times" charset="0"/>
                </a:rPr>
                <a:t> = 1</a:t>
              </a:r>
            </a:p>
          </p:txBody>
        </p:sp>
      </p:grpSp>
      <p:sp>
        <p:nvSpPr>
          <p:cNvPr id="49" name="Text Box 36"/>
          <p:cNvSpPr txBox="1">
            <a:spLocks noChangeArrowheads="1"/>
          </p:cNvSpPr>
          <p:nvPr/>
        </p:nvSpPr>
        <p:spPr bwMode="auto">
          <a:xfrm>
            <a:off x="5334000" y="4343400"/>
            <a:ext cx="15573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latin typeface="Times" charset="0"/>
              </a:rPr>
              <a:t>;   2    4  ]</a:t>
            </a:r>
          </a:p>
        </p:txBody>
      </p:sp>
    </p:spTree>
    <p:extLst>
      <p:ext uri="{BB962C8B-B14F-4D97-AF65-F5344CB8AC3E}">
        <p14:creationId xmlns:p14="http://schemas.microsoft.com/office/powerpoint/2010/main" val="1643017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utoUpdateAnimBg="0"/>
      <p:bldP spid="45" grpId="0" autoUpdateAnimBg="0"/>
      <p:bldP spid="49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2"/>
          <p:cNvSpPr>
            <a:spLocks noChangeArrowheads="1"/>
          </p:cNvSpPr>
          <p:nvPr/>
        </p:nvSpPr>
        <p:spPr bwMode="auto">
          <a:xfrm>
            <a:off x="5349875" y="3033713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5654675" y="1281113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5349875" y="2576513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7026275" y="3033713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7331075" y="1281113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V="1">
            <a:off x="5654675" y="1433513"/>
            <a:ext cx="1676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5654675" y="1433513"/>
            <a:ext cx="1676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5654675" y="14335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5654675" y="257651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349875" y="990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5349875" y="25765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7026275" y="990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7026275" y="2590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6248400" y="990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5807075" y="16002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6797675" y="16621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6283325" y="25765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5426075" y="31242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1</a:t>
            </a:r>
            <a:endParaRPr lang="en-US" sz="2800">
              <a:latin typeface="Times" charset="0"/>
            </a:endParaRP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7102475" y="3109913"/>
            <a:ext cx="5619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2</a:t>
            </a:r>
            <a:endParaRPr lang="en-US" sz="2800">
              <a:latin typeface="Times" charset="0"/>
            </a:endParaRPr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5349875" y="1433513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7026275" y="2576513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7026275" y="1433513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3429000" y="2332038"/>
            <a:ext cx="1475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latin typeface="Times" charset="0"/>
              </a:rPr>
              <a:t>Label </a:t>
            </a:r>
            <a:r>
              <a:rPr lang="ja-JP" altLang="en-US" sz="2400" b="1">
                <a:latin typeface="Arial"/>
              </a:rPr>
              <a:t>‘</a:t>
            </a:r>
            <a:r>
              <a:rPr lang="en-US" sz="2400" b="1">
                <a:latin typeface="Times" charset="0"/>
              </a:rPr>
              <a:t>0</a:t>
            </a:r>
            <a:r>
              <a:rPr lang="ja-JP" altLang="en-US" sz="2400" b="1">
                <a:latin typeface="Arial"/>
              </a:rPr>
              <a:t>’</a:t>
            </a:r>
            <a:endParaRPr lang="en-US" sz="2400" b="1">
              <a:latin typeface="Times" charset="0"/>
            </a:endParaRP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444875" y="1204913"/>
            <a:ext cx="1475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latin typeface="Times" charset="0"/>
              </a:rPr>
              <a:t>Label </a:t>
            </a:r>
            <a:r>
              <a:rPr lang="ja-JP" altLang="en-US" sz="2400" b="1">
                <a:latin typeface="Arial"/>
              </a:rPr>
              <a:t>‘</a:t>
            </a:r>
            <a:r>
              <a:rPr lang="en-US" sz="2400" b="1">
                <a:latin typeface="Times" charset="0"/>
              </a:rPr>
              <a:t>1</a:t>
            </a:r>
            <a:r>
              <a:rPr lang="ja-JP" altLang="en-US" sz="2400" b="1">
                <a:latin typeface="Arial"/>
              </a:rPr>
              <a:t>’</a:t>
            </a:r>
            <a:endParaRPr lang="en-US" sz="2400" b="1">
              <a:latin typeface="Times" charset="0"/>
            </a:endParaRP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517525" y="1081088"/>
            <a:ext cx="18145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Times" charset="0"/>
              </a:rPr>
              <a:t>Unary Cost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457200" y="4373563"/>
            <a:ext cx="4187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Unary Cost Vector </a:t>
            </a:r>
            <a:r>
              <a:rPr lang="en-US" sz="2800" b="1">
                <a:latin typeface="Times" charset="0"/>
              </a:rPr>
              <a:t>u</a:t>
            </a:r>
            <a:r>
              <a:rPr lang="en-US" sz="2800">
                <a:latin typeface="Times" charset="0"/>
              </a:rPr>
              <a:t> = [   5 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4800600" y="4357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5334000" y="4343400"/>
            <a:ext cx="1704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;   2    4  ]</a:t>
            </a:r>
            <a:r>
              <a:rPr lang="en-US" sz="2800" baseline="30000">
                <a:latin typeface="Times" charset="0"/>
              </a:rPr>
              <a:t>T</a:t>
            </a:r>
            <a:endParaRPr lang="en-US" sz="2800">
              <a:latin typeface="Times" charset="0"/>
            </a:endParaRP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1371600" y="5272088"/>
            <a:ext cx="32083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Label vector </a:t>
            </a:r>
            <a:r>
              <a:rPr lang="en-US" sz="2800" b="1" dirty="0">
                <a:latin typeface="Times" charset="0"/>
              </a:rPr>
              <a:t>x</a:t>
            </a:r>
            <a:r>
              <a:rPr lang="en-US" sz="2800" dirty="0">
                <a:latin typeface="Times" charset="0"/>
              </a:rPr>
              <a:t> = [  </a:t>
            </a:r>
            <a:r>
              <a:rPr lang="en-US" sz="2800" dirty="0" smtClean="0">
                <a:latin typeface="Times" charset="0"/>
              </a:rPr>
              <a:t>0</a:t>
            </a:r>
            <a:endParaRPr lang="en-US" sz="2800" dirty="0">
              <a:latin typeface="Times" charset="0"/>
            </a:endParaRPr>
          </a:p>
        </p:txBody>
      </p:sp>
      <p:grpSp>
        <p:nvGrpSpPr>
          <p:cNvPr id="17440" name="Group 32"/>
          <p:cNvGrpSpPr>
            <a:grpSpLocks/>
          </p:cNvGrpSpPr>
          <p:nvPr/>
        </p:nvGrpSpPr>
        <p:grpSpPr bwMode="auto">
          <a:xfrm>
            <a:off x="3505200" y="5181600"/>
            <a:ext cx="1493838" cy="1403350"/>
            <a:chOff x="2208" y="2688"/>
            <a:chExt cx="941" cy="884"/>
          </a:xfrm>
        </p:grpSpPr>
        <p:sp>
          <p:nvSpPr>
            <p:cNvPr id="17441" name="Oval 33"/>
            <p:cNvSpPr>
              <a:spLocks noChangeArrowheads="1"/>
            </p:cNvSpPr>
            <p:nvPr/>
          </p:nvSpPr>
          <p:spPr bwMode="auto">
            <a:xfrm>
              <a:off x="2592" y="2688"/>
              <a:ext cx="384" cy="43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2" name="Text Box 34"/>
            <p:cNvSpPr txBox="1">
              <a:spLocks noChangeArrowheads="1"/>
            </p:cNvSpPr>
            <p:nvPr/>
          </p:nvSpPr>
          <p:spPr bwMode="auto">
            <a:xfrm>
              <a:off x="2208" y="3245"/>
              <a:ext cx="9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" charset="0"/>
                </a:rPr>
                <a:t>     </a:t>
              </a:r>
              <a:r>
                <a:rPr lang="en-US" sz="2800">
                  <a:solidFill>
                    <a:schemeClr val="accent2"/>
                  </a:solidFill>
                  <a:latin typeface="Times" charset="0"/>
                </a:rPr>
                <a:t>V</a:t>
              </a:r>
              <a:r>
                <a:rPr lang="en-US" sz="2800" baseline="-25000">
                  <a:solidFill>
                    <a:schemeClr val="accent2"/>
                  </a:solidFill>
                  <a:latin typeface="Times" charset="0"/>
                </a:rPr>
                <a:t>1</a:t>
              </a:r>
              <a:r>
                <a:rPr lang="en-US" sz="2800">
                  <a:solidFill>
                    <a:schemeClr val="accent2"/>
                  </a:solidFill>
                  <a:latin typeface="Times" charset="0"/>
                </a:rPr>
                <a:t> </a:t>
              </a:r>
              <a:r>
                <a:rPr lang="en-US" sz="2800">
                  <a:solidFill>
                    <a:schemeClr val="accent2"/>
                  </a:solidFill>
                  <a:latin typeface="Times" charset="0"/>
                  <a:sym typeface="Symbol" charset="0"/>
                </a:rPr>
                <a:t> 0</a:t>
              </a:r>
              <a:endParaRPr lang="en-US" sz="2800">
                <a:solidFill>
                  <a:schemeClr val="accent2"/>
                </a:solidFill>
                <a:latin typeface="Times" charset="0"/>
              </a:endParaRPr>
            </a:p>
          </p:txBody>
        </p:sp>
      </p:grp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4800600" y="527208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" charset="0"/>
              </a:rPr>
              <a:t>1</a:t>
            </a:r>
          </a:p>
        </p:txBody>
      </p:sp>
      <p:grpSp>
        <p:nvGrpSpPr>
          <p:cNvPr id="17444" name="Group 36"/>
          <p:cNvGrpSpPr>
            <a:grpSpLocks/>
          </p:cNvGrpSpPr>
          <p:nvPr/>
        </p:nvGrpSpPr>
        <p:grpSpPr bwMode="auto">
          <a:xfrm>
            <a:off x="4114800" y="5181600"/>
            <a:ext cx="1498600" cy="1387475"/>
            <a:chOff x="2208" y="2688"/>
            <a:chExt cx="944" cy="874"/>
          </a:xfrm>
        </p:grpSpPr>
        <p:sp>
          <p:nvSpPr>
            <p:cNvPr id="17445" name="Oval 37"/>
            <p:cNvSpPr>
              <a:spLocks noChangeArrowheads="1"/>
            </p:cNvSpPr>
            <p:nvPr/>
          </p:nvSpPr>
          <p:spPr bwMode="auto">
            <a:xfrm>
              <a:off x="2592" y="2688"/>
              <a:ext cx="384" cy="43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6" name="Text Box 38"/>
            <p:cNvSpPr txBox="1">
              <a:spLocks noChangeArrowheads="1"/>
            </p:cNvSpPr>
            <p:nvPr/>
          </p:nvSpPr>
          <p:spPr bwMode="auto">
            <a:xfrm>
              <a:off x="2208" y="3235"/>
              <a:ext cx="9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" charset="0"/>
                </a:rPr>
                <a:t>     </a:t>
              </a:r>
              <a:r>
                <a:rPr lang="en-US" sz="2800">
                  <a:solidFill>
                    <a:schemeClr val="accent2"/>
                  </a:solidFill>
                  <a:latin typeface="Times" charset="0"/>
                </a:rPr>
                <a:t>V</a:t>
              </a:r>
              <a:r>
                <a:rPr lang="en-US" sz="2800" baseline="-25000">
                  <a:solidFill>
                    <a:schemeClr val="accent2"/>
                  </a:solidFill>
                  <a:latin typeface="Times" charset="0"/>
                </a:rPr>
                <a:t>1</a:t>
              </a:r>
              <a:r>
                <a:rPr lang="en-US" sz="2800">
                  <a:solidFill>
                    <a:schemeClr val="accent2"/>
                  </a:solidFill>
                  <a:latin typeface="Times" charset="0"/>
                </a:rPr>
                <a:t> </a:t>
              </a:r>
              <a:r>
                <a:rPr lang="en-US" sz="2800">
                  <a:solidFill>
                    <a:schemeClr val="accent2"/>
                  </a:solidFill>
                  <a:latin typeface="Times" charset="0"/>
                  <a:sym typeface="Symbol" charset="0"/>
                </a:rPr>
                <a:t>= 1</a:t>
              </a:r>
              <a:endParaRPr lang="en-US" sz="2800">
                <a:solidFill>
                  <a:schemeClr val="accent2"/>
                </a:solidFill>
                <a:latin typeface="Times" charset="0"/>
              </a:endParaRPr>
            </a:p>
          </p:txBody>
        </p:sp>
      </p:grp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5376863" y="5272088"/>
            <a:ext cx="15440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;   1   </a:t>
            </a:r>
            <a:r>
              <a:rPr lang="en-US" sz="2800" dirty="0" smtClean="0">
                <a:latin typeface="Times" charset="0"/>
              </a:rPr>
              <a:t>0 </a:t>
            </a:r>
            <a:r>
              <a:rPr lang="en-US" sz="2800" dirty="0">
                <a:latin typeface="Times" charset="0"/>
              </a:rPr>
              <a:t>]</a:t>
            </a:r>
            <a:r>
              <a:rPr lang="en-US" sz="2800" baseline="30000" dirty="0">
                <a:latin typeface="Times" charset="0"/>
              </a:rPr>
              <a:t>T</a:t>
            </a:r>
            <a:endParaRPr lang="en-US" sz="2800" dirty="0">
              <a:latin typeface="Times" charset="0"/>
            </a:endParaRP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54451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r>
              <a:rPr lang="en-US" sz="4000" dirty="0"/>
              <a:t>Integer Programming Formulation</a:t>
            </a:r>
          </a:p>
        </p:txBody>
      </p:sp>
    </p:spTree>
    <p:extLst>
      <p:ext uri="{BB962C8B-B14F-4D97-AF65-F5344CB8AC3E}">
        <p14:creationId xmlns:p14="http://schemas.microsoft.com/office/powerpoint/2010/main" val="1663870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3" grpId="0" autoUpdateAnimBg="0"/>
      <p:bldP spid="17447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5349875" y="3033713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5654675" y="1281113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5349875" y="2576513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7026275" y="3033713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7331075" y="1281113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V="1">
            <a:off x="5654675" y="1433513"/>
            <a:ext cx="1676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5654675" y="1433513"/>
            <a:ext cx="1676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5654675" y="14335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5654675" y="257651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5349875" y="990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349875" y="25765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7026275" y="990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7026275" y="2590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6248400" y="990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5807075" y="16002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6797675" y="16621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6283325" y="25765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5426075" y="31242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1</a:t>
            </a:r>
            <a:endParaRPr lang="en-US" sz="2800">
              <a:latin typeface="Times" charset="0"/>
            </a:endParaRP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7102475" y="3109913"/>
            <a:ext cx="5619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2</a:t>
            </a:r>
            <a:endParaRPr lang="en-US" sz="2800">
              <a:latin typeface="Times" charset="0"/>
            </a:endParaRP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5349875" y="1433513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7026275" y="2576513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7026275" y="1433513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3429000" y="2332038"/>
            <a:ext cx="1475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latin typeface="Times" charset="0"/>
              </a:rPr>
              <a:t>Label </a:t>
            </a:r>
            <a:r>
              <a:rPr lang="ja-JP" altLang="en-US" sz="2400" b="1">
                <a:latin typeface="Arial"/>
              </a:rPr>
              <a:t>‘</a:t>
            </a:r>
            <a:r>
              <a:rPr lang="en-US" sz="2400" b="1">
                <a:latin typeface="Times" charset="0"/>
              </a:rPr>
              <a:t>0</a:t>
            </a:r>
            <a:r>
              <a:rPr lang="ja-JP" altLang="en-US" sz="2400" b="1">
                <a:latin typeface="Arial"/>
              </a:rPr>
              <a:t>’</a:t>
            </a:r>
            <a:endParaRPr lang="en-US" sz="2400" b="1">
              <a:latin typeface="Times" charset="0"/>
            </a:endParaRP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3444875" y="1204913"/>
            <a:ext cx="1475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" charset="0"/>
              </a:rPr>
              <a:t>Label </a:t>
            </a:r>
            <a:r>
              <a:rPr lang="ja-JP" altLang="en-US" sz="2400" b="1" dirty="0">
                <a:latin typeface="Arial"/>
              </a:rPr>
              <a:t>‘</a:t>
            </a:r>
            <a:r>
              <a:rPr lang="en-US" sz="2400" b="1" dirty="0">
                <a:latin typeface="Times" charset="0"/>
              </a:rPr>
              <a:t>1</a:t>
            </a:r>
            <a:r>
              <a:rPr lang="ja-JP" altLang="en-US" sz="2400" b="1" dirty="0">
                <a:latin typeface="Arial"/>
              </a:rPr>
              <a:t>’</a:t>
            </a:r>
            <a:endParaRPr lang="en-US" sz="2400" b="1" dirty="0">
              <a:latin typeface="Times" charset="0"/>
            </a:endParaRP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517525" y="1081088"/>
            <a:ext cx="18145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Times" charset="0"/>
              </a:rPr>
              <a:t>Unary Cost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457200" y="4373563"/>
            <a:ext cx="4187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Unary Cost Vector </a:t>
            </a:r>
            <a:r>
              <a:rPr lang="en-US" sz="2800" b="1">
                <a:latin typeface="Times" charset="0"/>
              </a:rPr>
              <a:t>u</a:t>
            </a:r>
            <a:r>
              <a:rPr lang="en-US" sz="2800">
                <a:latin typeface="Times" charset="0"/>
              </a:rPr>
              <a:t> = [   5 </a:t>
            </a:r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4800600" y="4357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5334000" y="4343400"/>
            <a:ext cx="1704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;   2    4  ]</a:t>
            </a:r>
            <a:r>
              <a:rPr lang="en-US" sz="2800" baseline="30000">
                <a:latin typeface="Times" charset="0"/>
              </a:rPr>
              <a:t>T</a:t>
            </a:r>
            <a:endParaRPr lang="en-US" sz="2800">
              <a:latin typeface="Times" charset="0"/>
            </a:endParaRP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1371600" y="5272088"/>
            <a:ext cx="32083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Label vector </a:t>
            </a:r>
            <a:r>
              <a:rPr lang="en-US" sz="2800" b="1" dirty="0">
                <a:latin typeface="Times" charset="0"/>
              </a:rPr>
              <a:t>x</a:t>
            </a:r>
            <a:r>
              <a:rPr lang="en-US" sz="2800" dirty="0">
                <a:latin typeface="Times" charset="0"/>
              </a:rPr>
              <a:t> = [  </a:t>
            </a:r>
            <a:r>
              <a:rPr lang="en-US" sz="2800" dirty="0" smtClean="0">
                <a:latin typeface="Times" charset="0"/>
              </a:rPr>
              <a:t>0</a:t>
            </a:r>
            <a:endParaRPr lang="en-US" sz="2800" dirty="0">
              <a:latin typeface="Times" charset="0"/>
            </a:endParaRPr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4800600" y="527208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18465" name="Text Box 33"/>
          <p:cNvSpPr txBox="1">
            <a:spLocks noChangeArrowheads="1"/>
          </p:cNvSpPr>
          <p:nvPr/>
        </p:nvSpPr>
        <p:spPr bwMode="auto">
          <a:xfrm>
            <a:off x="5376863" y="5272088"/>
            <a:ext cx="15440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;   1   </a:t>
            </a:r>
            <a:r>
              <a:rPr lang="en-US" sz="2800" dirty="0" smtClean="0">
                <a:latin typeface="Times" charset="0"/>
              </a:rPr>
              <a:t>0 </a:t>
            </a:r>
            <a:r>
              <a:rPr lang="en-US" sz="2800" dirty="0">
                <a:latin typeface="Times" charset="0"/>
              </a:rPr>
              <a:t>]</a:t>
            </a:r>
            <a:r>
              <a:rPr lang="en-US" sz="2800" baseline="30000" dirty="0">
                <a:latin typeface="Times" charset="0"/>
              </a:rPr>
              <a:t>T</a:t>
            </a:r>
            <a:endParaRPr lang="en-US" sz="2800" dirty="0">
              <a:latin typeface="Times" charset="0"/>
            </a:endParaRPr>
          </a:p>
        </p:txBody>
      </p:sp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582613" y="6034088"/>
            <a:ext cx="3457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Sum of Unary Costs = </a:t>
            </a:r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4402931" y="6021877"/>
            <a:ext cx="11989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∑</a:t>
            </a:r>
            <a:r>
              <a:rPr lang="en-US" sz="2800" baseline="-25000" dirty="0" err="1">
                <a:latin typeface="Times" charset="0"/>
              </a:rPr>
              <a:t>i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b="1" dirty="0" err="1">
                <a:latin typeface="Times" charset="0"/>
              </a:rPr>
              <a:t>u</a:t>
            </a:r>
            <a:r>
              <a:rPr lang="en-US" sz="2800" baseline="-25000" dirty="0" err="1">
                <a:latin typeface="Times" charset="0"/>
              </a:rPr>
              <a:t>i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b="1" dirty="0" smtClean="0">
                <a:latin typeface="Times" charset="0"/>
              </a:rPr>
              <a:t>x</a:t>
            </a:r>
            <a:r>
              <a:rPr lang="en-US" sz="2800" baseline="-25000" dirty="0" smtClean="0">
                <a:latin typeface="Times" charset="0"/>
              </a:rPr>
              <a:t>i</a:t>
            </a:r>
            <a:endParaRPr lang="en-US" sz="2800" dirty="0">
              <a:latin typeface="Times" charset="0"/>
            </a:endParaRPr>
          </a:p>
        </p:txBody>
      </p:sp>
      <p:sp>
        <p:nvSpPr>
          <p:cNvPr id="18471" name="Rectangle 39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54451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r>
              <a:rPr lang="en-US" sz="4000" dirty="0"/>
              <a:t>Integer Programming Formulation</a:t>
            </a:r>
          </a:p>
        </p:txBody>
      </p:sp>
    </p:spTree>
    <p:extLst>
      <p:ext uri="{BB962C8B-B14F-4D97-AF65-F5344CB8AC3E}">
        <p14:creationId xmlns:p14="http://schemas.microsoft.com/office/powerpoint/2010/main" val="1611391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5349875" y="3033713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5654675" y="1281113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5349875" y="2576513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7026275" y="3033713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7331075" y="1281113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V="1">
            <a:off x="5654675" y="1433513"/>
            <a:ext cx="1676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5654675" y="1433513"/>
            <a:ext cx="1676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5654675" y="14335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5654675" y="257651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5349875" y="990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349875" y="25765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7026275" y="990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7026275" y="2590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6248400" y="990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5807075" y="16002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6797675" y="16621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6283325" y="25765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5426075" y="31242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1</a:t>
            </a:r>
            <a:endParaRPr lang="en-US" sz="2800">
              <a:latin typeface="Times" charset="0"/>
            </a:endParaRP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7102475" y="3109913"/>
            <a:ext cx="5619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2</a:t>
            </a:r>
            <a:endParaRPr lang="en-US" sz="2800">
              <a:latin typeface="Times" charset="0"/>
            </a:endParaRP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5349875" y="1433513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7026275" y="2576513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7026275" y="1433513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3429000" y="2332038"/>
            <a:ext cx="1475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latin typeface="Times" charset="0"/>
              </a:rPr>
              <a:t>Label </a:t>
            </a:r>
            <a:r>
              <a:rPr lang="ja-JP" altLang="en-US" sz="2400" b="1">
                <a:latin typeface="Arial"/>
              </a:rPr>
              <a:t>‘</a:t>
            </a:r>
            <a:r>
              <a:rPr lang="en-US" sz="2400" b="1">
                <a:latin typeface="Times" charset="0"/>
              </a:rPr>
              <a:t>0</a:t>
            </a:r>
            <a:r>
              <a:rPr lang="ja-JP" altLang="en-US" sz="2400" b="1">
                <a:latin typeface="Arial"/>
              </a:rPr>
              <a:t>’</a:t>
            </a:r>
            <a:endParaRPr lang="en-US" sz="2400" b="1">
              <a:latin typeface="Times" charset="0"/>
            </a:endParaRP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3444875" y="1204913"/>
            <a:ext cx="1475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" charset="0"/>
              </a:rPr>
              <a:t>Label </a:t>
            </a:r>
            <a:r>
              <a:rPr lang="ja-JP" altLang="en-US" sz="2400" b="1" dirty="0">
                <a:latin typeface="Arial"/>
              </a:rPr>
              <a:t>‘</a:t>
            </a:r>
            <a:r>
              <a:rPr lang="en-US" sz="2400" b="1" dirty="0">
                <a:latin typeface="Times" charset="0"/>
              </a:rPr>
              <a:t>1</a:t>
            </a:r>
            <a:r>
              <a:rPr lang="ja-JP" altLang="en-US" sz="2400" b="1" dirty="0">
                <a:latin typeface="Arial"/>
              </a:rPr>
              <a:t>’</a:t>
            </a:r>
            <a:endParaRPr lang="en-US" sz="2400" b="1" dirty="0">
              <a:latin typeface="Times" charset="0"/>
            </a:endParaRP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517525" y="1081088"/>
            <a:ext cx="21723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latin typeface="Times" charset="0"/>
              </a:rPr>
              <a:t>Pairwise </a:t>
            </a:r>
            <a:r>
              <a:rPr lang="en-US" sz="2800" dirty="0">
                <a:solidFill>
                  <a:schemeClr val="accent2"/>
                </a:solidFill>
                <a:latin typeface="Times" charset="0"/>
              </a:rPr>
              <a:t>Cost</a:t>
            </a:r>
          </a:p>
        </p:txBody>
      </p:sp>
      <p:sp>
        <p:nvSpPr>
          <p:cNvPr id="18471" name="Rectangle 39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54451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r>
              <a:rPr lang="en-US" sz="4000" dirty="0"/>
              <a:t>Integer Programming Formulation</a:t>
            </a:r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914400" y="4495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grpSp>
        <p:nvGrpSpPr>
          <p:cNvPr id="37" name="Group 29"/>
          <p:cNvGrpSpPr>
            <a:grpSpLocks/>
          </p:cNvGrpSpPr>
          <p:nvPr/>
        </p:nvGrpSpPr>
        <p:grpSpPr bwMode="auto">
          <a:xfrm>
            <a:off x="762000" y="4281488"/>
            <a:ext cx="8059738" cy="823912"/>
            <a:chOff x="480" y="2697"/>
            <a:chExt cx="5077" cy="519"/>
          </a:xfrm>
        </p:grpSpPr>
        <p:sp>
          <p:nvSpPr>
            <p:cNvPr id="38" name="Text Box 30"/>
            <p:cNvSpPr txBox="1">
              <a:spLocks noChangeArrowheads="1"/>
            </p:cNvSpPr>
            <p:nvPr/>
          </p:nvSpPr>
          <p:spPr bwMode="auto">
            <a:xfrm>
              <a:off x="3120" y="2697"/>
              <a:ext cx="243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chemeClr val="accent2"/>
                  </a:solidFill>
                  <a:latin typeface="Times" charset="0"/>
                </a:rPr>
                <a:t>Cost of V</a:t>
              </a:r>
              <a:r>
                <a:rPr lang="en-US" sz="2800" baseline="-25000">
                  <a:solidFill>
                    <a:schemeClr val="accent2"/>
                  </a:solidFill>
                  <a:latin typeface="Times" charset="0"/>
                </a:rPr>
                <a:t>1</a:t>
              </a:r>
              <a:r>
                <a:rPr lang="en-US" sz="2800">
                  <a:solidFill>
                    <a:schemeClr val="accent2"/>
                  </a:solidFill>
                  <a:latin typeface="Times" charset="0"/>
                </a:rPr>
                <a:t> = 0 and V</a:t>
              </a:r>
              <a:r>
                <a:rPr lang="en-US" sz="2800" baseline="-25000">
                  <a:solidFill>
                    <a:schemeClr val="accent2"/>
                  </a:solidFill>
                  <a:latin typeface="Times" charset="0"/>
                </a:rPr>
                <a:t>1</a:t>
              </a:r>
              <a:r>
                <a:rPr lang="en-US" sz="2800">
                  <a:solidFill>
                    <a:schemeClr val="accent2"/>
                  </a:solidFill>
                  <a:latin typeface="Times" charset="0"/>
                </a:rPr>
                <a:t> = 0</a:t>
              </a:r>
            </a:p>
          </p:txBody>
        </p:sp>
        <p:sp>
          <p:nvSpPr>
            <p:cNvPr id="39" name="Oval 31"/>
            <p:cNvSpPr>
              <a:spLocks noChangeArrowheads="1"/>
            </p:cNvSpPr>
            <p:nvPr/>
          </p:nvSpPr>
          <p:spPr bwMode="auto">
            <a:xfrm>
              <a:off x="480" y="2784"/>
              <a:ext cx="432" cy="432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0" name="Group 32"/>
          <p:cNvGrpSpPr>
            <a:grpSpLocks/>
          </p:cNvGrpSpPr>
          <p:nvPr/>
        </p:nvGrpSpPr>
        <p:grpSpPr bwMode="auto">
          <a:xfrm>
            <a:off x="933450" y="4495800"/>
            <a:ext cx="876300" cy="1143000"/>
            <a:chOff x="588" y="2832"/>
            <a:chExt cx="552" cy="720"/>
          </a:xfrm>
        </p:grpSpPr>
        <p:sp>
          <p:nvSpPr>
            <p:cNvPr id="41" name="Text Box 33"/>
            <p:cNvSpPr txBox="1">
              <a:spLocks noChangeArrowheads="1"/>
            </p:cNvSpPr>
            <p:nvPr/>
          </p:nvSpPr>
          <p:spPr bwMode="auto">
            <a:xfrm>
              <a:off x="912" y="283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  <p:sp>
          <p:nvSpPr>
            <p:cNvPr id="42" name="Text Box 34"/>
            <p:cNvSpPr txBox="1">
              <a:spLocks noChangeArrowheads="1"/>
            </p:cNvSpPr>
            <p:nvPr/>
          </p:nvSpPr>
          <p:spPr bwMode="auto">
            <a:xfrm>
              <a:off x="912" y="3225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  <p:sp>
          <p:nvSpPr>
            <p:cNvPr id="43" name="Text Box 35"/>
            <p:cNvSpPr txBox="1">
              <a:spLocks noChangeArrowheads="1"/>
            </p:cNvSpPr>
            <p:nvPr/>
          </p:nvSpPr>
          <p:spPr bwMode="auto">
            <a:xfrm>
              <a:off x="588" y="3225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</p:grpSp>
      <p:sp>
        <p:nvSpPr>
          <p:cNvPr id="44" name="Text Box 36"/>
          <p:cNvSpPr txBox="1">
            <a:spLocks noChangeArrowheads="1"/>
          </p:cNvSpPr>
          <p:nvPr/>
        </p:nvSpPr>
        <p:spPr bwMode="auto">
          <a:xfrm>
            <a:off x="2057400" y="4510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  <a:endParaRPr lang="en-US">
              <a:latin typeface="Times" charset="0"/>
            </a:endParaRPr>
          </a:p>
        </p:txBody>
      </p:sp>
      <p:grpSp>
        <p:nvGrpSpPr>
          <p:cNvPr id="45" name="Group 37"/>
          <p:cNvGrpSpPr>
            <a:grpSpLocks/>
          </p:cNvGrpSpPr>
          <p:nvPr/>
        </p:nvGrpSpPr>
        <p:grpSpPr bwMode="auto">
          <a:xfrm>
            <a:off x="1905000" y="4419600"/>
            <a:ext cx="6916738" cy="1052513"/>
            <a:chOff x="1200" y="2784"/>
            <a:chExt cx="4357" cy="663"/>
          </a:xfrm>
        </p:grpSpPr>
        <p:sp>
          <p:nvSpPr>
            <p:cNvPr id="46" name="Oval 38"/>
            <p:cNvSpPr>
              <a:spLocks noChangeArrowheads="1"/>
            </p:cNvSpPr>
            <p:nvPr/>
          </p:nvSpPr>
          <p:spPr bwMode="auto">
            <a:xfrm>
              <a:off x="1200" y="2784"/>
              <a:ext cx="432" cy="432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Text Box 39"/>
            <p:cNvSpPr txBox="1">
              <a:spLocks noChangeArrowheads="1"/>
            </p:cNvSpPr>
            <p:nvPr/>
          </p:nvSpPr>
          <p:spPr bwMode="auto">
            <a:xfrm>
              <a:off x="3120" y="3120"/>
              <a:ext cx="243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chemeClr val="accent2"/>
                  </a:solidFill>
                  <a:latin typeface="Times" charset="0"/>
                </a:rPr>
                <a:t>Cost of V</a:t>
              </a:r>
              <a:r>
                <a:rPr lang="en-US" sz="2800" baseline="-25000">
                  <a:solidFill>
                    <a:schemeClr val="accent2"/>
                  </a:solidFill>
                  <a:latin typeface="Times" charset="0"/>
                </a:rPr>
                <a:t>1</a:t>
              </a:r>
              <a:r>
                <a:rPr lang="en-US" sz="2800">
                  <a:solidFill>
                    <a:schemeClr val="accent2"/>
                  </a:solidFill>
                  <a:latin typeface="Times" charset="0"/>
                </a:rPr>
                <a:t> = 0 and V</a:t>
              </a:r>
              <a:r>
                <a:rPr lang="en-US" sz="2800" baseline="-25000">
                  <a:solidFill>
                    <a:schemeClr val="accent2"/>
                  </a:solidFill>
                  <a:latin typeface="Times" charset="0"/>
                </a:rPr>
                <a:t>2</a:t>
              </a:r>
              <a:r>
                <a:rPr lang="en-US" sz="2800">
                  <a:solidFill>
                    <a:schemeClr val="accent2"/>
                  </a:solidFill>
                  <a:latin typeface="Times" charset="0"/>
                </a:rPr>
                <a:t> = 0</a:t>
              </a:r>
            </a:p>
          </p:txBody>
        </p:sp>
      </p:grpSp>
      <p:sp>
        <p:nvSpPr>
          <p:cNvPr id="48" name="Text Box 40"/>
          <p:cNvSpPr txBox="1">
            <a:spLocks noChangeArrowheads="1"/>
          </p:cNvSpPr>
          <p:nvPr/>
        </p:nvSpPr>
        <p:spPr bwMode="auto">
          <a:xfrm>
            <a:off x="2590800" y="4495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grpSp>
        <p:nvGrpSpPr>
          <p:cNvPr id="49" name="Group 41"/>
          <p:cNvGrpSpPr>
            <a:grpSpLocks/>
          </p:cNvGrpSpPr>
          <p:nvPr/>
        </p:nvGrpSpPr>
        <p:grpSpPr bwMode="auto">
          <a:xfrm>
            <a:off x="2438400" y="4419600"/>
            <a:ext cx="6383338" cy="1676400"/>
            <a:chOff x="1536" y="2784"/>
            <a:chExt cx="4021" cy="1056"/>
          </a:xfrm>
        </p:grpSpPr>
        <p:sp>
          <p:nvSpPr>
            <p:cNvPr id="50" name="Oval 42"/>
            <p:cNvSpPr>
              <a:spLocks noChangeArrowheads="1"/>
            </p:cNvSpPr>
            <p:nvPr/>
          </p:nvSpPr>
          <p:spPr bwMode="auto">
            <a:xfrm>
              <a:off x="1536" y="2784"/>
              <a:ext cx="432" cy="432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43"/>
            <p:cNvSpPr txBox="1">
              <a:spLocks noChangeArrowheads="1"/>
            </p:cNvSpPr>
            <p:nvPr/>
          </p:nvSpPr>
          <p:spPr bwMode="auto">
            <a:xfrm>
              <a:off x="3120" y="3513"/>
              <a:ext cx="243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chemeClr val="accent2"/>
                  </a:solidFill>
                  <a:latin typeface="Times" charset="0"/>
                </a:rPr>
                <a:t>Cost of V</a:t>
              </a:r>
              <a:r>
                <a:rPr lang="en-US" sz="2800" baseline="-25000">
                  <a:solidFill>
                    <a:schemeClr val="accent2"/>
                  </a:solidFill>
                  <a:latin typeface="Times" charset="0"/>
                </a:rPr>
                <a:t>1</a:t>
              </a:r>
              <a:r>
                <a:rPr lang="en-US" sz="2800">
                  <a:solidFill>
                    <a:schemeClr val="accent2"/>
                  </a:solidFill>
                  <a:latin typeface="Times" charset="0"/>
                </a:rPr>
                <a:t> = 0 and V</a:t>
              </a:r>
              <a:r>
                <a:rPr lang="en-US" sz="2800" baseline="-25000">
                  <a:solidFill>
                    <a:schemeClr val="accent2"/>
                  </a:solidFill>
                  <a:latin typeface="Times" charset="0"/>
                </a:rPr>
                <a:t>2</a:t>
              </a:r>
              <a:r>
                <a:rPr lang="en-US" sz="2800">
                  <a:solidFill>
                    <a:schemeClr val="accent2"/>
                  </a:solidFill>
                  <a:latin typeface="Times" charset="0"/>
                </a:rPr>
                <a:t> = 1</a:t>
              </a:r>
            </a:p>
          </p:txBody>
        </p:sp>
      </p:grpSp>
      <p:grpSp>
        <p:nvGrpSpPr>
          <p:cNvPr id="52" name="Group 44"/>
          <p:cNvGrpSpPr>
            <a:grpSpLocks/>
          </p:cNvGrpSpPr>
          <p:nvPr/>
        </p:nvGrpSpPr>
        <p:grpSpPr bwMode="auto">
          <a:xfrm>
            <a:off x="914400" y="5119688"/>
            <a:ext cx="2038350" cy="1585912"/>
            <a:chOff x="576" y="3225"/>
            <a:chExt cx="1284" cy="999"/>
          </a:xfrm>
        </p:grpSpPr>
        <p:sp>
          <p:nvSpPr>
            <p:cNvPr id="53" name="Text Box 45"/>
            <p:cNvSpPr txBox="1">
              <a:spLocks noChangeArrowheads="1"/>
            </p:cNvSpPr>
            <p:nvPr/>
          </p:nvSpPr>
          <p:spPr bwMode="auto">
            <a:xfrm>
              <a:off x="1296" y="3225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1</a:t>
              </a:r>
            </a:p>
          </p:txBody>
        </p:sp>
        <p:sp>
          <p:nvSpPr>
            <p:cNvPr id="54" name="Text Box 46"/>
            <p:cNvSpPr txBox="1">
              <a:spLocks noChangeArrowheads="1"/>
            </p:cNvSpPr>
            <p:nvPr/>
          </p:nvSpPr>
          <p:spPr bwMode="auto">
            <a:xfrm>
              <a:off x="1632" y="3225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  <p:sp>
          <p:nvSpPr>
            <p:cNvPr id="55" name="Text Box 47"/>
            <p:cNvSpPr txBox="1">
              <a:spLocks noChangeArrowheads="1"/>
            </p:cNvSpPr>
            <p:nvPr/>
          </p:nvSpPr>
          <p:spPr bwMode="auto">
            <a:xfrm>
              <a:off x="1632" y="3561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  <p:sp>
          <p:nvSpPr>
            <p:cNvPr id="56" name="Text Box 48"/>
            <p:cNvSpPr txBox="1">
              <a:spLocks noChangeArrowheads="1"/>
            </p:cNvSpPr>
            <p:nvPr/>
          </p:nvSpPr>
          <p:spPr bwMode="auto">
            <a:xfrm>
              <a:off x="1308" y="3561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  <p:sp>
          <p:nvSpPr>
            <p:cNvPr id="57" name="Text Box 49"/>
            <p:cNvSpPr txBox="1">
              <a:spLocks noChangeArrowheads="1"/>
            </p:cNvSpPr>
            <p:nvPr/>
          </p:nvSpPr>
          <p:spPr bwMode="auto">
            <a:xfrm>
              <a:off x="1308" y="389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  <p:sp>
          <p:nvSpPr>
            <p:cNvPr id="58" name="Text Box 50"/>
            <p:cNvSpPr txBox="1">
              <a:spLocks noChangeArrowheads="1"/>
            </p:cNvSpPr>
            <p:nvPr/>
          </p:nvSpPr>
          <p:spPr bwMode="auto">
            <a:xfrm>
              <a:off x="1632" y="389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  <p:sp>
          <p:nvSpPr>
            <p:cNvPr id="59" name="Text Box 51"/>
            <p:cNvSpPr txBox="1">
              <a:spLocks noChangeArrowheads="1"/>
            </p:cNvSpPr>
            <p:nvPr/>
          </p:nvSpPr>
          <p:spPr bwMode="auto">
            <a:xfrm>
              <a:off x="900" y="3561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1</a:t>
              </a:r>
            </a:p>
          </p:txBody>
        </p:sp>
        <p:sp>
          <p:nvSpPr>
            <p:cNvPr id="60" name="Text Box 52"/>
            <p:cNvSpPr txBox="1">
              <a:spLocks noChangeArrowheads="1"/>
            </p:cNvSpPr>
            <p:nvPr/>
          </p:nvSpPr>
          <p:spPr bwMode="auto">
            <a:xfrm>
              <a:off x="576" y="3561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  <p:sp>
          <p:nvSpPr>
            <p:cNvPr id="61" name="Text Box 53"/>
            <p:cNvSpPr txBox="1">
              <a:spLocks noChangeArrowheads="1"/>
            </p:cNvSpPr>
            <p:nvPr/>
          </p:nvSpPr>
          <p:spPr bwMode="auto">
            <a:xfrm>
              <a:off x="576" y="389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3</a:t>
              </a:r>
            </a:p>
          </p:txBody>
        </p:sp>
        <p:sp>
          <p:nvSpPr>
            <p:cNvPr id="62" name="Text Box 54"/>
            <p:cNvSpPr txBox="1">
              <a:spLocks noChangeArrowheads="1"/>
            </p:cNvSpPr>
            <p:nvPr/>
          </p:nvSpPr>
          <p:spPr bwMode="auto">
            <a:xfrm>
              <a:off x="900" y="389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</p:grpSp>
      <p:grpSp>
        <p:nvGrpSpPr>
          <p:cNvPr id="63" name="Group 55"/>
          <p:cNvGrpSpPr>
            <a:grpSpLocks/>
          </p:cNvGrpSpPr>
          <p:nvPr/>
        </p:nvGrpSpPr>
        <p:grpSpPr bwMode="auto">
          <a:xfrm>
            <a:off x="152400" y="3824288"/>
            <a:ext cx="3513138" cy="2881312"/>
            <a:chOff x="96" y="2409"/>
            <a:chExt cx="2213" cy="1815"/>
          </a:xfrm>
        </p:grpSpPr>
        <p:sp>
          <p:nvSpPr>
            <p:cNvPr id="64" name="Text Box 56"/>
            <p:cNvSpPr txBox="1">
              <a:spLocks noChangeArrowheads="1"/>
            </p:cNvSpPr>
            <p:nvPr/>
          </p:nvSpPr>
          <p:spPr bwMode="auto">
            <a:xfrm>
              <a:off x="96" y="2409"/>
              <a:ext cx="221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Pairwise Cost Matrix </a:t>
              </a:r>
              <a:r>
                <a:rPr lang="en-US" sz="2800" b="1">
                  <a:latin typeface="Times" charset="0"/>
                </a:rPr>
                <a:t>P</a:t>
              </a:r>
              <a:endParaRPr lang="en-US" sz="2800">
                <a:latin typeface="Times" charset="0"/>
              </a:endParaRPr>
            </a:p>
          </p:txBody>
        </p:sp>
        <p:sp>
          <p:nvSpPr>
            <p:cNvPr id="65" name="Rectangle 57"/>
            <p:cNvSpPr>
              <a:spLocks noChangeArrowheads="1"/>
            </p:cNvSpPr>
            <p:nvPr/>
          </p:nvSpPr>
          <p:spPr bwMode="auto">
            <a:xfrm>
              <a:off x="1560" y="3876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66" name="Rectangle 58"/>
            <p:cNvSpPr>
              <a:spLocks noChangeArrowheads="1"/>
            </p:cNvSpPr>
            <p:nvPr/>
          </p:nvSpPr>
          <p:spPr bwMode="auto">
            <a:xfrm>
              <a:off x="1200" y="3876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67" name="Rectangle 59"/>
            <p:cNvSpPr>
              <a:spLocks noChangeArrowheads="1"/>
            </p:cNvSpPr>
            <p:nvPr/>
          </p:nvSpPr>
          <p:spPr bwMode="auto">
            <a:xfrm>
              <a:off x="840" y="3876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68" name="Rectangle 60"/>
            <p:cNvSpPr>
              <a:spLocks noChangeArrowheads="1"/>
            </p:cNvSpPr>
            <p:nvPr/>
          </p:nvSpPr>
          <p:spPr bwMode="auto">
            <a:xfrm>
              <a:off x="480" y="3876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69" name="Rectangle 61"/>
            <p:cNvSpPr>
              <a:spLocks noChangeArrowheads="1"/>
            </p:cNvSpPr>
            <p:nvPr/>
          </p:nvSpPr>
          <p:spPr bwMode="auto">
            <a:xfrm>
              <a:off x="1560" y="3528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70" name="Rectangle 62"/>
            <p:cNvSpPr>
              <a:spLocks noChangeArrowheads="1"/>
            </p:cNvSpPr>
            <p:nvPr/>
          </p:nvSpPr>
          <p:spPr bwMode="auto">
            <a:xfrm>
              <a:off x="1200" y="3528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71" name="Rectangle 63"/>
            <p:cNvSpPr>
              <a:spLocks noChangeArrowheads="1"/>
            </p:cNvSpPr>
            <p:nvPr/>
          </p:nvSpPr>
          <p:spPr bwMode="auto">
            <a:xfrm>
              <a:off x="840" y="3528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72" name="Rectangle 64"/>
            <p:cNvSpPr>
              <a:spLocks noChangeArrowheads="1"/>
            </p:cNvSpPr>
            <p:nvPr/>
          </p:nvSpPr>
          <p:spPr bwMode="auto">
            <a:xfrm>
              <a:off x="480" y="3528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73" name="Rectangle 65"/>
            <p:cNvSpPr>
              <a:spLocks noChangeArrowheads="1"/>
            </p:cNvSpPr>
            <p:nvPr/>
          </p:nvSpPr>
          <p:spPr bwMode="auto">
            <a:xfrm>
              <a:off x="1560" y="3180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74" name="Rectangle 66"/>
            <p:cNvSpPr>
              <a:spLocks noChangeArrowheads="1"/>
            </p:cNvSpPr>
            <p:nvPr/>
          </p:nvSpPr>
          <p:spPr bwMode="auto">
            <a:xfrm>
              <a:off x="1200" y="3180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75" name="Rectangle 67"/>
            <p:cNvSpPr>
              <a:spLocks noChangeArrowheads="1"/>
            </p:cNvSpPr>
            <p:nvPr/>
          </p:nvSpPr>
          <p:spPr bwMode="auto">
            <a:xfrm>
              <a:off x="840" y="3180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76" name="Rectangle 68"/>
            <p:cNvSpPr>
              <a:spLocks noChangeArrowheads="1"/>
            </p:cNvSpPr>
            <p:nvPr/>
          </p:nvSpPr>
          <p:spPr bwMode="auto">
            <a:xfrm>
              <a:off x="480" y="3180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77" name="Rectangle 69"/>
            <p:cNvSpPr>
              <a:spLocks noChangeArrowheads="1"/>
            </p:cNvSpPr>
            <p:nvPr/>
          </p:nvSpPr>
          <p:spPr bwMode="auto">
            <a:xfrm>
              <a:off x="1560" y="2832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78" name="Rectangle 70"/>
            <p:cNvSpPr>
              <a:spLocks noChangeArrowheads="1"/>
            </p:cNvSpPr>
            <p:nvPr/>
          </p:nvSpPr>
          <p:spPr bwMode="auto">
            <a:xfrm>
              <a:off x="1344" y="2832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79" name="Rectangle 71"/>
            <p:cNvSpPr>
              <a:spLocks noChangeArrowheads="1"/>
            </p:cNvSpPr>
            <p:nvPr/>
          </p:nvSpPr>
          <p:spPr bwMode="auto">
            <a:xfrm>
              <a:off x="840" y="2832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80" name="Rectangle 72"/>
            <p:cNvSpPr>
              <a:spLocks noChangeArrowheads="1"/>
            </p:cNvSpPr>
            <p:nvPr/>
          </p:nvSpPr>
          <p:spPr bwMode="auto">
            <a:xfrm>
              <a:off x="480" y="2832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81" name="Line 73"/>
            <p:cNvSpPr>
              <a:spLocks noChangeShapeType="1"/>
            </p:cNvSpPr>
            <p:nvPr/>
          </p:nvSpPr>
          <p:spPr bwMode="auto">
            <a:xfrm>
              <a:off x="480" y="2832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74"/>
            <p:cNvSpPr>
              <a:spLocks noChangeShapeType="1"/>
            </p:cNvSpPr>
            <p:nvPr/>
          </p:nvSpPr>
          <p:spPr bwMode="auto">
            <a:xfrm>
              <a:off x="480" y="3180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5"/>
            <p:cNvSpPr>
              <a:spLocks noChangeShapeType="1"/>
            </p:cNvSpPr>
            <p:nvPr/>
          </p:nvSpPr>
          <p:spPr bwMode="auto">
            <a:xfrm>
              <a:off x="480" y="3528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76"/>
            <p:cNvSpPr>
              <a:spLocks noChangeShapeType="1"/>
            </p:cNvSpPr>
            <p:nvPr/>
          </p:nvSpPr>
          <p:spPr bwMode="auto">
            <a:xfrm>
              <a:off x="480" y="38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77"/>
            <p:cNvSpPr>
              <a:spLocks noChangeShapeType="1"/>
            </p:cNvSpPr>
            <p:nvPr/>
          </p:nvSpPr>
          <p:spPr bwMode="auto">
            <a:xfrm>
              <a:off x="480" y="4224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78"/>
            <p:cNvSpPr>
              <a:spLocks noChangeShapeType="1"/>
            </p:cNvSpPr>
            <p:nvPr/>
          </p:nvSpPr>
          <p:spPr bwMode="auto">
            <a:xfrm>
              <a:off x="480" y="2832"/>
              <a:ext cx="0" cy="13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79"/>
            <p:cNvSpPr>
              <a:spLocks noChangeShapeType="1"/>
            </p:cNvSpPr>
            <p:nvPr/>
          </p:nvSpPr>
          <p:spPr bwMode="auto">
            <a:xfrm>
              <a:off x="840" y="2832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80"/>
            <p:cNvSpPr>
              <a:spLocks noChangeShapeType="1"/>
            </p:cNvSpPr>
            <p:nvPr/>
          </p:nvSpPr>
          <p:spPr bwMode="auto">
            <a:xfrm>
              <a:off x="1200" y="2832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81"/>
            <p:cNvSpPr>
              <a:spLocks noChangeShapeType="1"/>
            </p:cNvSpPr>
            <p:nvPr/>
          </p:nvSpPr>
          <p:spPr bwMode="auto">
            <a:xfrm>
              <a:off x="1560" y="2832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82"/>
            <p:cNvSpPr>
              <a:spLocks noChangeShapeType="1"/>
            </p:cNvSpPr>
            <p:nvPr/>
          </p:nvSpPr>
          <p:spPr bwMode="auto">
            <a:xfrm>
              <a:off x="1920" y="2832"/>
              <a:ext cx="0" cy="13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59203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utoUpdateAnimBg="0"/>
      <p:bldP spid="44" grpId="0" autoUpdateAnimBg="0"/>
      <p:bldP spid="48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5349875" y="3033713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5654675" y="1281113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5349875" y="2576513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7026275" y="3033713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7331075" y="1281113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V="1">
            <a:off x="5654675" y="1433513"/>
            <a:ext cx="1676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5654675" y="1433513"/>
            <a:ext cx="1676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5654675" y="14335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5654675" y="257651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5349875" y="990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349875" y="25765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7026275" y="990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7026275" y="2590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6248400" y="990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5807075" y="16002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6797675" y="16621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6283325" y="25765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5426075" y="31242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1</a:t>
            </a:r>
            <a:endParaRPr lang="en-US" sz="2800">
              <a:latin typeface="Times" charset="0"/>
            </a:endParaRP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7102475" y="3109913"/>
            <a:ext cx="5619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2</a:t>
            </a:r>
            <a:endParaRPr lang="en-US" sz="2800">
              <a:latin typeface="Times" charset="0"/>
            </a:endParaRP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5349875" y="1433513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7026275" y="2576513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7026275" y="1433513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3429000" y="2332038"/>
            <a:ext cx="1475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latin typeface="Times" charset="0"/>
              </a:rPr>
              <a:t>Label </a:t>
            </a:r>
            <a:r>
              <a:rPr lang="ja-JP" altLang="en-US" sz="2400" b="1">
                <a:latin typeface="Arial"/>
              </a:rPr>
              <a:t>‘</a:t>
            </a:r>
            <a:r>
              <a:rPr lang="en-US" sz="2400" b="1">
                <a:latin typeface="Times" charset="0"/>
              </a:rPr>
              <a:t>0</a:t>
            </a:r>
            <a:r>
              <a:rPr lang="ja-JP" altLang="en-US" sz="2400" b="1">
                <a:latin typeface="Arial"/>
              </a:rPr>
              <a:t>’</a:t>
            </a:r>
            <a:endParaRPr lang="en-US" sz="2400" b="1">
              <a:latin typeface="Times" charset="0"/>
            </a:endParaRP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3444875" y="1204913"/>
            <a:ext cx="1475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" charset="0"/>
              </a:rPr>
              <a:t>Label </a:t>
            </a:r>
            <a:r>
              <a:rPr lang="ja-JP" altLang="en-US" sz="2400" b="1" dirty="0">
                <a:latin typeface="Arial"/>
              </a:rPr>
              <a:t>‘</a:t>
            </a:r>
            <a:r>
              <a:rPr lang="en-US" sz="2400" b="1" dirty="0">
                <a:latin typeface="Times" charset="0"/>
              </a:rPr>
              <a:t>1</a:t>
            </a:r>
            <a:r>
              <a:rPr lang="ja-JP" altLang="en-US" sz="2400" b="1" dirty="0">
                <a:latin typeface="Arial"/>
              </a:rPr>
              <a:t>’</a:t>
            </a:r>
            <a:endParaRPr lang="en-US" sz="2400" b="1" dirty="0">
              <a:latin typeface="Times" charset="0"/>
            </a:endParaRP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517525" y="1081088"/>
            <a:ext cx="21723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latin typeface="Times" charset="0"/>
              </a:rPr>
              <a:t>Pairwise </a:t>
            </a:r>
            <a:r>
              <a:rPr lang="en-US" sz="2800" dirty="0">
                <a:solidFill>
                  <a:schemeClr val="accent2"/>
                </a:solidFill>
                <a:latin typeface="Times" charset="0"/>
              </a:rPr>
              <a:t>Cost</a:t>
            </a:r>
          </a:p>
        </p:txBody>
      </p:sp>
      <p:sp>
        <p:nvSpPr>
          <p:cNvPr id="18471" name="Rectangle 39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54451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r>
              <a:rPr lang="en-US" sz="4000" dirty="0"/>
              <a:t>Integer Programming Formulation</a:t>
            </a:r>
          </a:p>
        </p:txBody>
      </p:sp>
      <p:grpSp>
        <p:nvGrpSpPr>
          <p:cNvPr id="91" name="Group 28"/>
          <p:cNvGrpSpPr>
            <a:grpSpLocks/>
          </p:cNvGrpSpPr>
          <p:nvPr/>
        </p:nvGrpSpPr>
        <p:grpSpPr bwMode="auto">
          <a:xfrm>
            <a:off x="152400" y="3824288"/>
            <a:ext cx="3513138" cy="2881312"/>
            <a:chOff x="96" y="2409"/>
            <a:chExt cx="2213" cy="1815"/>
          </a:xfrm>
        </p:grpSpPr>
        <p:sp>
          <p:nvSpPr>
            <p:cNvPr id="92" name="Text Box 29"/>
            <p:cNvSpPr txBox="1">
              <a:spLocks noChangeArrowheads="1"/>
            </p:cNvSpPr>
            <p:nvPr/>
          </p:nvSpPr>
          <p:spPr bwMode="auto">
            <a:xfrm>
              <a:off x="96" y="2409"/>
              <a:ext cx="221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Pairwise Cost Matrix </a:t>
              </a:r>
              <a:r>
                <a:rPr lang="en-US" sz="2800" b="1">
                  <a:latin typeface="Times" charset="0"/>
                </a:rPr>
                <a:t>P</a:t>
              </a:r>
              <a:endParaRPr lang="en-US" sz="2800">
                <a:latin typeface="Times" charset="0"/>
              </a:endParaRPr>
            </a:p>
          </p:txBody>
        </p:sp>
        <p:sp>
          <p:nvSpPr>
            <p:cNvPr id="93" name="Rectangle 30"/>
            <p:cNvSpPr>
              <a:spLocks noChangeArrowheads="1"/>
            </p:cNvSpPr>
            <p:nvPr/>
          </p:nvSpPr>
          <p:spPr bwMode="auto">
            <a:xfrm>
              <a:off x="1560" y="3876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94" name="Rectangle 31"/>
            <p:cNvSpPr>
              <a:spLocks noChangeArrowheads="1"/>
            </p:cNvSpPr>
            <p:nvPr/>
          </p:nvSpPr>
          <p:spPr bwMode="auto">
            <a:xfrm>
              <a:off x="1200" y="3876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95" name="Rectangle 32"/>
            <p:cNvSpPr>
              <a:spLocks noChangeArrowheads="1"/>
            </p:cNvSpPr>
            <p:nvPr/>
          </p:nvSpPr>
          <p:spPr bwMode="auto">
            <a:xfrm>
              <a:off x="840" y="3876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96" name="Rectangle 33"/>
            <p:cNvSpPr>
              <a:spLocks noChangeArrowheads="1"/>
            </p:cNvSpPr>
            <p:nvPr/>
          </p:nvSpPr>
          <p:spPr bwMode="auto">
            <a:xfrm>
              <a:off x="480" y="3876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97" name="Rectangle 34"/>
            <p:cNvSpPr>
              <a:spLocks noChangeArrowheads="1"/>
            </p:cNvSpPr>
            <p:nvPr/>
          </p:nvSpPr>
          <p:spPr bwMode="auto">
            <a:xfrm>
              <a:off x="1560" y="3528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98" name="Rectangle 35"/>
            <p:cNvSpPr>
              <a:spLocks noChangeArrowheads="1"/>
            </p:cNvSpPr>
            <p:nvPr/>
          </p:nvSpPr>
          <p:spPr bwMode="auto">
            <a:xfrm>
              <a:off x="1200" y="3528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99" name="Rectangle 36"/>
            <p:cNvSpPr>
              <a:spLocks noChangeArrowheads="1"/>
            </p:cNvSpPr>
            <p:nvPr/>
          </p:nvSpPr>
          <p:spPr bwMode="auto">
            <a:xfrm>
              <a:off x="840" y="3528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100" name="Rectangle 37"/>
            <p:cNvSpPr>
              <a:spLocks noChangeArrowheads="1"/>
            </p:cNvSpPr>
            <p:nvPr/>
          </p:nvSpPr>
          <p:spPr bwMode="auto">
            <a:xfrm>
              <a:off x="480" y="3528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101" name="Rectangle 38"/>
            <p:cNvSpPr>
              <a:spLocks noChangeArrowheads="1"/>
            </p:cNvSpPr>
            <p:nvPr/>
          </p:nvSpPr>
          <p:spPr bwMode="auto">
            <a:xfrm>
              <a:off x="1560" y="3180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102" name="Rectangle 39"/>
            <p:cNvSpPr>
              <a:spLocks noChangeArrowheads="1"/>
            </p:cNvSpPr>
            <p:nvPr/>
          </p:nvSpPr>
          <p:spPr bwMode="auto">
            <a:xfrm>
              <a:off x="1200" y="3180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103" name="Rectangle 40"/>
            <p:cNvSpPr>
              <a:spLocks noChangeArrowheads="1"/>
            </p:cNvSpPr>
            <p:nvPr/>
          </p:nvSpPr>
          <p:spPr bwMode="auto">
            <a:xfrm>
              <a:off x="840" y="3180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104" name="Rectangle 41"/>
            <p:cNvSpPr>
              <a:spLocks noChangeArrowheads="1"/>
            </p:cNvSpPr>
            <p:nvPr/>
          </p:nvSpPr>
          <p:spPr bwMode="auto">
            <a:xfrm>
              <a:off x="480" y="3180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105" name="Rectangle 42"/>
            <p:cNvSpPr>
              <a:spLocks noChangeArrowheads="1"/>
            </p:cNvSpPr>
            <p:nvPr/>
          </p:nvSpPr>
          <p:spPr bwMode="auto">
            <a:xfrm>
              <a:off x="1560" y="2832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106" name="Rectangle 43"/>
            <p:cNvSpPr>
              <a:spLocks noChangeArrowheads="1"/>
            </p:cNvSpPr>
            <p:nvPr/>
          </p:nvSpPr>
          <p:spPr bwMode="auto">
            <a:xfrm>
              <a:off x="1344" y="2832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107" name="Rectangle 44"/>
            <p:cNvSpPr>
              <a:spLocks noChangeArrowheads="1"/>
            </p:cNvSpPr>
            <p:nvPr/>
          </p:nvSpPr>
          <p:spPr bwMode="auto">
            <a:xfrm>
              <a:off x="840" y="2832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108" name="Rectangle 45"/>
            <p:cNvSpPr>
              <a:spLocks noChangeArrowheads="1"/>
            </p:cNvSpPr>
            <p:nvPr/>
          </p:nvSpPr>
          <p:spPr bwMode="auto">
            <a:xfrm>
              <a:off x="480" y="2832"/>
              <a:ext cx="360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defTabSz="4879975" eaLnBrk="1" hangingPunct="1"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109" name="Line 46"/>
            <p:cNvSpPr>
              <a:spLocks noChangeShapeType="1"/>
            </p:cNvSpPr>
            <p:nvPr/>
          </p:nvSpPr>
          <p:spPr bwMode="auto">
            <a:xfrm>
              <a:off x="480" y="2832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47"/>
            <p:cNvSpPr>
              <a:spLocks noChangeShapeType="1"/>
            </p:cNvSpPr>
            <p:nvPr/>
          </p:nvSpPr>
          <p:spPr bwMode="auto">
            <a:xfrm>
              <a:off x="480" y="3180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48"/>
            <p:cNvSpPr>
              <a:spLocks noChangeShapeType="1"/>
            </p:cNvSpPr>
            <p:nvPr/>
          </p:nvSpPr>
          <p:spPr bwMode="auto">
            <a:xfrm>
              <a:off x="480" y="3528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49"/>
            <p:cNvSpPr>
              <a:spLocks noChangeShapeType="1"/>
            </p:cNvSpPr>
            <p:nvPr/>
          </p:nvSpPr>
          <p:spPr bwMode="auto">
            <a:xfrm>
              <a:off x="480" y="38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50"/>
            <p:cNvSpPr>
              <a:spLocks noChangeShapeType="1"/>
            </p:cNvSpPr>
            <p:nvPr/>
          </p:nvSpPr>
          <p:spPr bwMode="auto">
            <a:xfrm>
              <a:off x="480" y="4224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51"/>
            <p:cNvSpPr>
              <a:spLocks noChangeShapeType="1"/>
            </p:cNvSpPr>
            <p:nvPr/>
          </p:nvSpPr>
          <p:spPr bwMode="auto">
            <a:xfrm>
              <a:off x="480" y="2832"/>
              <a:ext cx="0" cy="13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52"/>
            <p:cNvSpPr>
              <a:spLocks noChangeShapeType="1"/>
            </p:cNvSpPr>
            <p:nvPr/>
          </p:nvSpPr>
          <p:spPr bwMode="auto">
            <a:xfrm>
              <a:off x="840" y="2832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53"/>
            <p:cNvSpPr>
              <a:spLocks noChangeShapeType="1"/>
            </p:cNvSpPr>
            <p:nvPr/>
          </p:nvSpPr>
          <p:spPr bwMode="auto">
            <a:xfrm>
              <a:off x="1200" y="2832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54"/>
            <p:cNvSpPr>
              <a:spLocks noChangeShapeType="1"/>
            </p:cNvSpPr>
            <p:nvPr/>
          </p:nvSpPr>
          <p:spPr bwMode="auto">
            <a:xfrm>
              <a:off x="1560" y="2832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55"/>
            <p:cNvSpPr>
              <a:spLocks noChangeShapeType="1"/>
            </p:cNvSpPr>
            <p:nvPr/>
          </p:nvSpPr>
          <p:spPr bwMode="auto">
            <a:xfrm>
              <a:off x="1920" y="2832"/>
              <a:ext cx="0" cy="13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9" name="Text Box 56"/>
          <p:cNvSpPr txBox="1">
            <a:spLocks noChangeArrowheads="1"/>
          </p:cNvSpPr>
          <p:nvPr/>
        </p:nvSpPr>
        <p:spPr bwMode="auto">
          <a:xfrm>
            <a:off x="914400" y="4495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grpSp>
        <p:nvGrpSpPr>
          <p:cNvPr id="120" name="Group 57"/>
          <p:cNvGrpSpPr>
            <a:grpSpLocks/>
          </p:cNvGrpSpPr>
          <p:nvPr/>
        </p:nvGrpSpPr>
        <p:grpSpPr bwMode="auto">
          <a:xfrm>
            <a:off x="933450" y="4495800"/>
            <a:ext cx="876300" cy="1143000"/>
            <a:chOff x="588" y="2832"/>
            <a:chExt cx="552" cy="720"/>
          </a:xfrm>
        </p:grpSpPr>
        <p:sp>
          <p:nvSpPr>
            <p:cNvPr id="121" name="Text Box 58"/>
            <p:cNvSpPr txBox="1">
              <a:spLocks noChangeArrowheads="1"/>
            </p:cNvSpPr>
            <p:nvPr/>
          </p:nvSpPr>
          <p:spPr bwMode="auto">
            <a:xfrm>
              <a:off x="912" y="283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  <p:sp>
          <p:nvSpPr>
            <p:cNvPr id="122" name="Text Box 59"/>
            <p:cNvSpPr txBox="1">
              <a:spLocks noChangeArrowheads="1"/>
            </p:cNvSpPr>
            <p:nvPr/>
          </p:nvSpPr>
          <p:spPr bwMode="auto">
            <a:xfrm>
              <a:off x="912" y="3225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  <p:sp>
          <p:nvSpPr>
            <p:cNvPr id="123" name="Text Box 60"/>
            <p:cNvSpPr txBox="1">
              <a:spLocks noChangeArrowheads="1"/>
            </p:cNvSpPr>
            <p:nvPr/>
          </p:nvSpPr>
          <p:spPr bwMode="auto">
            <a:xfrm>
              <a:off x="588" y="3225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</p:grpSp>
      <p:sp>
        <p:nvSpPr>
          <p:cNvPr id="124" name="Text Box 61"/>
          <p:cNvSpPr txBox="1">
            <a:spLocks noChangeArrowheads="1"/>
          </p:cNvSpPr>
          <p:nvPr/>
        </p:nvSpPr>
        <p:spPr bwMode="auto">
          <a:xfrm>
            <a:off x="2057400" y="4510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  <a:endParaRPr lang="en-US">
              <a:latin typeface="Times" charset="0"/>
            </a:endParaRPr>
          </a:p>
        </p:txBody>
      </p:sp>
      <p:sp>
        <p:nvSpPr>
          <p:cNvPr id="125" name="Text Box 62"/>
          <p:cNvSpPr txBox="1">
            <a:spLocks noChangeArrowheads="1"/>
          </p:cNvSpPr>
          <p:nvPr/>
        </p:nvSpPr>
        <p:spPr bwMode="auto">
          <a:xfrm>
            <a:off x="2590800" y="4495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3</a:t>
            </a:r>
          </a:p>
        </p:txBody>
      </p:sp>
      <p:grpSp>
        <p:nvGrpSpPr>
          <p:cNvPr id="126" name="Group 63"/>
          <p:cNvGrpSpPr>
            <a:grpSpLocks/>
          </p:cNvGrpSpPr>
          <p:nvPr/>
        </p:nvGrpSpPr>
        <p:grpSpPr bwMode="auto">
          <a:xfrm>
            <a:off x="914400" y="5119688"/>
            <a:ext cx="2038350" cy="1585912"/>
            <a:chOff x="576" y="3225"/>
            <a:chExt cx="1284" cy="999"/>
          </a:xfrm>
        </p:grpSpPr>
        <p:sp>
          <p:nvSpPr>
            <p:cNvPr id="127" name="Text Box 64"/>
            <p:cNvSpPr txBox="1">
              <a:spLocks noChangeArrowheads="1"/>
            </p:cNvSpPr>
            <p:nvPr/>
          </p:nvSpPr>
          <p:spPr bwMode="auto">
            <a:xfrm>
              <a:off x="1296" y="3225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1</a:t>
              </a:r>
            </a:p>
          </p:txBody>
        </p:sp>
        <p:sp>
          <p:nvSpPr>
            <p:cNvPr id="128" name="Text Box 65"/>
            <p:cNvSpPr txBox="1">
              <a:spLocks noChangeArrowheads="1"/>
            </p:cNvSpPr>
            <p:nvPr/>
          </p:nvSpPr>
          <p:spPr bwMode="auto">
            <a:xfrm>
              <a:off x="1632" y="3225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  <p:sp>
          <p:nvSpPr>
            <p:cNvPr id="129" name="Text Box 66"/>
            <p:cNvSpPr txBox="1">
              <a:spLocks noChangeArrowheads="1"/>
            </p:cNvSpPr>
            <p:nvPr/>
          </p:nvSpPr>
          <p:spPr bwMode="auto">
            <a:xfrm>
              <a:off x="1632" y="3561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  <p:sp>
          <p:nvSpPr>
            <p:cNvPr id="130" name="Text Box 67"/>
            <p:cNvSpPr txBox="1">
              <a:spLocks noChangeArrowheads="1"/>
            </p:cNvSpPr>
            <p:nvPr/>
          </p:nvSpPr>
          <p:spPr bwMode="auto">
            <a:xfrm>
              <a:off x="1308" y="3561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  <p:sp>
          <p:nvSpPr>
            <p:cNvPr id="131" name="Text Box 68"/>
            <p:cNvSpPr txBox="1">
              <a:spLocks noChangeArrowheads="1"/>
            </p:cNvSpPr>
            <p:nvPr/>
          </p:nvSpPr>
          <p:spPr bwMode="auto">
            <a:xfrm>
              <a:off x="1308" y="389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  <p:sp>
          <p:nvSpPr>
            <p:cNvPr id="132" name="Text Box 69"/>
            <p:cNvSpPr txBox="1">
              <a:spLocks noChangeArrowheads="1"/>
            </p:cNvSpPr>
            <p:nvPr/>
          </p:nvSpPr>
          <p:spPr bwMode="auto">
            <a:xfrm>
              <a:off x="1632" y="389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  <p:sp>
          <p:nvSpPr>
            <p:cNvPr id="133" name="Text Box 70"/>
            <p:cNvSpPr txBox="1">
              <a:spLocks noChangeArrowheads="1"/>
            </p:cNvSpPr>
            <p:nvPr/>
          </p:nvSpPr>
          <p:spPr bwMode="auto">
            <a:xfrm>
              <a:off x="900" y="3561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1</a:t>
              </a:r>
            </a:p>
          </p:txBody>
        </p:sp>
        <p:sp>
          <p:nvSpPr>
            <p:cNvPr id="134" name="Text Box 71"/>
            <p:cNvSpPr txBox="1">
              <a:spLocks noChangeArrowheads="1"/>
            </p:cNvSpPr>
            <p:nvPr/>
          </p:nvSpPr>
          <p:spPr bwMode="auto">
            <a:xfrm>
              <a:off x="576" y="3561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  <p:sp>
          <p:nvSpPr>
            <p:cNvPr id="135" name="Text Box 72"/>
            <p:cNvSpPr txBox="1">
              <a:spLocks noChangeArrowheads="1"/>
            </p:cNvSpPr>
            <p:nvPr/>
          </p:nvSpPr>
          <p:spPr bwMode="auto">
            <a:xfrm>
              <a:off x="576" y="389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3</a:t>
              </a:r>
            </a:p>
          </p:txBody>
        </p:sp>
        <p:sp>
          <p:nvSpPr>
            <p:cNvPr id="136" name="Text Box 73"/>
            <p:cNvSpPr txBox="1">
              <a:spLocks noChangeArrowheads="1"/>
            </p:cNvSpPr>
            <p:nvPr/>
          </p:nvSpPr>
          <p:spPr bwMode="auto">
            <a:xfrm>
              <a:off x="900" y="389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" charset="0"/>
                </a:rPr>
                <a:t>0</a:t>
              </a:r>
            </a:p>
          </p:txBody>
        </p:sp>
      </p:grpSp>
      <p:sp>
        <p:nvSpPr>
          <p:cNvPr id="137" name="Text Box 74"/>
          <p:cNvSpPr txBox="1">
            <a:spLocks noChangeArrowheads="1"/>
          </p:cNvSpPr>
          <p:nvPr/>
        </p:nvSpPr>
        <p:spPr bwMode="auto">
          <a:xfrm>
            <a:off x="4343400" y="3810000"/>
            <a:ext cx="34147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Sum of Pairwise Costs</a:t>
            </a:r>
          </a:p>
        </p:txBody>
      </p:sp>
      <p:sp>
        <p:nvSpPr>
          <p:cNvPr id="141" name="Text Box 78"/>
          <p:cNvSpPr txBox="1">
            <a:spLocks noChangeArrowheads="1"/>
          </p:cNvSpPr>
          <p:nvPr/>
        </p:nvSpPr>
        <p:spPr bwMode="auto">
          <a:xfrm>
            <a:off x="5189231" y="4329113"/>
            <a:ext cx="17326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∑</a:t>
            </a:r>
            <a:r>
              <a:rPr lang="en-US" sz="2800" baseline="-25000" dirty="0" err="1" smtClean="0">
                <a:latin typeface="Times" charset="0"/>
              </a:rPr>
              <a:t>i</a:t>
            </a:r>
            <a:r>
              <a:rPr lang="en-US" sz="2800" baseline="-25000" dirty="0" smtClean="0">
                <a:latin typeface="Times" charset="0"/>
              </a:rPr>
              <a:t>&lt;j</a:t>
            </a:r>
            <a:r>
              <a:rPr lang="en-US" sz="2800" dirty="0" smtClean="0">
                <a:latin typeface="Times" charset="0"/>
              </a:rPr>
              <a:t> </a:t>
            </a:r>
            <a:r>
              <a:rPr lang="en-US" sz="2800" b="1" dirty="0" err="1">
                <a:latin typeface="Times" charset="0"/>
              </a:rPr>
              <a:t>P</a:t>
            </a:r>
            <a:r>
              <a:rPr lang="en-US" sz="2800" baseline="-25000" dirty="0" err="1">
                <a:latin typeface="Times" charset="0"/>
              </a:rPr>
              <a:t>ij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b="1" dirty="0" err="1" smtClean="0">
                <a:latin typeface="Times" charset="0"/>
              </a:rPr>
              <a:t>x</a:t>
            </a:r>
            <a:r>
              <a:rPr lang="en-US" sz="2800" baseline="-25000" dirty="0" err="1" smtClean="0">
                <a:latin typeface="Times" charset="0"/>
              </a:rPr>
              <a:t>i</a:t>
            </a:r>
            <a:r>
              <a:rPr lang="en-US" sz="2800" b="1" dirty="0" err="1" smtClean="0">
                <a:latin typeface="Times" charset="0"/>
              </a:rPr>
              <a:t>x</a:t>
            </a:r>
            <a:r>
              <a:rPr lang="en-US" sz="2800" baseline="-25000" dirty="0" err="1" smtClean="0">
                <a:latin typeface="Times" charset="0"/>
              </a:rPr>
              <a:t>j</a:t>
            </a:r>
            <a:endParaRPr lang="en-US" sz="2800" dirty="0">
              <a:latin typeface="Times" charset="0"/>
            </a:endParaRPr>
          </a:p>
        </p:txBody>
      </p:sp>
      <p:sp>
        <p:nvSpPr>
          <p:cNvPr id="142" name="Text Box 78"/>
          <p:cNvSpPr txBox="1">
            <a:spLocks noChangeArrowheads="1"/>
          </p:cNvSpPr>
          <p:nvPr/>
        </p:nvSpPr>
        <p:spPr bwMode="auto">
          <a:xfrm>
            <a:off x="5007527" y="5028937"/>
            <a:ext cx="19251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" charset="0"/>
              </a:rPr>
              <a:t>= ∑</a:t>
            </a:r>
            <a:r>
              <a:rPr lang="en-US" sz="2800" baseline="-25000" dirty="0" err="1" smtClean="0">
                <a:latin typeface="Times" charset="0"/>
              </a:rPr>
              <a:t>i</a:t>
            </a:r>
            <a:r>
              <a:rPr lang="en-US" sz="2800" baseline="-25000" dirty="0" smtClean="0">
                <a:latin typeface="Times" charset="0"/>
              </a:rPr>
              <a:t>&lt;j</a:t>
            </a:r>
            <a:r>
              <a:rPr lang="en-US" sz="2800" dirty="0" smtClean="0">
                <a:latin typeface="Times" charset="0"/>
              </a:rPr>
              <a:t> </a:t>
            </a:r>
            <a:r>
              <a:rPr lang="en-US" sz="2800" b="1" dirty="0" err="1">
                <a:latin typeface="Times" charset="0"/>
              </a:rPr>
              <a:t>P</a:t>
            </a:r>
            <a:r>
              <a:rPr lang="en-US" sz="2800" baseline="-25000" dirty="0" err="1">
                <a:latin typeface="Times" charset="0"/>
              </a:rPr>
              <a:t>ij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b="1" dirty="0" err="1" smtClean="0">
                <a:latin typeface="Times" charset="0"/>
              </a:rPr>
              <a:t>X</a:t>
            </a:r>
            <a:r>
              <a:rPr lang="en-US" sz="2800" baseline="-25000" dirty="0" err="1" smtClean="0">
                <a:latin typeface="Times" charset="0"/>
              </a:rPr>
              <a:t>ij</a:t>
            </a:r>
            <a:endParaRPr lang="en-US" sz="2800" dirty="0">
              <a:latin typeface="Times" charset="0"/>
            </a:endParaRPr>
          </a:p>
        </p:txBody>
      </p:sp>
      <p:sp>
        <p:nvSpPr>
          <p:cNvPr id="143" name="Text Box 78"/>
          <p:cNvSpPr txBox="1">
            <a:spLocks noChangeArrowheads="1"/>
          </p:cNvSpPr>
          <p:nvPr/>
        </p:nvSpPr>
        <p:spPr bwMode="auto">
          <a:xfrm>
            <a:off x="5403437" y="5786707"/>
            <a:ext cx="13388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" charset="0"/>
              </a:rPr>
              <a:t>X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dirty="0" smtClean="0">
                <a:latin typeface="Times" charset="0"/>
              </a:rPr>
              <a:t>= </a:t>
            </a:r>
            <a:r>
              <a:rPr lang="en-US" sz="2800" b="1" dirty="0" err="1" smtClean="0">
                <a:latin typeface="Times" charset="0"/>
              </a:rPr>
              <a:t>xx</a:t>
            </a:r>
            <a:r>
              <a:rPr lang="en-US" sz="2800" baseline="30000" dirty="0" err="1" smtClean="0">
                <a:latin typeface="Times" charset="0"/>
              </a:rPr>
              <a:t>T</a:t>
            </a:r>
            <a:endParaRPr lang="en-US" sz="2800" baseline="30000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375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/>
      <p:bldP spid="1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533400"/>
          </a:xfrm>
        </p:spPr>
        <p:txBody>
          <a:bodyPr>
            <a:noAutofit/>
          </a:bodyPr>
          <a:lstStyle/>
          <a:p>
            <a:r>
              <a:rPr lang="en-US" sz="4000" dirty="0" smtClean="0"/>
              <a:t>Motivating Application</a:t>
            </a:r>
            <a:endParaRPr lang="en-US" sz="4000" dirty="0"/>
          </a:p>
        </p:txBody>
      </p:sp>
      <p:pic>
        <p:nvPicPr>
          <p:cNvPr id="6" name="Picture 3" descr="cow_exam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25" y="848959"/>
            <a:ext cx="3695004" cy="235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28" descr="detect_exampl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019" y="823972"/>
            <a:ext cx="3620073" cy="235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87606" y="3206235"/>
            <a:ext cx="9687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Image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6253931" y="3206235"/>
            <a:ext cx="2082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Desired Output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1970198" y="4240217"/>
            <a:ext cx="53594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Only 10 variables !!</a:t>
            </a:r>
            <a:endParaRPr lang="en-US" sz="4400" b="1" dirty="0"/>
          </a:p>
        </p:txBody>
      </p:sp>
      <p:sp>
        <p:nvSpPr>
          <p:cNvPr id="10" name="Freeform 50"/>
          <p:cNvSpPr>
            <a:spLocks/>
          </p:cNvSpPr>
          <p:nvPr/>
        </p:nvSpPr>
        <p:spPr bwMode="auto">
          <a:xfrm>
            <a:off x="378702" y="2180935"/>
            <a:ext cx="830318" cy="927612"/>
          </a:xfrm>
          <a:custGeom>
            <a:avLst/>
            <a:gdLst>
              <a:gd name="T0" fmla="*/ 296 w 408"/>
              <a:gd name="T1" fmla="*/ 0 h 392"/>
              <a:gd name="T2" fmla="*/ 8 w 408"/>
              <a:gd name="T3" fmla="*/ 336 h 392"/>
              <a:gd name="T4" fmla="*/ 344 w 408"/>
              <a:gd name="T5" fmla="*/ 336 h 392"/>
              <a:gd name="T6" fmla="*/ 392 w 408"/>
              <a:gd name="T7" fmla="*/ 384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8" h="392">
                <a:moveTo>
                  <a:pt x="296" y="0"/>
                </a:moveTo>
                <a:cubicBezTo>
                  <a:pt x="148" y="140"/>
                  <a:pt x="0" y="280"/>
                  <a:pt x="8" y="336"/>
                </a:cubicBezTo>
                <a:cubicBezTo>
                  <a:pt x="16" y="392"/>
                  <a:pt x="280" y="328"/>
                  <a:pt x="344" y="336"/>
                </a:cubicBezTo>
                <a:cubicBezTo>
                  <a:pt x="408" y="344"/>
                  <a:pt x="384" y="376"/>
                  <a:pt x="392" y="384"/>
                </a:cubicBezTo>
              </a:path>
            </a:pathLst>
          </a:custGeom>
          <a:noFill/>
          <a:ln w="698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7969839" y="732660"/>
            <a:ext cx="762000" cy="5972940"/>
            <a:chOff x="7969839" y="732660"/>
            <a:chExt cx="762000" cy="5972940"/>
          </a:xfrm>
        </p:grpSpPr>
        <p:sp>
          <p:nvSpPr>
            <p:cNvPr id="12" name="Oval 33"/>
            <p:cNvSpPr>
              <a:spLocks noChangeArrowheads="1"/>
            </p:cNvSpPr>
            <p:nvPr/>
          </p:nvSpPr>
          <p:spPr bwMode="auto">
            <a:xfrm>
              <a:off x="7969839" y="5943600"/>
              <a:ext cx="762000" cy="762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head</a:t>
              </a:r>
            </a:p>
          </p:txBody>
        </p:sp>
        <p:sp>
          <p:nvSpPr>
            <p:cNvPr id="13" name="Line 34"/>
            <p:cNvSpPr>
              <a:spLocks noChangeShapeType="1"/>
            </p:cNvSpPr>
            <p:nvPr/>
          </p:nvSpPr>
          <p:spPr bwMode="auto">
            <a:xfrm>
              <a:off x="8350839" y="732660"/>
              <a:ext cx="0" cy="52109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8122239" y="5519624"/>
            <a:ext cx="751676" cy="369332"/>
            <a:chOff x="8122239" y="5519624"/>
            <a:chExt cx="751676" cy="369332"/>
          </a:xfrm>
        </p:grpSpPr>
        <p:sp>
          <p:nvSpPr>
            <p:cNvPr id="14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8128095" y="5220217"/>
            <a:ext cx="751676" cy="369332"/>
            <a:chOff x="8122239" y="5519624"/>
            <a:chExt cx="751676" cy="369332"/>
          </a:xfrm>
        </p:grpSpPr>
        <p:sp>
          <p:nvSpPr>
            <p:cNvPr id="25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8118998" y="4930303"/>
            <a:ext cx="751676" cy="369332"/>
            <a:chOff x="8122239" y="5519624"/>
            <a:chExt cx="751676" cy="369332"/>
          </a:xfrm>
        </p:grpSpPr>
        <p:sp>
          <p:nvSpPr>
            <p:cNvPr id="31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8122239" y="4639897"/>
            <a:ext cx="751676" cy="369332"/>
            <a:chOff x="8122239" y="5519624"/>
            <a:chExt cx="751676" cy="369332"/>
          </a:xfrm>
        </p:grpSpPr>
        <p:sp>
          <p:nvSpPr>
            <p:cNvPr id="160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8110871" y="4345957"/>
            <a:ext cx="751676" cy="369332"/>
            <a:chOff x="8122239" y="5519624"/>
            <a:chExt cx="751676" cy="369332"/>
          </a:xfrm>
        </p:grpSpPr>
        <p:sp>
          <p:nvSpPr>
            <p:cNvPr id="190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8114112" y="4055551"/>
            <a:ext cx="751676" cy="369332"/>
            <a:chOff x="8122239" y="5519624"/>
            <a:chExt cx="751676" cy="369332"/>
          </a:xfrm>
        </p:grpSpPr>
        <p:sp>
          <p:nvSpPr>
            <p:cNvPr id="193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8108701" y="3765637"/>
            <a:ext cx="751676" cy="369332"/>
            <a:chOff x="8122239" y="5519624"/>
            <a:chExt cx="751676" cy="369332"/>
          </a:xfrm>
        </p:grpSpPr>
        <p:sp>
          <p:nvSpPr>
            <p:cNvPr id="199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8111942" y="3475231"/>
            <a:ext cx="751676" cy="369332"/>
            <a:chOff x="8122239" y="5519624"/>
            <a:chExt cx="751676" cy="369332"/>
          </a:xfrm>
        </p:grpSpPr>
        <p:sp>
          <p:nvSpPr>
            <p:cNvPr id="202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8100574" y="3181291"/>
            <a:ext cx="751676" cy="369332"/>
            <a:chOff x="8122239" y="5519624"/>
            <a:chExt cx="751676" cy="369332"/>
          </a:xfrm>
        </p:grpSpPr>
        <p:sp>
          <p:nvSpPr>
            <p:cNvPr id="205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8103815" y="2890885"/>
            <a:ext cx="751676" cy="369332"/>
            <a:chOff x="8122239" y="5519624"/>
            <a:chExt cx="751676" cy="369332"/>
          </a:xfrm>
        </p:grpSpPr>
        <p:sp>
          <p:nvSpPr>
            <p:cNvPr id="208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8097827" y="2598957"/>
            <a:ext cx="751676" cy="369332"/>
            <a:chOff x="8122239" y="5519624"/>
            <a:chExt cx="751676" cy="369332"/>
          </a:xfrm>
        </p:grpSpPr>
        <p:sp>
          <p:nvSpPr>
            <p:cNvPr id="214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8101068" y="2308551"/>
            <a:ext cx="751676" cy="369332"/>
            <a:chOff x="8122239" y="5519624"/>
            <a:chExt cx="751676" cy="369332"/>
          </a:xfrm>
        </p:grpSpPr>
        <p:sp>
          <p:nvSpPr>
            <p:cNvPr id="217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8089700" y="2014611"/>
            <a:ext cx="751676" cy="369332"/>
            <a:chOff x="8122239" y="5519624"/>
            <a:chExt cx="751676" cy="369332"/>
          </a:xfrm>
        </p:grpSpPr>
        <p:sp>
          <p:nvSpPr>
            <p:cNvPr id="220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8092941" y="1724205"/>
            <a:ext cx="751676" cy="369332"/>
            <a:chOff x="8122239" y="5519624"/>
            <a:chExt cx="751676" cy="369332"/>
          </a:xfrm>
        </p:grpSpPr>
        <p:sp>
          <p:nvSpPr>
            <p:cNvPr id="223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8087530" y="1434291"/>
            <a:ext cx="751676" cy="369332"/>
            <a:chOff x="8122239" y="5519624"/>
            <a:chExt cx="751676" cy="369332"/>
          </a:xfrm>
        </p:grpSpPr>
        <p:sp>
          <p:nvSpPr>
            <p:cNvPr id="226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8090771" y="1143885"/>
            <a:ext cx="751676" cy="369332"/>
            <a:chOff x="8122239" y="5519624"/>
            <a:chExt cx="751676" cy="369332"/>
          </a:xfrm>
        </p:grpSpPr>
        <p:sp>
          <p:nvSpPr>
            <p:cNvPr id="229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8079403" y="849945"/>
            <a:ext cx="751676" cy="369332"/>
            <a:chOff x="8122239" y="5519624"/>
            <a:chExt cx="751676" cy="369332"/>
          </a:xfrm>
        </p:grpSpPr>
        <p:sp>
          <p:nvSpPr>
            <p:cNvPr id="232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8082644" y="559539"/>
            <a:ext cx="751676" cy="369332"/>
            <a:chOff x="8122239" y="5519624"/>
            <a:chExt cx="751676" cy="369332"/>
          </a:xfrm>
        </p:grpSpPr>
        <p:sp>
          <p:nvSpPr>
            <p:cNvPr id="235" name="Line 35"/>
            <p:cNvSpPr>
              <a:spLocks noChangeShapeType="1"/>
            </p:cNvSpPr>
            <p:nvPr/>
          </p:nvSpPr>
          <p:spPr bwMode="auto">
            <a:xfrm>
              <a:off x="8122239" y="57150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8560871" y="551962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7678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19021E-6 3.28476E-6 L 0.12166 0.2722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74" y="1360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29316E-6 0.00069 L 0.49913 -0.00834 L 0.49913 0.1867 L -0.00556 0.19666 L -0.00383 0.38244 L 0.49913 0.37549 " pathEditMode="relative" rAng="0" ptsTypes="AAAAAA">
                                      <p:cBhvr>
                                        <p:cTn id="38" dur="56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79" y="18624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5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9" grpId="1"/>
      <p:bldP spid="3" grpId="0"/>
      <p:bldP spid="3" grpId="1"/>
      <p:bldP spid="10" grpId="0" animBg="1"/>
      <p:bldP spid="10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1" name="Rectangle 39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54451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r>
              <a:rPr lang="en-US" sz="4000" dirty="0"/>
              <a:t>Integer Programming Formulation</a:t>
            </a:r>
          </a:p>
        </p:txBody>
      </p:sp>
      <p:sp>
        <p:nvSpPr>
          <p:cNvPr id="78" name="Text Box 2"/>
          <p:cNvSpPr txBox="1">
            <a:spLocks noChangeArrowheads="1"/>
          </p:cNvSpPr>
          <p:nvPr/>
        </p:nvSpPr>
        <p:spPr bwMode="auto">
          <a:xfrm>
            <a:off x="517525" y="1081088"/>
            <a:ext cx="1803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Times" charset="0"/>
              </a:rPr>
              <a:t>Constraints</a:t>
            </a:r>
          </a:p>
        </p:txBody>
      </p:sp>
      <p:grpSp>
        <p:nvGrpSpPr>
          <p:cNvPr id="79" name="Group 3"/>
          <p:cNvGrpSpPr>
            <a:grpSpLocks/>
          </p:cNvGrpSpPr>
          <p:nvPr/>
        </p:nvGrpSpPr>
        <p:grpSpPr bwMode="auto">
          <a:xfrm>
            <a:off x="457200" y="4127500"/>
            <a:ext cx="4578350" cy="1662113"/>
            <a:chOff x="288" y="1113"/>
            <a:chExt cx="2884" cy="1047"/>
          </a:xfrm>
        </p:grpSpPr>
        <p:sp>
          <p:nvSpPr>
            <p:cNvPr id="80" name="Text Box 4"/>
            <p:cNvSpPr txBox="1">
              <a:spLocks noChangeArrowheads="1"/>
            </p:cNvSpPr>
            <p:nvPr/>
          </p:nvSpPr>
          <p:spPr bwMode="auto">
            <a:xfrm>
              <a:off x="288" y="1113"/>
              <a:ext cx="22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sz="2800">
                  <a:latin typeface="Times" charset="0"/>
                </a:rPr>
                <a:t> Uniqueness Constraint</a:t>
              </a:r>
            </a:p>
          </p:txBody>
        </p:sp>
        <p:sp>
          <p:nvSpPr>
            <p:cNvPr id="81" name="Text Box 5"/>
            <p:cNvSpPr txBox="1">
              <a:spLocks noChangeArrowheads="1"/>
            </p:cNvSpPr>
            <p:nvPr/>
          </p:nvSpPr>
          <p:spPr bwMode="auto">
            <a:xfrm>
              <a:off x="2053" y="1565"/>
              <a:ext cx="111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dirty="0">
                  <a:latin typeface="Times" charset="0"/>
                </a:rPr>
                <a:t>∑   </a:t>
              </a:r>
              <a:r>
                <a:rPr lang="en-US" sz="3200" b="1" dirty="0">
                  <a:latin typeface="Times" charset="0"/>
                </a:rPr>
                <a:t>x</a:t>
              </a:r>
              <a:r>
                <a:rPr lang="en-US" sz="3200" baseline="-25000" dirty="0">
                  <a:latin typeface="Times" charset="0"/>
                </a:rPr>
                <a:t>i </a:t>
              </a:r>
              <a:r>
                <a:rPr lang="en-US" sz="3200" dirty="0">
                  <a:latin typeface="Times" charset="0"/>
                </a:rPr>
                <a:t> = </a:t>
              </a:r>
              <a:r>
                <a:rPr lang="en-US" sz="3200" dirty="0" smtClean="0">
                  <a:latin typeface="Times" charset="0"/>
                </a:rPr>
                <a:t>1</a:t>
              </a:r>
              <a:endParaRPr lang="en-US" sz="3200" dirty="0">
                <a:latin typeface="Times" charset="0"/>
              </a:endParaRPr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auto">
            <a:xfrm>
              <a:off x="1962" y="1872"/>
              <a:ext cx="5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 err="1">
                  <a:latin typeface="Times" charset="0"/>
                </a:rPr>
                <a:t>i</a:t>
              </a:r>
              <a:r>
                <a:rPr lang="en-US" dirty="0">
                  <a:latin typeface="Times" charset="0"/>
                </a:rPr>
                <a:t> </a:t>
              </a:r>
              <a:r>
                <a:rPr lang="en-US" dirty="0">
                  <a:latin typeface="Times" charset="0"/>
                  <a:sym typeface="Symbol" charset="0"/>
                </a:rPr>
                <a:t> </a:t>
              </a:r>
              <a:r>
                <a:rPr lang="en-US" dirty="0" err="1">
                  <a:latin typeface="Times" charset="0"/>
                  <a:sym typeface="Symbol" charset="0"/>
                </a:rPr>
                <a:t>V</a:t>
              </a:r>
              <a:r>
                <a:rPr lang="en-US" baseline="-25000" dirty="0" err="1">
                  <a:latin typeface="Times" charset="0"/>
                  <a:sym typeface="Symbol" charset="0"/>
                </a:rPr>
                <a:t>a</a:t>
              </a:r>
              <a:endParaRPr lang="en-US" dirty="0">
                <a:latin typeface="Times" charset="0"/>
              </a:endParaRPr>
            </a:p>
          </p:txBody>
        </p:sp>
      </p:grp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395288" y="1773238"/>
            <a:ext cx="31130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800">
                <a:latin typeface="Times" charset="0"/>
              </a:rPr>
              <a:t> Integer Constraints</a:t>
            </a:r>
          </a:p>
        </p:txBody>
      </p:sp>
      <p:sp>
        <p:nvSpPr>
          <p:cNvPr id="84" name="Text Box 8"/>
          <p:cNvSpPr txBox="1">
            <a:spLocks noChangeArrowheads="1"/>
          </p:cNvSpPr>
          <p:nvPr/>
        </p:nvSpPr>
        <p:spPr bwMode="auto">
          <a:xfrm>
            <a:off x="3670300" y="2436813"/>
            <a:ext cx="15699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" charset="0"/>
              </a:rPr>
              <a:t>x</a:t>
            </a:r>
            <a:r>
              <a:rPr lang="en-US" sz="2800" baseline="-25000" dirty="0">
                <a:latin typeface="Times" charset="0"/>
              </a:rPr>
              <a:t>i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dirty="0">
                <a:latin typeface="Times" charset="0"/>
                <a:sym typeface="Symbol" charset="0"/>
              </a:rPr>
              <a:t></a:t>
            </a:r>
            <a:r>
              <a:rPr lang="en-US" sz="2800" dirty="0" smtClean="0">
                <a:latin typeface="Times" charset="0"/>
              </a:rPr>
              <a:t>{0,1</a:t>
            </a:r>
            <a:r>
              <a:rPr lang="en-US" sz="2800" dirty="0">
                <a:latin typeface="Times" charset="0"/>
              </a:rPr>
              <a:t>}</a:t>
            </a:r>
          </a:p>
        </p:txBody>
      </p:sp>
      <p:sp>
        <p:nvSpPr>
          <p:cNvPr id="85" name="Text Box 9"/>
          <p:cNvSpPr txBox="1">
            <a:spLocks noChangeArrowheads="1"/>
          </p:cNvSpPr>
          <p:nvPr/>
        </p:nvSpPr>
        <p:spPr bwMode="auto">
          <a:xfrm>
            <a:off x="3748088" y="3184525"/>
            <a:ext cx="14112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" charset="0"/>
              </a:rPr>
              <a:t>X</a:t>
            </a:r>
            <a:r>
              <a:rPr lang="en-US" sz="2800">
                <a:latin typeface="Times" charset="0"/>
              </a:rPr>
              <a:t> = </a:t>
            </a:r>
            <a:r>
              <a:rPr lang="en-US" sz="2800" b="1">
                <a:latin typeface="Times" charset="0"/>
              </a:rPr>
              <a:t>x x</a:t>
            </a:r>
            <a:r>
              <a:rPr lang="en-US" sz="2800" baseline="30000">
                <a:latin typeface="Times" charset="0"/>
              </a:rPr>
              <a:t>T</a:t>
            </a:r>
            <a:endParaRPr lang="en-US" sz="280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504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1" name="Rectangle 39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54451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r>
              <a:rPr lang="en-US" sz="4000" dirty="0"/>
              <a:t>Integer Programming Formulation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139614" y="1591393"/>
            <a:ext cx="20145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" charset="0"/>
              </a:rPr>
              <a:t>x</a:t>
            </a:r>
            <a:r>
              <a:rPr lang="en-US" sz="2800">
                <a:latin typeface="Times" charset="0"/>
              </a:rPr>
              <a:t>* = argmin 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102100" y="1576334"/>
            <a:ext cx="1133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∑ </a:t>
            </a:r>
            <a:r>
              <a:rPr lang="en-US" sz="2800" b="1" dirty="0" err="1">
                <a:latin typeface="Times" charset="0"/>
              </a:rPr>
              <a:t>u</a:t>
            </a:r>
            <a:r>
              <a:rPr lang="en-US" sz="2800" baseline="-25000" dirty="0" err="1">
                <a:latin typeface="Times" charset="0"/>
              </a:rPr>
              <a:t>i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b="1" dirty="0" smtClean="0">
                <a:latin typeface="Times" charset="0"/>
              </a:rPr>
              <a:t>x</a:t>
            </a:r>
            <a:r>
              <a:rPr lang="en-US" sz="2800" baseline="-25000" dirty="0" smtClean="0">
                <a:latin typeface="Times" charset="0"/>
              </a:rPr>
              <a:t>i</a:t>
            </a:r>
            <a:endParaRPr lang="en-US" sz="2800" dirty="0">
              <a:latin typeface="Times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199108" y="1575562"/>
            <a:ext cx="384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+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5613064" y="1575562"/>
            <a:ext cx="13648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∑ </a:t>
            </a:r>
            <a:r>
              <a:rPr lang="en-US" sz="2800" b="1" dirty="0" err="1">
                <a:latin typeface="Times" charset="0"/>
              </a:rPr>
              <a:t>P</a:t>
            </a:r>
            <a:r>
              <a:rPr lang="en-US" sz="2800" baseline="-25000" dirty="0" err="1">
                <a:latin typeface="Times" charset="0"/>
              </a:rPr>
              <a:t>ij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b="1" dirty="0" err="1" smtClean="0">
                <a:latin typeface="Times" charset="0"/>
              </a:rPr>
              <a:t>X</a:t>
            </a:r>
            <a:r>
              <a:rPr lang="en-US" sz="2800" baseline="-25000" dirty="0" err="1" smtClean="0">
                <a:latin typeface="Times" charset="0"/>
              </a:rPr>
              <a:t>ij</a:t>
            </a:r>
            <a:endParaRPr lang="en-US" sz="2800" dirty="0">
              <a:latin typeface="Times" charset="0"/>
            </a:endParaRP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4102100" y="3994171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Times" charset="0"/>
            </a:endParaRP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3624263" y="3773509"/>
            <a:ext cx="15699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" charset="0"/>
              </a:rPr>
              <a:t>x</a:t>
            </a:r>
            <a:r>
              <a:rPr lang="en-US" sz="2800" baseline="-25000" dirty="0">
                <a:latin typeface="Times" charset="0"/>
              </a:rPr>
              <a:t>i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dirty="0">
                <a:latin typeface="Times" charset="0"/>
                <a:sym typeface="Symbol" charset="0"/>
              </a:rPr>
              <a:t></a:t>
            </a:r>
            <a:r>
              <a:rPr lang="en-US" sz="2800" dirty="0" smtClean="0">
                <a:latin typeface="Times" charset="0"/>
              </a:rPr>
              <a:t>{0,1</a:t>
            </a:r>
            <a:r>
              <a:rPr lang="en-US" sz="2800" dirty="0">
                <a:latin typeface="Times" charset="0"/>
              </a:rPr>
              <a:t>}</a:t>
            </a: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3702050" y="4521221"/>
            <a:ext cx="1411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" charset="0"/>
              </a:rPr>
              <a:t>X</a:t>
            </a:r>
            <a:r>
              <a:rPr lang="en-US" sz="2800">
                <a:latin typeface="Times" charset="0"/>
              </a:rPr>
              <a:t> = </a:t>
            </a:r>
            <a:r>
              <a:rPr lang="en-US" sz="2800" b="1">
                <a:latin typeface="Times" charset="0"/>
              </a:rPr>
              <a:t>x x</a:t>
            </a:r>
            <a:r>
              <a:rPr lang="en-US" sz="2800" baseline="30000">
                <a:latin typeface="Times" charset="0"/>
              </a:rPr>
              <a:t>T</a:t>
            </a:r>
            <a:endParaRPr lang="en-US" sz="2800">
              <a:latin typeface="Times" charset="0"/>
            </a:endParaRPr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7720013" y="4264046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Times" charset="0"/>
            </a:endParaRPr>
          </a:p>
        </p:txBody>
      </p:sp>
      <p:grpSp>
        <p:nvGrpSpPr>
          <p:cNvPr id="33" name="Group 12"/>
          <p:cNvGrpSpPr>
            <a:grpSpLocks/>
          </p:cNvGrpSpPr>
          <p:nvPr/>
        </p:nvGrpSpPr>
        <p:grpSpPr bwMode="auto">
          <a:xfrm>
            <a:off x="3278922" y="2183762"/>
            <a:ext cx="2022475" cy="944563"/>
            <a:chOff x="2138" y="2372"/>
            <a:chExt cx="1274" cy="595"/>
          </a:xfrm>
        </p:grpSpPr>
        <p:sp>
          <p:nvSpPr>
            <p:cNvPr id="34" name="Text Box 13"/>
            <p:cNvSpPr txBox="1">
              <a:spLocks noChangeArrowheads="1"/>
            </p:cNvSpPr>
            <p:nvPr/>
          </p:nvSpPr>
          <p:spPr bwMode="auto">
            <a:xfrm>
              <a:off x="2293" y="2372"/>
              <a:ext cx="111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dirty="0">
                  <a:latin typeface="Times" charset="0"/>
                </a:rPr>
                <a:t>∑   </a:t>
              </a:r>
              <a:r>
                <a:rPr lang="en-US" sz="3200" b="1" dirty="0">
                  <a:latin typeface="Times" charset="0"/>
                </a:rPr>
                <a:t>x</a:t>
              </a:r>
              <a:r>
                <a:rPr lang="en-US" sz="3200" baseline="-25000" dirty="0">
                  <a:latin typeface="Times" charset="0"/>
                </a:rPr>
                <a:t>i </a:t>
              </a:r>
              <a:r>
                <a:rPr lang="en-US" sz="3200" dirty="0">
                  <a:latin typeface="Times" charset="0"/>
                </a:rPr>
                <a:t> = </a:t>
              </a:r>
              <a:r>
                <a:rPr lang="en-US" sz="3200" dirty="0" smtClean="0">
                  <a:latin typeface="Times" charset="0"/>
                </a:rPr>
                <a:t>1</a:t>
              </a:r>
              <a:endParaRPr lang="en-US" sz="3200" dirty="0">
                <a:latin typeface="Times" charset="0"/>
              </a:endParaRPr>
            </a:p>
          </p:txBody>
        </p:sp>
        <p:sp>
          <p:nvSpPr>
            <p:cNvPr id="35" name="Text Box 14"/>
            <p:cNvSpPr txBox="1">
              <a:spLocks noChangeArrowheads="1"/>
            </p:cNvSpPr>
            <p:nvPr/>
          </p:nvSpPr>
          <p:spPr bwMode="auto">
            <a:xfrm>
              <a:off x="2138" y="2679"/>
              <a:ext cx="5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" charset="0"/>
                </a:rPr>
                <a:t>i </a:t>
              </a:r>
              <a:r>
                <a:rPr lang="en-US">
                  <a:latin typeface="Times" charset="0"/>
                  <a:sym typeface="Symbol" charset="0"/>
                </a:rPr>
                <a:t> V</a:t>
              </a:r>
              <a:r>
                <a:rPr lang="en-US" baseline="-25000">
                  <a:latin typeface="Times" charset="0"/>
                  <a:sym typeface="Symbol" charset="0"/>
                </a:rPr>
                <a:t>a</a:t>
              </a:r>
              <a:endParaRPr lang="en-US">
                <a:latin typeface="Time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345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utoUpdateAnimBg="0"/>
      <p:bldP spid="26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91675" y="1049063"/>
            <a:ext cx="679164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Express MAP as an integer program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91675" y="2874370"/>
            <a:ext cx="7117654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/>
              <a:t>Relax to a linear program and solve</a:t>
            </a:r>
            <a:endParaRPr lang="en-US" sz="3200" b="1" dirty="0"/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291675" y="4895052"/>
            <a:ext cx="6731731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Round fractional solution to integers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84663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1" name="Rectangle 39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54451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r>
              <a:rPr lang="en-US" sz="4000" dirty="0"/>
              <a:t>Integer Programming Formulation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139614" y="1591393"/>
            <a:ext cx="20145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" charset="0"/>
              </a:rPr>
              <a:t>x</a:t>
            </a:r>
            <a:r>
              <a:rPr lang="en-US" sz="2800">
                <a:latin typeface="Times" charset="0"/>
              </a:rPr>
              <a:t>* = argmin 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102100" y="1576334"/>
            <a:ext cx="1133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∑ </a:t>
            </a:r>
            <a:r>
              <a:rPr lang="en-US" sz="2800" b="1" dirty="0" err="1">
                <a:latin typeface="Times" charset="0"/>
              </a:rPr>
              <a:t>u</a:t>
            </a:r>
            <a:r>
              <a:rPr lang="en-US" sz="2800" baseline="-25000" dirty="0" err="1">
                <a:latin typeface="Times" charset="0"/>
              </a:rPr>
              <a:t>i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b="1" dirty="0" smtClean="0">
                <a:latin typeface="Times" charset="0"/>
              </a:rPr>
              <a:t>x</a:t>
            </a:r>
            <a:r>
              <a:rPr lang="en-US" sz="2800" baseline="-25000" dirty="0" smtClean="0">
                <a:latin typeface="Times" charset="0"/>
              </a:rPr>
              <a:t>i</a:t>
            </a:r>
            <a:endParaRPr lang="en-US" sz="2800" dirty="0">
              <a:latin typeface="Times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199108" y="1575562"/>
            <a:ext cx="384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+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5613064" y="1575562"/>
            <a:ext cx="13648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∑ </a:t>
            </a:r>
            <a:r>
              <a:rPr lang="en-US" sz="2800" b="1" dirty="0" err="1">
                <a:latin typeface="Times" charset="0"/>
              </a:rPr>
              <a:t>P</a:t>
            </a:r>
            <a:r>
              <a:rPr lang="en-US" sz="2800" baseline="-25000" dirty="0" err="1">
                <a:latin typeface="Times" charset="0"/>
              </a:rPr>
              <a:t>ij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b="1" dirty="0" err="1" smtClean="0">
                <a:latin typeface="Times" charset="0"/>
              </a:rPr>
              <a:t>X</a:t>
            </a:r>
            <a:r>
              <a:rPr lang="en-US" sz="2800" baseline="-25000" dirty="0" err="1" smtClean="0">
                <a:latin typeface="Times" charset="0"/>
              </a:rPr>
              <a:t>ij</a:t>
            </a:r>
            <a:endParaRPr lang="en-US" sz="2800" dirty="0">
              <a:latin typeface="Times" charset="0"/>
            </a:endParaRPr>
          </a:p>
        </p:txBody>
      </p:sp>
      <p:grpSp>
        <p:nvGrpSpPr>
          <p:cNvPr id="21" name="Group 12"/>
          <p:cNvGrpSpPr>
            <a:grpSpLocks/>
          </p:cNvGrpSpPr>
          <p:nvPr/>
        </p:nvGrpSpPr>
        <p:grpSpPr bwMode="auto">
          <a:xfrm>
            <a:off x="3278922" y="2183762"/>
            <a:ext cx="2022475" cy="944563"/>
            <a:chOff x="2138" y="2372"/>
            <a:chExt cx="1274" cy="595"/>
          </a:xfrm>
        </p:grpSpPr>
        <p:sp>
          <p:nvSpPr>
            <p:cNvPr id="22" name="Text Box 13"/>
            <p:cNvSpPr txBox="1">
              <a:spLocks noChangeArrowheads="1"/>
            </p:cNvSpPr>
            <p:nvPr/>
          </p:nvSpPr>
          <p:spPr bwMode="auto">
            <a:xfrm>
              <a:off x="2293" y="2372"/>
              <a:ext cx="111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dirty="0">
                  <a:latin typeface="Times" charset="0"/>
                </a:rPr>
                <a:t>∑   </a:t>
              </a:r>
              <a:r>
                <a:rPr lang="en-US" sz="3200" b="1" dirty="0">
                  <a:latin typeface="Times" charset="0"/>
                </a:rPr>
                <a:t>x</a:t>
              </a:r>
              <a:r>
                <a:rPr lang="en-US" sz="3200" baseline="-25000" dirty="0">
                  <a:latin typeface="Times" charset="0"/>
                </a:rPr>
                <a:t>i </a:t>
              </a:r>
              <a:r>
                <a:rPr lang="en-US" sz="3200" dirty="0">
                  <a:latin typeface="Times" charset="0"/>
                </a:rPr>
                <a:t> = </a:t>
              </a:r>
              <a:r>
                <a:rPr lang="en-US" sz="3200" dirty="0" smtClean="0">
                  <a:latin typeface="Times" charset="0"/>
                </a:rPr>
                <a:t>1</a:t>
              </a:r>
              <a:endParaRPr lang="en-US" sz="3200" dirty="0">
                <a:latin typeface="Times" charset="0"/>
              </a:endParaRPr>
            </a:p>
          </p:txBody>
        </p: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2138" y="2679"/>
              <a:ext cx="5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" charset="0"/>
                </a:rPr>
                <a:t>i </a:t>
              </a:r>
              <a:r>
                <a:rPr lang="en-US">
                  <a:latin typeface="Times" charset="0"/>
                  <a:sym typeface="Symbol" charset="0"/>
                </a:rPr>
                <a:t> V</a:t>
              </a:r>
              <a:r>
                <a:rPr lang="en-US" baseline="-25000">
                  <a:latin typeface="Times" charset="0"/>
                  <a:sym typeface="Symbol" charset="0"/>
                </a:rPr>
                <a:t>a</a:t>
              </a:r>
              <a:endParaRPr lang="en-US">
                <a:latin typeface="Times" charset="0"/>
              </a:endParaRPr>
            </a:p>
          </p:txBody>
        </p:sp>
      </p:grp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4102100" y="3994171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Times" charset="0"/>
            </a:endParaRP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3624263" y="3773509"/>
            <a:ext cx="16597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" charset="0"/>
              </a:rPr>
              <a:t>x</a:t>
            </a:r>
            <a:r>
              <a:rPr lang="en-US" sz="2800" baseline="-25000" dirty="0">
                <a:latin typeface="Times" charset="0"/>
              </a:rPr>
              <a:t>i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dirty="0" smtClean="0">
                <a:latin typeface="Times" charset="0"/>
                <a:sym typeface="Symbol" charset="0"/>
              </a:rPr>
              <a:t> </a:t>
            </a:r>
            <a:r>
              <a:rPr lang="en-US" sz="2800" dirty="0" smtClean="0">
                <a:latin typeface="Times" charset="0"/>
              </a:rPr>
              <a:t>{0,1</a:t>
            </a:r>
            <a:r>
              <a:rPr lang="en-US" sz="2800" dirty="0">
                <a:latin typeface="Times" charset="0"/>
              </a:rPr>
              <a:t>}</a:t>
            </a: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3702050" y="4521221"/>
            <a:ext cx="1411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" charset="0"/>
              </a:rPr>
              <a:t>X</a:t>
            </a:r>
            <a:r>
              <a:rPr lang="en-US" sz="2800">
                <a:latin typeface="Times" charset="0"/>
              </a:rPr>
              <a:t> = </a:t>
            </a:r>
            <a:r>
              <a:rPr lang="en-US" sz="2800" b="1">
                <a:latin typeface="Times" charset="0"/>
              </a:rPr>
              <a:t>x x</a:t>
            </a:r>
            <a:r>
              <a:rPr lang="en-US" sz="2800" baseline="30000">
                <a:latin typeface="Times" charset="0"/>
              </a:rPr>
              <a:t>T</a:t>
            </a:r>
            <a:endParaRPr lang="en-US" sz="2800">
              <a:latin typeface="Times" charset="0"/>
            </a:endParaRPr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1974485" y="1409275"/>
            <a:ext cx="5052287" cy="1719050"/>
          </a:xfrm>
          <a:prstGeom prst="rect">
            <a:avLst/>
          </a:prstGeom>
          <a:noFill/>
          <a:ln w="508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7175500" y="1892880"/>
            <a:ext cx="145732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FF00"/>
                </a:solidFill>
                <a:latin typeface="Times" charset="0"/>
              </a:rPr>
              <a:t>Convex</a:t>
            </a:r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7720013" y="4264046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Times" charset="0"/>
            </a:endParaRPr>
          </a:p>
        </p:txBody>
      </p:sp>
      <p:grpSp>
        <p:nvGrpSpPr>
          <p:cNvPr id="30" name="Group 21"/>
          <p:cNvGrpSpPr>
            <a:grpSpLocks/>
          </p:cNvGrpSpPr>
          <p:nvPr/>
        </p:nvGrpSpPr>
        <p:grpSpPr bwMode="auto">
          <a:xfrm>
            <a:off x="3384550" y="3659209"/>
            <a:ext cx="4859338" cy="1371600"/>
            <a:chOff x="2208" y="3264"/>
            <a:chExt cx="3061" cy="864"/>
          </a:xfrm>
        </p:grpSpPr>
        <p:sp>
          <p:nvSpPr>
            <p:cNvPr id="31" name="Rectangle 22"/>
            <p:cNvSpPr>
              <a:spLocks noChangeArrowheads="1"/>
            </p:cNvSpPr>
            <p:nvPr/>
          </p:nvSpPr>
          <p:spPr bwMode="auto">
            <a:xfrm>
              <a:off x="2208" y="3264"/>
              <a:ext cx="1392" cy="864"/>
            </a:xfrm>
            <a:prstGeom prst="rect">
              <a:avLst/>
            </a:prstGeom>
            <a:noFill/>
            <a:ln w="508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Text Box 23"/>
            <p:cNvSpPr txBox="1">
              <a:spLocks noChangeArrowheads="1"/>
            </p:cNvSpPr>
            <p:nvPr/>
          </p:nvSpPr>
          <p:spPr bwMode="auto">
            <a:xfrm>
              <a:off x="3830" y="3389"/>
              <a:ext cx="143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  <a:latin typeface="Times" charset="0"/>
                </a:rPr>
                <a:t>Non-Convex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0575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1" name="Rectangle 39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54451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r>
              <a:rPr lang="en-US" sz="4000" dirty="0"/>
              <a:t>Integer Programming Formulation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139614" y="1591393"/>
            <a:ext cx="20145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" charset="0"/>
              </a:rPr>
              <a:t>x</a:t>
            </a:r>
            <a:r>
              <a:rPr lang="en-US" sz="2800">
                <a:latin typeface="Times" charset="0"/>
              </a:rPr>
              <a:t>* = argmin 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102100" y="1576334"/>
            <a:ext cx="1133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∑ </a:t>
            </a:r>
            <a:r>
              <a:rPr lang="en-US" sz="2800" b="1" dirty="0" err="1">
                <a:latin typeface="Times" charset="0"/>
              </a:rPr>
              <a:t>u</a:t>
            </a:r>
            <a:r>
              <a:rPr lang="en-US" sz="2800" baseline="-25000" dirty="0" err="1">
                <a:latin typeface="Times" charset="0"/>
              </a:rPr>
              <a:t>i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b="1" dirty="0" smtClean="0">
                <a:latin typeface="Times" charset="0"/>
              </a:rPr>
              <a:t>x</a:t>
            </a:r>
            <a:r>
              <a:rPr lang="en-US" sz="2800" baseline="-25000" dirty="0" smtClean="0">
                <a:latin typeface="Times" charset="0"/>
              </a:rPr>
              <a:t>i</a:t>
            </a:r>
            <a:endParaRPr lang="en-US" sz="2800" dirty="0">
              <a:latin typeface="Times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199108" y="1575562"/>
            <a:ext cx="384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+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5613064" y="1575562"/>
            <a:ext cx="13648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∑ </a:t>
            </a:r>
            <a:r>
              <a:rPr lang="en-US" sz="2800" b="1" dirty="0" err="1">
                <a:latin typeface="Times" charset="0"/>
              </a:rPr>
              <a:t>P</a:t>
            </a:r>
            <a:r>
              <a:rPr lang="en-US" sz="2800" baseline="-25000" dirty="0" err="1">
                <a:latin typeface="Times" charset="0"/>
              </a:rPr>
              <a:t>ij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b="1" dirty="0" err="1" smtClean="0">
                <a:latin typeface="Times" charset="0"/>
              </a:rPr>
              <a:t>X</a:t>
            </a:r>
            <a:r>
              <a:rPr lang="en-US" sz="2800" baseline="-25000" dirty="0" err="1" smtClean="0">
                <a:latin typeface="Times" charset="0"/>
              </a:rPr>
              <a:t>ij</a:t>
            </a:r>
            <a:endParaRPr lang="en-US" sz="2800" dirty="0">
              <a:latin typeface="Times" charset="0"/>
            </a:endParaRPr>
          </a:p>
        </p:txBody>
      </p:sp>
      <p:grpSp>
        <p:nvGrpSpPr>
          <p:cNvPr id="21" name="Group 12"/>
          <p:cNvGrpSpPr>
            <a:grpSpLocks/>
          </p:cNvGrpSpPr>
          <p:nvPr/>
        </p:nvGrpSpPr>
        <p:grpSpPr bwMode="auto">
          <a:xfrm>
            <a:off x="3278922" y="2183762"/>
            <a:ext cx="2022475" cy="944563"/>
            <a:chOff x="2138" y="2372"/>
            <a:chExt cx="1274" cy="595"/>
          </a:xfrm>
        </p:grpSpPr>
        <p:sp>
          <p:nvSpPr>
            <p:cNvPr id="22" name="Text Box 13"/>
            <p:cNvSpPr txBox="1">
              <a:spLocks noChangeArrowheads="1"/>
            </p:cNvSpPr>
            <p:nvPr/>
          </p:nvSpPr>
          <p:spPr bwMode="auto">
            <a:xfrm>
              <a:off x="2293" y="2372"/>
              <a:ext cx="111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dirty="0">
                  <a:latin typeface="Times" charset="0"/>
                </a:rPr>
                <a:t>∑   </a:t>
              </a:r>
              <a:r>
                <a:rPr lang="en-US" sz="3200" b="1" dirty="0">
                  <a:latin typeface="Times" charset="0"/>
                </a:rPr>
                <a:t>x</a:t>
              </a:r>
              <a:r>
                <a:rPr lang="en-US" sz="3200" baseline="-25000" dirty="0">
                  <a:latin typeface="Times" charset="0"/>
                </a:rPr>
                <a:t>i </a:t>
              </a:r>
              <a:r>
                <a:rPr lang="en-US" sz="3200" dirty="0">
                  <a:latin typeface="Times" charset="0"/>
                </a:rPr>
                <a:t> = </a:t>
              </a:r>
              <a:r>
                <a:rPr lang="en-US" sz="3200" dirty="0" smtClean="0">
                  <a:latin typeface="Times" charset="0"/>
                </a:rPr>
                <a:t>1</a:t>
              </a:r>
              <a:endParaRPr lang="en-US" sz="3200" dirty="0">
                <a:latin typeface="Times" charset="0"/>
              </a:endParaRPr>
            </a:p>
          </p:txBody>
        </p: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2138" y="2679"/>
              <a:ext cx="5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" charset="0"/>
                </a:rPr>
                <a:t>i </a:t>
              </a:r>
              <a:r>
                <a:rPr lang="en-US">
                  <a:latin typeface="Times" charset="0"/>
                  <a:sym typeface="Symbol" charset="0"/>
                </a:rPr>
                <a:t> V</a:t>
              </a:r>
              <a:r>
                <a:rPr lang="en-US" baseline="-25000">
                  <a:latin typeface="Times" charset="0"/>
                  <a:sym typeface="Symbol" charset="0"/>
                </a:rPr>
                <a:t>a</a:t>
              </a:r>
              <a:endParaRPr lang="en-US">
                <a:latin typeface="Times" charset="0"/>
              </a:endParaRPr>
            </a:p>
          </p:txBody>
        </p:sp>
      </p:grp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4102100" y="3994171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Times" charset="0"/>
            </a:endParaRP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3624263" y="3773509"/>
            <a:ext cx="15542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" charset="0"/>
              </a:rPr>
              <a:t>x</a:t>
            </a:r>
            <a:r>
              <a:rPr lang="en-US" sz="2800" baseline="-25000" dirty="0">
                <a:latin typeface="Times" charset="0"/>
              </a:rPr>
              <a:t>i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dirty="0" smtClean="0">
                <a:latin typeface="Times" charset="0"/>
                <a:sym typeface="Symbol" charset="0"/>
              </a:rPr>
              <a:t> </a:t>
            </a:r>
            <a:r>
              <a:rPr lang="en-US" sz="2800" dirty="0" smtClean="0">
                <a:latin typeface="Times" charset="0"/>
              </a:rPr>
              <a:t>[0,1]</a:t>
            </a:r>
            <a:endParaRPr lang="en-US" sz="2800" dirty="0">
              <a:latin typeface="Times" charset="0"/>
            </a:endParaRP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3702050" y="4521221"/>
            <a:ext cx="1411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" charset="0"/>
              </a:rPr>
              <a:t>X</a:t>
            </a:r>
            <a:r>
              <a:rPr lang="en-US" sz="2800">
                <a:latin typeface="Times" charset="0"/>
              </a:rPr>
              <a:t> = </a:t>
            </a:r>
            <a:r>
              <a:rPr lang="en-US" sz="2800" b="1">
                <a:latin typeface="Times" charset="0"/>
              </a:rPr>
              <a:t>x x</a:t>
            </a:r>
            <a:r>
              <a:rPr lang="en-US" sz="2800" baseline="30000">
                <a:latin typeface="Times" charset="0"/>
              </a:rPr>
              <a:t>T</a:t>
            </a:r>
            <a:endParaRPr lang="en-US" sz="2800">
              <a:latin typeface="Times" charset="0"/>
            </a:endParaRPr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1974485" y="1421486"/>
            <a:ext cx="5052287" cy="2887454"/>
          </a:xfrm>
          <a:prstGeom prst="rect">
            <a:avLst/>
          </a:prstGeom>
          <a:noFill/>
          <a:ln w="508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7175500" y="1892880"/>
            <a:ext cx="145732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FF00"/>
                </a:solidFill>
                <a:latin typeface="Times" charset="0"/>
              </a:rPr>
              <a:t>Convex</a:t>
            </a:r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7720013" y="4264046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Times" charset="0"/>
            </a:endParaRPr>
          </a:p>
        </p:txBody>
      </p:sp>
      <p:grpSp>
        <p:nvGrpSpPr>
          <p:cNvPr id="30" name="Group 21"/>
          <p:cNvGrpSpPr>
            <a:grpSpLocks/>
          </p:cNvGrpSpPr>
          <p:nvPr/>
        </p:nvGrpSpPr>
        <p:grpSpPr bwMode="auto">
          <a:xfrm>
            <a:off x="3384550" y="4437085"/>
            <a:ext cx="4859338" cy="593724"/>
            <a:chOff x="2208" y="3264"/>
            <a:chExt cx="3061" cy="864"/>
          </a:xfrm>
        </p:grpSpPr>
        <p:sp>
          <p:nvSpPr>
            <p:cNvPr id="31" name="Rectangle 22"/>
            <p:cNvSpPr>
              <a:spLocks noChangeArrowheads="1"/>
            </p:cNvSpPr>
            <p:nvPr/>
          </p:nvSpPr>
          <p:spPr bwMode="auto">
            <a:xfrm>
              <a:off x="2208" y="3264"/>
              <a:ext cx="1392" cy="864"/>
            </a:xfrm>
            <a:prstGeom prst="rect">
              <a:avLst/>
            </a:prstGeom>
            <a:noFill/>
            <a:ln w="508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Text Box 23"/>
            <p:cNvSpPr txBox="1">
              <a:spLocks noChangeArrowheads="1"/>
            </p:cNvSpPr>
            <p:nvPr/>
          </p:nvSpPr>
          <p:spPr bwMode="auto">
            <a:xfrm>
              <a:off x="3830" y="3389"/>
              <a:ext cx="143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  <a:latin typeface="Times" charset="0"/>
                </a:rPr>
                <a:t>Non-Convex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3720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1" name="Rectangle 39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54451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r>
              <a:rPr lang="en-US" sz="4000" dirty="0"/>
              <a:t>Integer Programming Formulation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139614" y="1591393"/>
            <a:ext cx="20145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" charset="0"/>
              </a:rPr>
              <a:t>x</a:t>
            </a:r>
            <a:r>
              <a:rPr lang="en-US" sz="2800">
                <a:latin typeface="Times" charset="0"/>
              </a:rPr>
              <a:t>* = argmin 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102100" y="1576334"/>
            <a:ext cx="1133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∑ </a:t>
            </a:r>
            <a:r>
              <a:rPr lang="en-US" sz="2800" b="1" dirty="0" err="1">
                <a:latin typeface="Times" charset="0"/>
              </a:rPr>
              <a:t>u</a:t>
            </a:r>
            <a:r>
              <a:rPr lang="en-US" sz="2800" baseline="-25000" dirty="0" err="1">
                <a:latin typeface="Times" charset="0"/>
              </a:rPr>
              <a:t>i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b="1" dirty="0" smtClean="0">
                <a:latin typeface="Times" charset="0"/>
              </a:rPr>
              <a:t>x</a:t>
            </a:r>
            <a:r>
              <a:rPr lang="en-US" sz="2800" baseline="-25000" dirty="0" smtClean="0">
                <a:latin typeface="Times" charset="0"/>
              </a:rPr>
              <a:t>i</a:t>
            </a:r>
            <a:endParaRPr lang="en-US" sz="2800" dirty="0">
              <a:latin typeface="Times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199108" y="1575562"/>
            <a:ext cx="384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+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5613064" y="1575562"/>
            <a:ext cx="13648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∑ </a:t>
            </a:r>
            <a:r>
              <a:rPr lang="en-US" sz="2800" b="1" dirty="0" err="1">
                <a:latin typeface="Times" charset="0"/>
              </a:rPr>
              <a:t>P</a:t>
            </a:r>
            <a:r>
              <a:rPr lang="en-US" sz="2800" baseline="-25000" dirty="0" err="1">
                <a:latin typeface="Times" charset="0"/>
              </a:rPr>
              <a:t>ij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b="1" dirty="0" err="1" smtClean="0">
                <a:latin typeface="Times" charset="0"/>
              </a:rPr>
              <a:t>X</a:t>
            </a:r>
            <a:r>
              <a:rPr lang="en-US" sz="2800" baseline="-25000" dirty="0" err="1" smtClean="0">
                <a:latin typeface="Times" charset="0"/>
              </a:rPr>
              <a:t>ij</a:t>
            </a:r>
            <a:endParaRPr lang="en-US" sz="2800" dirty="0">
              <a:latin typeface="Times" charset="0"/>
            </a:endParaRPr>
          </a:p>
        </p:txBody>
      </p:sp>
      <p:grpSp>
        <p:nvGrpSpPr>
          <p:cNvPr id="21" name="Group 12"/>
          <p:cNvGrpSpPr>
            <a:grpSpLocks/>
          </p:cNvGrpSpPr>
          <p:nvPr/>
        </p:nvGrpSpPr>
        <p:grpSpPr bwMode="auto">
          <a:xfrm>
            <a:off x="3278922" y="2183762"/>
            <a:ext cx="2022475" cy="944563"/>
            <a:chOff x="2138" y="2372"/>
            <a:chExt cx="1274" cy="595"/>
          </a:xfrm>
        </p:grpSpPr>
        <p:sp>
          <p:nvSpPr>
            <p:cNvPr id="22" name="Text Box 13"/>
            <p:cNvSpPr txBox="1">
              <a:spLocks noChangeArrowheads="1"/>
            </p:cNvSpPr>
            <p:nvPr/>
          </p:nvSpPr>
          <p:spPr bwMode="auto">
            <a:xfrm>
              <a:off x="2293" y="2372"/>
              <a:ext cx="111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dirty="0">
                  <a:latin typeface="Times" charset="0"/>
                </a:rPr>
                <a:t>∑   </a:t>
              </a:r>
              <a:r>
                <a:rPr lang="en-US" sz="3200" b="1" dirty="0">
                  <a:latin typeface="Times" charset="0"/>
                </a:rPr>
                <a:t>x</a:t>
              </a:r>
              <a:r>
                <a:rPr lang="en-US" sz="3200" baseline="-25000" dirty="0">
                  <a:latin typeface="Times" charset="0"/>
                </a:rPr>
                <a:t>i </a:t>
              </a:r>
              <a:r>
                <a:rPr lang="en-US" sz="3200" dirty="0">
                  <a:latin typeface="Times" charset="0"/>
                </a:rPr>
                <a:t> = </a:t>
              </a:r>
              <a:r>
                <a:rPr lang="en-US" sz="3200" dirty="0" smtClean="0">
                  <a:latin typeface="Times" charset="0"/>
                </a:rPr>
                <a:t>1</a:t>
              </a:r>
              <a:endParaRPr lang="en-US" sz="3200" dirty="0">
                <a:latin typeface="Times" charset="0"/>
              </a:endParaRPr>
            </a:p>
          </p:txBody>
        </p: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2138" y="2679"/>
              <a:ext cx="5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" charset="0"/>
                </a:rPr>
                <a:t>i </a:t>
              </a:r>
              <a:r>
                <a:rPr lang="en-US">
                  <a:latin typeface="Times" charset="0"/>
                  <a:sym typeface="Symbol" charset="0"/>
                </a:rPr>
                <a:t> V</a:t>
              </a:r>
              <a:r>
                <a:rPr lang="en-US" baseline="-25000">
                  <a:latin typeface="Times" charset="0"/>
                  <a:sym typeface="Symbol" charset="0"/>
                </a:rPr>
                <a:t>a</a:t>
              </a:r>
              <a:endParaRPr lang="en-US">
                <a:latin typeface="Times" charset="0"/>
              </a:endParaRPr>
            </a:p>
          </p:txBody>
        </p:sp>
      </p:grp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4102100" y="3994171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Times" charset="0"/>
            </a:endParaRP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3624263" y="3773509"/>
            <a:ext cx="15542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" charset="0"/>
              </a:rPr>
              <a:t>x</a:t>
            </a:r>
            <a:r>
              <a:rPr lang="en-US" sz="2800" baseline="-25000" dirty="0">
                <a:latin typeface="Times" charset="0"/>
              </a:rPr>
              <a:t>i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dirty="0" smtClean="0">
                <a:latin typeface="Times" charset="0"/>
                <a:sym typeface="Symbol" charset="0"/>
              </a:rPr>
              <a:t> </a:t>
            </a:r>
            <a:r>
              <a:rPr lang="en-US" sz="2800" dirty="0" smtClean="0">
                <a:latin typeface="Times" charset="0"/>
              </a:rPr>
              <a:t>[0,1]</a:t>
            </a:r>
            <a:endParaRPr lang="en-US" sz="2800" dirty="0">
              <a:latin typeface="Times" charset="0"/>
            </a:endParaRP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3579930" y="4521221"/>
            <a:ext cx="16837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Times" charset="0"/>
              </a:rPr>
              <a:t>X</a:t>
            </a:r>
            <a:r>
              <a:rPr lang="en-US" sz="2800" b="1" baseline="-25000" dirty="0" err="1" smtClean="0">
                <a:latin typeface="Times" charset="0"/>
              </a:rPr>
              <a:t>ij</a:t>
            </a:r>
            <a:r>
              <a:rPr lang="en-US" sz="2800" b="1" baseline="-25000" dirty="0" smtClean="0">
                <a:latin typeface="Times" charset="0"/>
              </a:rPr>
              <a:t> </a:t>
            </a:r>
            <a:r>
              <a:rPr lang="en-US" sz="2800" dirty="0" smtClean="0">
                <a:latin typeface="Times" charset="0"/>
                <a:sym typeface="Symbol" charset="0"/>
              </a:rPr>
              <a:t> </a:t>
            </a:r>
            <a:r>
              <a:rPr lang="en-US" sz="2800" dirty="0" smtClean="0">
                <a:latin typeface="Times" charset="0"/>
              </a:rPr>
              <a:t>[0,1]</a:t>
            </a:r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1974485" y="1421486"/>
            <a:ext cx="5052287" cy="4886446"/>
          </a:xfrm>
          <a:prstGeom prst="rect">
            <a:avLst/>
          </a:prstGeom>
          <a:noFill/>
          <a:ln w="508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7175500" y="1892880"/>
            <a:ext cx="145732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FF00"/>
                </a:solidFill>
                <a:latin typeface="Times" charset="0"/>
              </a:rPr>
              <a:t>Convex</a:t>
            </a:r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7720013" y="4264046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Times" charset="0"/>
            </a:endParaRPr>
          </a:p>
        </p:txBody>
      </p:sp>
      <p:grpSp>
        <p:nvGrpSpPr>
          <p:cNvPr id="33" name="Group 8"/>
          <p:cNvGrpSpPr>
            <a:grpSpLocks/>
          </p:cNvGrpSpPr>
          <p:nvPr/>
        </p:nvGrpSpPr>
        <p:grpSpPr bwMode="auto">
          <a:xfrm>
            <a:off x="3266710" y="5363369"/>
            <a:ext cx="2265363" cy="944563"/>
            <a:chOff x="1909" y="3120"/>
            <a:chExt cx="1427" cy="595"/>
          </a:xfrm>
        </p:grpSpPr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2064" y="3120"/>
              <a:ext cx="127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dirty="0">
                  <a:latin typeface="Times" charset="0"/>
                </a:rPr>
                <a:t>∑   </a:t>
              </a:r>
              <a:r>
                <a:rPr lang="en-US" sz="3200" b="1" dirty="0" err="1">
                  <a:latin typeface="Times" charset="0"/>
                </a:rPr>
                <a:t>X</a:t>
              </a:r>
              <a:r>
                <a:rPr lang="en-US" sz="3200" baseline="-25000" dirty="0" err="1">
                  <a:latin typeface="Times" charset="0"/>
                </a:rPr>
                <a:t>ij</a:t>
              </a:r>
              <a:r>
                <a:rPr lang="en-US" sz="3200" baseline="-25000" dirty="0">
                  <a:latin typeface="Times" charset="0"/>
                </a:rPr>
                <a:t> </a:t>
              </a:r>
              <a:r>
                <a:rPr lang="en-US" sz="3200" dirty="0">
                  <a:latin typeface="Times" charset="0"/>
                </a:rPr>
                <a:t> = </a:t>
              </a:r>
              <a:r>
                <a:rPr lang="en-US" sz="3200" b="1" dirty="0" smtClean="0">
                  <a:latin typeface="Times" charset="0"/>
                </a:rPr>
                <a:t>x</a:t>
              </a:r>
              <a:r>
                <a:rPr lang="en-US" sz="3200" baseline="-25000" dirty="0" smtClean="0">
                  <a:latin typeface="Times" charset="0"/>
                </a:rPr>
                <a:t>i</a:t>
              </a:r>
              <a:endParaRPr lang="en-US" sz="3200" dirty="0">
                <a:latin typeface="Times" charset="0"/>
              </a:endParaRPr>
            </a:p>
          </p:txBody>
        </p:sp>
        <p:sp>
          <p:nvSpPr>
            <p:cNvPr id="35" name="Text Box 10"/>
            <p:cNvSpPr txBox="1">
              <a:spLocks noChangeArrowheads="1"/>
            </p:cNvSpPr>
            <p:nvPr/>
          </p:nvSpPr>
          <p:spPr bwMode="auto">
            <a:xfrm>
              <a:off x="1909" y="3427"/>
              <a:ext cx="6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" charset="0"/>
                </a:rPr>
                <a:t>j </a:t>
              </a:r>
              <a:r>
                <a:rPr lang="en-US" dirty="0">
                  <a:latin typeface="Times" charset="0"/>
                  <a:sym typeface="Symbol" charset="0"/>
                </a:rPr>
                <a:t> </a:t>
              </a:r>
              <a:r>
                <a:rPr lang="en-US" dirty="0" err="1">
                  <a:latin typeface="Times" charset="0"/>
                  <a:sym typeface="Symbol" charset="0"/>
                </a:rPr>
                <a:t>V</a:t>
              </a:r>
              <a:r>
                <a:rPr lang="en-US" baseline="-25000" dirty="0" err="1">
                  <a:latin typeface="Times" charset="0"/>
                  <a:sym typeface="Symbol" charset="0"/>
                </a:rPr>
                <a:t>b</a:t>
              </a:r>
              <a:endParaRPr lang="en-US" dirty="0">
                <a:latin typeface="Time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0174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1" name="Rectangle 39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54451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r>
              <a:rPr lang="en-US" sz="4000" dirty="0" smtClean="0"/>
              <a:t>Linear Programming </a:t>
            </a:r>
            <a:r>
              <a:rPr lang="en-US" sz="4000" dirty="0"/>
              <a:t>Formulation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139614" y="1591393"/>
            <a:ext cx="20145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" charset="0"/>
              </a:rPr>
              <a:t>x</a:t>
            </a:r>
            <a:r>
              <a:rPr lang="en-US" sz="2800">
                <a:latin typeface="Times" charset="0"/>
              </a:rPr>
              <a:t>* = argmin 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102100" y="1576334"/>
            <a:ext cx="1133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∑ </a:t>
            </a:r>
            <a:r>
              <a:rPr lang="en-US" sz="2800" b="1" dirty="0" err="1">
                <a:latin typeface="Times" charset="0"/>
              </a:rPr>
              <a:t>u</a:t>
            </a:r>
            <a:r>
              <a:rPr lang="en-US" sz="2800" baseline="-25000" dirty="0" err="1">
                <a:latin typeface="Times" charset="0"/>
              </a:rPr>
              <a:t>i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b="1" dirty="0" smtClean="0">
                <a:latin typeface="Times" charset="0"/>
              </a:rPr>
              <a:t>x</a:t>
            </a:r>
            <a:r>
              <a:rPr lang="en-US" sz="2800" baseline="-25000" dirty="0" smtClean="0">
                <a:latin typeface="Times" charset="0"/>
              </a:rPr>
              <a:t>i</a:t>
            </a:r>
            <a:endParaRPr lang="en-US" sz="2800" dirty="0">
              <a:latin typeface="Times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199108" y="1575562"/>
            <a:ext cx="384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+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5613064" y="1575562"/>
            <a:ext cx="13648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" charset="0"/>
              </a:rPr>
              <a:t>∑ </a:t>
            </a:r>
            <a:r>
              <a:rPr lang="en-US" sz="2800" b="1" dirty="0" err="1">
                <a:latin typeface="Times" charset="0"/>
              </a:rPr>
              <a:t>P</a:t>
            </a:r>
            <a:r>
              <a:rPr lang="en-US" sz="2800" baseline="-25000" dirty="0" err="1">
                <a:latin typeface="Times" charset="0"/>
              </a:rPr>
              <a:t>ij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b="1" dirty="0" err="1" smtClean="0">
                <a:latin typeface="Times" charset="0"/>
              </a:rPr>
              <a:t>X</a:t>
            </a:r>
            <a:r>
              <a:rPr lang="en-US" sz="2800" baseline="-25000" dirty="0" err="1" smtClean="0">
                <a:latin typeface="Times" charset="0"/>
              </a:rPr>
              <a:t>ij</a:t>
            </a:r>
            <a:endParaRPr lang="en-US" sz="2800" dirty="0">
              <a:latin typeface="Times" charset="0"/>
            </a:endParaRPr>
          </a:p>
        </p:txBody>
      </p:sp>
      <p:grpSp>
        <p:nvGrpSpPr>
          <p:cNvPr id="21" name="Group 12"/>
          <p:cNvGrpSpPr>
            <a:grpSpLocks/>
          </p:cNvGrpSpPr>
          <p:nvPr/>
        </p:nvGrpSpPr>
        <p:grpSpPr bwMode="auto">
          <a:xfrm>
            <a:off x="3278922" y="2183762"/>
            <a:ext cx="2022475" cy="944563"/>
            <a:chOff x="2138" y="2372"/>
            <a:chExt cx="1274" cy="595"/>
          </a:xfrm>
        </p:grpSpPr>
        <p:sp>
          <p:nvSpPr>
            <p:cNvPr id="22" name="Text Box 13"/>
            <p:cNvSpPr txBox="1">
              <a:spLocks noChangeArrowheads="1"/>
            </p:cNvSpPr>
            <p:nvPr/>
          </p:nvSpPr>
          <p:spPr bwMode="auto">
            <a:xfrm>
              <a:off x="2293" y="2372"/>
              <a:ext cx="111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dirty="0">
                  <a:latin typeface="Times" charset="0"/>
                </a:rPr>
                <a:t>∑   </a:t>
              </a:r>
              <a:r>
                <a:rPr lang="en-US" sz="3200" b="1" dirty="0">
                  <a:latin typeface="Times" charset="0"/>
                </a:rPr>
                <a:t>x</a:t>
              </a:r>
              <a:r>
                <a:rPr lang="en-US" sz="3200" baseline="-25000" dirty="0">
                  <a:latin typeface="Times" charset="0"/>
                </a:rPr>
                <a:t>i </a:t>
              </a:r>
              <a:r>
                <a:rPr lang="en-US" sz="3200" dirty="0">
                  <a:latin typeface="Times" charset="0"/>
                </a:rPr>
                <a:t> = </a:t>
              </a:r>
              <a:r>
                <a:rPr lang="en-US" sz="3200" dirty="0" smtClean="0">
                  <a:latin typeface="Times" charset="0"/>
                </a:rPr>
                <a:t>1</a:t>
              </a:r>
              <a:endParaRPr lang="en-US" sz="3200" dirty="0">
                <a:latin typeface="Times" charset="0"/>
              </a:endParaRPr>
            </a:p>
          </p:txBody>
        </p: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2138" y="2679"/>
              <a:ext cx="5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" charset="0"/>
                </a:rPr>
                <a:t>i </a:t>
              </a:r>
              <a:r>
                <a:rPr lang="en-US">
                  <a:latin typeface="Times" charset="0"/>
                  <a:sym typeface="Symbol" charset="0"/>
                </a:rPr>
                <a:t> V</a:t>
              </a:r>
              <a:r>
                <a:rPr lang="en-US" baseline="-25000">
                  <a:latin typeface="Times" charset="0"/>
                  <a:sym typeface="Symbol" charset="0"/>
                </a:rPr>
                <a:t>a</a:t>
              </a:r>
              <a:endParaRPr lang="en-US">
                <a:latin typeface="Times" charset="0"/>
              </a:endParaRPr>
            </a:p>
          </p:txBody>
        </p:sp>
      </p:grp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4102100" y="3994171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Times" charset="0"/>
            </a:endParaRP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3624263" y="3773509"/>
            <a:ext cx="15542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" charset="0"/>
              </a:rPr>
              <a:t>x</a:t>
            </a:r>
            <a:r>
              <a:rPr lang="en-US" sz="2800" baseline="-25000" dirty="0">
                <a:latin typeface="Times" charset="0"/>
              </a:rPr>
              <a:t>i</a:t>
            </a:r>
            <a:r>
              <a:rPr lang="en-US" sz="2800" dirty="0">
                <a:latin typeface="Times" charset="0"/>
              </a:rPr>
              <a:t> </a:t>
            </a:r>
            <a:r>
              <a:rPr lang="en-US" sz="2800" dirty="0" smtClean="0">
                <a:latin typeface="Times" charset="0"/>
                <a:sym typeface="Symbol" charset="0"/>
              </a:rPr>
              <a:t> </a:t>
            </a:r>
            <a:r>
              <a:rPr lang="en-US" sz="2800" dirty="0" smtClean="0">
                <a:latin typeface="Times" charset="0"/>
              </a:rPr>
              <a:t>[0,1]</a:t>
            </a:r>
            <a:endParaRPr lang="en-US" sz="2800" dirty="0">
              <a:latin typeface="Times" charset="0"/>
            </a:endParaRP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3579930" y="4521221"/>
            <a:ext cx="16837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Times" charset="0"/>
              </a:rPr>
              <a:t>X</a:t>
            </a:r>
            <a:r>
              <a:rPr lang="en-US" sz="2800" b="1" baseline="-25000" dirty="0" err="1" smtClean="0">
                <a:latin typeface="Times" charset="0"/>
              </a:rPr>
              <a:t>ij</a:t>
            </a:r>
            <a:r>
              <a:rPr lang="en-US" sz="2800" b="1" baseline="-25000" dirty="0" smtClean="0">
                <a:latin typeface="Times" charset="0"/>
              </a:rPr>
              <a:t> </a:t>
            </a:r>
            <a:r>
              <a:rPr lang="en-US" sz="2800" dirty="0" smtClean="0">
                <a:latin typeface="Times" charset="0"/>
                <a:sym typeface="Symbol" charset="0"/>
              </a:rPr>
              <a:t> </a:t>
            </a:r>
            <a:r>
              <a:rPr lang="en-US" sz="2800" dirty="0" smtClean="0">
                <a:latin typeface="Times" charset="0"/>
              </a:rPr>
              <a:t>[0,1]</a:t>
            </a:r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1974485" y="1421486"/>
            <a:ext cx="5052287" cy="4886446"/>
          </a:xfrm>
          <a:prstGeom prst="rect">
            <a:avLst/>
          </a:prstGeom>
          <a:noFill/>
          <a:ln w="508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7175500" y="1892880"/>
            <a:ext cx="145732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FF00"/>
                </a:solidFill>
                <a:latin typeface="Times" charset="0"/>
              </a:rPr>
              <a:t>Convex</a:t>
            </a:r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7720013" y="4264046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Times" charset="0"/>
            </a:endParaRPr>
          </a:p>
        </p:txBody>
      </p:sp>
      <p:grpSp>
        <p:nvGrpSpPr>
          <p:cNvPr id="33" name="Group 8"/>
          <p:cNvGrpSpPr>
            <a:grpSpLocks/>
          </p:cNvGrpSpPr>
          <p:nvPr/>
        </p:nvGrpSpPr>
        <p:grpSpPr bwMode="auto">
          <a:xfrm>
            <a:off x="3266710" y="5363369"/>
            <a:ext cx="2265363" cy="944563"/>
            <a:chOff x="1909" y="3120"/>
            <a:chExt cx="1427" cy="595"/>
          </a:xfrm>
        </p:grpSpPr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2064" y="3120"/>
              <a:ext cx="127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dirty="0">
                  <a:latin typeface="Times" charset="0"/>
                </a:rPr>
                <a:t>∑   </a:t>
              </a:r>
              <a:r>
                <a:rPr lang="en-US" sz="3200" b="1" dirty="0" err="1">
                  <a:latin typeface="Times" charset="0"/>
                </a:rPr>
                <a:t>X</a:t>
              </a:r>
              <a:r>
                <a:rPr lang="en-US" sz="3200" baseline="-25000" dirty="0" err="1">
                  <a:latin typeface="Times" charset="0"/>
                </a:rPr>
                <a:t>ij</a:t>
              </a:r>
              <a:r>
                <a:rPr lang="en-US" sz="3200" baseline="-25000" dirty="0">
                  <a:latin typeface="Times" charset="0"/>
                </a:rPr>
                <a:t> </a:t>
              </a:r>
              <a:r>
                <a:rPr lang="en-US" sz="3200" dirty="0">
                  <a:latin typeface="Times" charset="0"/>
                </a:rPr>
                <a:t> = </a:t>
              </a:r>
              <a:r>
                <a:rPr lang="en-US" sz="3200" b="1" dirty="0" smtClean="0">
                  <a:latin typeface="Times" charset="0"/>
                </a:rPr>
                <a:t>x</a:t>
              </a:r>
              <a:r>
                <a:rPr lang="en-US" sz="3200" baseline="-25000" dirty="0" smtClean="0">
                  <a:latin typeface="Times" charset="0"/>
                </a:rPr>
                <a:t>i</a:t>
              </a:r>
              <a:endParaRPr lang="en-US" sz="3200" dirty="0">
                <a:latin typeface="Times" charset="0"/>
              </a:endParaRPr>
            </a:p>
          </p:txBody>
        </p:sp>
        <p:sp>
          <p:nvSpPr>
            <p:cNvPr id="35" name="Text Box 10"/>
            <p:cNvSpPr txBox="1">
              <a:spLocks noChangeArrowheads="1"/>
            </p:cNvSpPr>
            <p:nvPr/>
          </p:nvSpPr>
          <p:spPr bwMode="auto">
            <a:xfrm>
              <a:off x="1909" y="3427"/>
              <a:ext cx="6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" charset="0"/>
                </a:rPr>
                <a:t>j </a:t>
              </a:r>
              <a:r>
                <a:rPr lang="en-US" dirty="0">
                  <a:latin typeface="Times" charset="0"/>
                  <a:sym typeface="Symbol" charset="0"/>
                </a:rPr>
                <a:t> </a:t>
              </a:r>
              <a:r>
                <a:rPr lang="en-US" dirty="0" err="1">
                  <a:latin typeface="Times" charset="0"/>
                  <a:sym typeface="Symbol" charset="0"/>
                </a:rPr>
                <a:t>V</a:t>
              </a:r>
              <a:r>
                <a:rPr lang="en-US" baseline="-25000" dirty="0" err="1">
                  <a:latin typeface="Times" charset="0"/>
                  <a:sym typeface="Symbol" charset="0"/>
                </a:rPr>
                <a:t>b</a:t>
              </a:r>
              <a:endParaRPr lang="en-US" dirty="0">
                <a:latin typeface="Times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0" y="685800"/>
            <a:ext cx="895529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1F497D"/>
                </a:solidFill>
              </a:rPr>
              <a:t>Schlesinger, 76; </a:t>
            </a:r>
            <a:r>
              <a:rPr lang="en-US" sz="2600" b="1" dirty="0" err="1" smtClean="0">
                <a:solidFill>
                  <a:srgbClr val="1F497D"/>
                </a:solidFill>
              </a:rPr>
              <a:t>Chekuri</a:t>
            </a:r>
            <a:r>
              <a:rPr lang="en-US" sz="2600" b="1" dirty="0" smtClean="0">
                <a:solidFill>
                  <a:srgbClr val="1F497D"/>
                </a:solidFill>
              </a:rPr>
              <a:t> et al., 01; Wainwright et al. , 01</a:t>
            </a:r>
            <a:endParaRPr lang="en-US" sz="26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110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91675" y="1049063"/>
            <a:ext cx="679164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Express MAP as an integer program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91675" y="2874370"/>
            <a:ext cx="6662802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Relax to a linear program and solve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291675" y="4895052"/>
            <a:ext cx="6731731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Round fractional solution to integers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29945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91675" y="938690"/>
            <a:ext cx="68219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Dominate many convex relaxations</a:t>
            </a:r>
            <a:endParaRPr lang="en-US" sz="3200" dirty="0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91675" y="2619833"/>
            <a:ext cx="622939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Best known multiplicative bounds</a:t>
            </a:r>
            <a:endParaRPr lang="en-US" sz="3200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968874" y="3281464"/>
            <a:ext cx="5498821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2 for Potts (uniform) energies</a:t>
            </a:r>
            <a:endParaRPr lang="en-US" sz="3200" dirty="0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973064" y="4007780"/>
            <a:ext cx="667181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2 + √2 for Truncated linear energies</a:t>
            </a:r>
            <a:endParaRPr lang="en-US" sz="3200" dirty="0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973064" y="4825894"/>
            <a:ext cx="5019724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O(log n) for metric labeling</a:t>
            </a:r>
            <a:endParaRPr lang="en-US" sz="3200" dirty="0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825691" y="5440705"/>
            <a:ext cx="5201464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Matched by move-making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5892" y="6365557"/>
            <a:ext cx="81277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1F497D"/>
                </a:solidFill>
              </a:rPr>
              <a:t>Kumar and </a:t>
            </a:r>
            <a:r>
              <a:rPr lang="en-US" sz="2600" b="1" dirty="0" err="1" smtClean="0">
                <a:solidFill>
                  <a:srgbClr val="1F497D"/>
                </a:solidFill>
              </a:rPr>
              <a:t>Torr</a:t>
            </a:r>
            <a:r>
              <a:rPr lang="en-US" sz="2600" b="1" dirty="0" smtClean="0">
                <a:solidFill>
                  <a:srgbClr val="1F497D"/>
                </a:solidFill>
              </a:rPr>
              <a:t>, 2008; Kumar and </a:t>
            </a:r>
            <a:r>
              <a:rPr lang="en-US" sz="2600" b="1" dirty="0" err="1" smtClean="0">
                <a:solidFill>
                  <a:srgbClr val="1F497D"/>
                </a:solidFill>
              </a:rPr>
              <a:t>Koller</a:t>
            </a:r>
            <a:r>
              <a:rPr lang="en-US" sz="2600" b="1" dirty="0" smtClean="0">
                <a:solidFill>
                  <a:srgbClr val="1F497D"/>
                </a:solidFill>
              </a:rPr>
              <a:t>, UAI 2009</a:t>
            </a:r>
            <a:endParaRPr lang="en-US" sz="2600" b="1" dirty="0">
              <a:solidFill>
                <a:srgbClr val="1F497D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1675" y="1523466"/>
            <a:ext cx="569984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1F497D"/>
                </a:solidFill>
              </a:rPr>
              <a:t>Kumar, Kolmogorov and </a:t>
            </a:r>
            <a:r>
              <a:rPr lang="en-US" sz="2600" b="1" dirty="0" err="1" smtClean="0">
                <a:solidFill>
                  <a:srgbClr val="1F497D"/>
                </a:solidFill>
              </a:rPr>
              <a:t>Torr</a:t>
            </a:r>
            <a:r>
              <a:rPr lang="en-US" sz="2600" b="1" dirty="0" smtClean="0">
                <a:solidFill>
                  <a:srgbClr val="1F497D"/>
                </a:solidFill>
              </a:rPr>
              <a:t>, 2007</a:t>
            </a:r>
            <a:endParaRPr lang="en-US" sz="26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155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91675" y="938690"/>
            <a:ext cx="777929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Tree-reweighted message passing (TRW)</a:t>
            </a:r>
            <a:endParaRPr lang="en-US" sz="3200" dirty="0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91675" y="1828060"/>
            <a:ext cx="7619394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Max-product linear programming (MPLP)</a:t>
            </a:r>
            <a:endParaRPr lang="en-US" sz="3200" dirty="0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070270" y="3122426"/>
            <a:ext cx="4106212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Dual decomposition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97726" y="4670213"/>
            <a:ext cx="598459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err="1" smtClean="0">
                <a:solidFill>
                  <a:srgbClr val="1F497D"/>
                </a:solidFill>
              </a:rPr>
              <a:t>Komodakis</a:t>
            </a:r>
            <a:r>
              <a:rPr lang="en-US" sz="2600" b="1" dirty="0" smtClean="0">
                <a:solidFill>
                  <a:srgbClr val="1F497D"/>
                </a:solidFill>
              </a:rPr>
              <a:t> and </a:t>
            </a:r>
            <a:r>
              <a:rPr lang="en-US" sz="2600" b="1" dirty="0" err="1" smtClean="0">
                <a:solidFill>
                  <a:srgbClr val="1F497D"/>
                </a:solidFill>
              </a:rPr>
              <a:t>Paragios</a:t>
            </a:r>
            <a:r>
              <a:rPr lang="en-US" sz="2600" b="1" dirty="0" smtClean="0">
                <a:solidFill>
                  <a:srgbClr val="1F497D"/>
                </a:solidFill>
              </a:rPr>
              <a:t>, ICCV 2007</a:t>
            </a:r>
            <a:endParaRPr lang="en-US" sz="26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1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533400"/>
          </a:xfrm>
        </p:spPr>
        <p:txBody>
          <a:bodyPr>
            <a:noAutofit/>
          </a:bodyPr>
          <a:lstStyle/>
          <a:p>
            <a:r>
              <a:rPr lang="en-US" sz="4000" dirty="0" smtClean="0"/>
              <a:t>Motivating Application</a:t>
            </a:r>
            <a:endParaRPr lang="en-US" sz="4000" dirty="0"/>
          </a:p>
        </p:txBody>
      </p:sp>
      <p:grpSp>
        <p:nvGrpSpPr>
          <p:cNvPr id="66" name="Group 1031"/>
          <p:cNvGrpSpPr>
            <a:grpSpLocks/>
          </p:cNvGrpSpPr>
          <p:nvPr/>
        </p:nvGrpSpPr>
        <p:grpSpPr bwMode="auto">
          <a:xfrm>
            <a:off x="2547079" y="901714"/>
            <a:ext cx="4114800" cy="2667000"/>
            <a:chOff x="1680" y="2352"/>
            <a:chExt cx="2928" cy="1872"/>
          </a:xfrm>
        </p:grpSpPr>
        <p:sp>
          <p:nvSpPr>
            <p:cNvPr id="67" name="Oval 1032"/>
            <p:cNvSpPr>
              <a:spLocks noChangeArrowheads="1"/>
            </p:cNvSpPr>
            <p:nvPr/>
          </p:nvSpPr>
          <p:spPr bwMode="auto">
            <a:xfrm>
              <a:off x="1680" y="2352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head</a:t>
              </a:r>
            </a:p>
          </p:txBody>
        </p:sp>
        <p:sp>
          <p:nvSpPr>
            <p:cNvPr id="68" name="Oval 1033"/>
            <p:cNvSpPr>
              <a:spLocks noChangeArrowheads="1"/>
            </p:cNvSpPr>
            <p:nvPr/>
          </p:nvSpPr>
          <p:spPr bwMode="auto">
            <a:xfrm>
              <a:off x="3120" y="2352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torso</a:t>
              </a:r>
            </a:p>
          </p:txBody>
        </p:sp>
        <p:sp>
          <p:nvSpPr>
            <p:cNvPr id="69" name="Oval 1034"/>
            <p:cNvSpPr>
              <a:spLocks noChangeArrowheads="1"/>
            </p:cNvSpPr>
            <p:nvPr/>
          </p:nvSpPr>
          <p:spPr bwMode="auto">
            <a:xfrm>
              <a:off x="2112" y="3072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uleg1</a:t>
              </a:r>
            </a:p>
          </p:txBody>
        </p:sp>
        <p:sp>
          <p:nvSpPr>
            <p:cNvPr id="70" name="Oval 1035"/>
            <p:cNvSpPr>
              <a:spLocks noChangeArrowheads="1"/>
            </p:cNvSpPr>
            <p:nvPr/>
          </p:nvSpPr>
          <p:spPr bwMode="auto">
            <a:xfrm>
              <a:off x="2112" y="3696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lleg1</a:t>
              </a:r>
            </a:p>
          </p:txBody>
        </p:sp>
        <p:sp>
          <p:nvSpPr>
            <p:cNvPr id="71" name="Oval 1036"/>
            <p:cNvSpPr>
              <a:spLocks noChangeArrowheads="1"/>
            </p:cNvSpPr>
            <p:nvPr/>
          </p:nvSpPr>
          <p:spPr bwMode="auto">
            <a:xfrm>
              <a:off x="2784" y="3072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uleg2</a:t>
              </a:r>
            </a:p>
          </p:txBody>
        </p:sp>
        <p:sp>
          <p:nvSpPr>
            <p:cNvPr id="72" name="Oval 1037"/>
            <p:cNvSpPr>
              <a:spLocks noChangeArrowheads="1"/>
            </p:cNvSpPr>
            <p:nvPr/>
          </p:nvSpPr>
          <p:spPr bwMode="auto">
            <a:xfrm>
              <a:off x="2784" y="3696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lleg2</a:t>
              </a:r>
            </a:p>
          </p:txBody>
        </p:sp>
        <p:sp>
          <p:nvSpPr>
            <p:cNvPr id="73" name="Oval 1038"/>
            <p:cNvSpPr>
              <a:spLocks noChangeArrowheads="1"/>
            </p:cNvSpPr>
            <p:nvPr/>
          </p:nvSpPr>
          <p:spPr bwMode="auto">
            <a:xfrm>
              <a:off x="3408" y="3072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uleg3</a:t>
              </a:r>
            </a:p>
          </p:txBody>
        </p:sp>
        <p:sp>
          <p:nvSpPr>
            <p:cNvPr id="74" name="Oval 1039"/>
            <p:cNvSpPr>
              <a:spLocks noChangeArrowheads="1"/>
            </p:cNvSpPr>
            <p:nvPr/>
          </p:nvSpPr>
          <p:spPr bwMode="auto">
            <a:xfrm>
              <a:off x="3408" y="3696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lleg3</a:t>
              </a:r>
            </a:p>
          </p:txBody>
        </p:sp>
        <p:sp>
          <p:nvSpPr>
            <p:cNvPr id="75" name="Oval 1040"/>
            <p:cNvSpPr>
              <a:spLocks noChangeArrowheads="1"/>
            </p:cNvSpPr>
            <p:nvPr/>
          </p:nvSpPr>
          <p:spPr bwMode="auto">
            <a:xfrm>
              <a:off x="4080" y="3072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uleg4</a:t>
              </a:r>
            </a:p>
          </p:txBody>
        </p:sp>
        <p:sp>
          <p:nvSpPr>
            <p:cNvPr id="76" name="Oval 1041"/>
            <p:cNvSpPr>
              <a:spLocks noChangeArrowheads="1"/>
            </p:cNvSpPr>
            <p:nvPr/>
          </p:nvSpPr>
          <p:spPr bwMode="auto">
            <a:xfrm>
              <a:off x="4080" y="3696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lleg4</a:t>
              </a:r>
            </a:p>
          </p:txBody>
        </p:sp>
        <p:cxnSp>
          <p:nvCxnSpPr>
            <p:cNvPr id="77" name="AutoShape 1042"/>
            <p:cNvCxnSpPr>
              <a:cxnSpLocks noChangeShapeType="1"/>
              <a:stCxn id="67" idx="6"/>
              <a:endCxn id="68" idx="2"/>
            </p:cNvCxnSpPr>
            <p:nvPr/>
          </p:nvCxnSpPr>
          <p:spPr bwMode="auto">
            <a:xfrm>
              <a:off x="2208" y="2616"/>
              <a:ext cx="912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8" name="AutoShape 1043"/>
            <p:cNvCxnSpPr>
              <a:cxnSpLocks noChangeShapeType="1"/>
              <a:stCxn id="68" idx="3"/>
              <a:endCxn id="69" idx="0"/>
            </p:cNvCxnSpPr>
            <p:nvPr/>
          </p:nvCxnSpPr>
          <p:spPr bwMode="auto">
            <a:xfrm flipH="1">
              <a:off x="2376" y="2803"/>
              <a:ext cx="821" cy="26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9" name="AutoShape 1044"/>
            <p:cNvCxnSpPr>
              <a:cxnSpLocks noChangeShapeType="1"/>
              <a:stCxn id="68" idx="5"/>
              <a:endCxn id="75" idx="0"/>
            </p:cNvCxnSpPr>
            <p:nvPr/>
          </p:nvCxnSpPr>
          <p:spPr bwMode="auto">
            <a:xfrm>
              <a:off x="3571" y="2803"/>
              <a:ext cx="773" cy="26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0" name="AutoShape 1045"/>
            <p:cNvCxnSpPr>
              <a:cxnSpLocks noChangeShapeType="1"/>
              <a:stCxn id="68" idx="4"/>
              <a:endCxn id="71" idx="0"/>
            </p:cNvCxnSpPr>
            <p:nvPr/>
          </p:nvCxnSpPr>
          <p:spPr bwMode="auto">
            <a:xfrm flipH="1">
              <a:off x="3048" y="2880"/>
              <a:ext cx="336" cy="19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" name="AutoShape 1046"/>
            <p:cNvCxnSpPr>
              <a:cxnSpLocks noChangeShapeType="1"/>
              <a:stCxn id="68" idx="4"/>
              <a:endCxn id="73" idx="0"/>
            </p:cNvCxnSpPr>
            <p:nvPr/>
          </p:nvCxnSpPr>
          <p:spPr bwMode="auto">
            <a:xfrm>
              <a:off x="3384" y="2880"/>
              <a:ext cx="288" cy="19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1047"/>
            <p:cNvCxnSpPr>
              <a:cxnSpLocks noChangeShapeType="1"/>
              <a:stCxn id="69" idx="4"/>
              <a:endCxn id="70" idx="0"/>
            </p:cNvCxnSpPr>
            <p:nvPr/>
          </p:nvCxnSpPr>
          <p:spPr bwMode="auto">
            <a:xfrm>
              <a:off x="2376" y="3600"/>
              <a:ext cx="0" cy="9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3" name="AutoShape 1048"/>
            <p:cNvCxnSpPr>
              <a:cxnSpLocks noChangeShapeType="1"/>
              <a:stCxn id="71" idx="4"/>
              <a:endCxn id="72" idx="0"/>
            </p:cNvCxnSpPr>
            <p:nvPr/>
          </p:nvCxnSpPr>
          <p:spPr bwMode="auto">
            <a:xfrm>
              <a:off x="3048" y="3600"/>
              <a:ext cx="0" cy="9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4" name="AutoShape 1049"/>
            <p:cNvCxnSpPr>
              <a:cxnSpLocks noChangeShapeType="1"/>
              <a:stCxn id="73" idx="4"/>
              <a:endCxn id="74" idx="0"/>
            </p:cNvCxnSpPr>
            <p:nvPr/>
          </p:nvCxnSpPr>
          <p:spPr bwMode="auto">
            <a:xfrm>
              <a:off x="3672" y="3600"/>
              <a:ext cx="0" cy="9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5" name="AutoShape 1050"/>
            <p:cNvCxnSpPr>
              <a:cxnSpLocks noChangeShapeType="1"/>
              <a:stCxn id="75" idx="4"/>
              <a:endCxn id="76" idx="0"/>
            </p:cNvCxnSpPr>
            <p:nvPr/>
          </p:nvCxnSpPr>
          <p:spPr bwMode="auto">
            <a:xfrm>
              <a:off x="4344" y="3600"/>
              <a:ext cx="0" cy="9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6" name="TextBox 85"/>
          <p:cNvSpPr txBox="1"/>
          <p:nvPr/>
        </p:nvSpPr>
        <p:spPr>
          <a:xfrm>
            <a:off x="2722128" y="3886098"/>
            <a:ext cx="369724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Only 10 variables !!</a:t>
            </a:r>
            <a:endParaRPr lang="en-US" sz="3200" dirty="0"/>
          </a:p>
        </p:txBody>
      </p:sp>
      <p:sp>
        <p:nvSpPr>
          <p:cNvPr id="87" name="TextBox 86"/>
          <p:cNvSpPr txBox="1"/>
          <p:nvPr/>
        </p:nvSpPr>
        <p:spPr>
          <a:xfrm>
            <a:off x="2402428" y="4911970"/>
            <a:ext cx="433664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Thousands of Labels !!</a:t>
            </a:r>
            <a:endParaRPr lang="en-US" sz="3200" dirty="0"/>
          </a:p>
        </p:txBody>
      </p:sp>
      <p:sp>
        <p:nvSpPr>
          <p:cNvPr id="88" name="TextBox 87"/>
          <p:cNvSpPr txBox="1"/>
          <p:nvPr/>
        </p:nvSpPr>
        <p:spPr>
          <a:xfrm>
            <a:off x="1707227" y="6050118"/>
            <a:ext cx="572704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Millions of pairwise potentials!!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8534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452" name="Rectangle 60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Belief Propagation</a:t>
            </a:r>
          </a:p>
        </p:txBody>
      </p:sp>
      <p:sp>
        <p:nvSpPr>
          <p:cNvPr id="443454" name="Rectangle 62"/>
          <p:cNvSpPr>
            <a:spLocks noChangeArrowheads="1"/>
          </p:cNvSpPr>
          <p:nvPr/>
        </p:nvSpPr>
        <p:spPr bwMode="auto">
          <a:xfrm>
            <a:off x="1427163" y="3033330"/>
            <a:ext cx="612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E(</a:t>
            </a:r>
            <a:r>
              <a:rPr lang="en-US" sz="3200" dirty="0"/>
              <a:t>f; </a:t>
            </a:r>
            <a:r>
              <a:rPr lang="en-US" sz="3200" b="1" dirty="0">
                <a:sym typeface="Symbol" charset="0"/>
              </a:rPr>
              <a:t></a:t>
            </a:r>
            <a:r>
              <a:rPr lang="en-US" sz="3200" dirty="0"/>
              <a:t>) = ∑</a:t>
            </a:r>
            <a:r>
              <a:rPr lang="en-US" sz="3200" baseline="-25000" dirty="0"/>
              <a:t>a </a:t>
            </a:r>
            <a:r>
              <a:rPr lang="en-US" sz="3200" dirty="0">
                <a:sym typeface="Symbol" charset="0"/>
              </a:rPr>
              <a:t></a:t>
            </a:r>
            <a:r>
              <a:rPr lang="en-US" sz="3200" baseline="-25000" dirty="0" err="1">
                <a:sym typeface="Symbol" charset="0"/>
              </a:rPr>
              <a:t>a;f</a:t>
            </a:r>
            <a:r>
              <a:rPr lang="en-US" sz="3200" baseline="-25000" dirty="0">
                <a:sym typeface="Symbol" charset="0"/>
              </a:rPr>
              <a:t>(a)</a:t>
            </a:r>
            <a:r>
              <a:rPr lang="en-US" sz="3200" dirty="0"/>
              <a:t> + ∑</a:t>
            </a:r>
            <a:r>
              <a:rPr lang="en-US" sz="3200" baseline="-25000" dirty="0"/>
              <a:t>(</a:t>
            </a:r>
            <a:r>
              <a:rPr lang="en-US" sz="3200" baseline="-25000" dirty="0" err="1"/>
              <a:t>a,b</a:t>
            </a:r>
            <a:r>
              <a:rPr lang="en-US" sz="3200" baseline="-25000" dirty="0"/>
              <a:t>) </a:t>
            </a:r>
            <a:r>
              <a:rPr lang="en-US" sz="3200" dirty="0">
                <a:sym typeface="Symbol" charset="0"/>
              </a:rPr>
              <a:t></a:t>
            </a:r>
            <a:r>
              <a:rPr lang="en-US" sz="3200" baseline="-25000" dirty="0" err="1">
                <a:sym typeface="Symbol" charset="0"/>
              </a:rPr>
              <a:t>ab;f</a:t>
            </a:r>
            <a:r>
              <a:rPr lang="en-US" sz="3200" baseline="-25000" dirty="0">
                <a:sym typeface="Symbol" charset="0"/>
              </a:rPr>
              <a:t>(a)f(b)</a:t>
            </a:r>
          </a:p>
        </p:txBody>
      </p:sp>
      <p:sp>
        <p:nvSpPr>
          <p:cNvPr id="443455" name="Rectangle 63"/>
          <p:cNvSpPr>
            <a:spLocks noChangeArrowheads="1"/>
          </p:cNvSpPr>
          <p:nvPr/>
        </p:nvSpPr>
        <p:spPr bwMode="auto">
          <a:xfrm>
            <a:off x="1143000" y="2118930"/>
            <a:ext cx="6886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hlink"/>
                </a:solidFill>
              </a:rPr>
              <a:t>MAP Estimation</a:t>
            </a:r>
            <a:r>
              <a:rPr lang="en-US" sz="3200" dirty="0">
                <a:solidFill>
                  <a:schemeClr val="hlink"/>
                </a:solidFill>
              </a:rPr>
              <a:t> </a:t>
            </a:r>
            <a:r>
              <a:rPr lang="en-US" sz="3200" b="1" dirty="0">
                <a:solidFill>
                  <a:schemeClr val="hlink"/>
                </a:solidFill>
              </a:rPr>
              <a:t>f* = </a:t>
            </a:r>
            <a:r>
              <a:rPr lang="en-US" sz="3200" b="1" dirty="0" err="1">
                <a:solidFill>
                  <a:schemeClr val="hlink"/>
                </a:solidFill>
              </a:rPr>
              <a:t>argmin</a:t>
            </a:r>
            <a:r>
              <a:rPr lang="en-US" sz="3200" b="1" baseline="-25000" dirty="0" err="1">
                <a:solidFill>
                  <a:schemeClr val="hlink"/>
                </a:solidFill>
              </a:rPr>
              <a:t>f</a:t>
            </a:r>
            <a:r>
              <a:rPr lang="en-US" sz="3200" b="1" dirty="0">
                <a:solidFill>
                  <a:schemeClr val="hlink"/>
                </a:solidFill>
              </a:rPr>
              <a:t> </a:t>
            </a:r>
            <a:r>
              <a:rPr lang="en-US" sz="3200" b="1" dirty="0" smtClean="0">
                <a:solidFill>
                  <a:schemeClr val="hlink"/>
                </a:solidFill>
              </a:rPr>
              <a:t>E(</a:t>
            </a:r>
            <a:r>
              <a:rPr lang="en-US" sz="3200" b="1" dirty="0">
                <a:solidFill>
                  <a:schemeClr val="hlink"/>
                </a:solidFill>
              </a:rPr>
              <a:t>f; </a:t>
            </a:r>
            <a:r>
              <a:rPr lang="en-US" sz="3200" b="1" dirty="0">
                <a:solidFill>
                  <a:schemeClr val="hlink"/>
                </a:solidFill>
                <a:sym typeface="Symbol" charset="0"/>
              </a:rPr>
              <a:t></a:t>
            </a:r>
            <a:r>
              <a:rPr lang="en-US" sz="3200" b="1" dirty="0">
                <a:solidFill>
                  <a:schemeClr val="hlink"/>
                </a:solidFill>
              </a:rPr>
              <a:t>)</a:t>
            </a:r>
            <a:endParaRPr lang="en-US" sz="3200" b="1" baseline="-25000" dirty="0">
              <a:solidFill>
                <a:schemeClr val="hlink"/>
              </a:solidFill>
              <a:sym typeface="Symbol" charset="0"/>
            </a:endParaRPr>
          </a:p>
        </p:txBody>
      </p:sp>
      <p:sp>
        <p:nvSpPr>
          <p:cNvPr id="443456" name="Text Box 64"/>
          <p:cNvSpPr txBox="1">
            <a:spLocks noChangeArrowheads="1"/>
          </p:cNvSpPr>
          <p:nvPr/>
        </p:nvSpPr>
        <p:spPr bwMode="auto">
          <a:xfrm>
            <a:off x="365125" y="1309305"/>
            <a:ext cx="44307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An algorithm for solving</a:t>
            </a:r>
          </a:p>
        </p:txBody>
      </p:sp>
      <p:sp>
        <p:nvSpPr>
          <p:cNvPr id="443457" name="Rectangle 65"/>
          <p:cNvSpPr>
            <a:spLocks noChangeArrowheads="1"/>
          </p:cNvSpPr>
          <p:nvPr/>
        </p:nvSpPr>
        <p:spPr bwMode="auto">
          <a:xfrm>
            <a:off x="1066800" y="2042730"/>
            <a:ext cx="7010400" cy="16764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58" name="Text Box 66"/>
          <p:cNvSpPr txBox="1">
            <a:spLocks noChangeArrowheads="1"/>
          </p:cNvSpPr>
          <p:nvPr/>
        </p:nvSpPr>
        <p:spPr bwMode="auto">
          <a:xfrm>
            <a:off x="152400" y="4860146"/>
            <a:ext cx="1841369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RECALL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Rectangle 62"/>
          <p:cNvSpPr>
            <a:spLocks noChangeArrowheads="1"/>
          </p:cNvSpPr>
          <p:nvPr/>
        </p:nvSpPr>
        <p:spPr bwMode="auto">
          <a:xfrm>
            <a:off x="152400" y="5676773"/>
            <a:ext cx="4345994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Potentials </a:t>
            </a:r>
            <a:r>
              <a:rPr lang="en-US" sz="3200" dirty="0" smtClean="0">
                <a:sym typeface="Symbol" charset="0"/>
              </a:rPr>
              <a:t></a:t>
            </a:r>
            <a:r>
              <a:rPr lang="en-US" sz="3200" baseline="-25000" dirty="0" err="1">
                <a:sym typeface="Symbol" charset="0"/>
              </a:rPr>
              <a:t>a</a:t>
            </a:r>
            <a:r>
              <a:rPr lang="en-US" sz="3200" baseline="-25000" dirty="0" err="1" smtClean="0">
                <a:sym typeface="Symbol" charset="0"/>
              </a:rPr>
              <a:t>;i</a:t>
            </a:r>
            <a:r>
              <a:rPr lang="en-US" sz="3200" dirty="0" smtClean="0"/>
              <a:t>  and </a:t>
            </a:r>
            <a:r>
              <a:rPr lang="en-US" sz="3200" dirty="0" smtClean="0">
                <a:sym typeface="Symbol" charset="0"/>
              </a:rPr>
              <a:t></a:t>
            </a:r>
            <a:r>
              <a:rPr lang="en-US" sz="3200" baseline="-25000" dirty="0" err="1">
                <a:sym typeface="Symbol" charset="0"/>
              </a:rPr>
              <a:t>ab</a:t>
            </a:r>
            <a:r>
              <a:rPr lang="en-US" sz="3200" baseline="-25000" dirty="0" err="1" smtClean="0">
                <a:sym typeface="Symbol" charset="0"/>
              </a:rPr>
              <a:t>;ij</a:t>
            </a:r>
            <a:endParaRPr lang="en-US" sz="3200" baseline="-25000" dirty="0">
              <a:sym typeface="Symbol" charset="0"/>
            </a:endParaRPr>
          </a:p>
        </p:txBody>
      </p:sp>
      <p:sp>
        <p:nvSpPr>
          <p:cNvPr id="13" name="Rectangle 62"/>
          <p:cNvSpPr>
            <a:spLocks noChangeArrowheads="1"/>
          </p:cNvSpPr>
          <p:nvPr/>
        </p:nvSpPr>
        <p:spPr bwMode="auto">
          <a:xfrm>
            <a:off x="5293801" y="5676773"/>
            <a:ext cx="3474429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Labeling f : V </a:t>
            </a:r>
            <a:r>
              <a:rPr lang="en-US" sz="32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3200" dirty="0" smtClean="0"/>
              <a:t> L</a:t>
            </a:r>
            <a:endParaRPr lang="en-US" sz="3200" baseline="-25000" dirty="0">
              <a:sym typeface="Symbol" charset="0"/>
            </a:endParaRPr>
          </a:p>
        </p:txBody>
      </p:sp>
      <p:sp>
        <p:nvSpPr>
          <p:cNvPr id="14" name="Text Box 66"/>
          <p:cNvSpPr txBox="1">
            <a:spLocks noChangeArrowheads="1"/>
          </p:cNvSpPr>
          <p:nvPr/>
        </p:nvSpPr>
        <p:spPr bwMode="auto">
          <a:xfrm>
            <a:off x="1525360" y="3883942"/>
            <a:ext cx="602320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/>
              <a:t>Exact for </a:t>
            </a:r>
            <a:r>
              <a:rPr lang="en-US" sz="3200" dirty="0" smtClean="0"/>
              <a:t>tree-structured models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27304" y="685800"/>
            <a:ext cx="19273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1F497D"/>
                </a:solidFill>
              </a:rPr>
              <a:t>Pearl, 1988</a:t>
            </a:r>
            <a:endParaRPr lang="en-US" sz="26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5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452" name="Rectangle 60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Belief Propagation</a:t>
            </a:r>
          </a:p>
        </p:txBody>
      </p:sp>
      <p:sp>
        <p:nvSpPr>
          <p:cNvPr id="75" name="Oval 4"/>
          <p:cNvSpPr>
            <a:spLocks noChangeArrowheads="1"/>
          </p:cNvSpPr>
          <p:nvPr/>
        </p:nvSpPr>
        <p:spPr bwMode="auto">
          <a:xfrm>
            <a:off x="2781300" y="2831136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Line 5"/>
          <p:cNvSpPr>
            <a:spLocks noChangeShapeType="1"/>
          </p:cNvSpPr>
          <p:nvPr/>
        </p:nvSpPr>
        <p:spPr bwMode="auto">
          <a:xfrm>
            <a:off x="3086100" y="1078536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Line 6"/>
          <p:cNvSpPr>
            <a:spLocks noChangeShapeType="1"/>
          </p:cNvSpPr>
          <p:nvPr/>
        </p:nvSpPr>
        <p:spPr bwMode="auto">
          <a:xfrm>
            <a:off x="2781300" y="2373936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Oval 7"/>
          <p:cNvSpPr>
            <a:spLocks noChangeArrowheads="1"/>
          </p:cNvSpPr>
          <p:nvPr/>
        </p:nvSpPr>
        <p:spPr bwMode="auto">
          <a:xfrm>
            <a:off x="5657850" y="2831136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Line 8"/>
          <p:cNvSpPr>
            <a:spLocks noChangeShapeType="1"/>
          </p:cNvSpPr>
          <p:nvPr/>
        </p:nvSpPr>
        <p:spPr bwMode="auto">
          <a:xfrm>
            <a:off x="5962650" y="1078536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2843213" y="2921624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81" name="Text Box 10"/>
          <p:cNvSpPr txBox="1">
            <a:spLocks noChangeArrowheads="1"/>
          </p:cNvSpPr>
          <p:nvPr/>
        </p:nvSpPr>
        <p:spPr bwMode="auto">
          <a:xfrm>
            <a:off x="5734050" y="2907336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82" name="Line 11"/>
          <p:cNvSpPr>
            <a:spLocks noChangeShapeType="1"/>
          </p:cNvSpPr>
          <p:nvPr/>
        </p:nvSpPr>
        <p:spPr bwMode="auto">
          <a:xfrm>
            <a:off x="2781300" y="1230936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Line 12"/>
          <p:cNvSpPr>
            <a:spLocks noChangeShapeType="1"/>
          </p:cNvSpPr>
          <p:nvPr/>
        </p:nvSpPr>
        <p:spPr bwMode="auto">
          <a:xfrm>
            <a:off x="5657850" y="2373936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Line 13"/>
          <p:cNvSpPr>
            <a:spLocks noChangeShapeType="1"/>
          </p:cNvSpPr>
          <p:nvPr/>
        </p:nvSpPr>
        <p:spPr bwMode="auto">
          <a:xfrm>
            <a:off x="5657850" y="1230936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Line 14"/>
          <p:cNvSpPr>
            <a:spLocks noChangeShapeType="1"/>
          </p:cNvSpPr>
          <p:nvPr/>
        </p:nvSpPr>
        <p:spPr bwMode="auto">
          <a:xfrm>
            <a:off x="2781300" y="1230936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Line 15"/>
          <p:cNvSpPr>
            <a:spLocks noChangeShapeType="1"/>
          </p:cNvSpPr>
          <p:nvPr/>
        </p:nvSpPr>
        <p:spPr bwMode="auto">
          <a:xfrm>
            <a:off x="5657850" y="2373936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7" name="AutoShape 16"/>
          <p:cNvCxnSpPr>
            <a:cxnSpLocks noChangeShapeType="1"/>
            <a:stCxn id="75" idx="6"/>
          </p:cNvCxnSpPr>
          <p:nvPr/>
        </p:nvCxnSpPr>
        <p:spPr bwMode="auto">
          <a:xfrm>
            <a:off x="3484563" y="3174036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" name="Text Box 17"/>
          <p:cNvSpPr txBox="1">
            <a:spLocks noChangeArrowheads="1"/>
          </p:cNvSpPr>
          <p:nvPr/>
        </p:nvSpPr>
        <p:spPr bwMode="auto">
          <a:xfrm>
            <a:off x="2705100" y="788024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89" name="Text Box 18"/>
          <p:cNvSpPr txBox="1">
            <a:spLocks noChangeArrowheads="1"/>
          </p:cNvSpPr>
          <p:nvPr/>
        </p:nvSpPr>
        <p:spPr bwMode="auto">
          <a:xfrm>
            <a:off x="2705100" y="2373936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90" name="Text Box 19"/>
          <p:cNvSpPr txBox="1">
            <a:spLocks noChangeArrowheads="1"/>
          </p:cNvSpPr>
          <p:nvPr/>
        </p:nvSpPr>
        <p:spPr bwMode="auto">
          <a:xfrm>
            <a:off x="5581650" y="2388224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91" name="Line 20"/>
          <p:cNvSpPr>
            <a:spLocks noChangeShapeType="1"/>
          </p:cNvSpPr>
          <p:nvPr/>
        </p:nvSpPr>
        <p:spPr bwMode="auto">
          <a:xfrm>
            <a:off x="2781300" y="2373936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>
            <a:off x="2781300" y="1230936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Line 22"/>
          <p:cNvSpPr>
            <a:spLocks noChangeShapeType="1"/>
          </p:cNvSpPr>
          <p:nvPr/>
        </p:nvSpPr>
        <p:spPr bwMode="auto">
          <a:xfrm>
            <a:off x="5657850" y="2373936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Line 23"/>
          <p:cNvSpPr>
            <a:spLocks noChangeShapeType="1"/>
          </p:cNvSpPr>
          <p:nvPr/>
        </p:nvSpPr>
        <p:spPr bwMode="auto">
          <a:xfrm>
            <a:off x="5657850" y="1230936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Line 24"/>
          <p:cNvSpPr>
            <a:spLocks noChangeShapeType="1"/>
          </p:cNvSpPr>
          <p:nvPr/>
        </p:nvSpPr>
        <p:spPr bwMode="auto">
          <a:xfrm>
            <a:off x="3067050" y="1230936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Line 25"/>
          <p:cNvSpPr>
            <a:spLocks noChangeShapeType="1"/>
          </p:cNvSpPr>
          <p:nvPr/>
        </p:nvSpPr>
        <p:spPr bwMode="auto">
          <a:xfrm>
            <a:off x="3143250" y="2373936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Text Box 26"/>
          <p:cNvSpPr txBox="1">
            <a:spLocks noChangeArrowheads="1"/>
          </p:cNvSpPr>
          <p:nvPr/>
        </p:nvSpPr>
        <p:spPr bwMode="auto">
          <a:xfrm>
            <a:off x="3467100" y="1397624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98" name="Text Box 27"/>
          <p:cNvSpPr txBox="1">
            <a:spLocks noChangeArrowheads="1"/>
          </p:cNvSpPr>
          <p:nvPr/>
        </p:nvSpPr>
        <p:spPr bwMode="auto">
          <a:xfrm>
            <a:off x="4381500" y="2373936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99" name="Line 28"/>
          <p:cNvSpPr>
            <a:spLocks noChangeShapeType="1"/>
          </p:cNvSpPr>
          <p:nvPr/>
        </p:nvSpPr>
        <p:spPr bwMode="auto">
          <a:xfrm>
            <a:off x="5619750" y="2373936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Line 32"/>
          <p:cNvSpPr>
            <a:spLocks noChangeShapeType="1"/>
          </p:cNvSpPr>
          <p:nvPr/>
        </p:nvSpPr>
        <p:spPr bwMode="auto">
          <a:xfrm>
            <a:off x="5619750" y="1230936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Text Box 37"/>
          <p:cNvSpPr txBox="1">
            <a:spLocks noChangeArrowheads="1"/>
          </p:cNvSpPr>
          <p:nvPr/>
        </p:nvSpPr>
        <p:spPr bwMode="auto">
          <a:xfrm>
            <a:off x="5543550" y="788024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102" name="Line 44"/>
          <p:cNvSpPr>
            <a:spLocks noChangeShapeType="1"/>
          </p:cNvSpPr>
          <p:nvPr/>
        </p:nvSpPr>
        <p:spPr bwMode="auto">
          <a:xfrm flipV="1">
            <a:off x="3086100" y="1230936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Line 45"/>
          <p:cNvSpPr>
            <a:spLocks noChangeShapeType="1"/>
          </p:cNvSpPr>
          <p:nvPr/>
        </p:nvSpPr>
        <p:spPr bwMode="auto">
          <a:xfrm>
            <a:off x="3162300" y="1230936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Text Box 46"/>
          <p:cNvSpPr txBox="1">
            <a:spLocks noChangeArrowheads="1"/>
          </p:cNvSpPr>
          <p:nvPr/>
        </p:nvSpPr>
        <p:spPr bwMode="auto">
          <a:xfrm>
            <a:off x="4381500" y="773736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105" name="Text Box 47"/>
          <p:cNvSpPr txBox="1">
            <a:spLocks noChangeArrowheads="1"/>
          </p:cNvSpPr>
          <p:nvPr/>
        </p:nvSpPr>
        <p:spPr bwMode="auto">
          <a:xfrm>
            <a:off x="5143500" y="1397624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106" name="AutoShape 54"/>
          <p:cNvSpPr>
            <a:spLocks noChangeArrowheads="1"/>
          </p:cNvSpPr>
          <p:nvPr/>
        </p:nvSpPr>
        <p:spPr bwMode="auto">
          <a:xfrm>
            <a:off x="3924300" y="3212136"/>
            <a:ext cx="1447800" cy="1086134"/>
          </a:xfrm>
          <a:prstGeom prst="rightArrow">
            <a:avLst>
              <a:gd name="adj1" fmla="val 50000"/>
              <a:gd name="adj2" fmla="val 395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 err="1"/>
              <a:t>M</a:t>
            </a:r>
            <a:r>
              <a:rPr lang="en-US" sz="2800" b="1" baseline="-25000" dirty="0" err="1"/>
              <a:t>ab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54696" y="4469224"/>
            <a:ext cx="874670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Message </a:t>
            </a:r>
            <a:r>
              <a:rPr lang="en-US" sz="3200" dirty="0" err="1" smtClean="0"/>
              <a:t>M</a:t>
            </a:r>
            <a:r>
              <a:rPr lang="en-US" sz="3200" baseline="-25000" dirty="0" err="1" smtClean="0"/>
              <a:t>ab;i</a:t>
            </a:r>
            <a:r>
              <a:rPr lang="en-US" sz="3200" dirty="0" smtClean="0"/>
              <a:t> : </a:t>
            </a:r>
            <a:r>
              <a:rPr lang="en-US" sz="3200" dirty="0" err="1" smtClean="0"/>
              <a:t>V</a:t>
            </a:r>
            <a:r>
              <a:rPr lang="en-US" sz="3200" baseline="-25000" dirty="0" err="1" smtClean="0"/>
              <a:t>a</a:t>
            </a:r>
            <a:r>
              <a:rPr lang="en-US" sz="3200" dirty="0" err="1" smtClean="0"/>
              <a:t>’s</a:t>
            </a:r>
            <a:r>
              <a:rPr lang="en-US" sz="3200" dirty="0" smtClean="0"/>
              <a:t> opinion on </a:t>
            </a:r>
            <a:r>
              <a:rPr lang="en-US" sz="3200" dirty="0" err="1" smtClean="0"/>
              <a:t>V</a:t>
            </a:r>
            <a:r>
              <a:rPr lang="en-US" sz="3200" baseline="-25000" dirty="0" err="1" smtClean="0"/>
              <a:t>b</a:t>
            </a:r>
            <a:r>
              <a:rPr lang="en-US" sz="3200" dirty="0" smtClean="0"/>
              <a:t> taking label </a:t>
            </a:r>
            <a:r>
              <a:rPr lang="en-US" sz="3200" dirty="0" err="1" smtClean="0"/>
              <a:t>i</a:t>
            </a:r>
            <a:endParaRPr lang="en-US" sz="3200" dirty="0"/>
          </a:p>
        </p:txBody>
      </p:sp>
      <p:sp>
        <p:nvSpPr>
          <p:cNvPr id="107" name="TextBox 106"/>
          <p:cNvSpPr txBox="1"/>
          <p:nvPr/>
        </p:nvSpPr>
        <p:spPr>
          <a:xfrm>
            <a:off x="1715973" y="5329862"/>
            <a:ext cx="571195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V</a:t>
            </a:r>
            <a:r>
              <a:rPr lang="en-US" sz="3200" baseline="-25000" dirty="0" err="1" smtClean="0"/>
              <a:t>b</a:t>
            </a:r>
            <a:r>
              <a:rPr lang="en-US" sz="3200" dirty="0" smtClean="0"/>
              <a:t> gathers information from </a:t>
            </a:r>
            <a:r>
              <a:rPr lang="en-US" sz="3200" dirty="0" err="1" smtClean="0"/>
              <a:t>V</a:t>
            </a:r>
            <a:r>
              <a:rPr lang="en-US" sz="3200" baseline="-25000" dirty="0" err="1" smtClean="0"/>
              <a:t>a</a:t>
            </a:r>
            <a:endParaRPr lang="en-US" sz="3200" baseline="-25000" dirty="0"/>
          </a:p>
        </p:txBody>
      </p:sp>
      <p:sp>
        <p:nvSpPr>
          <p:cNvPr id="108" name="TextBox 107"/>
          <p:cNvSpPr txBox="1"/>
          <p:nvPr/>
        </p:nvSpPr>
        <p:spPr>
          <a:xfrm>
            <a:off x="2338803" y="6166077"/>
            <a:ext cx="445045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Compute the belief </a:t>
            </a:r>
            <a:r>
              <a:rPr lang="en-US" sz="3200" dirty="0" err="1" smtClean="0"/>
              <a:t>B</a:t>
            </a:r>
            <a:r>
              <a:rPr lang="en-US" sz="3200" baseline="-25000" dirty="0" err="1" smtClean="0"/>
              <a:t>b;i</a:t>
            </a:r>
            <a:endParaRPr lang="en-US" sz="3200" baseline="-25000" dirty="0"/>
          </a:p>
        </p:txBody>
      </p:sp>
      <p:sp>
        <p:nvSpPr>
          <p:cNvPr id="3" name="Oval 2"/>
          <p:cNvSpPr/>
          <p:nvPr/>
        </p:nvSpPr>
        <p:spPr>
          <a:xfrm>
            <a:off x="1905127" y="4420380"/>
            <a:ext cx="1050263" cy="860638"/>
          </a:xfrm>
          <a:prstGeom prst="ellipse">
            <a:avLst/>
          </a:prstGeom>
          <a:noFill/>
          <a:ln w="762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818518" y="6129443"/>
            <a:ext cx="1050263" cy="691923"/>
          </a:xfrm>
          <a:prstGeom prst="ellipse">
            <a:avLst/>
          </a:prstGeom>
          <a:noFill/>
          <a:ln w="762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3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2" grpId="0"/>
      <p:bldP spid="107" grpId="0"/>
      <p:bldP spid="108" grpId="0"/>
      <p:bldP spid="3" grpId="0" animBg="1"/>
      <p:bldP spid="1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Oval 1026"/>
          <p:cNvSpPr>
            <a:spLocks noChangeArrowheads="1"/>
          </p:cNvSpPr>
          <p:nvPr/>
        </p:nvSpPr>
        <p:spPr bwMode="auto">
          <a:xfrm>
            <a:off x="381000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67" name="Line 1027"/>
          <p:cNvSpPr>
            <a:spLocks noChangeShapeType="1"/>
          </p:cNvSpPr>
          <p:nvPr/>
        </p:nvSpPr>
        <p:spPr bwMode="auto">
          <a:xfrm>
            <a:off x="685800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68" name="Line 1028"/>
          <p:cNvSpPr>
            <a:spLocks noChangeShapeType="1"/>
          </p:cNvSpPr>
          <p:nvPr/>
        </p:nvSpPr>
        <p:spPr bwMode="auto">
          <a:xfrm>
            <a:off x="38100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69" name="Oval 1029"/>
          <p:cNvSpPr>
            <a:spLocks noChangeArrowheads="1"/>
          </p:cNvSpPr>
          <p:nvPr/>
        </p:nvSpPr>
        <p:spPr bwMode="auto">
          <a:xfrm>
            <a:off x="3257550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70" name="Line 1030"/>
          <p:cNvSpPr>
            <a:spLocks noChangeShapeType="1"/>
          </p:cNvSpPr>
          <p:nvPr/>
        </p:nvSpPr>
        <p:spPr bwMode="auto">
          <a:xfrm>
            <a:off x="3562350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71" name="Text Box 1031"/>
          <p:cNvSpPr txBox="1">
            <a:spLocks noChangeArrowheads="1"/>
          </p:cNvSpPr>
          <p:nvPr/>
        </p:nvSpPr>
        <p:spPr bwMode="auto">
          <a:xfrm>
            <a:off x="442913" y="33670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369672" name="Text Box 1032"/>
          <p:cNvSpPr txBox="1">
            <a:spLocks noChangeArrowheads="1"/>
          </p:cNvSpPr>
          <p:nvPr/>
        </p:nvSpPr>
        <p:spPr bwMode="auto">
          <a:xfrm>
            <a:off x="3333750" y="33528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369673" name="Line 1033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74" name="Line 1034"/>
          <p:cNvSpPr>
            <a:spLocks noChangeShapeType="1"/>
          </p:cNvSpPr>
          <p:nvPr/>
        </p:nvSpPr>
        <p:spPr bwMode="auto">
          <a:xfrm>
            <a:off x="325755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75" name="Line 1035"/>
          <p:cNvSpPr>
            <a:spLocks noChangeShapeType="1"/>
          </p:cNvSpPr>
          <p:nvPr/>
        </p:nvSpPr>
        <p:spPr bwMode="auto">
          <a:xfrm>
            <a:off x="325755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76" name="Line 1036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77" name="Line 1037"/>
          <p:cNvSpPr>
            <a:spLocks noChangeShapeType="1"/>
          </p:cNvSpPr>
          <p:nvPr/>
        </p:nvSpPr>
        <p:spPr bwMode="auto">
          <a:xfrm>
            <a:off x="3257550" y="2819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9678" name="AutoShape 1038"/>
          <p:cNvCxnSpPr>
            <a:cxnSpLocks noChangeShapeType="1"/>
            <a:stCxn id="369666" idx="6"/>
          </p:cNvCxnSpPr>
          <p:nvPr/>
        </p:nvCxnSpPr>
        <p:spPr bwMode="auto">
          <a:xfrm>
            <a:off x="1084263" y="36195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9679" name="Text Box 1039"/>
          <p:cNvSpPr txBox="1">
            <a:spLocks noChangeArrowheads="1"/>
          </p:cNvSpPr>
          <p:nvPr/>
        </p:nvSpPr>
        <p:spPr bwMode="auto">
          <a:xfrm>
            <a:off x="304800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369680" name="Text Box 1040"/>
          <p:cNvSpPr txBox="1">
            <a:spLocks noChangeArrowheads="1"/>
          </p:cNvSpPr>
          <p:nvPr/>
        </p:nvSpPr>
        <p:spPr bwMode="auto">
          <a:xfrm>
            <a:off x="304800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369681" name="Text Box 1041"/>
          <p:cNvSpPr txBox="1">
            <a:spLocks noChangeArrowheads="1"/>
          </p:cNvSpPr>
          <p:nvPr/>
        </p:nvSpPr>
        <p:spPr bwMode="auto">
          <a:xfrm>
            <a:off x="3181350" y="2833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369682" name="Line 1042"/>
          <p:cNvSpPr>
            <a:spLocks noChangeShapeType="1"/>
          </p:cNvSpPr>
          <p:nvPr/>
        </p:nvSpPr>
        <p:spPr bwMode="auto">
          <a:xfrm>
            <a:off x="38100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83" name="Line 1043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84" name="Line 1044"/>
          <p:cNvSpPr>
            <a:spLocks noChangeShapeType="1"/>
          </p:cNvSpPr>
          <p:nvPr/>
        </p:nvSpPr>
        <p:spPr bwMode="auto">
          <a:xfrm>
            <a:off x="325755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85" name="Line 1045"/>
          <p:cNvSpPr>
            <a:spLocks noChangeShapeType="1"/>
          </p:cNvSpPr>
          <p:nvPr/>
        </p:nvSpPr>
        <p:spPr bwMode="auto">
          <a:xfrm>
            <a:off x="325755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86" name="Line 1046"/>
          <p:cNvSpPr>
            <a:spLocks noChangeShapeType="1"/>
          </p:cNvSpPr>
          <p:nvPr/>
        </p:nvSpPr>
        <p:spPr bwMode="auto">
          <a:xfrm>
            <a:off x="666750" y="16764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87" name="Line 1047"/>
          <p:cNvSpPr>
            <a:spLocks noChangeShapeType="1"/>
          </p:cNvSpPr>
          <p:nvPr/>
        </p:nvSpPr>
        <p:spPr bwMode="auto">
          <a:xfrm>
            <a:off x="742950" y="2819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88" name="Text Box 1048"/>
          <p:cNvSpPr txBox="1">
            <a:spLocks noChangeArrowheads="1"/>
          </p:cNvSpPr>
          <p:nvPr/>
        </p:nvSpPr>
        <p:spPr bwMode="auto">
          <a:xfrm>
            <a:off x="1276350" y="1995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369689" name="Text Box 1049"/>
          <p:cNvSpPr txBox="1">
            <a:spLocks noChangeArrowheads="1"/>
          </p:cNvSpPr>
          <p:nvPr/>
        </p:nvSpPr>
        <p:spPr bwMode="auto">
          <a:xfrm>
            <a:off x="1981200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369690" name="Oval 1050"/>
          <p:cNvSpPr>
            <a:spLocks noChangeArrowheads="1"/>
          </p:cNvSpPr>
          <p:nvPr/>
        </p:nvSpPr>
        <p:spPr bwMode="auto">
          <a:xfrm>
            <a:off x="5165725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91" name="Line 1051"/>
          <p:cNvSpPr>
            <a:spLocks noChangeShapeType="1"/>
          </p:cNvSpPr>
          <p:nvPr/>
        </p:nvSpPr>
        <p:spPr bwMode="auto">
          <a:xfrm>
            <a:off x="5470525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92" name="Line 1052"/>
          <p:cNvSpPr>
            <a:spLocks noChangeShapeType="1"/>
          </p:cNvSpPr>
          <p:nvPr/>
        </p:nvSpPr>
        <p:spPr bwMode="auto">
          <a:xfrm>
            <a:off x="516572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93" name="Oval 1053"/>
          <p:cNvSpPr>
            <a:spLocks noChangeArrowheads="1"/>
          </p:cNvSpPr>
          <p:nvPr/>
        </p:nvSpPr>
        <p:spPr bwMode="auto">
          <a:xfrm>
            <a:off x="8042275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94" name="Line 1054"/>
          <p:cNvSpPr>
            <a:spLocks noChangeShapeType="1"/>
          </p:cNvSpPr>
          <p:nvPr/>
        </p:nvSpPr>
        <p:spPr bwMode="auto">
          <a:xfrm>
            <a:off x="8347075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95" name="Text Box 1055"/>
          <p:cNvSpPr txBox="1">
            <a:spLocks noChangeArrowheads="1"/>
          </p:cNvSpPr>
          <p:nvPr/>
        </p:nvSpPr>
        <p:spPr bwMode="auto">
          <a:xfrm>
            <a:off x="5227638" y="33670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369696" name="Text Box 1056"/>
          <p:cNvSpPr txBox="1">
            <a:spLocks noChangeArrowheads="1"/>
          </p:cNvSpPr>
          <p:nvPr/>
        </p:nvSpPr>
        <p:spPr bwMode="auto">
          <a:xfrm>
            <a:off x="8118475" y="33528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369697" name="Line 1057"/>
          <p:cNvSpPr>
            <a:spLocks noChangeShapeType="1"/>
          </p:cNvSpPr>
          <p:nvPr/>
        </p:nvSpPr>
        <p:spPr bwMode="auto">
          <a:xfrm>
            <a:off x="516572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98" name="Line 1058"/>
          <p:cNvSpPr>
            <a:spLocks noChangeShapeType="1"/>
          </p:cNvSpPr>
          <p:nvPr/>
        </p:nvSpPr>
        <p:spPr bwMode="auto">
          <a:xfrm>
            <a:off x="804227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99" name="Line 1059"/>
          <p:cNvSpPr>
            <a:spLocks noChangeShapeType="1"/>
          </p:cNvSpPr>
          <p:nvPr/>
        </p:nvSpPr>
        <p:spPr bwMode="auto">
          <a:xfrm>
            <a:off x="804227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700" name="Line 1060"/>
          <p:cNvSpPr>
            <a:spLocks noChangeShapeType="1"/>
          </p:cNvSpPr>
          <p:nvPr/>
        </p:nvSpPr>
        <p:spPr bwMode="auto">
          <a:xfrm>
            <a:off x="5165725" y="1676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701" name="Line 1061"/>
          <p:cNvSpPr>
            <a:spLocks noChangeShapeType="1"/>
          </p:cNvSpPr>
          <p:nvPr/>
        </p:nvSpPr>
        <p:spPr bwMode="auto">
          <a:xfrm>
            <a:off x="8042275" y="2819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9702" name="AutoShape 1062"/>
          <p:cNvCxnSpPr>
            <a:cxnSpLocks noChangeShapeType="1"/>
            <a:stCxn id="369690" idx="6"/>
          </p:cNvCxnSpPr>
          <p:nvPr/>
        </p:nvCxnSpPr>
        <p:spPr bwMode="auto">
          <a:xfrm>
            <a:off x="5868988" y="36195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9703" name="Text Box 1063"/>
          <p:cNvSpPr txBox="1">
            <a:spLocks noChangeArrowheads="1"/>
          </p:cNvSpPr>
          <p:nvPr/>
        </p:nvSpPr>
        <p:spPr bwMode="auto">
          <a:xfrm>
            <a:off x="5089525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369704" name="Text Box 1064"/>
          <p:cNvSpPr txBox="1">
            <a:spLocks noChangeArrowheads="1"/>
          </p:cNvSpPr>
          <p:nvPr/>
        </p:nvSpPr>
        <p:spPr bwMode="auto">
          <a:xfrm>
            <a:off x="5089525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369705" name="Text Box 1065"/>
          <p:cNvSpPr txBox="1">
            <a:spLocks noChangeArrowheads="1"/>
          </p:cNvSpPr>
          <p:nvPr/>
        </p:nvSpPr>
        <p:spPr bwMode="auto">
          <a:xfrm>
            <a:off x="7966075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369706" name="Line 1066"/>
          <p:cNvSpPr>
            <a:spLocks noChangeShapeType="1"/>
          </p:cNvSpPr>
          <p:nvPr/>
        </p:nvSpPr>
        <p:spPr bwMode="auto">
          <a:xfrm>
            <a:off x="516572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707" name="Line 1067"/>
          <p:cNvSpPr>
            <a:spLocks noChangeShapeType="1"/>
          </p:cNvSpPr>
          <p:nvPr/>
        </p:nvSpPr>
        <p:spPr bwMode="auto">
          <a:xfrm>
            <a:off x="516572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708" name="Line 1068"/>
          <p:cNvSpPr>
            <a:spLocks noChangeShapeType="1"/>
          </p:cNvSpPr>
          <p:nvPr/>
        </p:nvSpPr>
        <p:spPr bwMode="auto">
          <a:xfrm>
            <a:off x="804227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709" name="Line 1069"/>
          <p:cNvSpPr>
            <a:spLocks noChangeShapeType="1"/>
          </p:cNvSpPr>
          <p:nvPr/>
        </p:nvSpPr>
        <p:spPr bwMode="auto">
          <a:xfrm>
            <a:off x="804227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710" name="Line 1070"/>
          <p:cNvSpPr>
            <a:spLocks noChangeShapeType="1"/>
          </p:cNvSpPr>
          <p:nvPr/>
        </p:nvSpPr>
        <p:spPr bwMode="auto">
          <a:xfrm flipV="1">
            <a:off x="5451475" y="16764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711" name="Line 1071"/>
          <p:cNvSpPr>
            <a:spLocks noChangeShapeType="1"/>
          </p:cNvSpPr>
          <p:nvPr/>
        </p:nvSpPr>
        <p:spPr bwMode="auto">
          <a:xfrm>
            <a:off x="5603875" y="1676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712" name="Text Box 1072"/>
          <p:cNvSpPr txBox="1">
            <a:spLocks noChangeArrowheads="1"/>
          </p:cNvSpPr>
          <p:nvPr/>
        </p:nvSpPr>
        <p:spPr bwMode="auto">
          <a:xfrm>
            <a:off x="6765925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369713" name="Text Box 1073"/>
          <p:cNvSpPr txBox="1">
            <a:spLocks noChangeArrowheads="1"/>
          </p:cNvSpPr>
          <p:nvPr/>
        </p:nvSpPr>
        <p:spPr bwMode="auto">
          <a:xfrm>
            <a:off x="7375525" y="19812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369714" name="Oval 1074"/>
          <p:cNvSpPr>
            <a:spLocks noChangeArrowheads="1"/>
          </p:cNvSpPr>
          <p:nvPr/>
        </p:nvSpPr>
        <p:spPr bwMode="auto">
          <a:xfrm>
            <a:off x="228600" y="2743200"/>
            <a:ext cx="5334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508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717" name="Oval 1077"/>
          <p:cNvSpPr>
            <a:spLocks noChangeArrowheads="1"/>
          </p:cNvSpPr>
          <p:nvPr/>
        </p:nvSpPr>
        <p:spPr bwMode="auto">
          <a:xfrm>
            <a:off x="1905000" y="2819400"/>
            <a:ext cx="5334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508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718" name="Rectangle 1078"/>
          <p:cNvSpPr>
            <a:spLocks noChangeArrowheads="1"/>
          </p:cNvSpPr>
          <p:nvPr/>
        </p:nvSpPr>
        <p:spPr bwMode="auto">
          <a:xfrm>
            <a:off x="3451225" y="4508500"/>
            <a:ext cx="236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a;0</a:t>
            </a:r>
            <a:r>
              <a:rPr lang="en-US" sz="3600">
                <a:sym typeface="Symbol" charset="0"/>
              </a:rPr>
              <a:t> + </a:t>
            </a:r>
            <a:r>
              <a:rPr lang="en-US" sz="3600" baseline="-25000">
                <a:sym typeface="Symbol" charset="0"/>
              </a:rPr>
              <a:t>ab;00</a:t>
            </a:r>
            <a:endParaRPr lang="en-US" sz="3600">
              <a:sym typeface="Symbol" charset="0"/>
            </a:endParaRPr>
          </a:p>
        </p:txBody>
      </p:sp>
      <p:sp>
        <p:nvSpPr>
          <p:cNvPr id="369719" name="Rectangle 1079"/>
          <p:cNvSpPr>
            <a:spLocks noChangeArrowheads="1"/>
          </p:cNvSpPr>
          <p:nvPr/>
        </p:nvSpPr>
        <p:spPr bwMode="auto">
          <a:xfrm>
            <a:off x="5961063" y="449580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5 + 0</a:t>
            </a:r>
          </a:p>
        </p:txBody>
      </p:sp>
      <p:sp>
        <p:nvSpPr>
          <p:cNvPr id="369720" name="Oval 1080"/>
          <p:cNvSpPr>
            <a:spLocks noChangeArrowheads="1"/>
          </p:cNvSpPr>
          <p:nvPr/>
        </p:nvSpPr>
        <p:spPr bwMode="auto">
          <a:xfrm>
            <a:off x="228600" y="1219200"/>
            <a:ext cx="5334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508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721" name="Oval 1081"/>
          <p:cNvSpPr>
            <a:spLocks noChangeArrowheads="1"/>
          </p:cNvSpPr>
          <p:nvPr/>
        </p:nvSpPr>
        <p:spPr bwMode="auto">
          <a:xfrm>
            <a:off x="1219200" y="1981200"/>
            <a:ext cx="5334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508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722" name="Rectangle 1082"/>
          <p:cNvSpPr>
            <a:spLocks noChangeArrowheads="1"/>
          </p:cNvSpPr>
          <p:nvPr/>
        </p:nvSpPr>
        <p:spPr bwMode="auto">
          <a:xfrm>
            <a:off x="3451225" y="5302250"/>
            <a:ext cx="236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a;1</a:t>
            </a:r>
            <a:r>
              <a:rPr lang="en-US" sz="3600">
                <a:sym typeface="Symbol" charset="0"/>
              </a:rPr>
              <a:t> + </a:t>
            </a:r>
            <a:r>
              <a:rPr lang="en-US" sz="3600" baseline="-25000">
                <a:sym typeface="Symbol" charset="0"/>
              </a:rPr>
              <a:t>ab;10</a:t>
            </a:r>
            <a:endParaRPr lang="en-US" sz="3600">
              <a:sym typeface="Symbol" charset="0"/>
            </a:endParaRPr>
          </a:p>
        </p:txBody>
      </p:sp>
      <p:sp>
        <p:nvSpPr>
          <p:cNvPr id="369723" name="Rectangle 1083"/>
          <p:cNvSpPr>
            <a:spLocks noChangeArrowheads="1"/>
          </p:cNvSpPr>
          <p:nvPr/>
        </p:nvSpPr>
        <p:spPr bwMode="auto">
          <a:xfrm>
            <a:off x="5961063" y="528955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2 + 1</a:t>
            </a:r>
          </a:p>
        </p:txBody>
      </p:sp>
      <p:sp>
        <p:nvSpPr>
          <p:cNvPr id="369724" name="Text Box 1084"/>
          <p:cNvSpPr txBox="1">
            <a:spLocks noChangeArrowheads="1"/>
          </p:cNvSpPr>
          <p:nvPr/>
        </p:nvSpPr>
        <p:spPr bwMode="auto">
          <a:xfrm>
            <a:off x="2309813" y="4737100"/>
            <a:ext cx="104298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rgbClr val="FF0000"/>
                </a:solidFill>
              </a:rPr>
              <a:t>min</a:t>
            </a:r>
          </a:p>
        </p:txBody>
      </p:sp>
      <p:sp>
        <p:nvSpPr>
          <p:cNvPr id="369725" name="Text Box 1085"/>
          <p:cNvSpPr txBox="1">
            <a:spLocks noChangeArrowheads="1"/>
          </p:cNvSpPr>
          <p:nvPr/>
        </p:nvSpPr>
        <p:spPr bwMode="auto">
          <a:xfrm>
            <a:off x="304800" y="4724400"/>
            <a:ext cx="1928813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chemeClr val="accent2"/>
                </a:solidFill>
              </a:rPr>
              <a:t>M</a:t>
            </a:r>
            <a:r>
              <a:rPr lang="en-US" sz="4200" baseline="-25000">
                <a:solidFill>
                  <a:schemeClr val="accent2"/>
                </a:solidFill>
              </a:rPr>
              <a:t>ab;0</a:t>
            </a:r>
            <a:r>
              <a:rPr lang="en-US" sz="4200">
                <a:solidFill>
                  <a:schemeClr val="accent2"/>
                </a:solidFill>
              </a:rPr>
              <a:t> = </a:t>
            </a:r>
          </a:p>
        </p:txBody>
      </p:sp>
      <p:sp>
        <p:nvSpPr>
          <p:cNvPr id="369726" name="Rectangle 108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Two Variables</a:t>
            </a:r>
          </a:p>
        </p:txBody>
      </p:sp>
      <p:sp>
        <p:nvSpPr>
          <p:cNvPr id="369729" name="Text Box 1089"/>
          <p:cNvSpPr txBox="1">
            <a:spLocks noChangeArrowheads="1"/>
          </p:cNvSpPr>
          <p:nvPr/>
        </p:nvSpPr>
        <p:spPr bwMode="auto">
          <a:xfrm>
            <a:off x="2654366" y="6019800"/>
            <a:ext cx="44289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600" dirty="0" err="1">
                <a:solidFill>
                  <a:schemeClr val="hlink"/>
                </a:solidFill>
              </a:rPr>
              <a:t>M</a:t>
            </a:r>
            <a:r>
              <a:rPr lang="en-US" sz="3600" baseline="-25000" dirty="0" err="1">
                <a:solidFill>
                  <a:schemeClr val="hlink"/>
                </a:solidFill>
              </a:rPr>
              <a:t>ab;i</a:t>
            </a:r>
            <a:r>
              <a:rPr lang="en-US" sz="3600" dirty="0">
                <a:solidFill>
                  <a:schemeClr val="hlink"/>
                </a:solidFill>
              </a:rPr>
              <a:t> = </a:t>
            </a:r>
            <a:r>
              <a:rPr lang="en-US" sz="3600" dirty="0" err="1">
                <a:solidFill>
                  <a:schemeClr val="hlink"/>
                </a:solidFill>
              </a:rPr>
              <a:t>min</a:t>
            </a:r>
            <a:r>
              <a:rPr lang="en-US" sz="3600" baseline="-25000" dirty="0" err="1">
                <a:solidFill>
                  <a:schemeClr val="hlink"/>
                </a:solidFill>
              </a:rPr>
              <a:t>j</a:t>
            </a:r>
            <a:r>
              <a:rPr lang="en-US" sz="3600" dirty="0">
                <a:solidFill>
                  <a:schemeClr val="hlink"/>
                </a:solidFill>
              </a:rPr>
              <a:t> 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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a;j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+ 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ab;</a:t>
            </a:r>
            <a:r>
              <a:rPr lang="en-US" sz="3600" baseline="-25000" dirty="0" err="1" smtClean="0">
                <a:solidFill>
                  <a:schemeClr val="hlink"/>
                </a:solidFill>
                <a:sym typeface="Symbol" charset="0"/>
              </a:rPr>
              <a:t>ji</a:t>
            </a:r>
            <a:endParaRPr lang="en-US" sz="3600" baseline="-25000" dirty="0">
              <a:solidFill>
                <a:schemeClr val="hlink"/>
              </a:solidFill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31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714" grpId="0" animBg="1"/>
      <p:bldP spid="369717" grpId="0" animBg="1"/>
      <p:bldP spid="369718" grpId="0"/>
      <p:bldP spid="369719" grpId="0"/>
      <p:bldP spid="369720" grpId="0" animBg="1"/>
      <p:bldP spid="369721" grpId="0" animBg="1"/>
      <p:bldP spid="369722" grpId="0"/>
      <p:bldP spid="369723" grpId="0"/>
      <p:bldP spid="369724" grpId="0"/>
      <p:bldP spid="369725" grpId="0"/>
      <p:bldP spid="3697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34" name="Oval 1050"/>
          <p:cNvSpPr>
            <a:spLocks noChangeArrowheads="1"/>
          </p:cNvSpPr>
          <p:nvPr/>
        </p:nvSpPr>
        <p:spPr bwMode="auto">
          <a:xfrm>
            <a:off x="5165725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35" name="Line 1051"/>
          <p:cNvSpPr>
            <a:spLocks noChangeShapeType="1"/>
          </p:cNvSpPr>
          <p:nvPr/>
        </p:nvSpPr>
        <p:spPr bwMode="auto">
          <a:xfrm>
            <a:off x="5470525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36" name="Line 1052"/>
          <p:cNvSpPr>
            <a:spLocks noChangeShapeType="1"/>
          </p:cNvSpPr>
          <p:nvPr/>
        </p:nvSpPr>
        <p:spPr bwMode="auto">
          <a:xfrm>
            <a:off x="516572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37" name="Oval 1053"/>
          <p:cNvSpPr>
            <a:spLocks noChangeArrowheads="1"/>
          </p:cNvSpPr>
          <p:nvPr/>
        </p:nvSpPr>
        <p:spPr bwMode="auto">
          <a:xfrm>
            <a:off x="8042275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38" name="Line 1054"/>
          <p:cNvSpPr>
            <a:spLocks noChangeShapeType="1"/>
          </p:cNvSpPr>
          <p:nvPr/>
        </p:nvSpPr>
        <p:spPr bwMode="auto">
          <a:xfrm>
            <a:off x="8347075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39" name="Text Box 1055"/>
          <p:cNvSpPr txBox="1">
            <a:spLocks noChangeArrowheads="1"/>
          </p:cNvSpPr>
          <p:nvPr/>
        </p:nvSpPr>
        <p:spPr bwMode="auto">
          <a:xfrm>
            <a:off x="5227638" y="33670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375840" name="Text Box 1056"/>
          <p:cNvSpPr txBox="1">
            <a:spLocks noChangeArrowheads="1"/>
          </p:cNvSpPr>
          <p:nvPr/>
        </p:nvSpPr>
        <p:spPr bwMode="auto">
          <a:xfrm>
            <a:off x="8118475" y="33528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375841" name="Line 1057"/>
          <p:cNvSpPr>
            <a:spLocks noChangeShapeType="1"/>
          </p:cNvSpPr>
          <p:nvPr/>
        </p:nvSpPr>
        <p:spPr bwMode="auto">
          <a:xfrm>
            <a:off x="516572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42" name="Line 1058"/>
          <p:cNvSpPr>
            <a:spLocks noChangeShapeType="1"/>
          </p:cNvSpPr>
          <p:nvPr/>
        </p:nvSpPr>
        <p:spPr bwMode="auto">
          <a:xfrm>
            <a:off x="804227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43" name="Line 1059"/>
          <p:cNvSpPr>
            <a:spLocks noChangeShapeType="1"/>
          </p:cNvSpPr>
          <p:nvPr/>
        </p:nvSpPr>
        <p:spPr bwMode="auto">
          <a:xfrm>
            <a:off x="804227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44" name="Line 1060"/>
          <p:cNvSpPr>
            <a:spLocks noChangeShapeType="1"/>
          </p:cNvSpPr>
          <p:nvPr/>
        </p:nvSpPr>
        <p:spPr bwMode="auto">
          <a:xfrm>
            <a:off x="5165725" y="1676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45" name="Line 1061"/>
          <p:cNvSpPr>
            <a:spLocks noChangeShapeType="1"/>
          </p:cNvSpPr>
          <p:nvPr/>
        </p:nvSpPr>
        <p:spPr bwMode="auto">
          <a:xfrm>
            <a:off x="8042275" y="2819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5846" name="AutoShape 1062"/>
          <p:cNvCxnSpPr>
            <a:cxnSpLocks noChangeShapeType="1"/>
            <a:stCxn id="375834" idx="6"/>
          </p:cNvCxnSpPr>
          <p:nvPr/>
        </p:nvCxnSpPr>
        <p:spPr bwMode="auto">
          <a:xfrm>
            <a:off x="5868988" y="36195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5847" name="Text Box 1063"/>
          <p:cNvSpPr txBox="1">
            <a:spLocks noChangeArrowheads="1"/>
          </p:cNvSpPr>
          <p:nvPr/>
        </p:nvSpPr>
        <p:spPr bwMode="auto">
          <a:xfrm>
            <a:off x="5089525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375848" name="Text Box 1064"/>
          <p:cNvSpPr txBox="1">
            <a:spLocks noChangeArrowheads="1"/>
          </p:cNvSpPr>
          <p:nvPr/>
        </p:nvSpPr>
        <p:spPr bwMode="auto">
          <a:xfrm>
            <a:off x="5089525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375849" name="Text Box 1065"/>
          <p:cNvSpPr txBox="1">
            <a:spLocks noChangeArrowheads="1"/>
          </p:cNvSpPr>
          <p:nvPr/>
        </p:nvSpPr>
        <p:spPr bwMode="auto">
          <a:xfrm>
            <a:off x="7966075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4</a:t>
            </a:r>
          </a:p>
        </p:txBody>
      </p:sp>
      <p:sp>
        <p:nvSpPr>
          <p:cNvPr id="375850" name="Line 1066"/>
          <p:cNvSpPr>
            <a:spLocks noChangeShapeType="1"/>
          </p:cNvSpPr>
          <p:nvPr/>
        </p:nvSpPr>
        <p:spPr bwMode="auto">
          <a:xfrm>
            <a:off x="516572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1" name="Line 1067"/>
          <p:cNvSpPr>
            <a:spLocks noChangeShapeType="1"/>
          </p:cNvSpPr>
          <p:nvPr/>
        </p:nvSpPr>
        <p:spPr bwMode="auto">
          <a:xfrm>
            <a:off x="516572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2" name="Line 1068"/>
          <p:cNvSpPr>
            <a:spLocks noChangeShapeType="1"/>
          </p:cNvSpPr>
          <p:nvPr/>
        </p:nvSpPr>
        <p:spPr bwMode="auto">
          <a:xfrm>
            <a:off x="8042275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3" name="Line 1069"/>
          <p:cNvSpPr>
            <a:spLocks noChangeShapeType="1"/>
          </p:cNvSpPr>
          <p:nvPr/>
        </p:nvSpPr>
        <p:spPr bwMode="auto">
          <a:xfrm>
            <a:off x="8042275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4" name="Line 1070"/>
          <p:cNvSpPr>
            <a:spLocks noChangeShapeType="1"/>
          </p:cNvSpPr>
          <p:nvPr/>
        </p:nvSpPr>
        <p:spPr bwMode="auto">
          <a:xfrm flipV="1">
            <a:off x="5451475" y="16764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5" name="Line 1071"/>
          <p:cNvSpPr>
            <a:spLocks noChangeShapeType="1"/>
          </p:cNvSpPr>
          <p:nvPr/>
        </p:nvSpPr>
        <p:spPr bwMode="auto">
          <a:xfrm>
            <a:off x="5603875" y="1676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6" name="Text Box 1072"/>
          <p:cNvSpPr txBox="1">
            <a:spLocks noChangeArrowheads="1"/>
          </p:cNvSpPr>
          <p:nvPr/>
        </p:nvSpPr>
        <p:spPr bwMode="auto">
          <a:xfrm>
            <a:off x="6765925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375857" name="Text Box 1073"/>
          <p:cNvSpPr txBox="1">
            <a:spLocks noChangeArrowheads="1"/>
          </p:cNvSpPr>
          <p:nvPr/>
        </p:nvSpPr>
        <p:spPr bwMode="auto">
          <a:xfrm>
            <a:off x="7375525" y="19812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375858" name="Oval 1074"/>
          <p:cNvSpPr>
            <a:spLocks noChangeArrowheads="1"/>
          </p:cNvSpPr>
          <p:nvPr/>
        </p:nvSpPr>
        <p:spPr bwMode="auto">
          <a:xfrm>
            <a:off x="5029200" y="2819400"/>
            <a:ext cx="5334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508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5861" name="Oval 1077"/>
          <p:cNvSpPr>
            <a:spLocks noChangeArrowheads="1"/>
          </p:cNvSpPr>
          <p:nvPr/>
        </p:nvSpPr>
        <p:spPr bwMode="auto">
          <a:xfrm>
            <a:off x="7315200" y="1981200"/>
            <a:ext cx="5334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508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5862" name="Rectangle 1078"/>
          <p:cNvSpPr>
            <a:spLocks noChangeArrowheads="1"/>
          </p:cNvSpPr>
          <p:nvPr/>
        </p:nvSpPr>
        <p:spPr bwMode="auto">
          <a:xfrm>
            <a:off x="3451225" y="4508500"/>
            <a:ext cx="236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a;0</a:t>
            </a:r>
            <a:r>
              <a:rPr lang="en-US" sz="3600">
                <a:sym typeface="Symbol" charset="0"/>
              </a:rPr>
              <a:t> + </a:t>
            </a:r>
            <a:r>
              <a:rPr lang="en-US" sz="3600" baseline="-25000">
                <a:sym typeface="Symbol" charset="0"/>
              </a:rPr>
              <a:t>ab;01</a:t>
            </a:r>
            <a:endParaRPr lang="en-US" sz="3600">
              <a:sym typeface="Symbol" charset="0"/>
            </a:endParaRPr>
          </a:p>
        </p:txBody>
      </p:sp>
      <p:sp>
        <p:nvSpPr>
          <p:cNvPr id="375863" name="Rectangle 1079"/>
          <p:cNvSpPr>
            <a:spLocks noChangeArrowheads="1"/>
          </p:cNvSpPr>
          <p:nvPr/>
        </p:nvSpPr>
        <p:spPr bwMode="auto">
          <a:xfrm>
            <a:off x="5961063" y="449580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5 + 1</a:t>
            </a:r>
          </a:p>
        </p:txBody>
      </p:sp>
      <p:sp>
        <p:nvSpPr>
          <p:cNvPr id="375864" name="Oval 1080"/>
          <p:cNvSpPr>
            <a:spLocks noChangeArrowheads="1"/>
          </p:cNvSpPr>
          <p:nvPr/>
        </p:nvSpPr>
        <p:spPr bwMode="auto">
          <a:xfrm>
            <a:off x="5029200" y="1219200"/>
            <a:ext cx="5334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508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5865" name="Oval 1081"/>
          <p:cNvSpPr>
            <a:spLocks noChangeArrowheads="1"/>
          </p:cNvSpPr>
          <p:nvPr/>
        </p:nvSpPr>
        <p:spPr bwMode="auto">
          <a:xfrm>
            <a:off x="6705600" y="1219200"/>
            <a:ext cx="5334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508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5866" name="Rectangle 1082"/>
          <p:cNvSpPr>
            <a:spLocks noChangeArrowheads="1"/>
          </p:cNvSpPr>
          <p:nvPr/>
        </p:nvSpPr>
        <p:spPr bwMode="auto">
          <a:xfrm>
            <a:off x="3451225" y="5302250"/>
            <a:ext cx="236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</a:t>
            </a:r>
            <a:r>
              <a:rPr lang="en-US" sz="3600" baseline="-25000">
                <a:sym typeface="Symbol" charset="0"/>
              </a:rPr>
              <a:t>a;1</a:t>
            </a:r>
            <a:r>
              <a:rPr lang="en-US" sz="3600">
                <a:sym typeface="Symbol" charset="0"/>
              </a:rPr>
              <a:t> + </a:t>
            </a:r>
            <a:r>
              <a:rPr lang="en-US" sz="3600" baseline="-25000">
                <a:sym typeface="Symbol" charset="0"/>
              </a:rPr>
              <a:t>ab;11</a:t>
            </a:r>
            <a:endParaRPr lang="en-US" sz="3600">
              <a:sym typeface="Symbol" charset="0"/>
            </a:endParaRPr>
          </a:p>
        </p:txBody>
      </p:sp>
      <p:sp>
        <p:nvSpPr>
          <p:cNvPr id="375867" name="Rectangle 1083"/>
          <p:cNvSpPr>
            <a:spLocks noChangeArrowheads="1"/>
          </p:cNvSpPr>
          <p:nvPr/>
        </p:nvSpPr>
        <p:spPr bwMode="auto">
          <a:xfrm>
            <a:off x="5961063" y="5289550"/>
            <a:ext cx="17351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Symbol" charset="0"/>
              </a:rPr>
              <a:t>=  2 + 0</a:t>
            </a:r>
          </a:p>
        </p:txBody>
      </p:sp>
      <p:sp>
        <p:nvSpPr>
          <p:cNvPr id="375868" name="Text Box 1084"/>
          <p:cNvSpPr txBox="1">
            <a:spLocks noChangeArrowheads="1"/>
          </p:cNvSpPr>
          <p:nvPr/>
        </p:nvSpPr>
        <p:spPr bwMode="auto">
          <a:xfrm>
            <a:off x="2309813" y="4737100"/>
            <a:ext cx="104298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rgbClr val="FF0000"/>
                </a:solidFill>
              </a:rPr>
              <a:t>min</a:t>
            </a:r>
          </a:p>
        </p:txBody>
      </p:sp>
      <p:sp>
        <p:nvSpPr>
          <p:cNvPr id="375869" name="Text Box 1085"/>
          <p:cNvSpPr txBox="1">
            <a:spLocks noChangeArrowheads="1"/>
          </p:cNvSpPr>
          <p:nvPr/>
        </p:nvSpPr>
        <p:spPr bwMode="auto">
          <a:xfrm>
            <a:off x="304800" y="4724400"/>
            <a:ext cx="1928813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solidFill>
                  <a:schemeClr val="accent2"/>
                </a:solidFill>
              </a:rPr>
              <a:t>M</a:t>
            </a:r>
            <a:r>
              <a:rPr lang="en-US" sz="4200" baseline="-25000">
                <a:solidFill>
                  <a:schemeClr val="accent2"/>
                </a:solidFill>
              </a:rPr>
              <a:t>ab;1</a:t>
            </a:r>
            <a:r>
              <a:rPr lang="en-US" sz="4200">
                <a:solidFill>
                  <a:schemeClr val="accent2"/>
                </a:solidFill>
              </a:rPr>
              <a:t> = </a:t>
            </a:r>
          </a:p>
        </p:txBody>
      </p:sp>
      <p:sp>
        <p:nvSpPr>
          <p:cNvPr id="375870" name="Rectangle 108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Two Variables</a:t>
            </a:r>
          </a:p>
        </p:txBody>
      </p:sp>
      <p:sp>
        <p:nvSpPr>
          <p:cNvPr id="375871" name="Oval 1087"/>
          <p:cNvSpPr>
            <a:spLocks noChangeArrowheads="1"/>
          </p:cNvSpPr>
          <p:nvPr/>
        </p:nvSpPr>
        <p:spPr bwMode="auto">
          <a:xfrm>
            <a:off x="381000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72" name="Line 1088"/>
          <p:cNvSpPr>
            <a:spLocks noChangeShapeType="1"/>
          </p:cNvSpPr>
          <p:nvPr/>
        </p:nvSpPr>
        <p:spPr bwMode="auto">
          <a:xfrm>
            <a:off x="685800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73" name="Line 1089"/>
          <p:cNvSpPr>
            <a:spLocks noChangeShapeType="1"/>
          </p:cNvSpPr>
          <p:nvPr/>
        </p:nvSpPr>
        <p:spPr bwMode="auto">
          <a:xfrm>
            <a:off x="38100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74" name="Oval 1090"/>
          <p:cNvSpPr>
            <a:spLocks noChangeArrowheads="1"/>
          </p:cNvSpPr>
          <p:nvPr/>
        </p:nvSpPr>
        <p:spPr bwMode="auto">
          <a:xfrm>
            <a:off x="3257550" y="3276600"/>
            <a:ext cx="685800" cy="685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75" name="Line 1091"/>
          <p:cNvSpPr>
            <a:spLocks noChangeShapeType="1"/>
          </p:cNvSpPr>
          <p:nvPr/>
        </p:nvSpPr>
        <p:spPr bwMode="auto">
          <a:xfrm>
            <a:off x="3562350" y="1524000"/>
            <a:ext cx="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76" name="Text Box 1092"/>
          <p:cNvSpPr txBox="1">
            <a:spLocks noChangeArrowheads="1"/>
          </p:cNvSpPr>
          <p:nvPr/>
        </p:nvSpPr>
        <p:spPr bwMode="auto">
          <a:xfrm>
            <a:off x="442913" y="3367088"/>
            <a:ext cx="547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a</a:t>
            </a:r>
            <a:endParaRPr lang="en-US" sz="2800">
              <a:latin typeface="Times" charset="0"/>
            </a:endParaRPr>
          </a:p>
        </p:txBody>
      </p:sp>
      <p:sp>
        <p:nvSpPr>
          <p:cNvPr id="375877" name="Text Box 1093"/>
          <p:cNvSpPr txBox="1">
            <a:spLocks noChangeArrowheads="1"/>
          </p:cNvSpPr>
          <p:nvPr/>
        </p:nvSpPr>
        <p:spPr bwMode="auto">
          <a:xfrm>
            <a:off x="3333750" y="3352800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V</a:t>
            </a:r>
            <a:r>
              <a:rPr lang="en-US" sz="2800" baseline="-25000">
                <a:latin typeface="Times" charset="0"/>
              </a:rPr>
              <a:t>b</a:t>
            </a:r>
            <a:endParaRPr lang="en-US" sz="2800">
              <a:latin typeface="Times" charset="0"/>
            </a:endParaRPr>
          </a:p>
        </p:txBody>
      </p:sp>
      <p:sp>
        <p:nvSpPr>
          <p:cNvPr id="375878" name="Line 1094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79" name="Line 1095"/>
          <p:cNvSpPr>
            <a:spLocks noChangeShapeType="1"/>
          </p:cNvSpPr>
          <p:nvPr/>
        </p:nvSpPr>
        <p:spPr bwMode="auto">
          <a:xfrm>
            <a:off x="325755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80" name="Line 1096"/>
          <p:cNvSpPr>
            <a:spLocks noChangeShapeType="1"/>
          </p:cNvSpPr>
          <p:nvPr/>
        </p:nvSpPr>
        <p:spPr bwMode="auto">
          <a:xfrm>
            <a:off x="325755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81" name="Line 1097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82" name="Line 1098"/>
          <p:cNvSpPr>
            <a:spLocks noChangeShapeType="1"/>
          </p:cNvSpPr>
          <p:nvPr/>
        </p:nvSpPr>
        <p:spPr bwMode="auto">
          <a:xfrm>
            <a:off x="3257550" y="2819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5883" name="AutoShape 1099"/>
          <p:cNvCxnSpPr>
            <a:cxnSpLocks noChangeShapeType="1"/>
            <a:stCxn id="375871" idx="6"/>
          </p:cNvCxnSpPr>
          <p:nvPr/>
        </p:nvCxnSpPr>
        <p:spPr bwMode="auto">
          <a:xfrm>
            <a:off x="1084263" y="3619500"/>
            <a:ext cx="215582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5884" name="Text Box 1100"/>
          <p:cNvSpPr txBox="1">
            <a:spLocks noChangeArrowheads="1"/>
          </p:cNvSpPr>
          <p:nvPr/>
        </p:nvSpPr>
        <p:spPr bwMode="auto">
          <a:xfrm>
            <a:off x="304800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5</a:t>
            </a:r>
          </a:p>
        </p:txBody>
      </p:sp>
      <p:sp>
        <p:nvSpPr>
          <p:cNvPr id="375885" name="Text Box 1101"/>
          <p:cNvSpPr txBox="1">
            <a:spLocks noChangeArrowheads="1"/>
          </p:cNvSpPr>
          <p:nvPr/>
        </p:nvSpPr>
        <p:spPr bwMode="auto">
          <a:xfrm>
            <a:off x="3181350" y="2833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375886" name="Line 1102"/>
          <p:cNvSpPr>
            <a:spLocks noChangeShapeType="1"/>
          </p:cNvSpPr>
          <p:nvPr/>
        </p:nvSpPr>
        <p:spPr bwMode="auto">
          <a:xfrm>
            <a:off x="38100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87" name="Line 1103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88" name="Line 1104"/>
          <p:cNvSpPr>
            <a:spLocks noChangeShapeType="1"/>
          </p:cNvSpPr>
          <p:nvPr/>
        </p:nvSpPr>
        <p:spPr bwMode="auto">
          <a:xfrm>
            <a:off x="3257550" y="2819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89" name="Line 1105"/>
          <p:cNvSpPr>
            <a:spLocks noChangeShapeType="1"/>
          </p:cNvSpPr>
          <p:nvPr/>
        </p:nvSpPr>
        <p:spPr bwMode="auto">
          <a:xfrm>
            <a:off x="325755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90" name="Line 1106"/>
          <p:cNvSpPr>
            <a:spLocks noChangeShapeType="1"/>
          </p:cNvSpPr>
          <p:nvPr/>
        </p:nvSpPr>
        <p:spPr bwMode="auto">
          <a:xfrm>
            <a:off x="666750" y="16764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91" name="Line 1107"/>
          <p:cNvSpPr>
            <a:spLocks noChangeShapeType="1"/>
          </p:cNvSpPr>
          <p:nvPr/>
        </p:nvSpPr>
        <p:spPr bwMode="auto">
          <a:xfrm>
            <a:off x="742950" y="2819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92" name="Text Box 1108"/>
          <p:cNvSpPr txBox="1">
            <a:spLocks noChangeArrowheads="1"/>
          </p:cNvSpPr>
          <p:nvPr/>
        </p:nvSpPr>
        <p:spPr bwMode="auto">
          <a:xfrm>
            <a:off x="1276350" y="1995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1</a:t>
            </a:r>
          </a:p>
        </p:txBody>
      </p:sp>
      <p:sp>
        <p:nvSpPr>
          <p:cNvPr id="375893" name="Text Box 1109"/>
          <p:cNvSpPr txBox="1">
            <a:spLocks noChangeArrowheads="1"/>
          </p:cNvSpPr>
          <p:nvPr/>
        </p:nvSpPr>
        <p:spPr bwMode="auto">
          <a:xfrm>
            <a:off x="1981200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0</a:t>
            </a:r>
          </a:p>
        </p:txBody>
      </p:sp>
      <p:sp>
        <p:nvSpPr>
          <p:cNvPr id="375894" name="Line 1110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95" name="Line 1111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96" name="Text Box 1112"/>
          <p:cNvSpPr txBox="1">
            <a:spLocks noChangeArrowheads="1"/>
          </p:cNvSpPr>
          <p:nvPr/>
        </p:nvSpPr>
        <p:spPr bwMode="auto">
          <a:xfrm>
            <a:off x="304800" y="1233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" charset="0"/>
              </a:rPr>
              <a:t>2</a:t>
            </a:r>
          </a:p>
        </p:txBody>
      </p:sp>
      <p:sp>
        <p:nvSpPr>
          <p:cNvPr id="375897" name="Line 1113"/>
          <p:cNvSpPr>
            <a:spLocks noChangeShapeType="1"/>
          </p:cNvSpPr>
          <p:nvPr/>
        </p:nvSpPr>
        <p:spPr bwMode="auto">
          <a:xfrm>
            <a:off x="381000" y="1676400"/>
            <a:ext cx="609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98" name="Text Box 1114"/>
          <p:cNvSpPr txBox="1">
            <a:spLocks noChangeArrowheads="1"/>
          </p:cNvSpPr>
          <p:nvPr/>
        </p:nvSpPr>
        <p:spPr bwMode="auto">
          <a:xfrm>
            <a:off x="3352800" y="3824288"/>
            <a:ext cx="452438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75899" name="Text Box 1115"/>
          <p:cNvSpPr txBox="1">
            <a:spLocks noChangeArrowheads="1"/>
          </p:cNvSpPr>
          <p:nvPr/>
        </p:nvSpPr>
        <p:spPr bwMode="auto">
          <a:xfrm>
            <a:off x="2743200" y="685800"/>
            <a:ext cx="17526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chemeClr val="accent2"/>
                </a:solidFill>
              </a:rPr>
              <a:t>f(a) = 1</a:t>
            </a:r>
          </a:p>
        </p:txBody>
      </p:sp>
      <p:sp>
        <p:nvSpPr>
          <p:cNvPr id="375902" name="Text Box 1118"/>
          <p:cNvSpPr txBox="1">
            <a:spLocks noChangeArrowheads="1"/>
          </p:cNvSpPr>
          <p:nvPr/>
        </p:nvSpPr>
        <p:spPr bwMode="auto">
          <a:xfrm>
            <a:off x="2654366" y="6019800"/>
            <a:ext cx="44289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600" dirty="0" err="1">
                <a:solidFill>
                  <a:schemeClr val="hlink"/>
                </a:solidFill>
              </a:rPr>
              <a:t>M</a:t>
            </a:r>
            <a:r>
              <a:rPr lang="en-US" sz="3600" baseline="-25000" dirty="0" err="1">
                <a:solidFill>
                  <a:schemeClr val="hlink"/>
                </a:solidFill>
              </a:rPr>
              <a:t>ab;i</a:t>
            </a:r>
            <a:r>
              <a:rPr lang="en-US" sz="3600" dirty="0">
                <a:solidFill>
                  <a:schemeClr val="hlink"/>
                </a:solidFill>
              </a:rPr>
              <a:t> = </a:t>
            </a:r>
            <a:r>
              <a:rPr lang="en-US" sz="3600" dirty="0" err="1">
                <a:solidFill>
                  <a:schemeClr val="hlink"/>
                </a:solidFill>
              </a:rPr>
              <a:t>min</a:t>
            </a:r>
            <a:r>
              <a:rPr lang="en-US" sz="3600" baseline="-25000" dirty="0" err="1">
                <a:solidFill>
                  <a:schemeClr val="hlink"/>
                </a:solidFill>
              </a:rPr>
              <a:t>j</a:t>
            </a:r>
            <a:r>
              <a:rPr lang="en-US" sz="3600" dirty="0">
                <a:solidFill>
                  <a:schemeClr val="hlink"/>
                </a:solidFill>
              </a:rPr>
              <a:t> 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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a;j</a:t>
            </a:r>
            <a:r>
              <a:rPr lang="en-US" sz="3600" dirty="0">
                <a:solidFill>
                  <a:schemeClr val="hlink"/>
                </a:solidFill>
                <a:sym typeface="Symbol" charset="0"/>
              </a:rPr>
              <a:t> + </a:t>
            </a:r>
            <a:r>
              <a:rPr lang="en-US" sz="3600" baseline="-25000" dirty="0" err="1">
                <a:solidFill>
                  <a:schemeClr val="hlink"/>
                </a:solidFill>
                <a:sym typeface="Symbol" charset="0"/>
              </a:rPr>
              <a:t>ab;</a:t>
            </a:r>
            <a:r>
              <a:rPr lang="en-US" sz="3600" baseline="-25000" dirty="0" err="1" smtClean="0">
                <a:solidFill>
                  <a:schemeClr val="hlink"/>
                </a:solidFill>
                <a:sym typeface="Symbol" charset="0"/>
              </a:rPr>
              <a:t>ji</a:t>
            </a:r>
            <a:endParaRPr lang="en-US" sz="3600" baseline="-25000" dirty="0">
              <a:solidFill>
                <a:schemeClr val="hlink"/>
              </a:solidFill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83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58" grpId="0" animBg="1"/>
      <p:bldP spid="375861" grpId="0" animBg="1"/>
      <p:bldP spid="375862" grpId="0"/>
      <p:bldP spid="375863" grpId="0"/>
      <p:bldP spid="375864" grpId="0" animBg="1"/>
      <p:bldP spid="375865" grpId="0" animBg="1"/>
      <p:bldP spid="375866" grpId="0"/>
      <p:bldP spid="375867" grpId="0"/>
      <p:bldP spid="375868" grpId="0"/>
      <p:bldP spid="37586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2340</Words>
  <Application>Microsoft Macintosh PowerPoint</Application>
  <PresentationFormat>On-screen Show (4:3)</PresentationFormat>
  <Paragraphs>851</Paragraphs>
  <Slides>49</Slides>
  <Notes>47</Notes>
  <HiddenSlides>28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Inference for Learning  Belief Propagation</vt:lpstr>
      <vt:lpstr>So far ...</vt:lpstr>
      <vt:lpstr>PowerPoint Presentation</vt:lpstr>
      <vt:lpstr>Motivating Application</vt:lpstr>
      <vt:lpstr>Motivating Application</vt:lpstr>
      <vt:lpstr>Belief Propagation</vt:lpstr>
      <vt:lpstr>Belief Propagation</vt:lpstr>
      <vt:lpstr>Two Variables</vt:lpstr>
      <vt:lpstr>Two Variables</vt:lpstr>
      <vt:lpstr>Two Variables</vt:lpstr>
      <vt:lpstr>Two Variables</vt:lpstr>
      <vt:lpstr>Two Variables</vt:lpstr>
      <vt:lpstr>Three Variables</vt:lpstr>
      <vt:lpstr>Three Variables</vt:lpstr>
      <vt:lpstr>Three Variables</vt:lpstr>
      <vt:lpstr>Three Variables</vt:lpstr>
      <vt:lpstr>Three Variables</vt:lpstr>
      <vt:lpstr>Three Variables</vt:lpstr>
      <vt:lpstr>Three Variables</vt:lpstr>
      <vt:lpstr>Three Variables</vt:lpstr>
      <vt:lpstr>Three Variables</vt:lpstr>
      <vt:lpstr>Three Variables</vt:lpstr>
      <vt:lpstr>Three Variables</vt:lpstr>
      <vt:lpstr>Tree-structured Models</vt:lpstr>
      <vt:lpstr>Tree-structured Models</vt:lpstr>
      <vt:lpstr>Tree-structured Models</vt:lpstr>
      <vt:lpstr>Tree-structured Models</vt:lpstr>
      <vt:lpstr>Loopy Graphs</vt:lpstr>
      <vt:lpstr>Summary of BP</vt:lpstr>
      <vt:lpstr>PowerPoint Presentation</vt:lpstr>
      <vt:lpstr>Inference for Learning  Linear Programming Relaxation</vt:lpstr>
      <vt:lpstr>Linear Integer Programming</vt:lpstr>
      <vt:lpstr>Linear Programming</vt:lpstr>
      <vt:lpstr>Roadmap</vt:lpstr>
      <vt:lpstr>Integer Programming Formulation</vt:lpstr>
      <vt:lpstr>Integer Programming Formulation</vt:lpstr>
      <vt:lpstr>Integer Programming Formulation</vt:lpstr>
      <vt:lpstr>Integer Programming Formulation</vt:lpstr>
      <vt:lpstr>Integer Programming Formulation</vt:lpstr>
      <vt:lpstr>Integer Programming Formulation</vt:lpstr>
      <vt:lpstr>Integer Programming Formulation</vt:lpstr>
      <vt:lpstr>Roadmap</vt:lpstr>
      <vt:lpstr>Integer Programming Formulation</vt:lpstr>
      <vt:lpstr>Integer Programming Formulation</vt:lpstr>
      <vt:lpstr>Integer Programming Formulation</vt:lpstr>
      <vt:lpstr>Linear Programming Formulation</vt:lpstr>
      <vt:lpstr>Roadmap</vt:lpstr>
      <vt:lpstr>Properties</vt:lpstr>
      <vt:lpstr>Algorithms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for Learning: Belief Propagation</dc:title>
  <dc:creator>Pawan Mudigonda</dc:creator>
  <cp:lastModifiedBy>Pawan Mudigonda</cp:lastModifiedBy>
  <cp:revision>115</cp:revision>
  <dcterms:created xsi:type="dcterms:W3CDTF">2011-10-29T15:33:33Z</dcterms:created>
  <dcterms:modified xsi:type="dcterms:W3CDTF">2011-11-06T10:41:18Z</dcterms:modified>
</cp:coreProperties>
</file>