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  <p:sldMasterId id="2147483828" r:id="rId2"/>
    <p:sldMasterId id="2147483841" r:id="rId3"/>
  </p:sldMasterIdLst>
  <p:notesMasterIdLst>
    <p:notesMasterId r:id="rId23"/>
  </p:notesMasterIdLst>
  <p:handoutMasterIdLst>
    <p:handoutMasterId r:id="rId24"/>
  </p:handoutMasterIdLst>
  <p:sldIdLst>
    <p:sldId id="346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7" r:id="rId13"/>
    <p:sldId id="358" r:id="rId14"/>
    <p:sldId id="340" r:id="rId15"/>
    <p:sldId id="360" r:id="rId16"/>
    <p:sldId id="341" r:id="rId17"/>
    <p:sldId id="342" r:id="rId18"/>
    <p:sldId id="343" r:id="rId19"/>
    <p:sldId id="344" r:id="rId20"/>
    <p:sldId id="345" r:id="rId21"/>
    <p:sldId id="359" r:id="rId22"/>
  </p:sldIdLst>
  <p:sldSz cx="9144000" cy="6858000" type="screen4x3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omic Sans MS" pitchFamily="66" charset="0"/>
      <p:regular r:id="rId29"/>
      <p:bold r:id="rId30"/>
    </p:embeddedFont>
    <p:embeddedFont>
      <p:font typeface="Batang" pitchFamily="18" charset="-127"/>
      <p:regular r:id="rId31"/>
    </p:embeddedFont>
    <p:embeddedFont>
      <p:font typeface="Garamond" pitchFamily="18" charset="0"/>
      <p:regular r:id="rId32"/>
      <p:bold r:id="rId33"/>
      <p:italic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7E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5500" autoAdjust="0"/>
  </p:normalViewPr>
  <p:slideViewPr>
    <p:cSldViewPr>
      <p:cViewPr varScale="1">
        <p:scale>
          <a:sx n="75" d="100"/>
          <a:sy n="75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2.wmf"/><Relationship Id="rId7" Type="http://schemas.openxmlformats.org/officeDocument/2006/relationships/image" Target="../media/image11.wmf"/><Relationship Id="rId2" Type="http://schemas.openxmlformats.org/officeDocument/2006/relationships/image" Target="../media/image9.wmf"/><Relationship Id="rId1" Type="http://schemas.openxmlformats.org/officeDocument/2006/relationships/image" Target="../media/image14.wmf"/><Relationship Id="rId6" Type="http://schemas.openxmlformats.org/officeDocument/2006/relationships/image" Target="../media/image15.wmf"/><Relationship Id="rId5" Type="http://schemas.openxmlformats.org/officeDocument/2006/relationships/image" Target="../media/image16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4A59-8A81-4D58-9738-6A774A9CA056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8A6AF-5EC7-43C7-A891-9B34150938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E0656-5FCB-4B89-A605-9BC2035DD9CE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1F59E-4A0D-4E1F-8B77-A092A97D37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ICCV 2011 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Ecole Centrale de Paris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0A58-8EBF-4397-B625-7031A48CE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8100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8100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901E-61ED-4710-ABBE-E04250450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0149-0571-4AAD-8248-F9F6ED74A3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4DC62-88A9-44F7-B206-AC0320F702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6CE7-E2C0-4D60-99A7-F8C095A0F1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84284-DCA9-4B8A-85F8-E541FAE80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9FED-B4CE-4371-86AE-00C4FF889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9D45-C675-4868-A910-5704BDEE8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5BE2-0272-4D97-B9D0-4BF965447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00BC2-C7E7-481A-829A-0E2BDD225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C452-464C-424A-9E68-591C81EF50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Ecole Centrale de Paris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0A58-8EBF-4397-B625-7031A48CE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0423-CBD0-40CF-A3E8-62F1FF949D0F}" type="datetimeFigureOut">
              <a:rPr lang="en-US" smtClean="0"/>
              <a:pPr/>
              <a:t>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C31B3-D354-4EF4-80B6-1743F85D67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F2168CE6-10BA-493B-8580-47AC47F71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57200" y="1066800"/>
            <a:ext cx="8229600" cy="2053350"/>
            <a:chOff x="0" y="3612"/>
            <a:chExt cx="8229600" cy="20533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3612"/>
              <a:ext cx="8229600" cy="205335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00236" y="103848"/>
              <a:ext cx="8029128" cy="18528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err="1" smtClean="0"/>
                <a:t>FastPD</a:t>
              </a:r>
              <a:r>
                <a:rPr lang="en-US" sz="4500" kern="1200" dirty="0" smtClean="0"/>
                <a:t>: MRF inference via the primal-dual schema</a:t>
              </a:r>
              <a:endParaRPr lang="en-US" sz="4500" kern="1200" dirty="0"/>
            </a:p>
          </p:txBody>
        </p:sp>
      </p:grp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934200" cy="1752600"/>
          </a:xfrm>
        </p:spPr>
        <p:txBody>
          <a:bodyPr>
            <a:normAutofit/>
          </a:bodyPr>
          <a:lstStyle/>
          <a:p>
            <a:pPr>
              <a:tabLst>
                <a:tab pos="2795588" algn="l"/>
              </a:tabLst>
            </a:pPr>
            <a:r>
              <a:rPr lang="en-US" sz="2800" dirty="0" smtClean="0"/>
              <a:t>Nikos </a:t>
            </a:r>
            <a:r>
              <a:rPr lang="en-US" sz="2800" dirty="0" err="1" smtClean="0"/>
              <a:t>Komodakis</a:t>
            </a:r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105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Tutorial at ICCV </a:t>
            </a:r>
            <a:br>
              <a:rPr lang="en-US" sz="2400" b="1" dirty="0" smtClean="0"/>
            </a:br>
            <a:r>
              <a:rPr lang="en-US" sz="2400" b="1" dirty="0" smtClean="0"/>
              <a:t>(Barcelona, Spain, November 2011)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>
                <a:latin typeface="+mn-lt"/>
              </a:rPr>
              <a:t>Computational efficiency (static MRFs)</a:t>
            </a:r>
          </a:p>
        </p:txBody>
      </p:sp>
      <p:pic>
        <p:nvPicPr>
          <p:cNvPr id="128003" name="Picture 4"/>
          <p:cNvPicPr>
            <a:picLocks noChangeAspect="1" noChangeArrowheads="1"/>
          </p:cNvPicPr>
          <p:nvPr/>
        </p:nvPicPr>
        <p:blipFill>
          <a:blip r:embed="rId2"/>
          <a:srcRect b="50119"/>
          <a:stretch>
            <a:fillRect/>
          </a:stretch>
        </p:blipFill>
        <p:spPr bwMode="auto">
          <a:xfrm>
            <a:off x="3236913" y="1243013"/>
            <a:ext cx="1357312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5"/>
          <p:cNvPicPr>
            <a:picLocks noChangeAspect="1" noChangeArrowheads="1"/>
          </p:cNvPicPr>
          <p:nvPr/>
        </p:nvPicPr>
        <p:blipFill>
          <a:blip r:embed="rId3"/>
          <a:srcRect t="49940"/>
          <a:stretch>
            <a:fillRect/>
          </a:stretch>
        </p:blipFill>
        <p:spPr bwMode="auto">
          <a:xfrm>
            <a:off x="7715250" y="1243013"/>
            <a:ext cx="130175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6"/>
          <p:cNvPicPr>
            <a:picLocks noChangeAspect="1" noChangeArrowheads="1"/>
          </p:cNvPicPr>
          <p:nvPr/>
        </p:nvPicPr>
        <p:blipFill>
          <a:blip r:embed="rId4"/>
          <a:srcRect b="50325"/>
          <a:stretch>
            <a:fillRect/>
          </a:stretch>
        </p:blipFill>
        <p:spPr bwMode="auto">
          <a:xfrm>
            <a:off x="700088" y="1241425"/>
            <a:ext cx="877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" y="2286000"/>
            <a:ext cx="2743200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2613" y="2281238"/>
            <a:ext cx="2749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4263" y="2308225"/>
            <a:ext cx="2894012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4986" name="Picture 10"/>
          <p:cNvPicPr>
            <a:picLocks noChangeAspect="1" noChangeArrowheads="1"/>
          </p:cNvPicPr>
          <p:nvPr/>
        </p:nvPicPr>
        <p:blipFill>
          <a:blip r:embed="rId8"/>
          <a:srcRect r="21016"/>
          <a:stretch>
            <a:fillRect/>
          </a:stretch>
        </p:blipFill>
        <p:spPr bwMode="auto">
          <a:xfrm>
            <a:off x="3367088" y="4603750"/>
            <a:ext cx="24701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0" name="Picture 11"/>
          <p:cNvPicPr>
            <a:picLocks noChangeAspect="1" noChangeArrowheads="1"/>
          </p:cNvPicPr>
          <p:nvPr/>
        </p:nvPicPr>
        <p:blipFill>
          <a:blip r:embed="rId4"/>
          <a:srcRect t="50325"/>
          <a:stretch>
            <a:fillRect/>
          </a:stretch>
        </p:blipFill>
        <p:spPr bwMode="auto">
          <a:xfrm>
            <a:off x="1585913" y="1241425"/>
            <a:ext cx="8778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1" name="Picture 12"/>
          <p:cNvPicPr>
            <a:picLocks noChangeAspect="1" noChangeArrowheads="1"/>
          </p:cNvPicPr>
          <p:nvPr/>
        </p:nvPicPr>
        <p:blipFill>
          <a:blip r:embed="rId2"/>
          <a:srcRect t="50000"/>
          <a:stretch>
            <a:fillRect/>
          </a:stretch>
        </p:blipFill>
        <p:spPr bwMode="auto">
          <a:xfrm>
            <a:off x="4594225" y="1233488"/>
            <a:ext cx="1368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2" name="Picture 13"/>
          <p:cNvPicPr>
            <a:picLocks noChangeAspect="1" noChangeArrowheads="1"/>
          </p:cNvPicPr>
          <p:nvPr/>
        </p:nvPicPr>
        <p:blipFill>
          <a:blip r:embed="rId3"/>
          <a:srcRect b="50475"/>
          <a:stretch>
            <a:fillRect/>
          </a:stretch>
        </p:blipFill>
        <p:spPr bwMode="auto">
          <a:xfrm>
            <a:off x="6400800" y="1254125"/>
            <a:ext cx="130175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3" name="Line 14"/>
          <p:cNvSpPr>
            <a:spLocks noChangeShapeType="1"/>
          </p:cNvSpPr>
          <p:nvPr/>
        </p:nvSpPr>
        <p:spPr bwMode="auto">
          <a:xfrm>
            <a:off x="2971800" y="8382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4" name="Line 15"/>
          <p:cNvSpPr>
            <a:spLocks noChangeShapeType="1"/>
          </p:cNvSpPr>
          <p:nvPr/>
        </p:nvSpPr>
        <p:spPr bwMode="auto">
          <a:xfrm>
            <a:off x="6172200" y="8382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5" name="Line 16"/>
          <p:cNvSpPr>
            <a:spLocks noChangeShapeType="1"/>
          </p:cNvSpPr>
          <p:nvPr/>
        </p:nvSpPr>
        <p:spPr bwMode="auto">
          <a:xfrm>
            <a:off x="0" y="45577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6" name="Text Box 17"/>
          <p:cNvSpPr txBox="1">
            <a:spLocks noChangeArrowheads="1"/>
          </p:cNvSpPr>
          <p:nvPr/>
        </p:nvSpPr>
        <p:spPr bwMode="auto">
          <a:xfrm>
            <a:off x="1066800" y="914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penguin</a:t>
            </a:r>
          </a:p>
        </p:txBody>
      </p:sp>
      <p:sp>
        <p:nvSpPr>
          <p:cNvPr id="128017" name="Text Box 18"/>
          <p:cNvSpPr txBox="1">
            <a:spLocks noChangeArrowheads="1"/>
          </p:cNvSpPr>
          <p:nvPr/>
        </p:nvSpPr>
        <p:spPr bwMode="auto">
          <a:xfrm>
            <a:off x="4014788" y="919163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Tsukuba</a:t>
            </a:r>
          </a:p>
        </p:txBody>
      </p:sp>
      <p:sp>
        <p:nvSpPr>
          <p:cNvPr id="128018" name="Text Box 19"/>
          <p:cNvSpPr txBox="1">
            <a:spLocks noChangeArrowheads="1"/>
          </p:cNvSpPr>
          <p:nvPr/>
        </p:nvSpPr>
        <p:spPr bwMode="auto">
          <a:xfrm>
            <a:off x="7086600" y="928688"/>
            <a:ext cx="1328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SRI-tree</a:t>
            </a:r>
          </a:p>
        </p:txBody>
      </p:sp>
      <p:sp>
        <p:nvSpPr>
          <p:cNvPr id="254996" name="Oval 20"/>
          <p:cNvSpPr>
            <a:spLocks noChangeArrowheads="1"/>
          </p:cNvSpPr>
          <p:nvPr/>
        </p:nvSpPr>
        <p:spPr bwMode="auto">
          <a:xfrm>
            <a:off x="4300538" y="5743575"/>
            <a:ext cx="1676400" cy="4572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327275" y="1600200"/>
            <a:ext cx="5575300" cy="923925"/>
            <a:chOff x="1466" y="1008"/>
            <a:chExt cx="3512" cy="582"/>
          </a:xfrm>
        </p:grpSpPr>
        <p:sp>
          <p:nvSpPr>
            <p:cNvPr id="128026" name="Line 22"/>
            <p:cNvSpPr>
              <a:spLocks noChangeShapeType="1"/>
            </p:cNvSpPr>
            <p:nvPr/>
          </p:nvSpPr>
          <p:spPr bwMode="auto">
            <a:xfrm flipH="1">
              <a:off x="1466" y="1152"/>
              <a:ext cx="742" cy="35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7" name="Line 23"/>
            <p:cNvSpPr>
              <a:spLocks noChangeShapeType="1"/>
            </p:cNvSpPr>
            <p:nvPr/>
          </p:nvSpPr>
          <p:spPr bwMode="auto">
            <a:xfrm>
              <a:off x="2928" y="1248"/>
              <a:ext cx="144" cy="30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8" name="Line 25"/>
            <p:cNvSpPr>
              <a:spLocks noChangeShapeType="1"/>
            </p:cNvSpPr>
            <p:nvPr/>
          </p:nvSpPr>
          <p:spPr bwMode="auto">
            <a:xfrm>
              <a:off x="3504" y="1152"/>
              <a:ext cx="1474" cy="43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0" name="Rectangle 24"/>
            <p:cNvSpPr>
              <a:spLocks noChangeArrowheads="1"/>
            </p:cNvSpPr>
            <p:nvPr/>
          </p:nvSpPr>
          <p:spPr bwMode="auto">
            <a:xfrm>
              <a:off x="2160" y="1008"/>
              <a:ext cx="14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solidFill>
                    <a:schemeClr val="hlink"/>
                  </a:solidFill>
                  <a:latin typeface="Comic Sans MS" pitchFamily="66" charset="0"/>
                </a:rPr>
                <a:t>almost constant</a:t>
              </a:r>
              <a:endParaRPr lang="el-GR" sz="2000">
                <a:solidFill>
                  <a:schemeClr val="hlin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133600" y="3505200"/>
            <a:ext cx="4953000" cy="1981200"/>
            <a:chOff x="1344" y="2208"/>
            <a:chExt cx="3120" cy="1248"/>
          </a:xfrm>
        </p:grpSpPr>
        <p:sp>
          <p:nvSpPr>
            <p:cNvPr id="128022" name="Line 28"/>
            <p:cNvSpPr>
              <a:spLocks noChangeShapeType="1"/>
            </p:cNvSpPr>
            <p:nvPr/>
          </p:nvSpPr>
          <p:spPr bwMode="auto">
            <a:xfrm flipH="1" flipV="1">
              <a:off x="1344" y="2640"/>
              <a:ext cx="838" cy="62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3" name="Line 29"/>
            <p:cNvSpPr>
              <a:spLocks noChangeShapeType="1"/>
            </p:cNvSpPr>
            <p:nvPr/>
          </p:nvSpPr>
          <p:spPr bwMode="auto">
            <a:xfrm flipH="1" flipV="1">
              <a:off x="2832" y="2575"/>
              <a:ext cx="70" cy="78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024" name="Line 30"/>
            <p:cNvSpPr>
              <a:spLocks noChangeShapeType="1"/>
            </p:cNvSpPr>
            <p:nvPr/>
          </p:nvSpPr>
          <p:spPr bwMode="auto">
            <a:xfrm flipV="1">
              <a:off x="3478" y="2208"/>
              <a:ext cx="986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7" name="Rectangle 31"/>
            <p:cNvSpPr>
              <a:spLocks noChangeArrowheads="1"/>
            </p:cNvSpPr>
            <p:nvPr/>
          </p:nvSpPr>
          <p:spPr bwMode="auto">
            <a:xfrm>
              <a:off x="2160" y="3168"/>
              <a:ext cx="148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solidFill>
                    <a:schemeClr val="hlink"/>
                  </a:solidFill>
                  <a:latin typeface="Comic Sans MS" pitchFamily="66" charset="0"/>
                </a:rPr>
                <a:t>dramatic decrease</a:t>
              </a:r>
              <a:endParaRPr lang="el-GR" sz="2000">
                <a:solidFill>
                  <a:schemeClr val="hlink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Oval 4"/>
          <p:cNvSpPr>
            <a:spLocks noChangeArrowheads="1"/>
          </p:cNvSpPr>
          <p:nvPr/>
        </p:nvSpPr>
        <p:spPr bwMode="auto">
          <a:xfrm>
            <a:off x="3810000" y="1371600"/>
            <a:ext cx="17526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200">
                <a:latin typeface="Comic Sans MS" pitchFamily="66" charset="0"/>
              </a:rPr>
              <a:t>primal-dual </a:t>
            </a:r>
            <a:br>
              <a:rPr lang="en-US" sz="2200">
                <a:latin typeface="Comic Sans MS" pitchFamily="66" charset="0"/>
              </a:rPr>
            </a:br>
            <a:r>
              <a:rPr lang="en-US" sz="2200">
                <a:latin typeface="Comic Sans MS" pitchFamily="66" charset="0"/>
              </a:rPr>
              <a:t>framework</a:t>
            </a:r>
            <a:endParaRPr lang="en-GB" sz="2200">
              <a:latin typeface="Comic Sans MS" pitchFamily="66" charset="0"/>
            </a:endParaRPr>
          </a:p>
        </p:txBody>
      </p:sp>
      <p:sp>
        <p:nvSpPr>
          <p:cNvPr id="251911" name="AutoShape 7"/>
          <p:cNvSpPr>
            <a:spLocks/>
          </p:cNvSpPr>
          <p:nvPr/>
        </p:nvSpPr>
        <p:spPr bwMode="auto">
          <a:xfrm>
            <a:off x="6400800" y="457200"/>
            <a:ext cx="1981200" cy="676275"/>
          </a:xfrm>
          <a:prstGeom prst="borderCallout2">
            <a:avLst>
              <a:gd name="adj1" fmla="val 16903"/>
              <a:gd name="adj2" fmla="val -3847"/>
              <a:gd name="adj3" fmla="val 16903"/>
              <a:gd name="adj4" fmla="val -32130"/>
              <a:gd name="adj5" fmla="val 157745"/>
              <a:gd name="adj6" fmla="val -6153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>
                <a:latin typeface="Comic Sans MS" pitchFamily="66" charset="0"/>
              </a:rPr>
              <a:t>Handles wide class of MRFs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51914" name="AutoShape 10"/>
          <p:cNvSpPr>
            <a:spLocks/>
          </p:cNvSpPr>
          <p:nvPr/>
        </p:nvSpPr>
        <p:spPr bwMode="auto">
          <a:xfrm>
            <a:off x="6705600" y="2209800"/>
            <a:ext cx="1981200" cy="914400"/>
          </a:xfrm>
          <a:prstGeom prst="borderCallout2">
            <a:avLst>
              <a:gd name="adj1" fmla="val 12500"/>
              <a:gd name="adj2" fmla="val -3847"/>
              <a:gd name="adj3" fmla="val 12500"/>
              <a:gd name="adj4" fmla="val -30208"/>
              <a:gd name="adj5" fmla="val 12500"/>
              <a:gd name="adj6" fmla="val -576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>
                <a:latin typeface="Comic Sans MS" pitchFamily="66" charset="0"/>
              </a:rPr>
              <a:t>Approximately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optimal 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solutions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51915" name="AutoShape 11"/>
          <p:cNvSpPr>
            <a:spLocks/>
          </p:cNvSpPr>
          <p:nvPr/>
        </p:nvSpPr>
        <p:spPr bwMode="auto">
          <a:xfrm>
            <a:off x="6553200" y="3886200"/>
            <a:ext cx="2438400" cy="1219200"/>
          </a:xfrm>
          <a:prstGeom prst="borderCallout2">
            <a:avLst>
              <a:gd name="adj1" fmla="val 9375"/>
              <a:gd name="adj2" fmla="val -3125"/>
              <a:gd name="adj3" fmla="val 9375"/>
              <a:gd name="adj4" fmla="val -30662"/>
              <a:gd name="adj5" fmla="val -71875"/>
              <a:gd name="adj6" fmla="val -593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>
                <a:latin typeface="Comic Sans MS" pitchFamily="66" charset="0"/>
              </a:rPr>
              <a:t>Theoretical guarantees AND 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tight certificates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per instance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51916" name="AutoShape 12"/>
          <p:cNvSpPr>
            <a:spLocks/>
          </p:cNvSpPr>
          <p:nvPr/>
        </p:nvSpPr>
        <p:spPr bwMode="auto">
          <a:xfrm>
            <a:off x="457200" y="3886200"/>
            <a:ext cx="2438400" cy="685800"/>
          </a:xfrm>
          <a:prstGeom prst="borderCallout2">
            <a:avLst>
              <a:gd name="adj1" fmla="val 16667"/>
              <a:gd name="adj2" fmla="val 103125"/>
              <a:gd name="adj3" fmla="val 16667"/>
              <a:gd name="adj4" fmla="val 130014"/>
              <a:gd name="adj5" fmla="val -136111"/>
              <a:gd name="adj6" fmla="val 1527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>
                <a:latin typeface="Comic Sans MS" pitchFamily="66" charset="0"/>
              </a:rPr>
              <a:t>Significant speed-up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for static MRFs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51917" name="AutoShape 13"/>
          <p:cNvSpPr>
            <a:spLocks/>
          </p:cNvSpPr>
          <p:nvPr/>
        </p:nvSpPr>
        <p:spPr bwMode="auto">
          <a:xfrm>
            <a:off x="381000" y="2209800"/>
            <a:ext cx="2438400" cy="685800"/>
          </a:xfrm>
          <a:prstGeom prst="borderCallout2">
            <a:avLst>
              <a:gd name="adj1" fmla="val 16667"/>
              <a:gd name="adj2" fmla="val 103125"/>
              <a:gd name="adj3" fmla="val 16667"/>
              <a:gd name="adj4" fmla="val 120963"/>
              <a:gd name="adj5" fmla="val 16667"/>
              <a:gd name="adj6" fmla="val 14101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>
                <a:latin typeface="Comic Sans MS" pitchFamily="66" charset="0"/>
              </a:rPr>
              <a:t>Significant speed-up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for dynamic MRFs</a:t>
            </a:r>
            <a:endParaRPr lang="en-GB">
              <a:latin typeface="Comic Sans MS" pitchFamily="66" charset="0"/>
            </a:endParaRPr>
          </a:p>
        </p:txBody>
      </p:sp>
      <p:sp>
        <p:nvSpPr>
          <p:cNvPr id="251918" name="AutoShape 14"/>
          <p:cNvSpPr>
            <a:spLocks/>
          </p:cNvSpPr>
          <p:nvPr/>
        </p:nvSpPr>
        <p:spPr bwMode="auto">
          <a:xfrm>
            <a:off x="609600" y="457200"/>
            <a:ext cx="2438400" cy="1219200"/>
          </a:xfrm>
          <a:prstGeom prst="borderCallout2">
            <a:avLst>
              <a:gd name="adj1" fmla="val 9375"/>
              <a:gd name="adj2" fmla="val 103125"/>
              <a:gd name="adj3" fmla="val 9375"/>
              <a:gd name="adj4" fmla="val 126236"/>
              <a:gd name="adj5" fmla="val 83593"/>
              <a:gd name="adj6" fmla="val 14804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Char char="-"/>
              <a:tabLst>
                <a:tab pos="177800" algn="l"/>
              </a:tabLst>
              <a:defRPr/>
            </a:pPr>
            <a:r>
              <a:rPr lang="en-US">
                <a:latin typeface="Comic Sans MS" pitchFamily="66" charset="0"/>
              </a:rPr>
              <a:t> New theorems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- New insights into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	existing techniques</a:t>
            </a:r>
            <a:br>
              <a:rPr lang="en-US">
                <a:latin typeface="Comic Sans MS" pitchFamily="66" charset="0"/>
              </a:rPr>
            </a:br>
            <a:r>
              <a:rPr lang="en-US">
                <a:latin typeface="Comic Sans MS" pitchFamily="66" charset="0"/>
              </a:rPr>
              <a:t>- New view on MRFs</a:t>
            </a:r>
            <a:br>
              <a:rPr lang="en-US">
                <a:latin typeface="Comic Sans MS" pitchFamily="66" charset="0"/>
              </a:rPr>
            </a:br>
            <a:endParaRPr lang="en-GB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1" grpId="0" animBg="1"/>
      <p:bldP spid="251914" grpId="0" animBg="1"/>
      <p:bldP spid="251915" grpId="0" animBg="1"/>
      <p:bldP spid="251916" grpId="0" animBg="1"/>
      <p:bldP spid="251917" grpId="0" animBg="1"/>
      <p:bldP spid="2519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Demo session with </a:t>
            </a:r>
            <a:r>
              <a:rPr lang="en-US" b="1" dirty="0" err="1" smtClean="0"/>
              <a:t>FastPD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Demo session with </a:t>
            </a:r>
            <a:r>
              <a:rPr lang="en-US" b="1" dirty="0" err="1" smtClean="0"/>
              <a:t>FastPD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FastPD</a:t>
            </a:r>
            <a:r>
              <a:rPr lang="en-US" dirty="0" smtClean="0"/>
              <a:t> optimization library</a:t>
            </a:r>
          </a:p>
          <a:p>
            <a:pPr lvl="1"/>
            <a:r>
              <a:rPr lang="en-US" dirty="0" smtClean="0"/>
              <a:t>C++ </a:t>
            </a:r>
            <a:r>
              <a:rPr lang="en-US" dirty="0" smtClean="0"/>
              <a:t>code</a:t>
            </a:r>
            <a:br>
              <a:rPr lang="en-US" dirty="0" smtClean="0"/>
            </a:br>
            <a:r>
              <a:rPr lang="en-US" sz="2400" dirty="0" smtClean="0"/>
              <a:t>(available </a:t>
            </a:r>
            <a:r>
              <a:rPr lang="en-US" sz="2400" dirty="0" smtClean="0"/>
              <a:t>from </a:t>
            </a:r>
            <a:r>
              <a:rPr lang="en-US" sz="2400" b="1" dirty="0" smtClean="0"/>
              <a:t>http://www.csd.uoc.gr</a:t>
            </a:r>
            <a:r>
              <a:rPr lang="en-US" sz="2400" b="1" dirty="0" smtClean="0"/>
              <a:t>/~komod/FastPD</a:t>
            </a:r>
            <a:r>
              <a:rPr lang="en-US" sz="2400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wrapper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Demo session with </a:t>
            </a:r>
            <a:r>
              <a:rPr lang="en-US" b="1" dirty="0" err="1" smtClean="0"/>
              <a:t>FastPD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demo we will assume an energy of the form: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3352800"/>
          <a:ext cx="4299360" cy="958850"/>
        </p:xfrm>
        <a:graphic>
          <a:graphicData uri="http://schemas.openxmlformats.org/presentationml/2006/ole">
            <p:oleObj spid="_x0000_s360451" name="Equation" r:id="rId3" imgW="17650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Calling </a:t>
            </a:r>
            <a:r>
              <a:rPr lang="en-US" b="1" dirty="0" err="1" smtClean="0"/>
              <a:t>FastPD</a:t>
            </a:r>
            <a:r>
              <a:rPr lang="en-US" b="1" dirty="0" smtClean="0"/>
              <a:t> from C++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Step 1:</a:t>
            </a:r>
            <a:r>
              <a:rPr lang="en-US" dirty="0" smtClean="0"/>
              <a:t> Construct an MRF optimizer object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8956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CV_Fast_PD</a:t>
            </a:r>
            <a:r>
              <a:rPr lang="en-US" sz="3200" dirty="0" smtClean="0"/>
              <a:t> pd( </a:t>
            </a:r>
            <a:r>
              <a:rPr lang="en-US" sz="3200" dirty="0" err="1" smtClean="0"/>
              <a:t>numpoints</a:t>
            </a:r>
            <a:r>
              <a:rPr lang="en-US" sz="3200" dirty="0" smtClean="0"/>
              <a:t>, </a:t>
            </a:r>
            <a:r>
              <a:rPr lang="en-US" sz="3200" dirty="0" err="1" smtClean="0"/>
              <a:t>numlabels</a:t>
            </a:r>
            <a:r>
              <a:rPr lang="en-US" sz="3200" dirty="0" smtClean="0"/>
              <a:t>, 			unary, </a:t>
            </a:r>
            <a:r>
              <a:rPr lang="en-US" sz="3200" dirty="0" err="1" smtClean="0"/>
              <a:t>numedges</a:t>
            </a:r>
            <a:r>
              <a:rPr lang="en-US" sz="3200" dirty="0" smtClean="0"/>
              <a:t>, 				edges, dist, </a:t>
            </a:r>
            <a:r>
              <a:rPr lang="en-US" sz="3200" dirty="0" err="1" smtClean="0"/>
              <a:t>max_iters</a:t>
            </a:r>
            <a:r>
              <a:rPr lang="en-US" sz="3200" dirty="0" smtClean="0"/>
              <a:t>, 			</a:t>
            </a:r>
            <a:r>
              <a:rPr lang="en-US" sz="3200" dirty="0" err="1" smtClean="0"/>
              <a:t>edge_weights</a:t>
            </a:r>
            <a:r>
              <a:rPr lang="en-US" sz="3200" dirty="0" smtClean="0"/>
              <a:t>  );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Calling </a:t>
            </a:r>
            <a:r>
              <a:rPr lang="en-US" b="1" dirty="0" err="1" smtClean="0"/>
              <a:t>FastPD</a:t>
            </a:r>
            <a:r>
              <a:rPr lang="en-US" b="1" dirty="0" smtClean="0"/>
              <a:t> from C++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Step 2:</a:t>
            </a:r>
            <a:r>
              <a:rPr lang="en-US" dirty="0" smtClean="0"/>
              <a:t> do the optimization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8956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pd.</a:t>
            </a:r>
            <a:r>
              <a:rPr lang="en-US" sz="3200" dirty="0" err="1" smtClean="0">
                <a:solidFill>
                  <a:srgbClr val="FF0000"/>
                </a:solidFill>
              </a:rPr>
              <a:t>run</a:t>
            </a:r>
            <a:r>
              <a:rPr lang="en-US" sz="3200" dirty="0" smtClean="0"/>
              <a:t>();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Calling </a:t>
            </a:r>
            <a:r>
              <a:rPr lang="en-US" b="1" dirty="0" err="1" smtClean="0"/>
              <a:t>FastPD</a:t>
            </a:r>
            <a:r>
              <a:rPr lang="en-US" b="1" dirty="0" smtClean="0"/>
              <a:t> from C++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Step 3:</a:t>
            </a:r>
            <a:r>
              <a:rPr lang="en-US" dirty="0" smtClean="0"/>
              <a:t> get the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8956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for( </a:t>
            </a:r>
            <a:r>
              <a:rPr lang="en-US" sz="3200" dirty="0" err="1" smtClean="0"/>
              <a:t>int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= 0; </a:t>
            </a:r>
            <a:r>
              <a:rPr lang="en-US" sz="3200" dirty="0" err="1" smtClean="0"/>
              <a:t>i</a:t>
            </a:r>
            <a:r>
              <a:rPr lang="en-US" sz="3200" dirty="0" smtClean="0"/>
              <a:t> &lt; </a:t>
            </a:r>
            <a:r>
              <a:rPr lang="en-US" sz="3200" dirty="0" err="1" smtClean="0"/>
              <a:t>numpoints</a:t>
            </a:r>
            <a:r>
              <a:rPr lang="en-US" sz="3200" dirty="0" smtClean="0"/>
              <a:t>; </a:t>
            </a:r>
            <a:r>
              <a:rPr lang="en-US" sz="3200" dirty="0" err="1" smtClean="0"/>
              <a:t>i</a:t>
            </a:r>
            <a:r>
              <a:rPr lang="en-US" sz="3200" dirty="0" smtClean="0"/>
              <a:t>++ ) </a:t>
            </a:r>
          </a:p>
          <a:p>
            <a:r>
              <a:rPr lang="en-US" sz="3200" dirty="0" smtClean="0"/>
              <a:t>{</a:t>
            </a:r>
          </a:p>
          <a:p>
            <a:r>
              <a:rPr lang="en-US" sz="3200" dirty="0" smtClean="0"/>
              <a:t>	</a:t>
            </a:r>
            <a:r>
              <a:rPr lang="en-US" sz="3200" dirty="0" err="1" smtClean="0"/>
              <a:t>printf</a:t>
            </a:r>
            <a:r>
              <a:rPr lang="en-US" sz="3200" dirty="0" smtClean="0"/>
              <a:t>( "Node %d is assigned label %d\n", </a:t>
            </a:r>
          </a:p>
          <a:p>
            <a:r>
              <a:rPr lang="en-US" sz="3200" dirty="0" smtClean="0"/>
              <a:t>		    </a:t>
            </a:r>
            <a:r>
              <a:rPr lang="en-US" sz="3200" dirty="0" err="1" smtClean="0"/>
              <a:t>i</a:t>
            </a:r>
            <a:r>
              <a:rPr lang="en-US" sz="3200" dirty="0" smtClean="0"/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pd._pinfo</a:t>
            </a:r>
            <a:r>
              <a:rPr lang="en-US" sz="3200" dirty="0" smtClean="0">
                <a:solidFill>
                  <a:srgbClr val="FF0000"/>
                </a:solidFill>
              </a:rPr>
              <a:t>[</a:t>
            </a:r>
            <a:r>
              <a:rPr lang="en-US" sz="32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smtClean="0">
                <a:solidFill>
                  <a:srgbClr val="FF0000"/>
                </a:solidFill>
              </a:rPr>
              <a:t>].label </a:t>
            </a:r>
            <a:r>
              <a:rPr lang="en-US" sz="3200" dirty="0" smtClean="0"/>
              <a:t>);</a:t>
            </a:r>
          </a:p>
          <a:p>
            <a:r>
              <a:rPr lang="en-US" sz="3200" dirty="0" smtClean="0"/>
              <a:t>}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Calling </a:t>
            </a:r>
            <a:r>
              <a:rPr lang="en-US" b="1" dirty="0" err="1" smtClean="0"/>
              <a:t>FastPD</a:t>
            </a:r>
            <a:r>
              <a:rPr lang="en-US" b="1" dirty="0" smtClean="0"/>
              <a:t> from </a:t>
            </a:r>
            <a:r>
              <a:rPr lang="en-US" b="1" dirty="0" err="1" smtClean="0"/>
              <a:t>Matlab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Matlab</a:t>
            </a:r>
            <a:r>
              <a:rPr lang="en-US" dirty="0" smtClean="0"/>
              <a:t> wrapper for </a:t>
            </a:r>
            <a:r>
              <a:rPr lang="en-US" dirty="0" err="1" smtClean="0"/>
              <a:t>FastPD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6670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labeling = …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FastPD_wrapper</a:t>
            </a:r>
            <a:r>
              <a:rPr lang="en-US" sz="3200" dirty="0" smtClean="0"/>
              <a:t>( unary, </a:t>
            </a:r>
          </a:p>
          <a:p>
            <a:r>
              <a:rPr lang="en-US" sz="3200" dirty="0" smtClean="0"/>
              <a:t>			  edges, </a:t>
            </a:r>
          </a:p>
          <a:p>
            <a:r>
              <a:rPr lang="en-US" sz="3200" dirty="0" smtClean="0"/>
              <a:t>			  </a:t>
            </a:r>
            <a:r>
              <a:rPr lang="en-US" sz="3200" dirty="0" err="1" smtClean="0"/>
              <a:t>edge_weights</a:t>
            </a:r>
            <a:r>
              <a:rPr lang="en-US" sz="3200" dirty="0" smtClean="0"/>
              <a:t>, </a:t>
            </a:r>
          </a:p>
          <a:p>
            <a:r>
              <a:rPr lang="en-US" sz="3200" dirty="0" smtClean="0"/>
              <a:t>			  dist, </a:t>
            </a:r>
          </a:p>
          <a:p>
            <a:r>
              <a:rPr lang="en-US" sz="3200" dirty="0" smtClean="0"/>
              <a:t>			  </a:t>
            </a:r>
            <a:r>
              <a:rPr lang="en-US" sz="3200" dirty="0" err="1" smtClean="0"/>
              <a:t>max_iters</a:t>
            </a:r>
            <a:r>
              <a:rPr lang="en-US" sz="3200" dirty="0" smtClean="0"/>
              <a:t> );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b="1" dirty="0" smtClean="0"/>
              <a:t>Run </a:t>
            </a:r>
            <a:r>
              <a:rPr lang="en-US" b="1" dirty="0" err="1" smtClean="0"/>
              <a:t>FastPD</a:t>
            </a:r>
            <a:r>
              <a:rPr lang="en-US" b="1" dirty="0" smtClean="0"/>
              <a:t> demo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>The primal-dual schema</a:t>
            </a:r>
            <a:endParaRPr lang="en-GB" dirty="0" smtClean="0">
              <a:latin typeface="+mn-lt"/>
            </a:endParaRPr>
          </a:p>
        </p:txBody>
      </p:sp>
      <p:sp>
        <p:nvSpPr>
          <p:cNvPr id="121859" name="Text Box 95"/>
          <p:cNvSpPr txBox="1">
            <a:spLocks noChangeArrowheads="1"/>
          </p:cNvSpPr>
          <p:nvPr/>
        </p:nvSpPr>
        <p:spPr bwMode="auto">
          <a:xfrm>
            <a:off x="457200" y="12192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400">
                <a:latin typeface="Comic Sans MS" pitchFamily="66" charset="0"/>
              </a:rPr>
              <a:t>Say we seek an optimal solution </a:t>
            </a:r>
            <a:r>
              <a:rPr lang="en-US" sz="2400" i="1">
                <a:latin typeface="Comic Sans MS" pitchFamily="66" charset="0"/>
              </a:rPr>
              <a:t>x*</a:t>
            </a:r>
            <a:r>
              <a:rPr lang="en-US" sz="2400">
                <a:latin typeface="Comic Sans MS" pitchFamily="66" charset="0"/>
              </a:rPr>
              <a:t> to the following integer program (this is our </a:t>
            </a:r>
            <a:r>
              <a:rPr lang="en-US" sz="2400" b="1">
                <a:latin typeface="Comic Sans MS" pitchFamily="66" charset="0"/>
              </a:rPr>
              <a:t>primal</a:t>
            </a:r>
            <a:r>
              <a:rPr lang="en-US" sz="2400">
                <a:latin typeface="Comic Sans MS" pitchFamily="66" charset="0"/>
              </a:rPr>
              <a:t> problem): </a:t>
            </a:r>
          </a:p>
        </p:txBody>
      </p:sp>
      <p:sp>
        <p:nvSpPr>
          <p:cNvPr id="121860" name="Text Box 96"/>
          <p:cNvSpPr txBox="1">
            <a:spLocks noChangeArrowheads="1"/>
          </p:cNvSpPr>
          <p:nvPr/>
        </p:nvSpPr>
        <p:spPr bwMode="auto">
          <a:xfrm>
            <a:off x="5076825" y="247173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74625" algn="l"/>
              </a:tabLst>
            </a:pPr>
            <a:r>
              <a:rPr lang="en-US" sz="2400">
                <a:latin typeface="Comic Sans MS" pitchFamily="66" charset="0"/>
              </a:rPr>
              <a:t>(NP-hard problem)</a:t>
            </a:r>
          </a:p>
        </p:txBody>
      </p:sp>
      <p:sp>
        <p:nvSpPr>
          <p:cNvPr id="121861" name="Line 97"/>
          <p:cNvSpPr>
            <a:spLocks noChangeShapeType="1"/>
          </p:cNvSpPr>
          <p:nvPr/>
        </p:nvSpPr>
        <p:spPr bwMode="auto">
          <a:xfrm flipH="1">
            <a:off x="4191000" y="2700338"/>
            <a:ext cx="762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3090" name="Text Box 98"/>
          <p:cNvSpPr txBox="1">
            <a:spLocks noChangeArrowheads="1"/>
          </p:cNvSpPr>
          <p:nvPr/>
        </p:nvSpPr>
        <p:spPr bwMode="auto">
          <a:xfrm>
            <a:off x="457200" y="3886200"/>
            <a:ext cx="8534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400">
                <a:latin typeface="Comic Sans MS" pitchFamily="66" charset="0"/>
              </a:rPr>
              <a:t>To find an approximate solution, we first relax the integrality constraints to get a primal &amp; a dual linear program: </a:t>
            </a:r>
          </a:p>
        </p:txBody>
      </p:sp>
      <p:sp>
        <p:nvSpPr>
          <p:cNvPr id="213091" name="Text Box 99"/>
          <p:cNvSpPr txBox="1">
            <a:spLocks noChangeArrowheads="1"/>
          </p:cNvSpPr>
          <p:nvPr/>
        </p:nvSpPr>
        <p:spPr bwMode="auto">
          <a:xfrm>
            <a:off x="1038225" y="541655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primal LP:</a:t>
            </a:r>
          </a:p>
        </p:txBody>
      </p:sp>
      <p:pic>
        <p:nvPicPr>
          <p:cNvPr id="213143" name="Picture 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1913" y="5461000"/>
            <a:ext cx="254317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5453063" y="5418138"/>
            <a:ext cx="3157537" cy="950912"/>
            <a:chOff x="3435" y="3413"/>
            <a:chExt cx="1989" cy="599"/>
          </a:xfrm>
        </p:grpSpPr>
        <p:sp>
          <p:nvSpPr>
            <p:cNvPr id="121873" name="Text Box 100"/>
            <p:cNvSpPr txBox="1">
              <a:spLocks noChangeArrowheads="1"/>
            </p:cNvSpPr>
            <p:nvPr/>
          </p:nvSpPr>
          <p:spPr bwMode="auto">
            <a:xfrm>
              <a:off x="3435" y="3413"/>
              <a:ext cx="11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</a:rPr>
                <a:t>dual LP:</a:t>
              </a:r>
            </a:p>
          </p:txBody>
        </p:sp>
        <p:pic>
          <p:nvPicPr>
            <p:cNvPr id="121874" name="Picture 1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77" y="3434"/>
              <a:ext cx="1247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1866" name="Picture 1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6975" y="2351088"/>
            <a:ext cx="24892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54"/>
          <p:cNvGrpSpPr>
            <a:grpSpLocks/>
          </p:cNvGrpSpPr>
          <p:nvPr/>
        </p:nvGrpSpPr>
        <p:grpSpPr bwMode="auto">
          <a:xfrm>
            <a:off x="762000" y="2133600"/>
            <a:ext cx="8196263" cy="4484688"/>
            <a:chOff x="480" y="1344"/>
            <a:chExt cx="5163" cy="2825"/>
          </a:xfrm>
        </p:grpSpPr>
        <p:sp>
          <p:nvSpPr>
            <p:cNvPr id="121871" name="Oval 147"/>
            <p:cNvSpPr>
              <a:spLocks noChangeArrowheads="1"/>
            </p:cNvSpPr>
            <p:nvPr/>
          </p:nvSpPr>
          <p:spPr bwMode="auto">
            <a:xfrm>
              <a:off x="480" y="1344"/>
              <a:ext cx="2105" cy="768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48"/>
            <p:cNvSpPr>
              <a:spLocks noChangeArrowheads="1"/>
            </p:cNvSpPr>
            <p:nvPr/>
          </p:nvSpPr>
          <p:spPr bwMode="auto">
            <a:xfrm>
              <a:off x="3394" y="3209"/>
              <a:ext cx="2249" cy="960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2830513" y="2678113"/>
            <a:ext cx="2427287" cy="3700462"/>
            <a:chOff x="1783" y="1687"/>
            <a:chExt cx="1529" cy="2331"/>
          </a:xfrm>
        </p:grpSpPr>
        <p:sp>
          <p:nvSpPr>
            <p:cNvPr id="121869" name="Oval 155"/>
            <p:cNvSpPr>
              <a:spLocks noChangeArrowheads="1"/>
            </p:cNvSpPr>
            <p:nvPr/>
          </p:nvSpPr>
          <p:spPr bwMode="auto">
            <a:xfrm>
              <a:off x="1783" y="1687"/>
              <a:ext cx="624" cy="26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Oval 156"/>
            <p:cNvSpPr>
              <a:spLocks noChangeArrowheads="1"/>
            </p:cNvSpPr>
            <p:nvPr/>
          </p:nvSpPr>
          <p:spPr bwMode="auto">
            <a:xfrm>
              <a:off x="2688" y="3751"/>
              <a:ext cx="624" cy="26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90" grpId="0"/>
      <p:bldP spid="2130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primal-dual schema</a:t>
            </a:r>
            <a:endParaRPr lang="en-GB"/>
          </a:p>
        </p:txBody>
      </p:sp>
      <p:sp>
        <p:nvSpPr>
          <p:cNvPr id="297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534400" cy="762000"/>
          </a:xfrm>
        </p:spPr>
        <p:txBody>
          <a:bodyPr/>
          <a:lstStyle/>
          <a:p>
            <a:r>
              <a:rPr lang="en-US" sz="2200" u="sng" smtClean="0"/>
              <a:t>Goal:</a:t>
            </a:r>
            <a:r>
              <a:rPr lang="en-US" sz="2200" smtClean="0"/>
              <a:t> find integral-primal solution x, feasible dual solution y such that their primal-dual costs are “close enough”, e.g., </a:t>
            </a:r>
            <a:br>
              <a:rPr lang="en-US" sz="2200" smtClean="0"/>
            </a:br>
            <a:endParaRPr lang="en-GB" sz="2200" smtClean="0"/>
          </a:p>
        </p:txBody>
      </p:sp>
      <p:sp>
        <p:nvSpPr>
          <p:cNvPr id="29705" name="AutoShape 22"/>
          <p:cNvSpPr>
            <a:spLocks noChangeArrowheads="1"/>
          </p:cNvSpPr>
          <p:nvPr/>
        </p:nvSpPr>
        <p:spPr bwMode="auto">
          <a:xfrm>
            <a:off x="914400" y="3376613"/>
            <a:ext cx="7467600" cy="303212"/>
          </a:xfrm>
          <a:prstGeom prst="leftRightArrow">
            <a:avLst>
              <a:gd name="adj1" fmla="val 31944"/>
              <a:gd name="adj2" fmla="val 91900"/>
            </a:avLst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24"/>
          <p:cNvSpPr>
            <a:spLocks noChangeShapeType="1"/>
          </p:cNvSpPr>
          <p:nvPr/>
        </p:nvSpPr>
        <p:spPr bwMode="auto">
          <a:xfrm>
            <a:off x="2451100" y="3571875"/>
            <a:ext cx="0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305050" y="3736975"/>
          <a:ext cx="457200" cy="385763"/>
        </p:xfrm>
        <a:graphic>
          <a:graphicData uri="http://schemas.openxmlformats.org/presentationml/2006/ole">
            <p:oleObj spid="_x0000_s381954" name="Equation" r:id="rId3" imgW="317160" imgH="266400" progId="Equation.DSMT4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6713538" y="3738563"/>
          <a:ext cx="425450" cy="331787"/>
        </p:xfrm>
        <a:graphic>
          <a:graphicData uri="http://schemas.openxmlformats.org/presentationml/2006/ole">
            <p:oleObj spid="_x0000_s381955" name="Equation" r:id="rId4" imgW="291960" imgH="228600" progId="Equation.DSMT4">
              <p:embed/>
            </p:oleObj>
          </a:graphicData>
        </a:graphic>
      </p:graphicFrame>
      <p:sp>
        <p:nvSpPr>
          <p:cNvPr id="29707" name="Line 33"/>
          <p:cNvSpPr>
            <a:spLocks noChangeShapeType="1"/>
          </p:cNvSpPr>
          <p:nvPr/>
        </p:nvSpPr>
        <p:spPr bwMode="auto">
          <a:xfrm>
            <a:off x="6964363" y="3571875"/>
            <a:ext cx="0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76" name="Rectangle 36"/>
          <p:cNvSpPr>
            <a:spLocks noChangeArrowheads="1"/>
          </p:cNvSpPr>
          <p:nvPr/>
        </p:nvSpPr>
        <p:spPr bwMode="auto">
          <a:xfrm>
            <a:off x="6418263" y="4095750"/>
            <a:ext cx="1935162" cy="704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Comic Sans MS" pitchFamily="66" charset="0"/>
              </a:rPr>
              <a:t>primal cost of </a:t>
            </a:r>
          </a:p>
          <a:p>
            <a:pPr algn="ctr">
              <a:defRPr/>
            </a:pPr>
            <a:r>
              <a:rPr lang="en-US" b="1">
                <a:latin typeface="Comic Sans MS" pitchFamily="66" charset="0"/>
              </a:rPr>
              <a:t>solution x</a:t>
            </a:r>
            <a:endParaRPr lang="en-US" b="1" baseline="30000">
              <a:latin typeface="Comic Sans MS" pitchFamily="66" charset="0"/>
            </a:endParaRPr>
          </a:p>
        </p:txBody>
      </p:sp>
      <p:sp>
        <p:nvSpPr>
          <p:cNvPr id="215077" name="Rectangle 37"/>
          <p:cNvSpPr>
            <a:spLocks noChangeArrowheads="1"/>
          </p:cNvSpPr>
          <p:nvPr/>
        </p:nvSpPr>
        <p:spPr bwMode="auto">
          <a:xfrm>
            <a:off x="990600" y="4105275"/>
            <a:ext cx="1676400" cy="695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latin typeface="Comic Sans MS" pitchFamily="66" charset="0"/>
              </a:rPr>
              <a:t>dual cost of </a:t>
            </a:r>
          </a:p>
          <a:p>
            <a:pPr algn="ctr">
              <a:defRPr/>
            </a:pPr>
            <a:r>
              <a:rPr lang="en-US" b="1">
                <a:latin typeface="Comic Sans MS" pitchFamily="66" charset="0"/>
              </a:rPr>
              <a:t>solution y</a:t>
            </a:r>
            <a:endParaRPr lang="en-US" b="1" baseline="30000">
              <a:latin typeface="Comic Sans MS" pitchFamily="66" charset="0"/>
            </a:endParaRPr>
          </a:p>
        </p:txBody>
      </p:sp>
      <p:cxnSp>
        <p:nvCxnSpPr>
          <p:cNvPr id="29710" name="AutoShape 38"/>
          <p:cNvCxnSpPr>
            <a:cxnSpLocks noChangeShapeType="1"/>
            <a:stCxn id="215077" idx="0"/>
          </p:cNvCxnSpPr>
          <p:nvPr/>
        </p:nvCxnSpPr>
        <p:spPr bwMode="auto">
          <a:xfrm rot="-5400000">
            <a:off x="1993106" y="3766344"/>
            <a:ext cx="174625" cy="503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</p:spPr>
      </p:cxn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209925" y="3571875"/>
            <a:ext cx="2505075" cy="1228725"/>
            <a:chOff x="2022" y="2250"/>
            <a:chExt cx="1578" cy="774"/>
          </a:xfrm>
        </p:grpSpPr>
        <p:sp>
          <p:nvSpPr>
            <p:cNvPr id="29720" name="Line 23"/>
            <p:cNvSpPr>
              <a:spLocks noChangeShapeType="1"/>
            </p:cNvSpPr>
            <p:nvPr/>
          </p:nvSpPr>
          <p:spPr bwMode="auto">
            <a:xfrm>
              <a:off x="3075" y="2250"/>
              <a:ext cx="0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702" name="Object 6"/>
            <p:cNvGraphicFramePr>
              <a:graphicFrameLocks noChangeAspect="1"/>
            </p:cNvGraphicFramePr>
            <p:nvPr/>
          </p:nvGraphicFramePr>
          <p:xfrm>
            <a:off x="2927" y="2355"/>
            <a:ext cx="314" cy="208"/>
          </p:xfrm>
          <a:graphic>
            <a:graphicData uri="http://schemas.openxmlformats.org/presentationml/2006/ole">
              <p:oleObj spid="_x0000_s381958" name="Equation" r:id="rId5" imgW="342720" imgH="228600" progId="Equation.DSMT4">
                <p:embed/>
              </p:oleObj>
            </a:graphicData>
          </a:graphic>
        </p:graphicFrame>
        <p:sp>
          <p:nvSpPr>
            <p:cNvPr id="215075" name="Rectangle 35"/>
            <p:cNvSpPr>
              <a:spLocks noChangeArrowheads="1"/>
            </p:cNvSpPr>
            <p:nvPr/>
          </p:nvSpPr>
          <p:spPr bwMode="auto">
            <a:xfrm>
              <a:off x="2022" y="2586"/>
              <a:ext cx="1578" cy="4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>
                  <a:latin typeface="Comic Sans MS" pitchFamily="66" charset="0"/>
                </a:rPr>
                <a:t>cost of optimal </a:t>
              </a:r>
            </a:p>
            <a:p>
              <a:pPr algn="ctr">
                <a:defRPr/>
              </a:pPr>
              <a:r>
                <a:rPr lang="en-US" b="1">
                  <a:latin typeface="Comic Sans MS" pitchFamily="66" charset="0"/>
                </a:rPr>
                <a:t>integral solution x*</a:t>
              </a:r>
              <a:endParaRPr lang="en-US">
                <a:latin typeface="Comic Sans MS" pitchFamily="66" charset="0"/>
              </a:endParaRPr>
            </a:p>
          </p:txBody>
        </p:sp>
        <p:cxnSp>
          <p:nvCxnSpPr>
            <p:cNvPr id="29722" name="AutoShape 39"/>
            <p:cNvCxnSpPr>
              <a:cxnSpLocks noChangeShapeType="1"/>
              <a:stCxn id="215075" idx="0"/>
            </p:cNvCxnSpPr>
            <p:nvPr/>
          </p:nvCxnSpPr>
          <p:spPr bwMode="auto">
            <a:xfrm rot="-5400000">
              <a:off x="2805" y="2465"/>
              <a:ext cx="127" cy="1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lg" len="lg"/>
            </a:ln>
          </p:spPr>
        </p:cxnSp>
      </p:grpSp>
      <p:cxnSp>
        <p:nvCxnSpPr>
          <p:cNvPr id="29712" name="AutoShape 40"/>
          <p:cNvCxnSpPr>
            <a:cxnSpLocks noChangeShapeType="1"/>
            <a:stCxn id="215076" idx="0"/>
          </p:cNvCxnSpPr>
          <p:nvPr/>
        </p:nvCxnSpPr>
        <p:spPr bwMode="auto">
          <a:xfrm rot="5400000" flipH="1">
            <a:off x="7152482" y="3861594"/>
            <a:ext cx="192087" cy="2762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</p:spPr>
      </p:cxn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438400" y="2254250"/>
            <a:ext cx="4552950" cy="733425"/>
            <a:chOff x="1536" y="1420"/>
            <a:chExt cx="2868" cy="462"/>
          </a:xfrm>
        </p:grpSpPr>
        <p:sp>
          <p:nvSpPr>
            <p:cNvPr id="29718" name="Line 27"/>
            <p:cNvSpPr>
              <a:spLocks noChangeShapeType="1"/>
            </p:cNvSpPr>
            <p:nvPr/>
          </p:nvSpPr>
          <p:spPr bwMode="auto">
            <a:xfrm>
              <a:off x="3382" y="1669"/>
              <a:ext cx="1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28"/>
            <p:cNvSpPr>
              <a:spLocks noChangeShapeType="1"/>
            </p:cNvSpPr>
            <p:nvPr/>
          </p:nvSpPr>
          <p:spPr bwMode="auto">
            <a:xfrm flipH="1">
              <a:off x="1536" y="1661"/>
              <a:ext cx="1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9701" name="Object 5"/>
            <p:cNvGraphicFramePr>
              <a:graphicFrameLocks noChangeAspect="1"/>
            </p:cNvGraphicFramePr>
            <p:nvPr/>
          </p:nvGraphicFramePr>
          <p:xfrm>
            <a:off x="2736" y="1420"/>
            <a:ext cx="627" cy="462"/>
          </p:xfrm>
          <a:graphic>
            <a:graphicData uri="http://schemas.openxmlformats.org/presentationml/2006/ole">
              <p:oleObj spid="_x0000_s381957" name="Equation" r:id="rId6" imgW="685800" imgH="507960" progId="Equation.DSMT4">
                <p:embed/>
              </p:oleObj>
            </a:graphicData>
          </a:graphic>
        </p:graphicFrame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4864100" y="2768600"/>
            <a:ext cx="2125663" cy="696913"/>
            <a:chOff x="3064" y="1744"/>
            <a:chExt cx="1339" cy="439"/>
          </a:xfrm>
        </p:grpSpPr>
        <p:graphicFrame>
          <p:nvGraphicFramePr>
            <p:cNvPr id="29700" name="Object 4"/>
            <p:cNvGraphicFramePr>
              <a:graphicFrameLocks noChangeAspect="1"/>
            </p:cNvGraphicFramePr>
            <p:nvPr/>
          </p:nvGraphicFramePr>
          <p:xfrm>
            <a:off x="3467" y="1744"/>
            <a:ext cx="661" cy="439"/>
          </p:xfrm>
          <a:graphic>
            <a:graphicData uri="http://schemas.openxmlformats.org/presentationml/2006/ole">
              <p:oleObj spid="_x0000_s381956" name="Equation" r:id="rId7" imgW="723600" imgH="482400" progId="Equation.DSMT4">
                <p:embed/>
              </p:oleObj>
            </a:graphicData>
          </a:graphic>
        </p:graphicFrame>
        <p:sp>
          <p:nvSpPr>
            <p:cNvPr id="29716" name="Line 47"/>
            <p:cNvSpPr>
              <a:spLocks noChangeShapeType="1"/>
            </p:cNvSpPr>
            <p:nvPr/>
          </p:nvSpPr>
          <p:spPr bwMode="auto">
            <a:xfrm>
              <a:off x="4066" y="1976"/>
              <a:ext cx="3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48"/>
            <p:cNvSpPr>
              <a:spLocks noChangeShapeType="1"/>
            </p:cNvSpPr>
            <p:nvPr/>
          </p:nvSpPr>
          <p:spPr bwMode="auto">
            <a:xfrm>
              <a:off x="3064" y="1976"/>
              <a:ext cx="3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90" name="Text Box 50"/>
          <p:cNvSpPr txBox="1">
            <a:spLocks noChangeArrowheads="1"/>
          </p:cNvSpPr>
          <p:nvPr/>
        </p:nvSpPr>
        <p:spPr bwMode="auto">
          <a:xfrm>
            <a:off x="914400" y="5934075"/>
            <a:ext cx="7696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39725" indent="-339725">
              <a:spcBef>
                <a:spcPct val="50000"/>
              </a:spcBef>
              <a:buClr>
                <a:schemeClr val="accent1"/>
              </a:buClr>
              <a:buSzPct val="125000"/>
              <a:buFont typeface="Wingdings" pitchFamily="2" charset="2"/>
              <a:buNone/>
              <a:defRPr/>
            </a:pPr>
            <a:r>
              <a:rPr lang="en-US" sz="2400">
                <a:latin typeface="Comic Sans MS" pitchFamily="66" charset="0"/>
              </a:rPr>
              <a:t>Then x is an f</a:t>
            </a:r>
            <a:r>
              <a:rPr lang="en-US" sz="2400" baseline="30000">
                <a:latin typeface="Comic Sans MS" pitchFamily="66" charset="0"/>
              </a:rPr>
              <a:t>*</a:t>
            </a:r>
            <a:r>
              <a:rPr lang="en-US" sz="2400">
                <a:latin typeface="Comic Sans MS" pitchFamily="66" charset="0"/>
              </a:rPr>
              <a:t>-approximation to optimal solution x*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primal-dual schema</a:t>
            </a:r>
            <a:endParaRPr lang="en-GB"/>
          </a:p>
        </p:txBody>
      </p:sp>
      <p:sp>
        <p:nvSpPr>
          <p:cNvPr id="30731" name="AutoShape 9"/>
          <p:cNvSpPr>
            <a:spLocks noChangeArrowheads="1"/>
          </p:cNvSpPr>
          <p:nvPr/>
        </p:nvSpPr>
        <p:spPr bwMode="auto">
          <a:xfrm>
            <a:off x="609600" y="2614613"/>
            <a:ext cx="7994650" cy="373062"/>
          </a:xfrm>
          <a:prstGeom prst="leftRightArrow">
            <a:avLst>
              <a:gd name="adj1" fmla="val 31944"/>
              <a:gd name="adj2" fmla="val 79965"/>
            </a:avLst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728663" y="2803525"/>
            <a:ext cx="7612062" cy="539750"/>
            <a:chOff x="459" y="2774"/>
            <a:chExt cx="4795" cy="340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459" y="2774"/>
              <a:ext cx="354" cy="340"/>
              <a:chOff x="459" y="2774"/>
              <a:chExt cx="354" cy="340"/>
            </a:xfrm>
          </p:grpSpPr>
          <p:sp>
            <p:nvSpPr>
              <p:cNvPr id="30773" name="Line 11"/>
              <p:cNvSpPr>
                <a:spLocks noChangeShapeType="1"/>
              </p:cNvSpPr>
              <p:nvPr/>
            </p:nvSpPr>
            <p:spPr bwMode="auto">
              <a:xfrm>
                <a:off x="657" y="2774"/>
                <a:ext cx="0" cy="9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729" name="Object 9"/>
              <p:cNvGraphicFramePr>
                <a:graphicFrameLocks noChangeAspect="1"/>
              </p:cNvGraphicFramePr>
              <p:nvPr/>
            </p:nvGraphicFramePr>
            <p:xfrm>
              <a:off x="459" y="2849"/>
              <a:ext cx="354" cy="265"/>
            </p:xfrm>
            <a:graphic>
              <a:graphicData uri="http://schemas.openxmlformats.org/presentationml/2006/ole">
                <p:oleObj spid="_x0000_s382985" name="Equation" r:id="rId3" imgW="355320" imgH="266400" progId="Equation.DSMT4">
                  <p:embed/>
                </p:oleObj>
              </a:graphicData>
            </a:graphic>
          </p:graphicFrame>
        </p:grp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4917" y="2774"/>
              <a:ext cx="337" cy="297"/>
              <a:chOff x="4917" y="2774"/>
              <a:chExt cx="337" cy="297"/>
            </a:xfrm>
          </p:grpSpPr>
          <p:graphicFrame>
            <p:nvGraphicFramePr>
              <p:cNvPr id="30728" name="Object 8"/>
              <p:cNvGraphicFramePr>
                <a:graphicFrameLocks noChangeAspect="1"/>
              </p:cNvGraphicFramePr>
              <p:nvPr/>
            </p:nvGraphicFramePr>
            <p:xfrm>
              <a:off x="4917" y="2837"/>
              <a:ext cx="337" cy="234"/>
            </p:xfrm>
            <a:graphic>
              <a:graphicData uri="http://schemas.openxmlformats.org/presentationml/2006/ole">
                <p:oleObj spid="_x0000_s382984" name="Equation" r:id="rId4" imgW="330120" imgH="228600" progId="Equation.DSMT4">
                  <p:embed/>
                </p:oleObj>
              </a:graphicData>
            </a:graphic>
          </p:graphicFrame>
          <p:sp>
            <p:nvSpPr>
              <p:cNvPr id="30772" name="Line 14"/>
              <p:cNvSpPr>
                <a:spLocks noChangeShapeType="1"/>
              </p:cNvSpPr>
              <p:nvPr/>
            </p:nvSpPr>
            <p:spPr bwMode="auto">
              <a:xfrm>
                <a:off x="5124" y="2774"/>
                <a:ext cx="0" cy="9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11188" y="1763713"/>
            <a:ext cx="8145462" cy="865187"/>
            <a:chOff x="385" y="2119"/>
            <a:chExt cx="5131" cy="545"/>
          </a:xfrm>
        </p:grpSpPr>
        <p:sp>
          <p:nvSpPr>
            <p:cNvPr id="30766" name="AutoShape 25"/>
            <p:cNvSpPr>
              <a:spLocks/>
            </p:cNvSpPr>
            <p:nvPr/>
          </p:nvSpPr>
          <p:spPr bwMode="auto">
            <a:xfrm rot="-5400000">
              <a:off x="1328" y="1765"/>
              <a:ext cx="227" cy="1570"/>
            </a:xfrm>
            <a:prstGeom prst="rightBrace">
              <a:avLst>
                <a:gd name="adj1" fmla="val 57636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138" name="Rectangle 26"/>
            <p:cNvSpPr>
              <a:spLocks noChangeArrowheads="1"/>
            </p:cNvSpPr>
            <p:nvPr/>
          </p:nvSpPr>
          <p:spPr bwMode="auto">
            <a:xfrm>
              <a:off x="385" y="2119"/>
              <a:ext cx="1860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Comic Sans MS" pitchFamily="66" charset="0"/>
                </a:rPr>
                <a:t>sequence of dual costs</a:t>
              </a:r>
              <a:endParaRPr lang="el-GR" sz="2000">
                <a:latin typeface="Comic Sans MS" pitchFamily="66" charset="0"/>
              </a:endParaRPr>
            </a:p>
          </p:txBody>
        </p:sp>
        <p:sp>
          <p:nvSpPr>
            <p:cNvPr id="218139" name="Rectangle 27"/>
            <p:cNvSpPr>
              <a:spLocks noChangeArrowheads="1"/>
            </p:cNvSpPr>
            <p:nvPr/>
          </p:nvSpPr>
          <p:spPr bwMode="auto">
            <a:xfrm>
              <a:off x="3515" y="2119"/>
              <a:ext cx="2001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Comic Sans MS" pitchFamily="66" charset="0"/>
                </a:rPr>
                <a:t>sequence of primal costs</a:t>
              </a:r>
              <a:endParaRPr lang="el-GR" sz="2000">
                <a:latin typeface="Comic Sans MS" pitchFamily="66" charset="0"/>
              </a:endParaRPr>
            </a:p>
          </p:txBody>
        </p:sp>
        <p:sp>
          <p:nvSpPr>
            <p:cNvPr id="30769" name="AutoShape 28"/>
            <p:cNvSpPr>
              <a:spLocks/>
            </p:cNvSpPr>
            <p:nvPr/>
          </p:nvSpPr>
          <p:spPr bwMode="auto">
            <a:xfrm rot="-5400000">
              <a:off x="4213" y="1766"/>
              <a:ext cx="227" cy="1569"/>
            </a:xfrm>
            <a:prstGeom prst="rightBrace">
              <a:avLst>
                <a:gd name="adj1" fmla="val 57599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1270000" y="2803525"/>
            <a:ext cx="1192213" cy="539750"/>
            <a:chOff x="800" y="2774"/>
            <a:chExt cx="751" cy="340"/>
          </a:xfrm>
        </p:grpSpPr>
        <p:sp>
          <p:nvSpPr>
            <p:cNvPr id="30763" name="Line 15"/>
            <p:cNvSpPr>
              <a:spLocks noChangeShapeType="1"/>
            </p:cNvSpPr>
            <p:nvPr/>
          </p:nvSpPr>
          <p:spPr bwMode="auto">
            <a:xfrm>
              <a:off x="1338" y="2774"/>
              <a:ext cx="0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800" y="2850"/>
              <a:ext cx="751" cy="264"/>
              <a:chOff x="800" y="2850"/>
              <a:chExt cx="751" cy="264"/>
            </a:xfrm>
          </p:grpSpPr>
          <p:graphicFrame>
            <p:nvGraphicFramePr>
              <p:cNvPr id="30727" name="Object 7"/>
              <p:cNvGraphicFramePr>
                <a:graphicFrameLocks noChangeAspect="1"/>
              </p:cNvGraphicFramePr>
              <p:nvPr/>
            </p:nvGraphicFramePr>
            <p:xfrm>
              <a:off x="1173" y="2850"/>
              <a:ext cx="378" cy="264"/>
            </p:xfrm>
            <a:graphic>
              <a:graphicData uri="http://schemas.openxmlformats.org/presentationml/2006/ole">
                <p:oleObj spid="_x0000_s382983" name="Equation" r:id="rId5" imgW="380880" imgH="266400" progId="Equation.DSMT4">
                  <p:embed/>
                </p:oleObj>
              </a:graphicData>
            </a:graphic>
          </p:graphicFrame>
          <p:cxnSp>
            <p:nvCxnSpPr>
              <p:cNvPr id="30765" name="AutoShape 30"/>
              <p:cNvCxnSpPr>
                <a:cxnSpLocks noChangeShapeType="1"/>
              </p:cNvCxnSpPr>
              <p:nvPr/>
            </p:nvCxnSpPr>
            <p:spPr bwMode="auto">
              <a:xfrm>
                <a:off x="800" y="2982"/>
                <a:ext cx="39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cxnSp>
        <p:nvCxnSpPr>
          <p:cNvPr id="30735" name="AutoShape 31"/>
          <p:cNvCxnSpPr>
            <a:cxnSpLocks noChangeShapeType="1"/>
          </p:cNvCxnSpPr>
          <p:nvPr/>
        </p:nvCxnSpPr>
        <p:spPr bwMode="auto">
          <a:xfrm>
            <a:off x="2462213" y="31337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462213" y="2649538"/>
            <a:ext cx="1358900" cy="693737"/>
            <a:chOff x="1551" y="2677"/>
            <a:chExt cx="856" cy="437"/>
          </a:xfrm>
        </p:grpSpPr>
        <p:sp>
          <p:nvSpPr>
            <p:cNvPr id="30758" name="Line 18"/>
            <p:cNvSpPr>
              <a:spLocks noChangeShapeType="1"/>
            </p:cNvSpPr>
            <p:nvPr/>
          </p:nvSpPr>
          <p:spPr bwMode="auto">
            <a:xfrm>
              <a:off x="2220" y="2774"/>
              <a:ext cx="0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1551" y="2677"/>
              <a:ext cx="856" cy="437"/>
              <a:chOff x="1551" y="2677"/>
              <a:chExt cx="856" cy="437"/>
            </a:xfrm>
          </p:grpSpPr>
          <p:sp>
            <p:nvSpPr>
              <p:cNvPr id="30760" name="Text Box 17"/>
              <p:cNvSpPr txBox="1">
                <a:spLocks noChangeArrowheads="1"/>
              </p:cNvSpPr>
              <p:nvPr/>
            </p:nvSpPr>
            <p:spPr bwMode="auto">
              <a:xfrm>
                <a:off x="1646" y="2677"/>
                <a:ext cx="36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/>
                  <a:t>…</a:t>
                </a:r>
                <a:endParaRPr lang="el-GR" sz="3200" b="1"/>
              </a:p>
            </p:txBody>
          </p: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1551" y="2850"/>
                <a:ext cx="856" cy="264"/>
                <a:chOff x="1551" y="2850"/>
                <a:chExt cx="856" cy="264"/>
              </a:xfrm>
            </p:grpSpPr>
            <p:graphicFrame>
              <p:nvGraphicFramePr>
                <p:cNvPr id="30726" name="Object 6"/>
                <p:cNvGraphicFramePr>
                  <a:graphicFrameLocks noChangeAspect="1"/>
                </p:cNvGraphicFramePr>
                <p:nvPr/>
              </p:nvGraphicFramePr>
              <p:xfrm>
                <a:off x="2031" y="2850"/>
                <a:ext cx="376" cy="264"/>
              </p:xfrm>
              <a:graphic>
                <a:graphicData uri="http://schemas.openxmlformats.org/presentationml/2006/ole">
                  <p:oleObj spid="_x0000_s382982" name="Equation" r:id="rId6" imgW="380880" imgH="266400" progId="Equation.DSMT4">
                    <p:embed/>
                  </p:oleObj>
                </a:graphicData>
              </a:graphic>
            </p:graphicFrame>
            <p:cxnSp>
              <p:nvCxnSpPr>
                <p:cNvPr id="30762" name="AutoShape 32"/>
                <p:cNvCxnSpPr>
                  <a:cxnSpLocks noChangeShapeType="1"/>
                </p:cNvCxnSpPr>
                <p:nvPr/>
              </p:nvCxnSpPr>
              <p:spPr bwMode="auto">
                <a:xfrm>
                  <a:off x="1551" y="2982"/>
                  <a:ext cx="480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273550" y="3278188"/>
          <a:ext cx="617538" cy="412750"/>
        </p:xfrm>
        <a:graphic>
          <a:graphicData uri="http://schemas.openxmlformats.org/presentationml/2006/ole">
            <p:oleObj spid="_x0000_s382978" name="Equation" r:id="rId7" imgW="342720" imgH="228600" progId="Equation.DSMT4">
              <p:embed/>
            </p:oleObj>
          </a:graphicData>
        </a:graphic>
      </p:graphicFrame>
      <p:sp>
        <p:nvSpPr>
          <p:cNvPr id="30737" name="Line 34"/>
          <p:cNvSpPr>
            <a:spLocks noChangeShapeType="1"/>
          </p:cNvSpPr>
          <p:nvPr/>
        </p:nvSpPr>
        <p:spPr bwMode="auto">
          <a:xfrm>
            <a:off x="4572000" y="2803525"/>
            <a:ext cx="0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35"/>
          <p:cNvSpPr>
            <a:spLocks noChangeShapeType="1"/>
          </p:cNvSpPr>
          <p:nvPr/>
        </p:nvSpPr>
        <p:spPr bwMode="auto">
          <a:xfrm flipV="1">
            <a:off x="4572000" y="29733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5410200" y="3302000"/>
            <a:ext cx="29527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unknown optimum</a:t>
            </a:r>
            <a:endParaRPr lang="el-GR" sz="2000">
              <a:latin typeface="Comic Sans MS" pitchFamily="66" charset="0"/>
            </a:endParaRPr>
          </a:p>
        </p:txBody>
      </p: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6724650" y="2803525"/>
            <a:ext cx="1071563" cy="484188"/>
            <a:chOff x="4236" y="2774"/>
            <a:chExt cx="675" cy="305"/>
          </a:xfrm>
        </p:grpSpPr>
        <p:sp>
          <p:nvSpPr>
            <p:cNvPr id="30755" name="Line 21"/>
            <p:cNvSpPr>
              <a:spLocks noChangeShapeType="1"/>
            </p:cNvSpPr>
            <p:nvPr/>
          </p:nvSpPr>
          <p:spPr bwMode="auto">
            <a:xfrm>
              <a:off x="4375" y="2774"/>
              <a:ext cx="0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50"/>
            <p:cNvGrpSpPr>
              <a:grpSpLocks/>
            </p:cNvGrpSpPr>
            <p:nvPr/>
          </p:nvGrpSpPr>
          <p:grpSpPr bwMode="auto">
            <a:xfrm>
              <a:off x="4236" y="2845"/>
              <a:ext cx="675" cy="234"/>
              <a:chOff x="4236" y="2845"/>
              <a:chExt cx="675" cy="234"/>
            </a:xfrm>
          </p:grpSpPr>
          <p:graphicFrame>
            <p:nvGraphicFramePr>
              <p:cNvPr id="30725" name="Object 5"/>
              <p:cNvGraphicFramePr>
                <a:graphicFrameLocks noChangeAspect="1"/>
              </p:cNvGraphicFramePr>
              <p:nvPr/>
            </p:nvGraphicFramePr>
            <p:xfrm>
              <a:off x="4236" y="2845"/>
              <a:ext cx="351" cy="234"/>
            </p:xfrm>
            <a:graphic>
              <a:graphicData uri="http://schemas.openxmlformats.org/presentationml/2006/ole">
                <p:oleObj spid="_x0000_s382981" name="Equation" r:id="rId8" imgW="342720" imgH="228600" progId="Equation.DSMT4">
                  <p:embed/>
                </p:oleObj>
              </a:graphicData>
            </a:graphic>
          </p:graphicFrame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 flipH="1">
                <a:off x="4554" y="2988"/>
                <a:ext cx="35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54"/>
          <p:cNvGrpSpPr>
            <a:grpSpLocks/>
          </p:cNvGrpSpPr>
          <p:nvPr/>
        </p:nvGrpSpPr>
        <p:grpSpPr bwMode="auto">
          <a:xfrm>
            <a:off x="5332413" y="2649538"/>
            <a:ext cx="1373187" cy="652462"/>
            <a:chOff x="3359" y="2677"/>
            <a:chExt cx="865" cy="411"/>
          </a:xfrm>
        </p:grpSpPr>
        <p:sp>
          <p:nvSpPr>
            <p:cNvPr id="30750" name="Line 23"/>
            <p:cNvSpPr>
              <a:spLocks noChangeShapeType="1"/>
            </p:cNvSpPr>
            <p:nvPr/>
          </p:nvSpPr>
          <p:spPr bwMode="auto">
            <a:xfrm>
              <a:off x="3539" y="2774"/>
              <a:ext cx="0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>
              <a:off x="3359" y="2677"/>
              <a:ext cx="865" cy="411"/>
              <a:chOff x="3359" y="2677"/>
              <a:chExt cx="865" cy="411"/>
            </a:xfrm>
          </p:grpSpPr>
          <p:sp>
            <p:nvSpPr>
              <p:cNvPr id="30752" name="Text Box 24"/>
              <p:cNvSpPr txBox="1">
                <a:spLocks noChangeArrowheads="1"/>
              </p:cNvSpPr>
              <p:nvPr/>
            </p:nvSpPr>
            <p:spPr bwMode="auto">
              <a:xfrm>
                <a:off x="3823" y="2677"/>
                <a:ext cx="363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/>
                  <a:t>…</a:t>
                </a:r>
                <a:endParaRPr lang="el-GR" sz="3200" b="1"/>
              </a:p>
            </p:txBody>
          </p:sp>
          <p:grpSp>
            <p:nvGrpSpPr>
              <p:cNvPr id="15" name="Group 47"/>
              <p:cNvGrpSpPr>
                <a:grpSpLocks/>
              </p:cNvGrpSpPr>
              <p:nvPr/>
            </p:nvGrpSpPr>
            <p:grpSpPr bwMode="auto">
              <a:xfrm>
                <a:off x="3359" y="2854"/>
                <a:ext cx="865" cy="234"/>
                <a:chOff x="3359" y="2854"/>
                <a:chExt cx="865" cy="234"/>
              </a:xfrm>
            </p:grpSpPr>
            <p:graphicFrame>
              <p:nvGraphicFramePr>
                <p:cNvPr id="30724" name="Object 4"/>
                <p:cNvGraphicFramePr>
                  <a:graphicFrameLocks noChangeAspect="1"/>
                </p:cNvGraphicFramePr>
                <p:nvPr/>
              </p:nvGraphicFramePr>
              <p:xfrm>
                <a:off x="3359" y="2854"/>
                <a:ext cx="363" cy="234"/>
              </p:xfrm>
              <a:graphic>
                <a:graphicData uri="http://schemas.openxmlformats.org/presentationml/2006/ole">
                  <p:oleObj spid="_x0000_s382980" name="Equation" r:id="rId9" imgW="355320" imgH="228600" progId="Equation.DSMT4">
                    <p:embed/>
                  </p:oleObj>
                </a:graphicData>
              </a:graphic>
            </p:graphicFrame>
            <p:sp>
              <p:nvSpPr>
                <p:cNvPr id="3075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696" y="2982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0742" name="Line 39"/>
          <p:cNvSpPr>
            <a:spLocks noChangeShapeType="1"/>
          </p:cNvSpPr>
          <p:nvPr/>
        </p:nvSpPr>
        <p:spPr bwMode="auto">
          <a:xfrm flipH="1">
            <a:off x="4800600" y="35433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3521075" y="1824038"/>
            <a:ext cx="2116138" cy="733425"/>
            <a:chOff x="2218" y="2157"/>
            <a:chExt cx="1333" cy="462"/>
          </a:xfrm>
        </p:grpSpPr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2218" y="2618"/>
              <a:ext cx="13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723" name="Object 3"/>
            <p:cNvGraphicFramePr>
              <a:graphicFrameLocks noChangeAspect="1"/>
            </p:cNvGraphicFramePr>
            <p:nvPr/>
          </p:nvGraphicFramePr>
          <p:xfrm>
            <a:off x="2677" y="2157"/>
            <a:ext cx="697" cy="462"/>
          </p:xfrm>
          <a:graphic>
            <a:graphicData uri="http://schemas.openxmlformats.org/presentationml/2006/ole">
              <p:oleObj spid="_x0000_s382979" name="Equation" r:id="rId10" imgW="761760" imgH="507960" progId="Equation.DSMT4">
                <p:embed/>
              </p:oleObj>
            </a:graphicData>
          </a:graphic>
        </p:graphicFrame>
      </p:grpSp>
      <p:sp>
        <p:nvSpPr>
          <p:cNvPr id="30744" name="Rectangle 44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200" smtClean="0"/>
              <a:t>The primal-dual schema works iteratively</a:t>
            </a:r>
            <a:endParaRPr lang="en-GB" sz="2200" smtClean="0"/>
          </a:p>
        </p:txBody>
      </p:sp>
      <p:sp>
        <p:nvSpPr>
          <p:cNvPr id="30746" name="Rectangle 65"/>
          <p:cNvSpPr>
            <a:spLocks noChangeArrowheads="1"/>
          </p:cNvSpPr>
          <p:nvPr/>
        </p:nvSpPr>
        <p:spPr bwMode="auto">
          <a:xfrm>
            <a:off x="457200" y="41910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fr-FR" sz="2200" dirty="0">
                <a:latin typeface="Comic Sans MS" pitchFamily="66" charset="0"/>
              </a:rPr>
              <a:t>Global </a:t>
            </a:r>
            <a:r>
              <a:rPr lang="fr-FR" sz="2200" dirty="0" err="1">
                <a:latin typeface="Comic Sans MS" pitchFamily="66" charset="0"/>
              </a:rPr>
              <a:t>effects</a:t>
            </a:r>
            <a:r>
              <a:rPr lang="fr-FR" sz="2200" dirty="0">
                <a:latin typeface="Comic Sans MS" pitchFamily="66" charset="0"/>
              </a:rPr>
              <a:t>, </a:t>
            </a:r>
            <a:r>
              <a:rPr lang="fr-FR" sz="2200" dirty="0" err="1">
                <a:latin typeface="Comic Sans MS" pitchFamily="66" charset="0"/>
              </a:rPr>
              <a:t>through</a:t>
            </a:r>
            <a:r>
              <a:rPr lang="fr-FR" sz="2200" dirty="0">
                <a:latin typeface="Comic Sans MS" pitchFamily="66" charset="0"/>
              </a:rPr>
              <a:t> local </a:t>
            </a:r>
            <a:r>
              <a:rPr lang="fr-FR" sz="2200" dirty="0" err="1">
                <a:latin typeface="Comic Sans MS" pitchFamily="66" charset="0"/>
              </a:rPr>
              <a:t>improvements</a:t>
            </a:r>
            <a:r>
              <a:rPr lang="fr-FR" sz="2200" dirty="0">
                <a:latin typeface="Comic Sans MS" pitchFamily="66" charset="0"/>
              </a:rPr>
              <a:t>!</a:t>
            </a:r>
            <a:endParaRPr lang="en-GB" sz="2200" dirty="0">
              <a:latin typeface="Comic Sans MS" pitchFamily="66" charset="0"/>
            </a:endParaRPr>
          </a:p>
        </p:txBody>
      </p:sp>
      <p:sp>
        <p:nvSpPr>
          <p:cNvPr id="30747" name="Rectangle 66"/>
          <p:cNvSpPr>
            <a:spLocks noChangeArrowheads="1"/>
          </p:cNvSpPr>
          <p:nvPr/>
        </p:nvSpPr>
        <p:spPr bwMode="auto">
          <a:xfrm>
            <a:off x="457200" y="4953000"/>
            <a:ext cx="8382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804863" algn="l"/>
              </a:tabLst>
            </a:pPr>
            <a:r>
              <a:rPr lang="fr-FR" sz="2200" dirty="0" err="1">
                <a:latin typeface="Comic Sans MS" pitchFamily="66" charset="0"/>
              </a:rPr>
              <a:t>Instead</a:t>
            </a:r>
            <a:r>
              <a:rPr lang="fr-FR" sz="2200" dirty="0">
                <a:latin typeface="Comic Sans MS" pitchFamily="66" charset="0"/>
              </a:rPr>
              <a:t> of </a:t>
            </a:r>
            <a:r>
              <a:rPr lang="fr-FR" sz="2200" dirty="0" err="1">
                <a:latin typeface="Comic Sans MS" pitchFamily="66" charset="0"/>
              </a:rPr>
              <a:t>working</a:t>
            </a:r>
            <a:r>
              <a:rPr lang="fr-FR" sz="2200" dirty="0">
                <a:latin typeface="Comic Sans MS" pitchFamily="66" charset="0"/>
              </a:rPr>
              <a:t> </a:t>
            </a:r>
            <a:r>
              <a:rPr lang="fr-FR" sz="2200" dirty="0" err="1">
                <a:latin typeface="Comic Sans MS" pitchFamily="66" charset="0"/>
              </a:rPr>
              <a:t>directly</a:t>
            </a:r>
            <a:r>
              <a:rPr lang="fr-FR" sz="2200" dirty="0">
                <a:latin typeface="Comic Sans MS" pitchFamily="66" charset="0"/>
              </a:rPr>
              <a:t> </a:t>
            </a:r>
            <a:r>
              <a:rPr lang="fr-FR" sz="2200" dirty="0" err="1">
                <a:latin typeface="Comic Sans MS" pitchFamily="66" charset="0"/>
              </a:rPr>
              <a:t>with</a:t>
            </a:r>
            <a:r>
              <a:rPr lang="fr-FR" sz="2200" dirty="0">
                <a:latin typeface="Comic Sans MS" pitchFamily="66" charset="0"/>
              </a:rPr>
              <a:t> </a:t>
            </a:r>
            <a:r>
              <a:rPr lang="fr-FR" sz="2200" dirty="0" err="1">
                <a:latin typeface="Comic Sans MS" pitchFamily="66" charset="0"/>
              </a:rPr>
              <a:t>costs</a:t>
            </a:r>
            <a:r>
              <a:rPr lang="fr-FR" sz="2200" dirty="0">
                <a:latin typeface="Comic Sans MS" pitchFamily="66" charset="0"/>
              </a:rPr>
              <a:t> (</a:t>
            </a:r>
            <a:r>
              <a:rPr lang="fr-FR" sz="2200" dirty="0" err="1">
                <a:latin typeface="Comic Sans MS" pitchFamily="66" charset="0"/>
              </a:rPr>
              <a:t>usually</a:t>
            </a:r>
            <a:r>
              <a:rPr lang="fr-FR" sz="2200" dirty="0">
                <a:latin typeface="Comic Sans MS" pitchFamily="66" charset="0"/>
              </a:rPr>
              <a:t> not </a:t>
            </a:r>
            <a:r>
              <a:rPr lang="fr-FR" sz="2200" dirty="0" err="1">
                <a:latin typeface="Comic Sans MS" pitchFamily="66" charset="0"/>
              </a:rPr>
              <a:t>easy</a:t>
            </a:r>
            <a:r>
              <a:rPr lang="fr-FR" sz="2200" dirty="0">
                <a:latin typeface="Comic Sans MS" pitchFamily="66" charset="0"/>
              </a:rPr>
              <a:t>), use </a:t>
            </a:r>
            <a:r>
              <a:rPr lang="fr-FR" sz="2200" u="sng" dirty="0">
                <a:latin typeface="Comic Sans MS" pitchFamily="66" charset="0"/>
              </a:rPr>
              <a:t>RELAXED </a:t>
            </a:r>
            <a:r>
              <a:rPr lang="fr-FR" sz="2200" u="sng" dirty="0" err="1">
                <a:latin typeface="Comic Sans MS" pitchFamily="66" charset="0"/>
              </a:rPr>
              <a:t>complementary</a:t>
            </a:r>
            <a:r>
              <a:rPr lang="fr-FR" sz="2200" u="sng" dirty="0">
                <a:latin typeface="Comic Sans MS" pitchFamily="66" charset="0"/>
              </a:rPr>
              <a:t> </a:t>
            </a:r>
            <a:r>
              <a:rPr lang="fr-FR" sz="2200" u="sng" dirty="0" err="1">
                <a:latin typeface="Comic Sans MS" pitchFamily="66" charset="0"/>
              </a:rPr>
              <a:t>slackness</a:t>
            </a:r>
            <a:r>
              <a:rPr lang="fr-FR" sz="2200" u="sng" dirty="0">
                <a:latin typeface="Comic Sans MS" pitchFamily="66" charset="0"/>
              </a:rPr>
              <a:t> conditions</a:t>
            </a:r>
            <a:r>
              <a:rPr lang="fr-FR" sz="2200" dirty="0">
                <a:latin typeface="Comic Sans MS" pitchFamily="66" charset="0"/>
              </a:rPr>
              <a:t> (</a:t>
            </a:r>
            <a:r>
              <a:rPr lang="fr-FR" sz="2200" dirty="0" err="1">
                <a:latin typeface="Comic Sans MS" pitchFamily="66" charset="0"/>
              </a:rPr>
              <a:t>easier</a:t>
            </a:r>
            <a:r>
              <a:rPr lang="fr-FR" sz="2200" dirty="0"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804863" algn="l"/>
              </a:tabLst>
            </a:pPr>
            <a:endParaRPr lang="fr-FR" sz="2200" dirty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804863" algn="l"/>
              </a:tabLst>
            </a:pPr>
            <a:r>
              <a:rPr lang="fr-FR" sz="2200" dirty="0">
                <a:latin typeface="Comic Sans MS" pitchFamily="66" charset="0"/>
              </a:rPr>
              <a:t> 	</a:t>
            </a:r>
            <a:r>
              <a:rPr lang="fr-FR" sz="2200" dirty="0" err="1">
                <a:latin typeface="Comic Sans MS" pitchFamily="66" charset="0"/>
              </a:rPr>
              <a:t>Different</a:t>
            </a:r>
            <a:r>
              <a:rPr lang="fr-FR" sz="2200" dirty="0">
                <a:latin typeface="Comic Sans MS" pitchFamily="66" charset="0"/>
              </a:rPr>
              <a:t> relaxations of </a:t>
            </a:r>
            <a:r>
              <a:rPr lang="fr-FR" sz="2200" dirty="0" err="1">
                <a:latin typeface="Comic Sans MS" pitchFamily="66" charset="0"/>
              </a:rPr>
              <a:t>complementary</a:t>
            </a:r>
            <a:r>
              <a:rPr lang="fr-FR" sz="2200" dirty="0">
                <a:latin typeface="Comic Sans MS" pitchFamily="66" charset="0"/>
              </a:rPr>
              <a:t> </a:t>
            </a:r>
            <a:r>
              <a:rPr lang="fr-FR" sz="2200" dirty="0" err="1">
                <a:latin typeface="Comic Sans MS" pitchFamily="66" charset="0"/>
              </a:rPr>
              <a:t>slackness</a:t>
            </a:r>
            <a:r>
              <a:rPr lang="fr-FR" sz="2200" dirty="0">
                <a:latin typeface="Comic Sans MS" pitchFamily="66" charset="0"/>
              </a:rPr>
              <a:t>  	</a:t>
            </a:r>
            <a:r>
              <a:rPr lang="fr-FR" sz="2200" b="1" dirty="0" err="1">
                <a:latin typeface="Comic Sans MS" pitchFamily="66" charset="0"/>
              </a:rPr>
              <a:t>D</a:t>
            </a:r>
            <a:r>
              <a:rPr lang="fr-FR" sz="2200" b="1" dirty="0" err="1">
                <a:latin typeface="Comic Sans MS" pitchFamily="66" charset="0"/>
                <a:ea typeface="Batang" pitchFamily="18" charset="-127"/>
                <a:sym typeface="Wingdings" pitchFamily="2" charset="2"/>
              </a:rPr>
              <a:t>ifferent</a:t>
            </a:r>
            <a:r>
              <a:rPr lang="fr-FR" sz="2200" b="1" dirty="0">
                <a:latin typeface="Comic Sans MS" pitchFamily="66" charset="0"/>
                <a:ea typeface="Batang" pitchFamily="18" charset="-127"/>
                <a:sym typeface="Wingdings" pitchFamily="2" charset="2"/>
              </a:rPr>
              <a:t> approximation </a:t>
            </a:r>
            <a:r>
              <a:rPr lang="fr-FR" sz="2200" b="1" dirty="0" err="1">
                <a:latin typeface="Comic Sans MS" pitchFamily="66" charset="0"/>
                <a:ea typeface="Batang" pitchFamily="18" charset="-127"/>
                <a:sym typeface="Wingdings" pitchFamily="2" charset="2"/>
              </a:rPr>
              <a:t>algorithms</a:t>
            </a:r>
            <a:r>
              <a:rPr lang="fr-FR" sz="2200" b="1" dirty="0">
                <a:latin typeface="Comic Sans MS" pitchFamily="66" charset="0"/>
                <a:ea typeface="Batang" pitchFamily="18" charset="-127"/>
                <a:sym typeface="Wingdings" pitchFamily="2" charset="2"/>
              </a:rPr>
              <a:t>!!!</a:t>
            </a:r>
          </a:p>
        </p:txBody>
      </p:sp>
      <p:sp>
        <p:nvSpPr>
          <p:cNvPr id="30748" name="AutoShape 71"/>
          <p:cNvSpPr>
            <a:spLocks noChangeArrowheads="1"/>
          </p:cNvSpPr>
          <p:nvPr/>
        </p:nvSpPr>
        <p:spPr bwMode="auto">
          <a:xfrm>
            <a:off x="823913" y="6124575"/>
            <a:ext cx="457200" cy="428625"/>
          </a:xfrm>
          <a:prstGeom prst="curvedRightArrow">
            <a:avLst>
              <a:gd name="adj1" fmla="val 20000"/>
              <a:gd name="adj2" fmla="val 40000"/>
              <a:gd name="adj3" fmla="val 355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6" grpId="0"/>
      <p:bldP spid="30747" grpId="0"/>
      <p:bldP spid="307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3400" y="2255838"/>
            <a:ext cx="8429625" cy="2011362"/>
            <a:chOff x="336" y="1421"/>
            <a:chExt cx="5310" cy="1267"/>
          </a:xfrm>
        </p:grpSpPr>
        <p:sp>
          <p:nvSpPr>
            <p:cNvPr id="122894" name="AutoShape 4"/>
            <p:cNvSpPr>
              <a:spLocks/>
            </p:cNvSpPr>
            <p:nvPr/>
          </p:nvSpPr>
          <p:spPr bwMode="auto">
            <a:xfrm>
              <a:off x="2565" y="1922"/>
              <a:ext cx="48" cy="480"/>
            </a:xfrm>
            <a:prstGeom prst="leftBracket">
              <a:avLst>
                <a:gd name="adj" fmla="val 83333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5" name="AutoShape 5"/>
            <p:cNvSpPr>
              <a:spLocks/>
            </p:cNvSpPr>
            <p:nvPr/>
          </p:nvSpPr>
          <p:spPr bwMode="auto">
            <a:xfrm flipH="1">
              <a:off x="5436" y="1920"/>
              <a:ext cx="48" cy="480"/>
            </a:xfrm>
            <a:prstGeom prst="leftBracket">
              <a:avLst>
                <a:gd name="adj" fmla="val 83333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2896" name="Picture 7"/>
            <p:cNvPicPr>
              <a:picLocks noChangeAspect="1" noChangeArrowheads="1"/>
            </p:cNvPicPr>
            <p:nvPr/>
          </p:nvPicPr>
          <p:blipFill>
            <a:blip r:embed="rId2"/>
            <a:srcRect t="26208"/>
            <a:stretch>
              <a:fillRect/>
            </a:stretch>
          </p:blipFill>
          <p:spPr bwMode="auto">
            <a:xfrm>
              <a:off x="336" y="1421"/>
              <a:ext cx="3504" cy="1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897" name="Text Box 8"/>
            <p:cNvSpPr txBox="1">
              <a:spLocks noChangeArrowheads="1"/>
            </p:cNvSpPr>
            <p:nvPr/>
          </p:nvSpPr>
          <p:spPr bwMode="auto">
            <a:xfrm>
              <a:off x="2526" y="1451"/>
              <a:ext cx="3120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8775" indent="-358775">
                <a:spcBef>
                  <a:spcPct val="50000"/>
                </a:spcBef>
                <a:buClr>
                  <a:schemeClr val="accent1"/>
                </a:buClr>
                <a:buSzPct val="125000"/>
                <a:buFont typeface="Wingdings" pitchFamily="2" charset="2"/>
                <a:buNone/>
                <a:tabLst>
                  <a:tab pos="1433513" algn="l"/>
                </a:tabLst>
              </a:pPr>
              <a:r>
                <a:rPr lang="en-US" sz="2200">
                  <a:solidFill>
                    <a:srgbClr val="FF3300"/>
                  </a:solidFill>
                  <a:latin typeface="Comic Sans MS" pitchFamily="66" charset="0"/>
                </a:rPr>
                <a:t>(only one label assigned per vertex)</a:t>
              </a:r>
              <a:br>
                <a:rPr lang="en-US" sz="2200">
                  <a:solidFill>
                    <a:srgbClr val="FF3300"/>
                  </a:solidFill>
                  <a:latin typeface="Comic Sans MS" pitchFamily="66" charset="0"/>
                </a:rPr>
              </a:br>
              <a:endParaRPr lang="en-US" sz="2200" baseline="-25000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122898" name="Text Box 9"/>
            <p:cNvSpPr txBox="1">
              <a:spLocks noChangeArrowheads="1"/>
            </p:cNvSpPr>
            <p:nvPr/>
          </p:nvSpPr>
          <p:spPr bwMode="auto">
            <a:xfrm>
              <a:off x="2544" y="1895"/>
              <a:ext cx="2976" cy="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>
                  <a:solidFill>
                    <a:srgbClr val="FF3300"/>
                  </a:solidFill>
                  <a:latin typeface="Comic Sans MS" pitchFamily="66" charset="0"/>
                </a:rPr>
                <a:t>enforce consistency between     variables x</a:t>
              </a:r>
              <a:r>
                <a:rPr lang="en-US" sz="2200" baseline="-25000">
                  <a:solidFill>
                    <a:srgbClr val="FF3300"/>
                  </a:solidFill>
                  <a:latin typeface="Comic Sans MS" pitchFamily="66" charset="0"/>
                </a:rPr>
                <a:t>p,a, </a:t>
              </a:r>
              <a:r>
                <a:rPr lang="en-US" sz="2200">
                  <a:solidFill>
                    <a:srgbClr val="FF3300"/>
                  </a:solidFill>
                  <a:latin typeface="Comic Sans MS" pitchFamily="66" charset="0"/>
                </a:rPr>
                <a:t>x</a:t>
              </a:r>
              <a:r>
                <a:rPr lang="en-US" sz="2200" baseline="-25000">
                  <a:solidFill>
                    <a:srgbClr val="FF3300"/>
                  </a:solidFill>
                  <a:latin typeface="Comic Sans MS" pitchFamily="66" charset="0"/>
                </a:rPr>
                <a:t>q,b </a:t>
              </a:r>
              <a:r>
                <a:rPr lang="en-US" sz="2200">
                  <a:solidFill>
                    <a:srgbClr val="FF3300"/>
                  </a:solidFill>
                  <a:latin typeface="Comic Sans MS" pitchFamily="66" charset="0"/>
                </a:rPr>
                <a:t>and variable x</a:t>
              </a:r>
              <a:r>
                <a:rPr lang="en-US" sz="2200" baseline="-25000">
                  <a:solidFill>
                    <a:srgbClr val="FF3300"/>
                  </a:solidFill>
                  <a:latin typeface="Comic Sans MS" pitchFamily="66" charset="0"/>
                </a:rPr>
                <a:t>pq,ab</a:t>
              </a:r>
              <a:r>
                <a:rPr lang="en-US" sz="2200">
                  <a:solidFill>
                    <a:srgbClr val="FF3300"/>
                  </a:solidFill>
                  <a:latin typeface="Comic Sans MS" pitchFamily="66" charset="0"/>
                </a:rPr>
                <a:t/>
              </a:r>
              <a:br>
                <a:rPr lang="en-US" sz="2200">
                  <a:solidFill>
                    <a:srgbClr val="FF3300"/>
                  </a:solidFill>
                  <a:latin typeface="Comic Sans MS" pitchFamily="66" charset="0"/>
                </a:rPr>
              </a:br>
              <a:endParaRPr lang="en-US" sz="2200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122899" name="AutoShape 10"/>
            <p:cNvSpPr>
              <a:spLocks/>
            </p:cNvSpPr>
            <p:nvPr/>
          </p:nvSpPr>
          <p:spPr bwMode="auto">
            <a:xfrm>
              <a:off x="2151" y="1922"/>
              <a:ext cx="144" cy="432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00" name="Line 11"/>
            <p:cNvSpPr>
              <a:spLocks noChangeShapeType="1"/>
            </p:cNvSpPr>
            <p:nvPr/>
          </p:nvSpPr>
          <p:spPr bwMode="auto">
            <a:xfrm flipH="1">
              <a:off x="2325" y="2144"/>
              <a:ext cx="19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1" name="Line 12"/>
            <p:cNvSpPr>
              <a:spLocks noChangeShapeType="1"/>
            </p:cNvSpPr>
            <p:nvPr/>
          </p:nvSpPr>
          <p:spPr bwMode="auto">
            <a:xfrm flipH="1">
              <a:off x="1872" y="1595"/>
              <a:ext cx="67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2" name="AutoShape 37"/>
            <p:cNvSpPr>
              <a:spLocks/>
            </p:cNvSpPr>
            <p:nvPr/>
          </p:nvSpPr>
          <p:spPr bwMode="auto">
            <a:xfrm>
              <a:off x="2568" y="1911"/>
              <a:ext cx="48" cy="480"/>
            </a:xfrm>
            <a:prstGeom prst="leftBracket">
              <a:avLst>
                <a:gd name="adj" fmla="val 83333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>
              <a:defRPr/>
            </a:pPr>
            <a:r>
              <a:rPr lang="en-US" sz="3800" dirty="0" err="1" smtClean="0">
                <a:latin typeface="+mn-lt"/>
              </a:rPr>
              <a:t>FastPD</a:t>
            </a:r>
            <a:r>
              <a:rPr lang="en-US" sz="3800" dirty="0" smtClean="0">
                <a:latin typeface="+mn-lt"/>
              </a:rPr>
              <a:t>: primal-dual schema for MRFs</a:t>
            </a:r>
            <a:br>
              <a:rPr lang="en-US" sz="3800" dirty="0" smtClean="0">
                <a:latin typeface="+mn-lt"/>
              </a:rPr>
            </a:br>
            <a:r>
              <a:rPr lang="en-US" sz="2200" dirty="0" smtClean="0">
                <a:latin typeface="+mn-lt"/>
              </a:rPr>
              <a:t>[</a:t>
            </a:r>
            <a:r>
              <a:rPr lang="en-US" sz="2200" dirty="0" err="1" smtClean="0">
                <a:latin typeface="+mn-lt"/>
              </a:rPr>
              <a:t>Komodakis</a:t>
            </a:r>
            <a:r>
              <a:rPr lang="en-US" sz="2200" dirty="0" smtClean="0">
                <a:latin typeface="+mn-lt"/>
              </a:rPr>
              <a:t> et al. 05, 07]</a:t>
            </a:r>
          </a:p>
        </p:txBody>
      </p:sp>
      <p:pic>
        <p:nvPicPr>
          <p:cNvPr id="122884" name="Picture 13"/>
          <p:cNvPicPr>
            <a:picLocks noChangeAspect="1" noChangeArrowheads="1"/>
          </p:cNvPicPr>
          <p:nvPr/>
        </p:nvPicPr>
        <p:blipFill>
          <a:blip r:embed="rId3"/>
          <a:srcRect t="51845"/>
          <a:stretch>
            <a:fillRect/>
          </a:stretch>
        </p:blipFill>
        <p:spPr bwMode="auto">
          <a:xfrm>
            <a:off x="500063" y="1360488"/>
            <a:ext cx="63246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81000" y="1368425"/>
            <a:ext cx="7962900" cy="4618038"/>
            <a:chOff x="240" y="862"/>
            <a:chExt cx="5016" cy="2909"/>
          </a:xfrm>
        </p:grpSpPr>
        <p:pic>
          <p:nvPicPr>
            <p:cNvPr id="122887" name="Picture 14"/>
            <p:cNvPicPr>
              <a:picLocks noChangeAspect="1" noChangeArrowheads="1"/>
            </p:cNvPicPr>
            <p:nvPr/>
          </p:nvPicPr>
          <p:blipFill>
            <a:blip r:embed="rId3"/>
            <a:srcRect l="18825" r="54970" b="48065"/>
            <a:stretch>
              <a:fillRect/>
            </a:stretch>
          </p:blipFill>
          <p:spPr bwMode="auto">
            <a:xfrm>
              <a:off x="1074" y="863"/>
              <a:ext cx="10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88" name="Picture 15"/>
            <p:cNvPicPr>
              <a:picLocks noChangeAspect="1" noChangeArrowheads="1"/>
            </p:cNvPicPr>
            <p:nvPr/>
          </p:nvPicPr>
          <p:blipFill>
            <a:blip r:embed="rId3"/>
            <a:srcRect l="58885" r="3615" b="51845"/>
            <a:stretch>
              <a:fillRect/>
            </a:stretch>
          </p:blipFill>
          <p:spPr bwMode="auto">
            <a:xfrm>
              <a:off x="2667" y="862"/>
              <a:ext cx="1494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889" name="Rectangle 21"/>
            <p:cNvSpPr>
              <a:spLocks noChangeArrowheads="1"/>
            </p:cNvSpPr>
            <p:nvPr/>
          </p:nvSpPr>
          <p:spPr bwMode="auto">
            <a:xfrm>
              <a:off x="240" y="3216"/>
              <a:ext cx="100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200">
                  <a:latin typeface="Comic Sans MS" pitchFamily="66" charset="0"/>
                </a:rPr>
                <a:t>Binary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200">
                  <a:latin typeface="Comic Sans MS" pitchFamily="66" charset="0"/>
                </a:rPr>
                <a:t>variables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en-US" sz="2200">
                <a:latin typeface="Comic Sans MS" pitchFamily="66" charset="0"/>
              </a:endParaRPr>
            </a:p>
          </p:txBody>
        </p:sp>
        <p:sp>
          <p:nvSpPr>
            <p:cNvPr id="122890" name="AutoShape 22"/>
            <p:cNvSpPr>
              <a:spLocks/>
            </p:cNvSpPr>
            <p:nvPr/>
          </p:nvSpPr>
          <p:spPr bwMode="auto">
            <a:xfrm>
              <a:off x="1074" y="3168"/>
              <a:ext cx="48" cy="576"/>
            </a:xfrm>
            <a:prstGeom prst="leftBrace">
              <a:avLst>
                <a:gd name="adj1" fmla="val 10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291" name="Rectangle 35"/>
            <p:cNvSpPr>
              <a:spLocks noChangeArrowheads="1"/>
            </p:cNvSpPr>
            <p:nvPr/>
          </p:nvSpPr>
          <p:spPr bwMode="auto">
            <a:xfrm>
              <a:off x="1176" y="3147"/>
              <a:ext cx="408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/>
              </a:outerShdw>
            </a:effectLst>
          </p:spPr>
          <p:txBody>
            <a:bodyPr wrap="none" tIns="502920" bIns="320040" anchor="ctr"/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buClr>
                  <a:schemeClr val="accent1"/>
                </a:buClr>
                <a:buSzPct val="125000"/>
                <a:buFont typeface="Wingdings" pitchFamily="2" charset="2"/>
                <a:buNone/>
                <a:tabLst>
                  <a:tab pos="1541463" algn="l"/>
                </a:tabLst>
                <a:defRPr/>
              </a:pPr>
              <a:r>
                <a:rPr lang="en-US" sz="2200">
                  <a:latin typeface="Comic Sans MS" pitchFamily="66" charset="0"/>
                </a:rPr>
                <a:t>x</a:t>
              </a:r>
              <a:r>
                <a:rPr lang="en-US" sz="2200" baseline="-25000">
                  <a:latin typeface="Comic Sans MS" pitchFamily="66" charset="0"/>
                </a:rPr>
                <a:t>p,a</a:t>
              </a:r>
              <a:r>
                <a:rPr lang="en-US" sz="2200">
                  <a:latin typeface="Comic Sans MS" pitchFamily="66" charset="0"/>
                </a:rPr>
                <a:t>=1 	label a is assigned to node p</a:t>
              </a:r>
            </a:p>
            <a:p>
              <a:pPr>
                <a:spcBef>
                  <a:spcPct val="10000"/>
                </a:spcBef>
                <a:buClr>
                  <a:schemeClr val="accent1"/>
                </a:buClr>
                <a:buSzPct val="125000"/>
                <a:buFont typeface="Wingdings" pitchFamily="2" charset="2"/>
                <a:buNone/>
                <a:tabLst>
                  <a:tab pos="1541463" algn="l"/>
                </a:tabLst>
                <a:defRPr/>
              </a:pPr>
              <a:r>
                <a:rPr lang="en-US" sz="2200">
                  <a:latin typeface="Comic Sans MS" pitchFamily="66" charset="0"/>
                </a:rPr>
                <a:t>x</a:t>
              </a:r>
              <a:r>
                <a:rPr lang="en-US" sz="2200" baseline="-25000">
                  <a:latin typeface="Comic Sans MS" pitchFamily="66" charset="0"/>
                </a:rPr>
                <a:t>pq,ab</a:t>
              </a:r>
              <a:r>
                <a:rPr lang="en-US" sz="2200">
                  <a:latin typeface="Comic Sans MS" pitchFamily="66" charset="0"/>
                </a:rPr>
                <a:t>=1 	labels a, b are assigned to nodes p, q</a:t>
              </a:r>
            </a:p>
            <a:p>
              <a:pPr>
                <a:tabLst>
                  <a:tab pos="1541463" algn="l"/>
                </a:tabLst>
                <a:defRPr/>
              </a:pPr>
              <a:endParaRPr lang="en-US"/>
            </a:p>
          </p:txBody>
        </p:sp>
        <p:pic>
          <p:nvPicPr>
            <p:cNvPr id="122892" name="Picture 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00" y="3500"/>
              <a:ext cx="22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893" name="Picture 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00" y="3267"/>
              <a:ext cx="22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4286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5050" y="3929063"/>
            <a:ext cx="2370138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Line 32"/>
          <p:cNvSpPr>
            <a:spLocks noChangeShapeType="1"/>
          </p:cNvSpPr>
          <p:nvPr/>
        </p:nvSpPr>
        <p:spPr bwMode="auto">
          <a:xfrm flipH="1">
            <a:off x="3548063" y="1981200"/>
            <a:ext cx="1981200" cy="0"/>
          </a:xfrm>
          <a:prstGeom prst="line">
            <a:avLst/>
          </a:prstGeom>
          <a:noFill/>
          <a:ln w="76200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07" name="Line 31"/>
          <p:cNvSpPr>
            <a:spLocks noChangeShapeType="1"/>
          </p:cNvSpPr>
          <p:nvPr/>
        </p:nvSpPr>
        <p:spPr bwMode="auto">
          <a:xfrm>
            <a:off x="3352800" y="2514600"/>
            <a:ext cx="1981200" cy="0"/>
          </a:xfrm>
          <a:prstGeom prst="line">
            <a:avLst/>
          </a:prstGeom>
          <a:noFill/>
          <a:ln w="76200">
            <a:solidFill>
              <a:schemeClr val="accent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90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7200"/>
          </a:xfrm>
        </p:spPr>
        <p:txBody>
          <a:bodyPr/>
          <a:lstStyle/>
          <a:p>
            <a:r>
              <a:rPr lang="en-US" sz="2200" dirty="0" smtClean="0"/>
              <a:t>Regarding the PD schema for MRFs, it turns out that:</a:t>
            </a:r>
          </a:p>
        </p:txBody>
      </p:sp>
      <p:sp>
        <p:nvSpPr>
          <p:cNvPr id="225288" name="Rectangle 8"/>
          <p:cNvSpPr>
            <a:spLocks noChangeArrowheads="1"/>
          </p:cNvSpPr>
          <p:nvPr/>
        </p:nvSpPr>
        <p:spPr bwMode="auto">
          <a:xfrm>
            <a:off x="914400" y="1600200"/>
            <a:ext cx="25908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2200">
                <a:latin typeface="Comic Sans MS" pitchFamily="66" charset="0"/>
              </a:rPr>
              <a:t>each update of primal and dual variables</a:t>
            </a:r>
          </a:p>
        </p:txBody>
      </p:sp>
      <p:sp>
        <p:nvSpPr>
          <p:cNvPr id="225292" name="Rectangle 12"/>
          <p:cNvSpPr>
            <a:spLocks noChangeArrowheads="1"/>
          </p:cNvSpPr>
          <p:nvPr/>
        </p:nvSpPr>
        <p:spPr bwMode="auto">
          <a:xfrm>
            <a:off x="5334000" y="1600200"/>
            <a:ext cx="2819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2200">
                <a:latin typeface="Comic Sans MS" pitchFamily="66" charset="0"/>
              </a:rPr>
              <a:t>solving max-flow in appropriately constructed graph</a:t>
            </a:r>
          </a:p>
        </p:txBody>
      </p:sp>
      <p:sp>
        <p:nvSpPr>
          <p:cNvPr id="123912" name="Rectangle 19"/>
          <p:cNvSpPr>
            <a:spLocks noChangeArrowheads="1"/>
          </p:cNvSpPr>
          <p:nvPr/>
        </p:nvSpPr>
        <p:spPr bwMode="auto">
          <a:xfrm>
            <a:off x="457200" y="4724400"/>
            <a:ext cx="868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dirty="0">
                <a:latin typeface="Comic Sans MS" pitchFamily="66" charset="0"/>
              </a:rPr>
              <a:t>Max-flow graph defined from current primal-dual pair (</a:t>
            </a:r>
            <a:r>
              <a:rPr lang="en-US" sz="2200" dirty="0" err="1">
                <a:latin typeface="Comic Sans MS" pitchFamily="66" charset="0"/>
              </a:rPr>
              <a:t>x</a:t>
            </a:r>
            <a:r>
              <a:rPr lang="en-US" sz="2200" baseline="30000" dirty="0" err="1">
                <a:latin typeface="Comic Sans MS" pitchFamily="66" charset="0"/>
              </a:rPr>
              <a:t>k</a:t>
            </a:r>
            <a:r>
              <a:rPr lang="en-US" sz="2200" dirty="0" err="1">
                <a:latin typeface="Comic Sans MS" pitchFamily="66" charset="0"/>
              </a:rPr>
              <a:t>,y</a:t>
            </a:r>
            <a:r>
              <a:rPr lang="en-US" sz="2200" baseline="30000" dirty="0" err="1">
                <a:latin typeface="Comic Sans MS" pitchFamily="66" charset="0"/>
              </a:rPr>
              <a:t>k</a:t>
            </a:r>
            <a:r>
              <a:rPr lang="en-US" sz="2200" dirty="0">
                <a:latin typeface="Comic Sans MS" pitchFamily="66" charset="0"/>
              </a:rPr>
              <a:t>) </a:t>
            </a:r>
          </a:p>
          <a:p>
            <a:pPr marL="669925" lvl="1" indent="-3254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err="1">
                <a:latin typeface="Comic Sans MS" pitchFamily="66" charset="0"/>
              </a:rPr>
              <a:t>x</a:t>
            </a:r>
            <a:r>
              <a:rPr lang="en-US" sz="2000" baseline="30000" dirty="0" err="1">
                <a:latin typeface="Comic Sans MS" pitchFamily="66" charset="0"/>
              </a:rPr>
              <a:t>k</a:t>
            </a:r>
            <a:r>
              <a:rPr lang="en-US" sz="2000" dirty="0" err="1">
                <a:latin typeface="Comic Sans MS" pitchFamily="66" charset="0"/>
              </a:rPr>
              <a:t>,y</a:t>
            </a:r>
            <a:r>
              <a:rPr lang="en-US" sz="2000" baseline="30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) defines </a:t>
            </a:r>
            <a:r>
              <a:rPr lang="en-US" sz="2000" b="1" dirty="0">
                <a:latin typeface="Comic Sans MS" pitchFamily="66" charset="0"/>
              </a:rPr>
              <a:t>connectivity</a:t>
            </a:r>
            <a:r>
              <a:rPr lang="en-US" sz="2000" dirty="0">
                <a:latin typeface="Comic Sans MS" pitchFamily="66" charset="0"/>
              </a:rPr>
              <a:t> of max-flow graph</a:t>
            </a:r>
            <a:endParaRPr lang="en-US" sz="2200" dirty="0">
              <a:latin typeface="Comic Sans MS" pitchFamily="66" charset="0"/>
            </a:endParaRPr>
          </a:p>
          <a:p>
            <a:pPr marL="669925" lvl="1" indent="-325438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err="1">
                <a:latin typeface="Comic Sans MS" pitchFamily="66" charset="0"/>
              </a:rPr>
              <a:t>x</a:t>
            </a:r>
            <a:r>
              <a:rPr lang="en-US" sz="2000" baseline="30000" dirty="0" err="1">
                <a:latin typeface="Comic Sans MS" pitchFamily="66" charset="0"/>
              </a:rPr>
              <a:t>k</a:t>
            </a:r>
            <a:r>
              <a:rPr lang="en-US" sz="2000" dirty="0" err="1">
                <a:latin typeface="Comic Sans MS" pitchFamily="66" charset="0"/>
              </a:rPr>
              <a:t>,y</a:t>
            </a:r>
            <a:r>
              <a:rPr lang="en-US" sz="2000" baseline="30000" dirty="0" err="1">
                <a:latin typeface="Comic Sans MS" pitchFamily="66" charset="0"/>
              </a:rPr>
              <a:t>k</a:t>
            </a:r>
            <a:r>
              <a:rPr lang="en-US" sz="2000" dirty="0">
                <a:latin typeface="Comic Sans MS" pitchFamily="66" charset="0"/>
              </a:rPr>
              <a:t>) defines </a:t>
            </a:r>
            <a:r>
              <a:rPr lang="en-US" sz="2000" b="1" dirty="0">
                <a:latin typeface="Comic Sans MS" pitchFamily="66" charset="0"/>
              </a:rPr>
              <a:t>capacities</a:t>
            </a:r>
            <a:r>
              <a:rPr lang="en-US" sz="2000" dirty="0">
                <a:latin typeface="Comic Sans MS" pitchFamily="66" charset="0"/>
              </a:rPr>
              <a:t> of max-flow graph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123913" name="Rectangle 33"/>
          <p:cNvSpPr>
            <a:spLocks noChangeArrowheads="1"/>
          </p:cNvSpPr>
          <p:nvPr/>
        </p:nvSpPr>
        <p:spPr bwMode="auto">
          <a:xfrm>
            <a:off x="457200" y="61722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>
                <a:latin typeface="Comic Sans MS" pitchFamily="66" charset="0"/>
              </a:rPr>
              <a:t>Max-flow graph is thus continuously updated</a:t>
            </a:r>
            <a:endParaRPr lang="el-GR" sz="2400">
              <a:latin typeface="Comic Sans MS" pitchFamily="66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57200" y="3200400"/>
            <a:ext cx="8534400" cy="1295400"/>
            <a:chOff x="288" y="2016"/>
            <a:chExt cx="5376" cy="816"/>
          </a:xfrm>
        </p:grpSpPr>
        <p:sp>
          <p:nvSpPr>
            <p:cNvPr id="123915" name="Rectangle 18"/>
            <p:cNvSpPr>
              <a:spLocks noChangeArrowheads="1"/>
            </p:cNvSpPr>
            <p:nvPr/>
          </p:nvSpPr>
          <p:spPr bwMode="auto">
            <a:xfrm>
              <a:off x="288" y="2016"/>
              <a:ext cx="5280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</a:pPr>
              <a:r>
                <a:rPr lang="en-US" sz="2200" dirty="0">
                  <a:latin typeface="Comic Sans MS" pitchFamily="66" charset="0"/>
                </a:rPr>
                <a:t>Resulting flows tell us how to update both:</a:t>
              </a:r>
            </a:p>
            <a:p>
              <a:pPr marL="669925" lvl="1" indent="-325438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</a:pPr>
              <a:r>
                <a:rPr lang="en-US" sz="2200" dirty="0">
                  <a:latin typeface="Comic Sans MS" pitchFamily="66" charset="0"/>
                </a:rPr>
                <a:t>the dual variables, as well as</a:t>
              </a:r>
            </a:p>
            <a:p>
              <a:pPr marL="669925" lvl="1" indent="-325438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Char char="q"/>
              </a:pPr>
              <a:r>
                <a:rPr lang="en-US" sz="2200" dirty="0">
                  <a:latin typeface="Comic Sans MS" pitchFamily="66" charset="0"/>
                </a:rPr>
                <a:t>the primal variables</a:t>
              </a:r>
              <a:endParaRPr lang="el-GR" sz="2000" dirty="0">
                <a:latin typeface="Comic Sans MS" pitchFamily="66" charset="0"/>
              </a:endParaRPr>
            </a:p>
          </p:txBody>
        </p:sp>
        <p:sp>
          <p:nvSpPr>
            <p:cNvPr id="123916" name="AutoShape 34"/>
            <p:cNvSpPr>
              <a:spLocks/>
            </p:cNvSpPr>
            <p:nvPr/>
          </p:nvSpPr>
          <p:spPr bwMode="auto">
            <a:xfrm>
              <a:off x="3129" y="2286"/>
              <a:ext cx="96" cy="38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Rectangle 35"/>
            <p:cNvSpPr>
              <a:spLocks noChangeArrowheads="1"/>
            </p:cNvSpPr>
            <p:nvPr/>
          </p:nvSpPr>
          <p:spPr bwMode="auto">
            <a:xfrm>
              <a:off x="3567" y="2229"/>
              <a:ext cx="2097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sz="2400" dirty="0">
                  <a:solidFill>
                    <a:srgbClr val="FF3300"/>
                  </a:solidFill>
                  <a:latin typeface="Comic Sans MS" pitchFamily="66" charset="0"/>
                </a:rPr>
                <a:t>for each iteration of primal-dual schema</a:t>
              </a:r>
              <a:endParaRPr lang="el-GR" sz="2400" dirty="0">
                <a:solidFill>
                  <a:srgbClr val="FF3300"/>
                </a:solidFill>
                <a:latin typeface="Comic Sans MS" pitchFamily="66" charset="0"/>
              </a:endParaRPr>
            </a:p>
          </p:txBody>
        </p:sp>
        <p:sp>
          <p:nvSpPr>
            <p:cNvPr id="123918" name="Line 36"/>
            <p:cNvSpPr>
              <a:spLocks noChangeShapeType="1"/>
            </p:cNvSpPr>
            <p:nvPr/>
          </p:nvSpPr>
          <p:spPr bwMode="auto">
            <a:xfrm flipH="1">
              <a:off x="3264" y="2469"/>
              <a:ext cx="3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636587"/>
          </a:xfrm>
        </p:spPr>
        <p:txBody>
          <a:bodyPr/>
          <a:lstStyle/>
          <a:p>
            <a:pPr>
              <a:defRPr/>
            </a:pPr>
            <a:r>
              <a:rPr lang="en-US" sz="3800" dirty="0" err="1" smtClean="0">
                <a:latin typeface="+mn-lt"/>
              </a:rPr>
              <a:t>FastPD</a:t>
            </a:r>
            <a:r>
              <a:rPr lang="en-US" sz="3800" dirty="0" smtClean="0">
                <a:latin typeface="+mn-lt"/>
              </a:rPr>
              <a:t>: primal-dual schema for MRFs</a:t>
            </a:r>
            <a:endParaRPr lang="en-US" sz="22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smtClean="0"/>
              <a:t>Very general framework. Different PD-algorithms by RELAXING complementary slackness conditions differently.</a:t>
            </a:r>
          </a:p>
        </p:txBody>
      </p:sp>
      <p:sp>
        <p:nvSpPr>
          <p:cNvPr id="124932" name="Rectangle 8"/>
          <p:cNvSpPr>
            <a:spLocks noChangeArrowheads="1"/>
          </p:cNvSpPr>
          <p:nvPr/>
        </p:nvSpPr>
        <p:spPr bwMode="auto">
          <a:xfrm>
            <a:off x="228600" y="5024438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b="1">
                <a:latin typeface="Comic Sans MS" pitchFamily="66" charset="0"/>
                <a:cs typeface="Arial" charset="0"/>
              </a:rPr>
              <a:t>Theorem:</a:t>
            </a:r>
            <a:r>
              <a:rPr lang="en-US" sz="2200">
                <a:latin typeface="Comic Sans MS" pitchFamily="66" charset="0"/>
                <a:cs typeface="Arial" charset="0"/>
              </a:rPr>
              <a:t> All derived PD-algorithms shown to satisfy certain relaxed complementary slackness conditions</a:t>
            </a:r>
          </a:p>
        </p:txBody>
      </p:sp>
      <p:sp>
        <p:nvSpPr>
          <p:cNvPr id="124933" name="AutoShape 9"/>
          <p:cNvSpPr>
            <a:spLocks noChangeArrowheads="1"/>
          </p:cNvSpPr>
          <p:nvPr/>
        </p:nvSpPr>
        <p:spPr bwMode="auto">
          <a:xfrm>
            <a:off x="7696200" y="5253038"/>
            <a:ext cx="381000" cy="1143000"/>
          </a:xfrm>
          <a:prstGeom prst="curvedLeftArrow">
            <a:avLst>
              <a:gd name="adj1" fmla="val 60000"/>
              <a:gd name="adj2" fmla="val 12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Rectangle 11"/>
          <p:cNvSpPr>
            <a:spLocks noChangeArrowheads="1"/>
          </p:cNvSpPr>
          <p:nvPr/>
        </p:nvSpPr>
        <p:spPr bwMode="auto">
          <a:xfrm>
            <a:off x="228600" y="6243638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 u="sng">
                <a:latin typeface="Comic Sans MS" pitchFamily="66" charset="0"/>
                <a:cs typeface="Arial" charset="0"/>
              </a:rPr>
              <a:t>Worst-case</a:t>
            </a:r>
            <a:r>
              <a:rPr lang="en-US" sz="2200">
                <a:latin typeface="Comic Sans MS" pitchFamily="66" charset="0"/>
                <a:cs typeface="Arial" charset="0"/>
              </a:rPr>
              <a:t> optimality properties are thus </a:t>
            </a:r>
            <a:r>
              <a:rPr lang="en-US" sz="2200" b="1">
                <a:latin typeface="Comic Sans MS" pitchFamily="66" charset="0"/>
                <a:cs typeface="Arial" charset="0"/>
              </a:rPr>
              <a:t>guaranteed</a:t>
            </a:r>
            <a:r>
              <a:rPr lang="en-US" sz="2200">
                <a:latin typeface="Comic Sans MS" pitchFamily="66" charset="0"/>
                <a:cs typeface="Arial" charset="0"/>
              </a:rPr>
              <a:t> </a:t>
            </a:r>
          </a:p>
        </p:txBody>
      </p:sp>
      <p:sp>
        <p:nvSpPr>
          <p:cNvPr id="124935" name="Rectangle 12"/>
          <p:cNvSpPr>
            <a:spLocks noChangeArrowheads="1"/>
          </p:cNvSpPr>
          <p:nvPr/>
        </p:nvSpPr>
        <p:spPr bwMode="auto">
          <a:xfrm>
            <a:off x="228600" y="22098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>
                <a:latin typeface="Comic Sans MS" pitchFamily="66" charset="0"/>
              </a:rPr>
              <a:t>E.g., simply by</a:t>
            </a:r>
            <a:r>
              <a:rPr lang="en-US" sz="2200">
                <a:latin typeface="Comic Sans MS" pitchFamily="66" charset="0"/>
                <a:cs typeface="Arial" charset="0"/>
              </a:rPr>
              <a:t> using a particular relaxation of complementary slackness conditions (and assuming </a:t>
            </a:r>
            <a:r>
              <a:rPr lang="en-US" sz="2200">
                <a:latin typeface="Comic Sans MS" pitchFamily="66" charset="0"/>
              </a:rPr>
              <a:t>V</a:t>
            </a:r>
            <a:r>
              <a:rPr lang="en-US" sz="2200" baseline="-25000">
                <a:latin typeface="Comic Sans MS" pitchFamily="66" charset="0"/>
              </a:rPr>
              <a:t>pq</a:t>
            </a:r>
            <a:r>
              <a:rPr lang="en-US" sz="2200">
                <a:latin typeface="Comic Sans MS" pitchFamily="66" charset="0"/>
              </a:rPr>
              <a:t>(·,·)</a:t>
            </a:r>
            <a:r>
              <a:rPr lang="en-US" sz="2200">
                <a:latin typeface="Garamond" pitchFamily="18" charset="0"/>
                <a:cs typeface="Arial" charset="0"/>
              </a:rPr>
              <a:t> </a:t>
            </a:r>
            <a:r>
              <a:rPr lang="en-US" sz="2200">
                <a:latin typeface="Comic Sans MS" pitchFamily="66" charset="0"/>
                <a:cs typeface="Arial" charset="0"/>
              </a:rPr>
              <a:t>is a metric) </a:t>
            </a:r>
            <a:br>
              <a:rPr lang="en-US" sz="2200">
                <a:latin typeface="Comic Sans MS" pitchFamily="66" charset="0"/>
                <a:cs typeface="Arial" charset="0"/>
              </a:rPr>
            </a:br>
            <a:r>
              <a:rPr lang="en-US" sz="2200" u="sng">
                <a:latin typeface="Comic Sans MS" pitchFamily="66" charset="0"/>
                <a:cs typeface="Arial" charset="0"/>
              </a:rPr>
              <a:t>THEN</a:t>
            </a:r>
            <a:r>
              <a:rPr lang="en-US" sz="2200">
                <a:latin typeface="Comic Sans MS" pitchFamily="66" charset="0"/>
                <a:cs typeface="Arial" charset="0"/>
              </a:rPr>
              <a:t> </a:t>
            </a:r>
            <a:r>
              <a:rPr lang="en-US" sz="2200" b="1">
                <a:latin typeface="Comic Sans MS" pitchFamily="66" charset="0"/>
                <a:cs typeface="Arial" charset="0"/>
              </a:rPr>
              <a:t>resulting algorithm shown equivalent to a-expansion!</a:t>
            </a:r>
            <a:br>
              <a:rPr lang="en-US" sz="2200" b="1">
                <a:latin typeface="Comic Sans MS" pitchFamily="66" charset="0"/>
                <a:cs typeface="Arial" charset="0"/>
              </a:rPr>
            </a:br>
            <a:r>
              <a:rPr lang="en-US" sz="2200" b="1">
                <a:latin typeface="Comic Sans MS" pitchFamily="66" charset="0"/>
                <a:cs typeface="Arial" charset="0"/>
              </a:rPr>
              <a:t>[Boykov,Veksler,Zabih] </a:t>
            </a:r>
            <a:endParaRPr lang="en-US" sz="2200">
              <a:latin typeface="Comic Sans MS" pitchFamily="66" charset="0"/>
              <a:cs typeface="Arial" charset="0"/>
            </a:endParaRPr>
          </a:p>
        </p:txBody>
      </p:sp>
      <p:sp>
        <p:nvSpPr>
          <p:cNvPr id="124936" name="Rectangle 13"/>
          <p:cNvSpPr>
            <a:spLocks noChangeArrowheads="1"/>
          </p:cNvSpPr>
          <p:nvPr/>
        </p:nvSpPr>
        <p:spPr bwMode="auto">
          <a:xfrm>
            <a:off x="228600" y="4048125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>
                <a:latin typeface="Comic Sans MS" pitchFamily="66" charset="0"/>
                <a:cs typeface="Arial" charset="0"/>
              </a:rPr>
              <a:t>PD-algorithms for non-metric potentials </a:t>
            </a:r>
            <a:r>
              <a:rPr lang="en-US" sz="2200">
                <a:latin typeface="Comic Sans MS" pitchFamily="66" charset="0"/>
              </a:rPr>
              <a:t>V</a:t>
            </a:r>
            <a:r>
              <a:rPr lang="en-US" sz="2200" baseline="-25000">
                <a:latin typeface="Comic Sans MS" pitchFamily="66" charset="0"/>
              </a:rPr>
              <a:t>pq</a:t>
            </a:r>
            <a:r>
              <a:rPr lang="en-US" sz="2200">
                <a:latin typeface="Comic Sans MS" pitchFamily="66" charset="0"/>
              </a:rPr>
              <a:t>(·,·)</a:t>
            </a:r>
            <a:r>
              <a:rPr lang="en-US" sz="2200">
                <a:latin typeface="Comic Sans MS" pitchFamily="66" charset="0"/>
                <a:cs typeface="Arial" charset="0"/>
              </a:rPr>
              <a:t> as well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636587"/>
          </a:xfrm>
        </p:spPr>
        <p:txBody>
          <a:bodyPr/>
          <a:lstStyle/>
          <a:p>
            <a:pPr>
              <a:defRPr/>
            </a:pPr>
            <a:r>
              <a:rPr lang="en-US" sz="3800" dirty="0" err="1" smtClean="0">
                <a:latin typeface="+mn-lt"/>
              </a:rPr>
              <a:t>FastPD</a:t>
            </a:r>
            <a:r>
              <a:rPr lang="en-US" sz="3800" dirty="0" smtClean="0">
                <a:latin typeface="+mn-lt"/>
              </a:rPr>
              <a:t>: primal-dual schema for MRFs</a:t>
            </a:r>
            <a:endParaRPr lang="en-US" sz="220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800"/>
              <a:t>Per-instance optimality guarantees</a:t>
            </a:r>
          </a:p>
        </p:txBody>
      </p:sp>
      <p:sp>
        <p:nvSpPr>
          <p:cNvPr id="31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762000"/>
          </a:xfrm>
        </p:spPr>
        <p:txBody>
          <a:bodyPr/>
          <a:lstStyle/>
          <a:p>
            <a:r>
              <a:rPr lang="en-US" sz="2200" smtClean="0"/>
              <a:t>Primal-dual algorithms can always tell you </a:t>
            </a:r>
            <a:r>
              <a:rPr lang="en-US" sz="2200" b="1" smtClean="0"/>
              <a:t>(for free)</a:t>
            </a:r>
            <a:r>
              <a:rPr lang="en-US" sz="2200" smtClean="0"/>
              <a:t> how well they performed for a particular instance</a:t>
            </a:r>
          </a:p>
        </p:txBody>
      </p:sp>
      <p:sp>
        <p:nvSpPr>
          <p:cNvPr id="409604" name="AutoShape 4"/>
          <p:cNvSpPr>
            <a:spLocks noChangeArrowheads="1"/>
          </p:cNvSpPr>
          <p:nvPr/>
        </p:nvSpPr>
        <p:spPr bwMode="auto">
          <a:xfrm>
            <a:off x="609600" y="2792413"/>
            <a:ext cx="7994650" cy="373062"/>
          </a:xfrm>
          <a:prstGeom prst="leftRightArrow">
            <a:avLst>
              <a:gd name="adj1" fmla="val 31944"/>
              <a:gd name="adj2" fmla="val 79965"/>
            </a:avLst>
          </a:prstGeom>
          <a:solidFill>
            <a:srgbClr val="CC99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05" name="Line 5"/>
          <p:cNvSpPr>
            <a:spLocks noChangeShapeType="1"/>
          </p:cNvSpPr>
          <p:nvPr/>
        </p:nvSpPr>
        <p:spPr bwMode="auto">
          <a:xfrm>
            <a:off x="2124075" y="2981325"/>
            <a:ext cx="0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06" name="Object 2"/>
          <p:cNvGraphicFramePr>
            <a:graphicFrameLocks noChangeAspect="1"/>
          </p:cNvGraphicFramePr>
          <p:nvPr/>
        </p:nvGraphicFramePr>
        <p:xfrm>
          <a:off x="1862138" y="3101975"/>
          <a:ext cx="600075" cy="419100"/>
        </p:xfrm>
        <a:graphic>
          <a:graphicData uri="http://schemas.openxmlformats.org/presentationml/2006/ole">
            <p:oleObj spid="_x0000_s384002" name="Equation" r:id="rId3" imgW="380880" imgH="266400" progId="Equation.DSMT4">
              <p:embed/>
            </p:oleObj>
          </a:graphicData>
        </a:graphic>
      </p:graphicFrame>
      <p:graphicFrame>
        <p:nvGraphicFramePr>
          <p:cNvPr id="409607" name="Object 3"/>
          <p:cNvGraphicFramePr>
            <a:graphicFrameLocks noChangeAspect="1"/>
          </p:cNvGraphicFramePr>
          <p:nvPr/>
        </p:nvGraphicFramePr>
        <p:xfrm>
          <a:off x="4273550" y="3073400"/>
          <a:ext cx="617538" cy="412750"/>
        </p:xfrm>
        <a:graphic>
          <a:graphicData uri="http://schemas.openxmlformats.org/presentationml/2006/ole">
            <p:oleObj spid="_x0000_s384003" name="Equation" r:id="rId4" imgW="342720" imgH="228600" progId="Equation.DSMT4">
              <p:embed/>
            </p:oleObj>
          </a:graphicData>
        </a:graphic>
      </p:graphicFrame>
      <p:sp>
        <p:nvSpPr>
          <p:cNvPr id="409608" name="Line 8"/>
          <p:cNvSpPr>
            <a:spLocks noChangeShapeType="1"/>
          </p:cNvSpPr>
          <p:nvPr/>
        </p:nvSpPr>
        <p:spPr bwMode="auto">
          <a:xfrm>
            <a:off x="4572000" y="2981325"/>
            <a:ext cx="0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09" name="Rectangle 9"/>
          <p:cNvSpPr>
            <a:spLocks noChangeArrowheads="1"/>
          </p:cNvSpPr>
          <p:nvPr/>
        </p:nvSpPr>
        <p:spPr bwMode="auto">
          <a:xfrm>
            <a:off x="5410200" y="3683000"/>
            <a:ext cx="295275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latin typeface="Comic Sans MS" pitchFamily="66" charset="0"/>
              </a:rPr>
              <a:t>unknown optimum</a:t>
            </a:r>
            <a:endParaRPr lang="el-GR" sz="2000">
              <a:latin typeface="Comic Sans MS" pitchFamily="66" charset="0"/>
            </a:endParaRPr>
          </a:p>
        </p:txBody>
      </p:sp>
      <p:sp>
        <p:nvSpPr>
          <p:cNvPr id="409610" name="Line 10"/>
          <p:cNvSpPr>
            <a:spLocks noChangeShapeType="1"/>
          </p:cNvSpPr>
          <p:nvPr/>
        </p:nvSpPr>
        <p:spPr bwMode="auto">
          <a:xfrm>
            <a:off x="6945313" y="2981325"/>
            <a:ext cx="0" cy="1428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611" name="Object 4"/>
          <p:cNvGraphicFramePr>
            <a:graphicFrameLocks noChangeAspect="1"/>
          </p:cNvGraphicFramePr>
          <p:nvPr/>
        </p:nvGraphicFramePr>
        <p:xfrm>
          <a:off x="6724650" y="3094038"/>
          <a:ext cx="557213" cy="371475"/>
        </p:xfrm>
        <a:graphic>
          <a:graphicData uri="http://schemas.openxmlformats.org/presentationml/2006/ole">
            <p:oleObj spid="_x0000_s384004" name="Equation" r:id="rId5" imgW="342720" imgH="228600" progId="Equation.DSMT4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28663" y="2827338"/>
            <a:ext cx="7612062" cy="693737"/>
            <a:chOff x="459" y="1781"/>
            <a:chExt cx="4795" cy="437"/>
          </a:xfrm>
        </p:grpSpPr>
        <p:sp>
          <p:nvSpPr>
            <p:cNvPr id="31778" name="Line 13"/>
            <p:cNvSpPr>
              <a:spLocks noChangeShapeType="1"/>
            </p:cNvSpPr>
            <p:nvPr/>
          </p:nvSpPr>
          <p:spPr bwMode="auto">
            <a:xfrm>
              <a:off x="657" y="1878"/>
              <a:ext cx="0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750" name="Object 6"/>
            <p:cNvGraphicFramePr>
              <a:graphicFrameLocks noChangeAspect="1"/>
            </p:cNvGraphicFramePr>
            <p:nvPr/>
          </p:nvGraphicFramePr>
          <p:xfrm>
            <a:off x="459" y="1953"/>
            <a:ext cx="354" cy="265"/>
          </p:xfrm>
          <a:graphic>
            <a:graphicData uri="http://schemas.openxmlformats.org/presentationml/2006/ole">
              <p:oleObj spid="_x0000_s384006" name="Equation" r:id="rId6" imgW="355320" imgH="266400" progId="Equation.DSMT4">
                <p:embed/>
              </p:oleObj>
            </a:graphicData>
          </a:graphic>
        </p:graphicFrame>
        <p:graphicFrame>
          <p:nvGraphicFramePr>
            <p:cNvPr id="31751" name="Object 7"/>
            <p:cNvGraphicFramePr>
              <a:graphicFrameLocks noChangeAspect="1"/>
            </p:cNvGraphicFramePr>
            <p:nvPr/>
          </p:nvGraphicFramePr>
          <p:xfrm>
            <a:off x="4917" y="1941"/>
            <a:ext cx="337" cy="234"/>
          </p:xfrm>
          <a:graphic>
            <a:graphicData uri="http://schemas.openxmlformats.org/presentationml/2006/ole">
              <p:oleObj spid="_x0000_s384007" name="Equation" r:id="rId7" imgW="330120" imgH="228600" progId="Equation.DSMT4">
                <p:embed/>
              </p:oleObj>
            </a:graphicData>
          </a:graphic>
        </p:graphicFrame>
        <p:sp>
          <p:nvSpPr>
            <p:cNvPr id="31779" name="Line 16"/>
            <p:cNvSpPr>
              <a:spLocks noChangeShapeType="1"/>
            </p:cNvSpPr>
            <p:nvPr/>
          </p:nvSpPr>
          <p:spPr bwMode="auto">
            <a:xfrm>
              <a:off x="5124" y="1878"/>
              <a:ext cx="0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780" name="AutoShape 17"/>
            <p:cNvCxnSpPr>
              <a:cxnSpLocks noChangeShapeType="1"/>
            </p:cNvCxnSpPr>
            <p:nvPr/>
          </p:nvCxnSpPr>
          <p:spPr bwMode="auto">
            <a:xfrm>
              <a:off x="800" y="2086"/>
              <a:ext cx="3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1781" name="AutoShape 18"/>
            <p:cNvCxnSpPr>
              <a:cxnSpLocks noChangeShapeType="1"/>
            </p:cNvCxnSpPr>
            <p:nvPr/>
          </p:nvCxnSpPr>
          <p:spPr bwMode="auto">
            <a:xfrm>
              <a:off x="1551" y="2086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1782" name="Line 19"/>
            <p:cNvSpPr>
              <a:spLocks noChangeShapeType="1"/>
            </p:cNvSpPr>
            <p:nvPr/>
          </p:nvSpPr>
          <p:spPr bwMode="auto">
            <a:xfrm>
              <a:off x="2220" y="1878"/>
              <a:ext cx="0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Text Box 20"/>
            <p:cNvSpPr txBox="1">
              <a:spLocks noChangeArrowheads="1"/>
            </p:cNvSpPr>
            <p:nvPr/>
          </p:nvSpPr>
          <p:spPr bwMode="auto">
            <a:xfrm>
              <a:off x="1646" y="178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…</a:t>
              </a:r>
              <a:endParaRPr lang="el-GR" sz="3200" b="1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551" y="1954"/>
              <a:ext cx="856" cy="264"/>
              <a:chOff x="1551" y="2850"/>
              <a:chExt cx="856" cy="264"/>
            </a:xfrm>
          </p:grpSpPr>
          <p:graphicFrame>
            <p:nvGraphicFramePr>
              <p:cNvPr id="31753" name="Object 9"/>
              <p:cNvGraphicFramePr>
                <a:graphicFrameLocks noChangeAspect="1"/>
              </p:cNvGraphicFramePr>
              <p:nvPr/>
            </p:nvGraphicFramePr>
            <p:xfrm>
              <a:off x="2031" y="2850"/>
              <a:ext cx="376" cy="264"/>
            </p:xfrm>
            <a:graphic>
              <a:graphicData uri="http://schemas.openxmlformats.org/presentationml/2006/ole">
                <p:oleObj spid="_x0000_s384009" name="Equation" r:id="rId8" imgW="380880" imgH="266400" progId="Equation.DSMT4">
                  <p:embed/>
                </p:oleObj>
              </a:graphicData>
            </a:graphic>
          </p:graphicFrame>
          <p:cxnSp>
            <p:nvCxnSpPr>
              <p:cNvPr id="31790" name="AutoShape 23"/>
              <p:cNvCxnSpPr>
                <a:cxnSpLocks noChangeShapeType="1"/>
              </p:cNvCxnSpPr>
              <p:nvPr/>
            </p:nvCxnSpPr>
            <p:spPr bwMode="auto">
              <a:xfrm>
                <a:off x="1551" y="2982"/>
                <a:ext cx="48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31785" name="Line 24"/>
            <p:cNvSpPr>
              <a:spLocks noChangeShapeType="1"/>
            </p:cNvSpPr>
            <p:nvPr/>
          </p:nvSpPr>
          <p:spPr bwMode="auto">
            <a:xfrm flipH="1">
              <a:off x="4554" y="2092"/>
              <a:ext cx="3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Line 25"/>
            <p:cNvSpPr>
              <a:spLocks noChangeShapeType="1"/>
            </p:cNvSpPr>
            <p:nvPr/>
          </p:nvSpPr>
          <p:spPr bwMode="auto">
            <a:xfrm>
              <a:off x="3539" y="1878"/>
              <a:ext cx="0" cy="9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Text Box 26"/>
            <p:cNvSpPr txBox="1">
              <a:spLocks noChangeArrowheads="1"/>
            </p:cNvSpPr>
            <p:nvPr/>
          </p:nvSpPr>
          <p:spPr bwMode="auto">
            <a:xfrm>
              <a:off x="3823" y="1781"/>
              <a:ext cx="3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…</a:t>
              </a:r>
              <a:endParaRPr lang="el-GR" sz="3200" b="1"/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359" y="1958"/>
              <a:ext cx="865" cy="234"/>
              <a:chOff x="3359" y="2854"/>
              <a:chExt cx="865" cy="234"/>
            </a:xfrm>
          </p:grpSpPr>
          <p:graphicFrame>
            <p:nvGraphicFramePr>
              <p:cNvPr id="31752" name="Object 8"/>
              <p:cNvGraphicFramePr>
                <a:graphicFrameLocks noChangeAspect="1"/>
              </p:cNvGraphicFramePr>
              <p:nvPr/>
            </p:nvGraphicFramePr>
            <p:xfrm>
              <a:off x="3359" y="2854"/>
              <a:ext cx="363" cy="234"/>
            </p:xfrm>
            <a:graphic>
              <a:graphicData uri="http://schemas.openxmlformats.org/presentationml/2006/ole">
                <p:oleObj spid="_x0000_s384008" name="Equation" r:id="rId9" imgW="355320" imgH="228600" progId="Equation.DSMT4">
                  <p:embed/>
                </p:oleObj>
              </a:graphicData>
            </a:graphic>
          </p:graphicFrame>
          <p:sp>
            <p:nvSpPr>
              <p:cNvPr id="31789" name="Line 29"/>
              <p:cNvSpPr>
                <a:spLocks noChangeShapeType="1"/>
              </p:cNvSpPr>
              <p:nvPr/>
            </p:nvSpPr>
            <p:spPr bwMode="auto">
              <a:xfrm flipH="1">
                <a:off x="3696" y="298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409630" name="AutoShape 30"/>
          <p:cNvCxnSpPr>
            <a:cxnSpLocks noChangeShapeType="1"/>
            <a:stCxn id="409609" idx="1"/>
          </p:cNvCxnSpPr>
          <p:nvPr/>
        </p:nvCxnSpPr>
        <p:spPr bwMode="auto">
          <a:xfrm rot="10800000">
            <a:off x="4583113" y="3486150"/>
            <a:ext cx="827087" cy="4127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266700" y="1701800"/>
            <a:ext cx="6696075" cy="1146175"/>
            <a:chOff x="168" y="1072"/>
            <a:chExt cx="4218" cy="722"/>
          </a:xfrm>
        </p:grpSpPr>
        <p:sp>
          <p:nvSpPr>
            <p:cNvPr id="31774" name="Line 32"/>
            <p:cNvSpPr>
              <a:spLocks noChangeShapeType="1"/>
            </p:cNvSpPr>
            <p:nvPr/>
          </p:nvSpPr>
          <p:spPr bwMode="auto">
            <a:xfrm>
              <a:off x="1320" y="1570"/>
              <a:ext cx="30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1749" name="Object 5"/>
            <p:cNvGraphicFramePr>
              <a:graphicFrameLocks noChangeAspect="1"/>
            </p:cNvGraphicFramePr>
            <p:nvPr/>
          </p:nvGraphicFramePr>
          <p:xfrm>
            <a:off x="2518" y="1332"/>
            <a:ext cx="650" cy="462"/>
          </p:xfrm>
          <a:graphic>
            <a:graphicData uri="http://schemas.openxmlformats.org/presentationml/2006/ole">
              <p:oleObj spid="_x0000_s384005" name="Equation" r:id="rId10" imgW="711000" imgH="507960" progId="Equation.DSMT4">
                <p:embed/>
              </p:oleObj>
            </a:graphicData>
          </a:graphic>
        </p:graphicFrame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168" y="1072"/>
              <a:ext cx="2675" cy="272"/>
              <a:chOff x="168" y="1072"/>
              <a:chExt cx="2675" cy="272"/>
            </a:xfrm>
          </p:grpSpPr>
          <p:sp>
            <p:nvSpPr>
              <p:cNvPr id="409635" name="Rectangle 35"/>
              <p:cNvSpPr>
                <a:spLocks noChangeArrowheads="1"/>
              </p:cNvSpPr>
              <p:nvPr/>
            </p:nvSpPr>
            <p:spPr bwMode="auto">
              <a:xfrm>
                <a:off x="168" y="1072"/>
                <a:ext cx="2136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000">
                    <a:latin typeface="Comic Sans MS" pitchFamily="66" charset="0"/>
                  </a:rPr>
                  <a:t>per-instance approx. factor</a:t>
                </a:r>
                <a:endParaRPr lang="el-GR" sz="2000">
                  <a:latin typeface="Comic Sans MS" pitchFamily="66" charset="0"/>
                </a:endParaRPr>
              </a:p>
            </p:txBody>
          </p:sp>
          <p:cxnSp>
            <p:nvCxnSpPr>
              <p:cNvPr id="31777" name="AutoShape 36"/>
              <p:cNvCxnSpPr>
                <a:cxnSpLocks noChangeShapeType="1"/>
                <a:stCxn id="409635" idx="3"/>
              </p:cNvCxnSpPr>
              <p:nvPr/>
            </p:nvCxnSpPr>
            <p:spPr bwMode="auto">
              <a:xfrm>
                <a:off x="2304" y="1208"/>
                <a:ext cx="539" cy="106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61975" y="3521075"/>
            <a:ext cx="3200400" cy="1050925"/>
            <a:chOff x="354" y="2218"/>
            <a:chExt cx="2016" cy="662"/>
          </a:xfrm>
        </p:grpSpPr>
        <p:sp>
          <p:nvSpPr>
            <p:cNvPr id="409638" name="Rectangle 38"/>
            <p:cNvSpPr>
              <a:spLocks noChangeArrowheads="1"/>
            </p:cNvSpPr>
            <p:nvPr/>
          </p:nvSpPr>
          <p:spPr bwMode="auto">
            <a:xfrm>
              <a:off x="354" y="2448"/>
              <a:ext cx="2016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Comic Sans MS" pitchFamily="66" charset="0"/>
                </a:rPr>
                <a:t>per-instance lower bound </a:t>
              </a:r>
              <a:br>
                <a:rPr lang="en-US" sz="2000">
                  <a:latin typeface="Comic Sans MS" pitchFamily="66" charset="0"/>
                </a:rPr>
              </a:br>
              <a:r>
                <a:rPr lang="en-US" sz="2000">
                  <a:latin typeface="Comic Sans MS" pitchFamily="66" charset="0"/>
                </a:rPr>
                <a:t>(per-instance certificate)</a:t>
              </a:r>
              <a:endParaRPr lang="el-GR" sz="2000">
                <a:latin typeface="Comic Sans MS" pitchFamily="66" charset="0"/>
              </a:endParaRPr>
            </a:p>
          </p:txBody>
        </p:sp>
        <p:cxnSp>
          <p:nvCxnSpPr>
            <p:cNvPr id="31773" name="AutoShape 39"/>
            <p:cNvCxnSpPr>
              <a:cxnSpLocks noChangeShapeType="1"/>
              <a:stCxn id="409638" idx="0"/>
            </p:cNvCxnSpPr>
            <p:nvPr/>
          </p:nvCxnSpPr>
          <p:spPr bwMode="auto">
            <a:xfrm flipV="1">
              <a:off x="1362" y="2218"/>
              <a:ext cx="0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457200" y="4724400"/>
            <a:ext cx="8382000" cy="1973263"/>
            <a:chOff x="288" y="2976"/>
            <a:chExt cx="5280" cy="1243"/>
          </a:xfrm>
        </p:grpSpPr>
        <p:pic>
          <p:nvPicPr>
            <p:cNvPr id="31769" name="Picture 41"/>
            <p:cNvPicPr>
              <a:picLocks noChangeAspect="1" noChangeArrowheads="1"/>
            </p:cNvPicPr>
            <p:nvPr/>
          </p:nvPicPr>
          <p:blipFill>
            <a:blip r:embed="rId11"/>
            <a:srcRect b="50203"/>
            <a:stretch>
              <a:fillRect/>
            </a:stretch>
          </p:blipFill>
          <p:spPr bwMode="auto">
            <a:xfrm>
              <a:off x="288" y="2986"/>
              <a:ext cx="1476" cy="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0" name="Picture 42"/>
            <p:cNvPicPr>
              <a:picLocks noChangeAspect="1" noChangeArrowheads="1"/>
            </p:cNvPicPr>
            <p:nvPr/>
          </p:nvPicPr>
          <p:blipFill>
            <a:blip r:embed="rId11"/>
            <a:srcRect t="50203"/>
            <a:stretch>
              <a:fillRect/>
            </a:stretch>
          </p:blipFill>
          <p:spPr bwMode="auto">
            <a:xfrm>
              <a:off x="1968" y="2976"/>
              <a:ext cx="1476" cy="1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1" name="Picture 43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504" y="2976"/>
              <a:ext cx="2064" cy="1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5715000" y="1687513"/>
            <a:ext cx="3200400" cy="1208087"/>
            <a:chOff x="3600" y="1063"/>
            <a:chExt cx="2016" cy="761"/>
          </a:xfrm>
        </p:grpSpPr>
        <p:sp>
          <p:nvSpPr>
            <p:cNvPr id="409645" name="Rectangle 45"/>
            <p:cNvSpPr>
              <a:spLocks noChangeArrowheads="1"/>
            </p:cNvSpPr>
            <p:nvPr/>
          </p:nvSpPr>
          <p:spPr bwMode="auto">
            <a:xfrm>
              <a:off x="3600" y="1063"/>
              <a:ext cx="2016" cy="29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Comic Sans MS" pitchFamily="66" charset="0"/>
                </a:rPr>
                <a:t>per-instance upper bound </a:t>
              </a:r>
              <a:endParaRPr lang="el-GR" sz="2000">
                <a:latin typeface="Comic Sans MS" pitchFamily="66" charset="0"/>
              </a:endParaRPr>
            </a:p>
          </p:txBody>
        </p:sp>
        <p:sp>
          <p:nvSpPr>
            <p:cNvPr id="31768" name="Line 46"/>
            <p:cNvSpPr>
              <a:spLocks noChangeShapeType="1"/>
            </p:cNvSpPr>
            <p:nvPr/>
          </p:nvSpPr>
          <p:spPr bwMode="auto">
            <a:xfrm flipH="1">
              <a:off x="4416" y="1392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4" grpId="0" animBg="1"/>
      <p:bldP spid="409605" grpId="0" animBg="1"/>
      <p:bldP spid="409608" grpId="0" animBg="1"/>
      <p:bldP spid="409609" grpId="0" animBg="1"/>
      <p:bldP spid="4096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>
              <a:defRPr/>
            </a:pPr>
            <a:r>
              <a:rPr lang="en-US" sz="3400" dirty="0"/>
              <a:t>Computational </a:t>
            </a:r>
            <a:r>
              <a:rPr lang="en-US" sz="3400" dirty="0" smtClean="0"/>
              <a:t>efficiency</a:t>
            </a:r>
            <a:endParaRPr lang="en-GB" sz="3400" dirty="0"/>
          </a:p>
        </p:txBody>
      </p:sp>
      <p:sp>
        <p:nvSpPr>
          <p:cNvPr id="12595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763000" cy="60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smtClean="0"/>
              <a:t>MRF algorithm </a:t>
            </a:r>
            <a:r>
              <a:rPr lang="en-US" sz="2200" u="sng" smtClean="0"/>
              <a:t>only</a:t>
            </a:r>
            <a:r>
              <a:rPr lang="en-US" sz="2200" smtClean="0"/>
              <a:t> in the primal domain (e.g., a-expansion)</a:t>
            </a:r>
            <a:endParaRPr lang="en-GB" sz="2200" smtClean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024313" y="2043113"/>
            <a:ext cx="3381375" cy="1157287"/>
            <a:chOff x="2535" y="1287"/>
            <a:chExt cx="2130" cy="729"/>
          </a:xfrm>
        </p:grpSpPr>
        <p:sp>
          <p:nvSpPr>
            <p:cNvPr id="126011" name="Line 6"/>
            <p:cNvSpPr>
              <a:spLocks noChangeShapeType="1"/>
            </p:cNvSpPr>
            <p:nvPr/>
          </p:nvSpPr>
          <p:spPr bwMode="auto">
            <a:xfrm rot="10800000" flipH="1" flipV="1">
              <a:off x="4254" y="1712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2" name="Line 7"/>
            <p:cNvSpPr>
              <a:spLocks noChangeShapeType="1"/>
            </p:cNvSpPr>
            <p:nvPr/>
          </p:nvSpPr>
          <p:spPr bwMode="auto">
            <a:xfrm rot="10800000" flipH="1" flipV="1">
              <a:off x="2880" y="1712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3" name="Line 8"/>
            <p:cNvSpPr>
              <a:spLocks noChangeShapeType="1"/>
            </p:cNvSpPr>
            <p:nvPr/>
          </p:nvSpPr>
          <p:spPr bwMode="auto">
            <a:xfrm rot="10800000" flipH="1" flipV="1">
              <a:off x="3444" y="1712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4" name="Text Box 10"/>
            <p:cNvSpPr txBox="1">
              <a:spLocks noChangeArrowheads="1"/>
            </p:cNvSpPr>
            <p:nvPr/>
          </p:nvSpPr>
          <p:spPr bwMode="auto">
            <a:xfrm>
              <a:off x="2535" y="1776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primal</a:t>
              </a:r>
              <a:r>
                <a:rPr lang="en-US" baseline="-250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126015" name="Text Box 11"/>
            <p:cNvSpPr txBox="1">
              <a:spLocks noChangeArrowheads="1"/>
            </p:cNvSpPr>
            <p:nvPr/>
          </p:nvSpPr>
          <p:spPr bwMode="auto">
            <a:xfrm>
              <a:off x="3168" y="1776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primal</a:t>
              </a:r>
              <a:r>
                <a:rPr lang="en-US" baseline="-25000">
                  <a:latin typeface="Comic Sans MS" pitchFamily="66" charset="0"/>
                </a:rPr>
                <a:t>k-1</a:t>
              </a:r>
            </a:p>
          </p:txBody>
        </p:sp>
        <p:sp>
          <p:nvSpPr>
            <p:cNvPr id="126016" name="Text Box 12"/>
            <p:cNvSpPr txBox="1">
              <a:spLocks noChangeArrowheads="1"/>
            </p:cNvSpPr>
            <p:nvPr/>
          </p:nvSpPr>
          <p:spPr bwMode="auto">
            <a:xfrm>
              <a:off x="3993" y="1785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primal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26017" name="Line 14"/>
            <p:cNvSpPr>
              <a:spLocks noChangeShapeType="1"/>
            </p:cNvSpPr>
            <p:nvPr/>
          </p:nvSpPr>
          <p:spPr bwMode="auto">
            <a:xfrm flipH="1">
              <a:off x="3060" y="189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8" name="Line 15"/>
            <p:cNvSpPr>
              <a:spLocks noChangeShapeType="1"/>
            </p:cNvSpPr>
            <p:nvPr/>
          </p:nvSpPr>
          <p:spPr bwMode="auto">
            <a:xfrm flipH="1">
              <a:off x="3666" y="1893"/>
              <a:ext cx="3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19" name="Text Box 17"/>
            <p:cNvSpPr txBox="1">
              <a:spLocks noChangeArrowheads="1"/>
            </p:cNvSpPr>
            <p:nvPr/>
          </p:nvSpPr>
          <p:spPr bwMode="auto">
            <a:xfrm>
              <a:off x="3720" y="165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…</a:t>
              </a:r>
              <a:endParaRPr lang="en-US" sz="2400" b="1"/>
            </a:p>
          </p:txBody>
        </p:sp>
        <p:sp>
          <p:nvSpPr>
            <p:cNvPr id="126020" name="AutoShape 20"/>
            <p:cNvSpPr>
              <a:spLocks/>
            </p:cNvSpPr>
            <p:nvPr/>
          </p:nvSpPr>
          <p:spPr bwMode="auto">
            <a:xfrm rot="5400000">
              <a:off x="3473" y="886"/>
              <a:ext cx="192" cy="1377"/>
            </a:xfrm>
            <a:prstGeom prst="leftBrace">
              <a:avLst>
                <a:gd name="adj1" fmla="val 59766"/>
                <a:gd name="adj2" fmla="val 50000"/>
              </a:avLst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021" name="Text Box 22"/>
            <p:cNvSpPr txBox="1">
              <a:spLocks noChangeArrowheads="1"/>
            </p:cNvSpPr>
            <p:nvPr/>
          </p:nvSpPr>
          <p:spPr bwMode="auto">
            <a:xfrm>
              <a:off x="3072" y="1287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primal costs</a:t>
              </a:r>
              <a:endParaRPr lang="en-US" baseline="-25000">
                <a:latin typeface="Comic Sans MS" pitchFamily="66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825500" y="2028825"/>
            <a:ext cx="1990725" cy="1171575"/>
            <a:chOff x="520" y="1422"/>
            <a:chExt cx="1254" cy="738"/>
          </a:xfrm>
        </p:grpSpPr>
        <p:sp>
          <p:nvSpPr>
            <p:cNvPr id="126007" name="Line 5"/>
            <p:cNvSpPr>
              <a:spLocks noChangeShapeType="1"/>
            </p:cNvSpPr>
            <p:nvPr/>
          </p:nvSpPr>
          <p:spPr bwMode="auto">
            <a:xfrm>
              <a:off x="729" y="185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008" name="Text Box 9"/>
            <p:cNvSpPr txBox="1">
              <a:spLocks noChangeArrowheads="1"/>
            </p:cNvSpPr>
            <p:nvPr/>
          </p:nvSpPr>
          <p:spPr bwMode="auto">
            <a:xfrm>
              <a:off x="525" y="1929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dual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26009" name="Text Box 21"/>
            <p:cNvSpPr txBox="1">
              <a:spLocks noChangeArrowheads="1"/>
            </p:cNvSpPr>
            <p:nvPr/>
          </p:nvSpPr>
          <p:spPr bwMode="auto">
            <a:xfrm>
              <a:off x="520" y="1422"/>
              <a:ext cx="12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fixed dual cost</a:t>
              </a:r>
              <a:endParaRPr lang="en-US" baseline="-25000">
                <a:latin typeface="Comic Sans MS" pitchFamily="66" charset="0"/>
              </a:endParaRPr>
            </a:p>
          </p:txBody>
        </p:sp>
        <p:sp>
          <p:nvSpPr>
            <p:cNvPr id="126010" name="Freeform 23"/>
            <p:cNvSpPr>
              <a:spLocks/>
            </p:cNvSpPr>
            <p:nvPr/>
          </p:nvSpPr>
          <p:spPr bwMode="auto">
            <a:xfrm>
              <a:off x="614" y="1620"/>
              <a:ext cx="59" cy="380"/>
            </a:xfrm>
            <a:custGeom>
              <a:avLst/>
              <a:gdLst>
                <a:gd name="T0" fmla="*/ 59 w 59"/>
                <a:gd name="T1" fmla="*/ 0 h 380"/>
                <a:gd name="T2" fmla="*/ 23 w 59"/>
                <a:gd name="T3" fmla="*/ 72 h 380"/>
                <a:gd name="T4" fmla="*/ 3 w 59"/>
                <a:gd name="T5" fmla="*/ 196 h 380"/>
                <a:gd name="T6" fmla="*/ 3 w 59"/>
                <a:gd name="T7" fmla="*/ 380 h 3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380"/>
                <a:gd name="T14" fmla="*/ 59 w 59"/>
                <a:gd name="T15" fmla="*/ 380 h 3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380">
                  <a:moveTo>
                    <a:pt x="59" y="0"/>
                  </a:moveTo>
                  <a:cubicBezTo>
                    <a:pt x="53" y="12"/>
                    <a:pt x="32" y="39"/>
                    <a:pt x="23" y="72"/>
                  </a:cubicBezTo>
                  <a:cubicBezTo>
                    <a:pt x="14" y="105"/>
                    <a:pt x="6" y="145"/>
                    <a:pt x="3" y="196"/>
                  </a:cubicBezTo>
                  <a:cubicBezTo>
                    <a:pt x="0" y="247"/>
                    <a:pt x="3" y="342"/>
                    <a:pt x="3" y="3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58" name="Line 13"/>
          <p:cNvSpPr>
            <a:spLocks noChangeShapeType="1"/>
          </p:cNvSpPr>
          <p:nvPr/>
        </p:nvSpPr>
        <p:spPr bwMode="auto">
          <a:xfrm>
            <a:off x="914400" y="2743200"/>
            <a:ext cx="6248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143000" y="1549400"/>
            <a:ext cx="3416300" cy="1143000"/>
            <a:chOff x="720" y="1120"/>
            <a:chExt cx="2152" cy="720"/>
          </a:xfrm>
        </p:grpSpPr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720" y="1609"/>
              <a:ext cx="2152" cy="231"/>
              <a:chOff x="720" y="1465"/>
              <a:chExt cx="2152" cy="231"/>
            </a:xfrm>
          </p:grpSpPr>
          <p:sp>
            <p:nvSpPr>
              <p:cNvPr id="126004" name="Text Box 16"/>
              <p:cNvSpPr txBox="1">
                <a:spLocks noChangeArrowheads="1"/>
              </p:cNvSpPr>
              <p:nvPr/>
            </p:nvSpPr>
            <p:spPr bwMode="auto">
              <a:xfrm>
                <a:off x="1620" y="1465"/>
                <a:ext cx="3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Comic Sans MS" pitchFamily="66" charset="0"/>
                  </a:rPr>
                  <a:t>gap</a:t>
                </a:r>
                <a:r>
                  <a:rPr lang="en-US" baseline="-25000">
                    <a:latin typeface="Comic Sans MS" pitchFamily="66" charset="0"/>
                  </a:rPr>
                  <a:t>k</a:t>
                </a:r>
              </a:p>
            </p:txBody>
          </p:sp>
          <p:sp>
            <p:nvSpPr>
              <p:cNvPr id="126005" name="Line 18"/>
              <p:cNvSpPr>
                <a:spLocks noChangeShapeType="1"/>
              </p:cNvSpPr>
              <p:nvPr/>
            </p:nvSpPr>
            <p:spPr bwMode="auto">
              <a:xfrm>
                <a:off x="1968" y="1592"/>
                <a:ext cx="9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6" name="Line 19"/>
              <p:cNvSpPr>
                <a:spLocks noChangeShapeType="1"/>
              </p:cNvSpPr>
              <p:nvPr/>
            </p:nvSpPr>
            <p:spPr bwMode="auto">
              <a:xfrm flipH="1">
                <a:off x="720" y="1592"/>
                <a:ext cx="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002" name="Rectangle 29"/>
            <p:cNvSpPr>
              <a:spLocks noChangeArrowheads="1"/>
            </p:cNvSpPr>
            <p:nvPr/>
          </p:nvSpPr>
          <p:spPr bwMode="auto">
            <a:xfrm>
              <a:off x="1008" y="1120"/>
              <a:ext cx="186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0033CC"/>
                  </a:solidFill>
                  <a:latin typeface="Comic Sans MS" pitchFamily="66" charset="0"/>
                </a:rPr>
                <a:t>STILL BIG</a:t>
              </a:r>
              <a:endParaRPr lang="el-GR" sz="20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126003" name="Line 30"/>
            <p:cNvSpPr>
              <a:spLocks noChangeShapeType="1"/>
            </p:cNvSpPr>
            <p:nvPr/>
          </p:nvSpPr>
          <p:spPr bwMode="auto">
            <a:xfrm flipH="1">
              <a:off x="1824" y="1344"/>
              <a:ext cx="60" cy="300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810000" y="1524000"/>
            <a:ext cx="5029200" cy="457200"/>
            <a:chOff x="2400" y="1104"/>
            <a:chExt cx="3168" cy="288"/>
          </a:xfrm>
        </p:grpSpPr>
        <p:sp>
          <p:nvSpPr>
            <p:cNvPr id="233500" name="Rectangle 28"/>
            <p:cNvSpPr>
              <a:spLocks noChangeArrowheads="1"/>
            </p:cNvSpPr>
            <p:nvPr/>
          </p:nvSpPr>
          <p:spPr bwMode="auto">
            <a:xfrm>
              <a:off x="2736" y="1104"/>
              <a:ext cx="28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Comic Sans MS" pitchFamily="66" charset="0"/>
                </a:rPr>
                <a:t>Many augmenting paths per max-flow</a:t>
              </a:r>
              <a:endParaRPr lang="el-GR" sz="2000">
                <a:latin typeface="Comic Sans MS" pitchFamily="66" charset="0"/>
              </a:endParaRPr>
            </a:p>
          </p:txBody>
        </p:sp>
        <p:sp>
          <p:nvSpPr>
            <p:cNvPr id="126000" name="Line 31"/>
            <p:cNvSpPr>
              <a:spLocks noChangeShapeType="1"/>
            </p:cNvSpPr>
            <p:nvPr/>
          </p:nvSpPr>
          <p:spPr bwMode="auto">
            <a:xfrm flipV="1">
              <a:off x="2400" y="12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506" name="Text Box 34"/>
          <p:cNvSpPr txBox="1">
            <a:spLocks noChangeArrowheads="1"/>
          </p:cNvSpPr>
          <p:nvPr/>
        </p:nvSpPr>
        <p:spPr bwMode="auto">
          <a:xfrm>
            <a:off x="381000" y="5943600"/>
            <a:ext cx="8610600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  <a:buSzPct val="125000"/>
              <a:buFont typeface="Wingdings" pitchFamily="2" charset="2"/>
              <a:buNone/>
              <a:defRPr/>
            </a:pPr>
            <a:r>
              <a:rPr lang="en-US" sz="2200" b="1">
                <a:latin typeface="Comic Sans MS" pitchFamily="66" charset="0"/>
              </a:rPr>
              <a:t>Theorem: </a:t>
            </a:r>
            <a:r>
              <a:rPr lang="en-US" sz="2200">
                <a:latin typeface="Comic Sans MS" pitchFamily="66" charset="0"/>
              </a:rPr>
              <a:t>primal-dual gap = upper-bound on #augmenting paths</a:t>
            </a:r>
            <a:br>
              <a:rPr lang="en-US" sz="2200">
                <a:latin typeface="Comic Sans MS" pitchFamily="66" charset="0"/>
              </a:rPr>
            </a:br>
            <a:r>
              <a:rPr lang="en-US" sz="2200">
                <a:latin typeface="Comic Sans MS" pitchFamily="66" charset="0"/>
              </a:rPr>
              <a:t>(i.e., primal-dual gap indicative of time per max-flow)</a:t>
            </a: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838200" y="4457700"/>
            <a:ext cx="3128963" cy="1171575"/>
            <a:chOff x="528" y="2862"/>
            <a:chExt cx="1971" cy="738"/>
          </a:xfrm>
        </p:grpSpPr>
        <p:sp>
          <p:nvSpPr>
            <p:cNvPr id="125988" name="Text Box 44"/>
            <p:cNvSpPr txBox="1">
              <a:spLocks noChangeArrowheads="1"/>
            </p:cNvSpPr>
            <p:nvPr/>
          </p:nvSpPr>
          <p:spPr bwMode="auto">
            <a:xfrm>
              <a:off x="1827" y="336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dual</a:t>
              </a:r>
              <a:r>
                <a:rPr lang="en-US" baseline="-250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125989" name="Line 37"/>
            <p:cNvSpPr>
              <a:spLocks noChangeShapeType="1"/>
            </p:cNvSpPr>
            <p:nvPr/>
          </p:nvSpPr>
          <p:spPr bwMode="auto">
            <a:xfrm>
              <a:off x="732" y="329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Line 38"/>
            <p:cNvSpPr>
              <a:spLocks noChangeShapeType="1"/>
            </p:cNvSpPr>
            <p:nvPr/>
          </p:nvSpPr>
          <p:spPr bwMode="auto">
            <a:xfrm>
              <a:off x="1548" y="329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1" name="Line 39"/>
            <p:cNvSpPr>
              <a:spLocks noChangeShapeType="1"/>
            </p:cNvSpPr>
            <p:nvPr/>
          </p:nvSpPr>
          <p:spPr bwMode="auto">
            <a:xfrm>
              <a:off x="2019" y="329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Text Box 43"/>
            <p:cNvSpPr txBox="1">
              <a:spLocks noChangeArrowheads="1"/>
            </p:cNvSpPr>
            <p:nvPr/>
          </p:nvSpPr>
          <p:spPr bwMode="auto">
            <a:xfrm>
              <a:off x="528" y="3369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dual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25993" name="Text Box 45"/>
            <p:cNvSpPr txBox="1">
              <a:spLocks noChangeArrowheads="1"/>
            </p:cNvSpPr>
            <p:nvPr/>
          </p:nvSpPr>
          <p:spPr bwMode="auto">
            <a:xfrm>
              <a:off x="1299" y="3369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dual</a:t>
              </a:r>
              <a:r>
                <a:rPr lang="en-US" baseline="-25000">
                  <a:latin typeface="Comic Sans MS" pitchFamily="66" charset="0"/>
                </a:rPr>
                <a:t>k-1</a:t>
              </a:r>
            </a:p>
          </p:txBody>
        </p:sp>
        <p:sp>
          <p:nvSpPr>
            <p:cNvPr id="125994" name="Line 46"/>
            <p:cNvSpPr>
              <a:spLocks noChangeShapeType="1"/>
            </p:cNvSpPr>
            <p:nvPr/>
          </p:nvSpPr>
          <p:spPr bwMode="auto">
            <a:xfrm>
              <a:off x="936" y="3474"/>
              <a:ext cx="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Line 47"/>
            <p:cNvSpPr>
              <a:spLocks noChangeShapeType="1"/>
            </p:cNvSpPr>
            <p:nvPr/>
          </p:nvSpPr>
          <p:spPr bwMode="auto">
            <a:xfrm>
              <a:off x="1689" y="3474"/>
              <a:ext cx="1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Text Box 48"/>
            <p:cNvSpPr txBox="1">
              <a:spLocks noChangeArrowheads="1"/>
            </p:cNvSpPr>
            <p:nvPr/>
          </p:nvSpPr>
          <p:spPr bwMode="auto">
            <a:xfrm>
              <a:off x="957" y="323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…</a:t>
              </a:r>
              <a:endParaRPr lang="en-US" sz="2400" b="1"/>
            </a:p>
          </p:txBody>
        </p:sp>
        <p:sp>
          <p:nvSpPr>
            <p:cNvPr id="125997" name="AutoShape 59"/>
            <p:cNvSpPr>
              <a:spLocks/>
            </p:cNvSpPr>
            <p:nvPr/>
          </p:nvSpPr>
          <p:spPr bwMode="auto">
            <a:xfrm rot="5400000">
              <a:off x="1275" y="2511"/>
              <a:ext cx="192" cy="1296"/>
            </a:xfrm>
            <a:prstGeom prst="leftBrace">
              <a:avLst>
                <a:gd name="adj1" fmla="val 56250"/>
                <a:gd name="adj2" fmla="val 50000"/>
              </a:avLst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98" name="Text Box 61"/>
            <p:cNvSpPr txBox="1">
              <a:spLocks noChangeArrowheads="1"/>
            </p:cNvSpPr>
            <p:nvPr/>
          </p:nvSpPr>
          <p:spPr bwMode="auto">
            <a:xfrm>
              <a:off x="1005" y="2862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dual costs</a:t>
              </a:r>
              <a:endParaRPr lang="en-US" baseline="-25000">
                <a:latin typeface="Comic Sans MS" pitchFamily="66" charset="0"/>
              </a:endParaRPr>
            </a:p>
          </p:txBody>
        </p:sp>
      </p:grpSp>
      <p:grpSp>
        <p:nvGrpSpPr>
          <p:cNvPr id="8" name="Group 80"/>
          <p:cNvGrpSpPr>
            <a:grpSpLocks/>
          </p:cNvGrpSpPr>
          <p:nvPr/>
        </p:nvGrpSpPr>
        <p:grpSpPr bwMode="auto">
          <a:xfrm>
            <a:off x="3198813" y="4754563"/>
            <a:ext cx="1365250" cy="366712"/>
            <a:chOff x="2015" y="3049"/>
            <a:chExt cx="860" cy="231"/>
          </a:xfrm>
        </p:grpSpPr>
        <p:sp>
          <p:nvSpPr>
            <p:cNvPr id="125985" name="Text Box 55"/>
            <p:cNvSpPr txBox="1">
              <a:spLocks noChangeArrowheads="1"/>
            </p:cNvSpPr>
            <p:nvPr/>
          </p:nvSpPr>
          <p:spPr bwMode="auto">
            <a:xfrm>
              <a:off x="2268" y="3049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Comic Sans MS" pitchFamily="66" charset="0"/>
                </a:rPr>
                <a:t>gap</a:t>
              </a:r>
              <a:r>
                <a:rPr lang="en-US" baseline="-250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125986" name="Line 58"/>
            <p:cNvSpPr>
              <a:spLocks noChangeShapeType="1"/>
            </p:cNvSpPr>
            <p:nvPr/>
          </p:nvSpPr>
          <p:spPr bwMode="auto">
            <a:xfrm flipH="1">
              <a:off x="2015" y="317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7" name="Line 57"/>
            <p:cNvSpPr>
              <a:spLocks noChangeShapeType="1"/>
            </p:cNvSpPr>
            <p:nvPr/>
          </p:nvSpPr>
          <p:spPr bwMode="auto">
            <a:xfrm>
              <a:off x="2619" y="3176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9"/>
          <p:cNvGrpSpPr>
            <a:grpSpLocks/>
          </p:cNvGrpSpPr>
          <p:nvPr/>
        </p:nvGrpSpPr>
        <p:grpSpPr bwMode="auto">
          <a:xfrm>
            <a:off x="4029075" y="4471988"/>
            <a:ext cx="3381375" cy="1157287"/>
            <a:chOff x="2538" y="2871"/>
            <a:chExt cx="2130" cy="729"/>
          </a:xfrm>
        </p:grpSpPr>
        <p:sp>
          <p:nvSpPr>
            <p:cNvPr id="125974" name="Line 40"/>
            <p:cNvSpPr>
              <a:spLocks noChangeShapeType="1"/>
            </p:cNvSpPr>
            <p:nvPr/>
          </p:nvSpPr>
          <p:spPr bwMode="auto">
            <a:xfrm rot="10800000" flipH="1" flipV="1">
              <a:off x="4257" y="329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5" name="Line 41"/>
            <p:cNvSpPr>
              <a:spLocks noChangeShapeType="1"/>
            </p:cNvSpPr>
            <p:nvPr/>
          </p:nvSpPr>
          <p:spPr bwMode="auto">
            <a:xfrm rot="10800000" flipH="1" flipV="1">
              <a:off x="2883" y="329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Line 42"/>
            <p:cNvSpPr>
              <a:spLocks noChangeShapeType="1"/>
            </p:cNvSpPr>
            <p:nvPr/>
          </p:nvSpPr>
          <p:spPr bwMode="auto">
            <a:xfrm rot="10800000" flipH="1" flipV="1">
              <a:off x="3447" y="3296"/>
              <a:ext cx="0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Text Box 49"/>
            <p:cNvSpPr txBox="1">
              <a:spLocks noChangeArrowheads="1"/>
            </p:cNvSpPr>
            <p:nvPr/>
          </p:nvSpPr>
          <p:spPr bwMode="auto">
            <a:xfrm>
              <a:off x="2538" y="336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primal</a:t>
              </a:r>
              <a:r>
                <a:rPr lang="en-US" baseline="-25000">
                  <a:latin typeface="Comic Sans MS" pitchFamily="66" charset="0"/>
                </a:rPr>
                <a:t>k</a:t>
              </a:r>
            </a:p>
          </p:txBody>
        </p:sp>
        <p:sp>
          <p:nvSpPr>
            <p:cNvPr id="125978" name="Text Box 50"/>
            <p:cNvSpPr txBox="1">
              <a:spLocks noChangeArrowheads="1"/>
            </p:cNvSpPr>
            <p:nvPr/>
          </p:nvSpPr>
          <p:spPr bwMode="auto">
            <a:xfrm>
              <a:off x="3171" y="3360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primal</a:t>
              </a:r>
              <a:r>
                <a:rPr lang="en-US" baseline="-25000">
                  <a:latin typeface="Comic Sans MS" pitchFamily="66" charset="0"/>
                </a:rPr>
                <a:t>k-1</a:t>
              </a:r>
            </a:p>
          </p:txBody>
        </p:sp>
        <p:sp>
          <p:nvSpPr>
            <p:cNvPr id="125979" name="Text Box 51"/>
            <p:cNvSpPr txBox="1">
              <a:spLocks noChangeArrowheads="1"/>
            </p:cNvSpPr>
            <p:nvPr/>
          </p:nvSpPr>
          <p:spPr bwMode="auto">
            <a:xfrm>
              <a:off x="3996" y="3369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primal</a:t>
              </a:r>
              <a:r>
                <a:rPr lang="en-US" baseline="-250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25980" name="Line 53"/>
            <p:cNvSpPr>
              <a:spLocks noChangeShapeType="1"/>
            </p:cNvSpPr>
            <p:nvPr/>
          </p:nvSpPr>
          <p:spPr bwMode="auto">
            <a:xfrm flipH="1">
              <a:off x="3063" y="347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Line 54"/>
            <p:cNvSpPr>
              <a:spLocks noChangeShapeType="1"/>
            </p:cNvSpPr>
            <p:nvPr/>
          </p:nvSpPr>
          <p:spPr bwMode="auto">
            <a:xfrm flipH="1">
              <a:off x="3669" y="3477"/>
              <a:ext cx="3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Text Box 56"/>
            <p:cNvSpPr txBox="1">
              <a:spLocks noChangeArrowheads="1"/>
            </p:cNvSpPr>
            <p:nvPr/>
          </p:nvSpPr>
          <p:spPr bwMode="auto">
            <a:xfrm>
              <a:off x="3723" y="323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b="1"/>
                <a:t>…</a:t>
              </a:r>
              <a:endParaRPr lang="en-US" sz="2400" b="1"/>
            </a:p>
          </p:txBody>
        </p:sp>
        <p:sp>
          <p:nvSpPr>
            <p:cNvPr id="125983" name="AutoShape 60"/>
            <p:cNvSpPr>
              <a:spLocks/>
            </p:cNvSpPr>
            <p:nvPr/>
          </p:nvSpPr>
          <p:spPr bwMode="auto">
            <a:xfrm rot="5400000">
              <a:off x="3476" y="2470"/>
              <a:ext cx="192" cy="1377"/>
            </a:xfrm>
            <a:prstGeom prst="leftBrace">
              <a:avLst>
                <a:gd name="adj1" fmla="val 59766"/>
                <a:gd name="adj2" fmla="val 50000"/>
              </a:avLst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84" name="Text Box 62"/>
            <p:cNvSpPr txBox="1">
              <a:spLocks noChangeArrowheads="1"/>
            </p:cNvSpPr>
            <p:nvPr/>
          </p:nvSpPr>
          <p:spPr bwMode="auto">
            <a:xfrm>
              <a:off x="3075" y="2871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omic Sans MS" pitchFamily="66" charset="0"/>
                </a:rPr>
                <a:t>primal costs</a:t>
              </a:r>
              <a:endParaRPr lang="en-US" baseline="-25000">
                <a:latin typeface="Comic Sans MS" pitchFamily="66" charset="0"/>
              </a:endParaRPr>
            </a:p>
          </p:txBody>
        </p: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1857375" y="4048125"/>
            <a:ext cx="2952750" cy="762000"/>
            <a:chOff x="1170" y="2604"/>
            <a:chExt cx="1860" cy="480"/>
          </a:xfrm>
        </p:grpSpPr>
        <p:sp>
          <p:nvSpPr>
            <p:cNvPr id="125972" name="Rectangle 87"/>
            <p:cNvSpPr>
              <a:spLocks noChangeArrowheads="1"/>
            </p:cNvSpPr>
            <p:nvPr/>
          </p:nvSpPr>
          <p:spPr bwMode="auto">
            <a:xfrm>
              <a:off x="1170" y="2604"/>
              <a:ext cx="186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0033CC"/>
                  </a:solidFill>
                  <a:latin typeface="Comic Sans MS" pitchFamily="66" charset="0"/>
                </a:rPr>
                <a:t>SMALL</a:t>
              </a:r>
              <a:endParaRPr lang="el-GR" sz="2000">
                <a:solidFill>
                  <a:srgbClr val="0033CC"/>
                </a:solidFill>
                <a:latin typeface="Comic Sans MS" pitchFamily="66" charset="0"/>
              </a:endParaRPr>
            </a:p>
          </p:txBody>
        </p:sp>
        <p:sp>
          <p:nvSpPr>
            <p:cNvPr id="125973" name="Line 88"/>
            <p:cNvSpPr>
              <a:spLocks noChangeShapeType="1"/>
            </p:cNvSpPr>
            <p:nvPr/>
          </p:nvSpPr>
          <p:spPr bwMode="auto">
            <a:xfrm>
              <a:off x="2136" y="2838"/>
              <a:ext cx="276" cy="246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3810000" y="4019550"/>
            <a:ext cx="5029200" cy="457200"/>
            <a:chOff x="2400" y="1104"/>
            <a:chExt cx="3168" cy="288"/>
          </a:xfrm>
        </p:grpSpPr>
        <p:sp>
          <p:nvSpPr>
            <p:cNvPr id="233562" name="Rectangle 90"/>
            <p:cNvSpPr>
              <a:spLocks noChangeArrowheads="1"/>
            </p:cNvSpPr>
            <p:nvPr/>
          </p:nvSpPr>
          <p:spPr bwMode="auto">
            <a:xfrm>
              <a:off x="2736" y="1104"/>
              <a:ext cx="283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000">
                  <a:latin typeface="Comic Sans MS" pitchFamily="66" charset="0"/>
                </a:rPr>
                <a:t>Few augmenting paths per max-flow</a:t>
              </a:r>
              <a:endParaRPr lang="el-GR" sz="2000">
                <a:latin typeface="Comic Sans MS" pitchFamily="66" charset="0"/>
              </a:endParaRPr>
            </a:p>
          </p:txBody>
        </p:sp>
        <p:sp>
          <p:nvSpPr>
            <p:cNvPr id="125971" name="Line 91"/>
            <p:cNvSpPr>
              <a:spLocks noChangeShapeType="1"/>
            </p:cNvSpPr>
            <p:nvPr/>
          </p:nvSpPr>
          <p:spPr bwMode="auto">
            <a:xfrm flipV="1">
              <a:off x="2400" y="124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96"/>
          <p:cNvGrpSpPr>
            <a:grpSpLocks/>
          </p:cNvGrpSpPr>
          <p:nvPr/>
        </p:nvGrpSpPr>
        <p:grpSpPr bwMode="auto">
          <a:xfrm>
            <a:off x="381000" y="3590925"/>
            <a:ext cx="8763000" cy="1581150"/>
            <a:chOff x="240" y="2226"/>
            <a:chExt cx="5520" cy="996"/>
          </a:xfrm>
        </p:grpSpPr>
        <p:sp>
          <p:nvSpPr>
            <p:cNvPr id="125968" name="Rectangle 36"/>
            <p:cNvSpPr>
              <a:spLocks noChangeArrowheads="1"/>
            </p:cNvSpPr>
            <p:nvPr/>
          </p:nvSpPr>
          <p:spPr bwMode="auto">
            <a:xfrm>
              <a:off x="240" y="2226"/>
              <a:ext cx="55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</a:pPr>
              <a:r>
                <a:rPr lang="en-US" sz="2200">
                  <a:latin typeface="Comic Sans MS" pitchFamily="66" charset="0"/>
                </a:rPr>
                <a:t>MRF algorithm in the primal-dual domain (Fast-PD)</a:t>
              </a:r>
              <a:endParaRPr lang="en-GB" sz="2200">
                <a:latin typeface="Comic Sans MS" pitchFamily="66" charset="0"/>
              </a:endParaRPr>
            </a:p>
          </p:txBody>
        </p:sp>
        <p:sp>
          <p:nvSpPr>
            <p:cNvPr id="125969" name="Line 52"/>
            <p:cNvSpPr>
              <a:spLocks noChangeShapeType="1"/>
            </p:cNvSpPr>
            <p:nvPr/>
          </p:nvSpPr>
          <p:spPr bwMode="auto">
            <a:xfrm>
              <a:off x="579" y="3222"/>
              <a:ext cx="393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0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  <p:tag name="FIRSTKOMOD@3DGEPOPO5A8YY577" val="3200"/>
  <p:tag name="DEFAULTDISPLAYSOURCE" val="\documentclass{article}\pagestyle{empty}&#10;\usepackage{amsmath}&#10;\begin{document}&#10;&#10;\end{document}&#10;"/>
  <p:tag name="EMBEDFONTS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8484</TotalTime>
  <Words>597</Words>
  <Application>Microsoft Office PowerPoint</Application>
  <PresentationFormat>On-screen Show (4:3)</PresentationFormat>
  <Paragraphs>131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Comic Sans MS</vt:lpstr>
      <vt:lpstr>Wingdings</vt:lpstr>
      <vt:lpstr>Batang</vt:lpstr>
      <vt:lpstr>Garamond</vt:lpstr>
      <vt:lpstr>Office Theme</vt:lpstr>
      <vt:lpstr>1_Office Theme</vt:lpstr>
      <vt:lpstr>Edge</vt:lpstr>
      <vt:lpstr>Equation</vt:lpstr>
      <vt:lpstr>Slide 1</vt:lpstr>
      <vt:lpstr>The primal-dual schema</vt:lpstr>
      <vt:lpstr>The primal-dual schema</vt:lpstr>
      <vt:lpstr>The primal-dual schema</vt:lpstr>
      <vt:lpstr>FastPD: primal-dual schema for MRFs [Komodakis et al. 05, 07]</vt:lpstr>
      <vt:lpstr>FastPD: primal-dual schema for MRFs</vt:lpstr>
      <vt:lpstr>FastPD: primal-dual schema for MRFs</vt:lpstr>
      <vt:lpstr>Per-instance optimality guarantees</vt:lpstr>
      <vt:lpstr>Computational efficiency</vt:lpstr>
      <vt:lpstr>Computational efficiency (static MRFs)</vt:lpstr>
      <vt:lpstr>Slide 11</vt:lpstr>
      <vt:lpstr>Demo session with FastPD</vt:lpstr>
      <vt:lpstr>Demo session with FastPD</vt:lpstr>
      <vt:lpstr>Demo session with FastPD</vt:lpstr>
      <vt:lpstr>Calling FastPD from C++</vt:lpstr>
      <vt:lpstr>Calling FastPD from C++</vt:lpstr>
      <vt:lpstr>Calling FastPD from C++</vt:lpstr>
      <vt:lpstr>Calling FastPD from Matlab</vt:lpstr>
      <vt:lpstr>Run FastPD demo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Loose LP-relaxations</dc:title>
  <dc:creator>komod</dc:creator>
  <cp:lastModifiedBy>komod</cp:lastModifiedBy>
  <cp:revision>259</cp:revision>
  <dcterms:created xsi:type="dcterms:W3CDTF">2008-10-04T22:56:32Z</dcterms:created>
  <dcterms:modified xsi:type="dcterms:W3CDTF">2012-01-26T13:38:47Z</dcterms:modified>
</cp:coreProperties>
</file>