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  <p:sldMasterId id="2147483651" r:id="rId2"/>
  </p:sldMasterIdLst>
  <p:notesMasterIdLst>
    <p:notesMasterId r:id="rId19"/>
  </p:notesMasterIdLst>
  <p:handoutMasterIdLst>
    <p:handoutMasterId r:id="rId20"/>
  </p:handoutMasterIdLst>
  <p:sldIdLst>
    <p:sldId id="526" r:id="rId3"/>
    <p:sldId id="507" r:id="rId4"/>
    <p:sldId id="636" r:id="rId5"/>
    <p:sldId id="573" r:id="rId6"/>
    <p:sldId id="574" r:id="rId7"/>
    <p:sldId id="616" r:id="rId8"/>
    <p:sldId id="644" r:id="rId9"/>
    <p:sldId id="575" r:id="rId10"/>
    <p:sldId id="645" r:id="rId11"/>
    <p:sldId id="646" r:id="rId12"/>
    <p:sldId id="647" r:id="rId13"/>
    <p:sldId id="577" r:id="rId14"/>
    <p:sldId id="648" r:id="rId15"/>
    <p:sldId id="649" r:id="rId16"/>
    <p:sldId id="650" r:id="rId17"/>
    <p:sldId id="651" r:id="rId18"/>
  </p:sldIdLst>
  <p:sldSz cx="9144000" cy="6858000" type="screen4x3"/>
  <p:notesSz cx="7315200" cy="9601200"/>
  <p:custDataLst>
    <p:tags r:id="rId21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3399FF"/>
    <a:srgbClr val="639B7E"/>
    <a:srgbClr val="FF00FF"/>
    <a:srgbClr val="33CCFF"/>
    <a:srgbClr val="0033CC"/>
    <a:srgbClr val="0066FF"/>
    <a:srgbClr val="FF0000"/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8" autoAdjust="0"/>
    <p:restoredTop sz="91770" autoAdjust="0"/>
  </p:normalViewPr>
  <p:slideViewPr>
    <p:cSldViewPr snapToObjects="1">
      <p:cViewPr>
        <p:scale>
          <a:sx n="100" d="100"/>
          <a:sy n="100" d="100"/>
        </p:scale>
        <p:origin x="-582" y="-72"/>
      </p:cViewPr>
      <p:guideLst>
        <p:guide orient="horz" pos="2064"/>
        <p:guide pos="196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61" d="100"/>
          <a:sy n="61" d="100"/>
        </p:scale>
        <p:origin x="-1704" y="-72"/>
      </p:cViewPr>
      <p:guideLst>
        <p:guide orient="horz" pos="3023"/>
        <p:guide pos="230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646" tIns="46983" rIns="95646" bIns="469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6825" y="727075"/>
            <a:ext cx="4783138" cy="358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2514600"/>
            <a:ext cx="9144000" cy="43434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US" altLang="en-US" i="0">
                <a:latin typeface="Times" pitchFamily="18" charset="0"/>
                <a:cs typeface="+mn-cs"/>
              </a:rPr>
              <a:t>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206625"/>
            <a:ext cx="9144000" cy="519113"/>
          </a:xfrm>
          <a:prstGeom prst="rect">
            <a:avLst/>
          </a:prstGeom>
          <a:solidFill>
            <a:srgbClr val="6666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V="1">
            <a:off x="8153400" y="2209800"/>
            <a:ext cx="1588" cy="4645025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0" y="2725738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sp>
        <p:nvSpPr>
          <p:cNvPr id="18535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59436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 b="1">
                <a:solidFill>
                  <a:srgbClr val="FC0128"/>
                </a:solidFill>
              </a:defRPr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8535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1800225" y="2819400"/>
            <a:ext cx="5981700" cy="838200"/>
          </a:xfrm>
        </p:spPr>
        <p:txBody>
          <a:bodyPr/>
          <a:lstStyle>
            <a:lvl1pPr algn="l">
              <a:defRPr sz="3400" b="0">
                <a:solidFill>
                  <a:srgbClr val="FC0128"/>
                </a:solidFill>
              </a:defRPr>
            </a:lvl1pPr>
          </a:lstStyle>
          <a:p>
            <a:r>
              <a:rPr lang="en-US" altLang="en-US"/>
              <a:t>Insert Title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1E083-83CB-422C-8746-77FA2CBB73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28600"/>
            <a:ext cx="6021387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C9AB8-7F1F-42DD-A17D-1099C5916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9BDE8-D5C5-4F2F-85CB-5CD1CFBC1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DC1C6-448C-4930-80FA-29F201DEC4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219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219200"/>
            <a:ext cx="4040187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C7D9F-4AC5-4C29-9D99-FB41AA798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09347-8AAD-4A03-B682-4340416F6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BC484-29DE-4828-89F7-C90E48D25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63656-F651-4308-8AF3-AAE1E0F85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C0342-3C1E-425C-A1B8-9D7D7B2AF2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4311A-6816-420F-82A8-BE2CAFDDD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ChangeArrowheads="1"/>
          </p:cNvSpPr>
          <p:nvPr/>
        </p:nvSpPr>
        <p:spPr bwMode="auto">
          <a:xfrm>
            <a:off x="0" y="6134100"/>
            <a:ext cx="9144000" cy="72231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sp>
        <p:nvSpPr>
          <p:cNvPr id="184323" name="Rectangle 3"/>
          <p:cNvSpPr>
            <a:spLocks noChangeArrowheads="1"/>
          </p:cNvSpPr>
          <p:nvPr/>
        </p:nvSpPr>
        <p:spPr bwMode="auto">
          <a:xfrm>
            <a:off x="0" y="6673850"/>
            <a:ext cx="9144000" cy="180975"/>
          </a:xfrm>
          <a:prstGeom prst="rect">
            <a:avLst/>
          </a:prstGeom>
          <a:solidFill>
            <a:srgbClr val="6666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sp>
        <p:nvSpPr>
          <p:cNvPr id="184324" name="Line 4"/>
          <p:cNvSpPr>
            <a:spLocks noChangeShapeType="1"/>
          </p:cNvSpPr>
          <p:nvPr/>
        </p:nvSpPr>
        <p:spPr bwMode="auto">
          <a:xfrm>
            <a:off x="8153400" y="6096000"/>
            <a:ext cx="1588" cy="762000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sp>
        <p:nvSpPr>
          <p:cNvPr id="184326" name="Line 6"/>
          <p:cNvSpPr>
            <a:spLocks noChangeShapeType="1"/>
          </p:cNvSpPr>
          <p:nvPr/>
        </p:nvSpPr>
        <p:spPr bwMode="auto">
          <a:xfrm>
            <a:off x="0" y="6677025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sp>
        <p:nvSpPr>
          <p:cNvPr id="184327" name="Text Box 7"/>
          <p:cNvSpPr txBox="1">
            <a:spLocks noChangeArrowheads="1"/>
          </p:cNvSpPr>
          <p:nvPr/>
        </p:nvSpPr>
        <p:spPr bwMode="auto">
          <a:xfrm>
            <a:off x="838200" y="4572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n-US" i="0">
              <a:latin typeface="Times" pitchFamily="18" charset="0"/>
              <a:cs typeface="+mn-cs"/>
            </a:endParaRPr>
          </a:p>
        </p:txBody>
      </p:sp>
      <p:sp>
        <p:nvSpPr>
          <p:cNvPr id="184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219200"/>
            <a:ext cx="8231187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3246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FontTx/>
              <a:buNone/>
              <a:defRPr sz="1400" i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D45649-C276-464E-88EA-B8DB87981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8" name="Picture 12" descr="culogo_65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1722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4" descr="CU Web Logo at its minimum siz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138863"/>
            <a:ext cx="25050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Symbol" pitchFamily="18" charset="2"/>
        <a:buChar char="Þ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Symbol" pitchFamily="18" charset="2"/>
        <a:buChar char="Þ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Symbol" pitchFamily="18" charset="2"/>
        <a:buChar char="Þ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Symbol" pitchFamily="18" charset="2"/>
        <a:buChar char="Þ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Symbol" pitchFamily="18" charset="2"/>
        <a:buChar char="Þ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SC" pitchFamily="18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SC" pitchFamily="18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SC" pitchFamily="18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SC" pitchFamily="18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SC" pitchFamily="18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SC" pitchFamily="18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SC" pitchFamily="18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SC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066800"/>
            <a:ext cx="7315200" cy="838200"/>
          </a:xfrm>
        </p:spPr>
        <p:txBody>
          <a:bodyPr/>
          <a:lstStyle/>
          <a:p>
            <a:r>
              <a:rPr lang="en-US" sz="3600" b="1" dirty="0" smtClean="0"/>
              <a:t>Learning with Inference for Discrete Graphical Models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819400"/>
            <a:ext cx="7848600" cy="3124200"/>
          </a:xfrm>
        </p:spPr>
        <p:txBody>
          <a:bodyPr/>
          <a:lstStyle/>
          <a:p>
            <a:r>
              <a:rPr lang="en-US" sz="2800" dirty="0" smtClean="0"/>
              <a:t>Nikos </a:t>
            </a:r>
            <a:r>
              <a:rPr lang="en-US" sz="2800" dirty="0" err="1" smtClean="0"/>
              <a:t>Komodakis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Pawan</a:t>
            </a:r>
            <a:r>
              <a:rPr lang="en-US" sz="2800" dirty="0" smtClean="0"/>
              <a:t> Kumar</a:t>
            </a:r>
          </a:p>
          <a:p>
            <a:endParaRPr lang="en-US" sz="2800" dirty="0" smtClean="0"/>
          </a:p>
          <a:p>
            <a:r>
              <a:rPr lang="en-US" sz="2800" dirty="0" smtClean="0"/>
              <a:t>Nikos </a:t>
            </a:r>
            <a:r>
              <a:rPr lang="en-US" sz="2800" dirty="0" err="1" smtClean="0"/>
              <a:t>Paragios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Ramin</a:t>
            </a:r>
            <a:r>
              <a:rPr lang="en-US" sz="2800" dirty="0" smtClean="0"/>
              <a:t> </a:t>
            </a:r>
            <a:r>
              <a:rPr lang="en-US" sz="2800" dirty="0" err="1" smtClean="0"/>
              <a:t>Zabih</a:t>
            </a:r>
            <a:r>
              <a:rPr lang="en-US" sz="2800" dirty="0" smtClean="0"/>
              <a:t> (presenter)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29BDE8-D5C5-4F2F-85CB-5CD1CFBC106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2426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3463" y="1190625"/>
            <a:ext cx="7077075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49F0DE-3153-4369-B371-4E92A1568370}" type="slidenum">
              <a:rPr lang="en-US"/>
              <a:pPr>
                <a:defRPr/>
              </a:pPr>
              <a:t>11</a:t>
            </a:fld>
            <a:endParaRPr 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651375" y="2308225"/>
            <a:ext cx="3656013" cy="3481388"/>
            <a:chOff x="2880" y="1440"/>
            <a:chExt cx="2303" cy="2193"/>
          </a:xfrm>
        </p:grpSpPr>
        <p:pic>
          <p:nvPicPr>
            <p:cNvPr id="1037" name="Picture 10" descr="c_norma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80" y="1440"/>
              <a:ext cx="2303" cy="1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1"/>
            <p:cNvSpPr txBox="1">
              <a:spLocks noChangeArrowheads="1"/>
            </p:cNvSpPr>
            <p:nvPr/>
          </p:nvSpPr>
          <p:spPr bwMode="auto">
            <a:xfrm>
              <a:off x="3534" y="3345"/>
              <a:ext cx="98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i="0"/>
                <a:t>Correlation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4652963" y="2308225"/>
            <a:ext cx="3656012" cy="3733800"/>
            <a:chOff x="2931" y="1440"/>
            <a:chExt cx="2303" cy="2352"/>
          </a:xfrm>
        </p:grpSpPr>
        <p:sp>
          <p:nvSpPr>
            <p:cNvPr id="1033" name="Rectangle 24"/>
            <p:cNvSpPr>
              <a:spLocks noChangeArrowheads="1"/>
            </p:cNvSpPr>
            <p:nvPr/>
          </p:nvSpPr>
          <p:spPr bwMode="auto">
            <a:xfrm>
              <a:off x="3360" y="3264"/>
              <a:ext cx="1440" cy="52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buFontTx/>
                <a:buAutoNum type="arabicPeriod"/>
              </a:pPr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4" name="Group 21"/>
            <p:cNvGrpSpPr>
              <a:grpSpLocks/>
            </p:cNvGrpSpPr>
            <p:nvPr/>
          </p:nvGrpSpPr>
          <p:grpSpPr bwMode="auto">
            <a:xfrm>
              <a:off x="2931" y="1440"/>
              <a:ext cx="2303" cy="2190"/>
              <a:chOff x="1632" y="1440"/>
              <a:chExt cx="2303" cy="2190"/>
            </a:xfrm>
          </p:grpSpPr>
          <p:pic>
            <p:nvPicPr>
              <p:cNvPr id="1035" name="Picture 22" descr="japan-col-3x4"/>
              <p:cNvPicPr preferRelativeResize="0"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632" y="1440"/>
                <a:ext cx="2303" cy="1726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36" name="Text Box 23"/>
              <p:cNvSpPr txBox="1">
                <a:spLocks noChangeArrowheads="1"/>
              </p:cNvSpPr>
              <p:nvPr/>
            </p:nvSpPr>
            <p:spPr bwMode="auto">
              <a:xfrm>
                <a:off x="2307" y="3342"/>
                <a:ext cx="95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i="0"/>
                  <a:t>Graph cuts</a:t>
                </a:r>
              </a:p>
            </p:txBody>
          </p:sp>
        </p:grpSp>
      </p:grpSp>
      <p:sp>
        <p:nvSpPr>
          <p:cNvPr id="10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Stereo images</a:t>
            </a: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457200" y="2308225"/>
            <a:ext cx="3757613" cy="3481388"/>
            <a:chOff x="288" y="1440"/>
            <a:chExt cx="2367" cy="2193"/>
          </a:xfrm>
        </p:grpSpPr>
        <p:graphicFrame>
          <p:nvGraphicFramePr>
            <p:cNvPr id="1026" name="Object 7"/>
            <p:cNvGraphicFramePr>
              <a:graphicFrameLocks noChangeAspect="1"/>
            </p:cNvGraphicFramePr>
            <p:nvPr/>
          </p:nvGraphicFramePr>
          <p:xfrm>
            <a:off x="288" y="1440"/>
            <a:ext cx="2367" cy="1727"/>
          </p:xfrm>
          <a:graphic>
            <a:graphicData uri="http://schemas.openxmlformats.org/presentationml/2006/ole">
              <p:oleObj spid="_x0000_s243714" name="Image" r:id="rId6" imgW="4422167" imgH="3202259" progId="">
                <p:embed/>
              </p:oleObj>
            </a:graphicData>
          </a:graphic>
        </p:graphicFrame>
        <p:sp>
          <p:nvSpPr>
            <p:cNvPr id="1032" name="Text Box 8"/>
            <p:cNvSpPr txBox="1">
              <a:spLocks noChangeArrowheads="1"/>
            </p:cNvSpPr>
            <p:nvPr/>
          </p:nvSpPr>
          <p:spPr bwMode="auto">
            <a:xfrm>
              <a:off x="867" y="3345"/>
              <a:ext cx="120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i="0"/>
                <a:t>Right answers</a:t>
              </a:r>
            </a:p>
          </p:txBody>
        </p:sp>
      </p:grpSp>
      <p:pic>
        <p:nvPicPr>
          <p:cNvPr id="20" name="Picture 9" descr="scene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50075" y="0"/>
            <a:ext cx="2193925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Is vision solved? </a:t>
            </a:r>
            <a:br>
              <a:rPr lang="en-US" dirty="0" smtClean="0"/>
            </a:br>
            <a:r>
              <a:rPr lang="en-US" dirty="0" smtClean="0"/>
              <a:t>Can we all go home now?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many easy problems the technical problem of minimizing the energy is now effectively solved</a:t>
            </a:r>
          </a:p>
          <a:p>
            <a:pPr lvl="1"/>
            <a:r>
              <a:rPr lang="en-US" dirty="0" smtClean="0"/>
              <a:t>“Easy” = “</a:t>
            </a:r>
            <a:r>
              <a:rPr lang="en-US" dirty="0" err="1" smtClean="0"/>
              <a:t>submodular</a:t>
            </a:r>
            <a:r>
              <a:rPr lang="en-US" dirty="0" smtClean="0"/>
              <a:t>/regular, &amp; first-order”</a:t>
            </a:r>
          </a:p>
          <a:p>
            <a:pPr lvl="2"/>
            <a:r>
              <a:rPr lang="en-US" dirty="0" smtClean="0"/>
              <a:t>We’ll define these terms later on</a:t>
            </a:r>
          </a:p>
          <a:p>
            <a:pPr lvl="1"/>
            <a:r>
              <a:rPr lang="en-US" dirty="0" smtClean="0"/>
              <a:t>“Technical problem” ≠ vision problem</a:t>
            </a:r>
          </a:p>
          <a:p>
            <a:pPr lvl="1"/>
            <a:r>
              <a:rPr lang="en-US" dirty="0" smtClean="0"/>
              <a:t>“The energy”? Is the right one obvious??</a:t>
            </a:r>
          </a:p>
          <a:p>
            <a:r>
              <a:rPr lang="en-US" dirty="0" smtClean="0"/>
              <a:t>Still, this is vast progress in a relatively short period of time</a:t>
            </a:r>
          </a:p>
          <a:p>
            <a:pPr lvl="1"/>
            <a:r>
              <a:rPr lang="en-US" dirty="0" smtClean="0"/>
              <a:t>These “easy” problems were impossible in ‘97!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6FBAEA-AA86-4BC5-BADE-609AC424AFFA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right energy?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we can find the global optimum fast</a:t>
            </a:r>
          </a:p>
          <a:p>
            <a:pPr lvl="1"/>
            <a:r>
              <a:rPr lang="en-US" dirty="0" smtClean="0"/>
              <a:t>Original example can be solved by graph cuts</a:t>
            </a:r>
          </a:p>
          <a:p>
            <a:r>
              <a:rPr lang="en-US" dirty="0" smtClean="0"/>
              <a:t>Do we get what we want?</a:t>
            </a:r>
          </a:p>
          <a:p>
            <a:pPr lvl="1"/>
            <a:r>
              <a:rPr lang="en-US" dirty="0" smtClean="0"/>
              <a:t>How important is C1 (data) </a:t>
            </a:r>
            <a:r>
              <a:rPr lang="en-US" dirty="0" err="1" smtClean="0"/>
              <a:t>vs</a:t>
            </a:r>
            <a:r>
              <a:rPr lang="en-US" dirty="0" smtClean="0"/>
              <a:t> C2 (prior)?</a:t>
            </a:r>
          </a:p>
          <a:p>
            <a:pPr lvl="1"/>
            <a:r>
              <a:rPr lang="en-US" dirty="0" smtClean="0"/>
              <a:t>If C2 dominates, we get a uniform image</a:t>
            </a:r>
          </a:p>
          <a:p>
            <a:r>
              <a:rPr lang="en-US" dirty="0" smtClean="0"/>
              <a:t>Important lessons</a:t>
            </a:r>
          </a:p>
          <a:p>
            <a:pPr lvl="1"/>
            <a:r>
              <a:rPr lang="en-US" dirty="0" smtClean="0"/>
              <a:t>Need to learn the right parameter values</a:t>
            </a:r>
          </a:p>
          <a:p>
            <a:pPr lvl="1"/>
            <a:r>
              <a:rPr lang="en-US" dirty="0" smtClean="0"/>
              <a:t>Prior is not actually strong enough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29BDE8-D5C5-4F2F-85CB-5CD1CFBC106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priors?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Original graph cuts example, from </a:t>
            </a:r>
            <a:r>
              <a:rPr lang="en-US" dirty="0" err="1" smtClean="0"/>
              <a:t>Greig</a:t>
            </a:r>
            <a:r>
              <a:rPr lang="en-US" dirty="0" smtClean="0"/>
              <a:t> et al 1989 (example from Olga </a:t>
            </a:r>
            <a:r>
              <a:rPr lang="en-US" dirty="0" err="1" smtClean="0"/>
              <a:t>Veksler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 choice of the relative importance of C1 and C2 gives the letter A at global min!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29BDE8-D5C5-4F2F-85CB-5CD1CFBC106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2447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1275" y="2552700"/>
            <a:ext cx="39814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good is global min?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often get a solution whose energy is lower than the ground truth</a:t>
            </a:r>
          </a:p>
          <a:p>
            <a:pPr lvl="1"/>
            <a:r>
              <a:rPr lang="en-US" dirty="0" smtClean="0"/>
              <a:t>Folk theorem, first published in [</a:t>
            </a:r>
            <a:r>
              <a:rPr lang="en-US" dirty="0" err="1" smtClean="0"/>
              <a:t>Tappen</a:t>
            </a:r>
            <a:r>
              <a:rPr lang="en-US" dirty="0" smtClean="0"/>
              <a:t> &amp; Freedman ICCV03], improved by [Meltzer, </a:t>
            </a:r>
            <a:r>
              <a:rPr lang="en-US" dirty="0" err="1" smtClean="0"/>
              <a:t>Yanover</a:t>
            </a:r>
            <a:r>
              <a:rPr lang="en-US" dirty="0" smtClean="0"/>
              <a:t> &amp; Weiss ICCV05]</a:t>
            </a:r>
          </a:p>
          <a:p>
            <a:pPr lvl="1"/>
            <a:r>
              <a:rPr lang="en-US" dirty="0" smtClean="0"/>
              <a:t>Huge gap! Can easily be 40% or more</a:t>
            </a:r>
          </a:p>
          <a:p>
            <a:r>
              <a:rPr lang="en-US" dirty="0" smtClean="0"/>
              <a:t>Lots of parameters in energy functions</a:t>
            </a:r>
          </a:p>
          <a:p>
            <a:pPr lvl="1"/>
            <a:r>
              <a:rPr lang="en-US" dirty="0" smtClean="0"/>
              <a:t>Need to learn them</a:t>
            </a:r>
          </a:p>
          <a:p>
            <a:pPr lvl="1"/>
            <a:r>
              <a:rPr lang="en-US" dirty="0" smtClean="0"/>
              <a:t>Pretty clear that priors with fast algorithms are just too weak for our purposes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29BDE8-D5C5-4F2F-85CB-5CD1CFBC106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and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learning come into play?</a:t>
            </a:r>
          </a:p>
          <a:p>
            <a:pPr lvl="1"/>
            <a:r>
              <a:rPr lang="en-US" dirty="0" smtClean="0"/>
              <a:t>There are too many parameters to an energy function to tune by hand </a:t>
            </a:r>
          </a:p>
          <a:p>
            <a:pPr lvl="2"/>
            <a:r>
              <a:rPr lang="en-US" dirty="0" smtClean="0"/>
              <a:t>Example: </a:t>
            </a:r>
            <a:r>
              <a:rPr lang="en-US" dirty="0" err="1" smtClean="0"/>
              <a:t>Felzenszwalb</a:t>
            </a:r>
            <a:r>
              <a:rPr lang="en-US" dirty="0" smtClean="0"/>
              <a:t> deformable parts-based models have thousands of parameters</a:t>
            </a:r>
          </a:p>
          <a:p>
            <a:r>
              <a:rPr lang="en-US" dirty="0" smtClean="0"/>
              <a:t>Two topics for this afternoon</a:t>
            </a:r>
          </a:p>
          <a:p>
            <a:pPr lvl="1"/>
            <a:r>
              <a:rPr lang="en-US" dirty="0" smtClean="0"/>
              <a:t>Parameter estimation can be formulated as an optimization problem</a:t>
            </a:r>
          </a:p>
          <a:p>
            <a:pPr lvl="1"/>
            <a:r>
              <a:rPr lang="en-US" dirty="0" smtClean="0"/>
              <a:t>We need methods that can learn parameters from real data, with all </a:t>
            </a:r>
            <a:r>
              <a:rPr lang="en-US" smtClean="0"/>
              <a:t>its imperfections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29BDE8-D5C5-4F2F-85CB-5CD1CFBC106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54AEA-D857-44FB-83CD-A4112C4D41D8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9:30 - 10:00: Overview (</a:t>
            </a:r>
            <a:r>
              <a:rPr lang="en-US" sz="2400" dirty="0" err="1" smtClean="0">
                <a:solidFill>
                  <a:srgbClr val="FF0000"/>
                </a:solidFill>
              </a:rPr>
              <a:t>Zabih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10:10 - 11:10 Inference for learning (</a:t>
            </a:r>
            <a:r>
              <a:rPr lang="en-US" sz="2400" dirty="0" err="1" smtClean="0"/>
              <a:t>Zabih</a:t>
            </a:r>
            <a:r>
              <a:rPr lang="en-US" sz="2400" dirty="0" smtClean="0"/>
              <a:t>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11:25 - 12:30 More inference for learning, plus software demos (</a:t>
            </a:r>
            <a:r>
              <a:rPr lang="en-US" sz="2400" dirty="0" err="1" smtClean="0"/>
              <a:t>Komodakis</a:t>
            </a:r>
            <a:r>
              <a:rPr lang="en-US" sz="2400" dirty="0" smtClean="0"/>
              <a:t>, Kumar)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14:30 - 16:00 Learning for inference (</a:t>
            </a:r>
            <a:r>
              <a:rPr lang="en-US" sz="2400" dirty="0" err="1" smtClean="0"/>
              <a:t>Komodakis</a:t>
            </a:r>
            <a:r>
              <a:rPr lang="en-US" sz="2400" dirty="0" smtClean="0"/>
              <a:t>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16:15 - 17:45 Advanced topics (Kumar)</a:t>
            </a:r>
          </a:p>
          <a:p>
            <a:pPr>
              <a:buNone/>
            </a:pPr>
            <a:r>
              <a:rPr lang="en-US" sz="2400" dirty="0" smtClean="0"/>
              <a:t>17:45 - 18:00 Discussion (all)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C9B1F2-FE64-49BF-81F0-AE6A979A310B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62200"/>
            <a:ext cx="8686800" cy="914400"/>
          </a:xfrm>
        </p:spPr>
        <p:txBody>
          <a:bodyPr/>
          <a:lstStyle/>
          <a:p>
            <a:r>
              <a:rPr lang="en-US" sz="4000" dirty="0" smtClean="0"/>
              <a:t>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03893F-577F-4168-9B6B-F8037A796094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Motivating example</a:t>
            </a:r>
          </a:p>
        </p:txBody>
      </p:sp>
      <p:sp>
        <p:nvSpPr>
          <p:cNvPr id="168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Suppose we want to find a bright object against a dark background</a:t>
            </a:r>
          </a:p>
          <a:p>
            <a:pPr lvl="1"/>
            <a:r>
              <a:rPr lang="en-US" smtClean="0"/>
              <a:t>But some of the pixel values are slightly wrong</a:t>
            </a:r>
          </a:p>
        </p:txBody>
      </p:sp>
      <p:pic>
        <p:nvPicPr>
          <p:cNvPr id="16855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667000"/>
            <a:ext cx="4016375" cy="324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8550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1900" y="2667000"/>
            <a:ext cx="40005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C7BE2F-0F94-40B7-852F-C6FE0A860A67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Optimization viewpoint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Find best (least expensive) binary image</a:t>
            </a:r>
          </a:p>
          <a:p>
            <a:pPr lvl="1"/>
            <a:r>
              <a:rPr lang="en-US" smtClean="0"/>
              <a:t>Costs: C1 (labeling) and C2 (boundary)</a:t>
            </a:r>
          </a:p>
          <a:p>
            <a:r>
              <a:rPr lang="en-US" smtClean="0"/>
              <a:t>C1: Labeling a dark pixel as foreground</a:t>
            </a:r>
          </a:p>
          <a:p>
            <a:pPr lvl="1"/>
            <a:r>
              <a:rPr lang="en-US" smtClean="0"/>
              <a:t>Or, a bright pixel as background</a:t>
            </a:r>
          </a:p>
          <a:p>
            <a:r>
              <a:rPr lang="en-US" smtClean="0"/>
              <a:t>If we only had labeling costs, the cheapest solution is the thresholded output</a:t>
            </a:r>
          </a:p>
          <a:p>
            <a:r>
              <a:rPr lang="en-US" smtClean="0"/>
              <a:t>C2: The length of the boundary between foreground and background</a:t>
            </a:r>
          </a:p>
          <a:p>
            <a:pPr lvl="1"/>
            <a:r>
              <a:rPr lang="en-US" smtClean="0"/>
              <a:t>Penalizes isolated pixels or ragged boundaries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87E071-6C42-4326-8D8C-EC4ADDA39E8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MAP-MRF energy function</a:t>
            </a:r>
          </a:p>
        </p:txBody>
      </p:sp>
      <p:sp>
        <p:nvSpPr>
          <p:cNvPr id="180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Generalization of C2 is 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Think of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mtClean="0"/>
              <a:t> as the cost for two adjacent pixels to have these particular labels</a:t>
            </a:r>
          </a:p>
          <a:p>
            <a:pPr lvl="1"/>
            <a:r>
              <a:rPr lang="en-US" smtClean="0"/>
              <a:t>For binary images, the natural cost is uniform</a:t>
            </a:r>
          </a:p>
          <a:p>
            <a:r>
              <a:rPr lang="en-US" smtClean="0"/>
              <a:t>Bayesian energy function:</a:t>
            </a:r>
          </a:p>
        </p:txBody>
      </p:sp>
      <p:sp>
        <p:nvSpPr>
          <p:cNvPr id="10245" name="AutoShape 6"/>
          <p:cNvSpPr>
            <a:spLocks noChangeArrowheads="1"/>
          </p:cNvSpPr>
          <p:nvPr/>
        </p:nvSpPr>
        <p:spPr bwMode="auto">
          <a:xfrm>
            <a:off x="4189413" y="4221163"/>
            <a:ext cx="1524000" cy="420687"/>
          </a:xfrm>
          <a:prstGeom prst="wedgeRoundRectCallout">
            <a:avLst>
              <a:gd name="adj1" fmla="val -27185"/>
              <a:gd name="adj2" fmla="val 131134"/>
              <a:gd name="adj3" fmla="val 16667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 eaLnBrk="0" hangingPunct="0"/>
            <a:r>
              <a:rPr lang="en-US" sz="2000" i="0">
                <a:solidFill>
                  <a:schemeClr val="bg1"/>
                </a:solidFill>
              </a:rPr>
              <a:t>Likelihood</a:t>
            </a:r>
            <a:endParaRPr lang="en-US" sz="2000" i="0">
              <a:solidFill>
                <a:schemeClr val="bg1"/>
              </a:solidFill>
              <a:latin typeface="cmmi10"/>
            </a:endParaRPr>
          </a:p>
        </p:txBody>
      </p:sp>
      <p:sp>
        <p:nvSpPr>
          <p:cNvPr id="10246" name="AutoShape 7"/>
          <p:cNvSpPr>
            <a:spLocks noChangeArrowheads="1"/>
          </p:cNvSpPr>
          <p:nvPr/>
        </p:nvSpPr>
        <p:spPr bwMode="auto">
          <a:xfrm>
            <a:off x="6170613" y="4221163"/>
            <a:ext cx="1066800" cy="420687"/>
          </a:xfrm>
          <a:prstGeom prst="wedgeRoundRectCallout">
            <a:avLst>
              <a:gd name="adj1" fmla="val 31694"/>
              <a:gd name="adj2" fmla="val 131134"/>
              <a:gd name="adj3" fmla="val 16667"/>
            </a:avLst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 eaLnBrk="0" hangingPunct="0"/>
            <a:r>
              <a:rPr lang="en-US" sz="2000" i="0">
                <a:solidFill>
                  <a:schemeClr val="bg1"/>
                </a:solidFill>
              </a:rPr>
              <a:t>Prior</a:t>
            </a:r>
          </a:p>
        </p:txBody>
      </p:sp>
      <p:pic>
        <p:nvPicPr>
          <p:cNvPr id="1806345" name="Picture 9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278"/>
          <a:stretch>
            <a:fillRect/>
          </a:stretch>
        </p:blipFill>
        <p:spPr bwMode="auto">
          <a:xfrm>
            <a:off x="5097463" y="1328738"/>
            <a:ext cx="2141537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06346" name="Picture 10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5019675"/>
            <a:ext cx="7086600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06341" name="Rectangle 5"/>
          <p:cNvSpPr>
            <a:spLocks noChangeArrowheads="1"/>
          </p:cNvSpPr>
          <p:nvPr/>
        </p:nvSpPr>
        <p:spPr bwMode="auto">
          <a:xfrm>
            <a:off x="1828800" y="4191000"/>
            <a:ext cx="7239000" cy="104775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FontTx/>
              <a:buChar char="•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6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6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6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6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6339" grpId="0" build="p"/>
      <p:bldP spid="18063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functions like this go back at least as far as Horn &amp; </a:t>
            </a:r>
            <a:r>
              <a:rPr lang="en-US" dirty="0" err="1" smtClean="0"/>
              <a:t>Schunk</a:t>
            </a:r>
            <a:r>
              <a:rPr lang="en-US" dirty="0" smtClean="0"/>
              <a:t> (1981)</a:t>
            </a:r>
          </a:p>
          <a:p>
            <a:r>
              <a:rPr lang="en-US" dirty="0" smtClean="0"/>
              <a:t>The Bayesian view was popularized by </a:t>
            </a:r>
            <a:r>
              <a:rPr lang="en-US" dirty="0" err="1" smtClean="0"/>
              <a:t>Geman</a:t>
            </a:r>
            <a:r>
              <a:rPr lang="en-US" dirty="0" smtClean="0"/>
              <a:t> and </a:t>
            </a:r>
            <a:r>
              <a:rPr lang="en-US" dirty="0" err="1" smtClean="0"/>
              <a:t>Geman</a:t>
            </a:r>
            <a:r>
              <a:rPr lang="en-US" dirty="0" smtClean="0"/>
              <a:t> (TPAMI 1984)</a:t>
            </a:r>
          </a:p>
          <a:p>
            <a:r>
              <a:rPr lang="en-US" dirty="0" smtClean="0"/>
              <a:t>Historically solved by gradient descent or related methods (e.g. annealing)</a:t>
            </a:r>
          </a:p>
          <a:p>
            <a:pPr lvl="1"/>
            <a:r>
              <a:rPr lang="en-US" dirty="0" smtClean="0"/>
              <a:t>Optimization method and energy function are not independent choices!</a:t>
            </a:r>
          </a:p>
          <a:p>
            <a:pPr lvl="1"/>
            <a:r>
              <a:rPr lang="en-US" dirty="0" smtClean="0"/>
              <a:t>Use the most specific method you can</a:t>
            </a:r>
          </a:p>
          <a:p>
            <a:pPr lvl="2"/>
            <a:r>
              <a:rPr lang="en-US" dirty="0" smtClean="0"/>
              <a:t>And, be prepared to tweak your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29BDE8-D5C5-4F2F-85CB-5CD1CFBC106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9CCC67-77BE-4EF9-92FD-6152938DF39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methods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Starting in the late 90’s researchers (re-) discovered discrete optimization methods</a:t>
            </a:r>
          </a:p>
          <a:p>
            <a:pPr lvl="1"/>
            <a:r>
              <a:rPr lang="en-US" dirty="0" smtClean="0"/>
              <a:t>Graph cuts, belief prop, dynamic programming, linear programming, semi-definite programming, etc.</a:t>
            </a:r>
          </a:p>
          <a:p>
            <a:r>
              <a:rPr lang="en-US" dirty="0" smtClean="0"/>
              <a:t>These methods proved remarkably effective at solving problems that could not be solved before</a:t>
            </a:r>
          </a:p>
          <a:p>
            <a:r>
              <a:rPr lang="en-US" dirty="0" smtClean="0"/>
              <a:t>Vision has lots of cool math –interest in this area is largely driven by performance!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summary: </a:t>
            </a:r>
            <a:r>
              <a:rPr lang="en-US" dirty="0" err="1" smtClean="0"/>
              <a:t>Szeliski</a:t>
            </a:r>
            <a:r>
              <a:rPr lang="en-US" dirty="0" smtClean="0"/>
              <a:t> et al. “A comparative study of energy minimization methods for Markov Random Fields with smoothness-based priors”, TPAMI 2008</a:t>
            </a:r>
          </a:p>
          <a:p>
            <a:pPr lvl="1"/>
            <a:r>
              <a:rPr lang="en-US" dirty="0" smtClean="0"/>
              <a:t>An updated version is a chapter in “Markov Random Fields for Vision and Image Processing”, 2011</a:t>
            </a:r>
          </a:p>
          <a:p>
            <a:r>
              <a:rPr lang="en-US" dirty="0" smtClean="0"/>
              <a:t>LP-based methods compute lower bounds</a:t>
            </a:r>
          </a:p>
          <a:p>
            <a:pPr lvl="1"/>
            <a:r>
              <a:rPr lang="en-US" dirty="0" smtClean="0"/>
              <a:t>Use this to measure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29BDE8-D5C5-4F2F-85CB-5CD1CFBC106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True"/>
  <p:tag name="DEFAULTDISPLAYSOURCE" val="\documentclass{slides}\pagestyle{empty}&#10;\usepackage{color,amssymb,amsmath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True"/>
  <p:tag name="DEFAULTWORKAROUNDTRANSPARENCYBUG" val="False"/>
  <p:tag name="DEFAULTRESOLUTION" val="1200"/>
  <p:tag name="DEFAULTMAGNIFICATION" val="1.5"/>
  <p:tag name="DEFAULTFONTSIZE" val="10"/>
  <p:tag name="DEFAULTWIDTH" val="524"/>
  <p:tag name="DEFAULTHEIGHT" val="36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symb,amsmath}&#10;\begin{document}&#10;$$G(x) = \sum_{p,q} V_{p,q}(x_p,x_q)&#10;$$&#10;\end{document}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524"/>
  <p:tag name="BOXHEIGHT" val="360"/>
  <p:tag name="BOXFONT" val="10"/>
  <p:tag name="BOXWRAP" val="False"/>
  <p:tag name="WORKAROUNDTRANSPARENCYBUG" val="False"/>
  <p:tag name="ALLOWFONTSUBSTITUTION" val="False"/>
  <p:tag name="BITMAPFORMAT" val="pngmono"/>
  <p:tag name="ORIGWIDTH" val="211"/>
  <p:tag name="PICTUREFILESIZE" val="1511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symb,amsmath}&#10;\begin{document}&#10;$$&#10;E(x_{\scriptscriptstyle{1}},\ldots,x_n) = \;\overbrace{\sum_p \vphantom{\int}D_p(x_p)} \; + &#10;\;\overbrace{\sum_{p,q} \vphantom{\int}V_{p,q}(x_p,x_q)}&#10;$$&#10;\end{document}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524"/>
  <p:tag name="BOXHEIGHT" val="360"/>
  <p:tag name="BOXFONT" val="10"/>
  <p:tag name="BOXWRAP" val="False"/>
  <p:tag name="WORKAROUNDTRANSPARENCYBUG" val="False"/>
  <p:tag name="ALLOWFONTSUBSTITUTION" val="False"/>
  <p:tag name="BITMAPFORMAT" val="pngmono"/>
  <p:tag name="ORIGWIDTH" val="431"/>
  <p:tag name="PICTUREFILESIZE" val="29491"/>
</p:tagLst>
</file>

<file path=ppt/theme/theme1.xml><?xml version="1.0" encoding="utf-8"?>
<a:theme xmlns:a="http://schemas.openxmlformats.org/drawingml/2006/main" name="Cornell 2007">
  <a:themeElements>
    <a:clrScheme name="Cornell 200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ornell 2007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rnell 20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nell 200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nell 200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nell 200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nell 20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nell 20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nell 20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">
      <a:dk1>
        <a:srgbClr val="808080"/>
      </a:dk1>
      <a:lt1>
        <a:srgbClr val="FFFFFF"/>
      </a:lt1>
      <a:dk2>
        <a:srgbClr val="333333"/>
      </a:dk2>
      <a:lt2>
        <a:srgbClr val="FFFFFF"/>
      </a:lt2>
      <a:accent1>
        <a:srgbClr val="00CC99"/>
      </a:accent1>
      <a:accent2>
        <a:srgbClr val="3333CC"/>
      </a:accent2>
      <a:accent3>
        <a:srgbClr val="ADADAD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Times SC"/>
        <a:ea typeface=""/>
        <a:cs typeface="Arial"/>
      </a:majorFont>
      <a:minorFont>
        <a:latin typeface="Franklin Gothic Medium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89339</TotalTime>
  <Pages>9</Pages>
  <Words>732</Words>
  <Application>Microsoft Office PowerPoint</Application>
  <PresentationFormat>On-screen Show (4:3)</PresentationFormat>
  <Paragraphs>117</Paragraphs>
  <Slides>16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Cornell 2007</vt:lpstr>
      <vt:lpstr>1_Default Design</vt:lpstr>
      <vt:lpstr>Image</vt:lpstr>
      <vt:lpstr>Learning with Inference for Discrete Graphical Models</vt:lpstr>
      <vt:lpstr>Schedule</vt:lpstr>
      <vt:lpstr>Overview</vt:lpstr>
      <vt:lpstr>Motivating example</vt:lpstr>
      <vt:lpstr>Optimization viewpoint</vt:lpstr>
      <vt:lpstr>MAP-MRF energy function</vt:lpstr>
      <vt:lpstr>Historical view</vt:lpstr>
      <vt:lpstr>Discrete methods</vt:lpstr>
      <vt:lpstr>Performance overview</vt:lpstr>
      <vt:lpstr>Typical results</vt:lpstr>
      <vt:lpstr>Stereo images</vt:lpstr>
      <vt:lpstr>Is vision solved?  Can we all go home now?</vt:lpstr>
      <vt:lpstr>What is the right energy?</vt:lpstr>
      <vt:lpstr>Better priors?</vt:lpstr>
      <vt:lpstr>How good is global min?</vt:lpstr>
      <vt:lpstr>Learning and inference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CVPR05 tutorial</dc:title>
  <dc:creator>Ramin Zabih</dc:creator>
  <cp:lastModifiedBy>Zabihs</cp:lastModifiedBy>
  <cp:revision>3180</cp:revision>
  <cp:lastPrinted>1999-04-09T01:53:10Z</cp:lastPrinted>
  <dcterms:created xsi:type="dcterms:W3CDTF">1997-04-08T15:48:36Z</dcterms:created>
  <dcterms:modified xsi:type="dcterms:W3CDTF">2011-11-06T02:14:53Z</dcterms:modified>
</cp:coreProperties>
</file>