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9" r:id="rId3"/>
    <p:sldId id="260" r:id="rId4"/>
    <p:sldId id="270" r:id="rId5"/>
    <p:sldId id="271" r:id="rId6"/>
    <p:sldId id="272" r:id="rId7"/>
    <p:sldId id="274" r:id="rId8"/>
    <p:sldId id="275" r:id="rId9"/>
    <p:sldId id="276" r:id="rId10"/>
    <p:sldId id="279" r:id="rId11"/>
    <p:sldId id="277" r:id="rId12"/>
    <p:sldId id="280" r:id="rId13"/>
    <p:sldId id="261" r:id="rId14"/>
    <p:sldId id="264" r:id="rId15"/>
    <p:sldId id="269" r:id="rId16"/>
    <p:sldId id="278" r:id="rId1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 autoAdjust="0"/>
  </p:normalViewPr>
  <p:slideViewPr>
    <p:cSldViewPr>
      <p:cViewPr varScale="1">
        <p:scale>
          <a:sx n="75" d="100"/>
          <a:sy n="75" d="100"/>
        </p:scale>
        <p:origin x="-33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70" y="32622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0" d="100"/>
          <a:sy n="60" d="100"/>
        </p:scale>
        <p:origin x="-2490" y="-7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372E4E-5247-47DB-A7A4-12B77F130CD6}" type="datetimeFigureOut">
              <a:rPr lang="en-GB" smtClean="0"/>
              <a:pPr/>
              <a:t>18/10/2010</a:t>
            </a:fld>
            <a:endParaRPr lang="en-GB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6496BA-3079-43DC-81BC-0F2C2B53C839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5C56A9-4DDB-4BBA-864D-0C09E9958FD6}" type="datetimeFigureOut">
              <a:rPr lang="en-GB" smtClean="0"/>
              <a:pPr/>
              <a:t>18/10/2010</a:t>
            </a:fld>
            <a:endParaRPr lang="en-GB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GB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7A9951-3191-4852-A765-22F721E21232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7A9951-3191-4852-A765-22F721E21232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7A9951-3191-4852-A765-22F721E21232}" type="slidenum">
              <a:rPr lang="en-GB" smtClean="0"/>
              <a:pPr/>
              <a:t>10</a:t>
            </a:fld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7A9951-3191-4852-A765-22F721E21232}" type="slidenum">
              <a:rPr lang="en-GB" smtClean="0"/>
              <a:pPr/>
              <a:t>11</a:t>
            </a:fld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7A9951-3191-4852-A765-22F721E21232}" type="slidenum">
              <a:rPr lang="en-GB" smtClean="0"/>
              <a:pPr/>
              <a:t>12</a:t>
            </a:fld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7A9951-3191-4852-A765-22F721E21232}" type="slidenum">
              <a:rPr lang="en-GB" smtClean="0"/>
              <a:pPr/>
              <a:t>13</a:t>
            </a:fld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7A9951-3191-4852-A765-22F721E21232}" type="slidenum">
              <a:rPr lang="en-GB" smtClean="0"/>
              <a:pPr/>
              <a:t>14</a:t>
            </a:fld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7A9951-3191-4852-A765-22F721E21232}" type="slidenum">
              <a:rPr lang="en-GB" smtClean="0"/>
              <a:pPr/>
              <a:t>15</a:t>
            </a:fld>
            <a:endParaRPr lang="en-GB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7A9951-3191-4852-A765-22F721E21232}" type="slidenum">
              <a:rPr lang="en-GB" smtClean="0"/>
              <a:pPr/>
              <a:t>16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7A9951-3191-4852-A765-22F721E21232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7A9951-3191-4852-A765-22F721E21232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7A9951-3191-4852-A765-22F721E21232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7A9951-3191-4852-A765-22F721E21232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7A9951-3191-4852-A765-22F721E21232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7A9951-3191-4852-A765-22F721E21232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7A9951-3191-4852-A765-22F721E21232}" type="slidenum">
              <a:rPr lang="en-GB" smtClean="0"/>
              <a:pPr/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7A9951-3191-4852-A765-22F721E21232}" type="slidenum">
              <a:rPr lang="en-GB" smtClean="0"/>
              <a:pPr/>
              <a:t>9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2342CEA3-3058-4D43-AE35-B3DA76CB4003}" type="datetimeFigureOut">
              <a:rPr lang="el-GR" smtClean="0"/>
              <a:pPr/>
              <a:t>18/10/2010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l-GR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1" name="20 - Ορθογώνιο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- Ορθογώνιο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- Ορθογώνιο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- Ορθογώνιο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18/10/2010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18/10/2010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7" name="6 - Ευθεία γραμμή σύνδεσης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- Ισοσκελές τρίγωνο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Ευθεία γραμμή σύνδεσης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18/10/2010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2342CEA3-3058-4D43-AE35-B3DA76CB4003}" type="datetimeFigureOut">
              <a:rPr lang="el-GR" smtClean="0"/>
              <a:pPr/>
              <a:t>18/10/2010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7" name="6 - Ορθογώνιο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18/10/2010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9" name="8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18/10/2010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3" name="12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18/10/2010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6" name="5 - Ισοσκελές τρίγωνο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18/10/2010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5" name="4 - Ευθεία γραμμή σύνδεσης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- Ισοσκελές τρίγωνο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18/10/2010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Ευθεία γραμμή σύνδεσης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- Ευθεία γραμμή σύνδεσης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- Ισοσκελές τρίγωνο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Θέση περιεχομένου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18/10/2010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Ευθεία γραμμή σύνδεσης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- Ισοσκελές τρίγωνο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342CEA3-3058-4D43-AE35-B3DA76CB4003}" type="datetimeFigureOut">
              <a:rPr lang="el-GR" smtClean="0"/>
              <a:pPr/>
              <a:t>18/10/2010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8" name="27 - Ευθεία γραμμή σύνδεσης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- Ευθεία γραμμή σύνδεσης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- Ισοσκελές τρίγωνο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duckduckgo.com/c/Classification_algorithms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www.ecmlpkdd2010.org/tutorials/Tutorial_EvolvingData_6on1.pdf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Techniques for Event Detection</a:t>
            </a:r>
            <a:endParaRPr lang="en-GB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err="1" smtClean="0"/>
              <a:t>Kleisarchaki</a:t>
            </a:r>
            <a:r>
              <a:rPr lang="en-GB" dirty="0" smtClean="0"/>
              <a:t> Sofia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N.E.D Versus Social E.D Techniques</a:t>
            </a:r>
            <a:endParaRPr lang="en-GB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Graphs</a:t>
            </a:r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GB" dirty="0" smtClean="0"/>
              <a:t>Graphs</a:t>
            </a:r>
          </a:p>
          <a:p>
            <a:endParaRPr lang="en-GB" dirty="0"/>
          </a:p>
        </p:txBody>
      </p:sp>
      <p:sp>
        <p:nvSpPr>
          <p:cNvPr id="6" name="5 - Ορθογώνιο"/>
          <p:cNvSpPr/>
          <p:nvPr/>
        </p:nvSpPr>
        <p:spPr>
          <a:xfrm>
            <a:off x="467544" y="2060848"/>
            <a:ext cx="8136904" cy="41044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9 - Ορθογώνιο"/>
          <p:cNvSpPr/>
          <p:nvPr/>
        </p:nvSpPr>
        <p:spPr>
          <a:xfrm>
            <a:off x="4932040" y="1230123"/>
            <a:ext cx="3384376" cy="504056"/>
          </a:xfrm>
          <a:prstGeom prst="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8 - TextBox"/>
          <p:cNvSpPr txBox="1"/>
          <p:nvPr/>
        </p:nvSpPr>
        <p:spPr>
          <a:xfrm>
            <a:off x="467544" y="2060848"/>
            <a:ext cx="813690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en-GB" b="1" dirty="0" smtClean="0"/>
              <a:t>[10</a:t>
            </a:r>
            <a:r>
              <a:rPr lang="en-GB" b="1" dirty="0" smtClean="0"/>
              <a:t>]</a:t>
            </a:r>
          </a:p>
          <a:p>
            <a:pPr marL="342900" indent="-342900">
              <a:buFont typeface="Wingdings" pitchFamily="2" charset="2"/>
              <a:buChar char="Ø"/>
            </a:pPr>
            <a:endParaRPr lang="en-GB" b="1" dirty="0" smtClean="0"/>
          </a:p>
          <a:p>
            <a:pPr marL="342900" indent="-342900">
              <a:buFont typeface="+mj-lt"/>
              <a:buAutoNum type="arabicPeriod"/>
            </a:pPr>
            <a:r>
              <a:rPr lang="en-GB" dirty="0" smtClean="0"/>
              <a:t>Multi – graphs: Represent social text streams</a:t>
            </a:r>
            <a:endParaRPr lang="en-GB" b="1" dirty="0" smtClean="0"/>
          </a:p>
          <a:p>
            <a:pPr marL="342900" indent="-342900">
              <a:buFont typeface="+mj-lt"/>
              <a:buAutoNum type="arabicPeriod"/>
            </a:pPr>
            <a:r>
              <a:rPr lang="en-GB" dirty="0" smtClean="0"/>
              <a:t>Node: Represent a social actor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 smtClean="0"/>
              <a:t>Edge: Represent information flow between two actors</a:t>
            </a:r>
          </a:p>
          <a:p>
            <a:pPr marL="342900" indent="-342900">
              <a:buFont typeface="+mj-lt"/>
              <a:buAutoNum type="arabicPeriod"/>
            </a:pPr>
            <a:endParaRPr lang="en-GB" dirty="0" smtClean="0"/>
          </a:p>
          <a:p>
            <a:pPr marL="342900" indent="-342900"/>
            <a:r>
              <a:rPr lang="en-GB" dirty="0" smtClean="0"/>
              <a:t>Detect Events: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 smtClean="0"/>
              <a:t>Text-based Clustering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 smtClean="0"/>
              <a:t>Temporal Segmentation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 smtClean="0"/>
              <a:t>Information flow-based graph cuts of the dual graph of social networks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2898626"/>
            <a:ext cx="8820472" cy="23305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N.E.D Versus Social E.D Techniques</a:t>
            </a:r>
            <a:endParaRPr lang="en-GB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Spatial/Temporal Models</a:t>
            </a:r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GB" dirty="0" smtClean="0"/>
              <a:t>Spatial/Temporal Models</a:t>
            </a:r>
            <a:endParaRPr lang="en-GB" dirty="0"/>
          </a:p>
        </p:txBody>
      </p:sp>
      <p:sp>
        <p:nvSpPr>
          <p:cNvPr id="6" name="5 - Ορθογώνιο"/>
          <p:cNvSpPr/>
          <p:nvPr/>
        </p:nvSpPr>
        <p:spPr>
          <a:xfrm>
            <a:off x="467544" y="2060848"/>
            <a:ext cx="8136904" cy="41044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9 - Ορθογώνιο"/>
          <p:cNvSpPr/>
          <p:nvPr/>
        </p:nvSpPr>
        <p:spPr>
          <a:xfrm>
            <a:off x="4932040" y="1230123"/>
            <a:ext cx="3384376" cy="504056"/>
          </a:xfrm>
          <a:prstGeom prst="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8 - TextBox"/>
          <p:cNvSpPr txBox="1"/>
          <p:nvPr/>
        </p:nvSpPr>
        <p:spPr>
          <a:xfrm>
            <a:off x="467544" y="2060848"/>
            <a:ext cx="813690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en-GB" b="1" dirty="0" smtClean="0"/>
              <a:t>[11]</a:t>
            </a:r>
          </a:p>
          <a:p>
            <a:pPr marL="342900" indent="-342900">
              <a:buFont typeface="+mj-lt"/>
              <a:buAutoNum type="arabicPeriod"/>
            </a:pPr>
            <a:endParaRPr lang="en-GB" b="1" dirty="0" smtClean="0"/>
          </a:p>
          <a:p>
            <a:pPr marL="342900" indent="-342900">
              <a:buFont typeface="+mj-lt"/>
              <a:buAutoNum type="arabicPeriod"/>
            </a:pPr>
            <a:r>
              <a:rPr lang="en-GB" dirty="0" smtClean="0"/>
              <a:t>Discovers </a:t>
            </a:r>
            <a:r>
              <a:rPr lang="en-GB" dirty="0" err="1" smtClean="0"/>
              <a:t>spatio</a:t>
            </a:r>
            <a:r>
              <a:rPr lang="en-GB" dirty="0" smtClean="0"/>
              <a:t>-temporal events from the data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 smtClean="0"/>
              <a:t>Use the events to build a network of associations among actors</a:t>
            </a:r>
          </a:p>
          <a:p>
            <a:pPr marL="342900" indent="-342900">
              <a:buFont typeface="Wingdings" pitchFamily="2" charset="2"/>
              <a:buChar char="Ø"/>
            </a:pPr>
            <a:endParaRPr lang="en-GB" b="1" dirty="0" smtClean="0"/>
          </a:p>
          <a:p>
            <a:pPr marL="342900" indent="-342900">
              <a:buFont typeface="Wingdings" pitchFamily="2" charset="2"/>
              <a:buChar char="Ø"/>
            </a:pPr>
            <a:r>
              <a:rPr lang="en-GB" dirty="0" smtClean="0"/>
              <a:t>Definition: A </a:t>
            </a:r>
            <a:r>
              <a:rPr lang="en-GB" dirty="0" err="1" smtClean="0"/>
              <a:t>spatio</a:t>
            </a:r>
            <a:r>
              <a:rPr lang="en-GB" dirty="0" smtClean="0"/>
              <a:t>-temporal event is a subset of </a:t>
            </a:r>
            <a:r>
              <a:rPr lang="en-GB" dirty="0" err="1" smtClean="0"/>
              <a:t>tuples</a:t>
            </a:r>
            <a:r>
              <a:rPr lang="en-GB" dirty="0" smtClean="0"/>
              <a:t>, e ⊆ D, meeting all of the following conditions. D: </a:t>
            </a:r>
            <a:r>
              <a:rPr lang="en-GB" dirty="0" err="1" smtClean="0"/>
              <a:t>spatio</a:t>
            </a:r>
            <a:r>
              <a:rPr lang="en-GB" dirty="0" smtClean="0"/>
              <a:t>-temporal database, </a:t>
            </a:r>
            <a:r>
              <a:rPr lang="el-GR" dirty="0" smtClean="0"/>
              <a:t>δ</a:t>
            </a:r>
            <a:r>
              <a:rPr lang="en-GB" sz="1600" dirty="0" smtClean="0"/>
              <a:t>max</a:t>
            </a:r>
            <a:r>
              <a:rPr lang="en-GB" dirty="0" smtClean="0"/>
              <a:t>: time duration</a:t>
            </a:r>
          </a:p>
        </p:txBody>
      </p:sp>
      <p:grpSp>
        <p:nvGrpSpPr>
          <p:cNvPr id="11" name="10 - Ομάδα"/>
          <p:cNvGrpSpPr/>
          <p:nvPr/>
        </p:nvGrpSpPr>
        <p:grpSpPr>
          <a:xfrm>
            <a:off x="873621" y="4095601"/>
            <a:ext cx="4537075" cy="1938387"/>
            <a:chOff x="886892" y="3573016"/>
            <a:chExt cx="4537075" cy="1938387"/>
          </a:xfrm>
        </p:grpSpPr>
        <p:pic>
          <p:nvPicPr>
            <p:cNvPr id="2050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99592" y="3573016"/>
              <a:ext cx="4524375" cy="1000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1" name="Picture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86892" y="4568428"/>
              <a:ext cx="4536504" cy="942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N.E.D Versus Social E.D Techniques</a:t>
            </a:r>
            <a:endParaRPr lang="en-GB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Classification using Supervised Techniques</a:t>
            </a:r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GB" dirty="0" smtClean="0"/>
              <a:t>Classification using Supervised Techniques</a:t>
            </a:r>
          </a:p>
        </p:txBody>
      </p:sp>
      <p:sp>
        <p:nvSpPr>
          <p:cNvPr id="6" name="5 - Ορθογώνιο"/>
          <p:cNvSpPr/>
          <p:nvPr/>
        </p:nvSpPr>
        <p:spPr>
          <a:xfrm>
            <a:off x="467544" y="2060848"/>
            <a:ext cx="8136904" cy="41044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8 - TextBox"/>
          <p:cNvSpPr txBox="1"/>
          <p:nvPr/>
        </p:nvSpPr>
        <p:spPr>
          <a:xfrm>
            <a:off x="467544" y="2060848"/>
            <a:ext cx="813690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en-GB" b="1" dirty="0" smtClean="0"/>
              <a:t>SVM 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GB" b="1" dirty="0" smtClean="0"/>
              <a:t>[7]</a:t>
            </a:r>
          </a:p>
          <a:p>
            <a:pPr marL="342900" indent="-342900">
              <a:buFont typeface="Wingdings" pitchFamily="2" charset="2"/>
              <a:buChar char="Ø"/>
            </a:pPr>
            <a:endParaRPr lang="en-GB" b="1" dirty="0" smtClean="0"/>
          </a:p>
          <a:p>
            <a:pPr marL="342900" indent="-342900">
              <a:buFont typeface="Wingdings" pitchFamily="2" charset="2"/>
              <a:buChar char="Ø"/>
            </a:pPr>
            <a:r>
              <a:rPr lang="en-GB" b="1" dirty="0" smtClean="0"/>
              <a:t>LSH / K-NN neighbours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GB" b="1" dirty="0" smtClean="0"/>
              <a:t>[12]</a:t>
            </a:r>
            <a:endParaRPr lang="en-GB" b="1" dirty="0" smtClean="0"/>
          </a:p>
          <a:p>
            <a:pPr marL="800100" lvl="1" indent="-342900"/>
            <a:endParaRPr lang="en-GB" b="1" dirty="0" smtClean="0"/>
          </a:p>
          <a:p>
            <a:pPr marL="342900" lvl="1" indent="-342900">
              <a:buFont typeface="Wingdings" pitchFamily="2" charset="2"/>
              <a:buChar char="Ø"/>
            </a:pPr>
            <a:r>
              <a:rPr lang="en-GB" b="1" dirty="0" smtClean="0"/>
              <a:t>Bayesian Networks</a:t>
            </a:r>
          </a:p>
          <a:p>
            <a:pPr marL="800100" lvl="1" indent="-342900"/>
            <a:endParaRPr lang="en-GB" b="1" dirty="0" smtClean="0"/>
          </a:p>
          <a:p>
            <a:pPr marL="800100" lvl="1" indent="-342900"/>
            <a:endParaRPr lang="en-GB" b="1" dirty="0" smtClean="0"/>
          </a:p>
          <a:p>
            <a:pPr marL="342900" indent="-342900">
              <a:buFont typeface="Wingdings" pitchFamily="2" charset="2"/>
              <a:buChar char="§"/>
            </a:pPr>
            <a:r>
              <a:rPr lang="en-GB" b="1" dirty="0" smtClean="0">
                <a:hlinkClick r:id="rId3"/>
              </a:rPr>
              <a:t>http://duckduckgo.com/c/Classification_algorithms</a:t>
            </a:r>
            <a:endParaRPr lang="en-GB" b="1" dirty="0" smtClean="0"/>
          </a:p>
          <a:p>
            <a:pPr marL="342900" indent="-342900">
              <a:buFont typeface="Wingdings" pitchFamily="2" charset="2"/>
              <a:buChar char="§"/>
            </a:pPr>
            <a:r>
              <a:rPr lang="en-GB" b="1" dirty="0" smtClean="0">
                <a:hlinkClick r:id="rId4"/>
              </a:rPr>
              <a:t>http://www.ecmlpkdd2010.org/tutorials/Tutorial_EvolvingData_6on1.pdf</a:t>
            </a:r>
            <a:endParaRPr lang="en-GB" b="1" dirty="0" smtClean="0"/>
          </a:p>
          <a:p>
            <a:pPr marL="342900" indent="-342900">
              <a:buFont typeface="Wingdings" pitchFamily="2" charset="2"/>
              <a:buChar char="Ø"/>
            </a:pPr>
            <a:endParaRPr lang="en-GB" b="1" dirty="0" smtClean="0"/>
          </a:p>
          <a:p>
            <a:pPr marL="342900" indent="-342900">
              <a:buFont typeface="Wingdings" pitchFamily="2" charset="2"/>
              <a:buChar char="Ø"/>
            </a:pPr>
            <a:endParaRPr lang="en-GB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Relevant Topics</a:t>
            </a:r>
            <a:endParaRPr lang="en-GB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Topic Detection</a:t>
            </a:r>
          </a:p>
          <a:p>
            <a:r>
              <a:rPr lang="en-GB" dirty="0" smtClean="0"/>
              <a:t>Trend Detection</a:t>
            </a:r>
          </a:p>
          <a:p>
            <a:r>
              <a:rPr lang="en-GB" dirty="0" smtClean="0"/>
              <a:t>Term </a:t>
            </a:r>
            <a:r>
              <a:rPr lang="en-GB" dirty="0" err="1" smtClean="0"/>
              <a:t>Burstiness</a:t>
            </a:r>
            <a:endParaRPr lang="en-GB" dirty="0" smtClean="0"/>
          </a:p>
          <a:p>
            <a:r>
              <a:rPr lang="en-GB" dirty="0" smtClean="0"/>
              <a:t>Periodic/</a:t>
            </a:r>
            <a:r>
              <a:rPr lang="en-GB" dirty="0" err="1" smtClean="0"/>
              <a:t>Aperiodic</a:t>
            </a:r>
            <a:r>
              <a:rPr lang="en-GB" dirty="0" smtClean="0"/>
              <a:t> Event Detection</a:t>
            </a:r>
          </a:p>
          <a:p>
            <a:r>
              <a:rPr lang="en-GB" dirty="0" smtClean="0"/>
              <a:t>Analysis of Web Structure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References (1/3)</a:t>
            </a:r>
            <a:endParaRPr lang="en-GB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[1] A System for New Event Detection, Thorsten </a:t>
            </a:r>
            <a:r>
              <a:rPr lang="en-GB" dirty="0" err="1" smtClean="0"/>
              <a:t>Brants</a:t>
            </a:r>
            <a:r>
              <a:rPr lang="en-GB" dirty="0" smtClean="0"/>
              <a:t>, Francine Chen, </a:t>
            </a:r>
            <a:r>
              <a:rPr lang="en-GB" dirty="0" err="1" smtClean="0"/>
              <a:t>Ayman</a:t>
            </a:r>
            <a:r>
              <a:rPr lang="en-GB" dirty="0" smtClean="0"/>
              <a:t> </a:t>
            </a:r>
            <a:r>
              <a:rPr lang="en-GB" dirty="0" err="1" smtClean="0"/>
              <a:t>Farahat</a:t>
            </a:r>
            <a:endParaRPr lang="en-GB" dirty="0" smtClean="0"/>
          </a:p>
          <a:p>
            <a:r>
              <a:rPr lang="en-GB" dirty="0" smtClean="0"/>
              <a:t>[2] Resource-Adaptive Real-Time New Event Detection, Gang </a:t>
            </a:r>
            <a:r>
              <a:rPr lang="en-GB" dirty="0" err="1" smtClean="0"/>
              <a:t>Luo</a:t>
            </a:r>
            <a:r>
              <a:rPr lang="en-GB" dirty="0" smtClean="0"/>
              <a:t> </a:t>
            </a:r>
            <a:r>
              <a:rPr lang="en-GB" dirty="0" err="1" smtClean="0"/>
              <a:t>Chunqiang</a:t>
            </a:r>
            <a:r>
              <a:rPr lang="en-GB" dirty="0" smtClean="0"/>
              <a:t> Tang Philip S. Yu</a:t>
            </a:r>
          </a:p>
          <a:p>
            <a:r>
              <a:rPr lang="en-GB" dirty="0" smtClean="0"/>
              <a:t>[3] A Probabilistic Model for Retrospective News Event Detection, </a:t>
            </a:r>
            <a:r>
              <a:rPr lang="en-GB" dirty="0" err="1" smtClean="0"/>
              <a:t>Zhiwei</a:t>
            </a:r>
            <a:r>
              <a:rPr lang="en-GB" dirty="0" smtClean="0"/>
              <a:t> Li, Bin Wang, </a:t>
            </a:r>
            <a:r>
              <a:rPr lang="en-GB" dirty="0" err="1" smtClean="0"/>
              <a:t>Mingjing</a:t>
            </a:r>
            <a:r>
              <a:rPr lang="en-GB" dirty="0" smtClean="0"/>
              <a:t> Li, </a:t>
            </a:r>
            <a:r>
              <a:rPr lang="en-GB" dirty="0" err="1" smtClean="0"/>
              <a:t>WeiYing</a:t>
            </a:r>
            <a:r>
              <a:rPr lang="en-GB" dirty="0" smtClean="0"/>
              <a:t> Ma</a:t>
            </a:r>
          </a:p>
          <a:p>
            <a:r>
              <a:rPr lang="en-GB" dirty="0" smtClean="0"/>
              <a:t>[4] Event Detection and Tracking in Social Streams, Hassan </a:t>
            </a:r>
            <a:r>
              <a:rPr lang="en-GB" dirty="0" err="1" smtClean="0"/>
              <a:t>Sayyadi</a:t>
            </a:r>
            <a:r>
              <a:rPr lang="en-GB" dirty="0" smtClean="0"/>
              <a:t>, Matthew Hurst and </a:t>
            </a:r>
            <a:r>
              <a:rPr lang="en-GB" dirty="0" err="1" smtClean="0"/>
              <a:t>Alexey</a:t>
            </a:r>
            <a:r>
              <a:rPr lang="en-GB" dirty="0" smtClean="0"/>
              <a:t> </a:t>
            </a:r>
            <a:r>
              <a:rPr lang="en-GB" dirty="0" err="1" smtClean="0"/>
              <a:t>Maykov</a:t>
            </a:r>
            <a:endParaRPr lang="en-GB" dirty="0" smtClean="0"/>
          </a:p>
          <a:p>
            <a:r>
              <a:rPr lang="en-GB" dirty="0" smtClean="0"/>
              <a:t>[5] Topic conditioned Novelty Detection, </a:t>
            </a:r>
            <a:r>
              <a:rPr lang="en-GB" dirty="0" err="1" smtClean="0"/>
              <a:t>Yiming</a:t>
            </a:r>
            <a:r>
              <a:rPr lang="en-GB" dirty="0" smtClean="0"/>
              <a:t> Yang, </a:t>
            </a:r>
            <a:r>
              <a:rPr lang="en-GB" dirty="0" err="1" smtClean="0"/>
              <a:t>Jian</a:t>
            </a:r>
            <a:r>
              <a:rPr lang="en-GB" dirty="0" smtClean="0"/>
              <a:t> Zhang, Jaime </a:t>
            </a:r>
            <a:r>
              <a:rPr lang="en-GB" dirty="0" err="1" smtClean="0"/>
              <a:t>Carbonell</a:t>
            </a:r>
            <a:r>
              <a:rPr lang="en-GB" dirty="0" smtClean="0"/>
              <a:t>, Chun Jin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References (2/3)</a:t>
            </a:r>
            <a:endParaRPr lang="en-GB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[6] </a:t>
            </a:r>
            <a:r>
              <a:rPr lang="en-GB" dirty="0" err="1" smtClean="0"/>
              <a:t>Nymble</a:t>
            </a:r>
            <a:r>
              <a:rPr lang="en-GB" dirty="0" smtClean="0"/>
              <a:t>: a High-Performance Learning Name-finder, Daniel M. </a:t>
            </a:r>
            <a:r>
              <a:rPr lang="en-GB" dirty="0" err="1" smtClean="0"/>
              <a:t>Bikei</a:t>
            </a:r>
            <a:r>
              <a:rPr lang="en-GB" dirty="0" smtClean="0"/>
              <a:t>, Scott Miller, Richard Schwartz, Ralph </a:t>
            </a:r>
            <a:r>
              <a:rPr lang="en-GB" dirty="0" err="1" smtClean="0"/>
              <a:t>Weischedel</a:t>
            </a:r>
            <a:endParaRPr lang="en-GB" dirty="0" smtClean="0"/>
          </a:p>
          <a:p>
            <a:r>
              <a:rPr lang="en-GB" dirty="0" smtClean="0"/>
              <a:t>[7] Earthquake Shakes Twitter Users: Real-time Event Detection by Social Sensors, Takeshi </a:t>
            </a:r>
            <a:r>
              <a:rPr lang="en-GB" dirty="0" err="1" smtClean="0"/>
              <a:t>Sakaki</a:t>
            </a:r>
            <a:r>
              <a:rPr lang="en-GB" dirty="0" smtClean="0"/>
              <a:t>, Makoto Okazaki, Yutaka Matsuo</a:t>
            </a:r>
          </a:p>
          <a:p>
            <a:r>
              <a:rPr lang="en-GB" dirty="0" smtClean="0"/>
              <a:t>[8] Learning Similarity Metrics for Event Identification in Social Media, </a:t>
            </a:r>
            <a:r>
              <a:rPr lang="en-GB" dirty="0" err="1" smtClean="0"/>
              <a:t>Hila</a:t>
            </a:r>
            <a:r>
              <a:rPr lang="en-GB" dirty="0" smtClean="0"/>
              <a:t> Becker, </a:t>
            </a:r>
            <a:r>
              <a:rPr lang="en-GB" dirty="0" err="1" smtClean="0"/>
              <a:t>Mor</a:t>
            </a:r>
            <a:r>
              <a:rPr lang="en-GB" dirty="0" smtClean="0"/>
              <a:t> </a:t>
            </a:r>
            <a:r>
              <a:rPr lang="en-GB" dirty="0" err="1" smtClean="0"/>
              <a:t>Naaman</a:t>
            </a:r>
            <a:r>
              <a:rPr lang="en-GB" dirty="0" smtClean="0"/>
              <a:t>, Luis </a:t>
            </a:r>
            <a:r>
              <a:rPr lang="en-GB" dirty="0" err="1" smtClean="0"/>
              <a:t>Gravano</a:t>
            </a:r>
            <a:endParaRPr lang="en-GB" dirty="0" smtClean="0"/>
          </a:p>
          <a:p>
            <a:r>
              <a:rPr lang="en-GB" dirty="0" smtClean="0"/>
              <a:t>[9] Text Classification and Named Entities for New Event Detection, </a:t>
            </a:r>
            <a:r>
              <a:rPr lang="en-GB" dirty="0" err="1" smtClean="0"/>
              <a:t>Giridhar</a:t>
            </a:r>
            <a:r>
              <a:rPr lang="en-GB" dirty="0" smtClean="0"/>
              <a:t> </a:t>
            </a:r>
            <a:r>
              <a:rPr lang="en-GB" dirty="0" err="1" smtClean="0"/>
              <a:t>Kumaran</a:t>
            </a:r>
            <a:r>
              <a:rPr lang="en-GB" dirty="0" smtClean="0"/>
              <a:t>, James Allan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References (3/3)</a:t>
            </a:r>
            <a:endParaRPr lang="en-GB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[10] Temporal and Information Flow Based Event Detection From Social Text Streams, </a:t>
            </a:r>
            <a:r>
              <a:rPr lang="en-GB" dirty="0" err="1" smtClean="0"/>
              <a:t>Qiankun</a:t>
            </a:r>
            <a:r>
              <a:rPr lang="en-GB" dirty="0" smtClean="0"/>
              <a:t> Zhao, </a:t>
            </a:r>
            <a:r>
              <a:rPr lang="en-GB" dirty="0" err="1" smtClean="0"/>
              <a:t>Prasenjit</a:t>
            </a:r>
            <a:r>
              <a:rPr lang="en-GB" dirty="0" smtClean="0"/>
              <a:t> </a:t>
            </a:r>
            <a:r>
              <a:rPr lang="en-GB" dirty="0" err="1" smtClean="0"/>
              <a:t>Mitra</a:t>
            </a:r>
            <a:r>
              <a:rPr lang="en-GB" dirty="0" smtClean="0"/>
              <a:t>, Bi Chen</a:t>
            </a:r>
          </a:p>
          <a:p>
            <a:r>
              <a:rPr lang="en-GB" dirty="0" smtClean="0"/>
              <a:t>[11] </a:t>
            </a:r>
            <a:r>
              <a:rPr lang="en-GB" dirty="0" err="1" smtClean="0"/>
              <a:t>STEvent</a:t>
            </a:r>
            <a:r>
              <a:rPr lang="en-GB" dirty="0" smtClean="0"/>
              <a:t>: </a:t>
            </a:r>
            <a:r>
              <a:rPr lang="en-GB" dirty="0" err="1" smtClean="0"/>
              <a:t>Spatio</a:t>
            </a:r>
            <a:r>
              <a:rPr lang="en-GB" dirty="0" smtClean="0"/>
              <a:t>-Temporal Event Model for Social Network Discovery, </a:t>
            </a:r>
            <a:r>
              <a:rPr lang="en-GB" dirty="0" err="1" smtClean="0"/>
              <a:t>Hady</a:t>
            </a:r>
            <a:r>
              <a:rPr lang="en-GB" dirty="0" smtClean="0"/>
              <a:t> w. </a:t>
            </a:r>
            <a:r>
              <a:rPr lang="en-GB" dirty="0" err="1" smtClean="0"/>
              <a:t>Lauw</a:t>
            </a:r>
            <a:r>
              <a:rPr lang="en-GB" dirty="0" smtClean="0"/>
              <a:t>, </a:t>
            </a:r>
            <a:r>
              <a:rPr lang="en-GB" dirty="0" err="1" smtClean="0"/>
              <a:t>Ee-Peng</a:t>
            </a:r>
            <a:r>
              <a:rPr lang="en-GB" dirty="0" smtClean="0"/>
              <a:t> Lim and </a:t>
            </a:r>
            <a:r>
              <a:rPr lang="en-GB" dirty="0" err="1" smtClean="0"/>
              <a:t>Hweehwa</a:t>
            </a:r>
            <a:r>
              <a:rPr lang="en-GB" dirty="0" smtClean="0"/>
              <a:t> Pang, </a:t>
            </a:r>
            <a:r>
              <a:rPr lang="en-GB" dirty="0" err="1" smtClean="0"/>
              <a:t>Teck</a:t>
            </a:r>
            <a:r>
              <a:rPr lang="en-GB" dirty="0" smtClean="0"/>
              <a:t>-Tim </a:t>
            </a:r>
            <a:r>
              <a:rPr lang="en-GB" dirty="0" smtClean="0"/>
              <a:t>Tan</a:t>
            </a:r>
          </a:p>
          <a:p>
            <a:r>
              <a:rPr lang="en-GB" dirty="0" smtClean="0"/>
              <a:t>[12] </a:t>
            </a:r>
            <a:r>
              <a:rPr lang="en-GB" dirty="0" smtClean="0"/>
              <a:t>Streaming First Story Detection with application to </a:t>
            </a:r>
            <a:r>
              <a:rPr lang="en-GB" dirty="0" smtClean="0"/>
              <a:t>Twitter, </a:t>
            </a:r>
            <a:r>
              <a:rPr lang="en-GB" dirty="0" err="1" smtClean="0"/>
              <a:t>Sasa</a:t>
            </a:r>
            <a:r>
              <a:rPr lang="en-GB" dirty="0" smtClean="0"/>
              <a:t> </a:t>
            </a:r>
            <a:r>
              <a:rPr lang="en-GB" dirty="0" err="1" smtClean="0"/>
              <a:t>Petrovic</a:t>
            </a:r>
            <a:r>
              <a:rPr lang="en-GB" dirty="0" smtClean="0"/>
              <a:t>, Miles Osborne, Victor </a:t>
            </a:r>
            <a:r>
              <a:rPr lang="en-GB" dirty="0" err="1" smtClean="0"/>
              <a:t>Lavrenko</a:t>
            </a: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N.E.D Versus Social E.D Techniques</a:t>
            </a:r>
            <a:endParaRPr lang="en-GB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Content Based</a:t>
            </a:r>
          </a:p>
          <a:p>
            <a:r>
              <a:rPr lang="en-GB" dirty="0" smtClean="0"/>
              <a:t>Clustering </a:t>
            </a:r>
            <a:r>
              <a:rPr lang="en-GB" dirty="0" smtClean="0"/>
              <a:t>Algorithms</a:t>
            </a:r>
          </a:p>
          <a:p>
            <a:r>
              <a:rPr lang="en-GB" dirty="0" smtClean="0"/>
              <a:t>Graphs</a:t>
            </a:r>
          </a:p>
          <a:p>
            <a:r>
              <a:rPr lang="en-GB" dirty="0" smtClean="0"/>
              <a:t>Spatial/Temporal </a:t>
            </a:r>
            <a:r>
              <a:rPr lang="en-GB" dirty="0" smtClean="0"/>
              <a:t>Models</a:t>
            </a:r>
            <a:endParaRPr lang="en-GB" dirty="0" smtClean="0"/>
          </a:p>
          <a:p>
            <a:r>
              <a:rPr lang="en-GB" dirty="0" smtClean="0"/>
              <a:t>Classification using Supervised </a:t>
            </a:r>
            <a:r>
              <a:rPr lang="en-GB" dirty="0" smtClean="0"/>
              <a:t>Techniques</a:t>
            </a:r>
          </a:p>
          <a:p>
            <a:pPr lvl="1"/>
            <a:r>
              <a:rPr lang="en-GB" dirty="0" smtClean="0"/>
              <a:t>Bayesian Networks</a:t>
            </a:r>
          </a:p>
          <a:p>
            <a:pPr lvl="1"/>
            <a:r>
              <a:rPr lang="en-GB" dirty="0" smtClean="0"/>
              <a:t>SVM</a:t>
            </a:r>
          </a:p>
          <a:p>
            <a:pPr lvl="1"/>
            <a:r>
              <a:rPr lang="en-GB" dirty="0" smtClean="0"/>
              <a:t>K-NN neighbours</a:t>
            </a:r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Content Based</a:t>
            </a:r>
          </a:p>
          <a:p>
            <a:r>
              <a:rPr lang="en-GB" dirty="0" smtClean="0"/>
              <a:t>Clustering Algorithms</a:t>
            </a:r>
          </a:p>
          <a:p>
            <a:r>
              <a:rPr lang="en-GB" dirty="0" smtClean="0"/>
              <a:t>Graphs</a:t>
            </a:r>
          </a:p>
          <a:p>
            <a:r>
              <a:rPr lang="en-GB" dirty="0" smtClean="0"/>
              <a:t>Spatial/Temporal Models</a:t>
            </a:r>
          </a:p>
          <a:p>
            <a:r>
              <a:rPr lang="en-GB" dirty="0" smtClean="0"/>
              <a:t>Classification using Supervised Techniques</a:t>
            </a:r>
          </a:p>
          <a:p>
            <a:pPr lvl="1"/>
            <a:r>
              <a:rPr lang="en-GB" dirty="0" smtClean="0"/>
              <a:t>Bayesian </a:t>
            </a:r>
            <a:r>
              <a:rPr lang="en-GB" dirty="0" smtClean="0"/>
              <a:t>Networks</a:t>
            </a:r>
          </a:p>
          <a:p>
            <a:pPr lvl="1"/>
            <a:r>
              <a:rPr lang="en-GB" dirty="0" smtClean="0"/>
              <a:t>SVM</a:t>
            </a:r>
          </a:p>
          <a:p>
            <a:pPr lvl="1"/>
            <a:r>
              <a:rPr lang="en-GB" dirty="0" smtClean="0"/>
              <a:t>K-NN neighbours</a:t>
            </a:r>
            <a:endParaRPr lang="en-GB" dirty="0"/>
          </a:p>
        </p:txBody>
      </p:sp>
      <p:sp>
        <p:nvSpPr>
          <p:cNvPr id="6" name="5 - TextBox"/>
          <p:cNvSpPr txBox="1"/>
          <p:nvPr/>
        </p:nvSpPr>
        <p:spPr>
          <a:xfrm>
            <a:off x="2051720" y="5733256"/>
            <a:ext cx="2232248" cy="400110"/>
          </a:xfrm>
          <a:prstGeom prst="rect">
            <a:avLst/>
          </a:prstGeom>
          <a:noFill/>
          <a:scene3d>
            <a:camera prst="orthographicFront">
              <a:rot lat="0" lon="0" rev="600000"/>
            </a:camera>
            <a:lightRig rig="threePt" dir="t"/>
          </a:scene3d>
        </p:spPr>
        <p:txBody>
          <a:bodyPr wrap="square" rtlCol="0">
            <a:spAutoFit/>
          </a:bodyPr>
          <a:lstStyle/>
          <a:p>
            <a:r>
              <a:rPr lang="en-GB" sz="2000" i="1" dirty="0" smtClean="0"/>
              <a:t>Textual News Articles</a:t>
            </a:r>
            <a:endParaRPr lang="en-GB" sz="2000" i="1" dirty="0"/>
          </a:p>
        </p:txBody>
      </p:sp>
      <p:sp>
        <p:nvSpPr>
          <p:cNvPr id="7" name="6 - TextBox"/>
          <p:cNvSpPr txBox="1"/>
          <p:nvPr/>
        </p:nvSpPr>
        <p:spPr>
          <a:xfrm>
            <a:off x="6588224" y="5733256"/>
            <a:ext cx="1800200" cy="400110"/>
          </a:xfrm>
          <a:prstGeom prst="rect">
            <a:avLst/>
          </a:prstGeom>
          <a:noFill/>
          <a:scene3d>
            <a:camera prst="orthographicFront">
              <a:rot lat="0" lon="0" rev="600000"/>
            </a:camera>
            <a:lightRig rig="threePt" dir="t"/>
          </a:scene3d>
        </p:spPr>
        <p:txBody>
          <a:bodyPr wrap="square" rtlCol="0">
            <a:spAutoFit/>
          </a:bodyPr>
          <a:lstStyle/>
          <a:p>
            <a:r>
              <a:rPr lang="en-GB" sz="2000" i="1" dirty="0" smtClean="0"/>
              <a:t>Social Streams</a:t>
            </a:r>
            <a:endParaRPr lang="en-GB" sz="2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N.E.D Versus Social E.D Techniques</a:t>
            </a:r>
            <a:endParaRPr lang="en-GB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Content Based </a:t>
            </a:r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GB" dirty="0" smtClean="0"/>
              <a:t>Content Based</a:t>
            </a:r>
          </a:p>
          <a:p>
            <a:endParaRPr lang="en-GB" dirty="0"/>
          </a:p>
        </p:txBody>
      </p:sp>
      <p:sp>
        <p:nvSpPr>
          <p:cNvPr id="6" name="5 - Ορθογώνιο"/>
          <p:cNvSpPr/>
          <p:nvPr/>
        </p:nvSpPr>
        <p:spPr>
          <a:xfrm>
            <a:off x="467544" y="2060848"/>
            <a:ext cx="8136904" cy="41044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6 - TextBox"/>
          <p:cNvSpPr txBox="1"/>
          <p:nvPr/>
        </p:nvSpPr>
        <p:spPr>
          <a:xfrm>
            <a:off x="467544" y="2060848"/>
            <a:ext cx="813690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en-GB" b="1" dirty="0" smtClean="0"/>
              <a:t>Prevailing Technique: TF-IDF model &amp; similarity metrics</a:t>
            </a:r>
          </a:p>
          <a:p>
            <a:pPr marL="342900" indent="-342900">
              <a:buFont typeface="Wingdings" pitchFamily="2" charset="2"/>
              <a:buChar char="Ø"/>
            </a:pPr>
            <a:endParaRPr lang="en-GB" b="1" dirty="0" smtClean="0"/>
          </a:p>
          <a:p>
            <a:pPr marL="342900" indent="-342900">
              <a:buFont typeface="+mj-lt"/>
              <a:buAutoNum type="arabicPeriod"/>
            </a:pPr>
            <a:r>
              <a:rPr lang="en-GB" dirty="0" smtClean="0"/>
              <a:t>Pre-process (stemming, stop-words etc)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 smtClean="0"/>
              <a:t>Term Weighting 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 smtClean="0"/>
              <a:t>Similarity Calculation (usually cosine similarity metrics)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 smtClean="0"/>
              <a:t>Making a Decision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 smtClean="0"/>
              <a:t>Evaluation</a:t>
            </a:r>
          </a:p>
          <a:p>
            <a:pPr marL="342900" indent="-342900">
              <a:buFont typeface="+mj-lt"/>
              <a:buAutoNum type="arabicPeriod"/>
            </a:pPr>
            <a:endParaRPr lang="en-GB" dirty="0" smtClean="0"/>
          </a:p>
        </p:txBody>
      </p:sp>
      <p:sp>
        <p:nvSpPr>
          <p:cNvPr id="10" name="9 - Ορθογώνιο"/>
          <p:cNvSpPr/>
          <p:nvPr/>
        </p:nvSpPr>
        <p:spPr>
          <a:xfrm>
            <a:off x="704060" y="1230123"/>
            <a:ext cx="3384376" cy="504056"/>
          </a:xfrm>
          <a:prstGeom prst="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N.E.D Versus Social E.D Techniques</a:t>
            </a:r>
            <a:endParaRPr lang="en-GB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Content Based </a:t>
            </a:r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GB" dirty="0" smtClean="0"/>
              <a:t>Content Based</a:t>
            </a:r>
          </a:p>
          <a:p>
            <a:endParaRPr lang="en-GB" dirty="0"/>
          </a:p>
        </p:txBody>
      </p:sp>
      <p:sp>
        <p:nvSpPr>
          <p:cNvPr id="6" name="5 - Ορθογώνιο"/>
          <p:cNvSpPr/>
          <p:nvPr/>
        </p:nvSpPr>
        <p:spPr>
          <a:xfrm>
            <a:off x="467544" y="2060848"/>
            <a:ext cx="8136904" cy="41044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9 - Ορθογώνιο"/>
          <p:cNvSpPr/>
          <p:nvPr/>
        </p:nvSpPr>
        <p:spPr>
          <a:xfrm>
            <a:off x="704060" y="1230123"/>
            <a:ext cx="3384376" cy="504056"/>
          </a:xfrm>
          <a:prstGeom prst="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7 - TextBox"/>
          <p:cNvSpPr txBox="1"/>
          <p:nvPr/>
        </p:nvSpPr>
        <p:spPr>
          <a:xfrm>
            <a:off x="467544" y="2060848"/>
            <a:ext cx="813690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en-GB" b="1" dirty="0" smtClean="0"/>
              <a:t>Improvements</a:t>
            </a:r>
          </a:p>
          <a:p>
            <a:pPr marL="342900" indent="-342900">
              <a:buFont typeface="Wingdings" pitchFamily="2" charset="2"/>
              <a:buChar char="Ø"/>
            </a:pPr>
            <a:endParaRPr lang="en-GB" b="1" dirty="0" smtClean="0"/>
          </a:p>
          <a:p>
            <a:pPr marL="342900" indent="-342900">
              <a:buFont typeface="+mj-lt"/>
              <a:buAutoNum type="arabicPeriod"/>
            </a:pPr>
            <a:r>
              <a:rPr lang="en-GB" dirty="0" smtClean="0"/>
              <a:t>Better Distance Metrics [1]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GB" dirty="0" err="1" smtClean="0"/>
              <a:t>Hellinger</a:t>
            </a:r>
            <a:r>
              <a:rPr lang="en-GB" dirty="0" smtClean="0"/>
              <a:t> Distance</a:t>
            </a:r>
          </a:p>
          <a:p>
            <a:pPr marL="800100" lvl="1" indent="-342900">
              <a:buFont typeface="Arial" pitchFamily="34" charset="0"/>
              <a:buChar char="•"/>
            </a:pPr>
            <a:endParaRPr lang="en-GB" dirty="0" smtClean="0"/>
          </a:p>
          <a:p>
            <a:pPr marL="342900" indent="-342900">
              <a:buFont typeface="+mj-lt"/>
              <a:buAutoNum type="arabicPeriod"/>
            </a:pPr>
            <a:r>
              <a:rPr lang="en-GB" dirty="0" smtClean="0"/>
              <a:t>Better representations of documents (feature selection) [5]</a:t>
            </a:r>
          </a:p>
          <a:p>
            <a:pPr lvl="1">
              <a:buFont typeface="Arial" pitchFamily="34" charset="0"/>
              <a:buChar char="•"/>
            </a:pPr>
            <a:r>
              <a:rPr lang="en-GB" dirty="0" smtClean="0"/>
              <a:t> Classify documents into different categories and then remove stop words with respect to the statistics within each category.</a:t>
            </a:r>
          </a:p>
          <a:p>
            <a:pPr lvl="1">
              <a:buFont typeface="Arial" pitchFamily="34" charset="0"/>
              <a:buChar char="•"/>
            </a:pPr>
            <a:endParaRPr lang="en-GB" dirty="0" smtClean="0"/>
          </a:p>
          <a:p>
            <a:pPr marL="342900" indent="-342900">
              <a:buFont typeface="+mj-lt"/>
              <a:buAutoNum type="arabicPeriod"/>
            </a:pPr>
            <a:r>
              <a:rPr lang="en-GB" dirty="0" smtClean="0"/>
              <a:t>Usage of named entities [6, 9]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GB" dirty="0" smtClean="0"/>
              <a:t>Person, organization, location, date, time, money, percent</a:t>
            </a:r>
          </a:p>
          <a:p>
            <a:pPr marL="800100" lvl="1" indent="-342900">
              <a:buFont typeface="Arial" pitchFamily="34" charset="0"/>
              <a:buChar char="•"/>
            </a:pP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N.E.D Versus Social E.D Techniques</a:t>
            </a:r>
            <a:endParaRPr lang="en-GB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Content Based </a:t>
            </a:r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GB" dirty="0" smtClean="0"/>
              <a:t>Content Based</a:t>
            </a:r>
          </a:p>
          <a:p>
            <a:endParaRPr lang="en-GB" dirty="0"/>
          </a:p>
        </p:txBody>
      </p:sp>
      <p:sp>
        <p:nvSpPr>
          <p:cNvPr id="6" name="5 - Ορθογώνιο"/>
          <p:cNvSpPr/>
          <p:nvPr/>
        </p:nvSpPr>
        <p:spPr>
          <a:xfrm>
            <a:off x="467544" y="2060848"/>
            <a:ext cx="8136904" cy="41044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9 - Ορθογώνιο"/>
          <p:cNvSpPr/>
          <p:nvPr/>
        </p:nvSpPr>
        <p:spPr>
          <a:xfrm>
            <a:off x="704060" y="1230123"/>
            <a:ext cx="3384376" cy="504056"/>
          </a:xfrm>
          <a:prstGeom prst="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8 - TextBox"/>
          <p:cNvSpPr txBox="1"/>
          <p:nvPr/>
        </p:nvSpPr>
        <p:spPr>
          <a:xfrm>
            <a:off x="467544" y="2060848"/>
            <a:ext cx="813690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en-GB" b="1" dirty="0" smtClean="0"/>
              <a:t>Improvements [1], [2]</a:t>
            </a:r>
          </a:p>
          <a:p>
            <a:pPr marL="342900" indent="-342900">
              <a:buFont typeface="Wingdings" pitchFamily="2" charset="2"/>
              <a:buChar char="Ø"/>
            </a:pPr>
            <a:endParaRPr lang="en-GB" b="1" dirty="0" smtClean="0"/>
          </a:p>
          <a:p>
            <a:pPr marL="342900" indent="-342900">
              <a:buFont typeface="+mj-lt"/>
              <a:buAutoNum type="arabicPeriod" startAt="4"/>
            </a:pPr>
            <a:r>
              <a:rPr lang="en-GB" dirty="0" smtClean="0"/>
              <a:t>Generation of source-specific models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GB" sz="1400" dirty="0" err="1" smtClean="0"/>
              <a:t>dfs,t</a:t>
            </a:r>
            <a:r>
              <a:rPr lang="en-GB" sz="1400" dirty="0" smtClean="0"/>
              <a:t> (w): doc frequency for source s at time t</a:t>
            </a:r>
          </a:p>
          <a:p>
            <a:pPr marL="800100" lvl="1" indent="-342900"/>
            <a:endParaRPr lang="en-GB" dirty="0" smtClean="0"/>
          </a:p>
          <a:p>
            <a:pPr marL="342900" indent="-342900">
              <a:buFont typeface="+mj-lt"/>
              <a:buAutoNum type="arabicPeriod" startAt="4"/>
            </a:pPr>
            <a:r>
              <a:rPr lang="en-GB" dirty="0" smtClean="0"/>
              <a:t>Term re-weighting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GB" sz="1400" dirty="0" smtClean="0"/>
              <a:t>To distinguish terms that characterize a particular ROI (high level of categorization), but not an event. [9]</a:t>
            </a:r>
          </a:p>
          <a:p>
            <a:pPr marL="800100" lvl="1" indent="-342900">
              <a:buFont typeface="Arial" pitchFamily="34" charset="0"/>
              <a:buChar char="•"/>
            </a:pPr>
            <a:endParaRPr lang="en-GB" sz="1400" dirty="0" smtClean="0"/>
          </a:p>
          <a:p>
            <a:pPr marL="342900" indent="-342900">
              <a:buFont typeface="+mj-lt"/>
              <a:buAutoNum type="arabicPeriod" startAt="4"/>
            </a:pPr>
            <a:r>
              <a:rPr lang="en-GB" dirty="0" smtClean="0"/>
              <a:t>Segmentation of documents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GB" sz="1400" dirty="0" smtClean="0"/>
              <a:t>Similarity calculation in a segment of l words</a:t>
            </a:r>
          </a:p>
          <a:p>
            <a:pPr marL="800100" lvl="1" indent="-342900">
              <a:buFont typeface="Arial" pitchFamily="34" charset="0"/>
              <a:buChar char="•"/>
            </a:pPr>
            <a:endParaRPr lang="en-GB" sz="1400" dirty="0" smtClean="0"/>
          </a:p>
          <a:p>
            <a:pPr marL="342900" indent="-342900">
              <a:buFont typeface="+mj-lt"/>
              <a:buAutoNum type="arabicPeriod" startAt="4"/>
            </a:pPr>
            <a:r>
              <a:rPr lang="en-GB" dirty="0" smtClean="0"/>
              <a:t>Citation relationship between documents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GB" sz="1400" dirty="0" smtClean="0"/>
              <a:t>Implicit citation</a:t>
            </a: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N.E.D Versus Social E.D Techniques</a:t>
            </a:r>
            <a:endParaRPr lang="en-GB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Content Based </a:t>
            </a:r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GB" dirty="0" smtClean="0"/>
              <a:t>Content Based</a:t>
            </a:r>
          </a:p>
          <a:p>
            <a:endParaRPr lang="en-GB" dirty="0"/>
          </a:p>
        </p:txBody>
      </p:sp>
      <p:sp>
        <p:nvSpPr>
          <p:cNvPr id="6" name="5 - Ορθογώνιο"/>
          <p:cNvSpPr/>
          <p:nvPr/>
        </p:nvSpPr>
        <p:spPr>
          <a:xfrm>
            <a:off x="467544" y="2060848"/>
            <a:ext cx="8136904" cy="41044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6 - TextBox"/>
          <p:cNvSpPr txBox="1"/>
          <p:nvPr/>
        </p:nvSpPr>
        <p:spPr>
          <a:xfrm>
            <a:off x="467544" y="2060848"/>
            <a:ext cx="813690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en-GB" b="1" dirty="0" smtClean="0"/>
              <a:t>Similarity Metrics [7, 8]</a:t>
            </a:r>
          </a:p>
          <a:p>
            <a:pPr marL="342900" indent="-342900">
              <a:buFont typeface="Wingdings" pitchFamily="2" charset="2"/>
              <a:buChar char="Ø"/>
            </a:pPr>
            <a:endParaRPr lang="en-GB" dirty="0" smtClean="0"/>
          </a:p>
          <a:p>
            <a:pPr marL="342900" indent="-342900">
              <a:buFont typeface="+mj-lt"/>
              <a:buAutoNum type="arabicPeriod"/>
            </a:pPr>
            <a:r>
              <a:rPr lang="en-GB" dirty="0" smtClean="0"/>
              <a:t>Textual Features 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GB" dirty="0" smtClean="0"/>
              <a:t>Author, title, description, tags, text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GB" dirty="0" smtClean="0"/>
              <a:t>Same Similarity Metrics (</a:t>
            </a:r>
            <a:r>
              <a:rPr lang="en-GB" dirty="0" err="1" smtClean="0"/>
              <a:t>i.e</a:t>
            </a:r>
            <a:r>
              <a:rPr lang="en-GB" dirty="0" smtClean="0"/>
              <a:t> cosine similarity)</a:t>
            </a:r>
          </a:p>
          <a:p>
            <a:pPr marL="800100" lvl="1" indent="-342900">
              <a:buFont typeface="Arial" pitchFamily="34" charset="0"/>
              <a:buChar char="•"/>
            </a:pPr>
            <a:endParaRPr lang="en-GB" dirty="0" smtClean="0"/>
          </a:p>
          <a:p>
            <a:pPr marL="342900" indent="-342900">
              <a:buFont typeface="+mj-lt"/>
              <a:buAutoNum type="arabicPeriod"/>
            </a:pPr>
            <a:r>
              <a:rPr lang="en-GB" dirty="0" smtClean="0"/>
              <a:t>Time/Date Features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GB" dirty="0" smtClean="0"/>
              <a:t>If t1-t2&lt;year then </a:t>
            </a:r>
            <a:r>
              <a:rPr lang="en-GB" dirty="0" err="1" smtClean="0"/>
              <a:t>sim</a:t>
            </a:r>
            <a:r>
              <a:rPr lang="en-GB" dirty="0" smtClean="0"/>
              <a:t>(t1, t2) = 1 - |t1-t2|/y</a:t>
            </a:r>
          </a:p>
          <a:p>
            <a:pPr marL="800100" lvl="1" indent="-342900"/>
            <a:r>
              <a:rPr lang="en-GB" dirty="0" smtClean="0"/>
              <a:t>	else </a:t>
            </a:r>
            <a:r>
              <a:rPr lang="en-GB" dirty="0" err="1" smtClean="0"/>
              <a:t>sim</a:t>
            </a:r>
            <a:r>
              <a:rPr lang="en-GB" dirty="0" smtClean="0"/>
              <a:t>(t1, t2) = 0, 	where t1, t2: minutes elapsed since the Unix epoch</a:t>
            </a:r>
          </a:p>
          <a:p>
            <a:pPr marL="800100" lvl="1" indent="-342900"/>
            <a:r>
              <a:rPr lang="en-GB" dirty="0" smtClean="0"/>
              <a:t>				y: #of minutes in a year</a:t>
            </a:r>
          </a:p>
          <a:p>
            <a:pPr marL="800100" lvl="1" indent="-342900"/>
            <a:endParaRPr lang="en-GB" dirty="0" smtClean="0"/>
          </a:p>
          <a:p>
            <a:pPr marL="342900" indent="-342900">
              <a:buFont typeface="+mj-lt"/>
              <a:buAutoNum type="arabicPeriod"/>
            </a:pPr>
            <a:r>
              <a:rPr lang="en-GB" dirty="0" smtClean="0"/>
              <a:t>Location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GB" dirty="0" err="1" smtClean="0"/>
              <a:t>Sim</a:t>
            </a:r>
            <a:r>
              <a:rPr lang="en-GB" dirty="0" smtClean="0"/>
              <a:t>(L1, L2) = 1-H(L1, L2), where H: </a:t>
            </a:r>
            <a:r>
              <a:rPr lang="en-GB" dirty="0" err="1" smtClean="0"/>
              <a:t>Havesian</a:t>
            </a:r>
            <a:r>
              <a:rPr lang="en-GB" dirty="0" smtClean="0"/>
              <a:t> Distance, L=(long, lat)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GB" dirty="0" err="1" smtClean="0"/>
              <a:t>Kalmal</a:t>
            </a:r>
            <a:r>
              <a:rPr lang="en-GB" dirty="0" smtClean="0"/>
              <a:t> &amp; Particle Filters for location estimation</a:t>
            </a:r>
          </a:p>
        </p:txBody>
      </p:sp>
      <p:sp>
        <p:nvSpPr>
          <p:cNvPr id="10" name="9 - Ορθογώνιο"/>
          <p:cNvSpPr/>
          <p:nvPr/>
        </p:nvSpPr>
        <p:spPr>
          <a:xfrm>
            <a:off x="4932040" y="1230123"/>
            <a:ext cx="3384376" cy="504056"/>
          </a:xfrm>
          <a:prstGeom prst="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N.E.D Versus Social E.D Techniques</a:t>
            </a:r>
            <a:endParaRPr lang="en-GB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Clustering Algorithms</a:t>
            </a:r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GB" dirty="0" smtClean="0"/>
              <a:t>Clustering Algorithms</a:t>
            </a:r>
          </a:p>
          <a:p>
            <a:endParaRPr lang="en-GB" dirty="0"/>
          </a:p>
        </p:txBody>
      </p:sp>
      <p:sp>
        <p:nvSpPr>
          <p:cNvPr id="6" name="5 - Ορθογώνιο"/>
          <p:cNvSpPr/>
          <p:nvPr/>
        </p:nvSpPr>
        <p:spPr>
          <a:xfrm>
            <a:off x="467544" y="2060848"/>
            <a:ext cx="8136904" cy="41044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6 - TextBox"/>
          <p:cNvSpPr txBox="1"/>
          <p:nvPr/>
        </p:nvSpPr>
        <p:spPr>
          <a:xfrm>
            <a:off x="467544" y="2060848"/>
            <a:ext cx="813690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GB" dirty="0" smtClean="0"/>
              <a:t> </a:t>
            </a:r>
            <a:r>
              <a:rPr lang="en-GB" b="1" dirty="0" smtClean="0"/>
              <a:t>Problem Definition</a:t>
            </a:r>
            <a:r>
              <a:rPr lang="en-GB" dirty="0" smtClean="0"/>
              <a:t>: Partition a set of documents into clusters such that each cluster corresponds to all documents that are associated with one event. [8]</a:t>
            </a:r>
          </a:p>
          <a:p>
            <a:endParaRPr lang="en-GB" dirty="0" smtClean="0"/>
          </a:p>
          <a:p>
            <a:pPr marL="342900" indent="-342900">
              <a:buFont typeface="+mj-lt"/>
              <a:buAutoNum type="arabicPeriod"/>
            </a:pPr>
            <a:r>
              <a:rPr lang="en-GB" dirty="0" smtClean="0"/>
              <a:t>Predefined Clusters Techniques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GB" dirty="0" smtClean="0"/>
              <a:t>K-means, EM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 smtClean="0"/>
              <a:t>Threshold Based Techniques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GB" dirty="0" smtClean="0"/>
              <a:t>can be tuned using a training set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 smtClean="0"/>
              <a:t>Hierarchical Clustering Techniques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GB" dirty="0" smtClean="0"/>
              <a:t>require processing a fully specified similarity matrix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 smtClean="0"/>
              <a:t>Single Pass Online/Incremental Clustering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GB" dirty="0" smtClean="0"/>
              <a:t>new documents are continuously being produced</a:t>
            </a:r>
          </a:p>
          <a:p>
            <a:pPr marL="800100" lvl="1" indent="-342900">
              <a:buFont typeface="Arial" pitchFamily="34" charset="0"/>
              <a:buChar char="•"/>
            </a:pPr>
            <a:endParaRPr lang="en-GB" dirty="0" smtClean="0"/>
          </a:p>
          <a:p>
            <a:r>
              <a:rPr lang="en-GB" dirty="0" smtClean="0">
                <a:sym typeface="Wingdings" pitchFamily="2" charset="2"/>
              </a:rPr>
              <a:t>Several Clustering Quality Metrics Exist (</a:t>
            </a:r>
            <a:r>
              <a:rPr lang="en-GB" dirty="0" err="1" smtClean="0">
                <a:sym typeface="Wingdings" pitchFamily="2" charset="2"/>
              </a:rPr>
              <a:t>i.e</a:t>
            </a:r>
            <a:r>
              <a:rPr lang="en-GB" dirty="0" smtClean="0">
                <a:sym typeface="Wingdings" pitchFamily="2" charset="2"/>
              </a:rPr>
              <a:t> </a:t>
            </a:r>
            <a:r>
              <a:rPr lang="en-GB" dirty="0" smtClean="0"/>
              <a:t>Normalized Mutual Information (NMI))</a:t>
            </a:r>
          </a:p>
          <a:p>
            <a:pPr marL="800100" lvl="1" indent="-342900">
              <a:buFont typeface="Arial" pitchFamily="34" charset="0"/>
              <a:buChar char="•"/>
            </a:pPr>
            <a:endParaRPr lang="en-GB" dirty="0" smtClean="0"/>
          </a:p>
        </p:txBody>
      </p:sp>
      <p:sp>
        <p:nvSpPr>
          <p:cNvPr id="10" name="9 - Ορθογώνιο"/>
          <p:cNvSpPr/>
          <p:nvPr/>
        </p:nvSpPr>
        <p:spPr>
          <a:xfrm>
            <a:off x="721668" y="1230123"/>
            <a:ext cx="3384376" cy="504056"/>
          </a:xfrm>
          <a:prstGeom prst="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N.E.D Versus Social E.D Techniques</a:t>
            </a:r>
            <a:endParaRPr lang="en-GB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Clustering Algorithms</a:t>
            </a:r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GB" dirty="0" smtClean="0"/>
              <a:t>Clustering Algorithms</a:t>
            </a:r>
          </a:p>
          <a:p>
            <a:endParaRPr lang="en-GB" dirty="0"/>
          </a:p>
        </p:txBody>
      </p:sp>
      <p:sp>
        <p:nvSpPr>
          <p:cNvPr id="6" name="5 - Ορθογώνιο"/>
          <p:cNvSpPr/>
          <p:nvPr/>
        </p:nvSpPr>
        <p:spPr>
          <a:xfrm>
            <a:off x="467544" y="2060848"/>
            <a:ext cx="8136904" cy="41044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6 - TextBox"/>
          <p:cNvSpPr txBox="1"/>
          <p:nvPr/>
        </p:nvSpPr>
        <p:spPr>
          <a:xfrm>
            <a:off x="467544" y="2060848"/>
            <a:ext cx="813690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GB" b="1" dirty="0" smtClean="0"/>
              <a:t> Problem Definition</a:t>
            </a:r>
            <a:r>
              <a:rPr lang="en-GB" dirty="0" smtClean="0"/>
              <a:t>: Partition a set of documents into clusters such that each cluster corresponds to all documents that are associated with one event. [8]</a:t>
            </a:r>
          </a:p>
          <a:p>
            <a:endParaRPr lang="en-GB" dirty="0" smtClean="0"/>
          </a:p>
          <a:p>
            <a:pPr marL="342900" indent="-342900">
              <a:buFont typeface="+mj-lt"/>
              <a:buAutoNum type="arabicPeriod"/>
            </a:pPr>
            <a:r>
              <a:rPr lang="en-GB" dirty="0" smtClean="0"/>
              <a:t>Predefined Clusters Techniques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GB" dirty="0" smtClean="0"/>
              <a:t>K-means, EM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 smtClean="0"/>
              <a:t>Threshold Based Techniques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GB" dirty="0" smtClean="0"/>
              <a:t>can be tuned using a training set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 smtClean="0"/>
              <a:t>Hierarchical Clustering Techniques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GB" dirty="0" smtClean="0"/>
              <a:t>require processing a fully specified similarity matrix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 smtClean="0"/>
              <a:t>Single Pass Online/Incremental Clustering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GB" dirty="0" smtClean="0"/>
              <a:t>new documents are continuously being produced</a:t>
            </a:r>
          </a:p>
          <a:p>
            <a:pPr marL="800100" lvl="1" indent="-342900">
              <a:buFont typeface="Arial" pitchFamily="34" charset="0"/>
              <a:buChar char="•"/>
            </a:pPr>
            <a:endParaRPr lang="en-GB" dirty="0" smtClean="0"/>
          </a:p>
          <a:p>
            <a:r>
              <a:rPr lang="en-GB" dirty="0" smtClean="0">
                <a:sym typeface="Wingdings" pitchFamily="2" charset="2"/>
              </a:rPr>
              <a:t>Several Clustering Quality Metrics Exist (</a:t>
            </a:r>
            <a:r>
              <a:rPr lang="en-GB" dirty="0" err="1" smtClean="0">
                <a:sym typeface="Wingdings" pitchFamily="2" charset="2"/>
              </a:rPr>
              <a:t>i.e</a:t>
            </a:r>
            <a:r>
              <a:rPr lang="en-GB" dirty="0" smtClean="0">
                <a:sym typeface="Wingdings" pitchFamily="2" charset="2"/>
              </a:rPr>
              <a:t> </a:t>
            </a:r>
            <a:r>
              <a:rPr lang="en-GB" dirty="0" smtClean="0"/>
              <a:t>Normalized Mutual Information (NMI))</a:t>
            </a:r>
          </a:p>
          <a:p>
            <a:pPr marL="800100" lvl="1" indent="-342900">
              <a:buFont typeface="Arial" pitchFamily="34" charset="0"/>
              <a:buChar char="•"/>
            </a:pPr>
            <a:endParaRPr lang="en-GB" dirty="0" smtClean="0"/>
          </a:p>
        </p:txBody>
      </p:sp>
      <p:sp>
        <p:nvSpPr>
          <p:cNvPr id="10" name="9 - Ορθογώνιο"/>
          <p:cNvSpPr/>
          <p:nvPr/>
        </p:nvSpPr>
        <p:spPr>
          <a:xfrm>
            <a:off x="4932040" y="1230123"/>
            <a:ext cx="3384376" cy="504056"/>
          </a:xfrm>
          <a:prstGeom prst="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7 - Ορθογώνιο"/>
          <p:cNvSpPr/>
          <p:nvPr/>
        </p:nvSpPr>
        <p:spPr>
          <a:xfrm>
            <a:off x="827584" y="3429000"/>
            <a:ext cx="2808312" cy="360040"/>
          </a:xfrm>
          <a:prstGeom prst="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8 - Ορθογώνιο"/>
          <p:cNvSpPr/>
          <p:nvPr/>
        </p:nvSpPr>
        <p:spPr>
          <a:xfrm>
            <a:off x="827584" y="4509120"/>
            <a:ext cx="4104456" cy="360040"/>
          </a:xfrm>
          <a:prstGeom prst="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N.E.D Versus Social E.D Techniques</a:t>
            </a:r>
            <a:endParaRPr lang="en-GB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Graphs</a:t>
            </a:r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GB" dirty="0" smtClean="0"/>
              <a:t>Graphs</a:t>
            </a:r>
          </a:p>
          <a:p>
            <a:endParaRPr lang="en-GB" dirty="0"/>
          </a:p>
        </p:txBody>
      </p:sp>
      <p:sp>
        <p:nvSpPr>
          <p:cNvPr id="6" name="5 - Ορθογώνιο"/>
          <p:cNvSpPr/>
          <p:nvPr/>
        </p:nvSpPr>
        <p:spPr>
          <a:xfrm>
            <a:off x="467544" y="2060848"/>
            <a:ext cx="8136904" cy="41044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9 - Ορθογώνιο"/>
          <p:cNvSpPr/>
          <p:nvPr/>
        </p:nvSpPr>
        <p:spPr>
          <a:xfrm>
            <a:off x="704060" y="1230123"/>
            <a:ext cx="3384376" cy="504056"/>
          </a:xfrm>
          <a:prstGeom prst="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8 - TextBox"/>
          <p:cNvSpPr txBox="1"/>
          <p:nvPr/>
        </p:nvSpPr>
        <p:spPr>
          <a:xfrm>
            <a:off x="467544" y="2060848"/>
            <a:ext cx="813690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en-GB" b="1" dirty="0" smtClean="0"/>
              <a:t>[4]</a:t>
            </a:r>
          </a:p>
          <a:p>
            <a:pPr marL="342900" indent="-342900">
              <a:buFont typeface="Wingdings" pitchFamily="2" charset="2"/>
              <a:buChar char="Ø"/>
            </a:pPr>
            <a:endParaRPr lang="en-GB" dirty="0" smtClean="0"/>
          </a:p>
          <a:p>
            <a:pPr marL="342900" indent="-342900">
              <a:buFont typeface="+mj-lt"/>
              <a:buAutoNum type="arabicPeriod"/>
            </a:pPr>
            <a:r>
              <a:rPr lang="en-GB" dirty="0" smtClean="0"/>
              <a:t>Create a keyword graph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GB" dirty="0" smtClean="0"/>
              <a:t>Documents describing the same event will contain similar sets of keywords and the graph of keywords for a document collection will contain clusters individual events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GB" dirty="0" smtClean="0"/>
              <a:t>Node: a keyword </a:t>
            </a:r>
            <a:r>
              <a:rPr lang="en-GB" dirty="0" err="1" smtClean="0"/>
              <a:t>k</a:t>
            </a:r>
            <a:r>
              <a:rPr lang="en-GB" sz="1600" dirty="0" err="1" smtClean="0"/>
              <a:t>i</a:t>
            </a:r>
            <a:r>
              <a:rPr lang="en-GB" dirty="0" smtClean="0"/>
              <a:t> with high </a:t>
            </a:r>
            <a:r>
              <a:rPr lang="en-GB" dirty="0" err="1" smtClean="0"/>
              <a:t>df</a:t>
            </a:r>
            <a:r>
              <a:rPr lang="en-GB" dirty="0" smtClean="0"/>
              <a:t>.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GB" dirty="0" smtClean="0"/>
              <a:t>Edge: represent the co-occurrence of the two keywords (above a threshold </a:t>
            </a:r>
            <a:r>
              <a:rPr lang="en-GB" dirty="0" smtClean="0">
                <a:sym typeface="Wingdings" pitchFamily="2" charset="2"/>
              </a:rPr>
              <a:t>calculate p(</a:t>
            </a:r>
            <a:r>
              <a:rPr lang="en-GB" dirty="0" err="1" smtClean="0">
                <a:sym typeface="Wingdings" pitchFamily="2" charset="2"/>
              </a:rPr>
              <a:t>k</a:t>
            </a:r>
            <a:r>
              <a:rPr lang="en-GB" sz="1600" dirty="0" err="1" smtClean="0">
                <a:sym typeface="Wingdings" pitchFamily="2" charset="2"/>
              </a:rPr>
              <a:t>j</a:t>
            </a:r>
            <a:r>
              <a:rPr lang="en-GB" dirty="0" smtClean="0">
                <a:sym typeface="Wingdings" pitchFamily="2" charset="2"/>
              </a:rPr>
              <a:t> | </a:t>
            </a:r>
            <a:r>
              <a:rPr lang="en-GB" dirty="0" err="1" smtClean="0">
                <a:sym typeface="Wingdings" pitchFamily="2" charset="2"/>
              </a:rPr>
              <a:t>k</a:t>
            </a:r>
            <a:r>
              <a:rPr lang="en-GB" sz="1600" dirty="0" err="1" smtClean="0">
                <a:sym typeface="Wingdings" pitchFamily="2" charset="2"/>
              </a:rPr>
              <a:t>i</a:t>
            </a:r>
            <a:r>
              <a:rPr lang="en-GB" dirty="0" smtClean="0">
                <a:sym typeface="Wingdings" pitchFamily="2" charset="2"/>
              </a:rPr>
              <a:t>) </a:t>
            </a:r>
            <a:r>
              <a:rPr lang="en-GB" dirty="0" smtClean="0"/>
              <a:t>)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 smtClean="0"/>
              <a:t>Use community detection methods to discover events</a:t>
            </a:r>
          </a:p>
          <a:p>
            <a:pPr marL="342900" indent="-342900">
              <a:buFont typeface="+mj-lt"/>
              <a:buAutoNum type="arabicPeriod"/>
            </a:pPr>
            <a:endParaRPr lang="en-GB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67744" y="1988840"/>
            <a:ext cx="4638675" cy="439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Ρίζες">
  <a:themeElements>
    <a:clrScheme name="Ρίζες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Ρίζες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Ρίζες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2376</TotalTime>
  <Words>968</Words>
  <Application>Microsoft Office PowerPoint</Application>
  <PresentationFormat>Προβολή στην οθόνη (4:3)</PresentationFormat>
  <Paragraphs>190</Paragraphs>
  <Slides>16</Slides>
  <Notes>16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16</vt:i4>
      </vt:variant>
    </vt:vector>
  </HeadingPairs>
  <TitlesOfParts>
    <vt:vector size="17" baseType="lpstr">
      <vt:lpstr>Ρίζες</vt:lpstr>
      <vt:lpstr>Techniques for Event Detection</vt:lpstr>
      <vt:lpstr>N.E.D Versus Social E.D Techniques</vt:lpstr>
      <vt:lpstr>N.E.D Versus Social E.D Techniques</vt:lpstr>
      <vt:lpstr>N.E.D Versus Social E.D Techniques</vt:lpstr>
      <vt:lpstr>N.E.D Versus Social E.D Techniques</vt:lpstr>
      <vt:lpstr>N.E.D Versus Social E.D Techniques</vt:lpstr>
      <vt:lpstr>N.E.D Versus Social E.D Techniques</vt:lpstr>
      <vt:lpstr>N.E.D Versus Social E.D Techniques</vt:lpstr>
      <vt:lpstr>N.E.D Versus Social E.D Techniques</vt:lpstr>
      <vt:lpstr>N.E.D Versus Social E.D Techniques</vt:lpstr>
      <vt:lpstr>N.E.D Versus Social E.D Techniques</vt:lpstr>
      <vt:lpstr>N.E.D Versus Social E.D Techniques</vt:lpstr>
      <vt:lpstr>Relevant Topics</vt:lpstr>
      <vt:lpstr>References (1/3)</vt:lpstr>
      <vt:lpstr>References (2/3)</vt:lpstr>
      <vt:lpstr>References (3/3)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kleisar</dc:creator>
  <cp:lastModifiedBy>kleisar</cp:lastModifiedBy>
  <cp:revision>331</cp:revision>
  <dcterms:created xsi:type="dcterms:W3CDTF">2010-10-14T11:31:34Z</dcterms:created>
  <dcterms:modified xsi:type="dcterms:W3CDTF">2010-10-18T10:16:41Z</dcterms:modified>
</cp:coreProperties>
</file>