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6" r:id="rId2"/>
    <p:sldId id="269" r:id="rId3"/>
    <p:sldId id="262" r:id="rId4"/>
    <p:sldId id="268" r:id="rId5"/>
    <p:sldId id="278" r:id="rId6"/>
    <p:sldId id="279" r:id="rId7"/>
    <p:sldId id="266" r:id="rId8"/>
    <p:sldId id="270" r:id="rId9"/>
    <p:sldId id="313" r:id="rId10"/>
    <p:sldId id="314" r:id="rId11"/>
    <p:sldId id="315" r:id="rId12"/>
    <p:sldId id="316" r:id="rId13"/>
    <p:sldId id="317" r:id="rId14"/>
    <p:sldId id="320" r:id="rId15"/>
    <p:sldId id="318" r:id="rId16"/>
    <p:sldId id="319" r:id="rId17"/>
    <p:sldId id="321" r:id="rId18"/>
    <p:sldId id="322" r:id="rId19"/>
    <p:sldId id="267" r:id="rId20"/>
    <p:sldId id="271" r:id="rId21"/>
    <p:sldId id="272" r:id="rId22"/>
    <p:sldId id="265" r:id="rId23"/>
    <p:sldId id="273" r:id="rId24"/>
    <p:sldId id="274" r:id="rId25"/>
    <p:sldId id="259" r:id="rId26"/>
    <p:sldId id="308" r:id="rId27"/>
    <p:sldId id="293" r:id="rId28"/>
    <p:sldId id="309" r:id="rId29"/>
    <p:sldId id="310" r:id="rId30"/>
    <p:sldId id="294" r:id="rId31"/>
    <p:sldId id="324" r:id="rId32"/>
    <p:sldId id="300" r:id="rId33"/>
    <p:sldId id="301" r:id="rId34"/>
    <p:sldId id="303" r:id="rId3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27" autoAdjust="0"/>
    <p:restoredTop sz="89000" autoAdjust="0"/>
  </p:normalViewPr>
  <p:slideViewPr>
    <p:cSldViewPr>
      <p:cViewPr varScale="1">
        <p:scale>
          <a:sx n="70" d="100"/>
          <a:sy n="70" d="100"/>
        </p:scale>
        <p:origin x="-114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3D8423-17BF-40E4-BAE4-66ABE61BB745}" type="datetimeFigureOut">
              <a:rPr lang="en-US" smtClean="0"/>
              <a:pPr/>
              <a:t>4/30/2010</a:t>
            </a:fld>
            <a:endParaRPr lang="en-GB"/>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GB"/>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A21FD8-A658-46AD-AA1C-B5C128CD46AD}"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n-GB" sz="1200" kern="1200" baseline="0" dirty="0" smtClean="0">
                <a:solidFill>
                  <a:schemeClr val="tx1"/>
                </a:solidFill>
                <a:latin typeface="+mn-lt"/>
                <a:ea typeface="+mn-ea"/>
                <a:cs typeface="+mn-cs"/>
              </a:rPr>
              <a:t>Documents that stem from the same source and that describe</a:t>
            </a:r>
          </a:p>
          <a:p>
            <a:r>
              <a:rPr lang="en-GB" sz="1200" kern="1200" baseline="0" dirty="0" smtClean="0">
                <a:solidFill>
                  <a:schemeClr val="tx1"/>
                </a:solidFill>
                <a:latin typeface="+mn-lt"/>
                <a:ea typeface="+mn-ea"/>
                <a:cs typeface="+mn-cs"/>
              </a:rPr>
              <a:t>the same event tend to have a higher similarity than</a:t>
            </a:r>
          </a:p>
          <a:p>
            <a:r>
              <a:rPr lang="en-GB" sz="1200" kern="1200" baseline="0" dirty="0" smtClean="0">
                <a:solidFill>
                  <a:schemeClr val="tx1"/>
                </a:solidFill>
                <a:latin typeface="+mn-lt"/>
                <a:ea typeface="+mn-ea"/>
                <a:cs typeface="+mn-cs"/>
              </a:rPr>
              <a:t>documents that stem from different sources and also describe</a:t>
            </a:r>
          </a:p>
          <a:p>
            <a:r>
              <a:rPr lang="en-GB" sz="1200" kern="1200" baseline="0" dirty="0" smtClean="0">
                <a:solidFill>
                  <a:schemeClr val="tx1"/>
                </a:solidFill>
                <a:latin typeface="+mn-lt"/>
                <a:ea typeface="+mn-ea"/>
                <a:cs typeface="+mn-cs"/>
              </a:rPr>
              <a:t>the same event because of vocabulary conventions</a:t>
            </a:r>
          </a:p>
          <a:p>
            <a:r>
              <a:rPr lang="en-GB" sz="1200" kern="1200" baseline="0" dirty="0" smtClean="0">
                <a:solidFill>
                  <a:schemeClr val="tx1"/>
                </a:solidFill>
                <a:latin typeface="+mn-lt"/>
                <a:ea typeface="+mn-ea"/>
                <a:cs typeface="+mn-cs"/>
              </a:rPr>
              <a:t>the sources adhere to.</a:t>
            </a:r>
            <a:endParaRPr lang="en-GB" dirty="0"/>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17</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n-GB" sz="1200" kern="1200" baseline="0" dirty="0" smtClean="0">
                <a:solidFill>
                  <a:schemeClr val="tx1"/>
                </a:solidFill>
                <a:latin typeface="+mn-lt"/>
                <a:ea typeface="+mn-ea"/>
                <a:cs typeface="+mn-cs"/>
              </a:rPr>
              <a:t>In the IBM model, the time difference is measured</a:t>
            </a:r>
          </a:p>
          <a:p>
            <a:r>
              <a:rPr lang="en-GB" sz="1200" kern="1200" baseline="0" dirty="0" smtClean="0">
                <a:solidFill>
                  <a:schemeClr val="tx1"/>
                </a:solidFill>
                <a:latin typeface="+mn-lt"/>
                <a:ea typeface="+mn-ea"/>
                <a:cs typeface="+mn-cs"/>
              </a:rPr>
              <a:t>as the difference in time between the test story and the first</a:t>
            </a:r>
          </a:p>
          <a:p>
            <a:r>
              <a:rPr lang="en-GB" sz="1200" kern="1200" baseline="0" dirty="0" smtClean="0">
                <a:solidFill>
                  <a:schemeClr val="tx1"/>
                </a:solidFill>
                <a:latin typeface="+mn-lt"/>
                <a:ea typeface="+mn-ea"/>
                <a:cs typeface="+mn-cs"/>
              </a:rPr>
              <a:t>story about an event.</a:t>
            </a:r>
          </a:p>
          <a:p>
            <a:r>
              <a:rPr lang="en-GB" sz="1200" kern="1200" baseline="0" dirty="0" smtClean="0">
                <a:solidFill>
                  <a:schemeClr val="tx1"/>
                </a:solidFill>
                <a:latin typeface="+mn-lt"/>
                <a:ea typeface="+mn-ea"/>
                <a:cs typeface="+mn-cs"/>
              </a:rPr>
              <a:t>Another explanation is that as the system performance</a:t>
            </a:r>
          </a:p>
          <a:p>
            <a:r>
              <a:rPr lang="en-GB" sz="1200" kern="1200" baseline="0" dirty="0" smtClean="0">
                <a:solidFill>
                  <a:schemeClr val="tx1"/>
                </a:solidFill>
                <a:latin typeface="+mn-lt"/>
                <a:ea typeface="+mn-ea"/>
                <a:cs typeface="+mn-cs"/>
              </a:rPr>
              <a:t>improves, time becomes less useful.</a:t>
            </a:r>
            <a:endParaRPr lang="en-GB" dirty="0"/>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18</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dirty="0"/>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19</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dirty="0"/>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2</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20</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21</a:t>
            </a:fld>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n-GB" sz="1200" kern="1200" baseline="0" dirty="0" smtClean="0">
                <a:solidFill>
                  <a:schemeClr val="tx1"/>
                </a:solidFill>
                <a:latin typeface="+mn-lt"/>
                <a:ea typeface="+mn-ea"/>
                <a:cs typeface="+mn-cs"/>
              </a:rPr>
              <a:t>We see that a majority of the new stories (shown as black</a:t>
            </a:r>
          </a:p>
          <a:p>
            <a:r>
              <a:rPr lang="en-GB" sz="1200" kern="1200" baseline="0" dirty="0" smtClean="0">
                <a:solidFill>
                  <a:schemeClr val="tx1"/>
                </a:solidFill>
                <a:latin typeface="+mn-lt"/>
                <a:ea typeface="+mn-ea"/>
                <a:cs typeface="+mn-cs"/>
              </a:rPr>
              <a:t>’+’) have a </a:t>
            </a:r>
            <a:r>
              <a:rPr lang="en-GB" sz="1200" i="1" kern="1200" baseline="0" dirty="0" smtClean="0">
                <a:solidFill>
                  <a:schemeClr val="tx1"/>
                </a:solidFill>
                <a:latin typeface="+mn-lt"/>
                <a:ea typeface="+mn-ea"/>
                <a:cs typeface="+mn-cs"/>
              </a:rPr>
              <a:t>γ score less than 0.2, while the β scores are</a:t>
            </a:r>
          </a:p>
          <a:p>
            <a:r>
              <a:rPr lang="en-GB" sz="1200" kern="1200" baseline="0" dirty="0" smtClean="0">
                <a:solidFill>
                  <a:schemeClr val="tx1"/>
                </a:solidFill>
                <a:latin typeface="+mn-lt"/>
                <a:ea typeface="+mn-ea"/>
                <a:cs typeface="+mn-cs"/>
              </a:rPr>
              <a:t>spread out among the slew of old stories (shown as light</a:t>
            </a:r>
          </a:p>
          <a:p>
            <a:r>
              <a:rPr lang="en-GB" sz="1200" kern="1200" baseline="0" dirty="0" err="1" smtClean="0">
                <a:solidFill>
                  <a:schemeClr val="tx1"/>
                </a:solidFill>
                <a:latin typeface="+mn-lt"/>
                <a:ea typeface="+mn-ea"/>
                <a:cs typeface="+mn-cs"/>
              </a:rPr>
              <a:t>colored</a:t>
            </a:r>
            <a:r>
              <a:rPr lang="en-GB" sz="1200" kern="1200" baseline="0" dirty="0" smtClean="0">
                <a:solidFill>
                  <a:schemeClr val="tx1"/>
                </a:solidFill>
                <a:latin typeface="+mn-lt"/>
                <a:ea typeface="+mn-ea"/>
                <a:cs typeface="+mn-cs"/>
              </a:rPr>
              <a:t> ’X’). This leads to the intuition that we could use the</a:t>
            </a:r>
          </a:p>
          <a:p>
            <a:r>
              <a:rPr lang="en-GB" sz="1200" i="1" kern="1200" baseline="0" dirty="0" smtClean="0">
                <a:solidFill>
                  <a:schemeClr val="tx1"/>
                </a:solidFill>
                <a:latin typeface="+mn-lt"/>
                <a:ea typeface="+mn-ea"/>
                <a:cs typeface="+mn-cs"/>
              </a:rPr>
              <a:t>γ score as a way to confirm the status of the story (old/new)</a:t>
            </a:r>
          </a:p>
          <a:p>
            <a:r>
              <a:rPr lang="en-GB" sz="1200" kern="1200" baseline="0" dirty="0" smtClean="0">
                <a:solidFill>
                  <a:schemeClr val="tx1"/>
                </a:solidFill>
                <a:latin typeface="+mn-lt"/>
                <a:ea typeface="+mn-ea"/>
                <a:cs typeface="+mn-cs"/>
              </a:rPr>
              <a:t>as suggested by the </a:t>
            </a:r>
            <a:r>
              <a:rPr lang="en-GB" sz="1200" i="1" kern="1200" baseline="0" dirty="0" smtClean="0">
                <a:solidFill>
                  <a:schemeClr val="tx1"/>
                </a:solidFill>
                <a:latin typeface="+mn-lt"/>
                <a:ea typeface="+mn-ea"/>
                <a:cs typeface="+mn-cs"/>
              </a:rPr>
              <a:t>α score.</a:t>
            </a:r>
            <a:endParaRPr lang="en-GB" dirty="0"/>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22</a:t>
            </a:fld>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n-GB" sz="1200" kern="1200" baseline="0" dirty="0" smtClean="0">
                <a:solidFill>
                  <a:schemeClr val="tx1"/>
                </a:solidFill>
                <a:latin typeface="+mn-lt"/>
                <a:ea typeface="+mn-ea"/>
                <a:cs typeface="+mn-cs"/>
              </a:rPr>
              <a:t>Here we observe that a </a:t>
            </a:r>
            <a:r>
              <a:rPr lang="en-GB" sz="1200" i="1" kern="1200" baseline="0" dirty="0" smtClean="0">
                <a:solidFill>
                  <a:schemeClr val="tx1"/>
                </a:solidFill>
                <a:latin typeface="+mn-lt"/>
                <a:ea typeface="+mn-ea"/>
                <a:cs typeface="+mn-cs"/>
              </a:rPr>
              <a:t>β and γ score</a:t>
            </a:r>
          </a:p>
          <a:p>
            <a:r>
              <a:rPr lang="en-GB" sz="1200" kern="1200" baseline="0" dirty="0" smtClean="0">
                <a:solidFill>
                  <a:schemeClr val="tx1"/>
                </a:solidFill>
                <a:latin typeface="+mn-lt"/>
                <a:ea typeface="+mn-ea"/>
                <a:cs typeface="+mn-cs"/>
              </a:rPr>
              <a:t>less than 0.4 characterize most new stories. However there</a:t>
            </a:r>
          </a:p>
          <a:p>
            <a:r>
              <a:rPr lang="en-GB" sz="1200" kern="1200" baseline="0" dirty="0" smtClean="0">
                <a:solidFill>
                  <a:schemeClr val="tx1"/>
                </a:solidFill>
                <a:latin typeface="+mn-lt"/>
                <a:ea typeface="+mn-ea"/>
                <a:cs typeface="+mn-cs"/>
              </a:rPr>
              <a:t>are more old stories with </a:t>
            </a:r>
            <a:r>
              <a:rPr lang="en-GB" sz="1200" i="1" kern="1200" baseline="0" dirty="0" smtClean="0">
                <a:solidFill>
                  <a:schemeClr val="tx1"/>
                </a:solidFill>
                <a:latin typeface="+mn-lt"/>
                <a:ea typeface="+mn-ea"/>
                <a:cs typeface="+mn-cs"/>
              </a:rPr>
              <a:t>γ score less than 0.4 than there</a:t>
            </a:r>
          </a:p>
          <a:p>
            <a:r>
              <a:rPr lang="en-GB" sz="1200" kern="1200" baseline="0" dirty="0" smtClean="0">
                <a:solidFill>
                  <a:schemeClr val="tx1"/>
                </a:solidFill>
                <a:latin typeface="+mn-lt"/>
                <a:ea typeface="+mn-ea"/>
                <a:cs typeface="+mn-cs"/>
              </a:rPr>
              <a:t>are with a similar </a:t>
            </a:r>
            <a:r>
              <a:rPr lang="en-GB" sz="1200" i="1" kern="1200" baseline="0" dirty="0" smtClean="0">
                <a:solidFill>
                  <a:schemeClr val="tx1"/>
                </a:solidFill>
                <a:latin typeface="+mn-lt"/>
                <a:ea typeface="+mn-ea"/>
                <a:cs typeface="+mn-cs"/>
              </a:rPr>
              <a:t>β score. Hence it is more useful to use</a:t>
            </a:r>
          </a:p>
          <a:p>
            <a:r>
              <a:rPr lang="en-GB" sz="1200" kern="1200" baseline="0" dirty="0" smtClean="0">
                <a:solidFill>
                  <a:schemeClr val="tx1"/>
                </a:solidFill>
                <a:latin typeface="+mn-lt"/>
                <a:ea typeface="+mn-ea"/>
                <a:cs typeface="+mn-cs"/>
              </a:rPr>
              <a:t>the </a:t>
            </a:r>
            <a:r>
              <a:rPr lang="en-GB" sz="1200" i="1" kern="1200" baseline="0" dirty="0" smtClean="0">
                <a:solidFill>
                  <a:schemeClr val="tx1"/>
                </a:solidFill>
                <a:latin typeface="+mn-lt"/>
                <a:ea typeface="+mn-ea"/>
                <a:cs typeface="+mn-cs"/>
              </a:rPr>
              <a:t>β score as an additional metric than the γ score, i.e.</a:t>
            </a:r>
          </a:p>
          <a:p>
            <a:r>
              <a:rPr lang="en-GB" sz="1200" kern="1200" baseline="0" dirty="0" smtClean="0">
                <a:solidFill>
                  <a:schemeClr val="tx1"/>
                </a:solidFill>
                <a:latin typeface="+mn-lt"/>
                <a:ea typeface="+mn-ea"/>
                <a:cs typeface="+mn-cs"/>
              </a:rPr>
              <a:t>considering named entities is a win over ignoring them.</a:t>
            </a:r>
            <a:endParaRPr lang="en-GB" dirty="0"/>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23</a:t>
            </a:fld>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n-GB" sz="1200" kern="1200" baseline="0" dirty="0" smtClean="0">
                <a:solidFill>
                  <a:schemeClr val="tx1"/>
                </a:solidFill>
                <a:latin typeface="+mn-lt"/>
                <a:ea typeface="+mn-ea"/>
                <a:cs typeface="+mn-cs"/>
              </a:rPr>
              <a:t>Unfortunately, making such clear cut decisions for all categories</a:t>
            </a:r>
          </a:p>
          <a:p>
            <a:r>
              <a:rPr lang="en-GB" sz="1200" kern="1200" baseline="0" dirty="0" smtClean="0">
                <a:solidFill>
                  <a:schemeClr val="tx1"/>
                </a:solidFill>
                <a:latin typeface="+mn-lt"/>
                <a:ea typeface="+mn-ea"/>
                <a:cs typeface="+mn-cs"/>
              </a:rPr>
              <a:t>is not possible.</a:t>
            </a:r>
          </a:p>
          <a:p>
            <a:r>
              <a:rPr lang="en-GB" sz="1200" kern="1200" baseline="0" dirty="0" smtClean="0">
                <a:solidFill>
                  <a:schemeClr val="tx1"/>
                </a:solidFill>
                <a:latin typeface="+mn-lt"/>
                <a:ea typeface="+mn-ea"/>
                <a:cs typeface="+mn-cs"/>
              </a:rPr>
              <a:t>We see that it is impossible</a:t>
            </a:r>
          </a:p>
          <a:p>
            <a:r>
              <a:rPr lang="en-GB" sz="1200" kern="1200" baseline="0" dirty="0" smtClean="0">
                <a:solidFill>
                  <a:schemeClr val="tx1"/>
                </a:solidFill>
                <a:latin typeface="+mn-lt"/>
                <a:ea typeface="+mn-ea"/>
                <a:cs typeface="+mn-cs"/>
              </a:rPr>
              <a:t>to select between the </a:t>
            </a:r>
            <a:r>
              <a:rPr lang="en-GB" sz="1200" i="1" kern="1200" baseline="0" dirty="0" smtClean="0">
                <a:solidFill>
                  <a:schemeClr val="tx1"/>
                </a:solidFill>
                <a:latin typeface="+mn-lt"/>
                <a:ea typeface="+mn-ea"/>
                <a:cs typeface="+mn-cs"/>
              </a:rPr>
              <a:t>β and γ scores. For such categories,</a:t>
            </a:r>
          </a:p>
          <a:p>
            <a:r>
              <a:rPr lang="en-GB" sz="1200" kern="1200" baseline="0" dirty="0" smtClean="0">
                <a:solidFill>
                  <a:schemeClr val="tx1"/>
                </a:solidFill>
                <a:latin typeface="+mn-lt"/>
                <a:ea typeface="+mn-ea"/>
                <a:cs typeface="+mn-cs"/>
              </a:rPr>
              <a:t>we currently proceed with the </a:t>
            </a:r>
            <a:r>
              <a:rPr lang="en-GB" sz="1200" i="1" kern="1200" baseline="0" dirty="0" smtClean="0">
                <a:solidFill>
                  <a:schemeClr val="tx1"/>
                </a:solidFill>
                <a:latin typeface="+mn-lt"/>
                <a:ea typeface="+mn-ea"/>
                <a:cs typeface="+mn-cs"/>
              </a:rPr>
              <a:t>α scores as the only metric.</a:t>
            </a:r>
            <a:endParaRPr lang="en-GB" dirty="0"/>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24</a:t>
            </a:fld>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25</a:t>
            </a:fld>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26</a:t>
            </a:fld>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27</a:t>
            </a:fld>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28</a:t>
            </a:fld>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dirty="0"/>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29</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NED is part</a:t>
            </a:r>
            <a:r>
              <a:rPr lang="en-GB" baseline="0" dirty="0" smtClean="0"/>
              <a:t> of the general program of TDT (</a:t>
            </a:r>
            <a:r>
              <a:rPr lang="en-GB" dirty="0" smtClean="0"/>
              <a:t>http://www.itl.nist.gov/iad/mig//tests/tdt/</a:t>
            </a:r>
          </a:p>
          <a:p>
            <a:r>
              <a:rPr lang="en-GB" baseline="0" dirty="0" smtClean="0"/>
              <a:t>). TDT detects and tracks events in news. </a:t>
            </a:r>
          </a:p>
          <a:p>
            <a:r>
              <a:rPr lang="en-GB" baseline="0" dirty="0" smtClean="0"/>
              <a:t>Event: some unique thing that happens at some point in time. The time is what distinguishes event from topic.</a:t>
            </a:r>
          </a:p>
          <a:p>
            <a:r>
              <a:rPr lang="en-GB" baseline="0" dirty="0" smtClean="0"/>
              <a:t>“The eruption of Pinatubo on June 15</a:t>
            </a:r>
            <a:r>
              <a:rPr lang="en-GB" baseline="30000" dirty="0" smtClean="0"/>
              <a:t>th</a:t>
            </a:r>
            <a:r>
              <a:rPr lang="en-GB" baseline="0" dirty="0" smtClean="0"/>
              <a:t>, 1991”: event</a:t>
            </a:r>
          </a:p>
          <a:p>
            <a:r>
              <a:rPr lang="en-GB" baseline="0" dirty="0" smtClean="0"/>
              <a:t>“volcanic eruptions”: topic</a:t>
            </a:r>
          </a:p>
          <a:p>
            <a:r>
              <a:rPr lang="en-GB" baseline="0" dirty="0" smtClean="0"/>
              <a:t>Extension: location</a:t>
            </a:r>
          </a:p>
          <a:p>
            <a:endParaRPr lang="en-GB" baseline="0" dirty="0" smtClean="0"/>
          </a:p>
          <a:p>
            <a:r>
              <a:rPr lang="en-GB" baseline="0" dirty="0" smtClean="0"/>
              <a:t>Event identity: detects when two events are the same =&gt; TF/IDF</a:t>
            </a:r>
          </a:p>
          <a:p>
            <a:endParaRPr lang="en-GB" baseline="0" dirty="0" smtClean="0"/>
          </a:p>
          <a:p>
            <a:r>
              <a:rPr lang="en-GB" sz="1200" kern="1200" baseline="0" dirty="0" smtClean="0">
                <a:solidFill>
                  <a:schemeClr val="tx1"/>
                </a:solidFill>
                <a:latin typeface="+mn-lt"/>
                <a:ea typeface="+mn-ea"/>
                <a:cs typeface="+mn-cs"/>
              </a:rPr>
              <a:t>If the document did not trigger any previous query by exceeding</a:t>
            </a:r>
          </a:p>
          <a:p>
            <a:r>
              <a:rPr lang="en-GB" sz="1200" kern="1200" baseline="0" dirty="0" smtClean="0">
                <a:solidFill>
                  <a:schemeClr val="tx1"/>
                </a:solidFill>
                <a:latin typeface="+mn-lt"/>
                <a:ea typeface="+mn-ea"/>
                <a:cs typeface="+mn-cs"/>
              </a:rPr>
              <a:t>this particular threshold, it was marked as a new</a:t>
            </a:r>
          </a:p>
          <a:p>
            <a:r>
              <a:rPr lang="en-GB" sz="1200" kern="1200" baseline="0" dirty="0" smtClean="0">
                <a:solidFill>
                  <a:schemeClr val="tx1"/>
                </a:solidFill>
                <a:latin typeface="+mn-lt"/>
                <a:ea typeface="+mn-ea"/>
                <a:cs typeface="+mn-cs"/>
              </a:rPr>
              <a:t>event. The threshold model developed for the task incorporated</a:t>
            </a:r>
          </a:p>
          <a:p>
            <a:r>
              <a:rPr lang="en-GB" sz="1200" kern="1200" baseline="0" dirty="0" smtClean="0">
                <a:solidFill>
                  <a:schemeClr val="tx1"/>
                </a:solidFill>
                <a:latin typeface="+mn-lt"/>
                <a:ea typeface="+mn-ea"/>
                <a:cs typeface="+mn-cs"/>
              </a:rPr>
              <a:t>time information, the intuition being that documents</a:t>
            </a:r>
          </a:p>
          <a:p>
            <a:r>
              <a:rPr lang="en-GB" sz="1200" kern="1200" baseline="0" dirty="0" smtClean="0">
                <a:solidFill>
                  <a:schemeClr val="tx1"/>
                </a:solidFill>
                <a:latin typeface="+mn-lt"/>
                <a:ea typeface="+mn-ea"/>
                <a:cs typeface="+mn-cs"/>
              </a:rPr>
              <a:t>that are widely spaced apart in time are more likely to deal</a:t>
            </a:r>
          </a:p>
          <a:p>
            <a:r>
              <a:rPr lang="en-GB" sz="1200" kern="1200" baseline="0" dirty="0" smtClean="0">
                <a:solidFill>
                  <a:schemeClr val="tx1"/>
                </a:solidFill>
                <a:latin typeface="+mn-lt"/>
                <a:ea typeface="+mn-ea"/>
                <a:cs typeface="+mn-cs"/>
              </a:rPr>
              <a:t>with new (different) events.</a:t>
            </a:r>
            <a:endParaRPr lang="en-GB" dirty="0"/>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3</a:t>
            </a:fld>
            <a:endParaRPr lang="en-GB"/>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30</a:t>
            </a:fld>
            <a:endParaRPr lang="en-GB"/>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31</a:t>
            </a:fld>
            <a:endParaRPr lang="en-GB"/>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32</a:t>
            </a:fld>
            <a:endParaRPr lang="en-GB"/>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33</a:t>
            </a:fld>
            <a:endParaRPr lang="en-GB"/>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34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dirty="0"/>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n-GB" dirty="0" smtClean="0"/>
              <a:t>Common approach</a:t>
            </a:r>
            <a:endParaRPr lang="en-GB" dirty="0"/>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n-GB" sz="1200" kern="1200" baseline="0" dirty="0" smtClean="0">
                <a:solidFill>
                  <a:schemeClr val="tx1"/>
                </a:solidFill>
                <a:latin typeface="+mn-lt"/>
                <a:ea typeface="+mn-ea"/>
                <a:cs typeface="+mn-cs"/>
              </a:rPr>
              <a:t>For pre-processing, we tokenize the data, recognize abbreviations,</a:t>
            </a:r>
          </a:p>
          <a:p>
            <a:r>
              <a:rPr lang="en-GB" sz="1200" kern="1200" baseline="0" dirty="0" smtClean="0">
                <a:solidFill>
                  <a:schemeClr val="tx1"/>
                </a:solidFill>
                <a:latin typeface="+mn-lt"/>
                <a:ea typeface="+mn-ea"/>
                <a:cs typeface="+mn-cs"/>
              </a:rPr>
              <a:t>normalize abbreviations, remove stop-words, replace</a:t>
            </a:r>
          </a:p>
          <a:p>
            <a:r>
              <a:rPr lang="en-GB" sz="1200" kern="1200" baseline="0" dirty="0" smtClean="0">
                <a:solidFill>
                  <a:schemeClr val="tx1"/>
                </a:solidFill>
                <a:latin typeface="+mn-lt"/>
                <a:ea typeface="+mn-ea"/>
                <a:cs typeface="+mn-cs"/>
              </a:rPr>
              <a:t>spelled-out numbers by digits, add part-of-speech tags,</a:t>
            </a:r>
          </a:p>
          <a:p>
            <a:r>
              <a:rPr lang="en-GB" sz="1200" kern="1200" baseline="0" dirty="0" smtClean="0">
                <a:solidFill>
                  <a:schemeClr val="tx1"/>
                </a:solidFill>
                <a:latin typeface="+mn-lt"/>
                <a:ea typeface="+mn-ea"/>
                <a:cs typeface="+mn-cs"/>
              </a:rPr>
              <a:t>replace the tokens by their stems, and then generate term frequency</a:t>
            </a:r>
          </a:p>
          <a:p>
            <a:r>
              <a:rPr lang="en-GB" sz="1200" kern="1200" baseline="0" dirty="0" smtClean="0">
                <a:solidFill>
                  <a:schemeClr val="tx1"/>
                </a:solidFill>
                <a:latin typeface="+mn-lt"/>
                <a:ea typeface="+mn-ea"/>
                <a:cs typeface="+mn-cs"/>
              </a:rPr>
              <a:t>vectors.</a:t>
            </a:r>
          </a:p>
          <a:p>
            <a:endParaRPr lang="en-GB" dirty="0">
              <a:solidFill>
                <a:srgbClr val="FF0000"/>
              </a:solidFill>
            </a:endParaRPr>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2FA21FD8-A658-46AD-AA1C-B5C128CD46AD}"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7" name="6 - Ορθογώνιο"/>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2342CEA3-3058-4D43-AE35-B3DA76CB4003}" type="datetimeFigureOut">
              <a:rPr lang="el-GR" smtClean="0"/>
              <a:pPr/>
              <a:t>30/4/2010</a:t>
            </a:fld>
            <a:endParaRPr lang="el-GR"/>
          </a:p>
        </p:txBody>
      </p:sp>
      <p:sp>
        <p:nvSpPr>
          <p:cNvPr id="17" name="16 - Θέση υποσέλιδου"/>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l-GR"/>
          </a:p>
        </p:txBody>
      </p:sp>
      <p:sp>
        <p:nvSpPr>
          <p:cNvPr id="29"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30/4/2010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1"/>
      </p:bgRef>
    </p:bg>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609600"/>
            <a:ext cx="2057400" cy="55165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6553200" y="6248402"/>
            <a:ext cx="2209800" cy="365125"/>
          </a:xfrm>
        </p:spPr>
        <p:txBody>
          <a:bodyPr/>
          <a:lstStyle/>
          <a:p>
            <a:fld id="{2342CEA3-3058-4D43-AE35-B3DA76CB4003}" type="datetimeFigureOut">
              <a:rPr lang="el-GR" smtClean="0"/>
              <a:pPr/>
              <a:t>30/4/2010</a:t>
            </a:fld>
            <a:endParaRPr lang="el-GR"/>
          </a:p>
        </p:txBody>
      </p:sp>
      <p:sp>
        <p:nvSpPr>
          <p:cNvPr id="5" name="4 - Θέση υποσέλιδου"/>
          <p:cNvSpPr>
            <a:spLocks noGrp="1"/>
          </p:cNvSpPr>
          <p:nvPr>
            <p:ph type="ftr" sz="quarter" idx="11"/>
          </p:nvPr>
        </p:nvSpPr>
        <p:spPr>
          <a:xfrm>
            <a:off x="457201" y="6248207"/>
            <a:ext cx="5573483" cy="365125"/>
          </a:xfrm>
        </p:spPr>
        <p:txBody>
          <a:bodyPr/>
          <a:lstStyle/>
          <a:p>
            <a:endParaRPr lang="el-GR"/>
          </a:p>
        </p:txBody>
      </p:sp>
      <p:sp>
        <p:nvSpPr>
          <p:cNvPr id="7" name="6 - Ορθογώνιο"/>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rot="5400000">
            <a:off x="5989638" y="144462"/>
            <a:ext cx="533400" cy="244476"/>
          </a:xfrm>
        </p:spPr>
        <p:txBody>
          <a:bodyPr/>
          <a:lstStyle/>
          <a:p>
            <a:fld id="{D3F1D1C4-C2D9-4231-9FB2-B2D9D97AA41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30/4/2010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lvl1pPr>
              <a:defRPr>
                <a:solidFill>
                  <a:srgbClr val="FFFFFF"/>
                </a:solidFill>
              </a:defRPr>
            </a:lvl1pPr>
          </a:lstStyle>
          <a:p>
            <a:fld id="{D3F1D1C4-C2D9-4231-9FB2-B2D9D97AA41D}" type="slidenum">
              <a:rPr lang="el-GR" smtClean="0"/>
              <a:pPr/>
              <a:t>‹#›</a:t>
            </a:fld>
            <a:endParaRPr lang="el-GR"/>
          </a:p>
        </p:txBody>
      </p:sp>
      <p:sp>
        <p:nvSpPr>
          <p:cNvPr id="8" name="7 - Θέση περιεχομένου"/>
          <p:cNvSpPr>
            <a:spLocks noGrp="1"/>
          </p:cNvSpPr>
          <p:nvPr>
            <p:ph sz="quarter" idx="1"/>
          </p:nvPr>
        </p:nvSpPr>
        <p:spPr>
          <a:xfrm>
            <a:off x="612648" y="1600200"/>
            <a:ext cx="8153400" cy="44958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7" name="6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Kλικ για επεξεργασία του τίτλου</a:t>
            </a:r>
            <a:endParaRPr kumimoji="0" lang="en-US"/>
          </a:p>
        </p:txBody>
      </p:sp>
      <p:sp>
        <p:nvSpPr>
          <p:cNvPr id="12" name="11 - Θέση ημερομηνίας"/>
          <p:cNvSpPr>
            <a:spLocks noGrp="1"/>
          </p:cNvSpPr>
          <p:nvPr>
            <p:ph type="dt" sz="half" idx="10"/>
          </p:nvPr>
        </p:nvSpPr>
        <p:spPr/>
        <p:txBody>
          <a:bodyPr/>
          <a:lstStyle/>
          <a:p>
            <a:fld id="{2342CEA3-3058-4D43-AE35-B3DA76CB4003}" type="datetimeFigureOut">
              <a:rPr lang="el-GR" smtClean="0"/>
              <a:pPr/>
              <a:t>30/4/2010</a:t>
            </a:fld>
            <a:endParaRPr lang="el-GR"/>
          </a:p>
        </p:txBody>
      </p:sp>
      <p:sp>
        <p:nvSpPr>
          <p:cNvPr id="13" name="12 - Θέση αριθμού διαφάνειας"/>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D3F1D1C4-C2D9-4231-9FB2-B2D9D97AA41D}" type="slidenum">
              <a:rPr lang="el-GR" smtClean="0"/>
              <a:pPr/>
              <a:t>‹#›</a:t>
            </a:fld>
            <a:endParaRPr lang="el-GR"/>
          </a:p>
        </p:txBody>
      </p:sp>
      <p:sp>
        <p:nvSpPr>
          <p:cNvPr id="14" name="13 - Θέση υποσέλιδου"/>
          <p:cNvSpPr>
            <a:spLocks noGrp="1"/>
          </p:cNvSpPr>
          <p:nvPr>
            <p:ph type="ftr" sz="quarter" idx="12"/>
          </p:nvPr>
        </p:nvSpPr>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9" name="8 - Θέση περιεχομένου"/>
          <p:cNvSpPr>
            <a:spLocks noGrp="1"/>
          </p:cNvSpPr>
          <p:nvPr>
            <p:ph sz="quarter" idx="1"/>
          </p:nvPr>
        </p:nvSpPr>
        <p:spPr>
          <a:xfrm>
            <a:off x="609600"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844901"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7 - Θέση ημερομηνίας"/>
          <p:cNvSpPr>
            <a:spLocks noGrp="1"/>
          </p:cNvSpPr>
          <p:nvPr>
            <p:ph type="dt" sz="half" idx="15"/>
          </p:nvPr>
        </p:nvSpPr>
        <p:spPr/>
        <p:txBody>
          <a:bodyPr rtlCol="0"/>
          <a:lstStyle/>
          <a:p>
            <a:fld id="{2342CEA3-3058-4D43-AE35-B3DA76CB4003}" type="datetimeFigureOut">
              <a:rPr lang="el-GR" smtClean="0"/>
              <a:pPr/>
              <a:t>30/4/2010</a:t>
            </a:fld>
            <a:endParaRPr lang="el-GR"/>
          </a:p>
        </p:txBody>
      </p:sp>
      <p:sp>
        <p:nvSpPr>
          <p:cNvPr id="10" name="9 - Θέση αριθμού διαφάνειας"/>
          <p:cNvSpPr>
            <a:spLocks noGrp="1"/>
          </p:cNvSpPr>
          <p:nvPr>
            <p:ph type="sldNum" sz="quarter" idx="16"/>
          </p:nvPr>
        </p:nvSpPr>
        <p:spPr/>
        <p:txBody>
          <a:bodyPr rtlCol="0"/>
          <a:lstStyle/>
          <a:p>
            <a:fld id="{D3F1D1C4-C2D9-4231-9FB2-B2D9D97AA41D}" type="slidenum">
              <a:rPr lang="el-GR" smtClean="0"/>
              <a:pPr/>
              <a:t>‹#›</a:t>
            </a:fld>
            <a:endParaRPr lang="el-GR"/>
          </a:p>
        </p:txBody>
      </p:sp>
      <p:sp>
        <p:nvSpPr>
          <p:cNvPr id="12" name="11 - Θέση υποσέλιδου"/>
          <p:cNvSpPr>
            <a:spLocks noGrp="1"/>
          </p:cNvSpPr>
          <p:nvPr>
            <p:ph type="ftr" sz="quarter" idx="17"/>
          </p:nvPr>
        </p:nvSpPr>
        <p:spPr/>
        <p:txBody>
          <a:bodyPr rtlCol="0"/>
          <a:lstStyle/>
          <a:p>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nchor="ctr"/>
          <a:lstStyle>
            <a:lvl1pPr>
              <a:defRPr/>
            </a:lvl1pPr>
          </a:lstStyle>
          <a:p>
            <a:r>
              <a:rPr kumimoji="0" lang="el-GR" smtClean="0"/>
              <a:t>Kλικ για επεξεργασία του τίτλου</a:t>
            </a:r>
            <a:endParaRPr kumimoji="0" lang="en-US"/>
          </a:p>
        </p:txBody>
      </p:sp>
      <p:sp>
        <p:nvSpPr>
          <p:cNvPr id="11" name="10 - Θέση περιεχομένου"/>
          <p:cNvSpPr>
            <a:spLocks noGrp="1"/>
          </p:cNvSpPr>
          <p:nvPr>
            <p:ph sz="quarter" idx="2"/>
          </p:nvPr>
        </p:nvSpPr>
        <p:spPr>
          <a:xfrm>
            <a:off x="609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800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5"/>
          </p:nvPr>
        </p:nvSpPr>
        <p:spPr/>
        <p:txBody>
          <a:bodyPr rtlCol="0"/>
          <a:lstStyle/>
          <a:p>
            <a:fld id="{2342CEA3-3058-4D43-AE35-B3DA76CB4003}" type="datetimeFigureOut">
              <a:rPr lang="el-GR" smtClean="0"/>
              <a:pPr/>
              <a:t>30/4/2010</a:t>
            </a:fld>
            <a:endParaRPr lang="el-GR"/>
          </a:p>
        </p:txBody>
      </p:sp>
      <p:sp>
        <p:nvSpPr>
          <p:cNvPr id="12" name="11 - Θέση αριθμού διαφάνειας"/>
          <p:cNvSpPr>
            <a:spLocks noGrp="1"/>
          </p:cNvSpPr>
          <p:nvPr>
            <p:ph type="sldNum" sz="quarter" idx="16"/>
          </p:nvPr>
        </p:nvSpPr>
        <p:spPr/>
        <p:txBody>
          <a:bodyPr rtlCol="0"/>
          <a:lstStyle/>
          <a:p>
            <a:fld id="{D3F1D1C4-C2D9-4231-9FB2-B2D9D97AA41D}" type="slidenum">
              <a:rPr lang="el-GR" smtClean="0"/>
              <a:pPr/>
              <a:t>‹#›</a:t>
            </a:fld>
            <a:endParaRPr lang="el-GR"/>
          </a:p>
        </p:txBody>
      </p:sp>
      <p:sp>
        <p:nvSpPr>
          <p:cNvPr id="14" name="13 - Θέση υποσέλιδου"/>
          <p:cNvSpPr>
            <a:spLocks noGrp="1"/>
          </p:cNvSpPr>
          <p:nvPr>
            <p:ph type="ftr" sz="quarter" idx="17"/>
          </p:nvPr>
        </p:nvSpPr>
        <p:spPr/>
        <p:txBody>
          <a:bodyPr rtlCol="0"/>
          <a:lstStyle/>
          <a:p>
            <a:endParaRPr lang="el-GR"/>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30/4/2010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lvl1pPr>
              <a:defRPr>
                <a:solidFill>
                  <a:srgbClr val="FFFFFF"/>
                </a:solidFill>
              </a:defRPr>
            </a:lvl1p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30/4/2010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nchor="ctr"/>
          <a:lstStyle>
            <a:lvl1pPr algn="l">
              <a:buNone/>
              <a:defRPr sz="4400" b="0"/>
            </a:lvl1p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30/4/2010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lvl1pPr>
              <a:defRPr>
                <a:solidFill>
                  <a:srgbClr val="FFFFFF"/>
                </a:solidFill>
              </a:defRPr>
            </a:lvl1pPr>
          </a:lstStyle>
          <a:p>
            <a:fld id="{D3F1D1C4-C2D9-4231-9FB2-B2D9D97AA41D}" type="slidenum">
              <a:rPr lang="el-GR" smtClean="0"/>
              <a:pPr/>
              <a:t>‹#›</a:t>
            </a:fld>
            <a:endParaRPr lang="el-GR"/>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9" name="8 - Θέση περιεχομένου"/>
          <p:cNvSpPr>
            <a:spLocks noGrp="1"/>
          </p:cNvSpPr>
          <p:nvPr>
            <p:ph sz="quarter" idx="1"/>
          </p:nvPr>
        </p:nvSpPr>
        <p:spPr>
          <a:xfrm>
            <a:off x="2362200" y="1752600"/>
            <a:ext cx="6400800" cy="44196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3">
        <a:schemeClr val="bg2"/>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Kλικ για επεξεργασία του τίτλου</a:t>
            </a:r>
            <a:endParaRPr kumimoji="0" lang="en-US"/>
          </a:p>
        </p:txBody>
      </p:sp>
      <p:sp>
        <p:nvSpPr>
          <p:cNvPr id="11" name="10 - Ορθογώνιο"/>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Θέση ημερομηνίας"/>
          <p:cNvSpPr>
            <a:spLocks noGrp="1"/>
          </p:cNvSpPr>
          <p:nvPr>
            <p:ph type="dt" sz="half" idx="10"/>
          </p:nvPr>
        </p:nvSpPr>
        <p:spPr>
          <a:xfrm>
            <a:off x="6248400" y="6248400"/>
            <a:ext cx="2667000" cy="365125"/>
          </a:xfrm>
        </p:spPr>
        <p:txBody>
          <a:bodyPr rtlCol="0"/>
          <a:lstStyle/>
          <a:p>
            <a:fld id="{2342CEA3-3058-4D43-AE35-B3DA76CB4003}" type="datetimeFigureOut">
              <a:rPr lang="el-GR" smtClean="0"/>
              <a:pPr/>
              <a:t>30/4/2010</a:t>
            </a:fld>
            <a:endParaRPr lang="el-GR"/>
          </a:p>
        </p:txBody>
      </p:sp>
      <p:sp>
        <p:nvSpPr>
          <p:cNvPr id="13" name="12 - Θέση αριθμού διαφάνειας"/>
          <p:cNvSpPr>
            <a:spLocks noGrp="1"/>
          </p:cNvSpPr>
          <p:nvPr>
            <p:ph type="sldNum" sz="quarter" idx="11"/>
          </p:nvPr>
        </p:nvSpPr>
        <p:spPr>
          <a:xfrm>
            <a:off x="0" y="4667249"/>
            <a:ext cx="1447800" cy="663578"/>
          </a:xfrm>
        </p:spPr>
        <p:txBody>
          <a:bodyPr rtlCol="0"/>
          <a:lstStyle>
            <a:lvl1pPr>
              <a:defRPr sz="2800"/>
            </a:lvl1pPr>
          </a:lstStyle>
          <a:p>
            <a:fld id="{D3F1D1C4-C2D9-4231-9FB2-B2D9D97AA41D}" type="slidenum">
              <a:rPr lang="el-GR" smtClean="0"/>
              <a:pPr/>
              <a:t>‹#›</a:t>
            </a:fld>
            <a:endParaRPr lang="el-GR"/>
          </a:p>
        </p:txBody>
      </p:sp>
      <p:sp>
        <p:nvSpPr>
          <p:cNvPr id="14" name="13 - Θέση υποσέλιδου"/>
          <p:cNvSpPr>
            <a:spLocks noGrp="1"/>
          </p:cNvSpPr>
          <p:nvPr>
            <p:ph type="ftr" sz="quarter" idx="12"/>
          </p:nvPr>
        </p:nvSpPr>
        <p:spPr>
          <a:xfrm>
            <a:off x="1600200" y="6248206"/>
            <a:ext cx="4572000" cy="365125"/>
          </a:xfrm>
        </p:spPr>
        <p:txBody>
          <a:bodyPr rtlCol="0"/>
          <a:lstStyle/>
          <a:p>
            <a:endParaRPr lang="el-GR"/>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342CEA3-3058-4D43-AE35-B3DA76CB4003}" type="datetimeFigureOut">
              <a:rPr lang="el-GR" smtClean="0"/>
              <a:pPr/>
              <a:t>30/4/2010</a:t>
            </a:fld>
            <a:endParaRPr lang="el-GR"/>
          </a:p>
        </p:txBody>
      </p:sp>
      <p:sp>
        <p:nvSpPr>
          <p:cNvPr id="3" name="2 - Θέση υποσέλιδου"/>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l-GR"/>
          </a:p>
        </p:txBody>
      </p:sp>
      <p:sp>
        <p:nvSpPr>
          <p:cNvPr id="7" name="6 - Ορθογώνιο"/>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2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2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pPr algn="ctr"/>
            <a:r>
              <a:rPr lang="en-GB" dirty="0" smtClean="0"/>
              <a:t>Bibliography On Events Detection</a:t>
            </a:r>
            <a:endParaRPr lang="en-GB" dirty="0"/>
          </a:p>
        </p:txBody>
      </p:sp>
      <p:sp>
        <p:nvSpPr>
          <p:cNvPr id="3" name="2 - Υπότιτλος"/>
          <p:cNvSpPr>
            <a:spLocks noGrp="1"/>
          </p:cNvSpPr>
          <p:nvPr>
            <p:ph type="subTitle" idx="1"/>
          </p:nvPr>
        </p:nvSpPr>
        <p:spPr/>
        <p:txBody>
          <a:bodyPr/>
          <a:lstStyle/>
          <a:p>
            <a:r>
              <a:rPr lang="en-GB" dirty="0" err="1" smtClean="0"/>
              <a:t>Kleisarchaki</a:t>
            </a:r>
            <a:r>
              <a:rPr lang="en-GB" dirty="0" smtClean="0"/>
              <a:t> Sofia</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Similarity Calculations</a:t>
            </a:r>
            <a:endParaRPr lang="en-GB" dirty="0"/>
          </a:p>
        </p:txBody>
      </p:sp>
      <p:sp>
        <p:nvSpPr>
          <p:cNvPr id="3" name="2 - Θέση περιεχομένου"/>
          <p:cNvSpPr>
            <a:spLocks noGrp="1"/>
          </p:cNvSpPr>
          <p:nvPr>
            <p:ph sz="quarter" idx="1"/>
          </p:nvPr>
        </p:nvSpPr>
        <p:spPr/>
        <p:txBody>
          <a:bodyPr/>
          <a:lstStyle/>
          <a:p>
            <a:r>
              <a:rPr lang="en-GB" dirty="0" smtClean="0"/>
              <a:t>The vectors consisting of normalized term weights </a:t>
            </a:r>
            <a:r>
              <a:rPr lang="en-GB" i="1" dirty="0" err="1" smtClean="0"/>
              <a:t>weight</a:t>
            </a:r>
            <a:r>
              <a:rPr lang="en-GB" sz="2000" i="1" dirty="0" err="1" smtClean="0"/>
              <a:t>t</a:t>
            </a:r>
            <a:r>
              <a:rPr lang="en-GB" i="1" dirty="0" smtClean="0"/>
              <a:t> </a:t>
            </a:r>
            <a:r>
              <a:rPr lang="en-GB" dirty="0" smtClean="0"/>
              <a:t>are used to calculate the similarity between two documents </a:t>
            </a:r>
            <a:r>
              <a:rPr lang="en-GB" i="1" dirty="0" smtClean="0"/>
              <a:t>d and q.</a:t>
            </a:r>
          </a:p>
          <a:p>
            <a:endParaRPr lang="en-GB" i="1" dirty="0" smtClean="0"/>
          </a:p>
          <a:p>
            <a:endParaRPr lang="en-GB" i="1" dirty="0" smtClean="0"/>
          </a:p>
          <a:p>
            <a:r>
              <a:rPr lang="en-GB" i="1" dirty="0" smtClean="0"/>
              <a:t>Or </a:t>
            </a:r>
            <a:r>
              <a:rPr lang="en-GB" i="1" dirty="0" err="1" smtClean="0"/>
              <a:t>Hellinger</a:t>
            </a:r>
            <a:r>
              <a:rPr lang="en-GB" i="1" dirty="0" smtClean="0"/>
              <a:t> distance</a:t>
            </a:r>
          </a:p>
          <a:p>
            <a:endParaRPr lang="en-GB" dirty="0"/>
          </a:p>
        </p:txBody>
      </p:sp>
      <p:pic>
        <p:nvPicPr>
          <p:cNvPr id="2050" name="Picture 2"/>
          <p:cNvPicPr>
            <a:picLocks noChangeAspect="1" noChangeArrowheads="1"/>
          </p:cNvPicPr>
          <p:nvPr/>
        </p:nvPicPr>
        <p:blipFill>
          <a:blip r:embed="rId3" cstate="print"/>
          <a:srcRect/>
          <a:stretch>
            <a:fillRect/>
          </a:stretch>
        </p:blipFill>
        <p:spPr bwMode="auto">
          <a:xfrm>
            <a:off x="1021726" y="3095619"/>
            <a:ext cx="5264786" cy="762010"/>
          </a:xfrm>
          <a:prstGeom prst="rect">
            <a:avLst/>
          </a:prstGeom>
          <a:noFill/>
          <a:ln w="9525">
            <a:noFill/>
            <a:miter lim="800000"/>
            <a:headEnd/>
            <a:tailEnd/>
          </a:ln>
        </p:spPr>
      </p:pic>
      <p:pic>
        <p:nvPicPr>
          <p:cNvPr id="2051" name="Picture 3"/>
          <p:cNvPicPr>
            <a:picLocks noChangeAspect="1" noChangeArrowheads="1"/>
          </p:cNvPicPr>
          <p:nvPr/>
        </p:nvPicPr>
        <p:blipFill>
          <a:blip r:embed="rId4" cstate="print"/>
          <a:srcRect/>
          <a:stretch>
            <a:fillRect/>
          </a:stretch>
        </p:blipFill>
        <p:spPr bwMode="auto">
          <a:xfrm>
            <a:off x="1000100" y="4842396"/>
            <a:ext cx="4844778" cy="586868"/>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Making a decision</a:t>
            </a:r>
            <a:endParaRPr lang="en-GB" dirty="0"/>
          </a:p>
        </p:txBody>
      </p:sp>
      <p:sp>
        <p:nvSpPr>
          <p:cNvPr id="3" name="2 - Θέση περιεχομένου"/>
          <p:cNvSpPr>
            <a:spLocks noGrp="1"/>
          </p:cNvSpPr>
          <p:nvPr>
            <p:ph sz="quarter" idx="1"/>
          </p:nvPr>
        </p:nvSpPr>
        <p:spPr/>
        <p:txBody>
          <a:bodyPr>
            <a:normAutofit fontScale="92500"/>
          </a:bodyPr>
          <a:lstStyle/>
          <a:p>
            <a:r>
              <a:rPr lang="en-GB" dirty="0" smtClean="0"/>
              <a:t>In order to decide whether a new document </a:t>
            </a:r>
            <a:r>
              <a:rPr lang="en-GB" i="1" dirty="0" smtClean="0"/>
              <a:t>q that is added </a:t>
            </a:r>
            <a:r>
              <a:rPr lang="en-GB" dirty="0" smtClean="0"/>
              <a:t>to the collection at time </a:t>
            </a:r>
            <a:r>
              <a:rPr lang="en-GB" i="1" dirty="0" smtClean="0"/>
              <a:t>t describes a new event, it is individually </a:t>
            </a:r>
            <a:r>
              <a:rPr lang="en-GB" dirty="0" smtClean="0"/>
              <a:t>compared to all previous documents </a:t>
            </a:r>
            <a:r>
              <a:rPr lang="en-GB" i="1" dirty="0" smtClean="0"/>
              <a:t>d. We identify </a:t>
            </a:r>
            <a:r>
              <a:rPr lang="en-GB" dirty="0" smtClean="0"/>
              <a:t>the document </a:t>
            </a:r>
            <a:r>
              <a:rPr lang="en-GB" i="1" dirty="0" smtClean="0"/>
              <a:t>d∗ with highest similarity to q:</a:t>
            </a:r>
          </a:p>
          <a:p>
            <a:pPr lvl="1"/>
            <a:r>
              <a:rPr lang="en-GB" i="1" dirty="0" smtClean="0"/>
              <a:t>d∗ = </a:t>
            </a:r>
            <a:r>
              <a:rPr lang="en-GB" i="1" dirty="0" err="1" smtClean="0"/>
              <a:t>argmax</a:t>
            </a:r>
            <a:r>
              <a:rPr lang="en-GB" sz="1600" i="1" dirty="0" err="1" smtClean="0"/>
              <a:t>d</a:t>
            </a:r>
            <a:r>
              <a:rPr lang="en-GB" i="1" dirty="0" smtClean="0"/>
              <a:t> </a:t>
            </a:r>
            <a:r>
              <a:rPr lang="en-GB" i="1" dirty="0" err="1" smtClean="0"/>
              <a:t>sim</a:t>
            </a:r>
            <a:r>
              <a:rPr lang="en-GB" sz="2000" i="1" dirty="0" err="1" smtClean="0"/>
              <a:t>t</a:t>
            </a:r>
            <a:r>
              <a:rPr lang="en-GB" i="1" dirty="0" smtClean="0"/>
              <a:t>(q, d)</a:t>
            </a:r>
          </a:p>
          <a:p>
            <a:pPr lvl="1"/>
            <a:endParaRPr lang="en-GB" i="1" dirty="0" smtClean="0"/>
          </a:p>
          <a:p>
            <a:r>
              <a:rPr lang="en-GB" dirty="0" smtClean="0"/>
              <a:t>The value is used to determine whether a document </a:t>
            </a:r>
            <a:r>
              <a:rPr lang="en-GB" i="1" dirty="0" smtClean="0"/>
              <a:t>q is about a new </a:t>
            </a:r>
            <a:r>
              <a:rPr lang="en-GB" dirty="0" smtClean="0"/>
              <a:t>event</a:t>
            </a:r>
          </a:p>
          <a:p>
            <a:pPr lvl="1"/>
            <a:r>
              <a:rPr lang="en-GB" i="1" dirty="0" smtClean="0"/>
              <a:t>score(q) = 1 − </a:t>
            </a:r>
            <a:r>
              <a:rPr lang="en-GB" i="1" dirty="0" err="1" smtClean="0"/>
              <a:t>sim</a:t>
            </a:r>
            <a:r>
              <a:rPr lang="en-GB" sz="1700" i="1" dirty="0" err="1" smtClean="0"/>
              <a:t>t</a:t>
            </a:r>
            <a:r>
              <a:rPr lang="en-GB" i="1" dirty="0" smtClean="0"/>
              <a:t>(q, d∗)</a:t>
            </a:r>
          </a:p>
          <a:p>
            <a:pPr lvl="1"/>
            <a:r>
              <a:rPr lang="en-GB" i="1" dirty="0" smtClean="0"/>
              <a:t>if score(q) &gt;= </a:t>
            </a:r>
            <a:r>
              <a:rPr lang="el-GR" i="1" dirty="0" smtClean="0"/>
              <a:t>θ</a:t>
            </a:r>
            <a:r>
              <a:rPr lang="en-GB" i="1" dirty="0" smtClean="0"/>
              <a:t>s then YES else NO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Improvements</a:t>
            </a:r>
            <a:endParaRPr lang="en-GB" dirty="0"/>
          </a:p>
        </p:txBody>
      </p:sp>
      <p:sp>
        <p:nvSpPr>
          <p:cNvPr id="3" name="2 - Θέση περιεχομένου"/>
          <p:cNvSpPr>
            <a:spLocks noGrp="1"/>
          </p:cNvSpPr>
          <p:nvPr>
            <p:ph sz="quarter" idx="1"/>
          </p:nvPr>
        </p:nvSpPr>
        <p:spPr/>
        <p:txBody>
          <a:bodyPr>
            <a:normAutofit/>
          </a:bodyPr>
          <a:lstStyle/>
          <a:p>
            <a:r>
              <a:rPr lang="en-GB" dirty="0" smtClean="0"/>
              <a:t>Documents in the stream of news stories may stem from different sources. Each of the sources might have somewhat different vocabulary usage.</a:t>
            </a:r>
          </a:p>
          <a:p>
            <a:pPr lvl="1"/>
            <a:r>
              <a:rPr lang="en-GB" i="1" dirty="0" err="1" smtClean="0"/>
              <a:t>df</a:t>
            </a:r>
            <a:r>
              <a:rPr lang="en-GB" sz="2000" i="1" dirty="0" err="1" smtClean="0"/>
              <a:t>s,t</a:t>
            </a:r>
            <a:r>
              <a:rPr lang="en-GB" i="1" dirty="0" smtClean="0"/>
              <a:t>(w), </a:t>
            </a:r>
            <a:r>
              <a:rPr lang="en-GB" dirty="0" smtClean="0"/>
              <a:t>for source </a:t>
            </a:r>
            <a:r>
              <a:rPr lang="en-GB" i="1" dirty="0" smtClean="0"/>
              <a:t>s at time t.</a:t>
            </a:r>
          </a:p>
          <a:p>
            <a:pPr lvl="1"/>
            <a:r>
              <a:rPr lang="en-GB" dirty="0" smtClean="0"/>
              <a:t>The frequencies are updated according to equation (1), but only using those documents in </a:t>
            </a:r>
            <a:r>
              <a:rPr lang="en-GB" dirty="0" err="1" smtClean="0"/>
              <a:t>Cn</a:t>
            </a:r>
            <a:r>
              <a:rPr lang="en-GB" dirty="0" smtClean="0"/>
              <a:t> that are from the same source 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GB" dirty="0" smtClean="0"/>
              <a:t>Document Similarity Normalization</a:t>
            </a:r>
            <a:endParaRPr lang="en-GB" dirty="0"/>
          </a:p>
        </p:txBody>
      </p:sp>
      <p:sp>
        <p:nvSpPr>
          <p:cNvPr id="3" name="2 - Θέση περιεχομένου"/>
          <p:cNvSpPr>
            <a:spLocks noGrp="1"/>
          </p:cNvSpPr>
          <p:nvPr>
            <p:ph sz="quarter" idx="1"/>
          </p:nvPr>
        </p:nvSpPr>
        <p:spPr/>
        <p:txBody>
          <a:bodyPr/>
          <a:lstStyle/>
          <a:p>
            <a:r>
              <a:rPr lang="en-GB" dirty="0" smtClean="0"/>
              <a:t>A high similarity of a broad topic document to some other document generally does not mean the same as a high similarity of a narrow topic document to some other document.</a:t>
            </a:r>
          </a:p>
          <a:p>
            <a:pPr>
              <a:buNone/>
            </a:pPr>
            <a:r>
              <a:rPr lang="en-GB" dirty="0" smtClean="0"/>
              <a:t>                                            , the average similarity </a:t>
            </a:r>
            <a:r>
              <a:rPr lang="en-GB" i="1" dirty="0" smtClean="0"/>
              <a:t>of the </a:t>
            </a:r>
            <a:r>
              <a:rPr lang="en-GB" dirty="0" smtClean="0"/>
              <a:t>current document </a:t>
            </a:r>
            <a:r>
              <a:rPr lang="en-GB" i="1" dirty="0" smtClean="0"/>
              <a:t>q to all previous documents in the collection.</a:t>
            </a:r>
            <a:endParaRPr lang="en-GB" dirty="0" smtClean="0"/>
          </a:p>
          <a:p>
            <a:pPr>
              <a:buNone/>
            </a:pPr>
            <a:endParaRPr lang="en-GB" dirty="0" smtClean="0"/>
          </a:p>
        </p:txBody>
      </p:sp>
      <p:pic>
        <p:nvPicPr>
          <p:cNvPr id="3074" name="Picture 2"/>
          <p:cNvPicPr>
            <a:picLocks noChangeAspect="1" noChangeArrowheads="1"/>
          </p:cNvPicPr>
          <p:nvPr/>
        </p:nvPicPr>
        <p:blipFill>
          <a:blip r:embed="rId3" cstate="print"/>
          <a:srcRect/>
          <a:stretch>
            <a:fillRect/>
          </a:stretch>
        </p:blipFill>
        <p:spPr bwMode="auto">
          <a:xfrm>
            <a:off x="1571604" y="3457572"/>
            <a:ext cx="3517718" cy="400056"/>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GB" b="1" dirty="0" smtClean="0"/>
              <a:t>Source-Pair Specific On-Topic Similarity Normalization</a:t>
            </a:r>
            <a:endParaRPr lang="en-GB" dirty="0"/>
          </a:p>
        </p:txBody>
      </p:sp>
      <p:sp>
        <p:nvSpPr>
          <p:cNvPr id="3" name="2 - Θέση περιεχομένου"/>
          <p:cNvSpPr>
            <a:spLocks noGrp="1"/>
          </p:cNvSpPr>
          <p:nvPr>
            <p:ph sz="quarter" idx="1"/>
          </p:nvPr>
        </p:nvSpPr>
        <p:spPr/>
        <p:txBody>
          <a:bodyPr>
            <a:normAutofit fontScale="92500" lnSpcReduction="20000"/>
          </a:bodyPr>
          <a:lstStyle/>
          <a:p>
            <a:r>
              <a:rPr lang="en-GB" dirty="0" smtClean="0"/>
              <a:t>Documents that stem from the same source and that describe the same event tend to have a higher similarity than documents that stem from different sources and also describe the same event because of vocabulary conventions the sources adhere to.</a:t>
            </a:r>
          </a:p>
          <a:p>
            <a:r>
              <a:rPr lang="en-GB" dirty="0" smtClean="0"/>
              <a:t>                            ,</a:t>
            </a:r>
            <a:r>
              <a:rPr lang="en-GB" sz="2200" dirty="0" smtClean="0"/>
              <a:t>where </a:t>
            </a:r>
            <a:r>
              <a:rPr lang="en-GB" sz="2200" i="1" dirty="0" smtClean="0"/>
              <a:t>a, b, and c from sources A, B, and C</a:t>
            </a:r>
            <a:endParaRPr lang="en-GB" sz="2200" dirty="0" smtClean="0"/>
          </a:p>
          <a:p>
            <a:endParaRPr lang="en-GB" dirty="0" smtClean="0"/>
          </a:p>
          <a:p>
            <a:endParaRPr lang="en-GB" dirty="0" smtClean="0"/>
          </a:p>
          <a:p>
            <a:r>
              <a:rPr lang="en-GB" dirty="0" smtClean="0"/>
              <a:t>Es(q),s(d) : average similarity </a:t>
            </a:r>
            <a:r>
              <a:rPr lang="en-GB" i="1" dirty="0" smtClean="0"/>
              <a:t>of stories on the same event from </a:t>
            </a:r>
            <a:r>
              <a:rPr lang="en-GB" dirty="0" smtClean="0"/>
              <a:t>the particular source pair that </a:t>
            </a:r>
            <a:r>
              <a:rPr lang="en-GB" i="1" dirty="0" smtClean="0"/>
              <a:t>q and d are drawn from. S(q) and s(d) denote sources of q and d.</a:t>
            </a:r>
            <a:endParaRPr lang="en-GB" dirty="0"/>
          </a:p>
        </p:txBody>
      </p:sp>
      <p:pic>
        <p:nvPicPr>
          <p:cNvPr id="4" name="Picture 2"/>
          <p:cNvPicPr>
            <a:picLocks noChangeAspect="1" noChangeArrowheads="1"/>
          </p:cNvPicPr>
          <p:nvPr/>
        </p:nvPicPr>
        <p:blipFill>
          <a:blip r:embed="rId3" cstate="print"/>
          <a:srcRect/>
          <a:stretch>
            <a:fillRect/>
          </a:stretch>
        </p:blipFill>
        <p:spPr bwMode="auto">
          <a:xfrm>
            <a:off x="915706" y="4043862"/>
            <a:ext cx="4013484" cy="456708"/>
          </a:xfrm>
          <a:prstGeom prst="rect">
            <a:avLst/>
          </a:prstGeom>
          <a:noFill/>
          <a:ln w="9525">
            <a:noFill/>
            <a:miter lim="800000"/>
            <a:headEnd/>
            <a:tailEnd/>
          </a:ln>
        </p:spPr>
      </p:pic>
      <p:pic>
        <p:nvPicPr>
          <p:cNvPr id="3074" name="Picture 2"/>
          <p:cNvPicPr>
            <a:picLocks noChangeAspect="1" noChangeArrowheads="1"/>
          </p:cNvPicPr>
          <p:nvPr/>
        </p:nvPicPr>
        <p:blipFill>
          <a:blip r:embed="rId4" cstate="print"/>
          <a:srcRect/>
          <a:stretch>
            <a:fillRect/>
          </a:stretch>
        </p:blipFill>
        <p:spPr bwMode="auto">
          <a:xfrm>
            <a:off x="1071538" y="3324222"/>
            <a:ext cx="2561418" cy="39053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GB" b="1" dirty="0" smtClean="0"/>
              <a:t>Using Inverse Event Frequencies of Terms</a:t>
            </a:r>
            <a:endParaRPr lang="en-GB" dirty="0"/>
          </a:p>
        </p:txBody>
      </p:sp>
      <p:sp>
        <p:nvSpPr>
          <p:cNvPr id="3" name="2 - Θέση περιεχομένου"/>
          <p:cNvSpPr>
            <a:spLocks noGrp="1"/>
          </p:cNvSpPr>
          <p:nvPr>
            <p:ph sz="quarter" idx="1"/>
          </p:nvPr>
        </p:nvSpPr>
        <p:spPr/>
        <p:txBody>
          <a:bodyPr>
            <a:normAutofit lnSpcReduction="10000"/>
          </a:bodyPr>
          <a:lstStyle/>
          <a:p>
            <a:r>
              <a:rPr lang="en-GB" dirty="0" smtClean="0"/>
              <a:t>ROI (Rules of Interpretation): higher-level categorization of the events.</a:t>
            </a:r>
          </a:p>
          <a:p>
            <a:endParaRPr lang="en-GB" dirty="0" smtClean="0"/>
          </a:p>
          <a:p>
            <a:r>
              <a:rPr lang="en-GB" dirty="0" smtClean="0"/>
              <a:t>Terms (in the same ROI) that are highly informative about an event (e.g., </a:t>
            </a:r>
            <a:r>
              <a:rPr lang="en-GB" i="1" dirty="0" smtClean="0"/>
              <a:t>Cardoso, the name of the </a:t>
            </a:r>
            <a:r>
              <a:rPr lang="en-GB" dirty="0" smtClean="0"/>
              <a:t>former Brazilian president) should receive higher weights than others (e.g. Election).</a:t>
            </a:r>
          </a:p>
          <a:p>
            <a:endParaRPr lang="en-GB" dirty="0" smtClean="0"/>
          </a:p>
          <a:p>
            <a:r>
              <a:rPr lang="en-GB" dirty="0" smtClean="0"/>
              <a:t>where </a:t>
            </a:r>
            <a:r>
              <a:rPr lang="en-GB" i="1" dirty="0" err="1" smtClean="0"/>
              <a:t>ef</a:t>
            </a:r>
            <a:r>
              <a:rPr lang="en-GB" i="1" dirty="0" smtClean="0"/>
              <a:t>(</a:t>
            </a:r>
            <a:r>
              <a:rPr lang="en-GB" i="1" dirty="0" err="1" smtClean="0"/>
              <a:t>r,w</a:t>
            </a:r>
            <a:r>
              <a:rPr lang="en-GB" i="1" dirty="0" smtClean="0"/>
              <a:t>) is the number of events that belong to ROI r and that contain term w.</a:t>
            </a:r>
            <a:endParaRPr lang="en-GB" dirty="0"/>
          </a:p>
        </p:txBody>
      </p:sp>
      <p:pic>
        <p:nvPicPr>
          <p:cNvPr id="1026" name="Picture 2"/>
          <p:cNvPicPr>
            <a:picLocks noChangeAspect="1" noChangeArrowheads="1"/>
          </p:cNvPicPr>
          <p:nvPr/>
        </p:nvPicPr>
        <p:blipFill>
          <a:blip r:embed="rId3" cstate="print"/>
          <a:srcRect/>
          <a:stretch>
            <a:fillRect/>
          </a:stretch>
        </p:blipFill>
        <p:spPr bwMode="auto">
          <a:xfrm>
            <a:off x="1571604" y="4643446"/>
            <a:ext cx="2189474" cy="428628"/>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Matching Parts of Documents</a:t>
            </a:r>
            <a:endParaRPr lang="en-GB" dirty="0"/>
          </a:p>
        </p:txBody>
      </p:sp>
      <p:sp>
        <p:nvSpPr>
          <p:cNvPr id="3" name="2 - Θέση περιεχομένου"/>
          <p:cNvSpPr>
            <a:spLocks noGrp="1"/>
          </p:cNvSpPr>
          <p:nvPr>
            <p:ph sz="quarter" idx="1"/>
          </p:nvPr>
        </p:nvSpPr>
        <p:spPr/>
        <p:txBody>
          <a:bodyPr/>
          <a:lstStyle/>
          <a:p>
            <a:r>
              <a:rPr lang="en-GB" dirty="0" smtClean="0"/>
              <a:t>Two documents may only partially overlap, even though they are on the same event.</a:t>
            </a:r>
          </a:p>
          <a:p>
            <a:r>
              <a:rPr lang="en-GB" dirty="0" smtClean="0"/>
              <a:t>We calculate the similarity score of each segment in one document to each segment in the other document.</a:t>
            </a:r>
          </a:p>
          <a:p>
            <a:endParaRPr lang="en-GB" dirty="0" smtClean="0"/>
          </a:p>
          <a:p>
            <a:pPr lvl="1">
              <a:buNone/>
            </a:pPr>
            <a:r>
              <a:rPr lang="en-GB" dirty="0" smtClean="0"/>
              <a:t>,where s</a:t>
            </a:r>
            <a:r>
              <a:rPr lang="en-GB" sz="1600" dirty="0" smtClean="0"/>
              <a:t>1</a:t>
            </a:r>
            <a:r>
              <a:rPr lang="en-GB" dirty="0" smtClean="0"/>
              <a:t>, s</a:t>
            </a:r>
            <a:r>
              <a:rPr lang="en-GB" sz="1600" dirty="0" smtClean="0"/>
              <a:t>2</a:t>
            </a:r>
            <a:r>
              <a:rPr lang="en-GB" dirty="0" smtClean="0"/>
              <a:t> are </a:t>
            </a:r>
          </a:p>
          <a:p>
            <a:pPr lvl="1">
              <a:buNone/>
            </a:pPr>
            <a:r>
              <a:rPr lang="en-GB" dirty="0" smtClean="0"/>
              <a:t>the segments in </a:t>
            </a:r>
            <a:r>
              <a:rPr lang="en-GB" i="1" dirty="0" smtClean="0"/>
              <a:t>q and d</a:t>
            </a:r>
            <a:endParaRPr lang="en-GB" dirty="0" smtClean="0"/>
          </a:p>
          <a:p>
            <a:endParaRPr lang="en-GB" dirty="0"/>
          </a:p>
        </p:txBody>
      </p:sp>
      <p:pic>
        <p:nvPicPr>
          <p:cNvPr id="2050" name="Picture 2"/>
          <p:cNvPicPr>
            <a:picLocks noChangeAspect="1" noChangeArrowheads="1"/>
          </p:cNvPicPr>
          <p:nvPr/>
        </p:nvPicPr>
        <p:blipFill>
          <a:blip r:embed="rId3" cstate="print"/>
          <a:srcRect/>
          <a:stretch>
            <a:fillRect/>
          </a:stretch>
        </p:blipFill>
        <p:spPr bwMode="auto">
          <a:xfrm>
            <a:off x="4319618" y="3581424"/>
            <a:ext cx="4610100" cy="3276600"/>
          </a:xfrm>
          <a:prstGeom prst="rect">
            <a:avLst/>
          </a:prstGeom>
          <a:noFill/>
          <a:ln w="9525">
            <a:noFill/>
            <a:miter lim="800000"/>
            <a:headEnd/>
            <a:tailEnd/>
          </a:ln>
        </p:spPr>
      </p:pic>
      <p:pic>
        <p:nvPicPr>
          <p:cNvPr id="2051" name="Picture 3"/>
          <p:cNvPicPr>
            <a:picLocks noChangeAspect="1" noChangeArrowheads="1"/>
          </p:cNvPicPr>
          <p:nvPr/>
        </p:nvPicPr>
        <p:blipFill>
          <a:blip r:embed="rId4" cstate="print"/>
          <a:srcRect/>
          <a:stretch>
            <a:fillRect/>
          </a:stretch>
        </p:blipFill>
        <p:spPr bwMode="auto">
          <a:xfrm>
            <a:off x="963806" y="4119570"/>
            <a:ext cx="3942168" cy="523876"/>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Experiments</a:t>
            </a:r>
            <a:endParaRPr lang="en-GB" dirty="0"/>
          </a:p>
        </p:txBody>
      </p:sp>
      <p:sp>
        <p:nvSpPr>
          <p:cNvPr id="3" name="2 - Θέση περιεχομένου"/>
          <p:cNvSpPr>
            <a:spLocks noGrp="1"/>
          </p:cNvSpPr>
          <p:nvPr>
            <p:ph sz="quarter" idx="1"/>
          </p:nvPr>
        </p:nvSpPr>
        <p:spPr/>
        <p:txBody>
          <a:bodyPr>
            <a:normAutofit/>
          </a:bodyPr>
          <a:lstStyle/>
          <a:p>
            <a:r>
              <a:rPr lang="en-GB" dirty="0" smtClean="0"/>
              <a:t>Data Sets</a:t>
            </a:r>
          </a:p>
          <a:p>
            <a:pPr lvl="1"/>
            <a:r>
              <a:rPr lang="en-GB" dirty="0" smtClean="0"/>
              <a:t>TDT3 (training set: TDT2)</a:t>
            </a:r>
          </a:p>
          <a:p>
            <a:pPr lvl="1"/>
            <a:r>
              <a:rPr lang="en-GB" dirty="0" smtClean="0"/>
              <a:t>TDT4 (training set: TDT2, TDT3)</a:t>
            </a:r>
          </a:p>
          <a:p>
            <a:r>
              <a:rPr lang="en-GB" dirty="0" smtClean="0"/>
              <a:t>Evaluation Metric</a:t>
            </a:r>
          </a:p>
          <a:p>
            <a:endParaRPr lang="en-GB" dirty="0" smtClean="0"/>
          </a:p>
          <a:p>
            <a:endParaRPr lang="en-GB" dirty="0" smtClean="0"/>
          </a:p>
          <a:p>
            <a:r>
              <a:rPr lang="en-GB" dirty="0" smtClean="0"/>
              <a:t>Results</a:t>
            </a:r>
          </a:p>
          <a:p>
            <a:pPr lvl="1"/>
            <a:r>
              <a:rPr lang="en-GB" dirty="0" smtClean="0"/>
              <a:t>The best system has a topic-weighted minimum normalized cost of 0.5783</a:t>
            </a:r>
            <a:endParaRPr lang="en-GB" dirty="0"/>
          </a:p>
        </p:txBody>
      </p:sp>
      <p:pic>
        <p:nvPicPr>
          <p:cNvPr id="4098" name="Picture 2"/>
          <p:cNvPicPr>
            <a:picLocks noChangeAspect="1" noChangeArrowheads="1"/>
          </p:cNvPicPr>
          <p:nvPr/>
        </p:nvPicPr>
        <p:blipFill>
          <a:blip r:embed="rId3" cstate="print"/>
          <a:srcRect/>
          <a:stretch>
            <a:fillRect/>
          </a:stretch>
        </p:blipFill>
        <p:spPr bwMode="auto">
          <a:xfrm>
            <a:off x="976258" y="3591144"/>
            <a:ext cx="4524436" cy="339334"/>
          </a:xfrm>
          <a:prstGeom prst="rect">
            <a:avLst/>
          </a:prstGeom>
          <a:noFill/>
          <a:ln w="9525">
            <a:noFill/>
            <a:miter lim="800000"/>
            <a:headEnd/>
            <a:tailEnd/>
          </a:ln>
        </p:spPr>
      </p:pic>
      <p:pic>
        <p:nvPicPr>
          <p:cNvPr id="4099" name="Picture 3"/>
          <p:cNvPicPr>
            <a:picLocks noChangeAspect="1" noChangeArrowheads="1"/>
          </p:cNvPicPr>
          <p:nvPr/>
        </p:nvPicPr>
        <p:blipFill>
          <a:blip r:embed="rId4" cstate="print"/>
          <a:srcRect/>
          <a:stretch>
            <a:fillRect/>
          </a:stretch>
        </p:blipFill>
        <p:spPr bwMode="auto">
          <a:xfrm>
            <a:off x="1015090" y="4057658"/>
            <a:ext cx="4095750" cy="51435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GB" dirty="0" smtClean="0"/>
              <a:t>Things That Did not Help</a:t>
            </a:r>
          </a:p>
        </p:txBody>
      </p:sp>
      <p:sp>
        <p:nvSpPr>
          <p:cNvPr id="3" name="2 - Θέση περιεχομένου"/>
          <p:cNvSpPr>
            <a:spLocks noGrp="1"/>
          </p:cNvSpPr>
          <p:nvPr>
            <p:ph sz="quarter" idx="1"/>
          </p:nvPr>
        </p:nvSpPr>
        <p:spPr/>
        <p:txBody>
          <a:bodyPr/>
          <a:lstStyle/>
          <a:p>
            <a:pPr marL="514350" indent="-514350">
              <a:buFont typeface="+mj-lt"/>
              <a:buAutoNum type="arabicPeriod"/>
            </a:pPr>
            <a:r>
              <a:rPr lang="en-GB" dirty="0" smtClean="0"/>
              <a:t>Look Ahead (deferral period - 1, 10, or 100 files)</a:t>
            </a:r>
          </a:p>
          <a:p>
            <a:pPr marL="834390" lvl="1" indent="-514350"/>
            <a:r>
              <a:rPr lang="en-GB" dirty="0" smtClean="0"/>
              <a:t>Best results for deferral period = 1</a:t>
            </a:r>
          </a:p>
          <a:p>
            <a:pPr marL="1108710" lvl="2" indent="-514350"/>
            <a:r>
              <a:rPr lang="en-GB" dirty="0" smtClean="0"/>
              <a:t>Low </a:t>
            </a:r>
            <a:r>
              <a:rPr lang="en-GB" dirty="0" err="1" smtClean="0"/>
              <a:t>df</a:t>
            </a:r>
            <a:r>
              <a:rPr lang="en-GB" dirty="0" smtClean="0"/>
              <a:t>(w), high </a:t>
            </a:r>
            <a:r>
              <a:rPr lang="en-GB" dirty="0" err="1" smtClean="0"/>
              <a:t>idf</a:t>
            </a:r>
            <a:r>
              <a:rPr lang="en-GB" dirty="0" smtClean="0"/>
              <a:t>(w)</a:t>
            </a:r>
          </a:p>
          <a:p>
            <a:pPr marL="1108710" lvl="2" indent="-514350"/>
            <a:r>
              <a:rPr lang="en-GB" dirty="0" smtClean="0"/>
              <a:t>The lower weight of new terms hurts performance since new words are usually a good indicator of new events.</a:t>
            </a:r>
          </a:p>
          <a:p>
            <a:pPr marL="1108710" lvl="2" indent="-514350"/>
            <a:endParaRPr lang="en-GB" dirty="0" smtClean="0"/>
          </a:p>
          <a:p>
            <a:pPr marL="514350" indent="-514350">
              <a:buFont typeface="+mj-lt"/>
              <a:buAutoNum type="arabicPeriod"/>
            </a:pPr>
            <a:r>
              <a:rPr lang="en-GB" dirty="0" smtClean="0"/>
              <a:t>Using time information</a:t>
            </a:r>
          </a:p>
          <a:p>
            <a:pPr marL="834390" lvl="1" indent="-514350"/>
            <a:r>
              <a:rPr lang="en-GB" dirty="0" smtClean="0"/>
              <a:t>The model uses a window on history of size m:</a:t>
            </a:r>
            <a:endParaRPr lang="en-GB" dirty="0"/>
          </a:p>
        </p:txBody>
      </p:sp>
      <p:pic>
        <p:nvPicPr>
          <p:cNvPr id="5123" name="Picture 3"/>
          <p:cNvPicPr>
            <a:picLocks noChangeAspect="1" noChangeArrowheads="1"/>
          </p:cNvPicPr>
          <p:nvPr/>
        </p:nvPicPr>
        <p:blipFill>
          <a:blip r:embed="rId3" cstate="print"/>
          <a:srcRect/>
          <a:stretch>
            <a:fillRect/>
          </a:stretch>
        </p:blipFill>
        <p:spPr bwMode="auto">
          <a:xfrm>
            <a:off x="1581110" y="5357826"/>
            <a:ext cx="3776708" cy="581032"/>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GB" dirty="0" smtClean="0"/>
              <a:t>Event Detection</a:t>
            </a:r>
            <a:br>
              <a:rPr lang="en-GB" dirty="0" smtClean="0"/>
            </a:br>
            <a:r>
              <a:rPr lang="en-GB" sz="2000" i="1" dirty="0" smtClean="0"/>
              <a:t>[</a:t>
            </a:r>
            <a:r>
              <a:rPr lang="en-GB" sz="2000" i="1" dirty="0" err="1" smtClean="0"/>
              <a:t>Kumaran</a:t>
            </a:r>
            <a:r>
              <a:rPr lang="en-GB" sz="2000" i="1" dirty="0" smtClean="0"/>
              <a:t> &amp; Allan, 2004]: “Text Classification &amp; Named Entities for New Event Detection”</a:t>
            </a:r>
            <a:endParaRPr lang="en-GB" sz="2000" dirty="0"/>
          </a:p>
        </p:txBody>
      </p:sp>
      <p:sp>
        <p:nvSpPr>
          <p:cNvPr id="3" name="2 - Θέση περιεχομένου"/>
          <p:cNvSpPr>
            <a:spLocks noGrp="1"/>
          </p:cNvSpPr>
          <p:nvPr>
            <p:ph sz="quarter" idx="1"/>
          </p:nvPr>
        </p:nvSpPr>
        <p:spPr/>
        <p:txBody>
          <a:bodyPr>
            <a:normAutofit/>
          </a:bodyPr>
          <a:lstStyle/>
          <a:p>
            <a:pPr>
              <a:buNone/>
            </a:pPr>
            <a:r>
              <a:rPr lang="en-GB" dirty="0" smtClean="0"/>
              <a:t>	</a:t>
            </a:r>
            <a:r>
              <a:rPr lang="en-GB" sz="2400" b="1" dirty="0" smtClean="0"/>
              <a:t>False alarms</a:t>
            </a:r>
            <a:r>
              <a:rPr lang="en-GB" sz="2400" dirty="0" smtClean="0"/>
              <a:t> are caused when an old story is assigned a low score. </a:t>
            </a:r>
          </a:p>
          <a:p>
            <a:pPr>
              <a:buNone/>
            </a:pPr>
            <a:r>
              <a:rPr lang="en-GB" sz="2400" dirty="0" smtClean="0"/>
              <a:t>	</a:t>
            </a:r>
            <a:r>
              <a:rPr lang="en-GB" sz="2400" b="1" dirty="0" smtClean="0"/>
              <a:t>Misses</a:t>
            </a:r>
            <a:r>
              <a:rPr lang="en-GB" sz="2400" dirty="0" smtClean="0"/>
              <a:t>, which are more costly than false alarms, are caused when a new story is assigned a high score.</a:t>
            </a:r>
          </a:p>
          <a:p>
            <a:pPr>
              <a:buNone/>
            </a:pPr>
            <a:endParaRPr lang="en-GB" sz="2400" dirty="0" smtClean="0"/>
          </a:p>
          <a:p>
            <a:r>
              <a:rPr lang="en-GB" sz="2400" b="1" dirty="0" smtClean="0"/>
              <a:t>An in-depth look at misses revealed that it was important to isolate the named entities and treat them preferentially.</a:t>
            </a:r>
            <a:endParaRPr lang="en-GB" b="1"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Contents</a:t>
            </a:r>
            <a:endParaRPr lang="en-GB" dirty="0"/>
          </a:p>
        </p:txBody>
      </p:sp>
      <p:sp>
        <p:nvSpPr>
          <p:cNvPr id="3" name="2 - Θέση περιεχομένου"/>
          <p:cNvSpPr>
            <a:spLocks noGrp="1"/>
          </p:cNvSpPr>
          <p:nvPr>
            <p:ph sz="quarter" idx="1"/>
          </p:nvPr>
        </p:nvSpPr>
        <p:spPr/>
        <p:txBody>
          <a:bodyPr>
            <a:normAutofit fontScale="55000" lnSpcReduction="20000"/>
          </a:bodyPr>
          <a:lstStyle/>
          <a:p>
            <a:pPr marL="514350" indent="-514350">
              <a:buFont typeface="+mj-lt"/>
              <a:buAutoNum type="arabicPeriod"/>
            </a:pPr>
            <a:r>
              <a:rPr lang="en-GB" b="1" dirty="0" smtClean="0"/>
              <a:t>Events, Topics, Entities and Dynamics</a:t>
            </a:r>
          </a:p>
          <a:p>
            <a:pPr marL="880110" lvl="1" indent="-514350"/>
            <a:r>
              <a:rPr lang="en-GB" dirty="0" smtClean="0"/>
              <a:t>Event Detection</a:t>
            </a:r>
          </a:p>
          <a:p>
            <a:pPr marL="880110" lvl="1" indent="-514350"/>
            <a:r>
              <a:rPr lang="en-GB" dirty="0" smtClean="0"/>
              <a:t>Topic &amp; Entity Extraction</a:t>
            </a:r>
          </a:p>
          <a:p>
            <a:pPr marL="880110" lvl="1" indent="-514350"/>
            <a:r>
              <a:rPr lang="en-GB" dirty="0" smtClean="0"/>
              <a:t>Dynamics in Perception</a:t>
            </a:r>
          </a:p>
          <a:p>
            <a:pPr marL="880110" lvl="1" indent="-514350"/>
            <a:r>
              <a:rPr lang="en-GB" dirty="0" smtClean="0"/>
              <a:t>Multimedia Topic &amp; Entity Extraction</a:t>
            </a:r>
          </a:p>
          <a:p>
            <a:pPr marL="514350" indent="-514350">
              <a:buFont typeface="+mj-lt"/>
              <a:buAutoNum type="arabicPeriod"/>
            </a:pPr>
            <a:r>
              <a:rPr lang="en-GB" b="1" dirty="0" smtClean="0"/>
              <a:t>Opinion Mining</a:t>
            </a:r>
          </a:p>
          <a:p>
            <a:pPr marL="880110" lvl="1" indent="-514350"/>
            <a:r>
              <a:rPr lang="en-GB" dirty="0" smtClean="0"/>
              <a:t>Opinion Mining from Text</a:t>
            </a:r>
          </a:p>
          <a:p>
            <a:pPr marL="880110" lvl="1" indent="-514350"/>
            <a:r>
              <a:rPr lang="en-GB" dirty="0" smtClean="0"/>
              <a:t>Opinion Mining from Multimedia Objects</a:t>
            </a:r>
          </a:p>
          <a:p>
            <a:pPr marL="514350" indent="-514350">
              <a:buFont typeface="+mj-lt"/>
              <a:buAutoNum type="arabicPeriod"/>
            </a:pPr>
            <a:r>
              <a:rPr lang="en-GB" b="1" dirty="0" smtClean="0"/>
              <a:t>Intelligent Content Acquisition Support</a:t>
            </a:r>
          </a:p>
          <a:p>
            <a:pPr marL="880110" lvl="1" indent="-514350"/>
            <a:r>
              <a:rPr lang="en-GB" dirty="0" smtClean="0"/>
              <a:t>Crawling the hidden Web</a:t>
            </a:r>
          </a:p>
          <a:p>
            <a:pPr marL="880110" lvl="1" indent="-514350"/>
            <a:r>
              <a:rPr lang="en-GB" dirty="0" smtClean="0"/>
              <a:t>Focused and topical crawling</a:t>
            </a:r>
          </a:p>
          <a:p>
            <a:pPr marL="880110" lvl="1" indent="-514350"/>
            <a:r>
              <a:rPr lang="en-GB" dirty="0" smtClean="0"/>
              <a:t>Information extraction in semi-structured Web pages</a:t>
            </a:r>
          </a:p>
          <a:p>
            <a:pPr marL="514350" indent="-514350">
              <a:buFont typeface="+mj-lt"/>
              <a:buAutoNum type="arabicPeriod"/>
            </a:pPr>
            <a:r>
              <a:rPr lang="en-GB" b="1" dirty="0" smtClean="0"/>
              <a:t>Social Web Mining and Massive Collaboration</a:t>
            </a:r>
          </a:p>
          <a:p>
            <a:pPr marL="880110" lvl="1" indent="-514350"/>
            <a:r>
              <a:rPr lang="en-GB" dirty="0" smtClean="0"/>
              <a:t>Analyzing social network structure</a:t>
            </a:r>
          </a:p>
          <a:p>
            <a:pPr marL="880110" lvl="1" indent="-514350"/>
            <a:r>
              <a:rPr lang="en-GB" dirty="0" smtClean="0"/>
              <a:t>Finding high-quality items and influential people in social media</a:t>
            </a:r>
          </a:p>
          <a:p>
            <a:pPr marL="880110" lvl="1" indent="-514350"/>
            <a:r>
              <a:rPr lang="en-GB" dirty="0" smtClean="0"/>
              <a:t>Searching within a context</a:t>
            </a:r>
          </a:p>
          <a:p>
            <a:pPr marL="880110" lvl="1" indent="-514350"/>
            <a:r>
              <a:rPr lang="en-GB" dirty="0" smtClean="0"/>
              <a:t>Massive Collaboration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Event Detection</a:t>
            </a:r>
            <a:endParaRPr lang="en-GB" dirty="0"/>
          </a:p>
        </p:txBody>
      </p:sp>
      <p:sp>
        <p:nvSpPr>
          <p:cNvPr id="3" name="2 - Θέση περιεχομένου"/>
          <p:cNvSpPr>
            <a:spLocks noGrp="1"/>
          </p:cNvSpPr>
          <p:nvPr>
            <p:ph sz="quarter" idx="1"/>
          </p:nvPr>
        </p:nvSpPr>
        <p:spPr/>
        <p:txBody>
          <a:bodyPr>
            <a:normAutofit lnSpcReduction="10000"/>
          </a:bodyPr>
          <a:lstStyle/>
          <a:p>
            <a:r>
              <a:rPr lang="en-GB" dirty="0" smtClean="0"/>
              <a:t>To understand the utility of named entities we present two examples.</a:t>
            </a:r>
          </a:p>
          <a:p>
            <a:pPr>
              <a:buNone/>
            </a:pPr>
            <a:r>
              <a:rPr lang="en-GB" sz="2400" dirty="0" smtClean="0"/>
              <a:t>	1. Stories about different events can lead to high IDF, cause to common words. This can be avoided if, for example, we give greater attention to the location named entities.</a:t>
            </a:r>
          </a:p>
          <a:p>
            <a:pPr>
              <a:buNone/>
            </a:pPr>
            <a:endParaRPr lang="en-GB" sz="2400" dirty="0" smtClean="0"/>
          </a:p>
          <a:p>
            <a:pPr>
              <a:buNone/>
            </a:pPr>
            <a:r>
              <a:rPr lang="en-GB" sz="2400" dirty="0" smtClean="0"/>
              <a:t>	2. Stories about different topics can lead to high similarity, cause to common location named entity.</a:t>
            </a:r>
          </a:p>
          <a:p>
            <a:pPr>
              <a:buNone/>
            </a:pPr>
            <a:endParaRPr lang="en-GB" sz="2400" dirty="0" smtClean="0"/>
          </a:p>
          <a:p>
            <a:r>
              <a:rPr lang="en-GB" sz="2400" b="1" dirty="0" smtClean="0"/>
              <a:t>Named entities are a double-edged sword, and deciding when to use them can be tricky.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Event Detection</a:t>
            </a:r>
            <a:endParaRPr lang="en-GB" dirty="0"/>
          </a:p>
        </p:txBody>
      </p:sp>
      <p:sp>
        <p:nvSpPr>
          <p:cNvPr id="3" name="2 - Θέση περιεχομένου"/>
          <p:cNvSpPr>
            <a:spLocks noGrp="1"/>
          </p:cNvSpPr>
          <p:nvPr>
            <p:ph sz="quarter" idx="1"/>
          </p:nvPr>
        </p:nvSpPr>
        <p:spPr/>
        <p:txBody>
          <a:bodyPr>
            <a:normAutofit fontScale="92500"/>
          </a:bodyPr>
          <a:lstStyle/>
          <a:p>
            <a:r>
              <a:rPr lang="el-GR" dirty="0" smtClean="0"/>
              <a:t>α, β, γ</a:t>
            </a:r>
            <a:r>
              <a:rPr lang="en-GB" dirty="0" smtClean="0"/>
              <a:t>: three vector representations of each document.</a:t>
            </a:r>
          </a:p>
          <a:p>
            <a:pPr lvl="1"/>
            <a:r>
              <a:rPr lang="en-GB" sz="2000" dirty="0" smtClean="0"/>
              <a:t>a: All terms in document</a:t>
            </a:r>
          </a:p>
          <a:p>
            <a:pPr lvl="1"/>
            <a:r>
              <a:rPr lang="el-GR" sz="2000" dirty="0" smtClean="0"/>
              <a:t>β</a:t>
            </a:r>
            <a:r>
              <a:rPr lang="en-GB" sz="2000" dirty="0" smtClean="0"/>
              <a:t>: Named entities (Event, GPE, Language, Location, Nationality, Organization, Person, Cardinal, Ordinal, Date, and Time)</a:t>
            </a:r>
          </a:p>
          <a:p>
            <a:pPr lvl="1"/>
            <a:r>
              <a:rPr lang="el-GR" sz="2000" dirty="0" smtClean="0"/>
              <a:t>γ</a:t>
            </a:r>
            <a:r>
              <a:rPr lang="en-GB" sz="2000" dirty="0" smtClean="0"/>
              <a:t>: Non named entity terms</a:t>
            </a:r>
          </a:p>
          <a:p>
            <a:pPr lvl="1"/>
            <a:endParaRPr lang="en-GB" sz="2000" dirty="0" smtClean="0"/>
          </a:p>
          <a:p>
            <a:r>
              <a:rPr lang="en-GB" dirty="0" smtClean="0"/>
              <a:t>Named entities were identified using BBN </a:t>
            </a:r>
            <a:r>
              <a:rPr lang="en-GB" dirty="0" err="1" smtClean="0"/>
              <a:t>Identifinder</a:t>
            </a:r>
            <a:r>
              <a:rPr lang="en-GB" dirty="0" smtClean="0"/>
              <a:t>. We considered only the Event, GPE, Language, Location, Nationality, Organization, Person, Cardinal, Ordinal, Date, and Time named entities to create </a:t>
            </a:r>
            <a:r>
              <a:rPr lang="el-GR" dirty="0" smtClean="0"/>
              <a:t>β.</a:t>
            </a:r>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Event Detection</a:t>
            </a:r>
            <a:endParaRPr lang="en-GB" dirty="0"/>
          </a:p>
        </p:txBody>
      </p:sp>
      <p:sp>
        <p:nvSpPr>
          <p:cNvPr id="3" name="2 - Θέση περιεχομένου"/>
          <p:cNvSpPr>
            <a:spLocks noGrp="1"/>
          </p:cNvSpPr>
          <p:nvPr>
            <p:ph sz="quarter" idx="1"/>
          </p:nvPr>
        </p:nvSpPr>
        <p:spPr/>
        <p:txBody>
          <a:bodyPr/>
          <a:lstStyle/>
          <a:p>
            <a:r>
              <a:rPr lang="en-GB" i="1" dirty="0" smtClean="0"/>
              <a:t>On an average </a:t>
            </a:r>
            <a:r>
              <a:rPr lang="en-GB" dirty="0" smtClean="0"/>
              <a:t>it is not named entities that matter more in finally detecting new </a:t>
            </a:r>
            <a:r>
              <a:rPr lang="en-GB" i="1" dirty="0" smtClean="0"/>
              <a:t>Election stories, but the rest of the terms.</a:t>
            </a:r>
            <a:endParaRPr lang="en-GB" dirty="0"/>
          </a:p>
        </p:txBody>
      </p:sp>
      <p:pic>
        <p:nvPicPr>
          <p:cNvPr id="3074" name="Picture 2"/>
          <p:cNvPicPr>
            <a:picLocks noChangeAspect="1" noChangeArrowheads="1"/>
          </p:cNvPicPr>
          <p:nvPr/>
        </p:nvPicPr>
        <p:blipFill>
          <a:blip r:embed="rId3" cstate="print"/>
          <a:srcRect/>
          <a:stretch>
            <a:fillRect/>
          </a:stretch>
        </p:blipFill>
        <p:spPr bwMode="auto">
          <a:xfrm>
            <a:off x="4658006" y="2733700"/>
            <a:ext cx="4010026" cy="4124324"/>
          </a:xfrm>
          <a:prstGeom prst="rect">
            <a:avLst/>
          </a:prstGeom>
          <a:noFill/>
          <a:ln w="9525">
            <a:noFill/>
            <a:miter lim="800000"/>
            <a:headEnd/>
            <a:tailEnd/>
          </a:ln>
        </p:spPr>
      </p:pic>
      <p:pic>
        <p:nvPicPr>
          <p:cNvPr id="3075" name="Picture 3"/>
          <p:cNvPicPr>
            <a:picLocks noChangeAspect="1" noChangeArrowheads="1"/>
          </p:cNvPicPr>
          <p:nvPr/>
        </p:nvPicPr>
        <p:blipFill>
          <a:blip r:embed="rId4" cstate="print"/>
          <a:srcRect/>
          <a:stretch>
            <a:fillRect/>
          </a:stretch>
        </p:blipFill>
        <p:spPr bwMode="auto">
          <a:xfrm>
            <a:off x="741824" y="2928934"/>
            <a:ext cx="3687300" cy="3815714"/>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Event Detection</a:t>
            </a:r>
            <a:endParaRPr lang="en-GB" dirty="0"/>
          </a:p>
        </p:txBody>
      </p:sp>
      <p:sp>
        <p:nvSpPr>
          <p:cNvPr id="3" name="2 - Θέση περιεχομένου"/>
          <p:cNvSpPr>
            <a:spLocks noGrp="1"/>
          </p:cNvSpPr>
          <p:nvPr>
            <p:ph sz="quarter" idx="1"/>
          </p:nvPr>
        </p:nvSpPr>
        <p:spPr/>
        <p:txBody>
          <a:bodyPr/>
          <a:lstStyle/>
          <a:p>
            <a:r>
              <a:rPr lang="en-GB" dirty="0" smtClean="0"/>
              <a:t>It is more useful to use the </a:t>
            </a:r>
            <a:r>
              <a:rPr lang="en-GB" i="1" dirty="0" smtClean="0"/>
              <a:t>β score as an additional metric than the γ score.</a:t>
            </a:r>
            <a:endParaRPr lang="en-GB" dirty="0"/>
          </a:p>
        </p:txBody>
      </p:sp>
      <p:pic>
        <p:nvPicPr>
          <p:cNvPr id="4098" name="Picture 2"/>
          <p:cNvPicPr>
            <a:picLocks noChangeAspect="1" noChangeArrowheads="1"/>
          </p:cNvPicPr>
          <p:nvPr/>
        </p:nvPicPr>
        <p:blipFill>
          <a:blip r:embed="rId3" cstate="print"/>
          <a:srcRect/>
          <a:stretch>
            <a:fillRect/>
          </a:stretch>
        </p:blipFill>
        <p:spPr bwMode="auto">
          <a:xfrm>
            <a:off x="642910" y="2571744"/>
            <a:ext cx="4200525" cy="4019550"/>
          </a:xfrm>
          <a:prstGeom prst="rect">
            <a:avLst/>
          </a:prstGeom>
          <a:noFill/>
          <a:ln w="9525">
            <a:noFill/>
            <a:miter lim="800000"/>
            <a:headEnd/>
            <a:tailEnd/>
          </a:ln>
        </p:spPr>
      </p:pic>
      <p:pic>
        <p:nvPicPr>
          <p:cNvPr id="4099" name="Picture 3"/>
          <p:cNvPicPr>
            <a:picLocks noChangeAspect="1" noChangeArrowheads="1"/>
          </p:cNvPicPr>
          <p:nvPr/>
        </p:nvPicPr>
        <p:blipFill>
          <a:blip r:embed="rId4" cstate="print"/>
          <a:srcRect/>
          <a:stretch>
            <a:fillRect/>
          </a:stretch>
        </p:blipFill>
        <p:spPr bwMode="auto">
          <a:xfrm>
            <a:off x="4772604" y="2519384"/>
            <a:ext cx="4210050" cy="398145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Event Detection</a:t>
            </a:r>
            <a:endParaRPr lang="en-GB" dirty="0"/>
          </a:p>
        </p:txBody>
      </p:sp>
      <p:sp>
        <p:nvSpPr>
          <p:cNvPr id="3" name="2 - Θέση περιεχομένου"/>
          <p:cNvSpPr>
            <a:spLocks noGrp="1"/>
          </p:cNvSpPr>
          <p:nvPr>
            <p:ph sz="quarter" idx="1"/>
          </p:nvPr>
        </p:nvSpPr>
        <p:spPr/>
        <p:txBody>
          <a:bodyPr/>
          <a:lstStyle/>
          <a:p>
            <a:r>
              <a:rPr lang="en-GB" sz="3200" dirty="0" smtClean="0"/>
              <a:t>Unfortunately, making such clear cut decisions for all categories is not possible.</a:t>
            </a:r>
          </a:p>
          <a:p>
            <a:endParaRPr lang="en-GB" dirty="0"/>
          </a:p>
        </p:txBody>
      </p:sp>
      <p:pic>
        <p:nvPicPr>
          <p:cNvPr id="5122" name="Picture 2"/>
          <p:cNvPicPr>
            <a:picLocks noChangeAspect="1" noChangeArrowheads="1"/>
          </p:cNvPicPr>
          <p:nvPr/>
        </p:nvPicPr>
        <p:blipFill>
          <a:blip r:embed="rId3" cstate="print"/>
          <a:srcRect/>
          <a:stretch>
            <a:fillRect/>
          </a:stretch>
        </p:blipFill>
        <p:spPr bwMode="auto">
          <a:xfrm>
            <a:off x="479440" y="2571744"/>
            <a:ext cx="4232190" cy="4162482"/>
          </a:xfrm>
          <a:prstGeom prst="rect">
            <a:avLst/>
          </a:prstGeom>
          <a:noFill/>
          <a:ln w="9525">
            <a:noFill/>
            <a:miter lim="800000"/>
            <a:headEnd/>
            <a:tailEnd/>
          </a:ln>
        </p:spPr>
      </p:pic>
      <p:pic>
        <p:nvPicPr>
          <p:cNvPr id="5123" name="Picture 3"/>
          <p:cNvPicPr>
            <a:picLocks noChangeAspect="1" noChangeArrowheads="1"/>
          </p:cNvPicPr>
          <p:nvPr/>
        </p:nvPicPr>
        <p:blipFill>
          <a:blip r:embed="rId4" cstate="print"/>
          <a:srcRect/>
          <a:stretch>
            <a:fillRect/>
          </a:stretch>
        </p:blipFill>
        <p:spPr bwMode="auto">
          <a:xfrm>
            <a:off x="4600603" y="2667023"/>
            <a:ext cx="3971925" cy="4048125"/>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2. Opinion Mining</a:t>
            </a:r>
            <a:endParaRPr lang="en-GB" dirty="0"/>
          </a:p>
        </p:txBody>
      </p:sp>
      <p:sp>
        <p:nvSpPr>
          <p:cNvPr id="3" name="2 - Θέση περιεχομένου"/>
          <p:cNvSpPr>
            <a:spLocks noGrp="1"/>
          </p:cNvSpPr>
          <p:nvPr>
            <p:ph sz="quarter" idx="1"/>
          </p:nvPr>
        </p:nvSpPr>
        <p:spPr/>
        <p:txBody>
          <a:bodyPr>
            <a:normAutofit fontScale="92500" lnSpcReduction="10000"/>
          </a:bodyPr>
          <a:lstStyle/>
          <a:p>
            <a:r>
              <a:rPr lang="en-GB" dirty="0" smtClean="0"/>
              <a:t>Opinion mining concerns the automatic identification and extraction of opinions, emotions, and sentiments from:</a:t>
            </a:r>
          </a:p>
          <a:p>
            <a:pPr lvl="1"/>
            <a:r>
              <a:rPr lang="en-GB" dirty="0" smtClean="0"/>
              <a:t>Text</a:t>
            </a:r>
          </a:p>
          <a:p>
            <a:pPr lvl="1">
              <a:buNone/>
            </a:pPr>
            <a:r>
              <a:rPr lang="en-GB" dirty="0" smtClean="0"/>
              <a:t>	</a:t>
            </a:r>
            <a:r>
              <a:rPr lang="en-GB" sz="2100" i="1" dirty="0" smtClean="0"/>
              <a:t>Main activities</a:t>
            </a:r>
            <a:r>
              <a:rPr lang="en-GB" sz="2100" dirty="0" smtClean="0"/>
              <a:t>: Analyzing product reviews, identifying opinionated documents, sentences and opinion holders.</a:t>
            </a:r>
          </a:p>
          <a:p>
            <a:pPr lvl="1">
              <a:buNone/>
            </a:pPr>
            <a:endParaRPr lang="en-GB" sz="2100" dirty="0" smtClean="0"/>
          </a:p>
          <a:p>
            <a:pPr lvl="1"/>
            <a:r>
              <a:rPr lang="en-GB" dirty="0" smtClean="0"/>
              <a:t>Multimedia Objects</a:t>
            </a:r>
          </a:p>
          <a:p>
            <a:pPr lvl="1">
              <a:buNone/>
            </a:pPr>
            <a:r>
              <a:rPr lang="en-GB" dirty="0" smtClean="0"/>
              <a:t>	</a:t>
            </a:r>
            <a:r>
              <a:rPr lang="en-GB" sz="2100" dirty="0" smtClean="0"/>
              <a:t>Current research in this area has investigated two areas in particular. Firstly, there has been work in the area of automatic facial expression recognition. Secondly, there has been some work on associating low-level image features with emotions and sentiments.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2. Opinion Mining</a:t>
            </a:r>
            <a:endParaRPr lang="en-GB" dirty="0"/>
          </a:p>
        </p:txBody>
      </p:sp>
      <p:sp>
        <p:nvSpPr>
          <p:cNvPr id="3" name="2 - Θέση περιεχομένου"/>
          <p:cNvSpPr>
            <a:spLocks noGrp="1"/>
          </p:cNvSpPr>
          <p:nvPr>
            <p:ph sz="quarter" idx="1"/>
          </p:nvPr>
        </p:nvSpPr>
        <p:spPr/>
        <p:txBody>
          <a:bodyPr>
            <a:normAutofit lnSpcReduction="10000"/>
          </a:bodyPr>
          <a:lstStyle/>
          <a:p>
            <a:r>
              <a:rPr lang="en-GB" dirty="0" smtClean="0"/>
              <a:t>Research in the field of opinion mining has typically focused on methods for detecting sentiment in a generalized way, such as the overall polarity (</a:t>
            </a:r>
            <a:r>
              <a:rPr lang="en-GB" i="1" dirty="0" smtClean="0"/>
              <a:t>negative or positive</a:t>
            </a:r>
            <a:r>
              <a:rPr lang="en-GB" dirty="0" smtClean="0"/>
              <a:t>) of user sentiment.</a:t>
            </a:r>
          </a:p>
          <a:p>
            <a:endParaRPr lang="en-GB" dirty="0" smtClean="0"/>
          </a:p>
          <a:p>
            <a:r>
              <a:rPr lang="en-GB" dirty="0" smtClean="0"/>
              <a:t>Typical approaches use supervised machine learning methods trained on human-annotated data, co-occurrence statistics, lexicons of positive and negative words and numeric ratings of product reviews (e.g. stars).</a:t>
            </a:r>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GB" sz="4000" dirty="0" smtClean="0"/>
              <a:t>Opinion Mining from Text</a:t>
            </a:r>
            <a:r>
              <a:rPr lang="en-GB" sz="2000" dirty="0" smtClean="0"/>
              <a:t/>
            </a:r>
            <a:br>
              <a:rPr lang="en-GB" sz="2000" dirty="0" smtClean="0"/>
            </a:br>
            <a:r>
              <a:rPr lang="en-GB" sz="2000" b="1" dirty="0" smtClean="0"/>
              <a:t>“Opinion Observer: Analyzing and Comparing Opinions on the Web”</a:t>
            </a:r>
            <a:endParaRPr lang="en-GB" sz="2000" b="1" dirty="0"/>
          </a:p>
        </p:txBody>
      </p:sp>
      <p:sp>
        <p:nvSpPr>
          <p:cNvPr id="3" name="2 - Θέση περιεχομένου"/>
          <p:cNvSpPr>
            <a:spLocks noGrp="1"/>
          </p:cNvSpPr>
          <p:nvPr>
            <p:ph sz="quarter" idx="1"/>
          </p:nvPr>
        </p:nvSpPr>
        <p:spPr/>
        <p:txBody>
          <a:bodyPr/>
          <a:lstStyle/>
          <a:p>
            <a:r>
              <a:rPr lang="en-GB" dirty="0" smtClean="0"/>
              <a:t>Opinion Observer: an analysis system with a visual component to </a:t>
            </a:r>
            <a:r>
              <a:rPr lang="en-GB" i="1" dirty="0" smtClean="0"/>
              <a:t>compare consumer opinions</a:t>
            </a:r>
            <a:r>
              <a:rPr lang="en-GB" dirty="0" smtClean="0"/>
              <a:t>.</a:t>
            </a:r>
            <a:endParaRPr lang="en-GB" dirty="0"/>
          </a:p>
        </p:txBody>
      </p:sp>
      <p:pic>
        <p:nvPicPr>
          <p:cNvPr id="1027" name="Picture 3"/>
          <p:cNvPicPr>
            <a:picLocks noChangeAspect="1" noChangeArrowheads="1"/>
          </p:cNvPicPr>
          <p:nvPr/>
        </p:nvPicPr>
        <p:blipFill>
          <a:blip r:embed="rId3" cstate="print"/>
          <a:srcRect/>
          <a:stretch>
            <a:fillRect/>
          </a:stretch>
        </p:blipFill>
        <p:spPr bwMode="auto">
          <a:xfrm>
            <a:off x="1028706" y="2967053"/>
            <a:ext cx="4400550" cy="2676525"/>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Technical Tasks</a:t>
            </a:r>
            <a:endParaRPr lang="en-GB" dirty="0"/>
          </a:p>
        </p:txBody>
      </p:sp>
      <p:sp>
        <p:nvSpPr>
          <p:cNvPr id="3" name="2 - Θέση περιεχομένου"/>
          <p:cNvSpPr>
            <a:spLocks noGrp="1"/>
          </p:cNvSpPr>
          <p:nvPr>
            <p:ph sz="quarter" idx="1"/>
          </p:nvPr>
        </p:nvSpPr>
        <p:spPr/>
        <p:txBody>
          <a:bodyPr>
            <a:normAutofit/>
          </a:bodyPr>
          <a:lstStyle/>
          <a:p>
            <a:pPr marL="514350" indent="-514350">
              <a:buFont typeface="+mj-lt"/>
              <a:buAutoNum type="arabicPeriod"/>
            </a:pPr>
            <a:r>
              <a:rPr lang="en-GB" dirty="0" smtClean="0"/>
              <a:t>Identifying product features that customers have expressed their (positive or negative) opinions on.</a:t>
            </a:r>
          </a:p>
          <a:p>
            <a:pPr marL="514350" indent="-514350">
              <a:buFont typeface="+mj-lt"/>
              <a:buAutoNum type="arabicPeriod"/>
            </a:pPr>
            <a:r>
              <a:rPr lang="en-GB" dirty="0" smtClean="0"/>
              <a:t>For each feature, identifying whether the opinion from each reviewer is positive or negative.</a:t>
            </a:r>
          </a:p>
          <a:p>
            <a:endParaRPr lang="en-GB" dirty="0" smtClean="0"/>
          </a:p>
          <a:p>
            <a:r>
              <a:rPr lang="en-GB" dirty="0" smtClean="0"/>
              <a:t>Main Review Formats</a:t>
            </a:r>
          </a:p>
          <a:p>
            <a:pPr lvl="1"/>
            <a:r>
              <a:rPr lang="en-GB" dirty="0" smtClean="0"/>
              <a:t>Format (1) - Pros and Cons.</a:t>
            </a:r>
          </a:p>
          <a:p>
            <a:pPr lvl="1"/>
            <a:r>
              <a:rPr lang="en-GB" dirty="0" smtClean="0"/>
              <a:t>Format (2) - Pros, Cons and detailed review</a:t>
            </a:r>
          </a:p>
          <a:p>
            <a:pPr lvl="1"/>
            <a:r>
              <a:rPr lang="en-GB" dirty="0" smtClean="0"/>
              <a:t>Format (3) - free format</a:t>
            </a:r>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‘Algorithm’ Stages</a:t>
            </a:r>
            <a:endParaRPr lang="en-GB" dirty="0"/>
          </a:p>
        </p:txBody>
      </p:sp>
      <p:sp>
        <p:nvSpPr>
          <p:cNvPr id="3" name="2 - Θέση περιεχομένου"/>
          <p:cNvSpPr>
            <a:spLocks noGrp="1"/>
          </p:cNvSpPr>
          <p:nvPr>
            <p:ph sz="quarter" idx="1"/>
          </p:nvPr>
        </p:nvSpPr>
        <p:spPr/>
        <p:txBody>
          <a:bodyPr>
            <a:normAutofit/>
          </a:bodyPr>
          <a:lstStyle/>
          <a:p>
            <a:r>
              <a:rPr lang="en-GB" b="1" dirty="0" smtClean="0"/>
              <a:t>Stage 1</a:t>
            </a:r>
            <a:r>
              <a:rPr lang="en-GB" dirty="0" smtClean="0"/>
              <a:t>: Extracting &amp; analyzing customer reviews in 2 steps:</a:t>
            </a:r>
          </a:p>
          <a:p>
            <a:pPr lvl="1"/>
            <a:r>
              <a:rPr lang="en-GB" dirty="0" smtClean="0"/>
              <a:t>Download reviews in database (update periodically)</a:t>
            </a:r>
          </a:p>
          <a:p>
            <a:pPr lvl="1"/>
            <a:r>
              <a:rPr lang="en-GB" dirty="0" smtClean="0"/>
              <a:t>All new reviews of every product are analyzed</a:t>
            </a:r>
          </a:p>
          <a:p>
            <a:pPr lvl="2"/>
            <a:r>
              <a:rPr lang="en-GB" dirty="0" smtClean="0"/>
              <a:t>Identify product features</a:t>
            </a:r>
          </a:p>
          <a:p>
            <a:pPr lvl="2"/>
            <a:r>
              <a:rPr lang="en-GB" dirty="0" smtClean="0"/>
              <a:t>Identify opinions</a:t>
            </a:r>
          </a:p>
          <a:p>
            <a:pPr lvl="2"/>
            <a:endParaRPr lang="en-GB" dirty="0" smtClean="0"/>
          </a:p>
          <a:p>
            <a:r>
              <a:rPr lang="en-GB" b="1" dirty="0" smtClean="0"/>
              <a:t>Stage 2</a:t>
            </a:r>
            <a:r>
              <a:rPr lang="en-GB" dirty="0" smtClean="0"/>
              <a:t>: Users can visualize and compare opinions of different products using a user interface.</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Event Detection</a:t>
            </a:r>
            <a:endParaRPr lang="en-GB" dirty="0"/>
          </a:p>
        </p:txBody>
      </p:sp>
      <p:sp>
        <p:nvSpPr>
          <p:cNvPr id="3" name="2 - Θέση περιεχομένου"/>
          <p:cNvSpPr>
            <a:spLocks noGrp="1"/>
          </p:cNvSpPr>
          <p:nvPr>
            <p:ph sz="quarter" idx="1"/>
          </p:nvPr>
        </p:nvSpPr>
        <p:spPr/>
        <p:txBody>
          <a:bodyPr>
            <a:normAutofit/>
          </a:bodyPr>
          <a:lstStyle/>
          <a:p>
            <a:r>
              <a:rPr lang="en-GB" dirty="0" smtClean="0"/>
              <a:t>TDT and NED</a:t>
            </a:r>
          </a:p>
          <a:p>
            <a:pPr>
              <a:buNone/>
            </a:pPr>
            <a:r>
              <a:rPr lang="en-GB" dirty="0" smtClean="0"/>
              <a:t>	</a:t>
            </a:r>
            <a:r>
              <a:rPr lang="en-GB" sz="2400" dirty="0" smtClean="0"/>
              <a:t>New Event Detection (NED): task for detecting stories about previously unseen events in a stream of news stories.</a:t>
            </a:r>
          </a:p>
          <a:p>
            <a:pPr lvl="2"/>
            <a:r>
              <a:rPr lang="en-GB" sz="1800" dirty="0" smtClean="0"/>
              <a:t>NED is one of the tasks in the Topic Detection and Tracking (TDT) program.</a:t>
            </a:r>
          </a:p>
          <a:p>
            <a:pPr lvl="2"/>
            <a:r>
              <a:rPr lang="en-GB" sz="1800" dirty="0" smtClean="0"/>
              <a:t>TDT: The TDT program seeks to develop technologies that search, organize and structure multilingual news-oriented textual materials from a variety of broadcast news media.</a:t>
            </a:r>
          </a:p>
          <a:p>
            <a:pPr lvl="2"/>
            <a:endParaRPr lang="en-GB" sz="1800" dirty="0" smtClean="0">
              <a:solidFill>
                <a:srgbClr val="7030A0"/>
              </a:solidFill>
            </a:endParaRPr>
          </a:p>
          <a:p>
            <a:pPr>
              <a:buNone/>
            </a:pPr>
            <a:r>
              <a:rPr lang="en-GB" sz="2400" dirty="0" smtClean="0"/>
              <a:t>	TF-IDF is the prevailing technique for document representation and term weighting.</a:t>
            </a:r>
          </a:p>
        </p:txBody>
      </p:sp>
      <p:sp>
        <p:nvSpPr>
          <p:cNvPr id="4" name="3 - Έλλειψη"/>
          <p:cNvSpPr/>
          <p:nvPr/>
        </p:nvSpPr>
        <p:spPr>
          <a:xfrm>
            <a:off x="4572000" y="5000636"/>
            <a:ext cx="2500330" cy="15716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rPr>
              <a:t>TDT</a:t>
            </a:r>
          </a:p>
          <a:p>
            <a:pPr algn="ctr"/>
            <a:endParaRPr lang="en-GB" dirty="0" smtClean="0">
              <a:solidFill>
                <a:schemeClr val="tx1"/>
              </a:solidFill>
            </a:endParaRPr>
          </a:p>
          <a:p>
            <a:pPr algn="ctr"/>
            <a:endParaRPr lang="en-GB" dirty="0" smtClean="0">
              <a:solidFill>
                <a:schemeClr val="tx1"/>
              </a:solidFill>
            </a:endParaRPr>
          </a:p>
          <a:p>
            <a:pPr algn="ctr"/>
            <a:endParaRPr lang="en-GB" dirty="0">
              <a:solidFill>
                <a:schemeClr val="tx1"/>
              </a:solidFill>
            </a:endParaRPr>
          </a:p>
        </p:txBody>
      </p:sp>
      <p:sp>
        <p:nvSpPr>
          <p:cNvPr id="5" name="4 - Έλλειψη"/>
          <p:cNvSpPr/>
          <p:nvPr/>
        </p:nvSpPr>
        <p:spPr>
          <a:xfrm>
            <a:off x="5429256" y="5715016"/>
            <a:ext cx="857256" cy="64294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NED</a:t>
            </a:r>
            <a:endParaRPr lang="en-GB" dirty="0">
              <a:solidFill>
                <a:schemeClr val="tx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Problem Statement</a:t>
            </a:r>
            <a:endParaRPr lang="en-GB" dirty="0"/>
          </a:p>
        </p:txBody>
      </p:sp>
      <p:sp>
        <p:nvSpPr>
          <p:cNvPr id="3" name="2 - Θέση περιεχομένου"/>
          <p:cNvSpPr>
            <a:spLocks noGrp="1"/>
          </p:cNvSpPr>
          <p:nvPr>
            <p:ph sz="quarter" idx="1"/>
          </p:nvPr>
        </p:nvSpPr>
        <p:spPr/>
        <p:txBody>
          <a:bodyPr>
            <a:normAutofit fontScale="92500" lnSpcReduction="20000"/>
          </a:bodyPr>
          <a:lstStyle/>
          <a:p>
            <a:r>
              <a:rPr lang="en-GB" i="1" dirty="0" smtClean="0"/>
              <a:t>P = {P1, P2, …, </a:t>
            </a:r>
            <a:r>
              <a:rPr lang="en-GB" i="1" dirty="0" err="1" smtClean="0"/>
              <a:t>Pn</a:t>
            </a:r>
            <a:r>
              <a:rPr lang="en-GB" i="1" dirty="0" smtClean="0"/>
              <a:t>}: a set of products</a:t>
            </a:r>
          </a:p>
          <a:p>
            <a:r>
              <a:rPr lang="en-GB" dirty="0" smtClean="0"/>
              <a:t>Each product </a:t>
            </a:r>
            <a:r>
              <a:rPr lang="en-GB" i="1" dirty="0" smtClean="0"/>
              <a:t>Pi has a set of reviews </a:t>
            </a:r>
            <a:r>
              <a:rPr lang="en-GB" i="1" dirty="0" err="1" smtClean="0"/>
              <a:t>Ri</a:t>
            </a:r>
            <a:r>
              <a:rPr lang="en-GB" i="1" dirty="0" smtClean="0"/>
              <a:t> = {r1, r2, …, </a:t>
            </a:r>
            <a:r>
              <a:rPr lang="en-GB" i="1" dirty="0" err="1" smtClean="0"/>
              <a:t>rk</a:t>
            </a:r>
            <a:r>
              <a:rPr lang="en-GB" i="1" dirty="0" smtClean="0"/>
              <a:t>}</a:t>
            </a:r>
          </a:p>
          <a:p>
            <a:pPr lvl="1"/>
            <a:r>
              <a:rPr lang="en-GB" dirty="0" smtClean="0"/>
              <a:t>Each </a:t>
            </a:r>
            <a:r>
              <a:rPr lang="en-GB" dirty="0" err="1" smtClean="0"/>
              <a:t>ri</a:t>
            </a:r>
            <a:r>
              <a:rPr lang="en-GB" dirty="0" smtClean="0"/>
              <a:t> is a sequence of sentences </a:t>
            </a:r>
            <a:r>
              <a:rPr lang="en-GB" i="1" dirty="0" err="1" smtClean="0"/>
              <a:t>rj</a:t>
            </a:r>
            <a:r>
              <a:rPr lang="en-GB" i="1" dirty="0" smtClean="0"/>
              <a:t> = &lt;sj1, sj2, …, </a:t>
            </a:r>
            <a:r>
              <a:rPr lang="en-GB" i="1" dirty="0" err="1" smtClean="0"/>
              <a:t>sjm</a:t>
            </a:r>
            <a:r>
              <a:rPr lang="en-GB" i="1" dirty="0" smtClean="0"/>
              <a:t>&gt;</a:t>
            </a:r>
          </a:p>
          <a:p>
            <a:endParaRPr lang="en-GB" i="1" dirty="0" smtClean="0"/>
          </a:p>
          <a:p>
            <a:r>
              <a:rPr lang="en-GB" b="1" dirty="0" smtClean="0"/>
              <a:t>Definition (product feature): </a:t>
            </a:r>
            <a:r>
              <a:rPr lang="en-GB" dirty="0" smtClean="0"/>
              <a:t>A product feature f in </a:t>
            </a:r>
            <a:r>
              <a:rPr lang="en-GB" dirty="0" err="1" smtClean="0"/>
              <a:t>rj</a:t>
            </a:r>
            <a:r>
              <a:rPr lang="en-GB" dirty="0" smtClean="0"/>
              <a:t> is an attribute/component of the product that has been commented on in </a:t>
            </a:r>
            <a:r>
              <a:rPr lang="en-GB" dirty="0" err="1" smtClean="0"/>
              <a:t>rj</a:t>
            </a:r>
            <a:r>
              <a:rPr lang="en-GB" dirty="0" smtClean="0"/>
              <a:t>. If f appears in </a:t>
            </a:r>
            <a:r>
              <a:rPr lang="en-GB" dirty="0" err="1" smtClean="0"/>
              <a:t>rj</a:t>
            </a:r>
            <a:r>
              <a:rPr lang="en-GB" dirty="0" smtClean="0"/>
              <a:t>, it is called an </a:t>
            </a:r>
            <a:r>
              <a:rPr lang="en-GB" b="1" dirty="0" smtClean="0"/>
              <a:t>explicit</a:t>
            </a:r>
            <a:r>
              <a:rPr lang="en-GB" dirty="0" smtClean="0"/>
              <a:t> feature in </a:t>
            </a:r>
            <a:r>
              <a:rPr lang="en-GB" dirty="0" err="1" smtClean="0"/>
              <a:t>rj</a:t>
            </a:r>
            <a:r>
              <a:rPr lang="en-GB" dirty="0" smtClean="0"/>
              <a:t>. If f does not appear in </a:t>
            </a:r>
            <a:r>
              <a:rPr lang="en-GB" dirty="0" err="1" smtClean="0"/>
              <a:t>rj</a:t>
            </a:r>
            <a:r>
              <a:rPr lang="en-GB" dirty="0" smtClean="0"/>
              <a:t> but is implied, it is called an </a:t>
            </a:r>
            <a:r>
              <a:rPr lang="en-GB" b="1" dirty="0" smtClean="0"/>
              <a:t>implicit</a:t>
            </a:r>
            <a:r>
              <a:rPr lang="en-GB" dirty="0" smtClean="0"/>
              <a:t> feature in </a:t>
            </a:r>
            <a:r>
              <a:rPr lang="en-GB" dirty="0" err="1" smtClean="0"/>
              <a:t>rj</a:t>
            </a:r>
            <a:r>
              <a:rPr lang="en-GB" dirty="0" smtClean="0"/>
              <a:t>.</a:t>
            </a:r>
          </a:p>
          <a:p>
            <a:pPr lvl="1"/>
            <a:r>
              <a:rPr lang="en-GB" dirty="0" smtClean="0"/>
              <a:t>“Battery life too short” (f=battery – explicit)</a:t>
            </a:r>
          </a:p>
          <a:p>
            <a:pPr lvl="1"/>
            <a:r>
              <a:rPr lang="en-GB" dirty="0" smtClean="0"/>
              <a:t>“This camera is too large” (f=size – implicit)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System Architecture</a:t>
            </a:r>
            <a:endParaRPr lang="en-GB" dirty="0"/>
          </a:p>
        </p:txBody>
      </p:sp>
      <p:sp>
        <p:nvSpPr>
          <p:cNvPr id="3" name="2 - Θέση περιεχομένου"/>
          <p:cNvSpPr>
            <a:spLocks noGrp="1"/>
          </p:cNvSpPr>
          <p:nvPr>
            <p:ph sz="quarter" idx="1"/>
          </p:nvPr>
        </p:nvSpPr>
        <p:spPr/>
        <p:txBody>
          <a:bodyPr>
            <a:normAutofit/>
          </a:bodyPr>
          <a:lstStyle/>
          <a:p>
            <a:r>
              <a:rPr lang="en-GB" sz="2000" dirty="0" smtClean="0"/>
              <a:t>Review extraction: It extracts all reviews from the given URLs and put them in the database.</a:t>
            </a:r>
          </a:p>
          <a:p>
            <a:r>
              <a:rPr lang="en-GB" sz="2000" dirty="0" smtClean="0"/>
              <a:t>Raw reviews: these are the original reviews extracted from the user-supplied sources on the Web.</a:t>
            </a:r>
          </a:p>
          <a:p>
            <a:r>
              <a:rPr lang="en-GB" sz="2000" dirty="0" smtClean="0"/>
              <a:t>Processed reviews: These are reviews that have been processed by the automatic techniques and/or interactively tagged (corrected) by the analyst(s).</a:t>
            </a:r>
          </a:p>
          <a:p>
            <a:r>
              <a:rPr lang="en-GB" sz="2000" dirty="0" smtClean="0"/>
              <a:t>Analyst: corrects any errors </a:t>
            </a:r>
          </a:p>
          <a:p>
            <a:pPr>
              <a:buNone/>
            </a:pPr>
            <a:r>
              <a:rPr lang="en-GB" sz="2000" dirty="0" smtClean="0"/>
              <a:t>	interactively using the UI.</a:t>
            </a:r>
            <a:endParaRPr lang="en-GB" sz="2000" dirty="0"/>
          </a:p>
        </p:txBody>
      </p:sp>
      <p:pic>
        <p:nvPicPr>
          <p:cNvPr id="6146" name="Picture 2"/>
          <p:cNvPicPr>
            <a:picLocks noChangeAspect="1" noChangeArrowheads="1"/>
          </p:cNvPicPr>
          <p:nvPr/>
        </p:nvPicPr>
        <p:blipFill>
          <a:blip r:embed="rId3" cstate="print"/>
          <a:srcRect/>
          <a:stretch>
            <a:fillRect/>
          </a:stretch>
        </p:blipFill>
        <p:spPr bwMode="auto">
          <a:xfrm>
            <a:off x="4429124" y="3619524"/>
            <a:ext cx="4572000" cy="3238500"/>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GB" dirty="0" smtClean="0"/>
              <a:t>4. Social Web Mining and Massive Collaboration </a:t>
            </a:r>
            <a:endParaRPr lang="en-GB" dirty="0"/>
          </a:p>
        </p:txBody>
      </p:sp>
      <p:sp>
        <p:nvSpPr>
          <p:cNvPr id="3" name="2 - Θέση περιεχομένου"/>
          <p:cNvSpPr>
            <a:spLocks noGrp="1"/>
          </p:cNvSpPr>
          <p:nvPr>
            <p:ph sz="quarter" idx="1"/>
          </p:nvPr>
        </p:nvSpPr>
        <p:spPr/>
        <p:txBody>
          <a:bodyPr>
            <a:normAutofit/>
          </a:bodyPr>
          <a:lstStyle/>
          <a:p>
            <a:r>
              <a:rPr lang="en-GB" b="1" dirty="0" smtClean="0"/>
              <a:t>Analyzing social network structure</a:t>
            </a:r>
          </a:p>
          <a:p>
            <a:pPr lvl="1"/>
            <a:r>
              <a:rPr lang="en-GB" dirty="0" smtClean="0"/>
              <a:t>One key research topic is the search for regularities in the way social networks evolve over time.</a:t>
            </a:r>
          </a:p>
          <a:p>
            <a:pPr lvl="1"/>
            <a:endParaRPr lang="en-GB" dirty="0" smtClean="0"/>
          </a:p>
          <a:p>
            <a:pPr lvl="1"/>
            <a:r>
              <a:rPr lang="en-GB" dirty="0" smtClean="0"/>
              <a:t>Another current topic is community detection.</a:t>
            </a:r>
          </a:p>
          <a:p>
            <a:pPr lvl="1"/>
            <a:endParaRPr lang="en-GB" dirty="0" smtClean="0"/>
          </a:p>
          <a:p>
            <a:endParaRPr lang="en-GB"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GB" dirty="0" smtClean="0"/>
              <a:t>4. Social Web Mining and Massive Collaboration </a:t>
            </a:r>
            <a:endParaRPr lang="en-GB" dirty="0"/>
          </a:p>
        </p:txBody>
      </p:sp>
      <p:sp>
        <p:nvSpPr>
          <p:cNvPr id="3" name="2 - Θέση περιεχομένου"/>
          <p:cNvSpPr>
            <a:spLocks noGrp="1"/>
          </p:cNvSpPr>
          <p:nvPr>
            <p:ph sz="quarter" idx="1"/>
          </p:nvPr>
        </p:nvSpPr>
        <p:spPr/>
        <p:txBody>
          <a:bodyPr>
            <a:normAutofit lnSpcReduction="10000"/>
          </a:bodyPr>
          <a:lstStyle/>
          <a:p>
            <a:r>
              <a:rPr lang="en-GB" b="1" dirty="0" smtClean="0"/>
              <a:t>Finding high-quality items and influential people in social media</a:t>
            </a:r>
          </a:p>
          <a:p>
            <a:pPr lvl="1"/>
            <a:r>
              <a:rPr lang="en-GB" dirty="0" smtClean="0"/>
              <a:t>The quality of user-generated content varies drastically from excellent to abuse and spam. The task of identifying high-quality content in sites based on user contributions - social media sites - becomes increasingly important.</a:t>
            </a:r>
          </a:p>
          <a:p>
            <a:pPr lvl="2"/>
            <a:r>
              <a:rPr lang="en-GB" dirty="0" smtClean="0"/>
              <a:t>Influence propagation.</a:t>
            </a:r>
          </a:p>
          <a:p>
            <a:pPr lvl="2"/>
            <a:r>
              <a:rPr lang="en-GB" dirty="0" smtClean="0"/>
              <a:t>Developing methodologies to assess the quality of content provided in user-generated sites.</a:t>
            </a:r>
          </a:p>
          <a:p>
            <a:pPr lvl="2"/>
            <a:r>
              <a:rPr lang="en-GB" dirty="0" smtClean="0"/>
              <a:t>Identify leaders and followers on a social network.</a:t>
            </a:r>
          </a:p>
          <a:p>
            <a:pPr lvl="2"/>
            <a:endParaRPr lang="en-GB"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GB" dirty="0" smtClean="0"/>
              <a:t>4. Social Web Mining and Massive Collaboration </a:t>
            </a:r>
            <a:endParaRPr lang="en-GB" dirty="0"/>
          </a:p>
        </p:txBody>
      </p:sp>
      <p:sp>
        <p:nvSpPr>
          <p:cNvPr id="3" name="2 - Θέση περιεχομένου"/>
          <p:cNvSpPr>
            <a:spLocks noGrp="1"/>
          </p:cNvSpPr>
          <p:nvPr>
            <p:ph sz="quarter" idx="1"/>
          </p:nvPr>
        </p:nvSpPr>
        <p:spPr/>
        <p:txBody>
          <a:bodyPr/>
          <a:lstStyle/>
          <a:p>
            <a:r>
              <a:rPr lang="en-GB" b="1" dirty="0" smtClean="0"/>
              <a:t>Massive Collaboration</a:t>
            </a:r>
          </a:p>
          <a:p>
            <a:pPr lvl="1"/>
            <a:r>
              <a:rPr lang="en-GB" dirty="0" smtClean="0"/>
              <a:t>The idea of "social minds" has acquired fame and popularity these last five years under the concept of the "wisdom of crowds”, that applies to social tasks in general. </a:t>
            </a:r>
          </a:p>
          <a:p>
            <a:pPr lvl="1"/>
            <a:endParaRPr lang="en-GB" dirty="0" smtClean="0"/>
          </a:p>
          <a:p>
            <a:pPr lvl="1"/>
            <a:r>
              <a:rPr lang="en-GB" dirty="0" smtClean="0"/>
              <a:t>The power behind people is due to a combination of opinion diversity and independence plus a decentralized aggregation mechanism. </a:t>
            </a:r>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Event Detection</a:t>
            </a:r>
            <a:endParaRPr lang="en-GB" dirty="0"/>
          </a:p>
        </p:txBody>
      </p:sp>
      <p:sp>
        <p:nvSpPr>
          <p:cNvPr id="3" name="2 - Θέση περιεχομένου"/>
          <p:cNvSpPr>
            <a:spLocks noGrp="1"/>
          </p:cNvSpPr>
          <p:nvPr>
            <p:ph sz="quarter" idx="1"/>
          </p:nvPr>
        </p:nvSpPr>
        <p:spPr/>
        <p:txBody>
          <a:bodyPr>
            <a:normAutofit lnSpcReduction="10000"/>
          </a:bodyPr>
          <a:lstStyle/>
          <a:p>
            <a:r>
              <a:rPr lang="en-GB" sz="3100" dirty="0" smtClean="0"/>
              <a:t>NED Example – Sinking of an oil tanker</a:t>
            </a:r>
          </a:p>
          <a:p>
            <a:pPr>
              <a:buNone/>
            </a:pPr>
            <a:r>
              <a:rPr lang="en-GB" dirty="0" smtClean="0"/>
              <a:t>	</a:t>
            </a:r>
            <a:r>
              <a:rPr lang="en-GB" sz="2600" dirty="0" smtClean="0"/>
              <a:t>The first story on the topic would be the article that first reports the sinking of the tanker itself. </a:t>
            </a:r>
          </a:p>
          <a:p>
            <a:endParaRPr lang="en-GB" sz="2600" dirty="0" smtClean="0"/>
          </a:p>
          <a:p>
            <a:pPr>
              <a:buNone/>
            </a:pPr>
            <a:r>
              <a:rPr lang="en-GB" sz="2600" dirty="0" smtClean="0"/>
              <a:t>	Other stories on the same topic would be those discussing the environmental damage, the salvaging efforts, the commercial impact and so on. </a:t>
            </a:r>
          </a:p>
          <a:p>
            <a:endParaRPr lang="en-GB" sz="2600" dirty="0" smtClean="0"/>
          </a:p>
          <a:p>
            <a:pPr>
              <a:buNone/>
            </a:pPr>
            <a:r>
              <a:rPr lang="en-GB" sz="2600" dirty="0" smtClean="0"/>
              <a:t>	A good NED system would be one that correctly identifies the article that first reports the sinking as the first story.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GB" dirty="0" smtClean="0"/>
              <a:t>Event Detection - Common Approach</a:t>
            </a:r>
            <a:endParaRPr lang="en-GB" dirty="0"/>
          </a:p>
        </p:txBody>
      </p:sp>
      <p:sp>
        <p:nvSpPr>
          <p:cNvPr id="3" name="2 - Θέση περιεχομένου"/>
          <p:cNvSpPr>
            <a:spLocks noGrp="1"/>
          </p:cNvSpPr>
          <p:nvPr>
            <p:ph sz="quarter" idx="1"/>
          </p:nvPr>
        </p:nvSpPr>
        <p:spPr/>
        <p:txBody>
          <a:bodyPr/>
          <a:lstStyle/>
          <a:p>
            <a:r>
              <a:rPr lang="en-GB" dirty="0" smtClean="0"/>
              <a:t>On-line systems, computes the similarity between the incoming document and the known events. </a:t>
            </a:r>
          </a:p>
          <a:p>
            <a:endParaRPr lang="en-GB" dirty="0" smtClean="0"/>
          </a:p>
          <a:p>
            <a:r>
              <a:rPr lang="en-GB" dirty="0" smtClean="0"/>
              <a:t>They apply a threshold to make decision whether the incoming document is the first story of a new event or a story of some known event.</a:t>
            </a:r>
          </a:p>
          <a:p>
            <a:endParaRPr lang="en-GB" dirty="0" smtClean="0"/>
          </a:p>
          <a:p>
            <a:r>
              <a:rPr lang="en-GB" sz="2400" dirty="0" smtClean="0"/>
              <a:t>[</a:t>
            </a:r>
            <a:r>
              <a:rPr lang="en-GB" sz="2400" dirty="0" err="1" smtClean="0"/>
              <a:t>Brants</a:t>
            </a:r>
            <a:r>
              <a:rPr lang="en-GB" sz="2400" dirty="0" smtClean="0"/>
              <a:t> &amp; Chen, 2003]: “A system for new Event Detection”</a:t>
            </a:r>
          </a:p>
          <a:p>
            <a:endParaRPr lang="en-GB"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GB" dirty="0" smtClean="0"/>
              <a:t>Modifications to Common Approach</a:t>
            </a:r>
            <a:endParaRPr lang="en-GB" dirty="0"/>
          </a:p>
        </p:txBody>
      </p:sp>
      <p:sp>
        <p:nvSpPr>
          <p:cNvPr id="3" name="2 - Θέση περιεχομένου"/>
          <p:cNvSpPr>
            <a:spLocks noGrp="1"/>
          </p:cNvSpPr>
          <p:nvPr>
            <p:ph sz="quarter" idx="1"/>
          </p:nvPr>
        </p:nvSpPr>
        <p:spPr/>
        <p:txBody>
          <a:bodyPr>
            <a:normAutofit/>
          </a:bodyPr>
          <a:lstStyle/>
          <a:p>
            <a:pPr marL="457200" lvl="1" indent="-457200">
              <a:spcBef>
                <a:spcPts val="700"/>
              </a:spcBef>
              <a:buSzPct val="60000"/>
              <a:buAutoNum type="arabicPeriod"/>
            </a:pPr>
            <a:r>
              <a:rPr lang="en-GB" b="1" dirty="0" smtClean="0"/>
              <a:t>Better representation of contents</a:t>
            </a:r>
          </a:p>
          <a:p>
            <a:pPr marL="731520" lvl="2" indent="-457200">
              <a:spcBef>
                <a:spcPts val="700"/>
              </a:spcBef>
              <a:buSzPct val="60000"/>
              <a:buNone/>
            </a:pPr>
            <a:r>
              <a:rPr lang="en-GB" dirty="0" smtClean="0"/>
              <a:t>	-New distance metrics (</a:t>
            </a:r>
            <a:r>
              <a:rPr lang="en-GB" dirty="0" err="1" smtClean="0"/>
              <a:t>i.e</a:t>
            </a:r>
            <a:r>
              <a:rPr lang="en-GB" dirty="0" smtClean="0"/>
              <a:t> </a:t>
            </a:r>
            <a:r>
              <a:rPr lang="en-GB" dirty="0" err="1" smtClean="0"/>
              <a:t>Hellinger</a:t>
            </a:r>
            <a:r>
              <a:rPr lang="en-GB" dirty="0" smtClean="0"/>
              <a:t>)</a:t>
            </a:r>
          </a:p>
          <a:p>
            <a:pPr marL="731520" lvl="2" indent="-457200">
              <a:spcBef>
                <a:spcPts val="700"/>
              </a:spcBef>
              <a:buSzPct val="60000"/>
              <a:buNone/>
            </a:pPr>
            <a:r>
              <a:rPr lang="en-GB" dirty="0" smtClean="0"/>
              <a:t>	-Classify documents into different categories</a:t>
            </a:r>
          </a:p>
          <a:p>
            <a:pPr marL="731520" lvl="2" indent="-457200">
              <a:spcBef>
                <a:spcPts val="700"/>
              </a:spcBef>
              <a:buSzPct val="60000"/>
              <a:buNone/>
            </a:pPr>
            <a:r>
              <a:rPr lang="en-GB" dirty="0" smtClean="0"/>
              <a:t>	-Usage of named entities</a:t>
            </a:r>
          </a:p>
          <a:p>
            <a:pPr marL="731520" lvl="2" indent="-457200">
              <a:spcBef>
                <a:spcPts val="700"/>
              </a:spcBef>
              <a:buSzPct val="60000"/>
              <a:buNone/>
            </a:pPr>
            <a:r>
              <a:rPr lang="en-GB" dirty="0" smtClean="0"/>
              <a:t>	-Re-weight of terms</a:t>
            </a:r>
          </a:p>
          <a:p>
            <a:pPr marL="457200" lvl="1" indent="-457200">
              <a:spcBef>
                <a:spcPts val="700"/>
              </a:spcBef>
              <a:buSzPct val="60000"/>
              <a:buAutoNum type="arabicPeriod"/>
            </a:pPr>
            <a:r>
              <a:rPr lang="en-GB" b="1" dirty="0" smtClean="0"/>
              <a:t>Utilizing of time information</a:t>
            </a:r>
          </a:p>
          <a:p>
            <a:pPr marL="731520" lvl="2" indent="-457200">
              <a:spcBef>
                <a:spcPts val="700"/>
              </a:spcBef>
              <a:buSzPct val="60000"/>
              <a:buNone/>
            </a:pPr>
            <a:r>
              <a:rPr lang="en-GB" dirty="0" smtClean="0"/>
              <a:t>	 -Usage of chronological order of documents</a:t>
            </a:r>
          </a:p>
          <a:p>
            <a:pPr marL="731520" lvl="2" indent="-457200">
              <a:spcBef>
                <a:spcPts val="700"/>
              </a:spcBef>
              <a:buSzPct val="60000"/>
              <a:buNone/>
            </a:pPr>
            <a:r>
              <a:rPr lang="en-GB" dirty="0" smtClean="0"/>
              <a:t>	 -Usage of decaying functions to modify similarity metrics of the contents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GB" dirty="0" smtClean="0"/>
              <a:t>Event Detection</a:t>
            </a:r>
            <a:br>
              <a:rPr lang="en-GB" dirty="0" smtClean="0"/>
            </a:br>
            <a:r>
              <a:rPr lang="en-GB" sz="2700" i="1" dirty="0" smtClean="0"/>
              <a:t>[</a:t>
            </a:r>
            <a:r>
              <a:rPr lang="en-GB" sz="2700" i="1" dirty="0" err="1" smtClean="0"/>
              <a:t>Brants</a:t>
            </a:r>
            <a:r>
              <a:rPr lang="en-GB" sz="2700" i="1" dirty="0" smtClean="0"/>
              <a:t> &amp; Chen, 2003]: “A system for new Event Detection”</a:t>
            </a:r>
            <a:endParaRPr lang="en-GB" sz="2700" dirty="0"/>
          </a:p>
        </p:txBody>
      </p:sp>
      <p:sp>
        <p:nvSpPr>
          <p:cNvPr id="3" name="2 - Θέση περιεχομένου"/>
          <p:cNvSpPr>
            <a:spLocks noGrp="1"/>
          </p:cNvSpPr>
          <p:nvPr>
            <p:ph sz="quarter" idx="1"/>
          </p:nvPr>
        </p:nvSpPr>
        <p:spPr/>
        <p:txBody>
          <a:bodyPr>
            <a:normAutofit/>
          </a:bodyPr>
          <a:lstStyle/>
          <a:p>
            <a:r>
              <a:rPr lang="en-GB" sz="2400" dirty="0" smtClean="0"/>
              <a:t>Present a new method and system for performing the NED task, </a:t>
            </a:r>
            <a:r>
              <a:rPr lang="en-GB" sz="2400" b="1" dirty="0" smtClean="0"/>
              <a:t>in one or multiple streams of news stories</a:t>
            </a:r>
            <a:r>
              <a:rPr lang="en-GB" sz="2400" dirty="0" smtClean="0"/>
              <a:t>. All stories on a previously unseen (new) event are marked.</a:t>
            </a:r>
          </a:p>
          <a:p>
            <a:pPr lvl="2"/>
            <a:r>
              <a:rPr lang="en-GB" sz="2000" dirty="0" smtClean="0"/>
              <a:t>Incremental TF/IDF model.</a:t>
            </a:r>
          </a:p>
          <a:p>
            <a:pPr>
              <a:buNone/>
            </a:pPr>
            <a:r>
              <a:rPr lang="en-GB" sz="2400" dirty="0" smtClean="0"/>
              <a:t>	</a:t>
            </a:r>
          </a:p>
        </p:txBody>
      </p:sp>
      <p:pic>
        <p:nvPicPr>
          <p:cNvPr id="1027" name="Picture 3"/>
          <p:cNvPicPr>
            <a:picLocks noChangeAspect="1" noChangeArrowheads="1"/>
          </p:cNvPicPr>
          <p:nvPr/>
        </p:nvPicPr>
        <p:blipFill>
          <a:blip r:embed="rId3" cstate="print"/>
          <a:srcRect/>
          <a:stretch>
            <a:fillRect/>
          </a:stretch>
        </p:blipFill>
        <p:spPr bwMode="auto">
          <a:xfrm>
            <a:off x="1643076" y="3367108"/>
            <a:ext cx="4857750" cy="29908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Incremental TF-IDF Model</a:t>
            </a:r>
            <a:endParaRPr lang="en-GB" dirty="0"/>
          </a:p>
        </p:txBody>
      </p:sp>
      <p:sp>
        <p:nvSpPr>
          <p:cNvPr id="3" name="2 - Θέση περιεχομένου"/>
          <p:cNvSpPr>
            <a:spLocks noGrp="1"/>
          </p:cNvSpPr>
          <p:nvPr>
            <p:ph sz="quarter" idx="1"/>
          </p:nvPr>
        </p:nvSpPr>
        <p:spPr/>
        <p:txBody>
          <a:bodyPr>
            <a:normAutofit lnSpcReduction="10000"/>
          </a:bodyPr>
          <a:lstStyle/>
          <a:p>
            <a:r>
              <a:rPr lang="en-GB" dirty="0" smtClean="0"/>
              <a:t>Pre-Processing step</a:t>
            </a:r>
          </a:p>
          <a:p>
            <a:endParaRPr lang="en-GB" dirty="0" smtClean="0"/>
          </a:p>
          <a:p>
            <a:r>
              <a:rPr lang="en-GB" i="1" dirty="0" err="1" smtClean="0"/>
              <a:t>df</a:t>
            </a:r>
            <a:r>
              <a:rPr lang="en-GB" i="1" dirty="0" smtClean="0"/>
              <a:t>(w) are not static but change in </a:t>
            </a:r>
            <a:r>
              <a:rPr lang="en-GB" dirty="0" smtClean="0"/>
              <a:t>time steps </a:t>
            </a:r>
            <a:r>
              <a:rPr lang="en-GB" i="1" dirty="0" smtClean="0"/>
              <a:t>t</a:t>
            </a:r>
          </a:p>
          <a:p>
            <a:pPr lvl="1"/>
            <a:r>
              <a:rPr lang="en-GB" dirty="0" err="1" smtClean="0"/>
              <a:t>df</a:t>
            </a:r>
            <a:r>
              <a:rPr lang="en-GB" sz="2000" dirty="0" err="1" smtClean="0"/>
              <a:t>t</a:t>
            </a:r>
            <a:r>
              <a:rPr lang="en-GB" dirty="0" smtClean="0"/>
              <a:t>(w) = df</a:t>
            </a:r>
            <a:r>
              <a:rPr lang="en-GB" sz="2000" dirty="0" smtClean="0"/>
              <a:t>t-1</a:t>
            </a:r>
            <a:r>
              <a:rPr lang="en-GB" dirty="0" smtClean="0"/>
              <a:t>(w) + </a:t>
            </a:r>
            <a:r>
              <a:rPr lang="en-GB" dirty="0" err="1" smtClean="0"/>
              <a:t>df</a:t>
            </a:r>
            <a:r>
              <a:rPr lang="en-GB" sz="1800" dirty="0" err="1" smtClean="0"/>
              <a:t>Ct</a:t>
            </a:r>
            <a:r>
              <a:rPr lang="en-GB" dirty="0" smtClean="0"/>
              <a:t>(w) </a:t>
            </a:r>
            <a:r>
              <a:rPr lang="en-GB" sz="1800" b="1" dirty="0" smtClean="0"/>
              <a:t>(1)</a:t>
            </a:r>
            <a:r>
              <a:rPr lang="en-GB" dirty="0" smtClean="0"/>
              <a:t>, where </a:t>
            </a:r>
            <a:r>
              <a:rPr lang="en-GB" dirty="0" err="1" smtClean="0"/>
              <a:t>df</a:t>
            </a:r>
            <a:r>
              <a:rPr lang="en-GB" sz="1800" dirty="0" err="1" smtClean="0"/>
              <a:t>Ct</a:t>
            </a:r>
            <a:r>
              <a:rPr lang="en-GB" dirty="0" smtClean="0"/>
              <a:t>(w) denote the document frequencies in the newly added set of documents Ct.</a:t>
            </a:r>
          </a:p>
          <a:p>
            <a:pPr lvl="1"/>
            <a:r>
              <a:rPr lang="en-GB" dirty="0" smtClean="0"/>
              <a:t>The initial document frequencies df</a:t>
            </a:r>
            <a:r>
              <a:rPr lang="en-GB" sz="2000" dirty="0" smtClean="0"/>
              <a:t>0</a:t>
            </a:r>
            <a:r>
              <a:rPr lang="en-GB" dirty="0" smtClean="0"/>
              <a:t>(w) are generated from a (possibly empty) training set.</a:t>
            </a:r>
          </a:p>
          <a:p>
            <a:pPr lvl="1"/>
            <a:r>
              <a:rPr lang="en-GB" dirty="0" smtClean="0"/>
              <a:t>Low frequency terms w tend to be uninformative. Use terms with: </a:t>
            </a:r>
            <a:r>
              <a:rPr lang="en-GB" dirty="0" err="1" smtClean="0"/>
              <a:t>df</a:t>
            </a:r>
            <a:r>
              <a:rPr lang="en-GB" sz="2000" dirty="0" err="1" smtClean="0"/>
              <a:t>t</a:t>
            </a:r>
            <a:r>
              <a:rPr lang="en-GB" dirty="0" smtClean="0"/>
              <a:t>(w) &gt;= </a:t>
            </a:r>
            <a:r>
              <a:rPr lang="el-GR" dirty="0" smtClean="0"/>
              <a:t>θ</a:t>
            </a:r>
            <a:r>
              <a:rPr lang="en-GB" sz="2000" dirty="0" smtClean="0"/>
              <a:t>d</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Term Weighting</a:t>
            </a:r>
            <a:endParaRPr lang="en-GB" dirty="0"/>
          </a:p>
        </p:txBody>
      </p:sp>
      <p:sp>
        <p:nvSpPr>
          <p:cNvPr id="3" name="2 - Θέση περιεχομένου"/>
          <p:cNvSpPr>
            <a:spLocks noGrp="1"/>
          </p:cNvSpPr>
          <p:nvPr>
            <p:ph sz="quarter" idx="1"/>
          </p:nvPr>
        </p:nvSpPr>
        <p:spPr/>
        <p:txBody>
          <a:bodyPr/>
          <a:lstStyle/>
          <a:p>
            <a:r>
              <a:rPr lang="en-GB" dirty="0" smtClean="0"/>
              <a:t>The document frequencies are used to calculate weights for the terms </a:t>
            </a:r>
            <a:r>
              <a:rPr lang="en-GB" i="1" dirty="0" smtClean="0"/>
              <a:t>w in the </a:t>
            </a:r>
            <a:r>
              <a:rPr lang="en-GB" dirty="0" smtClean="0"/>
              <a:t>documents </a:t>
            </a:r>
            <a:r>
              <a:rPr lang="en-GB" i="1" dirty="0" smtClean="0"/>
              <a:t>d.</a:t>
            </a:r>
          </a:p>
          <a:p>
            <a:endParaRPr lang="en-GB" i="1" dirty="0" smtClean="0"/>
          </a:p>
          <a:p>
            <a:endParaRPr lang="en-GB" i="1" dirty="0" smtClean="0"/>
          </a:p>
          <a:p>
            <a:endParaRPr lang="en-GB" i="1" dirty="0" smtClean="0"/>
          </a:p>
          <a:p>
            <a:r>
              <a:rPr lang="en-GB" i="1" dirty="0" smtClean="0"/>
              <a:t>Or</a:t>
            </a:r>
          </a:p>
          <a:p>
            <a:endParaRPr lang="en-GB" i="1" dirty="0" smtClean="0"/>
          </a:p>
          <a:p>
            <a:endParaRPr lang="en-GB" i="1" dirty="0" smtClean="0"/>
          </a:p>
          <a:p>
            <a:endParaRPr lang="en-GB" dirty="0"/>
          </a:p>
        </p:txBody>
      </p:sp>
      <p:pic>
        <p:nvPicPr>
          <p:cNvPr id="1026" name="Picture 2"/>
          <p:cNvPicPr>
            <a:picLocks noChangeAspect="1" noChangeArrowheads="1"/>
          </p:cNvPicPr>
          <p:nvPr/>
        </p:nvPicPr>
        <p:blipFill>
          <a:blip r:embed="rId3" cstate="print"/>
          <a:srcRect/>
          <a:stretch>
            <a:fillRect/>
          </a:stretch>
        </p:blipFill>
        <p:spPr bwMode="auto">
          <a:xfrm>
            <a:off x="1106042" y="2533640"/>
            <a:ext cx="4608966" cy="752484"/>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a:stretch>
            <a:fillRect/>
          </a:stretch>
        </p:blipFill>
        <p:spPr bwMode="auto">
          <a:xfrm>
            <a:off x="1109620" y="3500438"/>
            <a:ext cx="2962314" cy="629064"/>
          </a:xfrm>
          <a:prstGeom prst="rect">
            <a:avLst/>
          </a:prstGeom>
          <a:noFill/>
          <a:ln w="9525">
            <a:noFill/>
            <a:miter lim="800000"/>
            <a:headEnd/>
            <a:tailEnd/>
          </a:ln>
        </p:spPr>
      </p:pic>
      <p:pic>
        <p:nvPicPr>
          <p:cNvPr id="1029" name="Picture 5"/>
          <p:cNvPicPr>
            <a:picLocks noChangeAspect="1" noChangeArrowheads="1"/>
          </p:cNvPicPr>
          <p:nvPr/>
        </p:nvPicPr>
        <p:blipFill>
          <a:blip r:embed="rId5" cstate="print"/>
          <a:srcRect/>
          <a:stretch>
            <a:fillRect/>
          </a:stretch>
        </p:blipFill>
        <p:spPr bwMode="auto">
          <a:xfrm>
            <a:off x="1052466" y="4874021"/>
            <a:ext cx="3448096" cy="815204"/>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ιάμεσος">
  <a:themeElements>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άμεσος">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3860</TotalTime>
  <Words>2128</Words>
  <Application>Microsoft Office PowerPoint</Application>
  <PresentationFormat>Προβολή στην οθόνη (4:3)</PresentationFormat>
  <Paragraphs>290</Paragraphs>
  <Slides>34</Slides>
  <Notes>34</Notes>
  <HiddenSlides>0</HiddenSlides>
  <MMClips>0</MMClips>
  <ScaleCrop>false</ScaleCrop>
  <HeadingPairs>
    <vt:vector size="4" baseType="variant">
      <vt:variant>
        <vt:lpstr>Θέμα</vt:lpstr>
      </vt:variant>
      <vt:variant>
        <vt:i4>1</vt:i4>
      </vt:variant>
      <vt:variant>
        <vt:lpstr>Τίτλοι διαφανειών</vt:lpstr>
      </vt:variant>
      <vt:variant>
        <vt:i4>34</vt:i4>
      </vt:variant>
    </vt:vector>
  </HeadingPairs>
  <TitlesOfParts>
    <vt:vector size="35" baseType="lpstr">
      <vt:lpstr>Διάμεσος</vt:lpstr>
      <vt:lpstr>Bibliography On Events Detection</vt:lpstr>
      <vt:lpstr>Contents</vt:lpstr>
      <vt:lpstr>Event Detection</vt:lpstr>
      <vt:lpstr>Event Detection</vt:lpstr>
      <vt:lpstr>Event Detection - Common Approach</vt:lpstr>
      <vt:lpstr>Modifications to Common Approach</vt:lpstr>
      <vt:lpstr>Event Detection [Brants &amp; Chen, 2003]: “A system for new Event Detection”</vt:lpstr>
      <vt:lpstr>Incremental TF-IDF Model</vt:lpstr>
      <vt:lpstr>Term Weighting</vt:lpstr>
      <vt:lpstr>Similarity Calculations</vt:lpstr>
      <vt:lpstr>Making a decision</vt:lpstr>
      <vt:lpstr>Improvements</vt:lpstr>
      <vt:lpstr>Document Similarity Normalization</vt:lpstr>
      <vt:lpstr>Source-Pair Specific On-Topic Similarity Normalization</vt:lpstr>
      <vt:lpstr>Using Inverse Event Frequencies of Terms</vt:lpstr>
      <vt:lpstr>Matching Parts of Documents</vt:lpstr>
      <vt:lpstr>Experiments</vt:lpstr>
      <vt:lpstr>Things That Did not Help</vt:lpstr>
      <vt:lpstr>Event Detection [Kumaran &amp; Allan, 2004]: “Text Classification &amp; Named Entities for New Event Detection”</vt:lpstr>
      <vt:lpstr>Event Detection</vt:lpstr>
      <vt:lpstr>Event Detection</vt:lpstr>
      <vt:lpstr>Event Detection</vt:lpstr>
      <vt:lpstr>Event Detection</vt:lpstr>
      <vt:lpstr>Event Detection</vt:lpstr>
      <vt:lpstr>2. Opinion Mining</vt:lpstr>
      <vt:lpstr>2. Opinion Mining</vt:lpstr>
      <vt:lpstr>Opinion Mining from Text “Opinion Observer: Analyzing and Comparing Opinions on the Web”</vt:lpstr>
      <vt:lpstr>Technical Tasks</vt:lpstr>
      <vt:lpstr>‘Algorithm’ Stages</vt:lpstr>
      <vt:lpstr>Problem Statement</vt:lpstr>
      <vt:lpstr>System Architecture</vt:lpstr>
      <vt:lpstr>4. Social Web Mining and Massive Collaboration </vt:lpstr>
      <vt:lpstr>4. Social Web Mining and Massive Collaboration </vt:lpstr>
      <vt:lpstr>4. Social Web Mining and Massive Collaboration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kleisar</dc:creator>
  <cp:lastModifiedBy>kleisar</cp:lastModifiedBy>
  <cp:revision>366</cp:revision>
  <dcterms:created xsi:type="dcterms:W3CDTF">2010-04-24T14:32:15Z</dcterms:created>
  <dcterms:modified xsi:type="dcterms:W3CDTF">2010-04-30T12:55:18Z</dcterms:modified>
</cp:coreProperties>
</file>