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69" r:id="rId5"/>
    <p:sldId id="266" r:id="rId6"/>
    <p:sldId id="265" r:id="rId7"/>
    <p:sldId id="259" r:id="rId8"/>
    <p:sldId id="260" r:id="rId9"/>
    <p:sldId id="262" r:id="rId10"/>
    <p:sldId id="264" r:id="rId11"/>
    <p:sldId id="271" r:id="rId12"/>
    <p:sldId id="261" r:id="rId13"/>
    <p:sldId id="273" r:id="rId14"/>
    <p:sldId id="277" r:id="rId15"/>
    <p:sldId id="270" r:id="rId16"/>
    <p:sldId id="275" r:id="rId17"/>
    <p:sldId id="278" r:id="rId18"/>
    <p:sldId id="267" r:id="rId19"/>
    <p:sldId id="272"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10499E-009C-48AC-A8BA-D3A74FB54AF8}" type="datetimeFigureOut">
              <a:rPr lang="en-GB" smtClean="0"/>
              <a:pPr/>
              <a:t>25/02/2011</a:t>
            </a:fld>
            <a:endParaRPr lang="en-GB"/>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GB"/>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4FAEEF-03D0-474F-99B7-E10D83CF92F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20</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GB"/>
          </a:p>
        </p:txBody>
      </p:sp>
      <p:sp>
        <p:nvSpPr>
          <p:cNvPr id="4" name="3 - Θέση αριθμού διαφάνειας"/>
          <p:cNvSpPr>
            <a:spLocks noGrp="1"/>
          </p:cNvSpPr>
          <p:nvPr>
            <p:ph type="sldNum" sz="quarter" idx="10"/>
          </p:nvPr>
        </p:nvSpPr>
        <p:spPr/>
        <p:txBody>
          <a:bodyPr/>
          <a:lstStyle/>
          <a:p>
            <a:fld id="{E14FAEEF-03D0-474F-99B7-E10D83CF92FC}"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DF7B3342-353A-4705-A65C-27EBF7AADB57}" type="datetime1">
              <a:rPr lang="en-GB" smtClean="0"/>
              <a:pPr/>
              <a:t>25/02/2011</a:t>
            </a:fld>
            <a:endParaRPr lang="en-GB"/>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n-GB"/>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9D7A6658-E993-4F36-B032-14CE79F4A14D}"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0DD0524-C0D1-4B20-99A2-AB1A5A5BBF66}" type="datetime1">
              <a:rPr lang="en-GB" smtClean="0"/>
              <a:pPr/>
              <a:t>25/02/2011</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9D7A6658-E993-4F36-B032-14CE79F4A14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D8DA2756-3EA7-4076-BEEA-568AA49A9C36}" type="datetime1">
              <a:rPr lang="en-GB" smtClean="0"/>
              <a:pPr/>
              <a:t>25/02/2011</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9D7A6658-E993-4F36-B032-14CE79F4A14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70E41311-F431-4911-BCDF-EC1259011B43}" type="datetime1">
              <a:rPr lang="en-GB" smtClean="0"/>
              <a:pPr/>
              <a:t>25/02/2011</a:t>
            </a:fld>
            <a:endParaRPr lang="en-GB"/>
          </a:p>
        </p:txBody>
      </p:sp>
      <p:sp>
        <p:nvSpPr>
          <p:cNvPr id="9" name="8 - Θέση αριθμού διαφάνειας"/>
          <p:cNvSpPr>
            <a:spLocks noGrp="1"/>
          </p:cNvSpPr>
          <p:nvPr>
            <p:ph type="sldNum" sz="quarter" idx="15"/>
          </p:nvPr>
        </p:nvSpPr>
        <p:spPr/>
        <p:txBody>
          <a:bodyPr rtlCol="0"/>
          <a:lstStyle/>
          <a:p>
            <a:fld id="{9D7A6658-E993-4F36-B032-14CE79F4A14D}" type="slidenum">
              <a:rPr lang="en-GB" smtClean="0"/>
              <a:pPr/>
              <a:t>‹#›</a:t>
            </a:fld>
            <a:endParaRPr lang="en-GB"/>
          </a:p>
        </p:txBody>
      </p:sp>
      <p:sp>
        <p:nvSpPr>
          <p:cNvPr id="10" name="9 - Θέση υποσέλιδου"/>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152823FA-BC88-4AF4-8D42-DF12B393C7BF}" type="datetime1">
              <a:rPr lang="en-GB" smtClean="0"/>
              <a:pPr/>
              <a:t>25/02/2011</a:t>
            </a:fld>
            <a:endParaRPr lang="en-GB"/>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n-GB"/>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9D7A6658-E993-4F36-B032-14CE79F4A14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4F6EAC09-5AEF-4511-9B6E-5CA66055D2C0}" type="datetime1">
              <a:rPr lang="en-GB" smtClean="0"/>
              <a:pPr/>
              <a:t>25/02/2011</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9D7A6658-E993-4F36-B032-14CE79F4A14D}" type="slidenum">
              <a:rPr lang="en-GB" smtClean="0"/>
              <a:pPr/>
              <a:t>‹#›</a:t>
            </a:fld>
            <a:endParaRPr lang="en-GB"/>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3A1C1367-01CA-4D66-838D-04CD6610FF2A}" type="datetime1">
              <a:rPr lang="en-GB" smtClean="0"/>
              <a:pPr/>
              <a:t>25/02/2011</a:t>
            </a:fld>
            <a:endParaRPr lang="en-GB"/>
          </a:p>
        </p:txBody>
      </p:sp>
      <p:sp>
        <p:nvSpPr>
          <p:cNvPr id="8" name="7 - Θέση υποσέλιδου"/>
          <p:cNvSpPr>
            <a:spLocks noGrp="1"/>
          </p:cNvSpPr>
          <p:nvPr>
            <p:ph type="ftr" sz="quarter" idx="11"/>
          </p:nvPr>
        </p:nvSpPr>
        <p:spPr/>
        <p:txBody>
          <a:bodyPr/>
          <a:lstStyle/>
          <a:p>
            <a:endParaRPr lang="en-GB"/>
          </a:p>
        </p:txBody>
      </p:sp>
      <p:sp>
        <p:nvSpPr>
          <p:cNvPr id="9" name="8 - Θέση αριθμού διαφάνειας"/>
          <p:cNvSpPr>
            <a:spLocks noGrp="1"/>
          </p:cNvSpPr>
          <p:nvPr>
            <p:ph type="sldNum" sz="quarter" idx="12"/>
          </p:nvPr>
        </p:nvSpPr>
        <p:spPr/>
        <p:txBody>
          <a:bodyPr/>
          <a:lstStyle/>
          <a:p>
            <a:fld id="{9D7A6658-E993-4F36-B032-14CE79F4A14D}" type="slidenum">
              <a:rPr lang="en-GB" smtClean="0"/>
              <a:pPr/>
              <a:t>‹#›</a:t>
            </a:fld>
            <a:endParaRPr lang="en-GB"/>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6D2CAE87-2977-475D-BBFE-CB4264FAE899}" type="datetime1">
              <a:rPr lang="en-GB" smtClean="0"/>
              <a:pPr/>
              <a:t>25/02/2011</a:t>
            </a:fld>
            <a:endParaRPr lang="en-GB"/>
          </a:p>
        </p:txBody>
      </p:sp>
      <p:sp>
        <p:nvSpPr>
          <p:cNvPr id="7" name="6 - Θέση αριθμού διαφάνειας"/>
          <p:cNvSpPr>
            <a:spLocks noGrp="1"/>
          </p:cNvSpPr>
          <p:nvPr>
            <p:ph type="sldNum" sz="quarter" idx="11"/>
          </p:nvPr>
        </p:nvSpPr>
        <p:spPr/>
        <p:txBody>
          <a:bodyPr rtlCol="0"/>
          <a:lstStyle/>
          <a:p>
            <a:fld id="{9D7A6658-E993-4F36-B032-14CE79F4A14D}" type="slidenum">
              <a:rPr lang="en-GB" smtClean="0"/>
              <a:pPr/>
              <a:t>‹#›</a:t>
            </a:fld>
            <a:endParaRPr lang="en-GB"/>
          </a:p>
        </p:txBody>
      </p:sp>
      <p:sp>
        <p:nvSpPr>
          <p:cNvPr id="8" name="7 - Θέση υποσέλιδου"/>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A39DE18-74CA-42CF-AFAB-61B52A0A32FD}" type="datetime1">
              <a:rPr lang="en-GB" smtClean="0"/>
              <a:pPr/>
              <a:t>25/02/2011</a:t>
            </a:fld>
            <a:endParaRPr lang="en-GB"/>
          </a:p>
        </p:txBody>
      </p:sp>
      <p:sp>
        <p:nvSpPr>
          <p:cNvPr id="3" name="2 - Θέση υποσέλιδου"/>
          <p:cNvSpPr>
            <a:spLocks noGrp="1"/>
          </p:cNvSpPr>
          <p:nvPr>
            <p:ph type="ftr" sz="quarter" idx="1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9D7A6658-E993-4F36-B032-14CE79F4A14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B2D3C73E-0098-44D7-94B3-4610480F41D8}" type="datetime1">
              <a:rPr lang="en-GB" smtClean="0"/>
              <a:pPr/>
              <a:t>25/02/2011</a:t>
            </a:fld>
            <a:endParaRPr lang="en-GB"/>
          </a:p>
        </p:txBody>
      </p:sp>
      <p:sp>
        <p:nvSpPr>
          <p:cNvPr id="22" name="21 - Θέση αριθμού διαφάνειας"/>
          <p:cNvSpPr>
            <a:spLocks noGrp="1"/>
          </p:cNvSpPr>
          <p:nvPr>
            <p:ph type="sldNum" sz="quarter" idx="15"/>
          </p:nvPr>
        </p:nvSpPr>
        <p:spPr/>
        <p:txBody>
          <a:bodyPr rtlCol="0"/>
          <a:lstStyle/>
          <a:p>
            <a:fld id="{9D7A6658-E993-4F36-B032-14CE79F4A14D}" type="slidenum">
              <a:rPr lang="en-GB" smtClean="0"/>
              <a:pPr/>
              <a:t>‹#›</a:t>
            </a:fld>
            <a:endParaRPr lang="en-GB"/>
          </a:p>
        </p:txBody>
      </p:sp>
      <p:sp>
        <p:nvSpPr>
          <p:cNvPr id="23" name="22 - Θέση υποσέλιδου"/>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C3D01809-0F4E-46AC-9E50-BC7364F62575}" type="datetime1">
              <a:rPr lang="en-GB" smtClean="0"/>
              <a:pPr/>
              <a:t>25/02/2011</a:t>
            </a:fld>
            <a:endParaRPr lang="en-GB"/>
          </a:p>
        </p:txBody>
      </p:sp>
      <p:sp>
        <p:nvSpPr>
          <p:cNvPr id="18" name="17 - Θέση αριθμού διαφάνειας"/>
          <p:cNvSpPr>
            <a:spLocks noGrp="1"/>
          </p:cNvSpPr>
          <p:nvPr>
            <p:ph type="sldNum" sz="quarter" idx="11"/>
          </p:nvPr>
        </p:nvSpPr>
        <p:spPr/>
        <p:txBody>
          <a:bodyPr rtlCol="0"/>
          <a:lstStyle/>
          <a:p>
            <a:fld id="{9D7A6658-E993-4F36-B032-14CE79F4A14D}" type="slidenum">
              <a:rPr lang="en-GB" smtClean="0"/>
              <a:pPr/>
              <a:t>‹#›</a:t>
            </a:fld>
            <a:endParaRPr lang="en-GB"/>
          </a:p>
        </p:txBody>
      </p:sp>
      <p:sp>
        <p:nvSpPr>
          <p:cNvPr id="21" name="20 - Θέση υποσέλιδου"/>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CF86365-2BFC-4762-9067-28C0166C81DE}" type="datetime1">
              <a:rPr lang="en-GB" smtClean="0"/>
              <a:pPr/>
              <a:t>25/02/2011</a:t>
            </a:fld>
            <a:endParaRPr lang="en-GB"/>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D7A6658-E993-4F36-B032-14CE79F4A14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csd.uoc.gr/~kleisar"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GB" dirty="0" smtClean="0"/>
              <a:t>Event Detection using a Clustering Algorithm</a:t>
            </a:r>
            <a:br>
              <a:rPr lang="en-GB" dirty="0" smtClean="0"/>
            </a:br>
            <a:endParaRPr lang="en-GB" dirty="0"/>
          </a:p>
        </p:txBody>
      </p:sp>
      <p:sp>
        <p:nvSpPr>
          <p:cNvPr id="3" name="2 - Υπότιτλος"/>
          <p:cNvSpPr>
            <a:spLocks noGrp="1"/>
          </p:cNvSpPr>
          <p:nvPr>
            <p:ph type="subTitle" idx="1"/>
          </p:nvPr>
        </p:nvSpPr>
        <p:spPr/>
        <p:txBody>
          <a:bodyPr/>
          <a:lstStyle/>
          <a:p>
            <a:r>
              <a:rPr lang="en-GB" dirty="0" err="1" smtClean="0"/>
              <a:t>Kleisarchaki</a:t>
            </a:r>
            <a:r>
              <a:rPr lang="en-GB" dirty="0" smtClean="0"/>
              <a:t> Sofia,</a:t>
            </a:r>
          </a:p>
          <a:p>
            <a:r>
              <a:rPr lang="en-GB" dirty="0" smtClean="0"/>
              <a:t>University of Crete,</a:t>
            </a:r>
          </a:p>
          <a:p>
            <a:r>
              <a:rPr lang="en-GB" dirty="0" smtClean="0"/>
              <a:t>kleisar@csd.uoc.gr</a:t>
            </a:r>
            <a:endParaRPr lang="en-GB" dirty="0"/>
          </a:p>
        </p:txBody>
      </p:sp>
      <p:sp>
        <p:nvSpPr>
          <p:cNvPr id="4" name="3 - Θέση αριθμού διαφάνειας"/>
          <p:cNvSpPr>
            <a:spLocks noGrp="1"/>
          </p:cNvSpPr>
          <p:nvPr>
            <p:ph type="sldNum" sz="quarter" idx="12"/>
          </p:nvPr>
        </p:nvSpPr>
        <p:spPr/>
        <p:txBody>
          <a:bodyPr/>
          <a:lstStyle/>
          <a:p>
            <a:fld id="{9D7A6658-E993-4F36-B032-14CE79F4A14D}" type="slidenum">
              <a:rPr lang="en-GB" smtClean="0"/>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8 - Ομάδα"/>
          <p:cNvGrpSpPr/>
          <p:nvPr/>
        </p:nvGrpSpPr>
        <p:grpSpPr>
          <a:xfrm>
            <a:off x="153754" y="489551"/>
            <a:ext cx="6434470" cy="6107801"/>
            <a:chOff x="107504" y="476672"/>
            <a:chExt cx="6434470" cy="6107801"/>
          </a:xfrm>
        </p:grpSpPr>
        <p:pic>
          <p:nvPicPr>
            <p:cNvPr id="27650" name="Picture 2"/>
            <p:cNvPicPr>
              <a:picLocks noChangeAspect="1" noChangeArrowheads="1"/>
            </p:cNvPicPr>
            <p:nvPr/>
          </p:nvPicPr>
          <p:blipFill>
            <a:blip r:embed="rId3" cstate="print"/>
            <a:srcRect/>
            <a:stretch>
              <a:fillRect/>
            </a:stretch>
          </p:blipFill>
          <p:spPr bwMode="auto">
            <a:xfrm>
              <a:off x="251520" y="602773"/>
              <a:ext cx="6057900" cy="5981700"/>
            </a:xfrm>
            <a:prstGeom prst="rect">
              <a:avLst/>
            </a:prstGeom>
            <a:noFill/>
            <a:ln w="9525">
              <a:noFill/>
              <a:miter lim="800000"/>
              <a:headEnd/>
              <a:tailEnd/>
            </a:ln>
          </p:spPr>
        </p:pic>
        <p:sp>
          <p:nvSpPr>
            <p:cNvPr id="5" name="4 - Στρογγυλεμένο ορθογώνιο"/>
            <p:cNvSpPr/>
            <p:nvPr/>
          </p:nvSpPr>
          <p:spPr>
            <a:xfrm>
              <a:off x="107504" y="476672"/>
              <a:ext cx="6408712" cy="936104"/>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5 - Στρογγυλεμένο ορθογώνιο"/>
            <p:cNvSpPr/>
            <p:nvPr/>
          </p:nvSpPr>
          <p:spPr>
            <a:xfrm>
              <a:off x="133262" y="1484784"/>
              <a:ext cx="6408712" cy="1440160"/>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6 - Στρογγυλεμένο ορθογώνιο"/>
            <p:cNvSpPr/>
            <p:nvPr/>
          </p:nvSpPr>
          <p:spPr>
            <a:xfrm>
              <a:off x="133262" y="2996952"/>
              <a:ext cx="6408712" cy="2808312"/>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7 - Στρογγυλεμένο ορθογώνιο"/>
            <p:cNvSpPr/>
            <p:nvPr/>
          </p:nvSpPr>
          <p:spPr>
            <a:xfrm>
              <a:off x="133262" y="5877272"/>
              <a:ext cx="6408712" cy="576064"/>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 name="9 - Ελλειψοειδής επεξήγηση"/>
          <p:cNvSpPr/>
          <p:nvPr/>
        </p:nvSpPr>
        <p:spPr>
          <a:xfrm>
            <a:off x="6516216" y="2996952"/>
            <a:ext cx="1368152" cy="504056"/>
          </a:xfrm>
          <a:prstGeom prst="wedgeEllipseCallout">
            <a:avLst>
              <a:gd name="adj1" fmla="val -63968"/>
              <a:gd name="adj2" fmla="val 676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Grouping tweets</a:t>
            </a:r>
          </a:p>
        </p:txBody>
      </p:sp>
      <p:sp>
        <p:nvSpPr>
          <p:cNvPr id="11" name="1 - Τίτλος"/>
          <p:cNvSpPr>
            <a:spLocks noGrp="1"/>
          </p:cNvSpPr>
          <p:nvPr>
            <p:ph type="title"/>
          </p:nvPr>
        </p:nvSpPr>
        <p:spPr>
          <a:xfrm>
            <a:off x="457200" y="274638"/>
            <a:ext cx="7467600" cy="1143000"/>
          </a:xfrm>
        </p:spPr>
        <p:txBody>
          <a:bodyPr>
            <a:normAutofit fontScale="90000"/>
          </a:bodyPr>
          <a:lstStyle/>
          <a:p>
            <a:r>
              <a:rPr lang="en-GB" dirty="0" smtClean="0"/>
              <a:t>Experimental Setup (3/4)</a:t>
            </a:r>
            <a:br>
              <a:rPr lang="en-GB" dirty="0" smtClean="0"/>
            </a:br>
            <a:r>
              <a:rPr lang="en-GB" dirty="0" smtClean="0"/>
              <a:t/>
            </a:r>
            <a:br>
              <a:rPr lang="en-GB" dirty="0" smtClean="0"/>
            </a:br>
            <a:endParaRPr lang="en-GB" dirty="0"/>
          </a:p>
        </p:txBody>
      </p:sp>
      <p:sp>
        <p:nvSpPr>
          <p:cNvPr id="12" name="11 - Θέση αριθμού διαφάνειας"/>
          <p:cNvSpPr>
            <a:spLocks noGrp="1"/>
          </p:cNvSpPr>
          <p:nvPr>
            <p:ph type="sldNum" sz="quarter" idx="15"/>
          </p:nvPr>
        </p:nvSpPr>
        <p:spPr/>
        <p:txBody>
          <a:bodyPr/>
          <a:lstStyle/>
          <a:p>
            <a:fld id="{9D7A6658-E993-4F36-B032-14CE79F4A14D}" type="slidenum">
              <a:rPr lang="en-GB" smtClean="0"/>
              <a:pPr/>
              <a:t>10</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Experimental Setup (4/4)</a:t>
            </a:r>
            <a:endParaRPr lang="en-GB" dirty="0"/>
          </a:p>
        </p:txBody>
      </p:sp>
      <p:sp>
        <p:nvSpPr>
          <p:cNvPr id="3" name="2 - Θέση περιεχομένου"/>
          <p:cNvSpPr>
            <a:spLocks noGrp="1"/>
          </p:cNvSpPr>
          <p:nvPr>
            <p:ph sz="quarter" idx="1"/>
          </p:nvPr>
        </p:nvSpPr>
        <p:spPr/>
        <p:txBody>
          <a:bodyPr/>
          <a:lstStyle/>
          <a:p>
            <a:r>
              <a:rPr lang="en-GB" dirty="0" smtClean="0"/>
              <a:t>The “ground truth” dataset consists of 3 events, where each event is self-contained and independent of other events in the dataset. </a:t>
            </a:r>
          </a:p>
          <a:p>
            <a:endParaRPr lang="en-GB" dirty="0" smtClean="0"/>
          </a:p>
          <a:p>
            <a:r>
              <a:rPr lang="en-GB" dirty="0" smtClean="0"/>
              <a:t>Specifically, </a:t>
            </a:r>
          </a:p>
        </p:txBody>
      </p:sp>
      <p:graphicFrame>
        <p:nvGraphicFramePr>
          <p:cNvPr id="4" name="3 - Πίνακας"/>
          <p:cNvGraphicFramePr>
            <a:graphicFrameLocks noGrp="1"/>
          </p:cNvGraphicFramePr>
          <p:nvPr/>
        </p:nvGraphicFramePr>
        <p:xfrm>
          <a:off x="827584" y="3861048"/>
          <a:ext cx="7056785" cy="1483360"/>
        </p:xfrm>
        <a:graphic>
          <a:graphicData uri="http://schemas.openxmlformats.org/drawingml/2006/table">
            <a:tbl>
              <a:tblPr firstRow="1" bandRow="1">
                <a:tableStyleId>{5C22544A-7EE6-4342-B048-85BDC9FD1C3A}</a:tableStyleId>
              </a:tblPr>
              <a:tblGrid>
                <a:gridCol w="2664296"/>
                <a:gridCol w="1944216"/>
                <a:gridCol w="2448273"/>
              </a:tblGrid>
              <a:tr h="370840">
                <a:tc>
                  <a:txBody>
                    <a:bodyPr/>
                    <a:lstStyle/>
                    <a:p>
                      <a:r>
                        <a:rPr lang="en-GB" dirty="0" smtClean="0">
                          <a:solidFill>
                            <a:schemeClr val="tx1"/>
                          </a:solidFill>
                        </a:rPr>
                        <a:t>Event</a:t>
                      </a:r>
                      <a:endParaRPr lang="en-GB" dirty="0">
                        <a:solidFill>
                          <a:schemeClr val="tx1"/>
                        </a:solidFill>
                      </a:endParaRPr>
                    </a:p>
                  </a:txBody>
                  <a:tcPr/>
                </a:tc>
                <a:tc>
                  <a:txBody>
                    <a:bodyPr/>
                    <a:lstStyle/>
                    <a:p>
                      <a:r>
                        <a:rPr lang="en-GB" dirty="0" smtClean="0">
                          <a:solidFill>
                            <a:schemeClr val="tx1"/>
                          </a:solidFill>
                        </a:rPr>
                        <a:t>Tag</a:t>
                      </a:r>
                      <a:endParaRPr lang="en-GB" dirty="0">
                        <a:solidFill>
                          <a:schemeClr val="tx1"/>
                        </a:solidFill>
                      </a:endParaRPr>
                    </a:p>
                  </a:txBody>
                  <a:tcPr/>
                </a:tc>
                <a:tc>
                  <a:txBody>
                    <a:bodyPr/>
                    <a:lstStyle/>
                    <a:p>
                      <a:r>
                        <a:rPr lang="en-GB" dirty="0" smtClean="0">
                          <a:solidFill>
                            <a:schemeClr val="tx1"/>
                          </a:solidFill>
                        </a:rPr>
                        <a:t>#of</a:t>
                      </a:r>
                      <a:r>
                        <a:rPr lang="en-GB" baseline="0" dirty="0" smtClean="0">
                          <a:solidFill>
                            <a:schemeClr val="tx1"/>
                          </a:solidFill>
                        </a:rPr>
                        <a:t> tweets</a:t>
                      </a:r>
                      <a:endParaRPr lang="en-GB" dirty="0">
                        <a:solidFill>
                          <a:schemeClr val="tx1"/>
                        </a:solidFill>
                      </a:endParaRPr>
                    </a:p>
                  </a:txBody>
                  <a:tcPr/>
                </a:tc>
              </a:tr>
              <a:tr h="370840">
                <a:tc>
                  <a:txBody>
                    <a:bodyPr/>
                    <a:lstStyle/>
                    <a:p>
                      <a:r>
                        <a:rPr lang="en-GB" dirty="0" err="1" smtClean="0"/>
                        <a:t>Kubica</a:t>
                      </a:r>
                      <a:r>
                        <a:rPr lang="en-GB" baseline="0" dirty="0" smtClean="0"/>
                        <a:t> seriously hurt</a:t>
                      </a:r>
                      <a:endParaRPr kumimoji="0" lang="en-GB" kern="1200" dirty="0" smtClean="0">
                        <a:solidFill>
                          <a:schemeClr val="dk1"/>
                        </a:solidFill>
                        <a:latin typeface="+mn-lt"/>
                        <a:ea typeface="+mn-ea"/>
                        <a:cs typeface="+mn-cs"/>
                      </a:endParaRPr>
                    </a:p>
                  </a:txBody>
                  <a:tcPr/>
                </a:tc>
                <a:tc>
                  <a:txBody>
                    <a:bodyPr/>
                    <a:lstStyle/>
                    <a:p>
                      <a:r>
                        <a:rPr lang="en-GB" dirty="0" err="1" smtClean="0"/>
                        <a:t>Kupica</a:t>
                      </a:r>
                      <a:endParaRPr lang="en-GB" dirty="0"/>
                    </a:p>
                  </a:txBody>
                  <a:tcPr/>
                </a:tc>
                <a:tc>
                  <a:txBody>
                    <a:bodyPr/>
                    <a:lstStyle/>
                    <a:p>
                      <a:r>
                        <a:rPr lang="en-GB" dirty="0" smtClean="0"/>
                        <a:t>931</a:t>
                      </a:r>
                      <a:endParaRPr lang="en-GB" dirty="0"/>
                    </a:p>
                  </a:txBody>
                  <a:tcPr/>
                </a:tc>
              </a:tr>
              <a:tr h="370840">
                <a:tc>
                  <a:txBody>
                    <a:bodyPr/>
                    <a:lstStyle/>
                    <a:p>
                      <a:r>
                        <a:rPr lang="en-GB" dirty="0" smtClean="0"/>
                        <a:t>Gary Moore dead</a:t>
                      </a:r>
                      <a:endParaRPr lang="en-GB" dirty="0"/>
                    </a:p>
                  </a:txBody>
                  <a:tcPr/>
                </a:tc>
                <a:tc>
                  <a:txBody>
                    <a:bodyPr/>
                    <a:lstStyle/>
                    <a:p>
                      <a:r>
                        <a:rPr kumimoji="0" lang="en-GB" i="0" u="none" kern="1200" dirty="0" smtClean="0">
                          <a:solidFill>
                            <a:schemeClr val="dk1"/>
                          </a:solidFill>
                          <a:latin typeface="+mn-lt"/>
                          <a:ea typeface="+mn-ea"/>
                          <a:cs typeface="+mn-cs"/>
                        </a:rPr>
                        <a:t>#</a:t>
                      </a:r>
                      <a:r>
                        <a:rPr kumimoji="0" lang="en-GB" i="0" u="none" kern="1200" dirty="0" err="1" smtClean="0">
                          <a:solidFill>
                            <a:schemeClr val="dk1"/>
                          </a:solidFill>
                          <a:latin typeface="+mn-lt"/>
                          <a:ea typeface="+mn-ea"/>
                          <a:cs typeface="+mn-cs"/>
                        </a:rPr>
                        <a:t>GaryMoore</a:t>
                      </a:r>
                      <a:endParaRPr kumimoji="0" lang="en-GB" i="0" u="none" kern="1200" dirty="0" smtClean="0">
                        <a:solidFill>
                          <a:schemeClr val="dk1"/>
                        </a:solidFill>
                        <a:latin typeface="+mn-lt"/>
                        <a:ea typeface="+mn-ea"/>
                        <a:cs typeface="+mn-cs"/>
                      </a:endParaRPr>
                    </a:p>
                  </a:txBody>
                  <a:tcPr/>
                </a:tc>
                <a:tc>
                  <a:txBody>
                    <a:bodyPr/>
                    <a:lstStyle/>
                    <a:p>
                      <a:r>
                        <a:rPr lang="en-GB" dirty="0" smtClean="0"/>
                        <a:t>930</a:t>
                      </a:r>
                      <a:endParaRPr lang="en-GB" dirty="0"/>
                    </a:p>
                  </a:txBody>
                  <a:tcPr/>
                </a:tc>
              </a:tr>
              <a:tr h="370840">
                <a:tc>
                  <a:txBody>
                    <a:bodyPr/>
                    <a:lstStyle/>
                    <a:p>
                      <a:r>
                        <a:rPr lang="en-GB" dirty="0" smtClean="0"/>
                        <a:t>Egypt</a:t>
                      </a:r>
                      <a:endParaRPr lang="en-GB" dirty="0"/>
                    </a:p>
                  </a:txBody>
                  <a:tcPr/>
                </a:tc>
                <a:tc>
                  <a:txBody>
                    <a:bodyPr/>
                    <a:lstStyle/>
                    <a:p>
                      <a:r>
                        <a:rPr lang="en-GB" dirty="0" smtClean="0"/>
                        <a:t>#</a:t>
                      </a:r>
                      <a:r>
                        <a:rPr lang="en-GB" dirty="0" err="1" smtClean="0"/>
                        <a:t>egypt</a:t>
                      </a:r>
                      <a:endParaRPr lang="en-GB" dirty="0"/>
                    </a:p>
                  </a:txBody>
                  <a:tcPr/>
                </a:tc>
                <a:tc>
                  <a:txBody>
                    <a:bodyPr/>
                    <a:lstStyle/>
                    <a:p>
                      <a:r>
                        <a:rPr lang="en-GB" dirty="0" smtClean="0"/>
                        <a:t>1218</a:t>
                      </a:r>
                      <a:endParaRPr lang="en-GB" dirty="0"/>
                    </a:p>
                  </a:txBody>
                  <a:tcPr/>
                </a:tc>
              </a:tr>
            </a:tbl>
          </a:graphicData>
        </a:graphic>
      </p:graphicFrame>
      <p:sp>
        <p:nvSpPr>
          <p:cNvPr id="5" name="4 - Θέση αριθμού διαφάνειας"/>
          <p:cNvSpPr>
            <a:spLocks noGrp="1"/>
          </p:cNvSpPr>
          <p:nvPr>
            <p:ph type="sldNum" sz="quarter" idx="15"/>
          </p:nvPr>
        </p:nvSpPr>
        <p:spPr/>
        <p:txBody>
          <a:bodyPr/>
          <a:lstStyle/>
          <a:p>
            <a:fld id="{9D7A6658-E993-4F36-B032-14CE79F4A14D}"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Evaluation Methodology (1/2)</a:t>
            </a:r>
            <a:endParaRPr lang="en-GB" dirty="0"/>
          </a:p>
        </p:txBody>
      </p:sp>
      <p:sp>
        <p:nvSpPr>
          <p:cNvPr id="3" name="2 - Θέση περιεχομένου"/>
          <p:cNvSpPr>
            <a:spLocks noGrp="1"/>
          </p:cNvSpPr>
          <p:nvPr>
            <p:ph sz="quarter" idx="1"/>
          </p:nvPr>
        </p:nvSpPr>
        <p:spPr/>
        <p:txBody>
          <a:bodyPr/>
          <a:lstStyle/>
          <a:p>
            <a:r>
              <a:rPr lang="en-GB" dirty="0" smtClean="0"/>
              <a:t>Quality Metrics</a:t>
            </a:r>
          </a:p>
          <a:p>
            <a:pPr lvl="1"/>
            <a:r>
              <a:rPr lang="en-GB" dirty="0" smtClean="0"/>
              <a:t>Normalized Mutual Information (NMI)</a:t>
            </a:r>
          </a:p>
          <a:p>
            <a:pPr lvl="2"/>
            <a:r>
              <a:rPr lang="en-GB" dirty="0" smtClean="0"/>
              <a:t>Measures how much information is shared between actual “ground truth” events and the clustering assignment.</a:t>
            </a:r>
          </a:p>
          <a:p>
            <a:pPr lvl="1"/>
            <a:r>
              <a:rPr lang="en-GB" dirty="0" smtClean="0"/>
              <a:t>C = {c</a:t>
            </a:r>
            <a:r>
              <a:rPr lang="en-GB" sz="1200" dirty="0" smtClean="0"/>
              <a:t>1</a:t>
            </a:r>
            <a:r>
              <a:rPr lang="en-GB" dirty="0" smtClean="0"/>
              <a:t>, .., </a:t>
            </a:r>
            <a:r>
              <a:rPr lang="en-GB" dirty="0" err="1" smtClean="0"/>
              <a:t>c</a:t>
            </a:r>
            <a:r>
              <a:rPr lang="en-GB" sz="1600" dirty="0" err="1" smtClean="0"/>
              <a:t>n</a:t>
            </a:r>
            <a:r>
              <a:rPr lang="en-GB" dirty="0" smtClean="0"/>
              <a:t>} set of clusters.</a:t>
            </a:r>
          </a:p>
          <a:p>
            <a:pPr lvl="1"/>
            <a:r>
              <a:rPr lang="en-GB" dirty="0" smtClean="0"/>
              <a:t>E = {e</a:t>
            </a:r>
            <a:r>
              <a:rPr lang="en-GB" sz="1200" dirty="0" smtClean="0"/>
              <a:t>1</a:t>
            </a:r>
            <a:r>
              <a:rPr lang="en-GB" dirty="0" smtClean="0"/>
              <a:t>, .., e</a:t>
            </a:r>
            <a:r>
              <a:rPr lang="en-GB" sz="1600" dirty="0" smtClean="0"/>
              <a:t>n</a:t>
            </a:r>
            <a:r>
              <a:rPr lang="en-GB" dirty="0" smtClean="0"/>
              <a:t>} set of events.</a:t>
            </a:r>
          </a:p>
          <a:p>
            <a:pPr lvl="1"/>
            <a:endParaRPr lang="en-GB" dirty="0" smtClean="0"/>
          </a:p>
          <a:p>
            <a:pPr lvl="1"/>
            <a:endParaRPr lang="en-GB" dirty="0" smtClean="0"/>
          </a:p>
          <a:p>
            <a:pPr lvl="1"/>
            <a:endParaRPr lang="en-GB" dirty="0" smtClean="0"/>
          </a:p>
          <a:p>
            <a:pPr lvl="1"/>
            <a:endParaRPr lang="en-GB" dirty="0" smtClean="0"/>
          </a:p>
          <a:p>
            <a:pPr lvl="1">
              <a:buNone/>
            </a:pPr>
            <a:endParaRPr lang="en-GB" dirty="0" smtClean="0"/>
          </a:p>
          <a:p>
            <a:pPr lvl="2"/>
            <a:endParaRPr lang="en-GB"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2051"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067944" y="5720377"/>
            <a:ext cx="2520280" cy="504056"/>
          </a:xfrm>
          <a:prstGeom prst="rect">
            <a:avLst/>
          </a:prstGeom>
          <a:noFill/>
        </p:spPr>
      </p:pic>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2053" name="Picture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043608" y="5733256"/>
            <a:ext cx="2427727" cy="472058"/>
          </a:xfrm>
          <a:prstGeom prst="rect">
            <a:avLst/>
          </a:prstGeom>
          <a:noFill/>
        </p:spPr>
      </p:pic>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023832" y="5013176"/>
            <a:ext cx="3194033" cy="510158"/>
          </a:xfrm>
          <a:prstGeom prst="rect">
            <a:avLst/>
          </a:prstGeom>
          <a:noFill/>
        </p:spPr>
      </p:pic>
      <p:sp>
        <p:nvSpPr>
          <p:cNvPr id="12" name="11 - Θέση αριθμού διαφάνειας"/>
          <p:cNvSpPr>
            <a:spLocks noGrp="1"/>
          </p:cNvSpPr>
          <p:nvPr>
            <p:ph type="sldNum" sz="quarter" idx="15"/>
          </p:nvPr>
        </p:nvSpPr>
        <p:spPr/>
        <p:txBody>
          <a:bodyPr/>
          <a:lstStyle/>
          <a:p>
            <a:fld id="{9D7A6658-E993-4F36-B032-14CE79F4A14D}" type="slidenum">
              <a:rPr lang="en-GB" smtClean="0"/>
              <a:pPr/>
              <a:t>12</a:t>
            </a:fld>
            <a:endParaRPr lang="en-GB"/>
          </a:p>
        </p:txBody>
      </p:sp>
      <p:sp>
        <p:nvSpPr>
          <p:cNvPr id="184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18433" name="Picture 1"/>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043608" y="4267338"/>
            <a:ext cx="2061186" cy="45300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Evaluation Methodology (2/2)</a:t>
            </a:r>
            <a:endParaRPr lang="en-GB" dirty="0"/>
          </a:p>
        </p:txBody>
      </p:sp>
      <p:sp>
        <p:nvSpPr>
          <p:cNvPr id="3" name="2 - Θέση περιεχομένου"/>
          <p:cNvSpPr>
            <a:spLocks noGrp="1"/>
          </p:cNvSpPr>
          <p:nvPr>
            <p:ph sz="quarter" idx="1"/>
          </p:nvPr>
        </p:nvSpPr>
        <p:spPr/>
        <p:txBody>
          <a:bodyPr/>
          <a:lstStyle/>
          <a:p>
            <a:r>
              <a:rPr lang="en-GB" dirty="0" smtClean="0"/>
              <a:t>Quality Metrics</a:t>
            </a:r>
          </a:p>
          <a:p>
            <a:pPr lvl="1"/>
            <a:r>
              <a:rPr lang="en-GB" dirty="0" smtClean="0"/>
              <a:t>Precision: </a:t>
            </a:r>
          </a:p>
          <a:p>
            <a:pPr lvl="1"/>
            <a:endParaRPr lang="en-GB" dirty="0" smtClean="0"/>
          </a:p>
          <a:p>
            <a:pPr lvl="1"/>
            <a:r>
              <a:rPr lang="en-GB" dirty="0" smtClean="0"/>
              <a:t>Recall: </a:t>
            </a:r>
          </a:p>
          <a:p>
            <a:pPr lvl="1"/>
            <a:endParaRPr lang="en-GB" dirty="0" smtClean="0"/>
          </a:p>
          <a:p>
            <a:pPr lvl="1"/>
            <a:r>
              <a:rPr lang="en-GB" dirty="0" smtClean="0"/>
              <a:t>F-Measure: </a:t>
            </a:r>
          </a:p>
          <a:p>
            <a:pPr lvl="1"/>
            <a:endParaRPr lang="en-GB" dirty="0" smtClean="0"/>
          </a:p>
          <a:p>
            <a:pPr lvl="1"/>
            <a:endParaRPr lang="en-GB" dirty="0" smtClean="0"/>
          </a:p>
          <a:p>
            <a:pPr lvl="1"/>
            <a:endParaRPr lang="en-GB" dirty="0" smtClean="0"/>
          </a:p>
          <a:p>
            <a:pPr lvl="1"/>
            <a:endParaRPr lang="en-GB" dirty="0" smtClean="0"/>
          </a:p>
          <a:p>
            <a:pPr lvl="1">
              <a:buNone/>
            </a:pPr>
            <a:endParaRPr lang="en-GB" dirty="0" smtClean="0"/>
          </a:p>
          <a:p>
            <a:pPr lvl="2"/>
            <a:endParaRPr lang="en-GB"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317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31745"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555776" y="2112364"/>
            <a:ext cx="1872208" cy="352425"/>
          </a:xfrm>
          <a:prstGeom prst="rect">
            <a:avLst/>
          </a:prstGeom>
          <a:noFill/>
        </p:spPr>
      </p:pic>
      <p:sp>
        <p:nvSpPr>
          <p:cNvPr id="3174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31747"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195736" y="2860551"/>
            <a:ext cx="1368152" cy="352425"/>
          </a:xfrm>
          <a:prstGeom prst="rect">
            <a:avLst/>
          </a:prstGeom>
          <a:noFill/>
        </p:spPr>
      </p:pic>
      <p:sp>
        <p:nvSpPr>
          <p:cNvPr id="3175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31749"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843808" y="3633589"/>
            <a:ext cx="3028950" cy="371475"/>
          </a:xfrm>
          <a:prstGeom prst="rect">
            <a:avLst/>
          </a:prstGeom>
          <a:noFill/>
        </p:spPr>
      </p:pic>
      <p:sp>
        <p:nvSpPr>
          <p:cNvPr id="14" name="13 - Θέση αριθμού διαφάνειας"/>
          <p:cNvSpPr>
            <a:spLocks noGrp="1"/>
          </p:cNvSpPr>
          <p:nvPr>
            <p:ph type="sldNum" sz="quarter" idx="15"/>
          </p:nvPr>
        </p:nvSpPr>
        <p:spPr/>
        <p:txBody>
          <a:bodyPr/>
          <a:lstStyle/>
          <a:p>
            <a:fld id="{9D7A6658-E993-4F36-B032-14CE79F4A14D}" type="slidenum">
              <a:rPr lang="en-GB" smtClean="0"/>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Results (1/4)</a:t>
            </a:r>
            <a:endParaRPr lang="en-GB" dirty="0"/>
          </a:p>
        </p:txBody>
      </p:sp>
      <p:sp>
        <p:nvSpPr>
          <p:cNvPr id="3" name="2 - Θέση περιεχομένου"/>
          <p:cNvSpPr>
            <a:spLocks noGrp="1"/>
          </p:cNvSpPr>
          <p:nvPr>
            <p:ph sz="quarter" idx="1"/>
          </p:nvPr>
        </p:nvSpPr>
        <p:spPr/>
        <p:txBody>
          <a:bodyPr/>
          <a:lstStyle/>
          <a:p>
            <a:r>
              <a:rPr lang="en-GB" dirty="0" smtClean="0"/>
              <a:t>Performance of the algorithm over the given test set. </a:t>
            </a:r>
            <a:endParaRPr lang="en-GB" dirty="0"/>
          </a:p>
        </p:txBody>
      </p:sp>
      <p:sp>
        <p:nvSpPr>
          <p:cNvPr id="5" name="4 - Θέση αριθμού διαφάνειας"/>
          <p:cNvSpPr>
            <a:spLocks noGrp="1"/>
          </p:cNvSpPr>
          <p:nvPr>
            <p:ph type="sldNum" sz="quarter" idx="15"/>
          </p:nvPr>
        </p:nvSpPr>
        <p:spPr/>
        <p:txBody>
          <a:bodyPr/>
          <a:lstStyle/>
          <a:p>
            <a:fld id="{9D7A6658-E993-4F36-B032-14CE79F4A14D}" type="slidenum">
              <a:rPr lang="en-GB" smtClean="0"/>
              <a:pPr/>
              <a:t>14</a:t>
            </a:fld>
            <a:endParaRPr lang="en-GB"/>
          </a:p>
        </p:txBody>
      </p:sp>
      <p:graphicFrame>
        <p:nvGraphicFramePr>
          <p:cNvPr id="8" name="7 - Πίνακας"/>
          <p:cNvGraphicFramePr>
            <a:graphicFrameLocks noGrp="1"/>
          </p:cNvGraphicFramePr>
          <p:nvPr/>
        </p:nvGraphicFramePr>
        <p:xfrm>
          <a:off x="827584" y="2492896"/>
          <a:ext cx="6194120" cy="2707640"/>
        </p:xfrm>
        <a:graphic>
          <a:graphicData uri="http://schemas.openxmlformats.org/drawingml/2006/table">
            <a:tbl>
              <a:tblPr firstRow="1" bandRow="1">
                <a:tableStyleId>{5C22544A-7EE6-4342-B048-85BDC9FD1C3A}</a:tableStyleId>
              </a:tblPr>
              <a:tblGrid>
                <a:gridCol w="1067117"/>
                <a:gridCol w="1178243"/>
                <a:gridCol w="1519555"/>
                <a:gridCol w="1065530"/>
                <a:gridCol w="1363675"/>
              </a:tblGrid>
              <a:tr h="370840">
                <a:tc>
                  <a:txBody>
                    <a:bodyPr/>
                    <a:lstStyle/>
                    <a:p>
                      <a:pPr algn="ctr"/>
                      <a:r>
                        <a:rPr lang="en-GB" sz="1400" dirty="0" smtClean="0">
                          <a:solidFill>
                            <a:schemeClr val="tx1"/>
                          </a:solidFill>
                        </a:rPr>
                        <a:t>Stemmer</a:t>
                      </a:r>
                      <a:endParaRPr lang="en-GB" sz="1400" dirty="0">
                        <a:solidFill>
                          <a:schemeClr val="tx1"/>
                        </a:solidFill>
                      </a:endParaRPr>
                    </a:p>
                  </a:txBody>
                  <a:tcPr/>
                </a:tc>
                <a:tc>
                  <a:txBody>
                    <a:bodyPr/>
                    <a:lstStyle/>
                    <a:p>
                      <a:pPr algn="ctr"/>
                      <a:r>
                        <a:rPr lang="en-GB" sz="1400" dirty="0" smtClean="0">
                          <a:solidFill>
                            <a:schemeClr val="tx1"/>
                          </a:solidFill>
                        </a:rPr>
                        <a:t>Threshold</a:t>
                      </a:r>
                      <a:endParaRPr lang="en-GB" sz="1400" dirty="0">
                        <a:solidFill>
                          <a:schemeClr val="tx1"/>
                        </a:solidFill>
                      </a:endParaRPr>
                    </a:p>
                  </a:txBody>
                  <a:tcPr/>
                </a:tc>
                <a:tc>
                  <a:txBody>
                    <a:bodyPr/>
                    <a:lstStyle/>
                    <a:p>
                      <a:pPr algn="ctr"/>
                      <a:r>
                        <a:rPr lang="en-GB" sz="1400" dirty="0" err="1" smtClean="0">
                          <a:solidFill>
                            <a:schemeClr val="tx1"/>
                          </a:solidFill>
                        </a:rPr>
                        <a:t>WordsToKeep</a:t>
                      </a:r>
                      <a:endParaRPr lang="en-GB" sz="1400" dirty="0">
                        <a:solidFill>
                          <a:schemeClr val="tx1"/>
                        </a:solidFill>
                      </a:endParaRPr>
                    </a:p>
                  </a:txBody>
                  <a:tcPr/>
                </a:tc>
                <a:tc>
                  <a:txBody>
                    <a:bodyPr/>
                    <a:lstStyle/>
                    <a:p>
                      <a:pPr algn="ctr"/>
                      <a:r>
                        <a:rPr lang="en-GB" sz="1400" dirty="0" smtClean="0">
                          <a:solidFill>
                            <a:schemeClr val="tx1"/>
                          </a:solidFill>
                        </a:rPr>
                        <a:t>#clusters</a:t>
                      </a:r>
                      <a:endParaRPr lang="en-GB" sz="1400" dirty="0">
                        <a:solidFill>
                          <a:schemeClr val="tx1"/>
                        </a:solidFill>
                      </a:endParaRPr>
                    </a:p>
                  </a:txBody>
                  <a:tcPr/>
                </a:tc>
                <a:tc>
                  <a:txBody>
                    <a:bodyPr/>
                    <a:lstStyle/>
                    <a:p>
                      <a:pPr algn="ctr"/>
                      <a:r>
                        <a:rPr lang="en-GB" sz="1400" dirty="0" smtClean="0">
                          <a:solidFill>
                            <a:schemeClr val="tx1"/>
                          </a:solidFill>
                        </a:rPr>
                        <a:t>NMI</a:t>
                      </a:r>
                      <a:endParaRPr lang="en-GB" sz="1400" dirty="0">
                        <a:solidFill>
                          <a:schemeClr val="tx1"/>
                        </a:solidFill>
                      </a:endParaRPr>
                    </a:p>
                  </a:txBody>
                  <a:tcPr/>
                </a:tc>
              </a:tr>
              <a:tr h="370840">
                <a:tc>
                  <a:txBody>
                    <a:bodyPr/>
                    <a:lstStyle/>
                    <a:p>
                      <a:pPr algn="ctr"/>
                      <a:endParaRPr kumimoji="0" lang="en-GB" sz="1100" b="0" i="0" u="none" strike="noStrike" kern="1200" dirty="0" smtClean="0">
                        <a:solidFill>
                          <a:srgbClr val="000000"/>
                        </a:solidFill>
                        <a:latin typeface="Calibri"/>
                        <a:ea typeface="+mn-ea"/>
                        <a:cs typeface="+mn-cs"/>
                      </a:endParaRPr>
                    </a:p>
                    <a:p>
                      <a:pPr algn="ctr"/>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a:solidFill>
                          <a:srgbClr val="000000"/>
                        </a:solidFill>
                        <a:latin typeface="Calibri"/>
                        <a:ea typeface="+mn-ea"/>
                        <a:cs typeface="+mn-cs"/>
                      </a:endParaRPr>
                    </a:p>
                  </a:txBody>
                  <a:tcPr/>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5</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2</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0.5454688377822853</a:t>
                      </a:r>
                    </a:p>
                  </a:txBody>
                  <a:tcPr marL="9525" marR="9525" marT="9525" marB="0" anchor="b"/>
                </a:tc>
              </a:tr>
              <a:tr h="370840">
                <a:tc>
                  <a:txBody>
                    <a:bodyPr/>
                    <a:lstStyle/>
                    <a:p>
                      <a:pPr marL="0" algn="ctr" rtl="0" eaLnBrk="1" fontAlgn="b" latinLnBrk="0" hangingPunct="1"/>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10</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6</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0.38318653131729596</a:t>
                      </a:r>
                    </a:p>
                  </a:txBody>
                  <a:tcPr marL="9525" marR="9525" marT="9525" marB="0" anchor="b"/>
                </a:tc>
              </a:tr>
              <a:tr h="370840">
                <a:tc>
                  <a:txBody>
                    <a:bodyPr/>
                    <a:lstStyle/>
                    <a:p>
                      <a:pPr marL="0" algn="ctr" rtl="0" eaLnBrk="1" fontAlgn="b" latinLnBrk="0" hangingPunct="1"/>
                      <a:endParaRPr kumimoji="0" lang="en-GB" sz="1100" b="0" i="0" u="none" strike="noStrike" kern="1200" dirty="0" smtClean="0">
                        <a:solidFill>
                          <a:srgbClr val="000000"/>
                        </a:solidFill>
                        <a:latin typeface="Calibri"/>
                        <a:ea typeface="+mn-ea"/>
                        <a:cs typeface="+mn-cs"/>
                      </a:endParaRPr>
                    </a:p>
                    <a:p>
                      <a:pPr marL="0" algn="ctr" rtl="0" eaLnBrk="1" fontAlgn="b" latinLnBrk="0" hangingPunct="1"/>
                      <a:r>
                        <a:rPr kumimoji="0" lang="en-GB" sz="1100" b="0" i="0" u="none" strike="noStrike" kern="1200" dirty="0" smtClean="0">
                          <a:solidFill>
                            <a:srgbClr val="000000"/>
                          </a:solidFill>
                          <a:latin typeface="Calibri"/>
                          <a:ea typeface="+mn-ea"/>
                          <a:cs typeface="+mn-cs"/>
                        </a:rPr>
                        <a:t>  </a:t>
                      </a:r>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20</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17</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0.36193856132310614</a:t>
                      </a:r>
                    </a:p>
                  </a:txBody>
                  <a:tcPr marL="9525" marR="9525" marT="9525" marB="0" anchor="b"/>
                </a:tc>
              </a:tr>
              <a:tr h="370840">
                <a:tc>
                  <a:txBody>
                    <a:bodyPr/>
                    <a:lstStyle/>
                    <a:p>
                      <a:pPr marL="0" algn="ctr" rtl="0" eaLnBrk="1" fontAlgn="b" latinLnBrk="0" hangingPunct="1"/>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30</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28</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0.3437578875357308</a:t>
                      </a:r>
                    </a:p>
                  </a:txBody>
                  <a:tcPr marL="9525" marR="9525" marT="9525" marB="0" anchor="b"/>
                </a:tc>
              </a:tr>
              <a:tr h="370840">
                <a:tc>
                  <a:txBody>
                    <a:bodyPr/>
                    <a:lstStyle/>
                    <a:p>
                      <a:pPr marL="0" algn="ctr" rtl="0" eaLnBrk="1" fontAlgn="b" latinLnBrk="0" hangingPunct="1"/>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0.5</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5</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4</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  0.7965425154605168</a:t>
                      </a:r>
                    </a:p>
                  </a:txBody>
                  <a:tcPr marL="9525" marR="9525" marT="9525" marB="0" anchor="b"/>
                </a:tc>
              </a:tr>
              <a:tr h="370840">
                <a:tc>
                  <a:txBody>
                    <a:bodyPr/>
                    <a:lstStyle/>
                    <a:p>
                      <a:pPr marL="0" algn="ctr" rtl="0" eaLnBrk="1" fontAlgn="b" latinLnBrk="0" hangingPunct="1"/>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(0.35,</a:t>
                      </a:r>
                      <a:r>
                        <a:rPr kumimoji="0" lang="en-GB" sz="1100" b="0" i="0" u="none" strike="noStrike" kern="1200" baseline="0" dirty="0" smtClean="0">
                          <a:solidFill>
                            <a:srgbClr val="000000"/>
                          </a:solidFill>
                          <a:latin typeface="Calibri"/>
                          <a:ea typeface="+mn-ea"/>
                          <a:cs typeface="+mn-cs"/>
                        </a:rPr>
                        <a:t> 0.45)</a:t>
                      </a:r>
                      <a:endParaRPr kumimoji="0" lang="en-GB" sz="1100" b="0"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5</a:t>
                      </a:r>
                    </a:p>
                  </a:txBody>
                  <a:tcPr marL="9525" marR="9525" marT="9525" marB="0" anchor="b"/>
                </a:tc>
                <a:tc>
                  <a:txBody>
                    <a:bodyPr/>
                    <a:lstStyle/>
                    <a:p>
                      <a:pPr marL="0" algn="ctr" rtl="0" eaLnBrk="1" fontAlgn="b" latinLnBrk="0" hangingPunct="1"/>
                      <a:r>
                        <a:rPr kumimoji="0" lang="en-GB" sz="1100" b="0" i="0" u="none" strike="noStrike" kern="1200" dirty="0" err="1" smtClean="0">
                          <a:solidFill>
                            <a:srgbClr val="000000"/>
                          </a:solidFill>
                          <a:latin typeface="Calibri"/>
                          <a:ea typeface="+mn-ea"/>
                          <a:cs typeface="+mn-cs"/>
                        </a:rPr>
                        <a:t>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0.9229528826236639</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Results (2/4)</a:t>
            </a:r>
            <a:endParaRPr lang="en-GB" dirty="0"/>
          </a:p>
        </p:txBody>
      </p:sp>
      <p:sp>
        <p:nvSpPr>
          <p:cNvPr id="3" name="2 - Θέση περιεχομένου"/>
          <p:cNvSpPr>
            <a:spLocks noGrp="1"/>
          </p:cNvSpPr>
          <p:nvPr>
            <p:ph sz="quarter" idx="1"/>
          </p:nvPr>
        </p:nvSpPr>
        <p:spPr/>
        <p:txBody>
          <a:bodyPr/>
          <a:lstStyle/>
          <a:p>
            <a:r>
              <a:rPr lang="en-GB" dirty="0" smtClean="0"/>
              <a:t>Performance of the algorithm over the given test set. </a:t>
            </a:r>
            <a:endParaRPr lang="en-GB" dirty="0"/>
          </a:p>
        </p:txBody>
      </p:sp>
      <p:graphicFrame>
        <p:nvGraphicFramePr>
          <p:cNvPr id="6" name="5 - Πίνακας"/>
          <p:cNvGraphicFramePr>
            <a:graphicFrameLocks noGrp="1"/>
          </p:cNvGraphicFramePr>
          <p:nvPr/>
        </p:nvGraphicFramePr>
        <p:xfrm>
          <a:off x="827584" y="2492896"/>
          <a:ext cx="6194120" cy="2707640"/>
        </p:xfrm>
        <a:graphic>
          <a:graphicData uri="http://schemas.openxmlformats.org/drawingml/2006/table">
            <a:tbl>
              <a:tblPr firstRow="1" bandRow="1">
                <a:tableStyleId>{5C22544A-7EE6-4342-B048-85BDC9FD1C3A}</a:tableStyleId>
              </a:tblPr>
              <a:tblGrid>
                <a:gridCol w="1067117"/>
                <a:gridCol w="1178243"/>
                <a:gridCol w="1519555"/>
                <a:gridCol w="1065530"/>
                <a:gridCol w="1363675"/>
              </a:tblGrid>
              <a:tr h="370840">
                <a:tc>
                  <a:txBody>
                    <a:bodyPr/>
                    <a:lstStyle/>
                    <a:p>
                      <a:pPr algn="ctr"/>
                      <a:r>
                        <a:rPr lang="en-GB" sz="1400" dirty="0" smtClean="0">
                          <a:solidFill>
                            <a:schemeClr val="tx1"/>
                          </a:solidFill>
                        </a:rPr>
                        <a:t>Stemmer</a:t>
                      </a:r>
                      <a:endParaRPr lang="en-GB" sz="1400" dirty="0">
                        <a:solidFill>
                          <a:schemeClr val="tx1"/>
                        </a:solidFill>
                      </a:endParaRPr>
                    </a:p>
                  </a:txBody>
                  <a:tcPr/>
                </a:tc>
                <a:tc>
                  <a:txBody>
                    <a:bodyPr/>
                    <a:lstStyle/>
                    <a:p>
                      <a:pPr algn="ctr"/>
                      <a:r>
                        <a:rPr lang="en-GB" sz="1400" dirty="0" smtClean="0">
                          <a:solidFill>
                            <a:schemeClr val="tx1"/>
                          </a:solidFill>
                        </a:rPr>
                        <a:t>Threshold</a:t>
                      </a:r>
                      <a:endParaRPr lang="en-GB" sz="1400" dirty="0">
                        <a:solidFill>
                          <a:schemeClr val="tx1"/>
                        </a:solidFill>
                      </a:endParaRPr>
                    </a:p>
                  </a:txBody>
                  <a:tcPr/>
                </a:tc>
                <a:tc>
                  <a:txBody>
                    <a:bodyPr/>
                    <a:lstStyle/>
                    <a:p>
                      <a:pPr algn="ctr"/>
                      <a:r>
                        <a:rPr lang="en-GB" sz="1400" dirty="0" err="1" smtClean="0">
                          <a:solidFill>
                            <a:schemeClr val="tx1"/>
                          </a:solidFill>
                        </a:rPr>
                        <a:t>WordsToKeep</a:t>
                      </a:r>
                      <a:endParaRPr lang="en-GB" sz="1400" dirty="0">
                        <a:solidFill>
                          <a:schemeClr val="tx1"/>
                        </a:solidFill>
                      </a:endParaRPr>
                    </a:p>
                  </a:txBody>
                  <a:tcPr/>
                </a:tc>
                <a:tc>
                  <a:txBody>
                    <a:bodyPr/>
                    <a:lstStyle/>
                    <a:p>
                      <a:pPr algn="ctr"/>
                      <a:r>
                        <a:rPr lang="en-GB" sz="1400" dirty="0" smtClean="0">
                          <a:solidFill>
                            <a:schemeClr val="tx1"/>
                          </a:solidFill>
                        </a:rPr>
                        <a:t>#clusters</a:t>
                      </a:r>
                      <a:endParaRPr lang="en-GB" sz="1400" dirty="0">
                        <a:solidFill>
                          <a:schemeClr val="tx1"/>
                        </a:solidFill>
                      </a:endParaRPr>
                    </a:p>
                  </a:txBody>
                  <a:tcPr/>
                </a:tc>
                <a:tc>
                  <a:txBody>
                    <a:bodyPr/>
                    <a:lstStyle/>
                    <a:p>
                      <a:pPr algn="ctr"/>
                      <a:r>
                        <a:rPr lang="en-GB" sz="1400" dirty="0" smtClean="0">
                          <a:solidFill>
                            <a:schemeClr val="tx1"/>
                          </a:solidFill>
                        </a:rPr>
                        <a:t>NMI</a:t>
                      </a:r>
                      <a:endParaRPr lang="en-GB" sz="1400" dirty="0">
                        <a:solidFill>
                          <a:schemeClr val="tx1"/>
                        </a:solidFill>
                      </a:endParaRPr>
                    </a:p>
                  </a:txBody>
                  <a:tcPr/>
                </a:tc>
              </a:tr>
              <a:tr h="370840">
                <a:tc>
                  <a:txBody>
                    <a:bodyPr/>
                    <a:lstStyle/>
                    <a:p>
                      <a:pPr algn="ctr"/>
                      <a:endParaRPr kumimoji="0" lang="en-GB" sz="1100" b="0" i="0" u="none" strike="noStrike" kern="1200" dirty="0" smtClean="0">
                        <a:solidFill>
                          <a:srgbClr val="000000"/>
                        </a:solidFill>
                        <a:latin typeface="Calibri"/>
                        <a:ea typeface="+mn-ea"/>
                        <a:cs typeface="+mn-cs"/>
                      </a:endParaRPr>
                    </a:p>
                    <a:p>
                      <a:pPr algn="ctr"/>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a:solidFill>
                          <a:srgbClr val="000000"/>
                        </a:solidFill>
                        <a:latin typeface="Calibri"/>
                        <a:ea typeface="+mn-ea"/>
                        <a:cs typeface="+mn-cs"/>
                      </a:endParaRPr>
                    </a:p>
                  </a:txBody>
                  <a:tcPr/>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5</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2</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0.5454688377822853</a:t>
                      </a:r>
                    </a:p>
                  </a:txBody>
                  <a:tcPr marL="9525" marR="9525" marT="9525" marB="0" anchor="b"/>
                </a:tc>
              </a:tr>
              <a:tr h="370840">
                <a:tc>
                  <a:txBody>
                    <a:bodyPr/>
                    <a:lstStyle/>
                    <a:p>
                      <a:pPr marL="0" algn="ctr" rtl="0" eaLnBrk="1" fontAlgn="b" latinLnBrk="0" hangingPunct="1"/>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10</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6</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0.38318653131729596</a:t>
                      </a:r>
                    </a:p>
                  </a:txBody>
                  <a:tcPr marL="9525" marR="9525" marT="9525" marB="0" anchor="b"/>
                </a:tc>
              </a:tr>
              <a:tr h="370840">
                <a:tc>
                  <a:txBody>
                    <a:bodyPr/>
                    <a:lstStyle/>
                    <a:p>
                      <a:pPr marL="0" algn="ctr" rtl="0" eaLnBrk="1" fontAlgn="b" latinLnBrk="0" hangingPunct="1"/>
                      <a:endParaRPr kumimoji="0" lang="en-GB" sz="1100" b="0" i="0" u="none" strike="noStrike" kern="1200" dirty="0" smtClean="0">
                        <a:solidFill>
                          <a:srgbClr val="000000"/>
                        </a:solidFill>
                        <a:latin typeface="Calibri"/>
                        <a:ea typeface="+mn-ea"/>
                        <a:cs typeface="+mn-cs"/>
                      </a:endParaRPr>
                    </a:p>
                    <a:p>
                      <a:pPr marL="0" algn="ctr" rtl="0" eaLnBrk="1" fontAlgn="b" latinLnBrk="0" hangingPunct="1"/>
                      <a:r>
                        <a:rPr kumimoji="0" lang="en-GB" sz="1100" b="0" i="0" u="none" strike="noStrike" kern="1200" dirty="0" smtClean="0">
                          <a:solidFill>
                            <a:srgbClr val="000000"/>
                          </a:solidFill>
                          <a:latin typeface="Calibri"/>
                          <a:ea typeface="+mn-ea"/>
                          <a:cs typeface="+mn-cs"/>
                        </a:rPr>
                        <a:t>  </a:t>
                      </a:r>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20</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17</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0.36193856132310614</a:t>
                      </a:r>
                    </a:p>
                  </a:txBody>
                  <a:tcPr marL="9525" marR="9525" marT="9525" marB="0" anchor="b"/>
                </a:tc>
              </a:tr>
              <a:tr h="370840">
                <a:tc>
                  <a:txBody>
                    <a:bodyPr/>
                    <a:lstStyle/>
                    <a:p>
                      <a:pPr marL="0" algn="ctr" rtl="0" eaLnBrk="1" fontAlgn="b" latinLnBrk="0" hangingPunct="1"/>
                      <a:r>
                        <a:rPr kumimoji="0" lang="en-GB" sz="1100" b="0" i="0" u="none" strike="noStrike" kern="1200" dirty="0" err="1" smtClean="0">
                          <a:solidFill>
                            <a:srgbClr val="000000"/>
                          </a:solidFill>
                          <a:latin typeface="Calibri"/>
                          <a:ea typeface="+mn-ea"/>
                          <a:cs typeface="+mn-cs"/>
                        </a:rPr>
                        <a:t>NullStemmer</a:t>
                      </a:r>
                      <a:endParaRPr kumimoji="0" lang="en-GB" sz="1100" b="0"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30</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28</a:t>
                      </a:r>
                    </a:p>
                  </a:txBody>
                  <a:tcPr marL="9525" marR="9525" marT="9525" marB="0" anchor="b"/>
                </a:tc>
                <a:tc>
                  <a:txBody>
                    <a:bodyPr/>
                    <a:lstStyle/>
                    <a:p>
                      <a:pPr marL="0" algn="ctr" rtl="0" eaLnBrk="1" fontAlgn="b" latinLnBrk="0" hangingPunct="1"/>
                      <a:r>
                        <a:rPr kumimoji="0" lang="en-GB" sz="1100" b="0" i="0" u="none" strike="noStrike" kern="1200" dirty="0" smtClean="0">
                          <a:solidFill>
                            <a:srgbClr val="000000"/>
                          </a:solidFill>
                          <a:latin typeface="Calibri"/>
                          <a:ea typeface="+mn-ea"/>
                          <a:cs typeface="+mn-cs"/>
                        </a:rPr>
                        <a:t>0.3437578875357308</a:t>
                      </a:r>
                    </a:p>
                  </a:txBody>
                  <a:tcPr marL="9525" marR="9525" marT="9525" marB="0" anchor="b"/>
                </a:tc>
              </a:tr>
              <a:tr h="370840">
                <a:tc>
                  <a:txBody>
                    <a:bodyPr/>
                    <a:lstStyle/>
                    <a:p>
                      <a:pPr marL="0" algn="ctr" rtl="0" eaLnBrk="1" fontAlgn="b" latinLnBrk="0" hangingPunct="1"/>
                      <a:r>
                        <a:rPr kumimoji="0" lang="en-GB" sz="1100" b="1" i="0" u="none" strike="noStrike" kern="1200" dirty="0" err="1" smtClean="0">
                          <a:solidFill>
                            <a:srgbClr val="000000"/>
                          </a:solidFill>
                          <a:latin typeface="Calibri"/>
                          <a:ea typeface="+mn-ea"/>
                          <a:cs typeface="+mn-cs"/>
                        </a:rPr>
                        <a:t>NullStemmer</a:t>
                      </a:r>
                      <a:endParaRPr kumimoji="0" lang="en-GB" sz="1100" b="1"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1" i="0" u="none" strike="noStrike" kern="1200" dirty="0" smtClean="0">
                          <a:solidFill>
                            <a:srgbClr val="000000"/>
                          </a:solidFill>
                          <a:latin typeface="Calibri"/>
                          <a:ea typeface="+mn-ea"/>
                          <a:cs typeface="+mn-cs"/>
                        </a:rPr>
                        <a:t>0.5</a:t>
                      </a:r>
                    </a:p>
                  </a:txBody>
                  <a:tcPr marL="9525" marR="9525" marT="9525" marB="0" anchor="b"/>
                </a:tc>
                <a:tc>
                  <a:txBody>
                    <a:bodyPr/>
                    <a:lstStyle/>
                    <a:p>
                      <a:pPr marL="0" algn="ctr" rtl="0" eaLnBrk="1" fontAlgn="b" latinLnBrk="0" hangingPunct="1"/>
                      <a:r>
                        <a:rPr kumimoji="0" lang="en-GB" sz="1100" b="1" i="0" u="none" strike="noStrike" kern="1200" dirty="0" smtClean="0">
                          <a:solidFill>
                            <a:srgbClr val="000000"/>
                          </a:solidFill>
                          <a:latin typeface="Calibri"/>
                          <a:ea typeface="+mn-ea"/>
                          <a:cs typeface="+mn-cs"/>
                        </a:rPr>
                        <a:t>5</a:t>
                      </a:r>
                    </a:p>
                  </a:txBody>
                  <a:tcPr marL="9525" marR="9525" marT="9525" marB="0" anchor="b"/>
                </a:tc>
                <a:tc>
                  <a:txBody>
                    <a:bodyPr/>
                    <a:lstStyle/>
                    <a:p>
                      <a:pPr marL="0" algn="ctr" rtl="0" eaLnBrk="1" fontAlgn="b" latinLnBrk="0" hangingPunct="1"/>
                      <a:r>
                        <a:rPr kumimoji="0" lang="en-GB" sz="1100" b="1" i="0" u="none" strike="noStrike" kern="1200" dirty="0" smtClean="0">
                          <a:solidFill>
                            <a:srgbClr val="000000"/>
                          </a:solidFill>
                          <a:latin typeface="Calibri"/>
                          <a:ea typeface="+mn-ea"/>
                          <a:cs typeface="+mn-cs"/>
                        </a:rPr>
                        <a:t>4</a:t>
                      </a:r>
                    </a:p>
                  </a:txBody>
                  <a:tcPr marL="9525" marR="9525" marT="9525" marB="0" anchor="b"/>
                </a:tc>
                <a:tc>
                  <a:txBody>
                    <a:bodyPr/>
                    <a:lstStyle/>
                    <a:p>
                      <a:pPr marL="0" algn="ctr" rtl="0" eaLnBrk="1" fontAlgn="b" latinLnBrk="0" hangingPunct="1"/>
                      <a:r>
                        <a:rPr kumimoji="0" lang="en-GB" sz="1100" b="1" i="0" u="none" strike="noStrike" kern="1200" dirty="0" smtClean="0">
                          <a:solidFill>
                            <a:srgbClr val="000000"/>
                          </a:solidFill>
                          <a:latin typeface="Calibri"/>
                          <a:ea typeface="+mn-ea"/>
                          <a:cs typeface="+mn-cs"/>
                        </a:rPr>
                        <a:t>  0.7965425154605168</a:t>
                      </a:r>
                    </a:p>
                  </a:txBody>
                  <a:tcPr marL="9525" marR="9525" marT="9525" marB="0" anchor="b"/>
                </a:tc>
              </a:tr>
              <a:tr h="370840">
                <a:tc>
                  <a:txBody>
                    <a:bodyPr/>
                    <a:lstStyle/>
                    <a:p>
                      <a:pPr marL="0" algn="ctr" rtl="0" eaLnBrk="1" fontAlgn="b" latinLnBrk="0" hangingPunct="1"/>
                      <a:r>
                        <a:rPr kumimoji="0" lang="en-GB" sz="1100" b="1" i="0" u="none" strike="noStrike" kern="1200" dirty="0" err="1" smtClean="0">
                          <a:solidFill>
                            <a:srgbClr val="000000"/>
                          </a:solidFill>
                          <a:latin typeface="Calibri"/>
                          <a:ea typeface="+mn-ea"/>
                          <a:cs typeface="+mn-cs"/>
                        </a:rPr>
                        <a:t>NullStemmer</a:t>
                      </a:r>
                      <a:endParaRPr kumimoji="0" lang="en-GB" sz="1100" b="1"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1" i="0" u="none" strike="noStrike" kern="1200" dirty="0" smtClean="0">
                          <a:solidFill>
                            <a:srgbClr val="000000"/>
                          </a:solidFill>
                          <a:latin typeface="Calibri"/>
                          <a:ea typeface="+mn-ea"/>
                          <a:cs typeface="+mn-cs"/>
                        </a:rPr>
                        <a:t>(0.35,</a:t>
                      </a:r>
                      <a:r>
                        <a:rPr kumimoji="0" lang="en-GB" sz="1100" b="1" i="0" u="none" strike="noStrike" kern="1200" baseline="0" dirty="0" smtClean="0">
                          <a:solidFill>
                            <a:srgbClr val="000000"/>
                          </a:solidFill>
                          <a:latin typeface="Calibri"/>
                          <a:ea typeface="+mn-ea"/>
                          <a:cs typeface="+mn-cs"/>
                        </a:rPr>
                        <a:t> 0.45)</a:t>
                      </a:r>
                      <a:endParaRPr kumimoji="0" lang="en-GB" sz="1100" b="1" i="0" u="none" strike="noStrike" kern="1200" dirty="0" smtClean="0">
                        <a:solidFill>
                          <a:srgbClr val="000000"/>
                        </a:solidFill>
                        <a:latin typeface="Calibri"/>
                        <a:ea typeface="+mn-ea"/>
                        <a:cs typeface="+mn-cs"/>
                      </a:endParaRPr>
                    </a:p>
                  </a:txBody>
                  <a:tcPr marL="9525" marR="9525" marT="9525" marB="0" anchor="b"/>
                </a:tc>
                <a:tc>
                  <a:txBody>
                    <a:bodyPr/>
                    <a:lstStyle/>
                    <a:p>
                      <a:pPr marL="0" algn="ctr" rtl="0" eaLnBrk="1" fontAlgn="b" latinLnBrk="0" hangingPunct="1"/>
                      <a:r>
                        <a:rPr kumimoji="0" lang="en-GB" sz="1100" b="1" i="0" u="none" strike="noStrike" kern="1200" dirty="0" smtClean="0">
                          <a:solidFill>
                            <a:srgbClr val="000000"/>
                          </a:solidFill>
                          <a:latin typeface="Calibri"/>
                          <a:ea typeface="+mn-ea"/>
                          <a:cs typeface="+mn-cs"/>
                        </a:rPr>
                        <a:t>5</a:t>
                      </a:r>
                    </a:p>
                  </a:txBody>
                  <a:tcPr marL="9525" marR="9525" marT="9525" marB="0" anchor="b"/>
                </a:tc>
                <a:tc>
                  <a:txBody>
                    <a:bodyPr/>
                    <a:lstStyle/>
                    <a:p>
                      <a:pPr marL="0" algn="ctr" rtl="0" eaLnBrk="1" fontAlgn="b" latinLnBrk="0" hangingPunct="1"/>
                      <a:r>
                        <a:rPr kumimoji="0" lang="en-GB" sz="1100" b="1" i="0" u="none" strike="noStrike" kern="1200" dirty="0" err="1" smtClean="0">
                          <a:solidFill>
                            <a:srgbClr val="000000"/>
                          </a:solidFill>
                          <a:latin typeface="Calibri"/>
                          <a:ea typeface="+mn-ea"/>
                          <a:cs typeface="+mn-cs"/>
                        </a:rPr>
                        <a:t>3</a:t>
                      </a:r>
                    </a:p>
                  </a:txBody>
                  <a:tcPr marL="9525" marR="9525" marT="9525" marB="0" anchor="b"/>
                </a:tc>
                <a:tc>
                  <a:txBody>
                    <a:bodyPr/>
                    <a:lstStyle/>
                    <a:p>
                      <a:pPr marL="0" algn="ctr" rtl="0" eaLnBrk="1" fontAlgn="b" latinLnBrk="0" hangingPunct="1"/>
                      <a:r>
                        <a:rPr kumimoji="0" lang="en-GB" sz="1100" b="1" i="0" u="none" strike="noStrike" kern="1200" dirty="0" smtClean="0">
                          <a:solidFill>
                            <a:srgbClr val="000000"/>
                          </a:solidFill>
                          <a:latin typeface="Calibri"/>
                          <a:ea typeface="+mn-ea"/>
                          <a:cs typeface="+mn-cs"/>
                        </a:rPr>
                        <a:t>0.9229528826236639</a:t>
                      </a:r>
                    </a:p>
                  </a:txBody>
                  <a:tcPr marL="9525" marR="9525" marT="9525" marB="0" anchor="b"/>
                </a:tc>
              </a:tr>
            </a:tbl>
          </a:graphicData>
        </a:graphic>
      </p:graphicFrame>
      <p:sp>
        <p:nvSpPr>
          <p:cNvPr id="5" name="4 - Θέση αριθμού διαφάνειας"/>
          <p:cNvSpPr>
            <a:spLocks noGrp="1"/>
          </p:cNvSpPr>
          <p:nvPr>
            <p:ph type="sldNum" sz="quarter" idx="15"/>
          </p:nvPr>
        </p:nvSpPr>
        <p:spPr/>
        <p:txBody>
          <a:bodyPr/>
          <a:lstStyle/>
          <a:p>
            <a:fld id="{9D7A6658-E993-4F36-B032-14CE79F4A14D}" type="slidenum">
              <a:rPr lang="en-GB" smtClean="0"/>
              <a:pPr/>
              <a:t>15</a:t>
            </a:fld>
            <a:endParaRPr lang="en-GB"/>
          </a:p>
        </p:txBody>
      </p:sp>
      <p:sp>
        <p:nvSpPr>
          <p:cNvPr id="7" name="6 - Έλλειψη"/>
          <p:cNvSpPr/>
          <p:nvPr/>
        </p:nvSpPr>
        <p:spPr>
          <a:xfrm>
            <a:off x="611560" y="4509120"/>
            <a:ext cx="6696744" cy="9361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7 - Επεξήγηση με παραλληλόγραμμο"/>
          <p:cNvSpPr/>
          <p:nvPr/>
        </p:nvSpPr>
        <p:spPr>
          <a:xfrm>
            <a:off x="2771800" y="5517232"/>
            <a:ext cx="1872208" cy="576064"/>
          </a:xfrm>
          <a:prstGeom prst="wedgeRectCallout">
            <a:avLst>
              <a:gd name="adj1" fmla="val -1031"/>
              <a:gd name="adj2" fmla="val -984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smtClean="0">
                <a:solidFill>
                  <a:schemeClr val="tx1"/>
                </a:solidFill>
              </a:rPr>
              <a:t>Egypt, #</a:t>
            </a:r>
            <a:r>
              <a:rPr lang="en-GB" sz="1050" dirty="0" err="1" smtClean="0">
                <a:solidFill>
                  <a:schemeClr val="tx1"/>
                </a:solidFill>
              </a:rPr>
              <a:t>garymoore</a:t>
            </a:r>
            <a:r>
              <a:rPr lang="en-GB" sz="1050" dirty="0" smtClean="0">
                <a:solidFill>
                  <a:schemeClr val="tx1"/>
                </a:solidFill>
              </a:rPr>
              <a:t>, http, </a:t>
            </a:r>
            <a:r>
              <a:rPr lang="en-GB" sz="1050" dirty="0" err="1" smtClean="0">
                <a:solidFill>
                  <a:schemeClr val="tx1"/>
                </a:solidFill>
              </a:rPr>
              <a:t>kubica</a:t>
            </a:r>
            <a:r>
              <a:rPr lang="en-GB" sz="1050" dirty="0" smtClean="0">
                <a:solidFill>
                  <a:schemeClr val="tx1"/>
                </a:solidFill>
              </a:rPr>
              <a:t>, </a:t>
            </a:r>
            <a:r>
              <a:rPr lang="en-GB" sz="1050" dirty="0" err="1" smtClean="0">
                <a:solidFill>
                  <a:schemeClr val="tx1"/>
                </a:solidFill>
              </a:rPr>
              <a:t>rt</a:t>
            </a:r>
            <a:endParaRPr lang="en-GB" sz="105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1"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1"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Results (3/4)</a:t>
            </a:r>
            <a:endParaRPr lang="en-GB" dirty="0"/>
          </a:p>
        </p:txBody>
      </p:sp>
      <p:sp>
        <p:nvSpPr>
          <p:cNvPr id="3" name="2 - Θέση περιεχομένου"/>
          <p:cNvSpPr>
            <a:spLocks noGrp="1"/>
          </p:cNvSpPr>
          <p:nvPr>
            <p:ph sz="quarter" idx="1"/>
          </p:nvPr>
        </p:nvSpPr>
        <p:spPr/>
        <p:txBody>
          <a:bodyPr/>
          <a:lstStyle/>
          <a:p>
            <a:r>
              <a:rPr lang="en-GB" dirty="0" smtClean="0"/>
              <a:t>F-Measure per Cluster (</a:t>
            </a:r>
            <a:r>
              <a:rPr lang="en-GB" sz="2000" dirty="0" smtClean="0"/>
              <a:t>WordsToKeep:5, thres:0.4</a:t>
            </a:r>
            <a:r>
              <a:rPr lang="en-GB" dirty="0" smtClean="0"/>
              <a:t>)</a:t>
            </a:r>
            <a:endParaRPr lang="en-GB" dirty="0"/>
          </a:p>
        </p:txBody>
      </p:sp>
      <p:graphicFrame>
        <p:nvGraphicFramePr>
          <p:cNvPr id="6" name="5 - Πίνακας"/>
          <p:cNvGraphicFramePr>
            <a:graphicFrameLocks noGrp="1"/>
          </p:cNvGraphicFramePr>
          <p:nvPr/>
        </p:nvGraphicFramePr>
        <p:xfrm>
          <a:off x="1212381" y="2716128"/>
          <a:ext cx="6624238" cy="1483360"/>
        </p:xfrm>
        <a:graphic>
          <a:graphicData uri="http://schemas.openxmlformats.org/drawingml/2006/table">
            <a:tbl>
              <a:tblPr firstRow="1" bandRow="1">
                <a:tableStyleId>{5C22544A-7EE6-4342-B048-85BDC9FD1C3A}</a:tableStyleId>
              </a:tblPr>
              <a:tblGrid>
                <a:gridCol w="960755"/>
                <a:gridCol w="1867218"/>
                <a:gridCol w="1951355"/>
                <a:gridCol w="1844910"/>
              </a:tblGrid>
              <a:tr h="370840">
                <a:tc>
                  <a:txBody>
                    <a:bodyPr/>
                    <a:lstStyle/>
                    <a:p>
                      <a:endParaRPr lang="en-GB" sz="1600" dirty="0">
                        <a:solidFill>
                          <a:schemeClr val="tx1"/>
                        </a:solidFill>
                      </a:endParaRPr>
                    </a:p>
                  </a:txBody>
                  <a:tcPr/>
                </a:tc>
                <a:tc>
                  <a:txBody>
                    <a:bodyPr/>
                    <a:lstStyle/>
                    <a:p>
                      <a:r>
                        <a:rPr lang="en-GB" sz="1600" dirty="0" smtClean="0">
                          <a:solidFill>
                            <a:schemeClr val="tx1"/>
                          </a:solidFill>
                        </a:rPr>
                        <a:t>Event</a:t>
                      </a:r>
                      <a:r>
                        <a:rPr lang="en-GB" sz="1600" baseline="0" dirty="0" smtClean="0">
                          <a:solidFill>
                            <a:schemeClr val="tx1"/>
                          </a:solidFill>
                        </a:rPr>
                        <a:t> #1</a:t>
                      </a:r>
                      <a:endParaRPr lang="en-GB" sz="1600" dirty="0">
                        <a:solidFill>
                          <a:schemeClr val="tx1"/>
                        </a:solidFill>
                      </a:endParaRPr>
                    </a:p>
                  </a:txBody>
                  <a:tcPr/>
                </a:tc>
                <a:tc>
                  <a:txBody>
                    <a:bodyPr/>
                    <a:lstStyle/>
                    <a:p>
                      <a:r>
                        <a:rPr lang="en-GB" sz="1600" dirty="0" smtClean="0">
                          <a:solidFill>
                            <a:schemeClr val="tx1"/>
                          </a:solidFill>
                        </a:rPr>
                        <a:t>Even</a:t>
                      </a:r>
                      <a:r>
                        <a:rPr lang="en-GB" sz="1600" baseline="0" dirty="0" smtClean="0">
                          <a:solidFill>
                            <a:schemeClr val="tx1"/>
                          </a:solidFill>
                        </a:rPr>
                        <a:t>t #2</a:t>
                      </a:r>
                      <a:endParaRPr lang="en-GB" sz="1600" dirty="0">
                        <a:solidFill>
                          <a:schemeClr val="tx1"/>
                        </a:solidFill>
                      </a:endParaRPr>
                    </a:p>
                  </a:txBody>
                  <a:tcPr/>
                </a:tc>
                <a:tc>
                  <a:txBody>
                    <a:bodyPr/>
                    <a:lstStyle/>
                    <a:p>
                      <a:r>
                        <a:rPr lang="en-GB" sz="1600" dirty="0" smtClean="0">
                          <a:solidFill>
                            <a:schemeClr val="tx1"/>
                          </a:solidFill>
                        </a:rPr>
                        <a:t>Event #3</a:t>
                      </a:r>
                      <a:endParaRPr lang="en-GB" sz="1600" dirty="0">
                        <a:solidFill>
                          <a:schemeClr val="tx1"/>
                        </a:solidFill>
                      </a:endParaRPr>
                    </a:p>
                  </a:txBody>
                  <a:tcPr/>
                </a:tc>
              </a:tr>
              <a:tr h="370840">
                <a:tc>
                  <a:txBody>
                    <a:bodyPr/>
                    <a:lstStyle/>
                    <a:p>
                      <a:r>
                        <a:rPr lang="en-GB" sz="1200" dirty="0" smtClean="0"/>
                        <a:t>Cluster #1</a:t>
                      </a:r>
                      <a:endParaRPr lang="en-GB" sz="1200" dirty="0"/>
                    </a:p>
                  </a:txBody>
                  <a:tcPr/>
                </a:tc>
                <a:tc>
                  <a:txBody>
                    <a:bodyPr/>
                    <a:lstStyle/>
                    <a:p>
                      <a:r>
                        <a:rPr kumimoji="0" lang="en-GB" sz="1200" kern="1200" dirty="0" smtClean="0">
                          <a:solidFill>
                            <a:schemeClr val="dk1"/>
                          </a:solidFill>
                          <a:latin typeface="+mn-lt"/>
                          <a:ea typeface="+mn-ea"/>
                          <a:cs typeface="+mn-cs"/>
                        </a:rPr>
                        <a:t>0.013435700575815737</a:t>
                      </a:r>
                    </a:p>
                  </a:txBody>
                  <a:tcPr/>
                </a:tc>
                <a:tc>
                  <a:txBody>
                    <a:bodyPr/>
                    <a:lstStyle/>
                    <a:p>
                      <a:r>
                        <a:rPr kumimoji="0" lang="en-GB" sz="1200" kern="1200" dirty="0" smtClean="0">
                          <a:solidFill>
                            <a:schemeClr val="dk1"/>
                          </a:solidFill>
                          <a:latin typeface="+mn-lt"/>
                          <a:ea typeface="+mn-ea"/>
                          <a:cs typeface="+mn-cs"/>
                        </a:rPr>
                        <a:t> 0.001865671641791045</a:t>
                      </a:r>
                      <a:endParaRPr lang="en-GB" sz="1200" dirty="0"/>
                    </a:p>
                  </a:txBody>
                  <a:tcPr/>
                </a:tc>
                <a:tc>
                  <a:txBody>
                    <a:bodyPr/>
                    <a:lstStyle/>
                    <a:p>
                      <a:r>
                        <a:rPr kumimoji="0" lang="en-GB" sz="1200" kern="1200" dirty="0" smtClean="0">
                          <a:solidFill>
                            <a:schemeClr val="dk1"/>
                          </a:solidFill>
                          <a:latin typeface="+mn-lt"/>
                          <a:ea typeface="+mn-ea"/>
                          <a:cs typeface="+mn-cs"/>
                        </a:rPr>
                        <a:t>0.9934426229508196</a:t>
                      </a:r>
                    </a:p>
                  </a:txBody>
                  <a:tcPr/>
                </a:tc>
              </a:tr>
              <a:tr h="370840">
                <a:tc>
                  <a:txBody>
                    <a:bodyPr/>
                    <a:lstStyle/>
                    <a:p>
                      <a:r>
                        <a:rPr lang="en-GB" sz="1200" dirty="0" smtClean="0"/>
                        <a:t>Cluster #2</a:t>
                      </a:r>
                      <a:endParaRPr lang="en-GB" sz="1200" dirty="0"/>
                    </a:p>
                  </a:txBody>
                  <a:tcPr/>
                </a:tc>
                <a:tc>
                  <a:txBody>
                    <a:bodyPr/>
                    <a:lstStyle/>
                    <a:p>
                      <a:r>
                        <a:rPr kumimoji="0" lang="en-GB" sz="1200" kern="1200" dirty="0" smtClean="0">
                          <a:solidFill>
                            <a:schemeClr val="dk1"/>
                          </a:solidFill>
                          <a:latin typeface="+mn-lt"/>
                          <a:ea typeface="+mn-ea"/>
                          <a:cs typeface="+mn-cs"/>
                        </a:rPr>
                        <a:t>0.9674698795180723</a:t>
                      </a:r>
                    </a:p>
                  </a:txBody>
                  <a:tcPr/>
                </a:tc>
                <a:tc>
                  <a:txBody>
                    <a:bodyPr/>
                    <a:lstStyle/>
                    <a:p>
                      <a:r>
                        <a:rPr kumimoji="0" lang="en-GB" sz="1200" kern="1200" dirty="0" smtClean="0">
                          <a:solidFill>
                            <a:schemeClr val="dk1"/>
                          </a:solidFill>
                          <a:latin typeface="+mn-lt"/>
                          <a:ea typeface="+mn-ea"/>
                          <a:cs typeface="+mn-cs"/>
                        </a:rPr>
                        <a:t>0.0011627906976744186</a:t>
                      </a:r>
                    </a:p>
                  </a:txBody>
                  <a:tcPr/>
                </a:tc>
                <a:tc>
                  <a:txBody>
                    <a:bodyPr/>
                    <a:lstStyle/>
                    <a:p>
                      <a:r>
                        <a:rPr kumimoji="0" lang="en-GB" sz="1200" kern="1200" dirty="0" smtClean="0">
                          <a:solidFill>
                            <a:schemeClr val="dk1"/>
                          </a:solidFill>
                          <a:latin typeface="+mn-lt"/>
                          <a:ea typeface="+mn-ea"/>
                          <a:cs typeface="+mn-cs"/>
                        </a:rPr>
                        <a:t>0.0</a:t>
                      </a:r>
                      <a:endParaRPr lang="en-GB" sz="1200" dirty="0"/>
                    </a:p>
                  </a:txBody>
                  <a:tcPr/>
                </a:tc>
              </a:tr>
              <a:tr h="370840">
                <a:tc>
                  <a:txBody>
                    <a:bodyPr/>
                    <a:lstStyle/>
                    <a:p>
                      <a:r>
                        <a:rPr lang="en-GB" sz="1200" dirty="0" smtClean="0"/>
                        <a:t>Cluster #3</a:t>
                      </a:r>
                      <a:endParaRPr lang="en-GB" sz="1200" dirty="0"/>
                    </a:p>
                  </a:txBody>
                  <a:tcPr/>
                </a:tc>
                <a:tc>
                  <a:txBody>
                    <a:bodyPr/>
                    <a:lstStyle/>
                    <a:p>
                      <a:r>
                        <a:rPr kumimoji="0" lang="en-GB" sz="1200" kern="1200" dirty="0" smtClean="0">
                          <a:solidFill>
                            <a:schemeClr val="tx1"/>
                          </a:solidFill>
                          <a:latin typeface="+mn-lt"/>
                          <a:ea typeface="+mn-ea"/>
                          <a:cs typeface="+mn-cs"/>
                        </a:rPr>
                        <a:t>0.04314159292035399</a:t>
                      </a:r>
                    </a:p>
                  </a:txBody>
                  <a:tcPr/>
                </a:tc>
                <a:tc>
                  <a:txBody>
                    <a:bodyPr/>
                    <a:lstStyle/>
                    <a:p>
                      <a:r>
                        <a:rPr kumimoji="0" lang="en-GB" sz="1200" kern="1200" dirty="0" smtClean="0">
                          <a:solidFill>
                            <a:schemeClr val="dk1"/>
                          </a:solidFill>
                          <a:latin typeface="+mn-lt"/>
                          <a:ea typeface="+mn-ea"/>
                          <a:cs typeface="+mn-cs"/>
                        </a:rPr>
                        <a:t>0.9775160599571735</a:t>
                      </a:r>
                    </a:p>
                  </a:txBody>
                  <a:tcPr/>
                </a:tc>
                <a:tc>
                  <a:txBody>
                    <a:bodyPr/>
                    <a:lstStyle/>
                    <a:p>
                      <a:r>
                        <a:rPr kumimoji="0" lang="en-GB" sz="1200" kern="1200" dirty="0" smtClean="0">
                          <a:solidFill>
                            <a:schemeClr val="tx1"/>
                          </a:solidFill>
                          <a:latin typeface="+mn-lt"/>
                          <a:ea typeface="+mn-ea"/>
                          <a:cs typeface="+mn-cs"/>
                        </a:rPr>
                        <a:t>0.0</a:t>
                      </a:r>
                      <a:endParaRPr lang="en-GB" sz="1200" dirty="0">
                        <a:solidFill>
                          <a:schemeClr val="tx1"/>
                        </a:solidFill>
                      </a:endParaRPr>
                    </a:p>
                  </a:txBody>
                  <a:tcPr/>
                </a:tc>
              </a:tr>
            </a:tbl>
          </a:graphicData>
        </a:graphic>
      </p:graphicFrame>
      <p:sp>
        <p:nvSpPr>
          <p:cNvPr id="7" name="6 - Έλλειψη"/>
          <p:cNvSpPr/>
          <p:nvPr/>
        </p:nvSpPr>
        <p:spPr>
          <a:xfrm>
            <a:off x="2195736" y="3429000"/>
            <a:ext cx="1631427"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7 - Έλλειψη"/>
          <p:cNvSpPr/>
          <p:nvPr/>
        </p:nvSpPr>
        <p:spPr>
          <a:xfrm>
            <a:off x="4020692" y="3789040"/>
            <a:ext cx="1631427"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8 - Έλλειψη"/>
          <p:cNvSpPr/>
          <p:nvPr/>
        </p:nvSpPr>
        <p:spPr>
          <a:xfrm>
            <a:off x="6071289" y="3068960"/>
            <a:ext cx="1584176" cy="36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14 - Ομάδα"/>
          <p:cNvGrpSpPr/>
          <p:nvPr/>
        </p:nvGrpSpPr>
        <p:grpSpPr>
          <a:xfrm>
            <a:off x="120383" y="3107597"/>
            <a:ext cx="1080120" cy="1080120"/>
            <a:chOff x="107504" y="3068960"/>
            <a:chExt cx="1080120" cy="1080120"/>
          </a:xfrm>
        </p:grpSpPr>
        <p:sp>
          <p:nvSpPr>
            <p:cNvPr id="10" name="9 - Ορθογώνιο"/>
            <p:cNvSpPr/>
            <p:nvPr/>
          </p:nvSpPr>
          <p:spPr>
            <a:xfrm>
              <a:off x="107504" y="3068960"/>
              <a:ext cx="1080120"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a:t>
              </a:r>
              <a:r>
                <a:rPr lang="en-GB" sz="1200" dirty="0" err="1" smtClean="0">
                  <a:solidFill>
                    <a:schemeClr val="tx1"/>
                  </a:solidFill>
                </a:rPr>
                <a:t>egypt</a:t>
              </a:r>
              <a:endParaRPr lang="en-GB" sz="1200" dirty="0" smtClean="0">
                <a:solidFill>
                  <a:schemeClr val="tx1"/>
                </a:solidFill>
              </a:endParaRPr>
            </a:p>
          </p:txBody>
        </p:sp>
        <p:sp>
          <p:nvSpPr>
            <p:cNvPr id="11" name="10 - Ορθογώνιο"/>
            <p:cNvSpPr/>
            <p:nvPr/>
          </p:nvSpPr>
          <p:spPr>
            <a:xfrm>
              <a:off x="107504" y="3429000"/>
              <a:ext cx="1080120"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err="1" smtClean="0">
                  <a:solidFill>
                    <a:schemeClr val="tx1"/>
                  </a:solidFill>
                </a:rPr>
                <a:t>kubica</a:t>
              </a:r>
              <a:endParaRPr lang="en-GB" sz="1200" dirty="0">
                <a:solidFill>
                  <a:schemeClr val="tx1"/>
                </a:solidFill>
              </a:endParaRPr>
            </a:p>
          </p:txBody>
        </p:sp>
        <p:sp>
          <p:nvSpPr>
            <p:cNvPr id="12" name="11 - Ορθογώνιο"/>
            <p:cNvSpPr/>
            <p:nvPr/>
          </p:nvSpPr>
          <p:spPr>
            <a:xfrm>
              <a:off x="107504" y="3789040"/>
              <a:ext cx="1080120"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smtClean="0">
                  <a:solidFill>
                    <a:schemeClr val="tx1"/>
                  </a:solidFill>
                </a:rPr>
                <a:t>#</a:t>
              </a:r>
              <a:r>
                <a:rPr lang="en-GB" sz="1200" dirty="0" err="1" smtClean="0">
                  <a:solidFill>
                    <a:schemeClr val="tx1"/>
                  </a:solidFill>
                </a:rPr>
                <a:t>garymoore</a:t>
              </a:r>
              <a:endParaRPr lang="en-GB" sz="1200" dirty="0">
                <a:solidFill>
                  <a:schemeClr val="tx1"/>
                </a:solidFill>
              </a:endParaRPr>
            </a:p>
          </p:txBody>
        </p:sp>
      </p:grpSp>
      <p:grpSp>
        <p:nvGrpSpPr>
          <p:cNvPr id="5" name="20 - Ομάδα"/>
          <p:cNvGrpSpPr/>
          <p:nvPr/>
        </p:nvGrpSpPr>
        <p:grpSpPr>
          <a:xfrm>
            <a:off x="2195736" y="2348880"/>
            <a:ext cx="5472608" cy="360040"/>
            <a:chOff x="2195736" y="2348880"/>
            <a:chExt cx="5472608" cy="360040"/>
          </a:xfrm>
        </p:grpSpPr>
        <p:sp>
          <p:nvSpPr>
            <p:cNvPr id="16" name="15 - Ορθογώνιο"/>
            <p:cNvSpPr/>
            <p:nvPr/>
          </p:nvSpPr>
          <p:spPr>
            <a:xfrm>
              <a:off x="2195736" y="2348880"/>
              <a:ext cx="1753950"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err="1" smtClean="0">
                  <a:solidFill>
                    <a:schemeClr val="tx1"/>
                  </a:solidFill>
                </a:rPr>
                <a:t>kubica</a:t>
              </a:r>
              <a:endParaRPr lang="en-GB" sz="1600" dirty="0">
                <a:solidFill>
                  <a:schemeClr val="tx1"/>
                </a:solidFill>
              </a:endParaRPr>
            </a:p>
          </p:txBody>
        </p:sp>
        <p:sp>
          <p:nvSpPr>
            <p:cNvPr id="18" name="17 - Ορθογώνιο"/>
            <p:cNvSpPr/>
            <p:nvPr/>
          </p:nvSpPr>
          <p:spPr>
            <a:xfrm>
              <a:off x="3970178" y="2348880"/>
              <a:ext cx="1825958"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err="1" smtClean="0">
                  <a:solidFill>
                    <a:schemeClr val="tx1"/>
                  </a:solidFill>
                </a:rPr>
                <a:t>garymoore</a:t>
              </a:r>
              <a:endParaRPr lang="en-GB" sz="1600" dirty="0">
                <a:solidFill>
                  <a:schemeClr val="tx1"/>
                </a:solidFill>
              </a:endParaRPr>
            </a:p>
          </p:txBody>
        </p:sp>
        <p:sp>
          <p:nvSpPr>
            <p:cNvPr id="19" name="18 - Ορθογώνιο"/>
            <p:cNvSpPr/>
            <p:nvPr/>
          </p:nvSpPr>
          <p:spPr>
            <a:xfrm>
              <a:off x="5796136" y="2348880"/>
              <a:ext cx="1872208"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err="1" smtClean="0">
                  <a:solidFill>
                    <a:schemeClr val="tx1"/>
                  </a:solidFill>
                </a:rPr>
                <a:t>egypt</a:t>
              </a:r>
              <a:endParaRPr lang="en-GB" sz="1600" dirty="0">
                <a:solidFill>
                  <a:schemeClr val="tx1"/>
                </a:solidFill>
              </a:endParaRPr>
            </a:p>
          </p:txBody>
        </p:sp>
      </p:grpSp>
      <p:pic>
        <p:nvPicPr>
          <p:cNvPr id="1026" name="Picture 2"/>
          <p:cNvPicPr>
            <a:picLocks noChangeAspect="1" noChangeArrowheads="1"/>
          </p:cNvPicPr>
          <p:nvPr/>
        </p:nvPicPr>
        <p:blipFill>
          <a:blip r:embed="rId3" cstate="print"/>
          <a:srcRect/>
          <a:stretch>
            <a:fillRect/>
          </a:stretch>
        </p:blipFill>
        <p:spPr bwMode="auto">
          <a:xfrm>
            <a:off x="6459005" y="4221088"/>
            <a:ext cx="417251" cy="404441"/>
          </a:xfrm>
          <a:prstGeom prst="rect">
            <a:avLst/>
          </a:prstGeom>
          <a:noFill/>
          <a:ln w="9525">
            <a:noFill/>
            <a:miter lim="800000"/>
            <a:headEnd/>
            <a:tailEnd/>
          </a:ln>
        </p:spPr>
      </p:pic>
      <p:pic>
        <p:nvPicPr>
          <p:cNvPr id="22" name="Picture 2"/>
          <p:cNvPicPr>
            <a:picLocks noChangeAspect="1" noChangeArrowheads="1"/>
          </p:cNvPicPr>
          <p:nvPr/>
        </p:nvPicPr>
        <p:blipFill>
          <a:blip r:embed="rId3" cstate="print"/>
          <a:srcRect/>
          <a:stretch>
            <a:fillRect/>
          </a:stretch>
        </p:blipFill>
        <p:spPr bwMode="auto">
          <a:xfrm>
            <a:off x="4514789" y="4233967"/>
            <a:ext cx="417251" cy="404441"/>
          </a:xfrm>
          <a:prstGeom prst="rect">
            <a:avLst/>
          </a:prstGeom>
          <a:noFill/>
          <a:ln w="9525">
            <a:noFill/>
            <a:miter lim="800000"/>
            <a:headEnd/>
            <a:tailEnd/>
          </a:ln>
        </p:spPr>
      </p:pic>
      <p:sp>
        <p:nvSpPr>
          <p:cNvPr id="24" name="23 - Ελλειψοειδής επεξήγηση"/>
          <p:cNvSpPr/>
          <p:nvPr/>
        </p:nvSpPr>
        <p:spPr>
          <a:xfrm>
            <a:off x="395536" y="4653136"/>
            <a:ext cx="1296144" cy="432048"/>
          </a:xfrm>
          <a:prstGeom prst="wedgeEllipseCallout">
            <a:avLst>
              <a:gd name="adj1" fmla="val -36940"/>
              <a:gd name="adj2" fmla="val -14169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Top word per cluster</a:t>
            </a:r>
            <a:endParaRPr lang="en-GB" sz="1000" dirty="0">
              <a:solidFill>
                <a:schemeClr val="tx1"/>
              </a:solidFill>
            </a:endParaRPr>
          </a:p>
        </p:txBody>
      </p:sp>
      <p:sp>
        <p:nvSpPr>
          <p:cNvPr id="25" name="24 - Θέση αριθμού διαφάνειας"/>
          <p:cNvSpPr>
            <a:spLocks noGrp="1"/>
          </p:cNvSpPr>
          <p:nvPr>
            <p:ph type="sldNum" sz="quarter" idx="15"/>
          </p:nvPr>
        </p:nvSpPr>
        <p:spPr/>
        <p:txBody>
          <a:bodyPr/>
          <a:lstStyle/>
          <a:p>
            <a:fld id="{9D7A6658-E993-4F36-B032-14CE79F4A14D}" type="slidenum">
              <a:rPr lang="en-GB" smtClean="0"/>
              <a:pPr/>
              <a:t>16</a:t>
            </a:fld>
            <a:endParaRPr lang="en-GB"/>
          </a:p>
        </p:txBody>
      </p:sp>
      <p:pic>
        <p:nvPicPr>
          <p:cNvPr id="23" name="Picture 2"/>
          <p:cNvPicPr>
            <a:picLocks noChangeAspect="1" noChangeArrowheads="1"/>
          </p:cNvPicPr>
          <p:nvPr/>
        </p:nvPicPr>
        <p:blipFill>
          <a:blip r:embed="rId3" cstate="print"/>
          <a:srcRect/>
          <a:stretch>
            <a:fillRect/>
          </a:stretch>
        </p:blipFill>
        <p:spPr bwMode="auto">
          <a:xfrm>
            <a:off x="2771800" y="4248695"/>
            <a:ext cx="417251" cy="40444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par>
                          <p:cTn id="9" fill="hold">
                            <p:stCondLst>
                              <p:cond delay="0"/>
                            </p:stCondLst>
                            <p:childTnLst>
                              <p:par>
                                <p:cTn id="10" presetID="3" presetClass="entr" presetSubtype="10" fill="hold" grpId="0" nodeType="after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blinds(horizontal)">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Results (4/4)</a:t>
            </a:r>
            <a:endParaRPr lang="en-GB" dirty="0"/>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17</a:t>
            </a:fld>
            <a:endParaRPr lang="en-GB"/>
          </a:p>
        </p:txBody>
      </p:sp>
      <p:sp>
        <p:nvSpPr>
          <p:cNvPr id="7" name="6 - Θέση περιεχομένου"/>
          <p:cNvSpPr>
            <a:spLocks noGrp="1"/>
          </p:cNvSpPr>
          <p:nvPr>
            <p:ph sz="quarter" idx="1"/>
          </p:nvPr>
        </p:nvSpPr>
        <p:spPr/>
        <p:txBody>
          <a:bodyPr/>
          <a:lstStyle/>
          <a:p>
            <a:r>
              <a:rPr lang="en-GB" dirty="0" smtClean="0"/>
              <a:t>Content of each cluster</a:t>
            </a:r>
          </a:p>
          <a:p>
            <a:pPr lvl="1"/>
            <a:r>
              <a:rPr lang="en-GB" dirty="0" smtClean="0"/>
              <a:t>Format: </a:t>
            </a:r>
            <a:r>
              <a:rPr lang="en-GB" sz="1500" dirty="0" smtClean="0"/>
              <a:t>{..., [</a:t>
            </a:r>
            <a:r>
              <a:rPr lang="en-GB" sz="1500" dirty="0" err="1" smtClean="0"/>
              <a:t>word</a:t>
            </a:r>
            <a:r>
              <a:rPr lang="en-GB" sz="1100" dirty="0" err="1" smtClean="0"/>
              <a:t>i</a:t>
            </a:r>
            <a:r>
              <a:rPr lang="en-GB" sz="1500" dirty="0" smtClean="0"/>
              <a:t>: weight (#tweets containing </a:t>
            </a:r>
            <a:r>
              <a:rPr lang="en-GB" sz="1500" dirty="0" err="1" smtClean="0"/>
              <a:t>word</a:t>
            </a:r>
            <a:r>
              <a:rPr lang="en-GB" sz="1100" dirty="0" err="1" smtClean="0"/>
              <a:t>i</a:t>
            </a:r>
            <a:r>
              <a:rPr lang="en-GB" sz="1500" dirty="0" smtClean="0"/>
              <a:t>)], ... }</a:t>
            </a:r>
            <a:endParaRPr lang="en-GB" sz="1500" dirty="0"/>
          </a:p>
        </p:txBody>
      </p:sp>
      <p:graphicFrame>
        <p:nvGraphicFramePr>
          <p:cNvPr id="8" name="5 - Θέση περιεχομένου"/>
          <p:cNvGraphicFramePr>
            <a:graphicFrameLocks/>
          </p:cNvGraphicFramePr>
          <p:nvPr/>
        </p:nvGraphicFramePr>
        <p:xfrm>
          <a:off x="467544" y="2713464"/>
          <a:ext cx="7467600" cy="201168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r>
                        <a:rPr lang="en-GB" dirty="0" smtClean="0">
                          <a:solidFill>
                            <a:schemeClr val="tx1"/>
                          </a:solidFill>
                        </a:rPr>
                        <a:t>Cluster #1 (</a:t>
                      </a:r>
                      <a:r>
                        <a:rPr lang="en-GB" dirty="0" err="1" smtClean="0">
                          <a:solidFill>
                            <a:schemeClr val="tx1"/>
                          </a:solidFill>
                        </a:rPr>
                        <a:t>egypt</a:t>
                      </a:r>
                      <a:r>
                        <a:rPr lang="en-GB" dirty="0" smtClean="0">
                          <a:solidFill>
                            <a:schemeClr val="tx1"/>
                          </a:solidFill>
                        </a:rPr>
                        <a:t>)</a:t>
                      </a:r>
                      <a:endParaRPr lang="en-GB" dirty="0">
                        <a:solidFill>
                          <a:schemeClr val="tx1"/>
                        </a:solidFill>
                      </a:endParaRPr>
                    </a:p>
                  </a:txBody>
                  <a:tcPr/>
                </a:tc>
                <a:tc>
                  <a:txBody>
                    <a:bodyPr/>
                    <a:lstStyle/>
                    <a:p>
                      <a:r>
                        <a:rPr lang="en-GB" dirty="0" smtClean="0">
                          <a:solidFill>
                            <a:schemeClr val="tx1"/>
                          </a:solidFill>
                        </a:rPr>
                        <a:t>Cluster #2 (</a:t>
                      </a:r>
                      <a:r>
                        <a:rPr lang="en-GB" dirty="0" err="1" smtClean="0">
                          <a:solidFill>
                            <a:schemeClr val="tx1"/>
                          </a:solidFill>
                        </a:rPr>
                        <a:t>kubica</a:t>
                      </a:r>
                      <a:r>
                        <a:rPr lang="en-GB" dirty="0" smtClean="0">
                          <a:solidFill>
                            <a:schemeClr val="tx1"/>
                          </a:solidFill>
                        </a:rPr>
                        <a:t>)</a:t>
                      </a:r>
                      <a:endParaRPr lang="en-GB" dirty="0">
                        <a:solidFill>
                          <a:schemeClr val="tx1"/>
                        </a:solidFill>
                      </a:endParaRPr>
                    </a:p>
                  </a:txBody>
                  <a:tcPr/>
                </a:tc>
                <a:tc>
                  <a:txBody>
                    <a:bodyPr/>
                    <a:lstStyle/>
                    <a:p>
                      <a:r>
                        <a:rPr lang="en-GB" dirty="0" smtClean="0">
                          <a:solidFill>
                            <a:schemeClr val="tx1"/>
                          </a:solidFill>
                        </a:rPr>
                        <a:t>Cluster #3 (#</a:t>
                      </a:r>
                      <a:r>
                        <a:rPr lang="en-GB" dirty="0" err="1" smtClean="0">
                          <a:solidFill>
                            <a:schemeClr val="tx1"/>
                          </a:solidFill>
                        </a:rPr>
                        <a:t>garymoore</a:t>
                      </a:r>
                      <a:r>
                        <a:rPr lang="en-GB" dirty="0" smtClean="0">
                          <a:solidFill>
                            <a:schemeClr val="tx1"/>
                          </a:solidFill>
                        </a:rPr>
                        <a:t>)</a:t>
                      </a:r>
                      <a:endParaRPr lang="en-GB" dirty="0">
                        <a:solidFill>
                          <a:schemeClr val="tx1"/>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{[kubica:1.3565369262896527 (10)],</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[http:1.0707019035945364 (471)],</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[rt:1.1075679986895262 (781)],</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[#egypt:0.941297057023443 (1203)]}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{[kubica:1.4379637915969599 (783)],</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[http:1.0115246749054336 (345)],</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[#garymoore:1.2233208418815211 (1)],</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[rt:1.0523581783591311 (213)]}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{[http:1.0513106899659193 (307)],</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[#garymoore:1.2260243133553097 (905)],</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[rt:1.0584485297411867 (153)],</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[#egypt:0.938955522055734 (1)]}</a:t>
                      </a: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Future Work</a:t>
            </a:r>
            <a:endParaRPr lang="en-GB" dirty="0"/>
          </a:p>
        </p:txBody>
      </p:sp>
      <p:sp>
        <p:nvSpPr>
          <p:cNvPr id="3" name="2 - Θέση περιεχομένου"/>
          <p:cNvSpPr>
            <a:spLocks noGrp="1"/>
          </p:cNvSpPr>
          <p:nvPr>
            <p:ph sz="quarter" idx="1"/>
          </p:nvPr>
        </p:nvSpPr>
        <p:spPr/>
        <p:txBody>
          <a:bodyPr/>
          <a:lstStyle/>
          <a:p>
            <a:r>
              <a:rPr lang="en-GB" dirty="0" smtClean="0"/>
              <a:t>Improve:</a:t>
            </a:r>
          </a:p>
          <a:p>
            <a:pPr lvl="1"/>
            <a:r>
              <a:rPr lang="en-GB" dirty="0" smtClean="0"/>
              <a:t>Pre-process Step</a:t>
            </a:r>
          </a:p>
          <a:p>
            <a:pPr lvl="2"/>
            <a:r>
              <a:rPr lang="en-GB" dirty="0" smtClean="0"/>
              <a:t>Term Representation</a:t>
            </a:r>
          </a:p>
          <a:p>
            <a:pPr lvl="2"/>
            <a:r>
              <a:rPr lang="en-GB" dirty="0" smtClean="0"/>
              <a:t>Feature Extraction  - Not only textual features</a:t>
            </a:r>
          </a:p>
          <a:p>
            <a:pPr lvl="1"/>
            <a:r>
              <a:rPr lang="en-GB" dirty="0" err="1" smtClean="0"/>
              <a:t>Clusterer</a:t>
            </a:r>
            <a:endParaRPr lang="en-GB" dirty="0" smtClean="0"/>
          </a:p>
          <a:p>
            <a:pPr lvl="2"/>
            <a:r>
              <a:rPr lang="en-GB" dirty="0" smtClean="0"/>
              <a:t>Similarity Metrics</a:t>
            </a:r>
          </a:p>
          <a:p>
            <a:pPr lvl="2"/>
            <a:r>
              <a:rPr lang="en-GB" dirty="0" smtClean="0"/>
              <a:t>Cluster Representation</a:t>
            </a:r>
          </a:p>
          <a:p>
            <a:pPr lvl="1"/>
            <a:r>
              <a:rPr lang="en-GB" dirty="0" smtClean="0"/>
              <a:t>Extend Quality Metrics</a:t>
            </a:r>
          </a:p>
          <a:p>
            <a:pPr lvl="2"/>
            <a:r>
              <a:rPr lang="en-GB" dirty="0" smtClean="0"/>
              <a:t>B-Cubed</a:t>
            </a:r>
          </a:p>
          <a:p>
            <a:pPr lvl="1"/>
            <a:endParaRPr lang="en-GB" dirty="0" smtClean="0"/>
          </a:p>
          <a:p>
            <a:pPr lvl="1"/>
            <a:endParaRPr lang="en-GB" dirty="0"/>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18</a:t>
            </a:fld>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7 - Ομάδα"/>
          <p:cNvGrpSpPr/>
          <p:nvPr/>
        </p:nvGrpSpPr>
        <p:grpSpPr>
          <a:xfrm>
            <a:off x="7308304" y="4941168"/>
            <a:ext cx="747748" cy="1008112"/>
            <a:chOff x="4186202" y="3212976"/>
            <a:chExt cx="747748" cy="1008112"/>
          </a:xfrm>
        </p:grpSpPr>
        <p:pic>
          <p:nvPicPr>
            <p:cNvPr id="29698" name="Picture 2"/>
            <p:cNvPicPr>
              <a:picLocks noChangeAspect="1" noChangeArrowheads="1"/>
            </p:cNvPicPr>
            <p:nvPr/>
          </p:nvPicPr>
          <p:blipFill>
            <a:blip r:embed="rId3" cstate="print"/>
            <a:srcRect/>
            <a:stretch>
              <a:fillRect/>
            </a:stretch>
          </p:blipFill>
          <p:spPr bwMode="auto">
            <a:xfrm>
              <a:off x="4186202" y="3212976"/>
              <a:ext cx="289942" cy="469249"/>
            </a:xfrm>
            <a:prstGeom prst="rect">
              <a:avLst/>
            </a:prstGeom>
            <a:noFill/>
            <a:ln w="9525">
              <a:noFill/>
              <a:miter lim="800000"/>
              <a:headEnd/>
              <a:tailEnd/>
            </a:ln>
          </p:spPr>
        </p:pic>
        <p:pic>
          <p:nvPicPr>
            <p:cNvPr id="6" name="Picture 2"/>
            <p:cNvPicPr>
              <a:picLocks noChangeAspect="1" noChangeArrowheads="1"/>
            </p:cNvPicPr>
            <p:nvPr/>
          </p:nvPicPr>
          <p:blipFill>
            <a:blip r:embed="rId3" cstate="print"/>
            <a:srcRect/>
            <a:stretch>
              <a:fillRect/>
            </a:stretch>
          </p:blipFill>
          <p:spPr bwMode="auto">
            <a:xfrm>
              <a:off x="4426074" y="3463807"/>
              <a:ext cx="289942" cy="469249"/>
            </a:xfrm>
            <a:prstGeom prst="rect">
              <a:avLst/>
            </a:prstGeom>
            <a:noFill/>
            <a:ln w="9525">
              <a:noFill/>
              <a:miter lim="800000"/>
              <a:headEnd/>
              <a:tailEnd/>
            </a:ln>
          </p:spPr>
        </p:pic>
        <p:pic>
          <p:nvPicPr>
            <p:cNvPr id="7" name="Picture 2"/>
            <p:cNvPicPr>
              <a:picLocks noChangeAspect="1" noChangeArrowheads="1"/>
            </p:cNvPicPr>
            <p:nvPr/>
          </p:nvPicPr>
          <p:blipFill>
            <a:blip r:embed="rId3" cstate="print"/>
            <a:srcRect/>
            <a:stretch>
              <a:fillRect/>
            </a:stretch>
          </p:blipFill>
          <p:spPr bwMode="auto">
            <a:xfrm>
              <a:off x="4644008" y="3751839"/>
              <a:ext cx="289942" cy="469249"/>
            </a:xfrm>
            <a:prstGeom prst="rect">
              <a:avLst/>
            </a:prstGeom>
            <a:noFill/>
            <a:ln w="9525">
              <a:noFill/>
              <a:miter lim="800000"/>
              <a:headEnd/>
              <a:tailEnd/>
            </a:ln>
          </p:spPr>
        </p:pic>
      </p:grpSp>
      <p:sp>
        <p:nvSpPr>
          <p:cNvPr id="2" name="1 - Τίτλος"/>
          <p:cNvSpPr>
            <a:spLocks noGrp="1"/>
          </p:cNvSpPr>
          <p:nvPr>
            <p:ph type="title"/>
          </p:nvPr>
        </p:nvSpPr>
        <p:spPr/>
        <p:txBody>
          <a:bodyPr/>
          <a:lstStyle/>
          <a:p>
            <a:endParaRPr lang="en-GB" dirty="0"/>
          </a:p>
        </p:txBody>
      </p:sp>
      <p:sp>
        <p:nvSpPr>
          <p:cNvPr id="3" name="2 - Θέση περιεχομένου"/>
          <p:cNvSpPr>
            <a:spLocks noGrp="1"/>
          </p:cNvSpPr>
          <p:nvPr>
            <p:ph sz="quarter" idx="1"/>
          </p:nvPr>
        </p:nvSpPr>
        <p:spPr/>
        <p:txBody>
          <a:bodyPr>
            <a:normAutofit/>
          </a:bodyPr>
          <a:lstStyle/>
          <a:p>
            <a:r>
              <a:rPr lang="en-GB" sz="3200" dirty="0" smtClean="0"/>
              <a:t>Questions?</a:t>
            </a:r>
            <a:endParaRPr lang="en-GB" sz="3200" dirty="0"/>
          </a:p>
        </p:txBody>
      </p:sp>
      <p:sp>
        <p:nvSpPr>
          <p:cNvPr id="9" name="8 - Θέση αριθμού διαφάνειας"/>
          <p:cNvSpPr>
            <a:spLocks noGrp="1"/>
          </p:cNvSpPr>
          <p:nvPr>
            <p:ph type="sldNum" sz="quarter" idx="15"/>
          </p:nvPr>
        </p:nvSpPr>
        <p:spPr/>
        <p:txBody>
          <a:bodyPr/>
          <a:lstStyle/>
          <a:p>
            <a:fld id="{9D7A6658-E993-4F36-B032-14CE79F4A14D}" type="slidenum">
              <a:rPr lang="en-GB" smtClean="0"/>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Contents</a:t>
            </a:r>
            <a:endParaRPr lang="en-GB" dirty="0"/>
          </a:p>
        </p:txBody>
      </p:sp>
      <p:sp>
        <p:nvSpPr>
          <p:cNvPr id="3" name="2 - Θέση περιεχομένου"/>
          <p:cNvSpPr>
            <a:spLocks noGrp="1"/>
          </p:cNvSpPr>
          <p:nvPr>
            <p:ph sz="quarter" idx="1"/>
          </p:nvPr>
        </p:nvSpPr>
        <p:spPr/>
        <p:txBody>
          <a:bodyPr>
            <a:normAutofit fontScale="85000" lnSpcReduction="20000"/>
          </a:bodyPr>
          <a:lstStyle/>
          <a:p>
            <a:r>
              <a:rPr lang="en-GB" dirty="0" smtClean="0"/>
              <a:t>Problem Statement</a:t>
            </a:r>
          </a:p>
          <a:p>
            <a:endParaRPr lang="en-GB" dirty="0" smtClean="0"/>
          </a:p>
          <a:p>
            <a:r>
              <a:rPr lang="en-GB" dirty="0" smtClean="0"/>
              <a:t>Clustering Framework</a:t>
            </a:r>
          </a:p>
          <a:p>
            <a:pPr lvl="1"/>
            <a:r>
              <a:rPr lang="en-GB" dirty="0" smtClean="0"/>
              <a:t>Pre-process</a:t>
            </a:r>
          </a:p>
          <a:p>
            <a:pPr lvl="1"/>
            <a:r>
              <a:rPr lang="en-GB" dirty="0" err="1" smtClean="0"/>
              <a:t>Clusterer</a:t>
            </a:r>
            <a:endParaRPr lang="en-GB" dirty="0" smtClean="0"/>
          </a:p>
          <a:p>
            <a:pPr lvl="1"/>
            <a:endParaRPr lang="en-GB" dirty="0" smtClean="0"/>
          </a:p>
          <a:p>
            <a:r>
              <a:rPr lang="en-GB" dirty="0" smtClean="0"/>
              <a:t>Experimental Setup</a:t>
            </a:r>
          </a:p>
          <a:p>
            <a:pPr lvl="1"/>
            <a:r>
              <a:rPr lang="en-GB" dirty="0" smtClean="0"/>
              <a:t>Corpus</a:t>
            </a:r>
          </a:p>
          <a:p>
            <a:pPr lvl="1"/>
            <a:r>
              <a:rPr lang="en-GB" dirty="0" smtClean="0"/>
              <a:t>Training Methodology</a:t>
            </a:r>
          </a:p>
          <a:p>
            <a:endParaRPr lang="en-GB" dirty="0" smtClean="0"/>
          </a:p>
          <a:p>
            <a:r>
              <a:rPr lang="en-GB" dirty="0" smtClean="0"/>
              <a:t>Evaluation Methodology</a:t>
            </a:r>
          </a:p>
          <a:p>
            <a:pPr lvl="1"/>
            <a:r>
              <a:rPr lang="en-GB" dirty="0" smtClean="0"/>
              <a:t>Quality Metrics</a:t>
            </a:r>
          </a:p>
          <a:p>
            <a:endParaRPr lang="en-GB" dirty="0" smtClean="0"/>
          </a:p>
          <a:p>
            <a:r>
              <a:rPr lang="en-GB" dirty="0" smtClean="0"/>
              <a:t>Results</a:t>
            </a:r>
          </a:p>
          <a:p>
            <a:endParaRPr lang="en-GB" dirty="0" smtClean="0"/>
          </a:p>
          <a:p>
            <a:r>
              <a:rPr lang="en-GB" dirty="0" smtClean="0"/>
              <a:t>Future Work</a:t>
            </a:r>
            <a:endParaRPr lang="en-GB" dirty="0"/>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References</a:t>
            </a:r>
            <a:endParaRPr lang="en-GB" dirty="0"/>
          </a:p>
        </p:txBody>
      </p:sp>
      <p:sp>
        <p:nvSpPr>
          <p:cNvPr id="3" name="2 - Θέση περιεχομένου"/>
          <p:cNvSpPr>
            <a:spLocks noGrp="1"/>
          </p:cNvSpPr>
          <p:nvPr>
            <p:ph sz="quarter" idx="1"/>
          </p:nvPr>
        </p:nvSpPr>
        <p:spPr/>
        <p:txBody>
          <a:bodyPr/>
          <a:lstStyle/>
          <a:p>
            <a:pPr marL="457200" indent="-457200">
              <a:buFont typeface="+mj-lt"/>
              <a:buAutoNum type="arabicPeriod"/>
            </a:pPr>
            <a:r>
              <a:rPr lang="en-GB" dirty="0" smtClean="0"/>
              <a:t>Streaming First Story Detection with Application to Twitter</a:t>
            </a:r>
          </a:p>
          <a:p>
            <a:pPr marL="457200" indent="-457200">
              <a:buFont typeface="+mj-lt"/>
              <a:buAutoNum type="arabicPeriod"/>
            </a:pPr>
            <a:r>
              <a:rPr lang="en-GB" dirty="0" smtClean="0"/>
              <a:t>Learning Similarity Metrics for Event Identification in Social Media</a:t>
            </a:r>
          </a:p>
          <a:p>
            <a:pPr marL="457200" indent="-457200">
              <a:buFont typeface="+mj-lt"/>
              <a:buAutoNum type="arabicPeriod"/>
            </a:pPr>
            <a:r>
              <a:rPr lang="en-GB" dirty="0" smtClean="0"/>
              <a:t>On-line New Event Detection and Tracking</a:t>
            </a:r>
          </a:p>
          <a:p>
            <a:pPr marL="457200" indent="-457200">
              <a:buFont typeface="+mj-lt"/>
              <a:buAutoNum type="arabicPeriod"/>
            </a:pPr>
            <a:r>
              <a:rPr lang="en-GB" dirty="0" smtClean="0"/>
              <a:t>More can be found: </a:t>
            </a:r>
            <a:r>
              <a:rPr lang="en-GB" dirty="0" smtClean="0">
                <a:hlinkClick r:id="rId3"/>
              </a:rPr>
              <a:t>www.csd.uoc.gr/~kleisar</a:t>
            </a:r>
            <a:r>
              <a:rPr lang="en-GB" dirty="0" smtClean="0"/>
              <a:t> </a:t>
            </a:r>
            <a:endParaRPr lang="en-GB" dirty="0"/>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20</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Problem Statement (1/2)</a:t>
            </a:r>
            <a:endParaRPr lang="en-GB" dirty="0"/>
          </a:p>
        </p:txBody>
      </p:sp>
      <p:sp>
        <p:nvSpPr>
          <p:cNvPr id="3" name="2 - Θέση περιεχομένου"/>
          <p:cNvSpPr>
            <a:spLocks noGrp="1"/>
          </p:cNvSpPr>
          <p:nvPr>
            <p:ph sz="quarter" idx="1"/>
          </p:nvPr>
        </p:nvSpPr>
        <p:spPr/>
        <p:txBody>
          <a:bodyPr/>
          <a:lstStyle/>
          <a:p>
            <a:r>
              <a:rPr lang="en-GB" b="1" i="1" dirty="0" smtClean="0"/>
              <a:t>Problem Definition: </a:t>
            </a:r>
            <a:r>
              <a:rPr lang="en-GB" dirty="0" smtClean="0"/>
              <a:t>Consider a set of social media documents where each document is associated with an (unknown) event. Our goal is to partition this set of documents into clusters such that each cluster corresponds to all documents that are associated to one event. [1]</a:t>
            </a:r>
          </a:p>
          <a:p>
            <a:endParaRPr lang="en-GB" dirty="0" smtClean="0"/>
          </a:p>
          <a:p>
            <a:r>
              <a:rPr lang="en-GB" b="1" i="1" dirty="0" smtClean="0"/>
              <a:t>Definition: </a:t>
            </a:r>
            <a:r>
              <a:rPr lang="en-GB" dirty="0" smtClean="0"/>
              <a:t>An event is something that occurs in a certain place at a certain time. [1]</a:t>
            </a:r>
            <a:endParaRPr lang="en-GB" b="1" i="1" dirty="0" smtClean="0"/>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3</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Problem Statement (2/2)</a:t>
            </a:r>
            <a:endParaRPr lang="en-GB" dirty="0"/>
          </a:p>
        </p:txBody>
      </p:sp>
      <p:sp>
        <p:nvSpPr>
          <p:cNvPr id="3" name="2 - Θέση περιεχομένου"/>
          <p:cNvSpPr>
            <a:spLocks noGrp="1"/>
          </p:cNvSpPr>
          <p:nvPr>
            <p:ph sz="quarter" idx="1"/>
          </p:nvPr>
        </p:nvSpPr>
        <p:spPr/>
        <p:txBody>
          <a:bodyPr/>
          <a:lstStyle/>
          <a:p>
            <a:r>
              <a:rPr lang="en-GB" b="1" i="1" dirty="0" smtClean="0"/>
              <a:t>Equivalent Problem: </a:t>
            </a:r>
            <a:r>
              <a:rPr lang="en-GB" dirty="0" smtClean="0"/>
              <a:t>Find a clustering algorithm, where each cluster corresponds to one event and consists of all the social media documents associated with the event. Different clusters corresponds to different events. </a:t>
            </a:r>
          </a:p>
          <a:p>
            <a:endParaRPr lang="en-GB" dirty="0" smtClean="0"/>
          </a:p>
          <a:p>
            <a:r>
              <a:rPr lang="en-GB" dirty="0" smtClean="0"/>
              <a:t>Our algorithm has the following characteristics:</a:t>
            </a:r>
          </a:p>
          <a:p>
            <a:pPr lvl="1"/>
            <a:r>
              <a:rPr lang="en-GB" dirty="0" smtClean="0"/>
              <a:t>Single-pass</a:t>
            </a:r>
          </a:p>
          <a:p>
            <a:pPr lvl="1"/>
            <a:r>
              <a:rPr lang="en-GB" dirty="0" smtClean="0"/>
              <a:t>Incremental</a:t>
            </a:r>
          </a:p>
          <a:p>
            <a:pPr lvl="1"/>
            <a:r>
              <a:rPr lang="en-GB" dirty="0" smtClean="0"/>
              <a:t>Threshold-based</a:t>
            </a:r>
          </a:p>
          <a:p>
            <a:pPr lvl="1"/>
            <a:r>
              <a:rPr lang="en-GB" dirty="0" smtClean="0"/>
              <a:t>Supervised</a:t>
            </a:r>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4</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Clustering Framework (1/3)</a:t>
            </a:r>
            <a:endParaRPr lang="en-GB" dirty="0"/>
          </a:p>
        </p:txBody>
      </p:sp>
      <p:sp>
        <p:nvSpPr>
          <p:cNvPr id="3" name="2 - Θέση περιεχομένου"/>
          <p:cNvSpPr>
            <a:spLocks noGrp="1"/>
          </p:cNvSpPr>
          <p:nvPr>
            <p:ph sz="quarter" idx="1"/>
          </p:nvPr>
        </p:nvSpPr>
        <p:spPr/>
        <p:txBody>
          <a:bodyPr/>
          <a:lstStyle/>
          <a:p>
            <a:r>
              <a:rPr lang="en-GB" dirty="0" smtClean="0"/>
              <a:t>Pre-process Step</a:t>
            </a:r>
          </a:p>
          <a:p>
            <a:pPr lvl="1"/>
            <a:r>
              <a:rPr lang="en-GB" dirty="0" smtClean="0"/>
              <a:t>Term Weighting using Vector Space Model:</a:t>
            </a:r>
          </a:p>
          <a:p>
            <a:pPr lvl="2"/>
            <a:r>
              <a:rPr lang="en-GB" dirty="0" err="1" smtClean="0"/>
              <a:t>w</a:t>
            </a:r>
            <a:r>
              <a:rPr lang="en-GB" sz="1400" dirty="0" err="1" smtClean="0"/>
              <a:t>ij</a:t>
            </a:r>
            <a:r>
              <a:rPr lang="en-GB" sz="1400" dirty="0" smtClean="0"/>
              <a:t> </a:t>
            </a:r>
            <a:r>
              <a:rPr lang="en-GB" dirty="0" smtClean="0"/>
              <a:t>= </a:t>
            </a:r>
            <a:r>
              <a:rPr lang="en-GB" dirty="0" err="1" smtClean="0"/>
              <a:t>f</a:t>
            </a:r>
            <a:r>
              <a:rPr lang="en-GB" sz="1600" dirty="0" err="1" smtClean="0"/>
              <a:t>ij</a:t>
            </a:r>
            <a:r>
              <a:rPr lang="en-GB" dirty="0" smtClean="0"/>
              <a:t>*log(num of Docs/num of Docs with word </a:t>
            </a:r>
            <a:r>
              <a:rPr lang="en-GB" dirty="0" err="1" smtClean="0"/>
              <a:t>i</a:t>
            </a:r>
            <a:r>
              <a:rPr lang="en-GB" dirty="0" smtClean="0"/>
              <a:t>), </a:t>
            </a:r>
          </a:p>
          <a:p>
            <a:pPr lvl="2">
              <a:buNone/>
            </a:pPr>
            <a:r>
              <a:rPr lang="en-GB" dirty="0" smtClean="0"/>
              <a:t>	where </a:t>
            </a:r>
            <a:r>
              <a:rPr lang="en-GB" dirty="0" err="1" smtClean="0"/>
              <a:t>fij</a:t>
            </a:r>
            <a:r>
              <a:rPr lang="en-GB" dirty="0" smtClean="0"/>
              <a:t> is the frequency of word </a:t>
            </a:r>
            <a:r>
              <a:rPr lang="en-GB" dirty="0" err="1" smtClean="0"/>
              <a:t>i</a:t>
            </a:r>
            <a:r>
              <a:rPr lang="en-GB" dirty="0" smtClean="0"/>
              <a:t> in document (instance) j</a:t>
            </a:r>
          </a:p>
          <a:p>
            <a:pPr lvl="1"/>
            <a:endParaRPr lang="en-GB" dirty="0" smtClean="0"/>
          </a:p>
          <a:p>
            <a:pPr lvl="1"/>
            <a:r>
              <a:rPr lang="en-GB" dirty="0" smtClean="0"/>
              <a:t>No Stemming Applied</a:t>
            </a:r>
          </a:p>
          <a:p>
            <a:pPr lvl="1"/>
            <a:endParaRPr lang="en-GB" dirty="0" smtClean="0"/>
          </a:p>
          <a:p>
            <a:pPr lvl="1"/>
            <a:r>
              <a:rPr lang="en-GB" dirty="0" smtClean="0"/>
              <a:t>Stop words Removal</a:t>
            </a:r>
          </a:p>
          <a:p>
            <a:pPr lvl="1"/>
            <a:endParaRPr lang="en-GB" dirty="0" smtClean="0"/>
          </a:p>
          <a:p>
            <a:pPr lvl="1"/>
            <a:r>
              <a:rPr lang="en-GB" dirty="0" smtClean="0"/>
              <a:t>Kept </a:t>
            </a:r>
            <a:r>
              <a:rPr lang="en-GB" dirty="0" err="1" smtClean="0"/>
              <a:t>topX</a:t>
            </a:r>
            <a:r>
              <a:rPr lang="en-GB" dirty="0" smtClean="0"/>
              <a:t> words per dataset</a:t>
            </a:r>
          </a:p>
          <a:p>
            <a:endParaRPr lang="en-GB" dirty="0" smtClean="0"/>
          </a:p>
          <a:p>
            <a:r>
              <a:rPr lang="en-GB" sz="1600" dirty="0" smtClean="0">
                <a:solidFill>
                  <a:srgbClr val="C00000"/>
                </a:solidFill>
              </a:rPr>
              <a:t>Based on </a:t>
            </a:r>
            <a:r>
              <a:rPr lang="en-GB" sz="1600" dirty="0" err="1" smtClean="0">
                <a:solidFill>
                  <a:srgbClr val="C00000"/>
                </a:solidFill>
              </a:rPr>
              <a:t>Weka</a:t>
            </a:r>
            <a:r>
              <a:rPr lang="en-GB" sz="1600" dirty="0" smtClean="0">
                <a:solidFill>
                  <a:srgbClr val="C00000"/>
                </a:solidFill>
              </a:rPr>
              <a:t> Software (implemented in Java)</a:t>
            </a:r>
            <a:endParaRPr lang="en-GB" sz="1600" dirty="0">
              <a:solidFill>
                <a:srgbClr val="C00000"/>
              </a:solidFill>
            </a:endParaRPr>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5</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animEffect transition="in" filter="blinds(horizontal)">
                                      <p:cBhvr>
                                        <p:cTn id="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Clustering Framework (2/3)</a:t>
            </a:r>
            <a:endParaRPr lang="en-GB" dirty="0"/>
          </a:p>
        </p:txBody>
      </p:sp>
      <p:sp>
        <p:nvSpPr>
          <p:cNvPr id="3" name="2 - Θέση περιεχομένου"/>
          <p:cNvSpPr>
            <a:spLocks noGrp="1"/>
          </p:cNvSpPr>
          <p:nvPr>
            <p:ph sz="quarter" idx="1"/>
          </p:nvPr>
        </p:nvSpPr>
        <p:spPr/>
        <p:txBody>
          <a:bodyPr/>
          <a:lstStyle/>
          <a:p>
            <a:r>
              <a:rPr lang="en-GB" dirty="0" err="1" smtClean="0"/>
              <a:t>Clusterer</a:t>
            </a:r>
            <a:r>
              <a:rPr lang="en-GB" dirty="0" smtClean="0"/>
              <a:t> Step</a:t>
            </a:r>
          </a:p>
          <a:p>
            <a:pPr lvl="1"/>
            <a:r>
              <a:rPr lang="en-GB" dirty="0" smtClean="0"/>
              <a:t>Build mappings from documents to clusters.</a:t>
            </a:r>
          </a:p>
          <a:p>
            <a:pPr lvl="1"/>
            <a:r>
              <a:rPr lang="en-GB" dirty="0" smtClean="0"/>
              <a:t>Use textual information and a similarity metric.</a:t>
            </a:r>
          </a:p>
          <a:p>
            <a:pPr lvl="1"/>
            <a:endParaRPr lang="en-GB" dirty="0" smtClean="0"/>
          </a:p>
          <a:p>
            <a:r>
              <a:rPr lang="en-GB" dirty="0" smtClean="0"/>
              <a:t>Cosine Similarity Metric</a:t>
            </a:r>
          </a:p>
          <a:p>
            <a:endParaRPr lang="en-GB" dirty="0" smtClean="0"/>
          </a:p>
          <a:p>
            <a:endParaRPr lang="en-GB" dirty="0" smtClean="0"/>
          </a:p>
          <a:p>
            <a:endParaRPr lang="en-GB" dirty="0" smtClean="0"/>
          </a:p>
          <a:p>
            <a:r>
              <a:rPr lang="en-GB" dirty="0" err="1" smtClean="0"/>
              <a:t>Centroid</a:t>
            </a:r>
            <a:r>
              <a:rPr lang="en-GB" dirty="0" smtClean="0"/>
              <a:t>-based Clusters</a:t>
            </a:r>
          </a:p>
          <a:p>
            <a:pPr lvl="1"/>
            <a:r>
              <a:rPr lang="en-GB" dirty="0" smtClean="0"/>
              <a:t>Average weight per term</a:t>
            </a:r>
          </a:p>
          <a:p>
            <a:pPr lvl="1"/>
            <a:r>
              <a:rPr lang="en-GB" dirty="0" err="1" smtClean="0"/>
              <a:t>Centroid</a:t>
            </a:r>
            <a:r>
              <a:rPr lang="en-GB" dirty="0" smtClean="0"/>
              <a:t> is updated and maintained with low cost</a:t>
            </a:r>
            <a:endParaRPr lang="en-GB" dirty="0"/>
          </a:p>
        </p:txBody>
      </p:sp>
      <p:sp>
        <p:nvSpPr>
          <p:cNvPr id="460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46081"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899592" y="3803129"/>
            <a:ext cx="2088232" cy="777999"/>
          </a:xfrm>
          <a:prstGeom prst="rect">
            <a:avLst/>
          </a:prstGeom>
          <a:noFill/>
        </p:spPr>
      </p:pic>
      <p:sp>
        <p:nvSpPr>
          <p:cNvPr id="6" name="5 - Θέση αριθμού διαφάνειας"/>
          <p:cNvSpPr>
            <a:spLocks noGrp="1"/>
          </p:cNvSpPr>
          <p:nvPr>
            <p:ph type="sldNum" sz="quarter" idx="15"/>
          </p:nvPr>
        </p:nvSpPr>
        <p:spPr/>
        <p:txBody>
          <a:bodyPr/>
          <a:lstStyle/>
          <a:p>
            <a:fld id="{9D7A6658-E993-4F36-B032-14CE79F4A14D}"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Clustering Framework (3/3)</a:t>
            </a:r>
            <a:endParaRPr lang="en-GB" dirty="0"/>
          </a:p>
        </p:txBody>
      </p:sp>
      <p:sp>
        <p:nvSpPr>
          <p:cNvPr id="3" name="2 - Θέση περιεχομένου"/>
          <p:cNvSpPr>
            <a:spLocks noGrp="1"/>
          </p:cNvSpPr>
          <p:nvPr>
            <p:ph sz="quarter" idx="1"/>
          </p:nvPr>
        </p:nvSpPr>
        <p:spPr/>
        <p:txBody>
          <a:bodyPr>
            <a:normAutofit/>
          </a:bodyPr>
          <a:lstStyle/>
          <a:p>
            <a:pPr marL="342900" indent="-342900">
              <a:buNone/>
            </a:pPr>
            <a:r>
              <a:rPr lang="en-GB" dirty="0" smtClean="0"/>
              <a:t>Algorithm</a:t>
            </a:r>
          </a:p>
          <a:p>
            <a:pPr marL="342900" indent="-342900">
              <a:buFont typeface="+mj-lt"/>
              <a:buAutoNum type="arabicPeriod"/>
            </a:pPr>
            <a:r>
              <a:rPr lang="en-GB" sz="1400" b="1" dirty="0" err="1" smtClean="0"/>
              <a:t>foreach</a:t>
            </a:r>
            <a:r>
              <a:rPr lang="en-GB" sz="1400" dirty="0" smtClean="0"/>
              <a:t> tweet T in corpus do</a:t>
            </a:r>
          </a:p>
          <a:p>
            <a:pPr marL="342900" indent="-342900">
              <a:buFont typeface="+mj-lt"/>
              <a:buAutoNum type="arabicPeriod"/>
            </a:pPr>
            <a:r>
              <a:rPr lang="en-GB" sz="1400" dirty="0" smtClean="0"/>
              <a:t>   </a:t>
            </a:r>
            <a:r>
              <a:rPr lang="en-GB" sz="1400" b="1" dirty="0" err="1" smtClean="0"/>
              <a:t>foreach</a:t>
            </a:r>
            <a:r>
              <a:rPr lang="en-GB" sz="1400" dirty="0" smtClean="0"/>
              <a:t> term t in T do </a:t>
            </a:r>
          </a:p>
          <a:p>
            <a:pPr marL="342900" indent="-342900">
              <a:buFont typeface="+mj-lt"/>
              <a:buAutoNum type="arabicPeriod"/>
            </a:pPr>
            <a:r>
              <a:rPr lang="en-GB" sz="1400" dirty="0" smtClean="0"/>
              <a:t>     </a:t>
            </a:r>
            <a:r>
              <a:rPr lang="en-GB" sz="1400" b="1" dirty="0" err="1" smtClean="0"/>
              <a:t>foreach</a:t>
            </a:r>
            <a:r>
              <a:rPr lang="en-GB" sz="1400" dirty="0" smtClean="0"/>
              <a:t> tweet T’ that contains t do</a:t>
            </a:r>
          </a:p>
          <a:p>
            <a:pPr marL="342900" indent="-342900">
              <a:buFont typeface="+mj-lt"/>
              <a:buAutoNum type="arabicPeriod"/>
            </a:pPr>
            <a:r>
              <a:rPr lang="en-GB" sz="1400" dirty="0" smtClean="0"/>
              <a:t>             compute </a:t>
            </a:r>
            <a:r>
              <a:rPr lang="en-GB" sz="1400" dirty="0" err="1" smtClean="0"/>
              <a:t>cosine_similarity_distance</a:t>
            </a:r>
            <a:r>
              <a:rPr lang="en-GB" sz="1400" dirty="0" smtClean="0"/>
              <a:t>(T, </a:t>
            </a:r>
            <a:r>
              <a:rPr lang="en-GB" sz="1400" dirty="0" err="1" smtClean="0"/>
              <a:t>centroid</a:t>
            </a:r>
            <a:r>
              <a:rPr lang="en-GB" sz="1400" dirty="0" smtClean="0"/>
              <a:t>(T’))</a:t>
            </a:r>
          </a:p>
          <a:p>
            <a:pPr marL="342900" indent="-342900">
              <a:buFont typeface="+mj-lt"/>
              <a:buAutoNum type="arabicPeriod"/>
            </a:pPr>
            <a:r>
              <a:rPr lang="en-GB" sz="1400" dirty="0" smtClean="0"/>
              <a:t>     </a:t>
            </a:r>
            <a:r>
              <a:rPr lang="en-GB" sz="1400" b="1" dirty="0" smtClean="0"/>
              <a:t>end</a:t>
            </a:r>
            <a:endParaRPr lang="en-GB" sz="1400" dirty="0" smtClean="0"/>
          </a:p>
          <a:p>
            <a:pPr marL="342900" indent="-342900">
              <a:buFont typeface="+mj-lt"/>
              <a:buAutoNum type="arabicPeriod"/>
            </a:pPr>
            <a:r>
              <a:rPr lang="en-GB" sz="1400" dirty="0" smtClean="0"/>
              <a:t>   </a:t>
            </a:r>
            <a:r>
              <a:rPr lang="en-GB" sz="1400" b="1" dirty="0" smtClean="0"/>
              <a:t>end</a:t>
            </a:r>
            <a:endParaRPr lang="en-GB" sz="1400" dirty="0" smtClean="0"/>
          </a:p>
          <a:p>
            <a:pPr marL="342900" indent="-342900">
              <a:buFont typeface="+mj-lt"/>
              <a:buAutoNum type="arabicPeriod"/>
            </a:pPr>
            <a:r>
              <a:rPr lang="en-GB" sz="1400" b="1" dirty="0" smtClean="0"/>
              <a:t>   </a:t>
            </a:r>
            <a:r>
              <a:rPr lang="en-GB" sz="1400" dirty="0" err="1" smtClean="0"/>
              <a:t>maxSimilarity</a:t>
            </a:r>
            <a:r>
              <a:rPr lang="en-GB" sz="1400" b="1" dirty="0" smtClean="0"/>
              <a:t> = </a:t>
            </a:r>
            <a:r>
              <a:rPr lang="en-GB" sz="1400" dirty="0" err="1" smtClean="0"/>
              <a:t>maxd</a:t>
            </a:r>
            <a:r>
              <a:rPr lang="en-GB" sz="1400" dirty="0" smtClean="0"/>
              <a:t>’ { </a:t>
            </a:r>
            <a:r>
              <a:rPr lang="en-GB" sz="1400" dirty="0" err="1" smtClean="0"/>
              <a:t>cosine_similarity_distance</a:t>
            </a:r>
            <a:r>
              <a:rPr lang="en-GB" sz="1400" dirty="0" smtClean="0"/>
              <a:t>(T, </a:t>
            </a:r>
            <a:r>
              <a:rPr lang="en-GB" sz="1400" dirty="0" err="1" smtClean="0"/>
              <a:t>centroid</a:t>
            </a:r>
            <a:r>
              <a:rPr lang="en-GB" sz="1400" dirty="0" smtClean="0"/>
              <a:t>(T’)) }</a:t>
            </a:r>
          </a:p>
          <a:p>
            <a:pPr marL="342900" indent="-342900">
              <a:buFont typeface="+mj-lt"/>
              <a:buAutoNum type="arabicPeriod"/>
            </a:pPr>
            <a:r>
              <a:rPr lang="en-GB" sz="1400" b="1" dirty="0" smtClean="0"/>
              <a:t>end</a:t>
            </a:r>
          </a:p>
          <a:p>
            <a:pPr marL="342900" indent="-342900">
              <a:buFont typeface="+mj-lt"/>
              <a:buAutoNum type="arabicPeriod"/>
            </a:pPr>
            <a:endParaRPr lang="en-GB" sz="1400" dirty="0" smtClean="0"/>
          </a:p>
          <a:p>
            <a:pPr marL="342900" indent="-342900">
              <a:buFont typeface="+mj-lt"/>
              <a:buAutoNum type="arabicPeriod"/>
            </a:pPr>
            <a:r>
              <a:rPr lang="en-GB" sz="1400" b="1" dirty="0" smtClean="0"/>
              <a:t>if</a:t>
            </a:r>
            <a:r>
              <a:rPr lang="en-GB" sz="1400" dirty="0" smtClean="0"/>
              <a:t> </a:t>
            </a:r>
            <a:r>
              <a:rPr lang="en-GB" sz="1400" dirty="0" err="1" smtClean="0"/>
              <a:t>maxSimilarity</a:t>
            </a:r>
            <a:r>
              <a:rPr lang="en-GB" sz="1400" dirty="0" smtClean="0"/>
              <a:t> &gt; threshold </a:t>
            </a:r>
            <a:r>
              <a:rPr lang="en-GB" sz="1400" b="1" dirty="0" smtClean="0"/>
              <a:t>then</a:t>
            </a:r>
            <a:endParaRPr lang="en-GB" sz="1400" dirty="0" smtClean="0"/>
          </a:p>
          <a:p>
            <a:pPr marL="342900" indent="-342900">
              <a:buFont typeface="+mj-lt"/>
              <a:buAutoNum type="arabicPeriod"/>
            </a:pPr>
            <a:r>
              <a:rPr lang="en-GB" sz="1400" b="1" dirty="0" smtClean="0"/>
              <a:t>   </a:t>
            </a:r>
            <a:r>
              <a:rPr lang="en-GB" sz="1400" dirty="0" smtClean="0"/>
              <a:t>add T to cluster T’</a:t>
            </a:r>
          </a:p>
          <a:p>
            <a:pPr marL="342900" indent="-342900">
              <a:buFont typeface="+mj-lt"/>
              <a:buAutoNum type="arabicPeriod"/>
            </a:pPr>
            <a:r>
              <a:rPr lang="en-GB" sz="1400" dirty="0" smtClean="0"/>
              <a:t>   update cluster’s </a:t>
            </a:r>
            <a:r>
              <a:rPr lang="en-GB" sz="1400" dirty="0" err="1" smtClean="0"/>
              <a:t>centroid</a:t>
            </a:r>
            <a:r>
              <a:rPr lang="en-GB" sz="1400" dirty="0" smtClean="0"/>
              <a:t> </a:t>
            </a:r>
          </a:p>
          <a:p>
            <a:pPr marL="342900" indent="-342900">
              <a:buFont typeface="+mj-lt"/>
              <a:buAutoNum type="arabicPeriod"/>
            </a:pPr>
            <a:r>
              <a:rPr lang="en-GB" sz="1400" b="1" dirty="0" smtClean="0"/>
              <a:t>else</a:t>
            </a:r>
            <a:endParaRPr lang="en-GB" sz="1400" dirty="0" smtClean="0"/>
          </a:p>
          <a:p>
            <a:pPr marL="342900" indent="-342900">
              <a:buFont typeface="+mj-lt"/>
              <a:buAutoNum type="arabicPeriod"/>
            </a:pPr>
            <a:r>
              <a:rPr lang="en-GB" sz="1400" b="1" dirty="0" smtClean="0"/>
              <a:t>   </a:t>
            </a:r>
            <a:r>
              <a:rPr lang="en-GB" sz="1400" dirty="0" smtClean="0"/>
              <a:t>new cluster (T) </a:t>
            </a:r>
          </a:p>
          <a:p>
            <a:pPr>
              <a:buNone/>
            </a:pPr>
            <a:endParaRPr lang="en-GB" sz="1400" dirty="0" smtClean="0"/>
          </a:p>
        </p:txBody>
      </p:sp>
      <p:sp>
        <p:nvSpPr>
          <p:cNvPr id="4" name="3 - Επεξήγηση με παραλληλόγραμμο"/>
          <p:cNvSpPr/>
          <p:nvPr/>
        </p:nvSpPr>
        <p:spPr>
          <a:xfrm>
            <a:off x="3635896" y="4149080"/>
            <a:ext cx="1368152" cy="432048"/>
          </a:xfrm>
          <a:prstGeom prst="wedgeRectCallout">
            <a:avLst>
              <a:gd name="adj1" fmla="val -71806"/>
              <a:gd name="adj2" fmla="val 565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tx1"/>
                </a:solidFill>
              </a:rPr>
              <a:t>Experimentally defined: 0.2</a:t>
            </a:r>
            <a:endParaRPr lang="en-GB" sz="1100" dirty="0">
              <a:solidFill>
                <a:schemeClr val="tx1"/>
              </a:solidFill>
            </a:endParaRPr>
          </a:p>
        </p:txBody>
      </p:sp>
      <p:sp>
        <p:nvSpPr>
          <p:cNvPr id="5" name="4 - Θέση αριθμού διαφάνειας"/>
          <p:cNvSpPr>
            <a:spLocks noGrp="1"/>
          </p:cNvSpPr>
          <p:nvPr>
            <p:ph type="sldNum" sz="quarter" idx="15"/>
          </p:nvPr>
        </p:nvSpPr>
        <p:spPr/>
        <p:txBody>
          <a:bodyPr/>
          <a:lstStyle/>
          <a:p>
            <a:fld id="{9D7A6658-E993-4F36-B032-14CE79F4A14D}" type="slidenum">
              <a:rPr lang="en-GB" smtClean="0"/>
              <a:pPr/>
              <a:t>7</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Experimental Setup (1/4)</a:t>
            </a:r>
            <a:endParaRPr lang="en-GB" dirty="0"/>
          </a:p>
        </p:txBody>
      </p:sp>
      <p:sp>
        <p:nvSpPr>
          <p:cNvPr id="3" name="2 - Θέση περιεχομένου"/>
          <p:cNvSpPr>
            <a:spLocks noGrp="1"/>
          </p:cNvSpPr>
          <p:nvPr>
            <p:ph sz="quarter" idx="1"/>
          </p:nvPr>
        </p:nvSpPr>
        <p:spPr/>
        <p:txBody>
          <a:bodyPr/>
          <a:lstStyle/>
          <a:p>
            <a:r>
              <a:rPr lang="en-GB" dirty="0" smtClean="0"/>
              <a:t>Corpus</a:t>
            </a:r>
          </a:p>
          <a:p>
            <a:pPr lvl="1"/>
            <a:r>
              <a:rPr lang="en-GB" dirty="0" smtClean="0"/>
              <a:t>Collection of twitter data</a:t>
            </a:r>
          </a:p>
          <a:p>
            <a:pPr lvl="1"/>
            <a:r>
              <a:rPr lang="en-GB" dirty="0" smtClean="0"/>
              <a:t>3079 time stamped tweets</a:t>
            </a:r>
          </a:p>
          <a:p>
            <a:pPr lvl="1"/>
            <a:r>
              <a:rPr lang="en-GB" dirty="0" smtClean="0"/>
              <a:t>Data was collected through Twitter’s streaming API</a:t>
            </a:r>
          </a:p>
          <a:p>
            <a:pPr lvl="1"/>
            <a:endParaRPr lang="en-GB" dirty="0" smtClean="0"/>
          </a:p>
          <a:p>
            <a:r>
              <a:rPr lang="en-GB" dirty="0" smtClean="0"/>
              <a:t>Training methodology</a:t>
            </a:r>
          </a:p>
          <a:p>
            <a:pPr lvl="1"/>
            <a:r>
              <a:rPr lang="en-GB" dirty="0" smtClean="0"/>
              <a:t>A simple graphical user interface was created for tweet labelling</a:t>
            </a:r>
          </a:p>
        </p:txBody>
      </p:sp>
      <p:sp>
        <p:nvSpPr>
          <p:cNvPr id="4" name="3 - Θέση αριθμού διαφάνειας"/>
          <p:cNvSpPr>
            <a:spLocks noGrp="1"/>
          </p:cNvSpPr>
          <p:nvPr>
            <p:ph type="sldNum" sz="quarter" idx="15"/>
          </p:nvPr>
        </p:nvSpPr>
        <p:spPr/>
        <p:txBody>
          <a:bodyPr/>
          <a:lstStyle/>
          <a:p>
            <a:fld id="{9D7A6658-E993-4F36-B032-14CE79F4A14D}"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8 - Ομάδα"/>
          <p:cNvGrpSpPr/>
          <p:nvPr/>
        </p:nvGrpSpPr>
        <p:grpSpPr>
          <a:xfrm>
            <a:off x="107504" y="476672"/>
            <a:ext cx="6434470" cy="6048672"/>
            <a:chOff x="297770" y="692696"/>
            <a:chExt cx="6434470" cy="6048672"/>
          </a:xfrm>
        </p:grpSpPr>
        <p:pic>
          <p:nvPicPr>
            <p:cNvPr id="26626" name="Picture 2"/>
            <p:cNvPicPr>
              <a:picLocks noChangeAspect="1" noChangeArrowheads="1"/>
            </p:cNvPicPr>
            <p:nvPr/>
          </p:nvPicPr>
          <p:blipFill>
            <a:blip r:embed="rId3" cstate="print"/>
            <a:srcRect/>
            <a:stretch>
              <a:fillRect/>
            </a:stretch>
          </p:blipFill>
          <p:spPr bwMode="auto">
            <a:xfrm>
              <a:off x="467544" y="807293"/>
              <a:ext cx="6067425" cy="5934075"/>
            </a:xfrm>
            <a:prstGeom prst="rect">
              <a:avLst/>
            </a:prstGeom>
            <a:noFill/>
            <a:ln w="9525">
              <a:noFill/>
              <a:miter lim="800000"/>
              <a:headEnd/>
              <a:tailEnd/>
            </a:ln>
          </p:spPr>
        </p:pic>
        <p:sp>
          <p:nvSpPr>
            <p:cNvPr id="5" name="4 - Στρογγυλεμένο ορθογώνιο"/>
            <p:cNvSpPr/>
            <p:nvPr/>
          </p:nvSpPr>
          <p:spPr>
            <a:xfrm>
              <a:off x="297770" y="692696"/>
              <a:ext cx="6408712" cy="936104"/>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5 - Στρογγυλεμένο ορθογώνιο"/>
            <p:cNvSpPr/>
            <p:nvPr/>
          </p:nvSpPr>
          <p:spPr>
            <a:xfrm>
              <a:off x="323528" y="1700808"/>
              <a:ext cx="6408712" cy="1440160"/>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6 - Στρογγυλεμένο ορθογώνιο"/>
            <p:cNvSpPr/>
            <p:nvPr/>
          </p:nvSpPr>
          <p:spPr>
            <a:xfrm>
              <a:off x="323528" y="3212976"/>
              <a:ext cx="6408712" cy="2808312"/>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7 - Στρογγυλεμένο ορθογώνιο"/>
            <p:cNvSpPr/>
            <p:nvPr/>
          </p:nvSpPr>
          <p:spPr>
            <a:xfrm>
              <a:off x="323528" y="6093296"/>
              <a:ext cx="6408712" cy="576064"/>
            </a:xfrm>
            <a:prstGeom prst="roundRect">
              <a:avLst/>
            </a:prstGeom>
            <a:noFill/>
            <a:ln>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 name="10 - Ελλειψοειδής επεξήγηση"/>
          <p:cNvSpPr/>
          <p:nvPr/>
        </p:nvSpPr>
        <p:spPr>
          <a:xfrm>
            <a:off x="6444208" y="332656"/>
            <a:ext cx="1368152" cy="504056"/>
          </a:xfrm>
          <a:prstGeom prst="wedgeEllipseCallout">
            <a:avLst>
              <a:gd name="adj1" fmla="val -63968"/>
              <a:gd name="adj2" fmla="val 676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Connection Options</a:t>
            </a:r>
          </a:p>
        </p:txBody>
      </p:sp>
      <p:sp>
        <p:nvSpPr>
          <p:cNvPr id="12" name="11 - Ελλειψοειδής επεξήγηση"/>
          <p:cNvSpPr/>
          <p:nvPr/>
        </p:nvSpPr>
        <p:spPr>
          <a:xfrm>
            <a:off x="6444208" y="1412776"/>
            <a:ext cx="1368152" cy="504056"/>
          </a:xfrm>
          <a:prstGeom prst="wedgeEllipseCallout">
            <a:avLst>
              <a:gd name="adj1" fmla="val -63968"/>
              <a:gd name="adj2" fmla="val 676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Query Execution</a:t>
            </a:r>
          </a:p>
        </p:txBody>
      </p:sp>
      <p:sp>
        <p:nvSpPr>
          <p:cNvPr id="13" name="12 - Δεξιό βέλος"/>
          <p:cNvSpPr/>
          <p:nvPr/>
        </p:nvSpPr>
        <p:spPr>
          <a:xfrm>
            <a:off x="5940152" y="1844824"/>
            <a:ext cx="288032" cy="360040"/>
          </a:xfrm>
          <a:prstGeom prst="rightArrow">
            <a:avLst/>
          </a:prstGeom>
          <a:ln>
            <a:solidFill>
              <a:schemeClr val="accent5"/>
            </a:solidFill>
          </a:ln>
          <a:scene3d>
            <a:camera prst="orthographicFront">
              <a:rot lat="0" lon="0" rev="7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13 - Ελλειψοειδής επεξήγηση"/>
          <p:cNvSpPr/>
          <p:nvPr/>
        </p:nvSpPr>
        <p:spPr>
          <a:xfrm>
            <a:off x="6444208" y="3140968"/>
            <a:ext cx="1368152" cy="504056"/>
          </a:xfrm>
          <a:prstGeom prst="wedgeEllipseCallout">
            <a:avLst>
              <a:gd name="adj1" fmla="val -63968"/>
              <a:gd name="adj2" fmla="val 676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Query Results</a:t>
            </a:r>
          </a:p>
        </p:txBody>
      </p:sp>
      <p:sp>
        <p:nvSpPr>
          <p:cNvPr id="15" name="14 - Ελλειψοειδής επεξήγηση"/>
          <p:cNvSpPr/>
          <p:nvPr/>
        </p:nvSpPr>
        <p:spPr>
          <a:xfrm>
            <a:off x="6516216" y="5589240"/>
            <a:ext cx="1368152" cy="504056"/>
          </a:xfrm>
          <a:prstGeom prst="wedgeEllipseCallout">
            <a:avLst>
              <a:gd name="adj1" fmla="val -63968"/>
              <a:gd name="adj2" fmla="val 676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rPr>
              <a:t>Information Panel</a:t>
            </a:r>
          </a:p>
        </p:txBody>
      </p:sp>
      <p:sp>
        <p:nvSpPr>
          <p:cNvPr id="16" name="1 - Τίτλος"/>
          <p:cNvSpPr>
            <a:spLocks noGrp="1"/>
          </p:cNvSpPr>
          <p:nvPr>
            <p:ph type="title"/>
          </p:nvPr>
        </p:nvSpPr>
        <p:spPr>
          <a:xfrm>
            <a:off x="457200" y="274638"/>
            <a:ext cx="7467600" cy="1143000"/>
          </a:xfrm>
        </p:spPr>
        <p:txBody>
          <a:bodyPr>
            <a:normAutofit fontScale="90000"/>
          </a:bodyPr>
          <a:lstStyle/>
          <a:p>
            <a:r>
              <a:rPr lang="en-GB" dirty="0" smtClean="0"/>
              <a:t>Experimental Setup (2/4)</a:t>
            </a:r>
            <a:br>
              <a:rPr lang="en-GB" dirty="0" smtClean="0"/>
            </a:br>
            <a:r>
              <a:rPr lang="en-GB" dirty="0" smtClean="0"/>
              <a:t/>
            </a:r>
            <a:br>
              <a:rPr lang="en-GB" dirty="0" smtClean="0"/>
            </a:br>
            <a:endParaRPr lang="en-GB" dirty="0"/>
          </a:p>
        </p:txBody>
      </p:sp>
      <p:sp>
        <p:nvSpPr>
          <p:cNvPr id="17" name="16 - Θέση αριθμού διαφάνειας"/>
          <p:cNvSpPr>
            <a:spLocks noGrp="1"/>
          </p:cNvSpPr>
          <p:nvPr>
            <p:ph type="sldNum" sz="quarter" idx="15"/>
          </p:nvPr>
        </p:nvSpPr>
        <p:spPr/>
        <p:txBody>
          <a:bodyPr/>
          <a:lstStyle/>
          <a:p>
            <a:fld id="{9D7A6658-E993-4F36-B032-14CE79F4A14D}" type="slidenum">
              <a:rPr lang="en-GB" smtClean="0"/>
              <a:pPr/>
              <a:t>9</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1+#ppt_w/2"/>
                                          </p:val>
                                        </p:tav>
                                        <p:tav tm="100000">
                                          <p:val>
                                            <p:strVal val="#ppt_x"/>
                                          </p:val>
                                        </p:tav>
                                      </p:tavLst>
                                    </p:anim>
                                    <p:anim calcmode="lin" valueType="num">
                                      <p:cBhvr additive="base">
                                        <p:cTn id="24"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Διαβάθμιση του γκρι">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1412</TotalTime>
  <Words>846</Words>
  <Application>Microsoft Office PowerPoint</Application>
  <PresentationFormat>Προβολή στην οθόνη (4:3)</PresentationFormat>
  <Paragraphs>304</Paragraphs>
  <Slides>20</Slides>
  <Notes>20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Προεξοχή</vt:lpstr>
      <vt:lpstr>Event Detection using a Clustering Algorithm </vt:lpstr>
      <vt:lpstr>Contents</vt:lpstr>
      <vt:lpstr>Problem Statement (1/2)</vt:lpstr>
      <vt:lpstr>Problem Statement (2/2)</vt:lpstr>
      <vt:lpstr>Clustering Framework (1/3)</vt:lpstr>
      <vt:lpstr>Clustering Framework (2/3)</vt:lpstr>
      <vt:lpstr>Clustering Framework (3/3)</vt:lpstr>
      <vt:lpstr>Experimental Setup (1/4)</vt:lpstr>
      <vt:lpstr>Experimental Setup (2/4)  </vt:lpstr>
      <vt:lpstr>Experimental Setup (3/4)  </vt:lpstr>
      <vt:lpstr>Experimental Setup (4/4)</vt:lpstr>
      <vt:lpstr>Evaluation Methodology (1/2)</vt:lpstr>
      <vt:lpstr>Evaluation Methodology (2/2)</vt:lpstr>
      <vt:lpstr>Results (1/4)</vt:lpstr>
      <vt:lpstr>Results (2/4)</vt:lpstr>
      <vt:lpstr>Results (3/4)</vt:lpstr>
      <vt:lpstr>Results (4/4)</vt:lpstr>
      <vt:lpstr>Future Work</vt:lpstr>
      <vt:lpstr>Διαφάνεια 19</vt:lpstr>
      <vt:lpstr>References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kleisar</dc:creator>
  <cp:lastModifiedBy>kleisar</cp:lastModifiedBy>
  <cp:revision>164</cp:revision>
  <dcterms:created xsi:type="dcterms:W3CDTF">2011-02-06T12:32:28Z</dcterms:created>
  <dcterms:modified xsi:type="dcterms:W3CDTF">2011-02-25T17:24:32Z</dcterms:modified>
</cp:coreProperties>
</file>