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8" r:id="rId21"/>
    <p:sldId id="276" r:id="rId22"/>
    <p:sldId id="279" r:id="rId23"/>
    <p:sldId id="277"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8E2F6E1-5306-4519-8B88-65034422F679}" type="datetimeFigureOut">
              <a:rPr lang="el-GR" smtClean="0"/>
              <a:t>31/3/2021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386309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8E2F6E1-5306-4519-8B88-65034422F679}" type="datetimeFigureOut">
              <a:rPr lang="el-GR" smtClean="0"/>
              <a:t>31/3/2021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296218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8E2F6E1-5306-4519-8B88-65034422F679}" type="datetimeFigureOut">
              <a:rPr lang="el-GR" smtClean="0"/>
              <a:t>31/3/2021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57930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8E2F6E1-5306-4519-8B88-65034422F679}" type="datetimeFigureOut">
              <a:rPr lang="el-GR" smtClean="0"/>
              <a:t>31/3/2021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199237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E2F6E1-5306-4519-8B88-65034422F679}" type="datetimeFigureOut">
              <a:rPr lang="el-GR" smtClean="0"/>
              <a:t>31/3/2021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339053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8E2F6E1-5306-4519-8B88-65034422F679}" type="datetimeFigureOut">
              <a:rPr lang="el-GR" smtClean="0"/>
              <a:t>31/3/2021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221397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8E2F6E1-5306-4519-8B88-65034422F679}" type="datetimeFigureOut">
              <a:rPr lang="el-GR" smtClean="0"/>
              <a:t>31/3/2021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249724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8E2F6E1-5306-4519-8B88-65034422F679}" type="datetimeFigureOut">
              <a:rPr lang="el-GR" smtClean="0"/>
              <a:t>31/3/2021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303254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2F6E1-5306-4519-8B88-65034422F679}" type="datetimeFigureOut">
              <a:rPr lang="el-GR" smtClean="0"/>
              <a:t>31/3/2021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154830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E2F6E1-5306-4519-8B88-65034422F679}" type="datetimeFigureOut">
              <a:rPr lang="el-GR" smtClean="0"/>
              <a:t>31/3/2021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401446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E2F6E1-5306-4519-8B88-65034422F679}" type="datetimeFigureOut">
              <a:rPr lang="el-GR" smtClean="0"/>
              <a:t>31/3/2021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4973284-E06D-4F5F-AD08-337A22F6A52E}" type="slidenum">
              <a:rPr lang="el-GR" smtClean="0"/>
              <a:t>‹#›</a:t>
            </a:fld>
            <a:endParaRPr lang="el-GR"/>
          </a:p>
        </p:txBody>
      </p:sp>
    </p:spTree>
    <p:extLst>
      <p:ext uri="{BB962C8B-B14F-4D97-AF65-F5344CB8AC3E}">
        <p14:creationId xmlns:p14="http://schemas.microsoft.com/office/powerpoint/2010/main" val="47351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2F6E1-5306-4519-8B88-65034422F679}" type="datetimeFigureOut">
              <a:rPr lang="el-GR" smtClean="0"/>
              <a:t>31/3/2021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73284-E06D-4F5F-AD08-337A22F6A52E}" type="slidenum">
              <a:rPr lang="el-GR" smtClean="0"/>
              <a:t>‹#›</a:t>
            </a:fld>
            <a:endParaRPr lang="el-GR"/>
          </a:p>
        </p:txBody>
      </p:sp>
    </p:spTree>
    <p:extLst>
      <p:ext uri="{BB962C8B-B14F-4D97-AF65-F5344CB8AC3E}">
        <p14:creationId xmlns:p14="http://schemas.microsoft.com/office/powerpoint/2010/main" val="1396641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Information Capacity </a:t>
            </a:r>
            <a:r>
              <a:rPr lang="en-US" i="1" dirty="0" smtClean="0"/>
              <a:t>and Learning in Neuroscience</a:t>
            </a:r>
            <a:endParaRPr lang="el-GR" i="1" dirty="0"/>
          </a:p>
        </p:txBody>
      </p:sp>
      <p:sp>
        <p:nvSpPr>
          <p:cNvPr id="3" name="Subtitle 2"/>
          <p:cNvSpPr>
            <a:spLocks noGrp="1"/>
          </p:cNvSpPr>
          <p:nvPr>
            <p:ph type="subTitle" idx="1"/>
          </p:nvPr>
        </p:nvSpPr>
        <p:spPr/>
        <p:txBody>
          <a:bodyPr/>
          <a:lstStyle/>
          <a:p>
            <a:r>
              <a:rPr lang="en-US" dirty="0" err="1" smtClean="0"/>
              <a:t>Ioannis</a:t>
            </a:r>
            <a:r>
              <a:rPr lang="en-US" dirty="0" smtClean="0"/>
              <a:t>  </a:t>
            </a:r>
            <a:r>
              <a:rPr lang="en-US" dirty="0" err="1" smtClean="0"/>
              <a:t>Smyrnakis</a:t>
            </a:r>
            <a:endParaRPr lang="el-GR" dirty="0"/>
          </a:p>
        </p:txBody>
      </p:sp>
    </p:spTree>
    <p:extLst>
      <p:ext uri="{BB962C8B-B14F-4D97-AF65-F5344CB8AC3E}">
        <p14:creationId xmlns:p14="http://schemas.microsoft.com/office/powerpoint/2010/main" val="238189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Stochasticity</a:t>
            </a:r>
            <a:r>
              <a:rPr lang="en-US" dirty="0" smtClean="0"/>
              <a:t> of Neuronal Response 2</a:t>
            </a:r>
            <a:endParaRPr lang="el-GR" dirty="0"/>
          </a:p>
        </p:txBody>
      </p:sp>
      <p:sp>
        <p:nvSpPr>
          <p:cNvPr id="3" name="Content Placeholder 2"/>
          <p:cNvSpPr>
            <a:spLocks noGrp="1"/>
          </p:cNvSpPr>
          <p:nvPr>
            <p:ph idx="1"/>
          </p:nvPr>
        </p:nvSpPr>
        <p:spPr/>
        <p:txBody>
          <a:bodyPr/>
          <a:lstStyle/>
          <a:p>
            <a:pPr marL="0" indent="0">
              <a:buNone/>
            </a:pPr>
            <a:r>
              <a:rPr lang="en-US" dirty="0" err="1" smtClean="0"/>
              <a:t>Stochasticity</a:t>
            </a:r>
            <a:r>
              <a:rPr lang="en-US" dirty="0" smtClean="0"/>
              <a:t> can help </a:t>
            </a:r>
            <a:r>
              <a:rPr lang="en-US" b="1" u="sng" dirty="0" smtClean="0"/>
              <a:t>maintain stability </a:t>
            </a:r>
            <a:r>
              <a:rPr lang="en-US" dirty="0" smtClean="0"/>
              <a:t>of the neuronal network without loosing information. </a:t>
            </a:r>
          </a:p>
          <a:p>
            <a:pPr marL="0" indent="0">
              <a:buNone/>
            </a:pPr>
            <a:endParaRPr lang="en-US" dirty="0" smtClean="0"/>
          </a:p>
          <a:p>
            <a:pPr algn="ctr"/>
            <a:r>
              <a:rPr lang="en-US" dirty="0" smtClean="0"/>
              <a:t>Too much activity →Too much input →Even more activity</a:t>
            </a:r>
          </a:p>
          <a:p>
            <a:pPr marL="0" indent="0" algn="ctr">
              <a:buNone/>
            </a:pPr>
            <a:endParaRPr lang="en-US" dirty="0" smtClean="0"/>
          </a:p>
          <a:p>
            <a:pPr algn="ctr"/>
            <a:r>
              <a:rPr lang="en-US" dirty="0" smtClean="0"/>
              <a:t>Too little activity →Too little input →Universal silence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7752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Stochasticity</a:t>
            </a:r>
            <a:r>
              <a:rPr lang="en-US" dirty="0" smtClean="0"/>
              <a:t> of Neuronal Response 3</a:t>
            </a:r>
            <a:endParaRPr lang="el-GR" dirty="0"/>
          </a:p>
        </p:txBody>
      </p:sp>
      <p:sp>
        <p:nvSpPr>
          <p:cNvPr id="3" name="Content Placeholder 2"/>
          <p:cNvSpPr>
            <a:spLocks noGrp="1"/>
          </p:cNvSpPr>
          <p:nvPr>
            <p:ph idx="1"/>
          </p:nvPr>
        </p:nvSpPr>
        <p:spPr/>
        <p:txBody>
          <a:bodyPr/>
          <a:lstStyle/>
          <a:p>
            <a:pPr marL="0" indent="0">
              <a:buNone/>
            </a:pPr>
            <a:r>
              <a:rPr lang="en-US" dirty="0" err="1" smtClean="0"/>
              <a:t>Stochasticity</a:t>
            </a:r>
            <a:r>
              <a:rPr lang="en-US" dirty="0" smtClean="0"/>
              <a:t> can allow </a:t>
            </a:r>
            <a:r>
              <a:rPr lang="en-US" b="1" u="sng" dirty="0" smtClean="0"/>
              <a:t>greater flexibility of the neuronal network</a:t>
            </a:r>
            <a:r>
              <a:rPr lang="en-US" dirty="0" smtClean="0"/>
              <a:t>. </a:t>
            </a:r>
          </a:p>
          <a:p>
            <a:r>
              <a:rPr lang="en-US" dirty="0" smtClean="0"/>
              <a:t>Suppose for example that a neuron in the network dies and this neuron is a definite response neuron. Then the information it encodes is lost, unless there are more neurons responding to the same information. However these neurons may not be connected the right way along the line.</a:t>
            </a:r>
          </a:p>
          <a:p>
            <a:r>
              <a:rPr lang="en-US" dirty="0" smtClean="0"/>
              <a:t>However </a:t>
            </a:r>
            <a:r>
              <a:rPr lang="en-US" b="1" u="sng" dirty="0" smtClean="0"/>
              <a:t>if the neuron that died is only part of a pathway with a small probability of response, then the network will continue to operate </a:t>
            </a:r>
            <a:r>
              <a:rPr lang="en-US" dirty="0" smtClean="0"/>
              <a:t>without any changes unless the pathway is in a limiting state.</a:t>
            </a:r>
            <a:endParaRPr lang="el-GR" dirty="0"/>
          </a:p>
        </p:txBody>
      </p:sp>
    </p:spTree>
    <p:extLst>
      <p:ext uri="{BB962C8B-B14F-4D97-AF65-F5344CB8AC3E}">
        <p14:creationId xmlns:p14="http://schemas.microsoft.com/office/powerpoint/2010/main" val="342284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Information Capacity Question</a:t>
            </a:r>
            <a:endParaRPr lang="el-GR" dirty="0"/>
          </a:p>
        </p:txBody>
      </p:sp>
      <p:sp>
        <p:nvSpPr>
          <p:cNvPr id="3" name="Content Placeholder 2"/>
          <p:cNvSpPr>
            <a:spLocks noGrp="1"/>
          </p:cNvSpPr>
          <p:nvPr>
            <p:ph idx="1"/>
          </p:nvPr>
        </p:nvSpPr>
        <p:spPr/>
        <p:txBody>
          <a:bodyPr/>
          <a:lstStyle/>
          <a:p>
            <a:pPr marL="0" indent="0">
              <a:buNone/>
            </a:pPr>
            <a:r>
              <a:rPr lang="en-US" dirty="0" smtClean="0"/>
              <a:t>Suppose that definite response to a signal is done by a pathway of stochastically responding neurons, how many such pathways can an aggregate of N neurons support, so that </a:t>
            </a:r>
            <a:endParaRPr lang="en-US" b="1" u="sng" dirty="0" smtClean="0"/>
          </a:p>
          <a:p>
            <a:pPr marL="514350" indent="-514350">
              <a:buFont typeface="+mj-lt"/>
              <a:buAutoNum type="alphaLcParenR"/>
            </a:pPr>
            <a:r>
              <a:rPr lang="en-US" b="1" u="sng" dirty="0" smtClean="0"/>
              <a:t>The </a:t>
            </a:r>
            <a:r>
              <a:rPr lang="en-US" b="1" u="sng" dirty="0" smtClean="0"/>
              <a:t>pathways responds to their corresponding signals with probability close to 1</a:t>
            </a:r>
            <a:r>
              <a:rPr lang="en-US" dirty="0" smtClean="0"/>
              <a:t>,</a:t>
            </a:r>
          </a:p>
          <a:p>
            <a:pPr marL="514350" indent="-514350">
              <a:buFont typeface="+mj-lt"/>
              <a:buAutoNum type="alphaLcParenR"/>
            </a:pPr>
            <a:endParaRPr lang="en-US" b="1" u="sng" dirty="0" smtClean="0"/>
          </a:p>
          <a:p>
            <a:pPr marL="514350" indent="-514350">
              <a:buFont typeface="+mj-lt"/>
              <a:buAutoNum type="alphaLcParenR"/>
            </a:pPr>
            <a:r>
              <a:rPr lang="en-US" b="1" u="sng" dirty="0" smtClean="0"/>
              <a:t>The </a:t>
            </a:r>
            <a:r>
              <a:rPr lang="en-US" b="1" u="sng" dirty="0" smtClean="0"/>
              <a:t>activity of one pathway does not interfere with the activity of another.</a:t>
            </a:r>
            <a:endParaRPr lang="el-GR" b="1" u="sng" dirty="0"/>
          </a:p>
        </p:txBody>
      </p:sp>
    </p:spTree>
    <p:extLst>
      <p:ext uri="{BB962C8B-B14F-4D97-AF65-F5344CB8AC3E}">
        <p14:creationId xmlns:p14="http://schemas.microsoft.com/office/powerpoint/2010/main" val="415850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Simplifying Assumptions</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dirty="0" smtClean="0"/>
                  <a:t>Neurons are </a:t>
                </a:r>
                <a:r>
                  <a:rPr lang="en-US" b="1" dirty="0" smtClean="0"/>
                  <a:t>randomly placed </a:t>
                </a:r>
                <a:r>
                  <a:rPr lang="en-US" dirty="0" smtClean="0"/>
                  <a:t>in the volume they occupy.</a:t>
                </a:r>
              </a:p>
              <a:p>
                <a:endParaRPr lang="en-US" dirty="0"/>
              </a:p>
              <a:p>
                <a:r>
                  <a:rPr lang="en-US" dirty="0" smtClean="0"/>
                  <a:t>Neurons respond with probability </a:t>
                </a:r>
                <a14:m>
                  <m:oMath xmlns:m="http://schemas.openxmlformats.org/officeDocument/2006/math">
                    <m:r>
                      <a:rPr lang="en-US" b="1" i="1" smtClean="0">
                        <a:latin typeface="Cambria Math" panose="02040503050406030204" pitchFamily="18" charset="0"/>
                      </a:rPr>
                      <m:t>𝒑</m:t>
                    </m:r>
                  </m:oMath>
                </a14:m>
                <a:r>
                  <a:rPr lang="en-US" dirty="0" smtClean="0"/>
                  <a:t> to the signal that excites a pathway they belong to, while they respond with probability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𝟎</m:t>
                        </m:r>
                      </m:sub>
                    </m:sSub>
                  </m:oMath>
                </a14:m>
                <a:r>
                  <a:rPr lang="en-US" dirty="0" smtClean="0"/>
                  <a:t> to either no signal or to a signal that excites a pathway they do not belong to.</a:t>
                </a:r>
                <a:endParaRPr lang="en-US" dirty="0"/>
              </a:p>
              <a:p>
                <a:endParaRPr lang="en-US" dirty="0" smtClean="0"/>
              </a:p>
              <a:p>
                <a:r>
                  <a:rPr lang="en-US" dirty="0" smtClean="0"/>
                  <a:t>There is a </a:t>
                </a:r>
                <a:r>
                  <a:rPr lang="en-US" b="1" dirty="0" smtClean="0"/>
                  <a:t>pathway threshold </a:t>
                </a:r>
                <a14:m>
                  <m:oMath xmlns:m="http://schemas.openxmlformats.org/officeDocument/2006/math">
                    <m:r>
                      <a:rPr lang="en-US" b="1" i="1" smtClean="0">
                        <a:latin typeface="Cambria Math" panose="02040503050406030204" pitchFamily="18" charset="0"/>
                      </a:rPr>
                      <m:t>𝑲</m:t>
                    </m:r>
                  </m:oMath>
                </a14:m>
                <a:r>
                  <a:rPr lang="en-US" dirty="0" smtClean="0"/>
                  <a:t>. If the pathway has more than </a:t>
                </a:r>
                <a14:m>
                  <m:oMath xmlns:m="http://schemas.openxmlformats.org/officeDocument/2006/math">
                    <m:r>
                      <a:rPr lang="en-US" b="0" i="1" smtClean="0">
                        <a:latin typeface="Cambria Math" panose="02040503050406030204" pitchFamily="18" charset="0"/>
                      </a:rPr>
                      <m:t>𝐾</m:t>
                    </m:r>
                  </m:oMath>
                </a14:m>
                <a:r>
                  <a:rPr lang="en-US" dirty="0" smtClean="0"/>
                  <a:t> active neurons the pathway is considered to be active, otherwise it is inactive. This pathway threshold is chosen to ensure minimal interference of pathways.</a:t>
                </a:r>
                <a:endParaRPr lang="en-US" dirty="0"/>
              </a:p>
              <a:p>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l-GR">
                    <a:noFill/>
                  </a:rPr>
                  <a:t> </a:t>
                </a:r>
              </a:p>
            </p:txBody>
          </p:sp>
        </mc:Fallback>
      </mc:AlternateContent>
    </p:spTree>
    <p:extLst>
      <p:ext uri="{BB962C8B-B14F-4D97-AF65-F5344CB8AC3E}">
        <p14:creationId xmlns:p14="http://schemas.microsoft.com/office/powerpoint/2010/main" val="210798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5862588" cy="4351338"/>
              </a:xfrm>
            </p:spPr>
            <p:txBody>
              <a:bodyPr/>
              <a:lstStyle/>
              <a:p>
                <a:r>
                  <a:rPr lang="en-US" dirty="0" smtClean="0"/>
                  <a:t>Definite response condition:</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e>
                      </m:d>
                      <m:r>
                        <a:rPr lang="en-US" b="0" i="1" smtClean="0">
                          <a:latin typeface="Cambria Math" panose="02040503050406030204" pitchFamily="18" charset="0"/>
                        </a:rPr>
                        <m:t>&gt;1−</m:t>
                      </m:r>
                      <m:r>
                        <a:rPr lang="el-GR" b="0" i="1" smtClean="0">
                          <a:latin typeface="Cambria Math" panose="02040503050406030204" pitchFamily="18" charset="0"/>
                        </a:rPr>
                        <m:t>𝜀</m:t>
                      </m:r>
                    </m:oMath>
                  </m:oMathPara>
                </a14:m>
                <a:endParaRPr lang="el-GR" b="0" dirty="0" smtClean="0"/>
              </a:p>
              <a:p>
                <a:endParaRPr lang="en-US" dirty="0" smtClean="0"/>
              </a:p>
              <a:p>
                <a:r>
                  <a:rPr lang="en-US" dirty="0" smtClean="0"/>
                  <a:t>No interference condition:</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𝑖</m:t>
                              </m:r>
                            </m:sub>
                          </m:sSub>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𝑗</m:t>
                              </m:r>
                            </m:sub>
                          </m:sSub>
                        </m:e>
                      </m:d>
                      <m:r>
                        <a:rPr lang="en-US" b="0" i="1" smtClean="0">
                          <a:latin typeface="Cambria Math" panose="02040503050406030204" pitchFamily="18" charset="0"/>
                        </a:rPr>
                        <m:t>&lt;</m:t>
                      </m:r>
                      <m:r>
                        <a:rPr lang="el-GR" i="1">
                          <a:latin typeface="Cambria Math" panose="02040503050406030204" pitchFamily="18" charset="0"/>
                        </a:rPr>
                        <m:t>𝜀</m:t>
                      </m:r>
                    </m:oMath>
                  </m:oMathPara>
                </a14:m>
                <a:endParaRPr lang="el-GR" dirty="0"/>
              </a:p>
              <a:p>
                <a:pPr marL="0" indent="0" algn="ctr">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5862588" cy="4351338"/>
              </a:xfrm>
              <a:blipFill>
                <a:blip r:embed="rId2"/>
                <a:stretch>
                  <a:fillRect l="-1873" t="-2241"/>
                </a:stretch>
              </a:blipFill>
            </p:spPr>
            <p:txBody>
              <a:bodyPr/>
              <a:lstStyle/>
              <a:p>
                <a:r>
                  <a:rPr lang="el-GR">
                    <a:noFill/>
                  </a:rPr>
                  <a:t> </a:t>
                </a:r>
              </a:p>
            </p:txBody>
          </p:sp>
        </mc:Fallback>
      </mc:AlternateContent>
      <p:sp>
        <p:nvSpPr>
          <p:cNvPr id="22" name="Freeform 21"/>
          <p:cNvSpPr/>
          <p:nvPr/>
        </p:nvSpPr>
        <p:spPr>
          <a:xfrm>
            <a:off x="6912108" y="2000955"/>
            <a:ext cx="2748600" cy="20412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0">
            <a:solidFill>
              <a:srgbClr val="80808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pic>
        <p:nvPicPr>
          <p:cNvPr id="23" name="Picture 2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593668" y="2545635"/>
            <a:ext cx="517319" cy="468720"/>
          </a:xfrm>
          <a:prstGeom prst="rect">
            <a:avLst/>
          </a:prstGeom>
          <a:noFill/>
          <a:ln>
            <a:noFill/>
          </a:ln>
        </p:spPr>
      </p:pic>
      <p:pic>
        <p:nvPicPr>
          <p:cNvPr id="24" name="Picture 23">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8676108" y="2697555"/>
            <a:ext cx="326880" cy="257040"/>
          </a:xfrm>
          <a:prstGeom prst="rect">
            <a:avLst/>
          </a:prstGeom>
          <a:noFill/>
          <a:ln>
            <a:noFill/>
          </a:ln>
        </p:spPr>
      </p:pic>
      <p:pic>
        <p:nvPicPr>
          <p:cNvPr id="25" name="Picture 2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9080748" y="2751915"/>
            <a:ext cx="517680" cy="469080"/>
          </a:xfrm>
          <a:prstGeom prst="rect">
            <a:avLst/>
          </a:prstGeom>
          <a:noFill/>
          <a:ln>
            <a:noFill/>
          </a:ln>
        </p:spPr>
      </p:pic>
      <p:pic>
        <p:nvPicPr>
          <p:cNvPr id="26" name="Picture 25">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9209268" y="2869995"/>
            <a:ext cx="326520" cy="257040"/>
          </a:xfrm>
          <a:prstGeom prst="rect">
            <a:avLst/>
          </a:prstGeom>
          <a:noFill/>
          <a:ln>
            <a:noFill/>
          </a:ln>
        </p:spPr>
      </p:pic>
      <p:pic>
        <p:nvPicPr>
          <p:cNvPr id="27" name="Picture 26">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10177308" y="2471115"/>
            <a:ext cx="326880" cy="257040"/>
          </a:xfrm>
          <a:prstGeom prst="rect">
            <a:avLst/>
          </a:prstGeom>
          <a:noFill/>
          <a:ln>
            <a:noFill/>
          </a:ln>
        </p:spPr>
      </p:pic>
      <p:pic>
        <p:nvPicPr>
          <p:cNvPr id="28" name="Picture 27">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768268" y="3220995"/>
            <a:ext cx="517680" cy="468720"/>
          </a:xfrm>
          <a:prstGeom prst="rect">
            <a:avLst/>
          </a:prstGeom>
          <a:noFill/>
          <a:ln>
            <a:noFill/>
          </a:ln>
        </p:spPr>
      </p:pic>
      <p:pic>
        <p:nvPicPr>
          <p:cNvPr id="29" name="Picture 28">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8829468" y="3324315"/>
            <a:ext cx="325440" cy="257040"/>
          </a:xfrm>
          <a:prstGeom prst="rect">
            <a:avLst/>
          </a:prstGeom>
          <a:noFill/>
          <a:ln>
            <a:noFill/>
          </a:ln>
        </p:spPr>
      </p:pic>
      <p:pic>
        <p:nvPicPr>
          <p:cNvPr id="30" name="Picture 29">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9598427" y="2235675"/>
            <a:ext cx="326520" cy="257040"/>
          </a:xfrm>
          <a:prstGeom prst="rect">
            <a:avLst/>
          </a:prstGeom>
          <a:noFill/>
          <a:ln>
            <a:noFill/>
          </a:ln>
        </p:spPr>
      </p:pic>
      <p:pic>
        <p:nvPicPr>
          <p:cNvPr id="31" name="Picture 30">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10115028" y="2962875"/>
            <a:ext cx="326520" cy="257040"/>
          </a:xfrm>
          <a:prstGeom prst="rect">
            <a:avLst/>
          </a:prstGeom>
          <a:noFill/>
          <a:ln>
            <a:noFill/>
          </a:ln>
        </p:spPr>
      </p:pic>
      <p:pic>
        <p:nvPicPr>
          <p:cNvPr id="32" name="Picture 31">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9490427" y="3714555"/>
            <a:ext cx="326520" cy="257040"/>
          </a:xfrm>
          <a:prstGeom prst="rect">
            <a:avLst/>
          </a:prstGeom>
          <a:noFill/>
          <a:ln>
            <a:noFill/>
          </a:ln>
        </p:spPr>
      </p:pic>
      <p:pic>
        <p:nvPicPr>
          <p:cNvPr id="33" name="Picture 32">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10377828" y="3249434"/>
            <a:ext cx="326880" cy="257400"/>
          </a:xfrm>
          <a:prstGeom prst="rect">
            <a:avLst/>
          </a:prstGeom>
          <a:noFill/>
          <a:ln>
            <a:noFill/>
          </a:ln>
        </p:spPr>
      </p:pic>
      <p:pic>
        <p:nvPicPr>
          <p:cNvPr id="34" name="Picture 3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897428" y="2192475"/>
            <a:ext cx="517319" cy="468720"/>
          </a:xfrm>
          <a:prstGeom prst="rect">
            <a:avLst/>
          </a:prstGeom>
          <a:noFill/>
          <a:ln>
            <a:noFill/>
          </a:ln>
        </p:spPr>
      </p:pic>
      <p:pic>
        <p:nvPicPr>
          <p:cNvPr id="35" name="Picture 3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168428" y="2571195"/>
            <a:ext cx="517680" cy="468720"/>
          </a:xfrm>
          <a:prstGeom prst="rect">
            <a:avLst/>
          </a:prstGeom>
          <a:noFill/>
          <a:ln>
            <a:noFill/>
          </a:ln>
        </p:spPr>
      </p:pic>
      <p:pic>
        <p:nvPicPr>
          <p:cNvPr id="36" name="Picture 3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362828" y="3150435"/>
            <a:ext cx="517680" cy="468720"/>
          </a:xfrm>
          <a:prstGeom prst="rect">
            <a:avLst/>
          </a:prstGeom>
          <a:noFill/>
          <a:ln>
            <a:noFill/>
          </a:ln>
        </p:spPr>
      </p:pic>
      <p:sp>
        <p:nvSpPr>
          <p:cNvPr id="37" name="Freeform 36"/>
          <p:cNvSpPr/>
          <p:nvPr/>
        </p:nvSpPr>
        <p:spPr>
          <a:xfrm>
            <a:off x="8411507" y="2047755"/>
            <a:ext cx="2748600" cy="20412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0">
            <a:solidFill>
              <a:srgbClr val="80808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pic>
        <p:nvPicPr>
          <p:cNvPr id="38" name="Picture 37">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849188" y="2681715"/>
            <a:ext cx="517680" cy="468720"/>
          </a:xfrm>
          <a:prstGeom prst="rect">
            <a:avLst/>
          </a:prstGeom>
          <a:noFill/>
          <a:ln>
            <a:noFill/>
          </a:ln>
        </p:spPr>
      </p:pic>
      <p:pic>
        <p:nvPicPr>
          <p:cNvPr id="39" name="Picture 38">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8067708" y="3455714"/>
            <a:ext cx="517680" cy="469080"/>
          </a:xfrm>
          <a:prstGeom prst="rect">
            <a:avLst/>
          </a:prstGeom>
          <a:noFill/>
          <a:ln>
            <a:noFill/>
          </a:ln>
        </p:spPr>
      </p:pic>
      <p:sp>
        <p:nvSpPr>
          <p:cNvPr id="40" name="Freeform 39"/>
          <p:cNvSpPr/>
          <p:nvPr/>
        </p:nvSpPr>
        <p:spPr>
          <a:xfrm>
            <a:off x="8496108" y="2216955"/>
            <a:ext cx="1102320" cy="1584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FFFF00">
              <a:alpha val="30000"/>
            </a:srgbClr>
          </a:solidFill>
          <a:ln w="0">
            <a:solidFill>
              <a:srgbClr val="808080">
                <a:alpha val="0"/>
              </a:srgbClr>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sp>
        <p:nvSpPr>
          <p:cNvPr id="41" name="Straight Connector 40"/>
          <p:cNvSpPr/>
          <p:nvPr/>
        </p:nvSpPr>
        <p:spPr>
          <a:xfrm flipV="1">
            <a:off x="8983548" y="3629235"/>
            <a:ext cx="0" cy="608759"/>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sp>
        <p:nvSpPr>
          <p:cNvPr id="42" name="TextBox 41"/>
          <p:cNvSpPr txBox="1"/>
          <p:nvPr/>
        </p:nvSpPr>
        <p:spPr>
          <a:xfrm>
            <a:off x="8366868" y="4350328"/>
            <a:ext cx="1157048" cy="369332"/>
          </a:xfrm>
          <a:prstGeom prst="rect">
            <a:avLst/>
          </a:prstGeom>
          <a:noFill/>
        </p:spPr>
        <p:txBody>
          <a:bodyPr wrap="none" rtlCol="0">
            <a:spAutoFit/>
          </a:bodyPr>
          <a:lstStyle/>
          <a:p>
            <a:r>
              <a:rPr lang="en-US" dirty="0" smtClean="0"/>
              <a:t>Overlap m</a:t>
            </a:r>
            <a:endParaRPr lang="el-GR" dirty="0"/>
          </a:p>
        </p:txBody>
      </p:sp>
      <mc:AlternateContent xmlns:mc="http://schemas.openxmlformats.org/markup-compatibility/2006" xmlns:a14="http://schemas.microsoft.com/office/drawing/2010/main">
        <mc:Choice Requires="a14">
          <p:sp>
            <p:nvSpPr>
              <p:cNvPr id="43" name="TextBox 42"/>
              <p:cNvSpPr txBox="1"/>
              <p:nvPr/>
            </p:nvSpPr>
            <p:spPr>
              <a:xfrm>
                <a:off x="7014949" y="4885899"/>
                <a:ext cx="4790364" cy="1200329"/>
              </a:xfrm>
              <a:prstGeom prst="rect">
                <a:avLst/>
              </a:prstGeom>
              <a:noFill/>
            </p:spPr>
            <p:txBody>
              <a:bodyPr wrap="square" rtlCol="0">
                <a:spAutoFit/>
              </a:bodyPr>
              <a:lstStyle/>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smtClean="0"/>
                  <a:t> Signal of pathway </a:t>
                </a:r>
                <a:r>
                  <a:rPr lang="en-US" dirty="0" err="1" smtClean="0"/>
                  <a:t>i</a:t>
                </a:r>
                <a:endParaRPr lang="en-US" dirty="0" smtClean="0"/>
              </a:p>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smtClean="0"/>
                  <a:t> Firing of pathway </a:t>
                </a:r>
                <a:r>
                  <a:rPr lang="en-US" dirty="0" err="1" smtClean="0"/>
                  <a:t>i</a:t>
                </a:r>
                <a:endParaRPr lang="en-US" dirty="0" smtClean="0"/>
              </a:p>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smtClean="0"/>
                  <a:t> Threshold of pathway </a:t>
                </a:r>
                <a:r>
                  <a:rPr lang="en-US" dirty="0" err="1" smtClean="0"/>
                  <a:t>i</a:t>
                </a:r>
                <a:endParaRPr lang="en-US" dirty="0" smtClean="0"/>
              </a:p>
              <a:p>
                <a:r>
                  <a:rPr lang="el-GR" dirty="0" smtClean="0"/>
                  <a:t>ε</a:t>
                </a:r>
                <a:r>
                  <a:rPr lang="en-US" dirty="0" smtClean="0"/>
                  <a:t>: Confidence limit</a:t>
                </a:r>
                <a:endParaRPr lang="el-GR" dirty="0"/>
              </a:p>
            </p:txBody>
          </p:sp>
        </mc:Choice>
        <mc:Fallback xmlns="">
          <p:sp>
            <p:nvSpPr>
              <p:cNvPr id="43" name="TextBox 42"/>
              <p:cNvSpPr txBox="1">
                <a:spLocks noRot="1" noChangeAspect="1" noMove="1" noResize="1" noEditPoints="1" noAdjustHandles="1" noChangeArrowheads="1" noChangeShapeType="1" noTextEdit="1"/>
              </p:cNvSpPr>
              <p:nvPr/>
            </p:nvSpPr>
            <p:spPr>
              <a:xfrm>
                <a:off x="7014949" y="4885899"/>
                <a:ext cx="4790364" cy="1200329"/>
              </a:xfrm>
              <a:prstGeom prst="rect">
                <a:avLst/>
              </a:prstGeom>
              <a:blipFill>
                <a:blip r:embed="rId5"/>
                <a:stretch>
                  <a:fillRect l="-1145" t="-2538" b="-7107"/>
                </a:stretch>
              </a:blipFill>
            </p:spPr>
            <p:txBody>
              <a:bodyPr/>
              <a:lstStyle/>
              <a:p>
                <a:r>
                  <a:rPr lang="el-GR">
                    <a:noFill/>
                  </a:rPr>
                  <a:t> </a:t>
                </a:r>
              </a:p>
            </p:txBody>
          </p:sp>
        </mc:Fallback>
      </mc:AlternateContent>
    </p:spTree>
    <p:extLst>
      <p:ext uri="{BB962C8B-B14F-4D97-AF65-F5344CB8AC3E}">
        <p14:creationId xmlns:p14="http://schemas.microsoft.com/office/powerpoint/2010/main" val="228120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Optimal Choice of Threshold</a:t>
            </a:r>
            <a:endParaRPr lang="el-GR" dirty="0"/>
          </a:p>
        </p:txBody>
      </p:sp>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402799" y="3600000"/>
            <a:ext cx="3347640" cy="2462400"/>
          </a:xfrm>
          <a:prstGeom prst="rect">
            <a:avLst/>
          </a:prstGeom>
          <a:noFill/>
          <a:ln>
            <a:noFill/>
          </a:ln>
        </p:spPr>
      </p:pic>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484000" y="3614399"/>
            <a:ext cx="1918800" cy="2462400"/>
          </a:xfrm>
          <a:prstGeom prst="rect">
            <a:avLst/>
          </a:prstGeom>
          <a:noFill/>
          <a:ln>
            <a:noFill/>
          </a:ln>
        </p:spPr>
      </p:pic>
      <p:sp>
        <p:nvSpPr>
          <p:cNvPr id="6" name="Straight Connector 5"/>
          <p:cNvSpPr/>
          <p:nvPr/>
        </p:nvSpPr>
        <p:spPr>
          <a:xfrm flipH="1" flipV="1">
            <a:off x="4392000" y="3816000"/>
            <a:ext cx="10799" cy="2204280"/>
          </a:xfrm>
          <a:prstGeom prst="line">
            <a:avLst/>
          </a:prstGeom>
          <a:noFill/>
          <a:ln w="0">
            <a:solidFill>
              <a:srgbClr val="00000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sp>
        <p:nvSpPr>
          <p:cNvPr id="7" name="Freeform 6"/>
          <p:cNvSpPr/>
          <p:nvPr/>
        </p:nvSpPr>
        <p:spPr>
          <a:xfrm>
            <a:off x="4392000" y="3168000"/>
            <a:ext cx="1512000" cy="360000"/>
          </a:xfrm>
          <a:custGeom>
            <a:avLst>
              <a:gd name="f0" fmla="val 719"/>
              <a:gd name="f1" fmla="val 41365"/>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FE7F5"/>
          </a:solidFill>
          <a:ln w="0">
            <a:solidFill>
              <a:srgbClr val="808080"/>
            </a:solid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pPr>
            <a:r>
              <a:rPr lang="el-GR" sz="1800" b="0" i="0" u="none" strike="noStrike" kern="1200" baseline="0">
                <a:ln>
                  <a:noFill/>
                </a:ln>
                <a:solidFill>
                  <a:srgbClr val="000000"/>
                </a:solidFill>
                <a:latin typeface="Arial" pitchFamily="18"/>
                <a:ea typeface="Microsoft YaHei" pitchFamily="2"/>
                <a:cs typeface="Arial" pitchFamily="2"/>
              </a:rPr>
              <a:t>Thresh. K</a:t>
            </a:r>
            <a:r>
              <a:rPr lang="el-GR" sz="1800" b="0" i="0" u="none" strike="noStrike" kern="1200" baseline="-33000">
                <a:ln>
                  <a:noFill/>
                </a:ln>
                <a:solidFill>
                  <a:srgbClr val="000000"/>
                </a:solidFill>
                <a:latin typeface="Arial" pitchFamily="18"/>
                <a:ea typeface="Microsoft YaHei" pitchFamily="2"/>
                <a:cs typeface="Arial" pitchFamily="2"/>
              </a:rPr>
              <a:t>i</a:t>
            </a:r>
          </a:p>
        </p:txBody>
      </p:sp>
      <p:sp>
        <p:nvSpPr>
          <p:cNvPr id="8" name="Freeform 7"/>
          <p:cNvSpPr/>
          <p:nvPr/>
        </p:nvSpPr>
        <p:spPr>
          <a:xfrm>
            <a:off x="5940000" y="1728000"/>
            <a:ext cx="2484000" cy="1044000"/>
          </a:xfrm>
          <a:custGeom>
            <a:avLst>
              <a:gd name="f0" fmla="val 1145"/>
              <a:gd name="f1" fmla="val 43743"/>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FE7F5"/>
          </a:solidFill>
          <a:ln w="0">
            <a:solidFill>
              <a:srgbClr val="808080"/>
            </a:solid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pPr>
            <a:r>
              <a:rPr lang="el-GR" sz="1800" b="0" i="0" u="none" strike="noStrike" kern="1200">
                <a:ln>
                  <a:noFill/>
                </a:ln>
                <a:latin typeface="Arial" pitchFamily="18"/>
                <a:ea typeface="Microsoft YaHei" pitchFamily="2"/>
                <a:cs typeface="Arial" pitchFamily="2"/>
              </a:rPr>
              <a:t>Firing Probability,</a:t>
            </a:r>
          </a:p>
          <a:p>
            <a:pPr marL="0" marR="0" lvl="0" indent="0" algn="ctr" rtl="0" hangingPunct="0">
              <a:lnSpc>
                <a:spcPct val="100000"/>
              </a:lnSpc>
              <a:spcBef>
                <a:spcPts val="0"/>
              </a:spcBef>
              <a:spcAft>
                <a:spcPts val="0"/>
              </a:spcAft>
              <a:buNone/>
              <a:tabLst/>
            </a:pPr>
            <a:r>
              <a:rPr lang="el-GR" sz="1800" b="0" i="0" u="none" strike="noStrike" kern="1200">
                <a:ln>
                  <a:noFill/>
                </a:ln>
                <a:latin typeface="Arial" pitchFamily="18"/>
                <a:ea typeface="Microsoft YaHei" pitchFamily="2"/>
                <a:cs typeface="Arial" pitchFamily="2"/>
              </a:rPr>
              <a:t>Pathway Signal S</a:t>
            </a:r>
            <a:r>
              <a:rPr lang="el-GR" sz="1800" b="0" i="0" u="none" strike="noStrike" kern="1200" baseline="-33000">
                <a:ln>
                  <a:noFill/>
                </a:ln>
                <a:latin typeface="Arial" pitchFamily="18"/>
                <a:ea typeface="Microsoft YaHei" pitchFamily="2"/>
                <a:cs typeface="Arial" pitchFamily="2"/>
              </a:rPr>
              <a:t>i</a:t>
            </a:r>
          </a:p>
        </p:txBody>
      </p:sp>
      <p:sp>
        <p:nvSpPr>
          <p:cNvPr id="9" name="Freeform 8"/>
          <p:cNvSpPr/>
          <p:nvPr/>
        </p:nvSpPr>
        <p:spPr>
          <a:xfrm>
            <a:off x="3276000" y="1800000"/>
            <a:ext cx="2484000" cy="1044000"/>
          </a:xfrm>
          <a:custGeom>
            <a:avLst>
              <a:gd name="f0" fmla="val 1145"/>
              <a:gd name="f1" fmla="val 43743"/>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10800 f17 1"/>
              <a:gd name="f35" fmla="*/ f21 1 f4"/>
              <a:gd name="f36" fmla="*/ 10800 f18 1"/>
              <a:gd name="f37" fmla="abs f22"/>
              <a:gd name="f38" fmla="abs f23"/>
              <a:gd name="f39" fmla="+- f35 0 f3"/>
              <a:gd name="f40" fmla="*/ f26 f17 1"/>
              <a:gd name="f41" fmla="*/ f27 f18 1"/>
              <a:gd name="f42" fmla="+- f37 0 f38"/>
              <a:gd name="f43" fmla="+- f38 0 f37"/>
              <a:gd name="f44" fmla="?: f23 f9 f42"/>
              <a:gd name="f45" fmla="?: f23 f42 f9"/>
              <a:gd name="f46" fmla="?: f22 f9 f43"/>
              <a:gd name="f47" fmla="?: f22 f43 f9"/>
              <a:gd name="f48" fmla="?: f19 f9 f44"/>
              <a:gd name="f49" fmla="?: f19 f9 f45"/>
              <a:gd name="f50" fmla="?: f24 f46 f9"/>
              <a:gd name="f51" fmla="?: f24 f47 f9"/>
              <a:gd name="f52" fmla="?: f25 f45 f9"/>
              <a:gd name="f53" fmla="?: f25 f44 f9"/>
              <a:gd name="f54" fmla="?: f20 f9 f47"/>
              <a:gd name="f55" fmla="?: f20 f9 f46"/>
              <a:gd name="f56" fmla="?: f48 f19 0"/>
              <a:gd name="f57" fmla="?: f48 f20 6280"/>
              <a:gd name="f58" fmla="?: f49 f19 0"/>
              <a:gd name="f59" fmla="?: f49 f20 15320"/>
              <a:gd name="f60" fmla="?: f50 f19 6280"/>
              <a:gd name="f61" fmla="?: f50 f20 21600"/>
              <a:gd name="f62" fmla="?: f51 f19 15320"/>
              <a:gd name="f63" fmla="?: f51 f20 21600"/>
              <a:gd name="f64" fmla="?: f52 f19 21600"/>
              <a:gd name="f65" fmla="?: f52 f20 15320"/>
              <a:gd name="f66" fmla="?: f53 f19 21600"/>
              <a:gd name="f67" fmla="?: f53 f20 6280"/>
              <a:gd name="f68" fmla="?: f54 f19 15320"/>
              <a:gd name="f69" fmla="?: f54 f20 0"/>
              <a:gd name="f70" fmla="?: f55 f19 6280"/>
              <a:gd name="f71" fmla="?: f55 f20 0"/>
            </a:gdLst>
            <a:ahLst>
              <a:ahXY gdRefX="f0" minX="f10" maxX="f11" gdRefY="f1" minY="f10" maxY="f11">
                <a:pos x="f28" y="f29"/>
              </a:ahXY>
            </a:ahLst>
            <a:cxnLst>
              <a:cxn ang="3cd4">
                <a:pos x="hc" y="t"/>
              </a:cxn>
              <a:cxn ang="0">
                <a:pos x="r" y="vc"/>
              </a:cxn>
              <a:cxn ang="cd4">
                <a:pos x="hc" y="b"/>
              </a:cxn>
              <a:cxn ang="cd2">
                <a:pos x="l" y="vc"/>
              </a:cxn>
              <a:cxn ang="f39">
                <a:pos x="f34" y="f33"/>
              </a:cxn>
              <a:cxn ang="f39">
                <a:pos x="f30" y="f36"/>
              </a:cxn>
              <a:cxn ang="f39">
                <a:pos x="f34" y="f32"/>
              </a:cxn>
              <a:cxn ang="f39">
                <a:pos x="f31" y="f36"/>
              </a:cxn>
              <a:cxn ang="f39">
                <a:pos x="f40" y="f41"/>
              </a:cxn>
            </a:cxnLst>
            <a:rect l="f30" t="f33" r="f31" b="f32"/>
            <a:pathLst>
              <a:path w="21600" h="21600">
                <a:moveTo>
                  <a:pt x="f7" y="f7"/>
                </a:moveTo>
                <a:lnTo>
                  <a:pt x="f7" y="f12"/>
                </a:lnTo>
                <a:lnTo>
                  <a:pt x="f56" y="f57"/>
                </a:lnTo>
                <a:lnTo>
                  <a:pt x="f7" y="f13"/>
                </a:lnTo>
                <a:lnTo>
                  <a:pt x="f7" y="f14"/>
                </a:lnTo>
                <a:lnTo>
                  <a:pt x="f58" y="f59"/>
                </a:lnTo>
                <a:lnTo>
                  <a:pt x="f7" y="f15"/>
                </a:lnTo>
                <a:lnTo>
                  <a:pt x="f7" y="f8"/>
                </a:lnTo>
                <a:lnTo>
                  <a:pt x="f12" y="f8"/>
                </a:lnTo>
                <a:lnTo>
                  <a:pt x="f60" y="f61"/>
                </a:lnTo>
                <a:lnTo>
                  <a:pt x="f13" y="f8"/>
                </a:lnTo>
                <a:lnTo>
                  <a:pt x="f14" y="f8"/>
                </a:lnTo>
                <a:lnTo>
                  <a:pt x="f62" y="f63"/>
                </a:lnTo>
                <a:lnTo>
                  <a:pt x="f15" y="f8"/>
                </a:lnTo>
                <a:lnTo>
                  <a:pt x="f8" y="f8"/>
                </a:lnTo>
                <a:lnTo>
                  <a:pt x="f8" y="f15"/>
                </a:lnTo>
                <a:lnTo>
                  <a:pt x="f64" y="f65"/>
                </a:lnTo>
                <a:lnTo>
                  <a:pt x="f8" y="f14"/>
                </a:lnTo>
                <a:lnTo>
                  <a:pt x="f8" y="f13"/>
                </a:lnTo>
                <a:lnTo>
                  <a:pt x="f66" y="f67"/>
                </a:lnTo>
                <a:lnTo>
                  <a:pt x="f8" y="f12"/>
                </a:lnTo>
                <a:lnTo>
                  <a:pt x="f8" y="f7"/>
                </a:lnTo>
                <a:lnTo>
                  <a:pt x="f15" y="f7"/>
                </a:lnTo>
                <a:lnTo>
                  <a:pt x="f68" y="f69"/>
                </a:lnTo>
                <a:lnTo>
                  <a:pt x="f14" y="f7"/>
                </a:lnTo>
                <a:lnTo>
                  <a:pt x="f13" y="f7"/>
                </a:lnTo>
                <a:lnTo>
                  <a:pt x="f70" y="f71"/>
                </a:lnTo>
                <a:lnTo>
                  <a:pt x="f12" y="f7"/>
                </a:lnTo>
                <a:lnTo>
                  <a:pt x="f7" y="f7"/>
                </a:lnTo>
                <a:close/>
              </a:path>
            </a:pathLst>
          </a:custGeom>
          <a:solidFill>
            <a:srgbClr val="CFE7F5"/>
          </a:solidFill>
          <a:ln w="0">
            <a:solidFill>
              <a:srgbClr val="808080"/>
            </a:solid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pPr>
            <a:r>
              <a:rPr lang="el-GR" sz="1800" b="0" i="0" u="none" strike="noStrike" kern="1200">
                <a:ln>
                  <a:noFill/>
                </a:ln>
                <a:latin typeface="Arial" pitchFamily="18"/>
                <a:ea typeface="Microsoft YaHei" pitchFamily="2"/>
                <a:cs typeface="Arial" pitchFamily="2"/>
              </a:rPr>
              <a:t>Firing Probability,</a:t>
            </a:r>
          </a:p>
          <a:p>
            <a:pPr marL="0" marR="0" lvl="0" indent="0" algn="ctr" rtl="0" hangingPunct="0">
              <a:lnSpc>
                <a:spcPct val="100000"/>
              </a:lnSpc>
              <a:spcBef>
                <a:spcPts val="0"/>
              </a:spcBef>
              <a:spcAft>
                <a:spcPts val="0"/>
              </a:spcAft>
              <a:buNone/>
              <a:tabLst/>
            </a:pPr>
            <a:r>
              <a:rPr lang="el-GR" sz="1800" b="0" i="0" u="none" strike="noStrike" kern="1200">
                <a:ln>
                  <a:noFill/>
                </a:ln>
                <a:latin typeface="Arial" pitchFamily="18"/>
                <a:ea typeface="Microsoft YaHei" pitchFamily="2"/>
                <a:cs typeface="Arial" pitchFamily="2"/>
              </a:rPr>
              <a:t>Other Pathway Signal S</a:t>
            </a:r>
            <a:r>
              <a:rPr lang="el-GR" sz="1800" b="0" i="0" u="none" strike="noStrike" kern="1200" baseline="-33000">
                <a:ln>
                  <a:noFill/>
                </a:ln>
                <a:latin typeface="Arial" pitchFamily="18"/>
                <a:ea typeface="Microsoft YaHei" pitchFamily="2"/>
                <a:cs typeface="Arial" pitchFamily="2"/>
              </a:rPr>
              <a:t>j</a:t>
            </a:r>
          </a:p>
        </p:txBody>
      </p:sp>
    </p:spTree>
    <p:extLst>
      <p:ext uri="{BB962C8B-B14F-4D97-AF65-F5344CB8AC3E}">
        <p14:creationId xmlns:p14="http://schemas.microsoft.com/office/powerpoint/2010/main" val="237243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Optimal Threshold Outcome</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643414"/>
              </a:xfrm>
            </p:spPr>
            <p:txBody>
              <a:bodyPr>
                <a:normAutofit/>
              </a:bodyPr>
              <a:lstStyle/>
              <a:p>
                <a:r>
                  <a:rPr lang="en-US" dirty="0" smtClean="0"/>
                  <a:t>Under optimal choice of threshold, and for </a:t>
                </a:r>
                <a14:m>
                  <m:oMath xmlns:m="http://schemas.openxmlformats.org/officeDocument/2006/math">
                    <m:r>
                      <a:rPr lang="el-GR" b="0" i="1" smtClean="0">
                        <a:latin typeface="Cambria Math" panose="02040503050406030204" pitchFamily="18" charset="0"/>
                      </a:rPr>
                      <m:t>𝜀</m:t>
                    </m:r>
                    <m:r>
                      <a:rPr lang="el-GR" b="0" i="1" smtClean="0">
                        <a:latin typeface="Cambria Math" panose="02040503050406030204" pitchFamily="18" charset="0"/>
                      </a:rPr>
                      <m:t>=0.01,</m:t>
                    </m:r>
                  </m:oMath>
                </a14:m>
                <a:r>
                  <a:rPr lang="en-US" dirty="0" smtClean="0"/>
                  <a:t> the definite response and the non-interference conditions collapse to the single condition</a:t>
                </a:r>
              </a:p>
              <a:p>
                <a:endParaRPr lang="en-US" dirty="0"/>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r>
                            <a:rPr lang="en-US" b="0" i="1" smtClean="0">
                              <a:latin typeface="Cambria Math" panose="02040503050406030204" pitchFamily="18" charset="0"/>
                            </a:rPr>
                            <m:t>)</m:t>
                          </m:r>
                        </m:num>
                        <m:den>
                          <m:rad>
                            <m:radPr>
                              <m:degHide m:val="on"/>
                              <m:ctrlPr>
                                <a:rPr lang="en-US" i="1" smtClean="0">
                                  <a:latin typeface="Cambria Math" panose="02040503050406030204" pitchFamily="18" charset="0"/>
                                </a:rPr>
                              </m:ctrlPr>
                            </m:radPr>
                            <m:deg/>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𝑚𝑝</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𝑛𝑝</m:t>
                              </m:r>
                              <m:r>
                                <a:rPr lang="en-US" b="0" i="1" smtClean="0">
                                  <a:latin typeface="Cambria Math" panose="02040503050406030204" pitchFamily="18" charset="0"/>
                                </a:rPr>
                                <m:t>(1−</m:t>
                              </m:r>
                              <m:r>
                                <a:rPr lang="en-US" b="0" i="1" smtClean="0">
                                  <a:latin typeface="Cambria Math" panose="02040503050406030204" pitchFamily="18" charset="0"/>
                                </a:rPr>
                                <m:t>𝑝</m:t>
                              </m:r>
                              <m:r>
                                <a:rPr lang="en-US" b="0" i="1" smtClean="0">
                                  <a:latin typeface="Cambria Math" panose="02040503050406030204" pitchFamily="18" charset="0"/>
                                </a:rPr>
                                <m:t>)</m:t>
                              </m:r>
                            </m:e>
                          </m:rad>
                        </m:den>
                      </m:f>
                      <m:r>
                        <a:rPr lang="en-US" b="0" i="1" smtClean="0">
                          <a:latin typeface="Cambria Math" panose="02040503050406030204" pitchFamily="18" charset="0"/>
                        </a:rPr>
                        <m:t>&gt;2.33</m:t>
                      </m:r>
                    </m:oMath>
                  </m:oMathPara>
                </a14:m>
                <a:endParaRPr lang="en-US" dirty="0" smtClean="0"/>
              </a:p>
              <a:p>
                <a:r>
                  <a:rPr lang="en-US" dirty="0" smtClean="0"/>
                  <a:t>n: Number of neurons in the pathway</a:t>
                </a:r>
              </a:p>
              <a:p>
                <a:r>
                  <a:rPr lang="en-US" dirty="0" smtClean="0"/>
                  <a:t>m: Number of neurons in the overlap of two pathways.</a:t>
                </a:r>
              </a:p>
              <a:p>
                <a:pPr marL="0" indent="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643414"/>
              </a:xfrm>
              <a:blipFill>
                <a:blip r:embed="rId2"/>
                <a:stretch>
                  <a:fillRect l="-1043" t="-2100"/>
                </a:stretch>
              </a:blipFill>
            </p:spPr>
            <p:txBody>
              <a:bodyPr/>
              <a:lstStyle/>
              <a:p>
                <a:r>
                  <a:rPr lang="el-GR">
                    <a:noFill/>
                  </a:rPr>
                  <a:t> </a:t>
                </a:r>
              </a:p>
            </p:txBody>
          </p:sp>
        </mc:Fallback>
      </mc:AlternateContent>
    </p:spTree>
    <p:extLst>
      <p:ext uri="{BB962C8B-B14F-4D97-AF65-F5344CB8AC3E}">
        <p14:creationId xmlns:p14="http://schemas.microsoft.com/office/powerpoint/2010/main" val="82995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Maximum allowed Pathway Overlap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a14:m>
                <a:r>
                  <a:rPr lang="en-US" dirty="0" smtClean="0"/>
                  <a:t> </a:t>
                </a:r>
                <a:endParaRPr lang="el-G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l-GR">
                    <a:noFill/>
                  </a:rPr>
                  <a:t> </a:t>
                </a:r>
              </a:p>
            </p:txBody>
          </p:sp>
        </mc:Fallback>
      </mc:AlternateContent>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2408024" y="1916704"/>
            <a:ext cx="6623999" cy="4752000"/>
          </a:xfrm>
          <a:prstGeom prst="rect">
            <a:avLst/>
          </a:prstGeom>
          <a:noFill/>
          <a:ln>
            <a:noFill/>
          </a:ln>
        </p:spPr>
      </p:pic>
      <p:sp>
        <p:nvSpPr>
          <p:cNvPr id="5" name="Text Placeholder 3"/>
          <p:cNvSpPr txBox="1">
            <a:spLocks/>
          </p:cNvSpPr>
          <p:nvPr/>
        </p:nvSpPr>
        <p:spPr>
          <a:xfrm>
            <a:off x="4703640" y="3910567"/>
            <a:ext cx="2032765" cy="3821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36"/>
              </a:spcAft>
              <a:buNone/>
            </a:pPr>
            <a:r>
              <a:rPr lang="el-GR" sz="1800" dirty="0" smtClean="0">
                <a:solidFill>
                  <a:srgbClr val="000000"/>
                </a:solidFill>
              </a:rPr>
              <a:t>Worst case</a:t>
            </a:r>
            <a:r>
              <a:rPr lang="en-US" sz="1800" dirty="0" smtClean="0">
                <a:solidFill>
                  <a:srgbClr val="000000"/>
                </a:solidFill>
              </a:rPr>
              <a:t> </a:t>
            </a:r>
            <a:r>
              <a:rPr lang="el-GR" sz="1800" dirty="0" smtClean="0">
                <a:solidFill>
                  <a:srgbClr val="000000"/>
                </a:solidFill>
              </a:rPr>
              <a:t>scenario</a:t>
            </a:r>
            <a:endParaRPr lang="el-GR" sz="1800" dirty="0">
              <a:solidFill>
                <a:srgbClr val="000000"/>
              </a:solidFill>
            </a:endParaRPr>
          </a:p>
        </p:txBody>
      </p:sp>
      <p:sp>
        <p:nvSpPr>
          <p:cNvPr id="6" name="Straight Connector 5"/>
          <p:cNvSpPr/>
          <p:nvPr/>
        </p:nvSpPr>
        <p:spPr>
          <a:xfrm>
            <a:off x="5792024" y="4292704"/>
            <a:ext cx="0" cy="687240"/>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spTree>
    <p:extLst>
      <p:ext uri="{BB962C8B-B14F-4D97-AF65-F5344CB8AC3E}">
        <p14:creationId xmlns:p14="http://schemas.microsoft.com/office/powerpoint/2010/main" val="1322577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Pathway Packing Models Examined</a:t>
            </a:r>
            <a:endParaRPr lang="el-GR" dirty="0"/>
          </a:p>
        </p:txBody>
      </p:sp>
      <p:sp>
        <p:nvSpPr>
          <p:cNvPr id="3" name="Content Placeholder 2"/>
          <p:cNvSpPr>
            <a:spLocks noGrp="1"/>
          </p:cNvSpPr>
          <p:nvPr>
            <p:ph idx="1"/>
          </p:nvPr>
        </p:nvSpPr>
        <p:spPr/>
        <p:txBody>
          <a:bodyPr/>
          <a:lstStyle/>
          <a:p>
            <a:r>
              <a:rPr lang="en-US" dirty="0" smtClean="0"/>
              <a:t>Nearest Neighbor Pathway Model,</a:t>
            </a:r>
          </a:p>
          <a:p>
            <a:endParaRPr lang="en-US" dirty="0"/>
          </a:p>
          <a:p>
            <a:endParaRPr lang="en-US" dirty="0" smtClean="0"/>
          </a:p>
          <a:p>
            <a:r>
              <a:rPr lang="en-US" dirty="0" smtClean="0"/>
              <a:t>Random Selection Pathway Model,</a:t>
            </a:r>
          </a:p>
          <a:p>
            <a:endParaRPr lang="en-US" dirty="0"/>
          </a:p>
          <a:p>
            <a:endParaRPr lang="en-US" dirty="0" smtClean="0"/>
          </a:p>
          <a:p>
            <a:r>
              <a:rPr lang="en-US" dirty="0" smtClean="0"/>
              <a:t>Random Selection Pathway Model with Cutoff Radius.</a:t>
            </a:r>
            <a:endParaRPr lang="el-GR" dirty="0"/>
          </a:p>
        </p:txBody>
      </p:sp>
    </p:spTree>
    <p:extLst>
      <p:ext uri="{BB962C8B-B14F-4D97-AF65-F5344CB8AC3E}">
        <p14:creationId xmlns:p14="http://schemas.microsoft.com/office/powerpoint/2010/main" val="61545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Nearest Neighbor Pathway Model</a:t>
            </a:r>
            <a:endParaRPr lang="el-GR" dirty="0"/>
          </a:p>
        </p:txBody>
      </p:sp>
      <p:sp>
        <p:nvSpPr>
          <p:cNvPr id="4" name="Freeform 3"/>
          <p:cNvSpPr/>
          <p:nvPr/>
        </p:nvSpPr>
        <p:spPr>
          <a:xfrm>
            <a:off x="5582408" y="2949480"/>
            <a:ext cx="1284480" cy="12938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CFE7F5"/>
          </a:solidFill>
          <a:ln w="0">
            <a:solidFill>
              <a:srgbClr val="80808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03608" y="2445480"/>
            <a:ext cx="169920" cy="184320"/>
          </a:xfrm>
          <a:prstGeom prst="rect">
            <a:avLst/>
          </a:prstGeom>
          <a:noFill/>
          <a:ln>
            <a:noFill/>
          </a:ln>
        </p:spPr>
      </p:pic>
      <p:pic>
        <p:nvPicPr>
          <p:cNvPr id="6" name="Picture 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652887" y="2695680"/>
            <a:ext cx="170280" cy="184320"/>
          </a:xfrm>
          <a:prstGeom prst="rect">
            <a:avLst/>
          </a:prstGeom>
          <a:noFill/>
          <a:ln>
            <a:noFill/>
          </a:ln>
        </p:spPr>
      </p:pic>
      <p:pic>
        <p:nvPicPr>
          <p:cNvPr id="7" name="Picture 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03608" y="2445480"/>
            <a:ext cx="169920" cy="184320"/>
          </a:xfrm>
          <a:prstGeom prst="rect">
            <a:avLst/>
          </a:prstGeom>
          <a:noFill/>
          <a:ln>
            <a:noFill/>
          </a:ln>
        </p:spPr>
      </p:pic>
      <p:pic>
        <p:nvPicPr>
          <p:cNvPr id="8" name="Picture 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14087" y="2737080"/>
            <a:ext cx="170280" cy="184320"/>
          </a:xfrm>
          <a:prstGeom prst="rect">
            <a:avLst/>
          </a:prstGeom>
          <a:noFill/>
          <a:ln>
            <a:noFill/>
          </a:ln>
        </p:spPr>
      </p:pic>
      <p:pic>
        <p:nvPicPr>
          <p:cNvPr id="9" name="Picture 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266128" y="2278440"/>
            <a:ext cx="169920" cy="183960"/>
          </a:xfrm>
          <a:prstGeom prst="rect">
            <a:avLst/>
          </a:prstGeom>
          <a:noFill/>
          <a:ln>
            <a:noFill/>
          </a:ln>
        </p:spPr>
      </p:pic>
      <p:pic>
        <p:nvPicPr>
          <p:cNvPr id="10" name="Picture 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680768" y="2731320"/>
            <a:ext cx="169920" cy="183960"/>
          </a:xfrm>
          <a:prstGeom prst="rect">
            <a:avLst/>
          </a:prstGeom>
          <a:noFill/>
          <a:ln>
            <a:noFill/>
          </a:ln>
        </p:spPr>
      </p:pic>
      <p:pic>
        <p:nvPicPr>
          <p:cNvPr id="11" name="Picture 1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192328" y="3420000"/>
            <a:ext cx="169920" cy="183960"/>
          </a:xfrm>
          <a:prstGeom prst="rect">
            <a:avLst/>
          </a:prstGeom>
          <a:noFill/>
          <a:ln>
            <a:noFill/>
          </a:ln>
        </p:spPr>
      </p:pic>
      <p:pic>
        <p:nvPicPr>
          <p:cNvPr id="12" name="Picture 1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26488" y="2160000"/>
            <a:ext cx="169920" cy="184320"/>
          </a:xfrm>
          <a:prstGeom prst="rect">
            <a:avLst/>
          </a:prstGeom>
          <a:noFill/>
          <a:ln>
            <a:noFill/>
          </a:ln>
        </p:spPr>
      </p:pic>
      <p:pic>
        <p:nvPicPr>
          <p:cNvPr id="13" name="Picture 1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306727" y="2328480"/>
            <a:ext cx="169920" cy="184320"/>
          </a:xfrm>
          <a:prstGeom prst="rect">
            <a:avLst/>
          </a:prstGeom>
          <a:noFill/>
          <a:ln>
            <a:noFill/>
          </a:ln>
        </p:spPr>
      </p:pic>
      <p:pic>
        <p:nvPicPr>
          <p:cNvPr id="14" name="Picture 1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265967" y="3571200"/>
            <a:ext cx="170280" cy="184320"/>
          </a:xfrm>
          <a:prstGeom prst="rect">
            <a:avLst/>
          </a:prstGeom>
          <a:noFill/>
          <a:ln>
            <a:noFill/>
          </a:ln>
        </p:spPr>
      </p:pic>
      <p:pic>
        <p:nvPicPr>
          <p:cNvPr id="15" name="Picture 1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964648" y="3252600"/>
            <a:ext cx="169920" cy="184320"/>
          </a:xfrm>
          <a:prstGeom prst="rect">
            <a:avLst/>
          </a:prstGeom>
          <a:noFill/>
          <a:ln>
            <a:noFill/>
          </a:ln>
        </p:spPr>
      </p:pic>
      <p:pic>
        <p:nvPicPr>
          <p:cNvPr id="16" name="Picture 1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924688" y="4092120"/>
            <a:ext cx="169920" cy="183960"/>
          </a:xfrm>
          <a:prstGeom prst="rect">
            <a:avLst/>
          </a:prstGeom>
          <a:noFill/>
          <a:ln>
            <a:noFill/>
          </a:ln>
        </p:spPr>
      </p:pic>
      <p:pic>
        <p:nvPicPr>
          <p:cNvPr id="17" name="Picture 1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461248" y="4007879"/>
            <a:ext cx="169920" cy="184320"/>
          </a:xfrm>
          <a:prstGeom prst="rect">
            <a:avLst/>
          </a:prstGeom>
          <a:noFill/>
          <a:ln>
            <a:noFill/>
          </a:ln>
        </p:spPr>
      </p:pic>
      <p:pic>
        <p:nvPicPr>
          <p:cNvPr id="18" name="Picture 1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306088" y="2815919"/>
            <a:ext cx="169920" cy="183960"/>
          </a:xfrm>
          <a:prstGeom prst="rect">
            <a:avLst/>
          </a:prstGeom>
          <a:noFill/>
          <a:ln>
            <a:noFill/>
          </a:ln>
        </p:spPr>
      </p:pic>
      <p:pic>
        <p:nvPicPr>
          <p:cNvPr id="19" name="Picture 1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875888" y="4024800"/>
            <a:ext cx="169920" cy="183960"/>
          </a:xfrm>
          <a:prstGeom prst="rect">
            <a:avLst/>
          </a:prstGeom>
          <a:noFill/>
          <a:ln>
            <a:noFill/>
          </a:ln>
        </p:spPr>
      </p:pic>
      <p:pic>
        <p:nvPicPr>
          <p:cNvPr id="20" name="Picture 1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517608" y="4125600"/>
            <a:ext cx="169920" cy="184320"/>
          </a:xfrm>
          <a:prstGeom prst="rect">
            <a:avLst/>
          </a:prstGeom>
          <a:noFill/>
          <a:ln>
            <a:noFill/>
          </a:ln>
        </p:spPr>
      </p:pic>
      <p:pic>
        <p:nvPicPr>
          <p:cNvPr id="21" name="Picture 2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192968" y="4479120"/>
            <a:ext cx="169920" cy="183960"/>
          </a:xfrm>
          <a:prstGeom prst="rect">
            <a:avLst/>
          </a:prstGeom>
          <a:noFill/>
          <a:ln>
            <a:noFill/>
          </a:ln>
        </p:spPr>
      </p:pic>
      <p:pic>
        <p:nvPicPr>
          <p:cNvPr id="22" name="Picture 2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52208" y="4495680"/>
            <a:ext cx="170280" cy="184320"/>
          </a:xfrm>
          <a:prstGeom prst="rect">
            <a:avLst/>
          </a:prstGeom>
          <a:noFill/>
          <a:ln>
            <a:noFill/>
          </a:ln>
        </p:spPr>
      </p:pic>
      <p:pic>
        <p:nvPicPr>
          <p:cNvPr id="23" name="Picture 2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022048" y="4663800"/>
            <a:ext cx="170280" cy="184320"/>
          </a:xfrm>
          <a:prstGeom prst="rect">
            <a:avLst/>
          </a:prstGeom>
          <a:noFill/>
          <a:ln>
            <a:noFill/>
          </a:ln>
        </p:spPr>
      </p:pic>
      <p:pic>
        <p:nvPicPr>
          <p:cNvPr id="24" name="Picture 2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31367" y="4881600"/>
            <a:ext cx="169920" cy="184320"/>
          </a:xfrm>
          <a:prstGeom prst="rect">
            <a:avLst/>
          </a:prstGeom>
          <a:noFill/>
          <a:ln>
            <a:noFill/>
          </a:ln>
        </p:spPr>
      </p:pic>
      <p:pic>
        <p:nvPicPr>
          <p:cNvPr id="25" name="Picture 2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867088" y="4864680"/>
            <a:ext cx="169920" cy="184320"/>
          </a:xfrm>
          <a:prstGeom prst="rect">
            <a:avLst/>
          </a:prstGeom>
          <a:noFill/>
          <a:ln>
            <a:noFill/>
          </a:ln>
        </p:spPr>
      </p:pic>
      <p:pic>
        <p:nvPicPr>
          <p:cNvPr id="26" name="Picture 2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615608" y="4915080"/>
            <a:ext cx="169920" cy="184320"/>
          </a:xfrm>
          <a:prstGeom prst="rect">
            <a:avLst/>
          </a:prstGeom>
          <a:noFill/>
          <a:ln>
            <a:noFill/>
          </a:ln>
        </p:spPr>
      </p:pic>
      <p:pic>
        <p:nvPicPr>
          <p:cNvPr id="27" name="Picture 2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461248" y="5218200"/>
            <a:ext cx="169920" cy="184320"/>
          </a:xfrm>
          <a:prstGeom prst="rect">
            <a:avLst/>
          </a:prstGeom>
          <a:noFill/>
          <a:ln>
            <a:noFill/>
          </a:ln>
        </p:spPr>
      </p:pic>
      <p:pic>
        <p:nvPicPr>
          <p:cNvPr id="28" name="Picture 2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36008" y="5302079"/>
            <a:ext cx="169920" cy="184320"/>
          </a:xfrm>
          <a:prstGeom prst="rect">
            <a:avLst/>
          </a:prstGeom>
          <a:noFill/>
          <a:ln>
            <a:noFill/>
          </a:ln>
        </p:spPr>
      </p:pic>
      <p:pic>
        <p:nvPicPr>
          <p:cNvPr id="29" name="Picture 2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62648" y="5284800"/>
            <a:ext cx="170280" cy="184320"/>
          </a:xfrm>
          <a:prstGeom prst="rect">
            <a:avLst/>
          </a:prstGeom>
          <a:noFill/>
          <a:ln>
            <a:noFill/>
          </a:ln>
        </p:spPr>
      </p:pic>
      <p:pic>
        <p:nvPicPr>
          <p:cNvPr id="30" name="Picture 2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980648" y="5351760"/>
            <a:ext cx="170280" cy="184320"/>
          </a:xfrm>
          <a:prstGeom prst="rect">
            <a:avLst/>
          </a:prstGeom>
          <a:noFill/>
          <a:ln>
            <a:noFill/>
          </a:ln>
        </p:spPr>
      </p:pic>
      <p:pic>
        <p:nvPicPr>
          <p:cNvPr id="31" name="Picture 30">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084608" y="3073679"/>
            <a:ext cx="229680" cy="262440"/>
          </a:xfrm>
          <a:prstGeom prst="rect">
            <a:avLst/>
          </a:prstGeom>
          <a:noFill/>
          <a:ln>
            <a:noFill/>
          </a:ln>
        </p:spPr>
      </p:pic>
      <p:pic>
        <p:nvPicPr>
          <p:cNvPr id="32" name="Picture 3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761328" y="3285719"/>
            <a:ext cx="229680" cy="262440"/>
          </a:xfrm>
          <a:prstGeom prst="rect">
            <a:avLst/>
          </a:prstGeom>
          <a:noFill/>
          <a:ln>
            <a:noFill/>
          </a:ln>
        </p:spPr>
      </p:pic>
      <p:pic>
        <p:nvPicPr>
          <p:cNvPr id="33" name="Picture 3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395288" y="3711960"/>
            <a:ext cx="229680" cy="262440"/>
          </a:xfrm>
          <a:prstGeom prst="rect">
            <a:avLst/>
          </a:prstGeom>
          <a:noFill/>
          <a:ln>
            <a:noFill/>
          </a:ln>
        </p:spPr>
      </p:pic>
      <p:pic>
        <p:nvPicPr>
          <p:cNvPr id="34" name="Picture 3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003247" y="3638519"/>
            <a:ext cx="229680" cy="262440"/>
          </a:xfrm>
          <a:prstGeom prst="rect">
            <a:avLst/>
          </a:prstGeom>
          <a:noFill/>
          <a:ln>
            <a:noFill/>
          </a:ln>
        </p:spPr>
      </p:pic>
      <p:pic>
        <p:nvPicPr>
          <p:cNvPr id="35" name="Picture 3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393488" y="3308759"/>
            <a:ext cx="229680" cy="262440"/>
          </a:xfrm>
          <a:prstGeom prst="rect">
            <a:avLst/>
          </a:prstGeom>
          <a:noFill/>
          <a:ln>
            <a:noFill/>
          </a:ln>
        </p:spPr>
      </p:pic>
      <p:pic>
        <p:nvPicPr>
          <p:cNvPr id="36" name="Picture 3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73247" y="2119680"/>
            <a:ext cx="169920" cy="184320"/>
          </a:xfrm>
          <a:prstGeom prst="rect">
            <a:avLst/>
          </a:prstGeom>
          <a:noFill/>
          <a:ln>
            <a:noFill/>
          </a:ln>
        </p:spPr>
      </p:pic>
      <p:pic>
        <p:nvPicPr>
          <p:cNvPr id="37" name="Picture 3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679168" y="2263680"/>
            <a:ext cx="169920" cy="184320"/>
          </a:xfrm>
          <a:prstGeom prst="rect">
            <a:avLst/>
          </a:prstGeom>
          <a:noFill/>
          <a:ln>
            <a:noFill/>
          </a:ln>
        </p:spPr>
      </p:pic>
      <p:pic>
        <p:nvPicPr>
          <p:cNvPr id="38" name="Picture 3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391168" y="3168000"/>
            <a:ext cx="169920" cy="184320"/>
          </a:xfrm>
          <a:prstGeom prst="rect">
            <a:avLst/>
          </a:prstGeom>
          <a:noFill/>
          <a:ln>
            <a:noFill/>
          </a:ln>
        </p:spPr>
      </p:pic>
      <p:pic>
        <p:nvPicPr>
          <p:cNvPr id="39" name="Picture 3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221248" y="3816000"/>
            <a:ext cx="169920" cy="184320"/>
          </a:xfrm>
          <a:prstGeom prst="rect">
            <a:avLst/>
          </a:prstGeom>
          <a:noFill/>
          <a:ln>
            <a:noFill/>
          </a:ln>
        </p:spPr>
      </p:pic>
      <p:pic>
        <p:nvPicPr>
          <p:cNvPr id="40" name="Picture 3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741248" y="1944000"/>
            <a:ext cx="169920" cy="184320"/>
          </a:xfrm>
          <a:prstGeom prst="rect">
            <a:avLst/>
          </a:prstGeom>
          <a:noFill/>
          <a:ln>
            <a:noFill/>
          </a:ln>
        </p:spPr>
      </p:pic>
      <p:pic>
        <p:nvPicPr>
          <p:cNvPr id="41" name="Picture 4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26488" y="2160000"/>
            <a:ext cx="169920" cy="184320"/>
          </a:xfrm>
          <a:prstGeom prst="rect">
            <a:avLst/>
          </a:prstGeom>
          <a:noFill/>
          <a:ln>
            <a:noFill/>
          </a:ln>
        </p:spPr>
      </p:pic>
      <p:pic>
        <p:nvPicPr>
          <p:cNvPr id="42" name="Picture 4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03968" y="2445840"/>
            <a:ext cx="169920" cy="184320"/>
          </a:xfrm>
          <a:prstGeom prst="rect">
            <a:avLst/>
          </a:prstGeom>
          <a:noFill/>
          <a:ln>
            <a:noFill/>
          </a:ln>
        </p:spPr>
      </p:pic>
      <p:pic>
        <p:nvPicPr>
          <p:cNvPr id="43" name="Picture 4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03968" y="2445840"/>
            <a:ext cx="169920" cy="184320"/>
          </a:xfrm>
          <a:prstGeom prst="rect">
            <a:avLst/>
          </a:prstGeom>
          <a:noFill/>
          <a:ln>
            <a:noFill/>
          </a:ln>
        </p:spPr>
      </p:pic>
      <p:pic>
        <p:nvPicPr>
          <p:cNvPr id="44" name="Picture 4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14447" y="2737439"/>
            <a:ext cx="170280" cy="184320"/>
          </a:xfrm>
          <a:prstGeom prst="rect">
            <a:avLst/>
          </a:prstGeom>
          <a:noFill/>
          <a:ln>
            <a:noFill/>
          </a:ln>
        </p:spPr>
      </p:pic>
      <p:pic>
        <p:nvPicPr>
          <p:cNvPr id="45" name="Picture 4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26847" y="2160360"/>
            <a:ext cx="169920" cy="184320"/>
          </a:xfrm>
          <a:prstGeom prst="rect">
            <a:avLst/>
          </a:prstGeom>
          <a:noFill/>
          <a:ln>
            <a:noFill/>
          </a:ln>
        </p:spPr>
      </p:pic>
      <p:pic>
        <p:nvPicPr>
          <p:cNvPr id="46" name="Picture 4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73608" y="2120040"/>
            <a:ext cx="169920" cy="184320"/>
          </a:xfrm>
          <a:prstGeom prst="rect">
            <a:avLst/>
          </a:prstGeom>
          <a:noFill/>
          <a:ln>
            <a:noFill/>
          </a:ln>
        </p:spPr>
      </p:pic>
      <p:pic>
        <p:nvPicPr>
          <p:cNvPr id="47" name="Picture 4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679527" y="2264040"/>
            <a:ext cx="169920" cy="184320"/>
          </a:xfrm>
          <a:prstGeom prst="rect">
            <a:avLst/>
          </a:prstGeom>
          <a:noFill/>
          <a:ln>
            <a:noFill/>
          </a:ln>
        </p:spPr>
      </p:pic>
      <p:pic>
        <p:nvPicPr>
          <p:cNvPr id="48" name="Picture 4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26847" y="2160360"/>
            <a:ext cx="169920" cy="184320"/>
          </a:xfrm>
          <a:prstGeom prst="rect">
            <a:avLst/>
          </a:prstGeom>
          <a:noFill/>
          <a:ln>
            <a:noFill/>
          </a:ln>
        </p:spPr>
      </p:pic>
      <p:pic>
        <p:nvPicPr>
          <p:cNvPr id="49" name="Picture 4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06368" y="2692080"/>
            <a:ext cx="169920" cy="184320"/>
          </a:xfrm>
          <a:prstGeom prst="rect">
            <a:avLst/>
          </a:prstGeom>
          <a:noFill/>
          <a:ln>
            <a:noFill/>
          </a:ln>
        </p:spPr>
      </p:pic>
      <p:pic>
        <p:nvPicPr>
          <p:cNvPr id="50" name="Picture 4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06368" y="2692080"/>
            <a:ext cx="169920" cy="184320"/>
          </a:xfrm>
          <a:prstGeom prst="rect">
            <a:avLst/>
          </a:prstGeom>
          <a:noFill/>
          <a:ln>
            <a:noFill/>
          </a:ln>
        </p:spPr>
      </p:pic>
      <p:pic>
        <p:nvPicPr>
          <p:cNvPr id="51" name="Picture 5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616848" y="2983679"/>
            <a:ext cx="170280" cy="184320"/>
          </a:xfrm>
          <a:prstGeom prst="rect">
            <a:avLst/>
          </a:prstGeom>
          <a:noFill/>
          <a:ln>
            <a:noFill/>
          </a:ln>
        </p:spPr>
      </p:pic>
      <p:pic>
        <p:nvPicPr>
          <p:cNvPr id="52" name="Picture 5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829248" y="2406600"/>
            <a:ext cx="169920" cy="184320"/>
          </a:xfrm>
          <a:prstGeom prst="rect">
            <a:avLst/>
          </a:prstGeom>
          <a:noFill/>
          <a:ln>
            <a:noFill/>
          </a:ln>
        </p:spPr>
      </p:pic>
      <p:pic>
        <p:nvPicPr>
          <p:cNvPr id="53" name="Picture 5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376008" y="2366280"/>
            <a:ext cx="169920" cy="184320"/>
          </a:xfrm>
          <a:prstGeom prst="rect">
            <a:avLst/>
          </a:prstGeom>
          <a:noFill/>
          <a:ln>
            <a:noFill/>
          </a:ln>
        </p:spPr>
      </p:pic>
      <p:pic>
        <p:nvPicPr>
          <p:cNvPr id="54" name="Picture 5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681928" y="2510280"/>
            <a:ext cx="169920" cy="184320"/>
          </a:xfrm>
          <a:prstGeom prst="rect">
            <a:avLst/>
          </a:prstGeom>
          <a:noFill/>
          <a:ln>
            <a:noFill/>
          </a:ln>
        </p:spPr>
      </p:pic>
      <p:pic>
        <p:nvPicPr>
          <p:cNvPr id="55" name="Picture 5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829248" y="2406600"/>
            <a:ext cx="169920" cy="184320"/>
          </a:xfrm>
          <a:prstGeom prst="rect">
            <a:avLst/>
          </a:prstGeom>
          <a:noFill/>
          <a:ln>
            <a:noFill/>
          </a:ln>
        </p:spPr>
      </p:pic>
      <p:pic>
        <p:nvPicPr>
          <p:cNvPr id="56" name="Picture 5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034367" y="4852080"/>
            <a:ext cx="169920" cy="184320"/>
          </a:xfrm>
          <a:prstGeom prst="rect">
            <a:avLst/>
          </a:prstGeom>
          <a:noFill/>
          <a:ln>
            <a:noFill/>
          </a:ln>
        </p:spPr>
      </p:pic>
      <p:pic>
        <p:nvPicPr>
          <p:cNvPr id="57" name="Picture 5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034367" y="4852080"/>
            <a:ext cx="169920" cy="184320"/>
          </a:xfrm>
          <a:prstGeom prst="rect">
            <a:avLst/>
          </a:prstGeom>
          <a:noFill/>
          <a:ln>
            <a:noFill/>
          </a:ln>
        </p:spPr>
      </p:pic>
      <p:pic>
        <p:nvPicPr>
          <p:cNvPr id="58" name="Picture 5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544848" y="5143679"/>
            <a:ext cx="170280" cy="184320"/>
          </a:xfrm>
          <a:prstGeom prst="rect">
            <a:avLst/>
          </a:prstGeom>
          <a:noFill/>
          <a:ln>
            <a:noFill/>
          </a:ln>
        </p:spPr>
      </p:pic>
      <p:pic>
        <p:nvPicPr>
          <p:cNvPr id="59" name="Picture 5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757247" y="4566600"/>
            <a:ext cx="169920" cy="184320"/>
          </a:xfrm>
          <a:prstGeom prst="rect">
            <a:avLst/>
          </a:prstGeom>
          <a:noFill/>
          <a:ln>
            <a:noFill/>
          </a:ln>
        </p:spPr>
      </p:pic>
      <p:pic>
        <p:nvPicPr>
          <p:cNvPr id="60" name="Picture 5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304008" y="4526280"/>
            <a:ext cx="169920" cy="184320"/>
          </a:xfrm>
          <a:prstGeom prst="rect">
            <a:avLst/>
          </a:prstGeom>
          <a:noFill/>
          <a:ln>
            <a:noFill/>
          </a:ln>
        </p:spPr>
      </p:pic>
      <p:pic>
        <p:nvPicPr>
          <p:cNvPr id="61" name="Picture 6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609928" y="4670280"/>
            <a:ext cx="169920" cy="184320"/>
          </a:xfrm>
          <a:prstGeom prst="rect">
            <a:avLst/>
          </a:prstGeom>
          <a:noFill/>
          <a:ln>
            <a:noFill/>
          </a:ln>
        </p:spPr>
      </p:pic>
      <p:pic>
        <p:nvPicPr>
          <p:cNvPr id="62" name="Picture 6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757247" y="4566600"/>
            <a:ext cx="169920" cy="184320"/>
          </a:xfrm>
          <a:prstGeom prst="rect">
            <a:avLst/>
          </a:prstGeom>
          <a:noFill/>
          <a:ln>
            <a:noFill/>
          </a:ln>
        </p:spPr>
      </p:pic>
      <p:pic>
        <p:nvPicPr>
          <p:cNvPr id="63" name="Picture 6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9189248" y="3240000"/>
            <a:ext cx="169920" cy="183960"/>
          </a:xfrm>
          <a:prstGeom prst="rect">
            <a:avLst/>
          </a:prstGeom>
          <a:noFill/>
          <a:ln>
            <a:noFill/>
          </a:ln>
        </p:spPr>
      </p:pic>
      <p:pic>
        <p:nvPicPr>
          <p:cNvPr id="64" name="Picture 6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48488" y="3256560"/>
            <a:ext cx="170280" cy="184320"/>
          </a:xfrm>
          <a:prstGeom prst="rect">
            <a:avLst/>
          </a:prstGeom>
          <a:noFill/>
          <a:ln>
            <a:noFill/>
          </a:ln>
        </p:spPr>
      </p:pic>
      <p:pic>
        <p:nvPicPr>
          <p:cNvPr id="65" name="Picture 6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627647" y="3642479"/>
            <a:ext cx="169920" cy="184320"/>
          </a:xfrm>
          <a:prstGeom prst="rect">
            <a:avLst/>
          </a:prstGeom>
          <a:noFill/>
          <a:ln>
            <a:noFill/>
          </a:ln>
        </p:spPr>
      </p:pic>
      <p:pic>
        <p:nvPicPr>
          <p:cNvPr id="66" name="Picture 6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863367" y="3625560"/>
            <a:ext cx="169920" cy="184320"/>
          </a:xfrm>
          <a:prstGeom prst="rect">
            <a:avLst/>
          </a:prstGeom>
          <a:noFill/>
          <a:ln>
            <a:noFill/>
          </a:ln>
        </p:spPr>
      </p:pic>
      <p:pic>
        <p:nvPicPr>
          <p:cNvPr id="67" name="Picture 6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32288" y="4062960"/>
            <a:ext cx="169920" cy="184320"/>
          </a:xfrm>
          <a:prstGeom prst="rect">
            <a:avLst/>
          </a:prstGeom>
          <a:noFill/>
          <a:ln>
            <a:noFill/>
          </a:ln>
        </p:spPr>
      </p:pic>
      <p:pic>
        <p:nvPicPr>
          <p:cNvPr id="68" name="Picture 6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9058927" y="4045679"/>
            <a:ext cx="170280" cy="184320"/>
          </a:xfrm>
          <a:prstGeom prst="rect">
            <a:avLst/>
          </a:prstGeom>
          <a:noFill/>
          <a:ln>
            <a:noFill/>
          </a:ln>
        </p:spPr>
      </p:pic>
      <p:pic>
        <p:nvPicPr>
          <p:cNvPr id="69" name="Picture 6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005248" y="2088719"/>
            <a:ext cx="169920" cy="183960"/>
          </a:xfrm>
          <a:prstGeom prst="rect">
            <a:avLst/>
          </a:prstGeom>
          <a:noFill/>
          <a:ln>
            <a:noFill/>
          </a:ln>
        </p:spPr>
      </p:pic>
      <p:pic>
        <p:nvPicPr>
          <p:cNvPr id="70" name="Picture 6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964488" y="2105280"/>
            <a:ext cx="170280" cy="184320"/>
          </a:xfrm>
          <a:prstGeom prst="rect">
            <a:avLst/>
          </a:prstGeom>
          <a:noFill/>
          <a:ln>
            <a:noFill/>
          </a:ln>
        </p:spPr>
      </p:pic>
      <p:pic>
        <p:nvPicPr>
          <p:cNvPr id="71" name="Picture 7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443647" y="2491200"/>
            <a:ext cx="169920" cy="184320"/>
          </a:xfrm>
          <a:prstGeom prst="rect">
            <a:avLst/>
          </a:prstGeom>
          <a:noFill/>
          <a:ln>
            <a:noFill/>
          </a:ln>
        </p:spPr>
      </p:pic>
      <p:pic>
        <p:nvPicPr>
          <p:cNvPr id="72" name="Picture 7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679368" y="2474280"/>
            <a:ext cx="169920" cy="184320"/>
          </a:xfrm>
          <a:prstGeom prst="rect">
            <a:avLst/>
          </a:prstGeom>
          <a:noFill/>
          <a:ln>
            <a:noFill/>
          </a:ln>
        </p:spPr>
      </p:pic>
      <p:pic>
        <p:nvPicPr>
          <p:cNvPr id="73" name="Picture 7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948288" y="2911679"/>
            <a:ext cx="169920" cy="184320"/>
          </a:xfrm>
          <a:prstGeom prst="rect">
            <a:avLst/>
          </a:prstGeom>
          <a:noFill/>
          <a:ln>
            <a:noFill/>
          </a:ln>
        </p:spPr>
      </p:pic>
      <p:pic>
        <p:nvPicPr>
          <p:cNvPr id="74" name="Picture 7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874928" y="2894399"/>
            <a:ext cx="170280" cy="184320"/>
          </a:xfrm>
          <a:prstGeom prst="rect">
            <a:avLst/>
          </a:prstGeom>
          <a:noFill/>
          <a:ln>
            <a:noFill/>
          </a:ln>
        </p:spPr>
      </p:pic>
      <p:pic>
        <p:nvPicPr>
          <p:cNvPr id="75" name="Picture 7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193328" y="4479120"/>
            <a:ext cx="169920" cy="183960"/>
          </a:xfrm>
          <a:prstGeom prst="rect">
            <a:avLst/>
          </a:prstGeom>
          <a:noFill/>
          <a:ln>
            <a:noFill/>
          </a:ln>
        </p:spPr>
      </p:pic>
      <p:pic>
        <p:nvPicPr>
          <p:cNvPr id="76" name="Picture 7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52568" y="4495680"/>
            <a:ext cx="170280" cy="184320"/>
          </a:xfrm>
          <a:prstGeom prst="rect">
            <a:avLst/>
          </a:prstGeom>
          <a:noFill/>
          <a:ln>
            <a:noFill/>
          </a:ln>
        </p:spPr>
      </p:pic>
      <p:pic>
        <p:nvPicPr>
          <p:cNvPr id="77" name="Picture 7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31727" y="4881600"/>
            <a:ext cx="169920" cy="184320"/>
          </a:xfrm>
          <a:prstGeom prst="rect">
            <a:avLst/>
          </a:prstGeom>
          <a:noFill/>
          <a:ln>
            <a:noFill/>
          </a:ln>
        </p:spPr>
      </p:pic>
      <p:pic>
        <p:nvPicPr>
          <p:cNvPr id="78" name="Picture 7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867447" y="4864680"/>
            <a:ext cx="169920" cy="184320"/>
          </a:xfrm>
          <a:prstGeom prst="rect">
            <a:avLst/>
          </a:prstGeom>
          <a:noFill/>
          <a:ln>
            <a:noFill/>
          </a:ln>
        </p:spPr>
      </p:pic>
      <p:pic>
        <p:nvPicPr>
          <p:cNvPr id="79" name="Picture 7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36368" y="5302079"/>
            <a:ext cx="169920" cy="184320"/>
          </a:xfrm>
          <a:prstGeom prst="rect">
            <a:avLst/>
          </a:prstGeom>
          <a:noFill/>
          <a:ln>
            <a:noFill/>
          </a:ln>
        </p:spPr>
      </p:pic>
      <p:pic>
        <p:nvPicPr>
          <p:cNvPr id="80" name="Picture 7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63008" y="5284800"/>
            <a:ext cx="170280" cy="184320"/>
          </a:xfrm>
          <a:prstGeom prst="rect">
            <a:avLst/>
          </a:prstGeom>
          <a:noFill/>
          <a:ln>
            <a:noFill/>
          </a:ln>
        </p:spPr>
      </p:pic>
      <p:pic>
        <p:nvPicPr>
          <p:cNvPr id="81" name="Picture 8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193328" y="4479120"/>
            <a:ext cx="169920" cy="183960"/>
          </a:xfrm>
          <a:prstGeom prst="rect">
            <a:avLst/>
          </a:prstGeom>
          <a:noFill/>
          <a:ln>
            <a:noFill/>
          </a:ln>
        </p:spPr>
      </p:pic>
      <p:pic>
        <p:nvPicPr>
          <p:cNvPr id="82" name="Picture 8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52568" y="4495680"/>
            <a:ext cx="170280" cy="184320"/>
          </a:xfrm>
          <a:prstGeom prst="rect">
            <a:avLst/>
          </a:prstGeom>
          <a:noFill/>
          <a:ln>
            <a:noFill/>
          </a:ln>
        </p:spPr>
      </p:pic>
      <p:pic>
        <p:nvPicPr>
          <p:cNvPr id="83" name="Picture 8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31727" y="4881600"/>
            <a:ext cx="169920" cy="184320"/>
          </a:xfrm>
          <a:prstGeom prst="rect">
            <a:avLst/>
          </a:prstGeom>
          <a:noFill/>
          <a:ln>
            <a:noFill/>
          </a:ln>
        </p:spPr>
      </p:pic>
      <p:pic>
        <p:nvPicPr>
          <p:cNvPr id="84" name="Picture 8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867447" y="4864680"/>
            <a:ext cx="169920" cy="184320"/>
          </a:xfrm>
          <a:prstGeom prst="rect">
            <a:avLst/>
          </a:prstGeom>
          <a:noFill/>
          <a:ln>
            <a:noFill/>
          </a:ln>
        </p:spPr>
      </p:pic>
      <p:pic>
        <p:nvPicPr>
          <p:cNvPr id="85" name="Picture 8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36368" y="5302079"/>
            <a:ext cx="169920" cy="184320"/>
          </a:xfrm>
          <a:prstGeom prst="rect">
            <a:avLst/>
          </a:prstGeom>
          <a:noFill/>
          <a:ln>
            <a:noFill/>
          </a:ln>
        </p:spPr>
      </p:pic>
      <p:pic>
        <p:nvPicPr>
          <p:cNvPr id="86" name="Picture 8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63008" y="5284800"/>
            <a:ext cx="170280" cy="184320"/>
          </a:xfrm>
          <a:prstGeom prst="rect">
            <a:avLst/>
          </a:prstGeom>
          <a:noFill/>
          <a:ln>
            <a:noFill/>
          </a:ln>
        </p:spPr>
      </p:pic>
      <p:pic>
        <p:nvPicPr>
          <p:cNvPr id="87" name="Picture 8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485048" y="3168720"/>
            <a:ext cx="169920" cy="183960"/>
          </a:xfrm>
          <a:prstGeom prst="rect">
            <a:avLst/>
          </a:prstGeom>
          <a:noFill/>
          <a:ln>
            <a:noFill/>
          </a:ln>
        </p:spPr>
      </p:pic>
      <p:pic>
        <p:nvPicPr>
          <p:cNvPr id="88" name="Picture 8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444287" y="3185279"/>
            <a:ext cx="170280" cy="184320"/>
          </a:xfrm>
          <a:prstGeom prst="rect">
            <a:avLst/>
          </a:prstGeom>
          <a:noFill/>
          <a:ln>
            <a:noFill/>
          </a:ln>
        </p:spPr>
      </p:pic>
      <p:pic>
        <p:nvPicPr>
          <p:cNvPr id="89" name="Picture 8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923448" y="3571200"/>
            <a:ext cx="169920" cy="184320"/>
          </a:xfrm>
          <a:prstGeom prst="rect">
            <a:avLst/>
          </a:prstGeom>
          <a:noFill/>
          <a:ln>
            <a:noFill/>
          </a:ln>
        </p:spPr>
      </p:pic>
      <p:pic>
        <p:nvPicPr>
          <p:cNvPr id="90" name="Picture 8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159168" y="3554280"/>
            <a:ext cx="169920" cy="184320"/>
          </a:xfrm>
          <a:prstGeom prst="rect">
            <a:avLst/>
          </a:prstGeom>
          <a:noFill/>
          <a:ln>
            <a:noFill/>
          </a:ln>
        </p:spPr>
      </p:pic>
      <p:pic>
        <p:nvPicPr>
          <p:cNvPr id="91" name="Picture 9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428088" y="3991679"/>
            <a:ext cx="169920" cy="184320"/>
          </a:xfrm>
          <a:prstGeom prst="rect">
            <a:avLst/>
          </a:prstGeom>
          <a:noFill/>
          <a:ln>
            <a:noFill/>
          </a:ln>
        </p:spPr>
      </p:pic>
      <p:pic>
        <p:nvPicPr>
          <p:cNvPr id="92" name="Picture 9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354728" y="3974399"/>
            <a:ext cx="170280" cy="184320"/>
          </a:xfrm>
          <a:prstGeom prst="rect">
            <a:avLst/>
          </a:prstGeom>
          <a:noFill/>
          <a:ln>
            <a:noFill/>
          </a:ln>
        </p:spPr>
      </p:pic>
      <p:pic>
        <p:nvPicPr>
          <p:cNvPr id="93" name="Picture 9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437248" y="4320720"/>
            <a:ext cx="169920" cy="183960"/>
          </a:xfrm>
          <a:prstGeom prst="rect">
            <a:avLst/>
          </a:prstGeom>
          <a:noFill/>
          <a:ln>
            <a:noFill/>
          </a:ln>
        </p:spPr>
      </p:pic>
      <p:pic>
        <p:nvPicPr>
          <p:cNvPr id="94" name="Picture 9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396488" y="4337279"/>
            <a:ext cx="170280" cy="184320"/>
          </a:xfrm>
          <a:prstGeom prst="rect">
            <a:avLst/>
          </a:prstGeom>
          <a:noFill/>
          <a:ln>
            <a:noFill/>
          </a:ln>
        </p:spPr>
      </p:pic>
      <p:pic>
        <p:nvPicPr>
          <p:cNvPr id="95" name="Picture 9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875648" y="4723200"/>
            <a:ext cx="169920" cy="184320"/>
          </a:xfrm>
          <a:prstGeom prst="rect">
            <a:avLst/>
          </a:prstGeom>
          <a:noFill/>
          <a:ln>
            <a:noFill/>
          </a:ln>
        </p:spPr>
      </p:pic>
      <p:pic>
        <p:nvPicPr>
          <p:cNvPr id="96" name="Picture 9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111368" y="4706280"/>
            <a:ext cx="169920" cy="184320"/>
          </a:xfrm>
          <a:prstGeom prst="rect">
            <a:avLst/>
          </a:prstGeom>
          <a:noFill/>
          <a:ln>
            <a:noFill/>
          </a:ln>
        </p:spPr>
      </p:pic>
      <p:pic>
        <p:nvPicPr>
          <p:cNvPr id="97" name="Picture 9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380288" y="5143679"/>
            <a:ext cx="169920" cy="184320"/>
          </a:xfrm>
          <a:prstGeom prst="rect">
            <a:avLst/>
          </a:prstGeom>
          <a:noFill/>
          <a:ln>
            <a:noFill/>
          </a:ln>
        </p:spPr>
      </p:pic>
      <p:pic>
        <p:nvPicPr>
          <p:cNvPr id="98" name="Picture 9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306928" y="5126399"/>
            <a:ext cx="170280" cy="184320"/>
          </a:xfrm>
          <a:prstGeom prst="rect">
            <a:avLst/>
          </a:prstGeom>
          <a:noFill/>
          <a:ln>
            <a:noFill/>
          </a:ln>
        </p:spPr>
      </p:pic>
      <p:sp>
        <p:nvSpPr>
          <p:cNvPr id="99" name="Freeform 98"/>
          <p:cNvSpPr/>
          <p:nvPr/>
        </p:nvSpPr>
        <p:spPr>
          <a:xfrm>
            <a:off x="5582768" y="2949480"/>
            <a:ext cx="1284480" cy="129384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CFE7F5"/>
          </a:solidFill>
          <a:ln w="0">
            <a:solidFill>
              <a:srgbClr val="80808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pic>
        <p:nvPicPr>
          <p:cNvPr id="100" name="Picture 9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876248" y="4024800"/>
            <a:ext cx="169920" cy="183960"/>
          </a:xfrm>
          <a:prstGeom prst="rect">
            <a:avLst/>
          </a:prstGeom>
          <a:noFill/>
          <a:ln>
            <a:noFill/>
          </a:ln>
        </p:spPr>
      </p:pic>
      <p:pic>
        <p:nvPicPr>
          <p:cNvPr id="101" name="Picture 10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517968" y="4125600"/>
            <a:ext cx="169920" cy="184320"/>
          </a:xfrm>
          <a:prstGeom prst="rect">
            <a:avLst/>
          </a:prstGeom>
          <a:noFill/>
          <a:ln>
            <a:noFill/>
          </a:ln>
        </p:spPr>
      </p:pic>
      <p:pic>
        <p:nvPicPr>
          <p:cNvPr id="102" name="Picture 10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084968" y="3073679"/>
            <a:ext cx="229680" cy="262440"/>
          </a:xfrm>
          <a:prstGeom prst="rect">
            <a:avLst/>
          </a:prstGeom>
          <a:noFill/>
          <a:ln>
            <a:noFill/>
          </a:ln>
        </p:spPr>
      </p:pic>
      <p:pic>
        <p:nvPicPr>
          <p:cNvPr id="103" name="Picture 10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761687" y="3285719"/>
            <a:ext cx="229680" cy="262440"/>
          </a:xfrm>
          <a:prstGeom prst="rect">
            <a:avLst/>
          </a:prstGeom>
          <a:noFill/>
          <a:ln>
            <a:noFill/>
          </a:ln>
        </p:spPr>
      </p:pic>
      <p:pic>
        <p:nvPicPr>
          <p:cNvPr id="104" name="Picture 10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395648" y="3711960"/>
            <a:ext cx="229680" cy="262440"/>
          </a:xfrm>
          <a:prstGeom prst="rect">
            <a:avLst/>
          </a:prstGeom>
          <a:noFill/>
          <a:ln>
            <a:noFill/>
          </a:ln>
        </p:spPr>
      </p:pic>
      <p:pic>
        <p:nvPicPr>
          <p:cNvPr id="105" name="Picture 10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003608" y="3638519"/>
            <a:ext cx="229680" cy="262440"/>
          </a:xfrm>
          <a:prstGeom prst="rect">
            <a:avLst/>
          </a:prstGeom>
          <a:noFill/>
          <a:ln>
            <a:noFill/>
          </a:ln>
        </p:spPr>
      </p:pic>
      <p:pic>
        <p:nvPicPr>
          <p:cNvPr id="106" name="Picture 10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393848" y="3308759"/>
            <a:ext cx="229680" cy="262440"/>
          </a:xfrm>
          <a:prstGeom prst="rect">
            <a:avLst/>
          </a:prstGeom>
          <a:noFill/>
          <a:ln>
            <a:noFill/>
          </a:ln>
        </p:spPr>
      </p:pic>
    </p:spTree>
    <p:extLst>
      <p:ext uri="{BB962C8B-B14F-4D97-AF65-F5344CB8AC3E}">
        <p14:creationId xmlns:p14="http://schemas.microsoft.com/office/powerpoint/2010/main" val="206127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Neuron Structure</a:t>
            </a:r>
            <a:endParaRPr lang="el-GR" dirty="0"/>
          </a:p>
        </p:txBody>
      </p:sp>
      <p:pic>
        <p:nvPicPr>
          <p:cNvPr id="1026" name="Picture 2" descr="Understanding Neurons' Role in the Nervous Syste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5591" y="1825625"/>
            <a:ext cx="58008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6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 Capacity</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Pathways cannot overlap completely-There is a minimum distance of the pathway centers, D</a:t>
                </a:r>
              </a:p>
              <a:p>
                <a:r>
                  <a:rPr lang="en-US" dirty="0" smtClean="0"/>
                  <a:t>This minimum distance is given implicitly in terms of the maximum overlap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a14:m>
                <a:r>
                  <a:rPr lang="en-US" dirty="0" smtClean="0"/>
                  <a:t> through the formula</a:t>
                </a:r>
              </a:p>
              <a:p>
                <a:pPr marL="0" indent="0" algn="ctr">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r>
                        <a:rPr lang="el-GR" b="0" i="1" smtClean="0">
                          <a:latin typeface="Cambria Math" panose="02040503050406030204" pitchFamily="18" charset="0"/>
                        </a:rPr>
                        <m:t>𝜋</m:t>
                      </m:r>
                      <m:r>
                        <a:rPr lang="en-US" b="0" i="1" smtClean="0">
                          <a:latin typeface="Cambria Math" panose="02040503050406030204" pitchFamily="18" charset="0"/>
                        </a:rPr>
                        <m:t>(4</m:t>
                      </m:r>
                      <m:rad>
                        <m:radPr>
                          <m:ctrlPr>
                            <a:rPr lang="en-US" b="0" i="1" smtClean="0">
                              <a:latin typeface="Cambria Math" panose="02040503050406030204" pitchFamily="18" charset="0"/>
                            </a:rPr>
                          </m:ctrlPr>
                        </m:radPr>
                        <m:deg>
                          <m:r>
                            <a:rPr lang="en-US" b="0" i="1" smtClean="0">
                              <a:latin typeface="Cambria Math" panose="02040503050406030204" pitchFamily="18" charset="0"/>
                            </a:rPr>
                            <m:t>3</m:t>
                          </m: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𝑛</m:t>
                              </m:r>
                            </m:num>
                            <m:den>
                              <m:r>
                                <a:rPr lang="en-US" b="0" i="1" smtClean="0">
                                  <a:latin typeface="Cambria Math" panose="02040503050406030204" pitchFamily="18" charset="0"/>
                                </a:rPr>
                                <m:t>4</m:t>
                              </m:r>
                              <m:r>
                                <a:rPr lang="el-GR" b="0" i="1" smtClean="0">
                                  <a:latin typeface="Cambria Math" panose="02040503050406030204" pitchFamily="18" charset="0"/>
                                </a:rPr>
                                <m:t>𝜋</m:t>
                              </m:r>
                            </m:den>
                          </m:f>
                        </m:e>
                      </m:rad>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)(2</m:t>
                      </m:r>
                      <m:rad>
                        <m:radPr>
                          <m:ctrlPr>
                            <a:rPr lang="en-US" i="1">
                              <a:latin typeface="Cambria Math" panose="02040503050406030204" pitchFamily="18" charset="0"/>
                            </a:rPr>
                          </m:ctrlPr>
                        </m:radPr>
                        <m:deg>
                          <m:r>
                            <a:rPr lang="en-US" i="1">
                              <a:latin typeface="Cambria Math" panose="02040503050406030204" pitchFamily="18" charset="0"/>
                            </a:rPr>
                            <m:t>3</m:t>
                          </m:r>
                        </m:deg>
                        <m:e>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𝑛</m:t>
                              </m:r>
                            </m:num>
                            <m:den>
                              <m:r>
                                <a:rPr lang="en-US" i="1">
                                  <a:latin typeface="Cambria Math" panose="02040503050406030204" pitchFamily="18" charset="0"/>
                                </a:rPr>
                                <m:t>4</m:t>
                              </m:r>
                              <m:r>
                                <a:rPr lang="el-GR" i="1">
                                  <a:latin typeface="Cambria Math" panose="02040503050406030204" pitchFamily="18" charset="0"/>
                                </a:rPr>
                                <m:t>𝜋</m:t>
                              </m:r>
                            </m:den>
                          </m:f>
                        </m:e>
                      </m:rad>
                      <m:r>
                        <a:rPr lang="en-US" b="0" i="1" smtClean="0">
                          <a:latin typeface="Cambria Math" panose="02040503050406030204" pitchFamily="18" charset="0"/>
                        </a:rPr>
                        <m:t>−</m:t>
                      </m:r>
                      <m:r>
                        <a:rPr lang="en-US" i="1">
                          <a:latin typeface="Cambria Math" panose="02040503050406030204" pitchFamily="18" charset="0"/>
                        </a:rPr>
                        <m:t>𝐷</m:t>
                      </m:r>
                      <m:sSup>
                        <m:sSupPr>
                          <m:ctrlPr>
                            <a:rPr lang="en-US"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m:oMathPara>
                </a14:m>
                <a:endParaRPr lang="en-US" dirty="0" smtClean="0"/>
              </a:p>
              <a:p>
                <a:r>
                  <a:rPr lang="en-US" dirty="0" smtClean="0"/>
                  <a:t>The maximum number of non-interfering pathways is given by</a:t>
                </a:r>
              </a:p>
              <a:p>
                <a:pPr marL="0" indent="0" algn="ctr">
                  <a:buNone/>
                </a:pP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N</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𝐷</m:t>
                            </m:r>
                          </m:e>
                          <m:sup>
                            <m:r>
                              <a:rPr lang="en-US" b="0" i="1" smtClean="0">
                                <a:latin typeface="Cambria Math" panose="02040503050406030204" pitchFamily="18" charset="0"/>
                              </a:rPr>
                              <m:t>3</m:t>
                            </m:r>
                          </m:sup>
                        </m:sSup>
                      </m:den>
                    </m:f>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oMath>
                </a14:m>
                <a:r>
                  <a:rPr lang="en-US" b="0" dirty="0" smtClean="0"/>
                  <a:t>,</a:t>
                </a:r>
              </a:p>
              <a:p>
                <a:pPr marL="0" indent="0">
                  <a:buNone/>
                </a:pPr>
                <a:r>
                  <a:rPr lang="en-US" dirty="0" smtClean="0"/>
                  <a:t>where N is the overall number of neurons. This is rather small.</a:t>
                </a: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3081" b="-3641"/>
                </a:stretch>
              </a:blipFill>
            </p:spPr>
            <p:txBody>
              <a:bodyPr/>
              <a:lstStyle/>
              <a:p>
                <a:r>
                  <a:rPr lang="el-GR">
                    <a:noFill/>
                  </a:rPr>
                  <a:t> </a:t>
                </a:r>
              </a:p>
            </p:txBody>
          </p:sp>
        </mc:Fallback>
      </mc:AlternateContent>
    </p:spTree>
    <p:extLst>
      <p:ext uri="{BB962C8B-B14F-4D97-AF65-F5344CB8AC3E}">
        <p14:creationId xmlns:p14="http://schemas.microsoft.com/office/powerpoint/2010/main" val="411142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Random Selection Pathway Model</a:t>
            </a:r>
            <a:endParaRPr lang="el-GR" dirty="0"/>
          </a:p>
        </p:txBody>
      </p:sp>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287576" y="2741399"/>
            <a:ext cx="169920" cy="184320"/>
          </a:xfrm>
          <a:prstGeom prst="rect">
            <a:avLst/>
          </a:prstGeom>
          <a:noFill/>
          <a:ln>
            <a:noFill/>
          </a:ln>
        </p:spPr>
      </p:pic>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836856" y="2991600"/>
            <a:ext cx="170280" cy="184320"/>
          </a:xfrm>
          <a:prstGeom prst="rect">
            <a:avLst/>
          </a:prstGeom>
          <a:noFill/>
          <a:ln>
            <a:noFill/>
          </a:ln>
        </p:spPr>
      </p:pic>
      <p:pic>
        <p:nvPicPr>
          <p:cNvPr id="6" name="Picture 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287576" y="2741399"/>
            <a:ext cx="169920" cy="184320"/>
          </a:xfrm>
          <a:prstGeom prst="rect">
            <a:avLst/>
          </a:prstGeom>
          <a:noFill/>
          <a:ln>
            <a:noFill/>
          </a:ln>
        </p:spPr>
      </p:pic>
      <p:pic>
        <p:nvPicPr>
          <p:cNvPr id="7" name="Picture 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798056" y="3033000"/>
            <a:ext cx="170280" cy="184320"/>
          </a:xfrm>
          <a:prstGeom prst="rect">
            <a:avLst/>
          </a:prstGeom>
          <a:noFill/>
          <a:ln>
            <a:noFill/>
          </a:ln>
        </p:spPr>
      </p:pic>
      <p:pic>
        <p:nvPicPr>
          <p:cNvPr id="8" name="Picture 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450095" y="2574360"/>
            <a:ext cx="169920" cy="183960"/>
          </a:xfrm>
          <a:prstGeom prst="rect">
            <a:avLst/>
          </a:prstGeom>
          <a:noFill/>
          <a:ln>
            <a:noFill/>
          </a:ln>
        </p:spPr>
      </p:pic>
      <p:pic>
        <p:nvPicPr>
          <p:cNvPr id="9" name="Picture 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864736" y="3027240"/>
            <a:ext cx="169920" cy="183960"/>
          </a:xfrm>
          <a:prstGeom prst="rect">
            <a:avLst/>
          </a:prstGeom>
          <a:noFill/>
          <a:ln>
            <a:noFill/>
          </a:ln>
        </p:spPr>
      </p:pic>
      <p:pic>
        <p:nvPicPr>
          <p:cNvPr id="10" name="Picture 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376296" y="3715920"/>
            <a:ext cx="169920" cy="183960"/>
          </a:xfrm>
          <a:prstGeom prst="rect">
            <a:avLst/>
          </a:prstGeom>
          <a:noFill/>
          <a:ln>
            <a:noFill/>
          </a:ln>
        </p:spPr>
      </p:pic>
      <p:pic>
        <p:nvPicPr>
          <p:cNvPr id="11" name="Picture 1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10456" y="2455919"/>
            <a:ext cx="169920" cy="184320"/>
          </a:xfrm>
          <a:prstGeom prst="rect">
            <a:avLst/>
          </a:prstGeom>
          <a:noFill/>
          <a:ln>
            <a:noFill/>
          </a:ln>
        </p:spPr>
      </p:pic>
      <p:pic>
        <p:nvPicPr>
          <p:cNvPr id="12" name="Picture 1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490696" y="2624400"/>
            <a:ext cx="169920" cy="184320"/>
          </a:xfrm>
          <a:prstGeom prst="rect">
            <a:avLst/>
          </a:prstGeom>
          <a:noFill/>
          <a:ln>
            <a:noFill/>
          </a:ln>
        </p:spPr>
      </p:pic>
      <p:pic>
        <p:nvPicPr>
          <p:cNvPr id="13" name="Picture 1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449936" y="3867119"/>
            <a:ext cx="170280" cy="184320"/>
          </a:xfrm>
          <a:prstGeom prst="rect">
            <a:avLst/>
          </a:prstGeom>
          <a:noFill/>
          <a:ln>
            <a:noFill/>
          </a:ln>
        </p:spPr>
      </p:pic>
      <p:pic>
        <p:nvPicPr>
          <p:cNvPr id="14" name="Picture 1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48616" y="3548520"/>
            <a:ext cx="169920" cy="184320"/>
          </a:xfrm>
          <a:prstGeom prst="rect">
            <a:avLst/>
          </a:prstGeom>
          <a:noFill/>
          <a:ln>
            <a:noFill/>
          </a:ln>
        </p:spPr>
      </p:pic>
      <p:pic>
        <p:nvPicPr>
          <p:cNvPr id="15" name="Picture 1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08656" y="4388040"/>
            <a:ext cx="169920" cy="183960"/>
          </a:xfrm>
          <a:prstGeom prst="rect">
            <a:avLst/>
          </a:prstGeom>
          <a:noFill/>
          <a:ln>
            <a:noFill/>
          </a:ln>
        </p:spPr>
      </p:pic>
      <p:pic>
        <p:nvPicPr>
          <p:cNvPr id="16" name="Picture 1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645216" y="4303800"/>
            <a:ext cx="169920" cy="184320"/>
          </a:xfrm>
          <a:prstGeom prst="rect">
            <a:avLst/>
          </a:prstGeom>
          <a:noFill/>
          <a:ln>
            <a:noFill/>
          </a:ln>
        </p:spPr>
      </p:pic>
      <p:pic>
        <p:nvPicPr>
          <p:cNvPr id="17" name="Picture 1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490056" y="3111839"/>
            <a:ext cx="169920" cy="183960"/>
          </a:xfrm>
          <a:prstGeom prst="rect">
            <a:avLst/>
          </a:prstGeom>
          <a:noFill/>
          <a:ln>
            <a:noFill/>
          </a:ln>
        </p:spPr>
      </p:pic>
      <p:pic>
        <p:nvPicPr>
          <p:cNvPr id="18" name="Picture 1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059856" y="4320720"/>
            <a:ext cx="169920" cy="183960"/>
          </a:xfrm>
          <a:prstGeom prst="rect">
            <a:avLst/>
          </a:prstGeom>
          <a:noFill/>
          <a:ln>
            <a:noFill/>
          </a:ln>
        </p:spPr>
      </p:pic>
      <p:pic>
        <p:nvPicPr>
          <p:cNvPr id="19" name="Picture 1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701576" y="4421520"/>
            <a:ext cx="169920" cy="184320"/>
          </a:xfrm>
          <a:prstGeom prst="rect">
            <a:avLst/>
          </a:prstGeom>
          <a:noFill/>
          <a:ln>
            <a:noFill/>
          </a:ln>
        </p:spPr>
      </p:pic>
      <p:pic>
        <p:nvPicPr>
          <p:cNvPr id="20" name="Picture 1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376936" y="4775040"/>
            <a:ext cx="169920" cy="183960"/>
          </a:xfrm>
          <a:prstGeom prst="rect">
            <a:avLst/>
          </a:prstGeom>
          <a:noFill/>
          <a:ln>
            <a:noFill/>
          </a:ln>
        </p:spPr>
      </p:pic>
      <p:pic>
        <p:nvPicPr>
          <p:cNvPr id="21" name="Picture 2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36175" y="4791600"/>
            <a:ext cx="170280" cy="184320"/>
          </a:xfrm>
          <a:prstGeom prst="rect">
            <a:avLst/>
          </a:prstGeom>
          <a:noFill/>
          <a:ln>
            <a:noFill/>
          </a:ln>
        </p:spPr>
      </p:pic>
      <p:pic>
        <p:nvPicPr>
          <p:cNvPr id="22" name="Picture 2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206015" y="4959720"/>
            <a:ext cx="170280" cy="184320"/>
          </a:xfrm>
          <a:prstGeom prst="rect">
            <a:avLst/>
          </a:prstGeom>
          <a:noFill/>
          <a:ln>
            <a:noFill/>
          </a:ln>
        </p:spPr>
      </p:pic>
      <p:pic>
        <p:nvPicPr>
          <p:cNvPr id="23" name="Picture 2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15336" y="5177520"/>
            <a:ext cx="169920" cy="184320"/>
          </a:xfrm>
          <a:prstGeom prst="rect">
            <a:avLst/>
          </a:prstGeom>
          <a:noFill/>
          <a:ln>
            <a:noFill/>
          </a:ln>
        </p:spPr>
      </p:pic>
      <p:pic>
        <p:nvPicPr>
          <p:cNvPr id="24" name="Picture 2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051056" y="5160600"/>
            <a:ext cx="169920" cy="184320"/>
          </a:xfrm>
          <a:prstGeom prst="rect">
            <a:avLst/>
          </a:prstGeom>
          <a:noFill/>
          <a:ln>
            <a:noFill/>
          </a:ln>
        </p:spPr>
      </p:pic>
      <p:pic>
        <p:nvPicPr>
          <p:cNvPr id="25" name="Picture 2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799576" y="5211000"/>
            <a:ext cx="169920" cy="184320"/>
          </a:xfrm>
          <a:prstGeom prst="rect">
            <a:avLst/>
          </a:prstGeom>
          <a:noFill/>
          <a:ln>
            <a:noFill/>
          </a:ln>
        </p:spPr>
      </p:pic>
      <p:pic>
        <p:nvPicPr>
          <p:cNvPr id="26" name="Picture 2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645216" y="5514120"/>
            <a:ext cx="169920" cy="184320"/>
          </a:xfrm>
          <a:prstGeom prst="rect">
            <a:avLst/>
          </a:prstGeom>
          <a:noFill/>
          <a:ln>
            <a:noFill/>
          </a:ln>
        </p:spPr>
      </p:pic>
      <p:pic>
        <p:nvPicPr>
          <p:cNvPr id="27" name="Picture 2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19976" y="5598000"/>
            <a:ext cx="169920" cy="184320"/>
          </a:xfrm>
          <a:prstGeom prst="rect">
            <a:avLst/>
          </a:prstGeom>
          <a:noFill/>
          <a:ln>
            <a:noFill/>
          </a:ln>
        </p:spPr>
      </p:pic>
      <p:pic>
        <p:nvPicPr>
          <p:cNvPr id="28" name="Picture 2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246615" y="5580720"/>
            <a:ext cx="170280" cy="184320"/>
          </a:xfrm>
          <a:prstGeom prst="rect">
            <a:avLst/>
          </a:prstGeom>
          <a:noFill/>
          <a:ln>
            <a:noFill/>
          </a:ln>
        </p:spPr>
      </p:pic>
      <p:pic>
        <p:nvPicPr>
          <p:cNvPr id="29" name="Picture 2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164616" y="5647680"/>
            <a:ext cx="170280" cy="184320"/>
          </a:xfrm>
          <a:prstGeom prst="rect">
            <a:avLst/>
          </a:prstGeom>
          <a:noFill/>
          <a:ln>
            <a:noFill/>
          </a:ln>
        </p:spPr>
      </p:pic>
      <p:pic>
        <p:nvPicPr>
          <p:cNvPr id="30" name="Picture 2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557216" y="2415600"/>
            <a:ext cx="169920" cy="184320"/>
          </a:xfrm>
          <a:prstGeom prst="rect">
            <a:avLst/>
          </a:prstGeom>
          <a:noFill/>
          <a:ln>
            <a:noFill/>
          </a:ln>
        </p:spPr>
      </p:pic>
      <p:pic>
        <p:nvPicPr>
          <p:cNvPr id="31" name="Picture 3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863136" y="2559600"/>
            <a:ext cx="169920" cy="184320"/>
          </a:xfrm>
          <a:prstGeom prst="rect">
            <a:avLst/>
          </a:prstGeom>
          <a:noFill/>
          <a:ln>
            <a:noFill/>
          </a:ln>
        </p:spPr>
      </p:pic>
      <p:pic>
        <p:nvPicPr>
          <p:cNvPr id="32" name="Picture 3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575136" y="3463920"/>
            <a:ext cx="169920" cy="184320"/>
          </a:xfrm>
          <a:prstGeom prst="rect">
            <a:avLst/>
          </a:prstGeom>
          <a:noFill/>
          <a:ln>
            <a:noFill/>
          </a:ln>
        </p:spPr>
      </p:pic>
      <p:pic>
        <p:nvPicPr>
          <p:cNvPr id="33" name="Picture 3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405215" y="4111920"/>
            <a:ext cx="169920" cy="184320"/>
          </a:xfrm>
          <a:prstGeom prst="rect">
            <a:avLst/>
          </a:prstGeom>
          <a:noFill/>
          <a:ln>
            <a:noFill/>
          </a:ln>
        </p:spPr>
      </p:pic>
      <p:pic>
        <p:nvPicPr>
          <p:cNvPr id="34" name="Picture 3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277216" y="1944000"/>
            <a:ext cx="169920" cy="184320"/>
          </a:xfrm>
          <a:prstGeom prst="rect">
            <a:avLst/>
          </a:prstGeom>
          <a:noFill/>
          <a:ln>
            <a:noFill/>
          </a:ln>
        </p:spPr>
      </p:pic>
      <p:pic>
        <p:nvPicPr>
          <p:cNvPr id="35" name="Picture 3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10456" y="2455919"/>
            <a:ext cx="169920" cy="184320"/>
          </a:xfrm>
          <a:prstGeom prst="rect">
            <a:avLst/>
          </a:prstGeom>
          <a:noFill/>
          <a:ln>
            <a:noFill/>
          </a:ln>
        </p:spPr>
      </p:pic>
      <p:pic>
        <p:nvPicPr>
          <p:cNvPr id="36" name="Picture 3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287936" y="2741760"/>
            <a:ext cx="169920" cy="184320"/>
          </a:xfrm>
          <a:prstGeom prst="rect">
            <a:avLst/>
          </a:prstGeom>
          <a:noFill/>
          <a:ln>
            <a:noFill/>
          </a:ln>
        </p:spPr>
      </p:pic>
      <p:pic>
        <p:nvPicPr>
          <p:cNvPr id="37" name="Picture 3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287936" y="2741760"/>
            <a:ext cx="169920" cy="184320"/>
          </a:xfrm>
          <a:prstGeom prst="rect">
            <a:avLst/>
          </a:prstGeom>
          <a:noFill/>
          <a:ln>
            <a:noFill/>
          </a:ln>
        </p:spPr>
      </p:pic>
      <p:pic>
        <p:nvPicPr>
          <p:cNvPr id="38" name="Picture 3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798416" y="3033360"/>
            <a:ext cx="170280" cy="184320"/>
          </a:xfrm>
          <a:prstGeom prst="rect">
            <a:avLst/>
          </a:prstGeom>
          <a:noFill/>
          <a:ln>
            <a:noFill/>
          </a:ln>
        </p:spPr>
      </p:pic>
      <p:pic>
        <p:nvPicPr>
          <p:cNvPr id="39" name="Picture 3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10816" y="2456280"/>
            <a:ext cx="169920" cy="184320"/>
          </a:xfrm>
          <a:prstGeom prst="rect">
            <a:avLst/>
          </a:prstGeom>
          <a:noFill/>
          <a:ln>
            <a:noFill/>
          </a:ln>
        </p:spPr>
      </p:pic>
      <p:pic>
        <p:nvPicPr>
          <p:cNvPr id="40" name="Picture 3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557576" y="2415960"/>
            <a:ext cx="169920" cy="184320"/>
          </a:xfrm>
          <a:prstGeom prst="rect">
            <a:avLst/>
          </a:prstGeom>
          <a:noFill/>
          <a:ln>
            <a:noFill/>
          </a:ln>
        </p:spPr>
      </p:pic>
      <p:pic>
        <p:nvPicPr>
          <p:cNvPr id="41" name="Picture 4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863496" y="2559960"/>
            <a:ext cx="169920" cy="184320"/>
          </a:xfrm>
          <a:prstGeom prst="rect">
            <a:avLst/>
          </a:prstGeom>
          <a:noFill/>
          <a:ln>
            <a:noFill/>
          </a:ln>
        </p:spPr>
      </p:pic>
      <p:pic>
        <p:nvPicPr>
          <p:cNvPr id="42" name="Picture 4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10816" y="2456280"/>
            <a:ext cx="169920" cy="184320"/>
          </a:xfrm>
          <a:prstGeom prst="rect">
            <a:avLst/>
          </a:prstGeom>
          <a:noFill/>
          <a:ln>
            <a:noFill/>
          </a:ln>
        </p:spPr>
      </p:pic>
      <p:pic>
        <p:nvPicPr>
          <p:cNvPr id="43" name="Picture 4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290335" y="2988000"/>
            <a:ext cx="169920" cy="184320"/>
          </a:xfrm>
          <a:prstGeom prst="rect">
            <a:avLst/>
          </a:prstGeom>
          <a:noFill/>
          <a:ln>
            <a:noFill/>
          </a:ln>
        </p:spPr>
      </p:pic>
      <p:pic>
        <p:nvPicPr>
          <p:cNvPr id="44" name="Picture 4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290335" y="2988000"/>
            <a:ext cx="169920" cy="184320"/>
          </a:xfrm>
          <a:prstGeom prst="rect">
            <a:avLst/>
          </a:prstGeom>
          <a:noFill/>
          <a:ln>
            <a:noFill/>
          </a:ln>
        </p:spPr>
      </p:pic>
      <p:pic>
        <p:nvPicPr>
          <p:cNvPr id="45" name="Picture 4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800816" y="3279600"/>
            <a:ext cx="170280" cy="184320"/>
          </a:xfrm>
          <a:prstGeom prst="rect">
            <a:avLst/>
          </a:prstGeom>
          <a:noFill/>
          <a:ln>
            <a:noFill/>
          </a:ln>
        </p:spPr>
      </p:pic>
      <p:pic>
        <p:nvPicPr>
          <p:cNvPr id="46" name="Picture 4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9013215" y="2702520"/>
            <a:ext cx="169920" cy="184320"/>
          </a:xfrm>
          <a:prstGeom prst="rect">
            <a:avLst/>
          </a:prstGeom>
          <a:noFill/>
          <a:ln>
            <a:noFill/>
          </a:ln>
        </p:spPr>
      </p:pic>
      <p:pic>
        <p:nvPicPr>
          <p:cNvPr id="47" name="Picture 4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559976" y="2662200"/>
            <a:ext cx="169920" cy="184320"/>
          </a:xfrm>
          <a:prstGeom prst="rect">
            <a:avLst/>
          </a:prstGeom>
          <a:noFill/>
          <a:ln>
            <a:noFill/>
          </a:ln>
        </p:spPr>
      </p:pic>
      <p:pic>
        <p:nvPicPr>
          <p:cNvPr id="48" name="Picture 4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865896" y="2806200"/>
            <a:ext cx="169920" cy="184320"/>
          </a:xfrm>
          <a:prstGeom prst="rect">
            <a:avLst/>
          </a:prstGeom>
          <a:noFill/>
          <a:ln>
            <a:noFill/>
          </a:ln>
        </p:spPr>
      </p:pic>
      <p:pic>
        <p:nvPicPr>
          <p:cNvPr id="49" name="Picture 4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9013215" y="2702520"/>
            <a:ext cx="169920" cy="184320"/>
          </a:xfrm>
          <a:prstGeom prst="rect">
            <a:avLst/>
          </a:prstGeom>
          <a:noFill/>
          <a:ln>
            <a:noFill/>
          </a:ln>
        </p:spPr>
      </p:pic>
      <p:pic>
        <p:nvPicPr>
          <p:cNvPr id="50" name="Picture 4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218336" y="5148000"/>
            <a:ext cx="169920" cy="184320"/>
          </a:xfrm>
          <a:prstGeom prst="rect">
            <a:avLst/>
          </a:prstGeom>
          <a:noFill/>
          <a:ln>
            <a:noFill/>
          </a:ln>
        </p:spPr>
      </p:pic>
      <p:pic>
        <p:nvPicPr>
          <p:cNvPr id="51" name="Picture 5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218336" y="5148000"/>
            <a:ext cx="169920" cy="184320"/>
          </a:xfrm>
          <a:prstGeom prst="rect">
            <a:avLst/>
          </a:prstGeom>
          <a:noFill/>
          <a:ln>
            <a:noFill/>
          </a:ln>
        </p:spPr>
      </p:pic>
      <p:pic>
        <p:nvPicPr>
          <p:cNvPr id="52" name="Picture 5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728816" y="5439600"/>
            <a:ext cx="170280" cy="184320"/>
          </a:xfrm>
          <a:prstGeom prst="rect">
            <a:avLst/>
          </a:prstGeom>
          <a:noFill/>
          <a:ln>
            <a:noFill/>
          </a:ln>
        </p:spPr>
      </p:pic>
      <p:pic>
        <p:nvPicPr>
          <p:cNvPr id="53" name="Picture 5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941215" y="4862520"/>
            <a:ext cx="169920" cy="184320"/>
          </a:xfrm>
          <a:prstGeom prst="rect">
            <a:avLst/>
          </a:prstGeom>
          <a:noFill/>
          <a:ln>
            <a:noFill/>
          </a:ln>
        </p:spPr>
      </p:pic>
      <p:pic>
        <p:nvPicPr>
          <p:cNvPr id="54" name="Picture 5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487975" y="4822200"/>
            <a:ext cx="169920" cy="184320"/>
          </a:xfrm>
          <a:prstGeom prst="rect">
            <a:avLst/>
          </a:prstGeom>
          <a:noFill/>
          <a:ln>
            <a:noFill/>
          </a:ln>
        </p:spPr>
      </p:pic>
      <p:pic>
        <p:nvPicPr>
          <p:cNvPr id="55" name="Picture 5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793896" y="4966200"/>
            <a:ext cx="169920" cy="184320"/>
          </a:xfrm>
          <a:prstGeom prst="rect">
            <a:avLst/>
          </a:prstGeom>
          <a:noFill/>
          <a:ln>
            <a:noFill/>
          </a:ln>
        </p:spPr>
      </p:pic>
      <p:pic>
        <p:nvPicPr>
          <p:cNvPr id="56" name="Picture 5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941215" y="4862520"/>
            <a:ext cx="169920" cy="184320"/>
          </a:xfrm>
          <a:prstGeom prst="rect">
            <a:avLst/>
          </a:prstGeom>
          <a:noFill/>
          <a:ln>
            <a:noFill/>
          </a:ln>
        </p:spPr>
      </p:pic>
      <p:pic>
        <p:nvPicPr>
          <p:cNvPr id="57" name="Picture 5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9373215" y="3535920"/>
            <a:ext cx="169920" cy="183960"/>
          </a:xfrm>
          <a:prstGeom prst="rect">
            <a:avLst/>
          </a:prstGeom>
          <a:noFill/>
          <a:ln>
            <a:noFill/>
          </a:ln>
        </p:spPr>
      </p:pic>
      <p:pic>
        <p:nvPicPr>
          <p:cNvPr id="58" name="Picture 5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332456" y="3552480"/>
            <a:ext cx="170280" cy="184320"/>
          </a:xfrm>
          <a:prstGeom prst="rect">
            <a:avLst/>
          </a:prstGeom>
          <a:noFill/>
          <a:ln>
            <a:noFill/>
          </a:ln>
        </p:spPr>
      </p:pic>
      <p:pic>
        <p:nvPicPr>
          <p:cNvPr id="59" name="Picture 5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811615" y="3938400"/>
            <a:ext cx="169920" cy="184320"/>
          </a:xfrm>
          <a:prstGeom prst="rect">
            <a:avLst/>
          </a:prstGeom>
          <a:noFill/>
          <a:ln>
            <a:noFill/>
          </a:ln>
        </p:spPr>
      </p:pic>
      <p:pic>
        <p:nvPicPr>
          <p:cNvPr id="60" name="Picture 5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047335" y="3921480"/>
            <a:ext cx="169920" cy="184320"/>
          </a:xfrm>
          <a:prstGeom prst="rect">
            <a:avLst/>
          </a:prstGeom>
          <a:noFill/>
          <a:ln>
            <a:noFill/>
          </a:ln>
        </p:spPr>
      </p:pic>
      <p:pic>
        <p:nvPicPr>
          <p:cNvPr id="61" name="Picture 6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316255" y="4358880"/>
            <a:ext cx="169920" cy="184320"/>
          </a:xfrm>
          <a:prstGeom prst="rect">
            <a:avLst/>
          </a:prstGeom>
          <a:noFill/>
          <a:ln>
            <a:noFill/>
          </a:ln>
        </p:spPr>
      </p:pic>
      <p:pic>
        <p:nvPicPr>
          <p:cNvPr id="62" name="Picture 6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9242896" y="4341600"/>
            <a:ext cx="170280" cy="184320"/>
          </a:xfrm>
          <a:prstGeom prst="rect">
            <a:avLst/>
          </a:prstGeom>
          <a:noFill/>
          <a:ln>
            <a:noFill/>
          </a:ln>
        </p:spPr>
      </p:pic>
      <p:pic>
        <p:nvPicPr>
          <p:cNvPr id="63" name="Picture 6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189215" y="2384639"/>
            <a:ext cx="169920" cy="183960"/>
          </a:xfrm>
          <a:prstGeom prst="rect">
            <a:avLst/>
          </a:prstGeom>
          <a:noFill/>
          <a:ln>
            <a:noFill/>
          </a:ln>
        </p:spPr>
      </p:pic>
      <p:pic>
        <p:nvPicPr>
          <p:cNvPr id="64" name="Picture 6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148455" y="2401200"/>
            <a:ext cx="170280" cy="184320"/>
          </a:xfrm>
          <a:prstGeom prst="rect">
            <a:avLst/>
          </a:prstGeom>
          <a:noFill/>
          <a:ln>
            <a:noFill/>
          </a:ln>
        </p:spPr>
      </p:pic>
      <p:pic>
        <p:nvPicPr>
          <p:cNvPr id="65" name="Picture 6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627616" y="2787120"/>
            <a:ext cx="169920" cy="184320"/>
          </a:xfrm>
          <a:prstGeom prst="rect">
            <a:avLst/>
          </a:prstGeom>
          <a:noFill/>
          <a:ln>
            <a:noFill/>
          </a:ln>
        </p:spPr>
      </p:pic>
      <p:pic>
        <p:nvPicPr>
          <p:cNvPr id="66" name="Picture 6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863336" y="2770200"/>
            <a:ext cx="169920" cy="184320"/>
          </a:xfrm>
          <a:prstGeom prst="rect">
            <a:avLst/>
          </a:prstGeom>
          <a:noFill/>
          <a:ln>
            <a:noFill/>
          </a:ln>
        </p:spPr>
      </p:pic>
      <p:pic>
        <p:nvPicPr>
          <p:cNvPr id="67" name="Picture 6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132255" y="3207600"/>
            <a:ext cx="169920" cy="184320"/>
          </a:xfrm>
          <a:prstGeom prst="rect">
            <a:avLst/>
          </a:prstGeom>
          <a:noFill/>
          <a:ln>
            <a:noFill/>
          </a:ln>
        </p:spPr>
      </p:pic>
      <p:pic>
        <p:nvPicPr>
          <p:cNvPr id="68" name="Picture 6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058896" y="3190320"/>
            <a:ext cx="170280" cy="184320"/>
          </a:xfrm>
          <a:prstGeom prst="rect">
            <a:avLst/>
          </a:prstGeom>
          <a:noFill/>
          <a:ln>
            <a:noFill/>
          </a:ln>
        </p:spPr>
      </p:pic>
      <p:pic>
        <p:nvPicPr>
          <p:cNvPr id="69" name="Picture 6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377296" y="4775040"/>
            <a:ext cx="169920" cy="183960"/>
          </a:xfrm>
          <a:prstGeom prst="rect">
            <a:avLst/>
          </a:prstGeom>
          <a:noFill/>
          <a:ln>
            <a:noFill/>
          </a:ln>
        </p:spPr>
      </p:pic>
      <p:pic>
        <p:nvPicPr>
          <p:cNvPr id="70" name="Picture 6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36536" y="4791600"/>
            <a:ext cx="170280" cy="184320"/>
          </a:xfrm>
          <a:prstGeom prst="rect">
            <a:avLst/>
          </a:prstGeom>
          <a:noFill/>
          <a:ln>
            <a:noFill/>
          </a:ln>
        </p:spPr>
      </p:pic>
      <p:pic>
        <p:nvPicPr>
          <p:cNvPr id="71" name="Picture 7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15696" y="5177520"/>
            <a:ext cx="169920" cy="184320"/>
          </a:xfrm>
          <a:prstGeom prst="rect">
            <a:avLst/>
          </a:prstGeom>
          <a:noFill/>
          <a:ln>
            <a:noFill/>
          </a:ln>
        </p:spPr>
      </p:pic>
      <p:pic>
        <p:nvPicPr>
          <p:cNvPr id="72" name="Picture 7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051416" y="5160600"/>
            <a:ext cx="169920" cy="184320"/>
          </a:xfrm>
          <a:prstGeom prst="rect">
            <a:avLst/>
          </a:prstGeom>
          <a:noFill/>
          <a:ln>
            <a:noFill/>
          </a:ln>
        </p:spPr>
      </p:pic>
      <p:pic>
        <p:nvPicPr>
          <p:cNvPr id="73" name="Picture 7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20336" y="5598000"/>
            <a:ext cx="169920" cy="184320"/>
          </a:xfrm>
          <a:prstGeom prst="rect">
            <a:avLst/>
          </a:prstGeom>
          <a:noFill/>
          <a:ln>
            <a:noFill/>
          </a:ln>
        </p:spPr>
      </p:pic>
      <p:pic>
        <p:nvPicPr>
          <p:cNvPr id="74" name="Picture 7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246975" y="5580720"/>
            <a:ext cx="170280" cy="184320"/>
          </a:xfrm>
          <a:prstGeom prst="rect">
            <a:avLst/>
          </a:prstGeom>
          <a:noFill/>
          <a:ln>
            <a:noFill/>
          </a:ln>
        </p:spPr>
      </p:pic>
      <p:pic>
        <p:nvPicPr>
          <p:cNvPr id="75" name="Picture 7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377296" y="4775040"/>
            <a:ext cx="169920" cy="183960"/>
          </a:xfrm>
          <a:prstGeom prst="rect">
            <a:avLst/>
          </a:prstGeom>
          <a:noFill/>
          <a:ln>
            <a:noFill/>
          </a:ln>
        </p:spPr>
      </p:pic>
      <p:pic>
        <p:nvPicPr>
          <p:cNvPr id="76" name="Picture 7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36536" y="4791600"/>
            <a:ext cx="170280" cy="184320"/>
          </a:xfrm>
          <a:prstGeom prst="rect">
            <a:avLst/>
          </a:prstGeom>
          <a:noFill/>
          <a:ln>
            <a:noFill/>
          </a:ln>
        </p:spPr>
      </p:pic>
      <p:pic>
        <p:nvPicPr>
          <p:cNvPr id="77" name="Picture 7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15696" y="5177520"/>
            <a:ext cx="169920" cy="184320"/>
          </a:xfrm>
          <a:prstGeom prst="rect">
            <a:avLst/>
          </a:prstGeom>
          <a:noFill/>
          <a:ln>
            <a:noFill/>
          </a:ln>
        </p:spPr>
      </p:pic>
      <p:pic>
        <p:nvPicPr>
          <p:cNvPr id="78" name="Picture 7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051416" y="5160600"/>
            <a:ext cx="169920" cy="184320"/>
          </a:xfrm>
          <a:prstGeom prst="rect">
            <a:avLst/>
          </a:prstGeom>
          <a:noFill/>
          <a:ln>
            <a:noFill/>
          </a:ln>
        </p:spPr>
      </p:pic>
      <p:pic>
        <p:nvPicPr>
          <p:cNvPr id="79" name="Picture 7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20336" y="5598000"/>
            <a:ext cx="169920" cy="184320"/>
          </a:xfrm>
          <a:prstGeom prst="rect">
            <a:avLst/>
          </a:prstGeom>
          <a:noFill/>
          <a:ln>
            <a:noFill/>
          </a:ln>
        </p:spPr>
      </p:pic>
      <p:pic>
        <p:nvPicPr>
          <p:cNvPr id="80" name="Picture 7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246975" y="5580720"/>
            <a:ext cx="170280" cy="184320"/>
          </a:xfrm>
          <a:prstGeom prst="rect">
            <a:avLst/>
          </a:prstGeom>
          <a:noFill/>
          <a:ln>
            <a:noFill/>
          </a:ln>
        </p:spPr>
      </p:pic>
      <p:pic>
        <p:nvPicPr>
          <p:cNvPr id="81" name="Picture 8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669016" y="3464639"/>
            <a:ext cx="169920" cy="183960"/>
          </a:xfrm>
          <a:prstGeom prst="rect">
            <a:avLst/>
          </a:prstGeom>
          <a:noFill/>
          <a:ln>
            <a:noFill/>
          </a:ln>
        </p:spPr>
      </p:pic>
      <p:pic>
        <p:nvPicPr>
          <p:cNvPr id="82" name="Picture 8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628255" y="3481200"/>
            <a:ext cx="170280" cy="184320"/>
          </a:xfrm>
          <a:prstGeom prst="rect">
            <a:avLst/>
          </a:prstGeom>
          <a:noFill/>
          <a:ln>
            <a:noFill/>
          </a:ln>
        </p:spPr>
      </p:pic>
      <p:pic>
        <p:nvPicPr>
          <p:cNvPr id="83" name="Picture 8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107416" y="3867119"/>
            <a:ext cx="169920" cy="184320"/>
          </a:xfrm>
          <a:prstGeom prst="rect">
            <a:avLst/>
          </a:prstGeom>
          <a:noFill/>
          <a:ln>
            <a:noFill/>
          </a:ln>
        </p:spPr>
      </p:pic>
      <p:pic>
        <p:nvPicPr>
          <p:cNvPr id="84" name="Picture 8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461216" y="3024000"/>
            <a:ext cx="169920" cy="184320"/>
          </a:xfrm>
          <a:prstGeom prst="rect">
            <a:avLst/>
          </a:prstGeom>
          <a:noFill/>
          <a:ln>
            <a:noFill/>
          </a:ln>
        </p:spPr>
      </p:pic>
      <p:pic>
        <p:nvPicPr>
          <p:cNvPr id="85" name="Picture 8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612055" y="4287600"/>
            <a:ext cx="169920" cy="184320"/>
          </a:xfrm>
          <a:prstGeom prst="rect">
            <a:avLst/>
          </a:prstGeom>
          <a:noFill/>
          <a:ln>
            <a:noFill/>
          </a:ln>
        </p:spPr>
      </p:pic>
      <p:pic>
        <p:nvPicPr>
          <p:cNvPr id="86" name="Picture 8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538696" y="4270320"/>
            <a:ext cx="170280" cy="184320"/>
          </a:xfrm>
          <a:prstGeom prst="rect">
            <a:avLst/>
          </a:prstGeom>
          <a:noFill/>
          <a:ln>
            <a:noFill/>
          </a:ln>
        </p:spPr>
      </p:pic>
      <p:pic>
        <p:nvPicPr>
          <p:cNvPr id="87" name="Picture 8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621215" y="4616640"/>
            <a:ext cx="169920" cy="183960"/>
          </a:xfrm>
          <a:prstGeom prst="rect">
            <a:avLst/>
          </a:prstGeom>
          <a:noFill/>
          <a:ln>
            <a:noFill/>
          </a:ln>
        </p:spPr>
      </p:pic>
      <p:pic>
        <p:nvPicPr>
          <p:cNvPr id="88" name="Picture 8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580456" y="4633200"/>
            <a:ext cx="170280" cy="184320"/>
          </a:xfrm>
          <a:prstGeom prst="rect">
            <a:avLst/>
          </a:prstGeom>
          <a:noFill/>
          <a:ln>
            <a:noFill/>
          </a:ln>
        </p:spPr>
      </p:pic>
      <p:pic>
        <p:nvPicPr>
          <p:cNvPr id="89" name="Picture 8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059615" y="5019120"/>
            <a:ext cx="169920" cy="184320"/>
          </a:xfrm>
          <a:prstGeom prst="rect">
            <a:avLst/>
          </a:prstGeom>
          <a:noFill/>
          <a:ln>
            <a:noFill/>
          </a:ln>
        </p:spPr>
      </p:pic>
      <p:pic>
        <p:nvPicPr>
          <p:cNvPr id="90" name="Picture 8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295336" y="5002200"/>
            <a:ext cx="169920" cy="184320"/>
          </a:xfrm>
          <a:prstGeom prst="rect">
            <a:avLst/>
          </a:prstGeom>
          <a:noFill/>
          <a:ln>
            <a:noFill/>
          </a:ln>
        </p:spPr>
      </p:pic>
      <p:pic>
        <p:nvPicPr>
          <p:cNvPr id="91" name="Picture 9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564256" y="5439600"/>
            <a:ext cx="169920" cy="184320"/>
          </a:xfrm>
          <a:prstGeom prst="rect">
            <a:avLst/>
          </a:prstGeom>
          <a:noFill/>
          <a:ln>
            <a:noFill/>
          </a:ln>
        </p:spPr>
      </p:pic>
      <p:pic>
        <p:nvPicPr>
          <p:cNvPr id="92" name="Picture 9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490896" y="5422320"/>
            <a:ext cx="170280" cy="184320"/>
          </a:xfrm>
          <a:prstGeom prst="rect">
            <a:avLst/>
          </a:prstGeom>
          <a:noFill/>
          <a:ln>
            <a:noFill/>
          </a:ln>
        </p:spPr>
      </p:pic>
      <p:pic>
        <p:nvPicPr>
          <p:cNvPr id="93" name="Picture 9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060216" y="4320720"/>
            <a:ext cx="169920" cy="183960"/>
          </a:xfrm>
          <a:prstGeom prst="rect">
            <a:avLst/>
          </a:prstGeom>
          <a:noFill/>
          <a:ln>
            <a:noFill/>
          </a:ln>
        </p:spPr>
      </p:pic>
      <p:pic>
        <p:nvPicPr>
          <p:cNvPr id="94" name="Picture 9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701935" y="4421520"/>
            <a:ext cx="169920" cy="184320"/>
          </a:xfrm>
          <a:prstGeom prst="rect">
            <a:avLst/>
          </a:prstGeom>
          <a:noFill/>
          <a:ln>
            <a:noFill/>
          </a:ln>
        </p:spPr>
      </p:pic>
      <p:pic>
        <p:nvPicPr>
          <p:cNvPr id="95" name="Picture 9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993456" y="2088000"/>
            <a:ext cx="229680" cy="262440"/>
          </a:xfrm>
          <a:prstGeom prst="rect">
            <a:avLst/>
          </a:prstGeom>
          <a:noFill/>
          <a:ln>
            <a:noFill/>
          </a:ln>
        </p:spPr>
      </p:pic>
      <p:pic>
        <p:nvPicPr>
          <p:cNvPr id="96" name="Picture 9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893536" y="3369600"/>
            <a:ext cx="169920" cy="184320"/>
          </a:xfrm>
          <a:prstGeom prst="rect">
            <a:avLst/>
          </a:prstGeom>
          <a:noFill/>
          <a:ln>
            <a:noFill/>
          </a:ln>
        </p:spPr>
      </p:pic>
      <p:pic>
        <p:nvPicPr>
          <p:cNvPr id="97" name="Picture 9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129256" y="3352680"/>
            <a:ext cx="169920" cy="184320"/>
          </a:xfrm>
          <a:prstGeom prst="rect">
            <a:avLst/>
          </a:prstGeom>
          <a:noFill/>
          <a:ln>
            <a:noFill/>
          </a:ln>
        </p:spPr>
      </p:pic>
      <p:pic>
        <p:nvPicPr>
          <p:cNvPr id="98" name="Picture 9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398176" y="3790079"/>
            <a:ext cx="169920" cy="184320"/>
          </a:xfrm>
          <a:prstGeom prst="rect">
            <a:avLst/>
          </a:prstGeom>
          <a:noFill/>
          <a:ln>
            <a:noFill/>
          </a:ln>
        </p:spPr>
      </p:pic>
      <p:pic>
        <p:nvPicPr>
          <p:cNvPr id="99" name="Picture 9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934936" y="4047119"/>
            <a:ext cx="169920" cy="183960"/>
          </a:xfrm>
          <a:prstGeom prst="rect">
            <a:avLst/>
          </a:prstGeom>
          <a:noFill/>
          <a:ln>
            <a:noFill/>
          </a:ln>
        </p:spPr>
      </p:pic>
      <p:pic>
        <p:nvPicPr>
          <p:cNvPr id="100" name="Picture 9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94176" y="4063679"/>
            <a:ext cx="170280" cy="184320"/>
          </a:xfrm>
          <a:prstGeom prst="rect">
            <a:avLst/>
          </a:prstGeom>
          <a:noFill/>
          <a:ln>
            <a:noFill/>
          </a:ln>
        </p:spPr>
      </p:pic>
      <p:pic>
        <p:nvPicPr>
          <p:cNvPr id="101" name="Picture 10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727136" y="3606479"/>
            <a:ext cx="169920" cy="184320"/>
          </a:xfrm>
          <a:prstGeom prst="rect">
            <a:avLst/>
          </a:prstGeom>
          <a:noFill/>
          <a:ln>
            <a:noFill/>
          </a:ln>
        </p:spPr>
      </p:pic>
      <p:pic>
        <p:nvPicPr>
          <p:cNvPr id="102" name="Picture 10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3985456" y="3769560"/>
            <a:ext cx="229680" cy="262440"/>
          </a:xfrm>
          <a:prstGeom prst="rect">
            <a:avLst/>
          </a:prstGeom>
          <a:noFill/>
          <a:ln>
            <a:noFill/>
          </a:ln>
        </p:spPr>
      </p:pic>
      <p:pic>
        <p:nvPicPr>
          <p:cNvPr id="103" name="Picture 10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743135" y="3456000"/>
            <a:ext cx="229680" cy="262440"/>
          </a:xfrm>
          <a:prstGeom prst="rect">
            <a:avLst/>
          </a:prstGeom>
          <a:noFill/>
          <a:ln>
            <a:noFill/>
          </a:ln>
        </p:spPr>
      </p:pic>
      <p:pic>
        <p:nvPicPr>
          <p:cNvPr id="104" name="Picture 10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361456" y="4201560"/>
            <a:ext cx="229680" cy="262440"/>
          </a:xfrm>
          <a:prstGeom prst="rect">
            <a:avLst/>
          </a:prstGeom>
          <a:noFill/>
          <a:ln>
            <a:noFill/>
          </a:ln>
        </p:spPr>
      </p:pic>
      <p:pic>
        <p:nvPicPr>
          <p:cNvPr id="105" name="Picture 10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561456" y="4993560"/>
            <a:ext cx="229680" cy="262440"/>
          </a:xfrm>
          <a:prstGeom prst="rect">
            <a:avLst/>
          </a:prstGeom>
          <a:noFill/>
          <a:ln>
            <a:noFill/>
          </a:ln>
        </p:spPr>
      </p:pic>
    </p:spTree>
    <p:extLst>
      <p:ext uri="{BB962C8B-B14F-4D97-AF65-F5344CB8AC3E}">
        <p14:creationId xmlns:p14="http://schemas.microsoft.com/office/powerpoint/2010/main" val="336913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 Capacity</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Here the pathway neurons are selected at random from the whole aggregate.  </a:t>
                </a:r>
              </a:p>
              <a:p>
                <a:r>
                  <a:rPr lang="en-US" dirty="0" smtClean="0"/>
                  <a:t>In this model the number of non-interfering pathways is </a:t>
                </a:r>
              </a:p>
              <a:p>
                <a:pPr marL="0" indent="0" algn="ctr">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r>
                        <a:rPr lang="en-US" i="1">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sup>
                          </m:sSup>
                        </m:e>
                      </m:d>
                    </m:oMath>
                  </m:oMathPara>
                </a14:m>
                <a:endParaRPr lang="en-US" b="0" dirty="0" smtClean="0"/>
              </a:p>
              <a:p>
                <a:r>
                  <a:rPr lang="en-US" dirty="0" smtClean="0"/>
                  <a:t>The number of non-interfering pathways is much larger than in the nearest neighbor pathway model.</a:t>
                </a:r>
              </a:p>
              <a:p>
                <a:r>
                  <a:rPr lang="en-US" dirty="0" smtClean="0"/>
                  <a:t>However </a:t>
                </a:r>
                <a:r>
                  <a:rPr lang="en-US" b="1" u="sng" dirty="0" smtClean="0"/>
                  <a:t>locality of the pathways is lost</a:t>
                </a:r>
                <a:r>
                  <a:rPr lang="en-US" dirty="0" smtClean="0"/>
                  <a:t>.  This pathway model is inappropriate for early visual areas.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spTree>
    <p:extLst>
      <p:ext uri="{BB962C8B-B14F-4D97-AF65-F5344CB8AC3E}">
        <p14:creationId xmlns:p14="http://schemas.microsoft.com/office/powerpoint/2010/main" val="175896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Random Selection Pathway Model with Cutoff Radius</a:t>
            </a:r>
            <a:endParaRPr lang="el-GR" dirty="0"/>
          </a:p>
        </p:txBody>
      </p:sp>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44552" y="2445480"/>
            <a:ext cx="169920" cy="184320"/>
          </a:xfrm>
          <a:prstGeom prst="rect">
            <a:avLst/>
          </a:prstGeom>
          <a:noFill/>
          <a:ln>
            <a:noFill/>
          </a:ln>
        </p:spPr>
      </p:pic>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693831" y="2695680"/>
            <a:ext cx="170280" cy="184320"/>
          </a:xfrm>
          <a:prstGeom prst="rect">
            <a:avLst/>
          </a:prstGeom>
          <a:noFill/>
          <a:ln>
            <a:noFill/>
          </a:ln>
        </p:spPr>
      </p:pic>
      <p:pic>
        <p:nvPicPr>
          <p:cNvPr id="6" name="Picture 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44552" y="2445480"/>
            <a:ext cx="169920" cy="184320"/>
          </a:xfrm>
          <a:prstGeom prst="rect">
            <a:avLst/>
          </a:prstGeom>
          <a:noFill/>
          <a:ln>
            <a:noFill/>
          </a:ln>
        </p:spPr>
      </p:pic>
      <p:pic>
        <p:nvPicPr>
          <p:cNvPr id="7" name="Picture 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29831" y="2592000"/>
            <a:ext cx="170280" cy="184320"/>
          </a:xfrm>
          <a:prstGeom prst="rect">
            <a:avLst/>
          </a:prstGeom>
          <a:noFill/>
          <a:ln>
            <a:noFill/>
          </a:ln>
        </p:spPr>
      </p:pic>
      <p:pic>
        <p:nvPicPr>
          <p:cNvPr id="8" name="Picture 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307072" y="2278440"/>
            <a:ext cx="169920" cy="183960"/>
          </a:xfrm>
          <a:prstGeom prst="rect">
            <a:avLst/>
          </a:prstGeom>
          <a:noFill/>
          <a:ln>
            <a:noFill/>
          </a:ln>
        </p:spPr>
      </p:pic>
      <p:pic>
        <p:nvPicPr>
          <p:cNvPr id="9" name="Picture 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721712" y="2731320"/>
            <a:ext cx="169920" cy="183960"/>
          </a:xfrm>
          <a:prstGeom prst="rect">
            <a:avLst/>
          </a:prstGeom>
          <a:noFill/>
          <a:ln>
            <a:noFill/>
          </a:ln>
        </p:spPr>
      </p:pic>
      <p:pic>
        <p:nvPicPr>
          <p:cNvPr id="10" name="Picture 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403192" y="3384000"/>
            <a:ext cx="169920" cy="183960"/>
          </a:xfrm>
          <a:prstGeom prst="rect">
            <a:avLst/>
          </a:prstGeom>
          <a:noFill/>
          <a:ln>
            <a:noFill/>
          </a:ln>
        </p:spPr>
      </p:pic>
      <p:pic>
        <p:nvPicPr>
          <p:cNvPr id="11" name="Picture 1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67432" y="2160000"/>
            <a:ext cx="169920" cy="184320"/>
          </a:xfrm>
          <a:prstGeom prst="rect">
            <a:avLst/>
          </a:prstGeom>
          <a:noFill/>
          <a:ln>
            <a:noFill/>
          </a:ln>
        </p:spPr>
      </p:pic>
      <p:pic>
        <p:nvPicPr>
          <p:cNvPr id="12" name="Picture 1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347671" y="2328480"/>
            <a:ext cx="169920" cy="184320"/>
          </a:xfrm>
          <a:prstGeom prst="rect">
            <a:avLst/>
          </a:prstGeom>
          <a:noFill/>
          <a:ln>
            <a:noFill/>
          </a:ln>
        </p:spPr>
      </p:pic>
      <p:pic>
        <p:nvPicPr>
          <p:cNvPr id="13" name="Picture 1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047712" y="2951999"/>
            <a:ext cx="169920" cy="184320"/>
          </a:xfrm>
          <a:prstGeom prst="rect">
            <a:avLst/>
          </a:prstGeom>
          <a:noFill/>
          <a:ln>
            <a:noFill/>
          </a:ln>
        </p:spPr>
      </p:pic>
      <p:pic>
        <p:nvPicPr>
          <p:cNvPr id="14" name="Picture 1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694191" y="3671999"/>
            <a:ext cx="169920" cy="183960"/>
          </a:xfrm>
          <a:prstGeom prst="rect">
            <a:avLst/>
          </a:prstGeom>
          <a:noFill/>
          <a:ln>
            <a:noFill/>
          </a:ln>
        </p:spPr>
      </p:pic>
      <p:pic>
        <p:nvPicPr>
          <p:cNvPr id="15" name="Picture 1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502192" y="4007879"/>
            <a:ext cx="169920" cy="184320"/>
          </a:xfrm>
          <a:prstGeom prst="rect">
            <a:avLst/>
          </a:prstGeom>
          <a:noFill/>
          <a:ln>
            <a:noFill/>
          </a:ln>
        </p:spPr>
      </p:pic>
      <p:pic>
        <p:nvPicPr>
          <p:cNvPr id="16" name="Picture 1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347032" y="2815919"/>
            <a:ext cx="169920" cy="183960"/>
          </a:xfrm>
          <a:prstGeom prst="rect">
            <a:avLst/>
          </a:prstGeom>
          <a:noFill/>
          <a:ln>
            <a:noFill/>
          </a:ln>
        </p:spPr>
      </p:pic>
      <p:pic>
        <p:nvPicPr>
          <p:cNvPr id="17" name="Picture 1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637832" y="5719680"/>
            <a:ext cx="170280" cy="184320"/>
          </a:xfrm>
          <a:prstGeom prst="rect">
            <a:avLst/>
          </a:prstGeom>
          <a:noFill/>
          <a:ln>
            <a:noFill/>
          </a:ln>
        </p:spPr>
      </p:pic>
      <p:pic>
        <p:nvPicPr>
          <p:cNvPr id="18" name="Picture 1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062992" y="4663800"/>
            <a:ext cx="170280" cy="184320"/>
          </a:xfrm>
          <a:prstGeom prst="rect">
            <a:avLst/>
          </a:prstGeom>
          <a:noFill/>
          <a:ln>
            <a:noFill/>
          </a:ln>
        </p:spPr>
      </p:pic>
      <p:pic>
        <p:nvPicPr>
          <p:cNvPr id="19" name="Picture 1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032112" y="5328000"/>
            <a:ext cx="169920" cy="184320"/>
          </a:xfrm>
          <a:prstGeom prst="rect">
            <a:avLst/>
          </a:prstGeom>
          <a:noFill/>
          <a:ln>
            <a:noFill/>
          </a:ln>
        </p:spPr>
      </p:pic>
      <p:pic>
        <p:nvPicPr>
          <p:cNvPr id="20" name="Picture 1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908032" y="4864680"/>
            <a:ext cx="169920" cy="184320"/>
          </a:xfrm>
          <a:prstGeom prst="rect">
            <a:avLst/>
          </a:prstGeom>
          <a:noFill/>
          <a:ln>
            <a:noFill/>
          </a:ln>
        </p:spPr>
      </p:pic>
      <p:pic>
        <p:nvPicPr>
          <p:cNvPr id="21" name="Picture 2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656552" y="4915080"/>
            <a:ext cx="169920" cy="184320"/>
          </a:xfrm>
          <a:prstGeom prst="rect">
            <a:avLst/>
          </a:prstGeom>
          <a:noFill/>
          <a:ln>
            <a:noFill/>
          </a:ln>
        </p:spPr>
      </p:pic>
      <p:pic>
        <p:nvPicPr>
          <p:cNvPr id="22" name="Picture 2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502192" y="5218200"/>
            <a:ext cx="169920" cy="184320"/>
          </a:xfrm>
          <a:prstGeom prst="rect">
            <a:avLst/>
          </a:prstGeom>
          <a:noFill/>
          <a:ln>
            <a:noFill/>
          </a:ln>
        </p:spPr>
      </p:pic>
      <p:pic>
        <p:nvPicPr>
          <p:cNvPr id="23" name="Picture 2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76952" y="5302079"/>
            <a:ext cx="169920" cy="184320"/>
          </a:xfrm>
          <a:prstGeom prst="rect">
            <a:avLst/>
          </a:prstGeom>
          <a:noFill/>
          <a:ln>
            <a:noFill/>
          </a:ln>
        </p:spPr>
      </p:pic>
      <p:pic>
        <p:nvPicPr>
          <p:cNvPr id="24" name="Picture 2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103592" y="5284800"/>
            <a:ext cx="170280" cy="184320"/>
          </a:xfrm>
          <a:prstGeom prst="rect">
            <a:avLst/>
          </a:prstGeom>
          <a:noFill/>
          <a:ln>
            <a:noFill/>
          </a:ln>
        </p:spPr>
      </p:pic>
      <p:pic>
        <p:nvPicPr>
          <p:cNvPr id="25" name="Picture 2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021592" y="5351760"/>
            <a:ext cx="170280" cy="184320"/>
          </a:xfrm>
          <a:prstGeom prst="rect">
            <a:avLst/>
          </a:prstGeom>
          <a:noFill/>
          <a:ln>
            <a:noFill/>
          </a:ln>
        </p:spPr>
      </p:pic>
      <p:pic>
        <p:nvPicPr>
          <p:cNvPr id="26" name="Picture 2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970032" y="3679920"/>
            <a:ext cx="229680" cy="262440"/>
          </a:xfrm>
          <a:prstGeom prst="rect">
            <a:avLst/>
          </a:prstGeom>
          <a:noFill/>
          <a:ln>
            <a:noFill/>
          </a:ln>
        </p:spPr>
      </p:pic>
      <p:pic>
        <p:nvPicPr>
          <p:cNvPr id="27" name="Picture 26">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754032" y="4209480"/>
            <a:ext cx="229680" cy="262440"/>
          </a:xfrm>
          <a:prstGeom prst="rect">
            <a:avLst/>
          </a:prstGeom>
          <a:noFill/>
          <a:ln>
            <a:noFill/>
          </a:ln>
        </p:spPr>
      </p:pic>
      <p:pic>
        <p:nvPicPr>
          <p:cNvPr id="28" name="Picture 2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414191" y="2119680"/>
            <a:ext cx="169920" cy="184320"/>
          </a:xfrm>
          <a:prstGeom prst="rect">
            <a:avLst/>
          </a:prstGeom>
          <a:noFill/>
          <a:ln>
            <a:noFill/>
          </a:ln>
        </p:spPr>
      </p:pic>
      <p:pic>
        <p:nvPicPr>
          <p:cNvPr id="29" name="Picture 2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720112" y="2263680"/>
            <a:ext cx="169920" cy="184320"/>
          </a:xfrm>
          <a:prstGeom prst="rect">
            <a:avLst/>
          </a:prstGeom>
          <a:noFill/>
          <a:ln>
            <a:noFill/>
          </a:ln>
        </p:spPr>
      </p:pic>
      <p:pic>
        <p:nvPicPr>
          <p:cNvPr id="30" name="Picture 2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432112" y="3168000"/>
            <a:ext cx="169920" cy="184320"/>
          </a:xfrm>
          <a:prstGeom prst="rect">
            <a:avLst/>
          </a:prstGeom>
          <a:noFill/>
          <a:ln>
            <a:noFill/>
          </a:ln>
        </p:spPr>
      </p:pic>
      <p:pic>
        <p:nvPicPr>
          <p:cNvPr id="31" name="Picture 3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262192" y="3816000"/>
            <a:ext cx="169920" cy="184320"/>
          </a:xfrm>
          <a:prstGeom prst="rect">
            <a:avLst/>
          </a:prstGeom>
          <a:noFill/>
          <a:ln>
            <a:noFill/>
          </a:ln>
        </p:spPr>
      </p:pic>
      <p:pic>
        <p:nvPicPr>
          <p:cNvPr id="32" name="Picture 3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782192" y="1944000"/>
            <a:ext cx="169920" cy="184320"/>
          </a:xfrm>
          <a:prstGeom prst="rect">
            <a:avLst/>
          </a:prstGeom>
          <a:noFill/>
          <a:ln>
            <a:noFill/>
          </a:ln>
        </p:spPr>
      </p:pic>
      <p:pic>
        <p:nvPicPr>
          <p:cNvPr id="33" name="Picture 3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67432" y="2160000"/>
            <a:ext cx="169920" cy="184320"/>
          </a:xfrm>
          <a:prstGeom prst="rect">
            <a:avLst/>
          </a:prstGeom>
          <a:noFill/>
          <a:ln>
            <a:noFill/>
          </a:ln>
        </p:spPr>
      </p:pic>
      <p:pic>
        <p:nvPicPr>
          <p:cNvPr id="34" name="Picture 3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44912" y="2445840"/>
            <a:ext cx="169920" cy="184320"/>
          </a:xfrm>
          <a:prstGeom prst="rect">
            <a:avLst/>
          </a:prstGeom>
          <a:noFill/>
          <a:ln>
            <a:noFill/>
          </a:ln>
        </p:spPr>
      </p:pic>
      <p:pic>
        <p:nvPicPr>
          <p:cNvPr id="35" name="Picture 3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44912" y="2445840"/>
            <a:ext cx="169920" cy="184320"/>
          </a:xfrm>
          <a:prstGeom prst="rect">
            <a:avLst/>
          </a:prstGeom>
          <a:noFill/>
          <a:ln>
            <a:noFill/>
          </a:ln>
        </p:spPr>
      </p:pic>
      <p:pic>
        <p:nvPicPr>
          <p:cNvPr id="36" name="Picture 3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005832" y="1975680"/>
            <a:ext cx="170280" cy="184320"/>
          </a:xfrm>
          <a:prstGeom prst="rect">
            <a:avLst/>
          </a:prstGeom>
          <a:noFill/>
          <a:ln>
            <a:noFill/>
          </a:ln>
        </p:spPr>
      </p:pic>
      <p:pic>
        <p:nvPicPr>
          <p:cNvPr id="37" name="Picture 3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67791" y="2160360"/>
            <a:ext cx="169920" cy="184320"/>
          </a:xfrm>
          <a:prstGeom prst="rect">
            <a:avLst/>
          </a:prstGeom>
          <a:noFill/>
          <a:ln>
            <a:noFill/>
          </a:ln>
        </p:spPr>
      </p:pic>
      <p:pic>
        <p:nvPicPr>
          <p:cNvPr id="38" name="Picture 3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414552" y="2120040"/>
            <a:ext cx="169920" cy="184320"/>
          </a:xfrm>
          <a:prstGeom prst="rect">
            <a:avLst/>
          </a:prstGeom>
          <a:noFill/>
          <a:ln>
            <a:noFill/>
          </a:ln>
        </p:spPr>
      </p:pic>
      <p:pic>
        <p:nvPicPr>
          <p:cNvPr id="39" name="Picture 3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720471" y="2264040"/>
            <a:ext cx="169920" cy="184320"/>
          </a:xfrm>
          <a:prstGeom prst="rect">
            <a:avLst/>
          </a:prstGeom>
          <a:noFill/>
          <a:ln>
            <a:noFill/>
          </a:ln>
        </p:spPr>
      </p:pic>
      <p:pic>
        <p:nvPicPr>
          <p:cNvPr id="40" name="Picture 3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67791" y="2160360"/>
            <a:ext cx="169920" cy="184320"/>
          </a:xfrm>
          <a:prstGeom prst="rect">
            <a:avLst/>
          </a:prstGeom>
          <a:noFill/>
          <a:ln>
            <a:noFill/>
          </a:ln>
        </p:spPr>
      </p:pic>
      <p:pic>
        <p:nvPicPr>
          <p:cNvPr id="41" name="Picture 4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47312" y="2692080"/>
            <a:ext cx="169920" cy="184320"/>
          </a:xfrm>
          <a:prstGeom prst="rect">
            <a:avLst/>
          </a:prstGeom>
          <a:noFill/>
          <a:ln>
            <a:noFill/>
          </a:ln>
        </p:spPr>
      </p:pic>
      <p:pic>
        <p:nvPicPr>
          <p:cNvPr id="42" name="Picture 4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47312" y="2692080"/>
            <a:ext cx="169920" cy="184320"/>
          </a:xfrm>
          <a:prstGeom prst="rect">
            <a:avLst/>
          </a:prstGeom>
          <a:noFill/>
          <a:ln>
            <a:noFill/>
          </a:ln>
        </p:spPr>
      </p:pic>
      <p:pic>
        <p:nvPicPr>
          <p:cNvPr id="43" name="Picture 4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657792" y="2983679"/>
            <a:ext cx="170280" cy="184320"/>
          </a:xfrm>
          <a:prstGeom prst="rect">
            <a:avLst/>
          </a:prstGeom>
          <a:noFill/>
          <a:ln>
            <a:noFill/>
          </a:ln>
        </p:spPr>
      </p:pic>
      <p:pic>
        <p:nvPicPr>
          <p:cNvPr id="44" name="Picture 4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870192" y="2406600"/>
            <a:ext cx="169920" cy="184320"/>
          </a:xfrm>
          <a:prstGeom prst="rect">
            <a:avLst/>
          </a:prstGeom>
          <a:noFill/>
          <a:ln>
            <a:noFill/>
          </a:ln>
        </p:spPr>
      </p:pic>
      <p:pic>
        <p:nvPicPr>
          <p:cNvPr id="45" name="Picture 4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416952" y="2366280"/>
            <a:ext cx="169920" cy="184320"/>
          </a:xfrm>
          <a:prstGeom prst="rect">
            <a:avLst/>
          </a:prstGeom>
          <a:noFill/>
          <a:ln>
            <a:noFill/>
          </a:ln>
        </p:spPr>
      </p:pic>
      <p:pic>
        <p:nvPicPr>
          <p:cNvPr id="46" name="Picture 4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722872" y="2510280"/>
            <a:ext cx="169920" cy="184320"/>
          </a:xfrm>
          <a:prstGeom prst="rect">
            <a:avLst/>
          </a:prstGeom>
          <a:noFill/>
          <a:ln>
            <a:noFill/>
          </a:ln>
        </p:spPr>
      </p:pic>
      <p:pic>
        <p:nvPicPr>
          <p:cNvPr id="47" name="Picture 4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870192" y="2406600"/>
            <a:ext cx="169920" cy="184320"/>
          </a:xfrm>
          <a:prstGeom prst="rect">
            <a:avLst/>
          </a:prstGeom>
          <a:noFill/>
          <a:ln>
            <a:noFill/>
          </a:ln>
        </p:spPr>
      </p:pic>
      <p:pic>
        <p:nvPicPr>
          <p:cNvPr id="48" name="Picture 4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075311" y="4852080"/>
            <a:ext cx="169920" cy="184320"/>
          </a:xfrm>
          <a:prstGeom prst="rect">
            <a:avLst/>
          </a:prstGeom>
          <a:noFill/>
          <a:ln>
            <a:noFill/>
          </a:ln>
        </p:spPr>
      </p:pic>
      <p:pic>
        <p:nvPicPr>
          <p:cNvPr id="49" name="Picture 4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075311" y="4852080"/>
            <a:ext cx="169920" cy="184320"/>
          </a:xfrm>
          <a:prstGeom prst="rect">
            <a:avLst/>
          </a:prstGeom>
          <a:noFill/>
          <a:ln>
            <a:noFill/>
          </a:ln>
        </p:spPr>
      </p:pic>
      <p:pic>
        <p:nvPicPr>
          <p:cNvPr id="50" name="Picture 4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585792" y="5143679"/>
            <a:ext cx="170280" cy="184320"/>
          </a:xfrm>
          <a:prstGeom prst="rect">
            <a:avLst/>
          </a:prstGeom>
          <a:noFill/>
          <a:ln>
            <a:noFill/>
          </a:ln>
        </p:spPr>
      </p:pic>
      <p:pic>
        <p:nvPicPr>
          <p:cNvPr id="51" name="Picture 5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798191" y="4566600"/>
            <a:ext cx="169920" cy="184320"/>
          </a:xfrm>
          <a:prstGeom prst="rect">
            <a:avLst/>
          </a:prstGeom>
          <a:noFill/>
          <a:ln>
            <a:noFill/>
          </a:ln>
        </p:spPr>
      </p:pic>
      <p:pic>
        <p:nvPicPr>
          <p:cNvPr id="52" name="Picture 5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344952" y="4526280"/>
            <a:ext cx="169920" cy="184320"/>
          </a:xfrm>
          <a:prstGeom prst="rect">
            <a:avLst/>
          </a:prstGeom>
          <a:noFill/>
          <a:ln>
            <a:noFill/>
          </a:ln>
        </p:spPr>
      </p:pic>
      <p:pic>
        <p:nvPicPr>
          <p:cNvPr id="53" name="Picture 5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798191" y="4566600"/>
            <a:ext cx="169920" cy="184320"/>
          </a:xfrm>
          <a:prstGeom prst="rect">
            <a:avLst/>
          </a:prstGeom>
          <a:noFill/>
          <a:ln>
            <a:noFill/>
          </a:ln>
        </p:spPr>
      </p:pic>
      <p:pic>
        <p:nvPicPr>
          <p:cNvPr id="54" name="Picture 5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9230192" y="3240000"/>
            <a:ext cx="169920" cy="183960"/>
          </a:xfrm>
          <a:prstGeom prst="rect">
            <a:avLst/>
          </a:prstGeom>
          <a:noFill/>
          <a:ln>
            <a:noFill/>
          </a:ln>
        </p:spPr>
      </p:pic>
      <p:pic>
        <p:nvPicPr>
          <p:cNvPr id="55" name="Picture 5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89432" y="3256560"/>
            <a:ext cx="170280" cy="184320"/>
          </a:xfrm>
          <a:prstGeom prst="rect">
            <a:avLst/>
          </a:prstGeom>
          <a:noFill/>
          <a:ln>
            <a:noFill/>
          </a:ln>
        </p:spPr>
      </p:pic>
      <p:pic>
        <p:nvPicPr>
          <p:cNvPr id="56" name="Picture 5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668591" y="3642479"/>
            <a:ext cx="169920" cy="184320"/>
          </a:xfrm>
          <a:prstGeom prst="rect">
            <a:avLst/>
          </a:prstGeom>
          <a:noFill/>
          <a:ln>
            <a:noFill/>
          </a:ln>
        </p:spPr>
      </p:pic>
      <p:pic>
        <p:nvPicPr>
          <p:cNvPr id="57" name="Picture 5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904311" y="3625560"/>
            <a:ext cx="169920" cy="184320"/>
          </a:xfrm>
          <a:prstGeom prst="rect">
            <a:avLst/>
          </a:prstGeom>
          <a:noFill/>
          <a:ln>
            <a:noFill/>
          </a:ln>
        </p:spPr>
      </p:pic>
      <p:pic>
        <p:nvPicPr>
          <p:cNvPr id="58" name="Picture 5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8173232" y="4062960"/>
            <a:ext cx="169920" cy="184320"/>
          </a:xfrm>
          <a:prstGeom prst="rect">
            <a:avLst/>
          </a:prstGeom>
          <a:noFill/>
          <a:ln>
            <a:noFill/>
          </a:ln>
        </p:spPr>
      </p:pic>
      <p:pic>
        <p:nvPicPr>
          <p:cNvPr id="59" name="Picture 5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046192" y="2088719"/>
            <a:ext cx="169920" cy="183960"/>
          </a:xfrm>
          <a:prstGeom prst="rect">
            <a:avLst/>
          </a:prstGeom>
          <a:noFill/>
          <a:ln>
            <a:noFill/>
          </a:ln>
        </p:spPr>
      </p:pic>
      <p:pic>
        <p:nvPicPr>
          <p:cNvPr id="60" name="Picture 5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005432" y="2105280"/>
            <a:ext cx="170280" cy="184320"/>
          </a:xfrm>
          <a:prstGeom prst="rect">
            <a:avLst/>
          </a:prstGeom>
          <a:noFill/>
          <a:ln>
            <a:noFill/>
          </a:ln>
        </p:spPr>
      </p:pic>
      <p:pic>
        <p:nvPicPr>
          <p:cNvPr id="61" name="Picture 6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484591" y="2491200"/>
            <a:ext cx="169920" cy="184320"/>
          </a:xfrm>
          <a:prstGeom prst="rect">
            <a:avLst/>
          </a:prstGeom>
          <a:noFill/>
          <a:ln>
            <a:noFill/>
          </a:ln>
        </p:spPr>
      </p:pic>
      <p:pic>
        <p:nvPicPr>
          <p:cNvPr id="62" name="Picture 6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720312" y="2474280"/>
            <a:ext cx="169920" cy="184320"/>
          </a:xfrm>
          <a:prstGeom prst="rect">
            <a:avLst/>
          </a:prstGeom>
          <a:noFill/>
          <a:ln>
            <a:noFill/>
          </a:ln>
        </p:spPr>
      </p:pic>
      <p:pic>
        <p:nvPicPr>
          <p:cNvPr id="63" name="Picture 6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989232" y="2911679"/>
            <a:ext cx="169920" cy="184320"/>
          </a:xfrm>
          <a:prstGeom prst="rect">
            <a:avLst/>
          </a:prstGeom>
          <a:noFill/>
          <a:ln>
            <a:noFill/>
          </a:ln>
        </p:spPr>
      </p:pic>
      <p:pic>
        <p:nvPicPr>
          <p:cNvPr id="64" name="Picture 6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915872" y="2894399"/>
            <a:ext cx="170280" cy="184320"/>
          </a:xfrm>
          <a:prstGeom prst="rect">
            <a:avLst/>
          </a:prstGeom>
          <a:noFill/>
          <a:ln>
            <a:noFill/>
          </a:ln>
        </p:spPr>
      </p:pic>
      <p:pic>
        <p:nvPicPr>
          <p:cNvPr id="65" name="Picture 6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224112" y="4896000"/>
            <a:ext cx="170280" cy="184320"/>
          </a:xfrm>
          <a:prstGeom prst="rect">
            <a:avLst/>
          </a:prstGeom>
          <a:noFill/>
          <a:ln>
            <a:noFill/>
          </a:ln>
        </p:spPr>
      </p:pic>
      <p:pic>
        <p:nvPicPr>
          <p:cNvPr id="66" name="Picture 6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30191" y="5143679"/>
            <a:ext cx="169920" cy="184320"/>
          </a:xfrm>
          <a:prstGeom prst="rect">
            <a:avLst/>
          </a:prstGeom>
          <a:noFill/>
          <a:ln>
            <a:noFill/>
          </a:ln>
        </p:spPr>
      </p:pic>
      <p:pic>
        <p:nvPicPr>
          <p:cNvPr id="67" name="Picture 6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908391" y="4864680"/>
            <a:ext cx="169920" cy="184320"/>
          </a:xfrm>
          <a:prstGeom prst="rect">
            <a:avLst/>
          </a:prstGeom>
          <a:noFill/>
          <a:ln>
            <a:noFill/>
          </a:ln>
        </p:spPr>
      </p:pic>
      <p:pic>
        <p:nvPicPr>
          <p:cNvPr id="68" name="Picture 6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77312" y="5302079"/>
            <a:ext cx="169920" cy="184320"/>
          </a:xfrm>
          <a:prstGeom prst="rect">
            <a:avLst/>
          </a:prstGeom>
          <a:noFill/>
          <a:ln>
            <a:noFill/>
          </a:ln>
        </p:spPr>
      </p:pic>
      <p:pic>
        <p:nvPicPr>
          <p:cNvPr id="69" name="Picture 6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103952" y="5284800"/>
            <a:ext cx="170280" cy="184320"/>
          </a:xfrm>
          <a:prstGeom prst="rect">
            <a:avLst/>
          </a:prstGeom>
          <a:noFill/>
          <a:ln>
            <a:noFill/>
          </a:ln>
        </p:spPr>
      </p:pic>
      <p:pic>
        <p:nvPicPr>
          <p:cNvPr id="70" name="Picture 6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022871" y="4464000"/>
            <a:ext cx="170280" cy="184320"/>
          </a:xfrm>
          <a:prstGeom prst="rect">
            <a:avLst/>
          </a:prstGeom>
          <a:noFill/>
          <a:ln>
            <a:noFill/>
          </a:ln>
        </p:spPr>
      </p:pic>
      <p:pic>
        <p:nvPicPr>
          <p:cNvPr id="71" name="Picture 7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974192" y="5472000"/>
            <a:ext cx="169920" cy="184320"/>
          </a:xfrm>
          <a:prstGeom prst="rect">
            <a:avLst/>
          </a:prstGeom>
          <a:noFill/>
          <a:ln>
            <a:noFill/>
          </a:ln>
        </p:spPr>
      </p:pic>
      <p:pic>
        <p:nvPicPr>
          <p:cNvPr id="72" name="Picture 7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908391" y="4864680"/>
            <a:ext cx="169920" cy="184320"/>
          </a:xfrm>
          <a:prstGeom prst="rect">
            <a:avLst/>
          </a:prstGeom>
          <a:noFill/>
          <a:ln>
            <a:noFill/>
          </a:ln>
        </p:spPr>
      </p:pic>
      <p:pic>
        <p:nvPicPr>
          <p:cNvPr id="73" name="Picture 7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177312" y="5302079"/>
            <a:ext cx="169920" cy="184320"/>
          </a:xfrm>
          <a:prstGeom prst="rect">
            <a:avLst/>
          </a:prstGeom>
          <a:noFill/>
          <a:ln>
            <a:noFill/>
          </a:ln>
        </p:spPr>
      </p:pic>
      <p:pic>
        <p:nvPicPr>
          <p:cNvPr id="74" name="Picture 7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103952" y="5284800"/>
            <a:ext cx="170280" cy="184320"/>
          </a:xfrm>
          <a:prstGeom prst="rect">
            <a:avLst/>
          </a:prstGeom>
          <a:noFill/>
          <a:ln>
            <a:noFill/>
          </a:ln>
        </p:spPr>
      </p:pic>
      <p:pic>
        <p:nvPicPr>
          <p:cNvPr id="75" name="Picture 7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525992" y="3168720"/>
            <a:ext cx="169920" cy="183960"/>
          </a:xfrm>
          <a:prstGeom prst="rect">
            <a:avLst/>
          </a:prstGeom>
          <a:noFill/>
          <a:ln>
            <a:noFill/>
          </a:ln>
        </p:spPr>
      </p:pic>
      <p:pic>
        <p:nvPicPr>
          <p:cNvPr id="76" name="Picture 7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485231" y="3185279"/>
            <a:ext cx="170280" cy="184320"/>
          </a:xfrm>
          <a:prstGeom prst="rect">
            <a:avLst/>
          </a:prstGeom>
          <a:noFill/>
          <a:ln>
            <a:noFill/>
          </a:ln>
        </p:spPr>
      </p:pic>
      <p:pic>
        <p:nvPicPr>
          <p:cNvPr id="77" name="Picture 7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964392" y="3571200"/>
            <a:ext cx="169920" cy="184320"/>
          </a:xfrm>
          <a:prstGeom prst="rect">
            <a:avLst/>
          </a:prstGeom>
          <a:noFill/>
          <a:ln>
            <a:noFill/>
          </a:ln>
        </p:spPr>
      </p:pic>
      <p:pic>
        <p:nvPicPr>
          <p:cNvPr id="78" name="Picture 7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200112" y="3554280"/>
            <a:ext cx="169920" cy="184320"/>
          </a:xfrm>
          <a:prstGeom prst="rect">
            <a:avLst/>
          </a:prstGeom>
          <a:noFill/>
          <a:ln>
            <a:noFill/>
          </a:ln>
        </p:spPr>
      </p:pic>
      <p:pic>
        <p:nvPicPr>
          <p:cNvPr id="79" name="Picture 7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2469032" y="3991679"/>
            <a:ext cx="169920" cy="184320"/>
          </a:xfrm>
          <a:prstGeom prst="rect">
            <a:avLst/>
          </a:prstGeom>
          <a:noFill/>
          <a:ln>
            <a:noFill/>
          </a:ln>
        </p:spPr>
      </p:pic>
      <p:pic>
        <p:nvPicPr>
          <p:cNvPr id="80" name="Picture 7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395672" y="3974399"/>
            <a:ext cx="170280" cy="184320"/>
          </a:xfrm>
          <a:prstGeom prst="rect">
            <a:avLst/>
          </a:prstGeom>
          <a:noFill/>
          <a:ln>
            <a:noFill/>
          </a:ln>
        </p:spPr>
      </p:pic>
      <p:pic>
        <p:nvPicPr>
          <p:cNvPr id="81" name="Picture 80">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478192" y="4320720"/>
            <a:ext cx="169920" cy="183960"/>
          </a:xfrm>
          <a:prstGeom prst="rect">
            <a:avLst/>
          </a:prstGeom>
          <a:noFill/>
          <a:ln>
            <a:noFill/>
          </a:ln>
        </p:spPr>
      </p:pic>
      <p:pic>
        <p:nvPicPr>
          <p:cNvPr id="82" name="Picture 81">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437432" y="4337279"/>
            <a:ext cx="170280" cy="184320"/>
          </a:xfrm>
          <a:prstGeom prst="rect">
            <a:avLst/>
          </a:prstGeom>
          <a:noFill/>
          <a:ln>
            <a:noFill/>
          </a:ln>
        </p:spPr>
      </p:pic>
      <p:pic>
        <p:nvPicPr>
          <p:cNvPr id="83" name="Picture 82">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916592" y="4723200"/>
            <a:ext cx="169920" cy="184320"/>
          </a:xfrm>
          <a:prstGeom prst="rect">
            <a:avLst/>
          </a:prstGeom>
          <a:noFill/>
          <a:ln>
            <a:noFill/>
          </a:ln>
        </p:spPr>
      </p:pic>
      <p:pic>
        <p:nvPicPr>
          <p:cNvPr id="84" name="Picture 8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152312" y="4706280"/>
            <a:ext cx="169920" cy="184320"/>
          </a:xfrm>
          <a:prstGeom prst="rect">
            <a:avLst/>
          </a:prstGeom>
          <a:noFill/>
          <a:ln>
            <a:noFill/>
          </a:ln>
        </p:spPr>
      </p:pic>
      <p:pic>
        <p:nvPicPr>
          <p:cNvPr id="85" name="Picture 8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3421232" y="5143679"/>
            <a:ext cx="169920" cy="184320"/>
          </a:xfrm>
          <a:prstGeom prst="rect">
            <a:avLst/>
          </a:prstGeom>
          <a:noFill/>
          <a:ln>
            <a:noFill/>
          </a:ln>
        </p:spPr>
      </p:pic>
      <p:pic>
        <p:nvPicPr>
          <p:cNvPr id="86" name="Picture 8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4347872" y="5126399"/>
            <a:ext cx="170280" cy="184320"/>
          </a:xfrm>
          <a:prstGeom prst="rect">
            <a:avLst/>
          </a:prstGeom>
          <a:noFill/>
          <a:ln>
            <a:noFill/>
          </a:ln>
        </p:spPr>
      </p:pic>
      <p:sp>
        <p:nvSpPr>
          <p:cNvPr id="87" name="Freeform 86"/>
          <p:cNvSpPr/>
          <p:nvPr/>
        </p:nvSpPr>
        <p:spPr>
          <a:xfrm>
            <a:off x="5047712" y="2815919"/>
            <a:ext cx="2264400" cy="216252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CFE7F5"/>
          </a:solidFill>
          <a:ln w="0">
            <a:solidFill>
              <a:srgbClr val="808080"/>
            </a:solid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l-GR" sz="1800" b="0" i="0" u="none" strike="noStrike" kern="1200">
              <a:ln>
                <a:noFill/>
              </a:ln>
              <a:latin typeface="Arial" pitchFamily="18"/>
              <a:ea typeface="Microsoft YaHei" pitchFamily="2"/>
              <a:cs typeface="Arial" pitchFamily="2"/>
            </a:endParaRPr>
          </a:p>
        </p:txBody>
      </p:sp>
      <p:pic>
        <p:nvPicPr>
          <p:cNvPr id="88" name="Picture 87">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813791" y="4209480"/>
            <a:ext cx="169920" cy="184320"/>
          </a:xfrm>
          <a:prstGeom prst="rect">
            <a:avLst/>
          </a:prstGeom>
          <a:noFill/>
          <a:ln>
            <a:noFill/>
          </a:ln>
        </p:spPr>
      </p:pic>
      <p:pic>
        <p:nvPicPr>
          <p:cNvPr id="89" name="Picture 88">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055712" y="3103920"/>
            <a:ext cx="229680" cy="262440"/>
          </a:xfrm>
          <a:prstGeom prst="rect">
            <a:avLst/>
          </a:prstGeom>
          <a:noFill/>
          <a:ln>
            <a:noFill/>
          </a:ln>
        </p:spPr>
      </p:pic>
      <p:pic>
        <p:nvPicPr>
          <p:cNvPr id="90" name="Picture 89">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983712" y="3751920"/>
            <a:ext cx="229680" cy="262440"/>
          </a:xfrm>
          <a:prstGeom prst="rect">
            <a:avLst/>
          </a:prstGeom>
          <a:noFill/>
          <a:ln>
            <a:noFill/>
          </a:ln>
        </p:spPr>
      </p:pic>
      <p:pic>
        <p:nvPicPr>
          <p:cNvPr id="91" name="Picture 90">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466032" y="3607920"/>
            <a:ext cx="229680" cy="262440"/>
          </a:xfrm>
          <a:prstGeom prst="rect">
            <a:avLst/>
          </a:prstGeom>
          <a:noFill/>
          <a:ln>
            <a:noFill/>
          </a:ln>
        </p:spPr>
      </p:pic>
      <p:pic>
        <p:nvPicPr>
          <p:cNvPr id="92" name="Picture 9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631712" y="3633480"/>
            <a:ext cx="229680" cy="262440"/>
          </a:xfrm>
          <a:prstGeom prst="rect">
            <a:avLst/>
          </a:prstGeom>
          <a:noFill/>
          <a:ln>
            <a:noFill/>
          </a:ln>
        </p:spPr>
      </p:pic>
      <p:pic>
        <p:nvPicPr>
          <p:cNvPr id="93" name="Picture 92">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6415712" y="4281480"/>
            <a:ext cx="229680" cy="262440"/>
          </a:xfrm>
          <a:prstGeom prst="rect">
            <a:avLst/>
          </a:prstGeom>
          <a:noFill/>
          <a:ln>
            <a:noFill/>
          </a:ln>
        </p:spPr>
      </p:pic>
      <p:pic>
        <p:nvPicPr>
          <p:cNvPr id="94" name="Picture 9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088112" y="4567680"/>
            <a:ext cx="169920" cy="184320"/>
          </a:xfrm>
          <a:prstGeom prst="rect">
            <a:avLst/>
          </a:prstGeom>
          <a:noFill/>
          <a:ln>
            <a:noFill/>
          </a:ln>
        </p:spPr>
      </p:pic>
      <p:pic>
        <p:nvPicPr>
          <p:cNvPr id="95" name="Picture 9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630191" y="3240000"/>
            <a:ext cx="169920" cy="184320"/>
          </a:xfrm>
          <a:prstGeom prst="rect">
            <a:avLst/>
          </a:prstGeom>
          <a:noFill/>
          <a:ln>
            <a:noFill/>
          </a:ln>
        </p:spPr>
      </p:pic>
      <p:pic>
        <p:nvPicPr>
          <p:cNvPr id="96" name="Picture 95">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782192" y="4031999"/>
            <a:ext cx="169920" cy="184320"/>
          </a:xfrm>
          <a:prstGeom prst="rect">
            <a:avLst/>
          </a:prstGeom>
          <a:noFill/>
          <a:ln>
            <a:noFill/>
          </a:ln>
        </p:spPr>
      </p:pic>
      <p:pic>
        <p:nvPicPr>
          <p:cNvPr id="97" name="Picture 96">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605792" y="3247920"/>
            <a:ext cx="169920" cy="184320"/>
          </a:xfrm>
          <a:prstGeom prst="rect">
            <a:avLst/>
          </a:prstGeom>
          <a:noFill/>
          <a:ln>
            <a:noFill/>
          </a:ln>
        </p:spPr>
      </p:pic>
    </p:spTree>
    <p:extLst>
      <p:ext uri="{BB962C8B-B14F-4D97-AF65-F5344CB8AC3E}">
        <p14:creationId xmlns:p14="http://schemas.microsoft.com/office/powerpoint/2010/main" val="238353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 Capacity</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In this case there are two phases of the model.  The </a:t>
                </a:r>
                <a:r>
                  <a:rPr lang="en-US" b="1" u="sng" dirty="0" smtClean="0"/>
                  <a:t>ordered and </a:t>
                </a:r>
                <a:r>
                  <a:rPr lang="en-US" dirty="0" smtClean="0"/>
                  <a:t>the </a:t>
                </a:r>
                <a:r>
                  <a:rPr lang="en-US" b="1" u="sng" dirty="0" smtClean="0"/>
                  <a:t>disordered phase</a:t>
                </a:r>
              </a:p>
              <a:p>
                <a:r>
                  <a:rPr lang="en-US" dirty="0" smtClean="0"/>
                  <a:t>If the </a:t>
                </a:r>
                <a:r>
                  <a:rPr lang="en-US" b="1" u="sng" dirty="0" smtClean="0"/>
                  <a:t>pathways are dense</a:t>
                </a:r>
                <a:r>
                  <a:rPr lang="en-US" dirty="0" smtClean="0"/>
                  <a:t> enough, then the pathway centers can not overlap and the number of pathways is</a:t>
                </a:r>
              </a:p>
              <a:p>
                <a:pPr marL="0" indent="0" algn="ctr">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oMath>
                  </m:oMathPara>
                </a14:m>
                <a:endParaRPr lang="en-US" b="0" dirty="0" smtClean="0"/>
              </a:p>
              <a:p>
                <a:r>
                  <a:rPr lang="en-US" dirty="0" smtClean="0"/>
                  <a:t>If the </a:t>
                </a:r>
                <a:r>
                  <a:rPr lang="en-US" b="1" u="sng" dirty="0" smtClean="0"/>
                  <a:t>pathways are not dense </a:t>
                </a:r>
                <a:r>
                  <a:rPr lang="en-US" dirty="0" smtClean="0"/>
                  <a:t>enough, then the pathway centers can overlap and the number of pathway is</a:t>
                </a:r>
              </a:p>
              <a:p>
                <a:pPr marL="0" indent="0" algn="ctr">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sup>
                          </m:sSup>
                        </m:e>
                      </m:d>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&gt;0</m:t>
                      </m:r>
                    </m:oMath>
                  </m:oMathPara>
                </a14:m>
                <a:endParaRPr lang="en-US" b="0" dirty="0" smtClean="0"/>
              </a:p>
              <a:p>
                <a:r>
                  <a:rPr lang="en-US" dirty="0" smtClean="0"/>
                  <a:t>Hence </a:t>
                </a:r>
                <a:r>
                  <a:rPr lang="en-US" b="1" u="sng" dirty="0" smtClean="0"/>
                  <a:t>for </a:t>
                </a:r>
                <a:r>
                  <a:rPr lang="en-US" b="1" u="sng" dirty="0" smtClean="0"/>
                  <a:t>localized but not dense pathways, </a:t>
                </a:r>
                <a:r>
                  <a:rPr lang="en-US" b="1" u="sng" dirty="0" smtClean="0"/>
                  <a:t>the number of pathways is huge and locality is retained</a:t>
                </a:r>
                <a:r>
                  <a:rPr lang="en-US" dirty="0" smtClean="0"/>
                  <a:t>.</a:t>
                </a: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754" b="-3081"/>
                </a:stretch>
              </a:blipFill>
            </p:spPr>
            <p:txBody>
              <a:bodyPr/>
              <a:lstStyle/>
              <a:p>
                <a:r>
                  <a:rPr lang="el-GR">
                    <a:noFill/>
                  </a:rPr>
                  <a:t> </a:t>
                </a:r>
              </a:p>
            </p:txBody>
          </p:sp>
        </mc:Fallback>
      </mc:AlternateContent>
    </p:spTree>
    <p:extLst>
      <p:ext uri="{BB962C8B-B14F-4D97-AF65-F5344CB8AC3E}">
        <p14:creationId xmlns:p14="http://schemas.microsoft.com/office/powerpoint/2010/main" val="3397513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 concerning Information Capacity</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pathways are dense, local structures then the number of non-interfering pathways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a14:m>
                <a:r>
                  <a:rPr lang="en-US" dirty="0" smtClean="0"/>
                  <a:t>.  </a:t>
                </a:r>
              </a:p>
              <a:p>
                <a:r>
                  <a:rPr lang="en-US" dirty="0" smtClean="0"/>
                  <a:t>If the number of pathways are dilute, non-local structures then the number of non-interfering pathways is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𝑃</m:t>
                        </m:r>
                      </m:sub>
                    </m:sSub>
                    <m:r>
                      <a:rPr lang="en-US" b="0" i="1" smtClean="0">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𝑁</m:t>
                            </m:r>
                          </m:e>
                          <m:sup>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sup>
                        </m:sSup>
                      </m:e>
                    </m:d>
                  </m:oMath>
                </a14:m>
                <a:r>
                  <a:rPr lang="en-US" dirty="0" smtClean="0"/>
                  <a:t>.</a:t>
                </a:r>
              </a:p>
              <a:p>
                <a:r>
                  <a:rPr lang="en-US" dirty="0" smtClean="0"/>
                  <a:t>If pathways are dilute enough, retaining locality, then the number of pathways is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𝑃</m:t>
                        </m:r>
                      </m:sub>
                    </m:sSub>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𝑁</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sup>
                        </m:sSup>
                      </m:e>
                    </m:d>
                    <m:r>
                      <a:rPr lang="en-US" i="1">
                        <a:latin typeface="Cambria Math" panose="02040503050406030204" pitchFamily="18" charset="0"/>
                      </a:rPr>
                      <m:t>, </m:t>
                    </m:r>
                  </m:oMath>
                </a14:m>
                <a:r>
                  <a:rPr lang="en-US" dirty="0" smtClean="0"/>
                  <a:t> and this number increases exponentially in the overlap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a14:m>
                <a:r>
                  <a:rPr lang="en-US" dirty="0" smtClean="0"/>
                  <a:t>.  </a:t>
                </a:r>
              </a:p>
              <a:p>
                <a:r>
                  <a:rPr lang="en-US" dirty="0" smtClean="0"/>
                  <a:t>Note that </a:t>
                </a:r>
                <a:r>
                  <a:rPr lang="en-US" b="1" u="sng" dirty="0" smtClean="0"/>
                  <a:t>if the pathways are dilute enough, then the system has an enormous information capacity</a:t>
                </a:r>
                <a:r>
                  <a:rPr lang="en-US" dirty="0" smtClean="0"/>
                  <a:t>.  </a:t>
                </a:r>
                <a:endParaRPr lang="en-US"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r="-928"/>
                </a:stretch>
              </a:blipFill>
            </p:spPr>
            <p:txBody>
              <a:bodyPr/>
              <a:lstStyle/>
              <a:p>
                <a:r>
                  <a:rPr lang="el-GR">
                    <a:noFill/>
                  </a:rPr>
                  <a:t> </a:t>
                </a:r>
              </a:p>
            </p:txBody>
          </p:sp>
        </mc:Fallback>
      </mc:AlternateContent>
    </p:spTree>
    <p:extLst>
      <p:ext uri="{BB962C8B-B14F-4D97-AF65-F5344CB8AC3E}">
        <p14:creationId xmlns:p14="http://schemas.microsoft.com/office/powerpoint/2010/main" val="1576570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Input Structure for Early Visual Areas 1</a:t>
            </a:r>
            <a:endParaRPr lang="el-GR" dirty="0"/>
          </a:p>
        </p:txBody>
      </p:sp>
      <p:sp>
        <p:nvSpPr>
          <p:cNvPr id="3" name="Content Placeholder 2"/>
          <p:cNvSpPr>
            <a:spLocks noGrp="1"/>
          </p:cNvSpPr>
          <p:nvPr>
            <p:ph idx="1"/>
          </p:nvPr>
        </p:nvSpPr>
        <p:spPr/>
        <p:txBody>
          <a:bodyPr/>
          <a:lstStyle/>
          <a:p>
            <a:r>
              <a:rPr lang="en-US" dirty="0" smtClean="0"/>
              <a:t>It seems that frequently </a:t>
            </a:r>
            <a:r>
              <a:rPr lang="en-US" b="1" u="sng" dirty="0" smtClean="0"/>
              <a:t>visual input meets a conglomerate of classifiers</a:t>
            </a:r>
            <a:r>
              <a:rPr lang="en-US" dirty="0" smtClean="0"/>
              <a:t> that respond when a signal (possibly an object) is recognized by the classifier.  </a:t>
            </a:r>
          </a:p>
          <a:p>
            <a:r>
              <a:rPr lang="en-US" dirty="0" smtClean="0"/>
              <a:t>This </a:t>
            </a:r>
            <a:r>
              <a:rPr lang="en-US" b="1" u="sng" dirty="0" smtClean="0"/>
              <a:t>recognition response is encoded in </a:t>
            </a:r>
            <a:r>
              <a:rPr lang="en-US" b="1" u="sng" dirty="0" smtClean="0"/>
              <a:t>pathways </a:t>
            </a:r>
            <a:r>
              <a:rPr lang="en-US" dirty="0" smtClean="0"/>
              <a:t>that gets activated when the particular signal is present.</a:t>
            </a:r>
          </a:p>
          <a:p>
            <a:r>
              <a:rPr lang="en-US" dirty="0" smtClean="0"/>
              <a:t>These </a:t>
            </a:r>
            <a:r>
              <a:rPr lang="en-US" b="1" u="sng" dirty="0" smtClean="0"/>
              <a:t>classifiers operate in parallel</a:t>
            </a:r>
            <a:r>
              <a:rPr lang="en-US" dirty="0" smtClean="0"/>
              <a:t>, and it is possible that there is a huge number of them. In this way a picture is split into objects.</a:t>
            </a:r>
          </a:p>
          <a:p>
            <a:r>
              <a:rPr lang="en-US" dirty="0" smtClean="0"/>
              <a:t>A famous unsolved problem is the precise way the brain splits a picture into objects.</a:t>
            </a:r>
          </a:p>
        </p:txBody>
      </p:sp>
    </p:spTree>
    <p:extLst>
      <p:ext uri="{BB962C8B-B14F-4D97-AF65-F5344CB8AC3E}">
        <p14:creationId xmlns:p14="http://schemas.microsoft.com/office/powerpoint/2010/main" val="279020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Input Structure for Early Visual Areas </a:t>
            </a:r>
            <a:r>
              <a:rPr lang="en-US" dirty="0" smtClean="0"/>
              <a:t>2</a:t>
            </a:r>
            <a:endParaRPr lang="el-GR" dirty="0"/>
          </a:p>
        </p:txBody>
      </p:sp>
      <p:sp>
        <p:nvSpPr>
          <p:cNvPr id="3" name="Content Placeholder 2"/>
          <p:cNvSpPr>
            <a:spLocks noGrp="1"/>
          </p:cNvSpPr>
          <p:nvPr>
            <p:ph idx="1"/>
          </p:nvPr>
        </p:nvSpPr>
        <p:spPr>
          <a:xfrm>
            <a:off x="838200" y="1825625"/>
            <a:ext cx="10515600" cy="2145874"/>
          </a:xfrm>
        </p:spPr>
        <p:txBody>
          <a:bodyPr>
            <a:normAutofit/>
          </a:bodyPr>
          <a:lstStyle/>
          <a:p>
            <a:r>
              <a:rPr lang="en-US" dirty="0" smtClean="0"/>
              <a:t>The above </a:t>
            </a:r>
            <a:r>
              <a:rPr lang="en-US" b="1" u="sng" dirty="0" smtClean="0"/>
              <a:t>classifiers form the keyboard of the brain</a:t>
            </a:r>
            <a:r>
              <a:rPr lang="en-US" dirty="0" smtClean="0"/>
              <a:t>. When we press a key in the keyboard, a letter is encoded in 8 bits.</a:t>
            </a:r>
          </a:p>
          <a:p>
            <a:r>
              <a:rPr lang="en-US" dirty="0" smtClean="0"/>
              <a:t>Similarly when an object is present in a picture, the object activates its pathway and the object is encoded in the pathway.</a:t>
            </a:r>
            <a:endParaRPr lang="el-GR" dirty="0"/>
          </a:p>
        </p:txBody>
      </p:sp>
      <p:pic>
        <p:nvPicPr>
          <p:cNvPr id="1028" name="Picture 4" descr="US Standard Language Keyboard 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500" y="4236042"/>
            <a:ext cx="5794849" cy="220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61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Formation of Classifiers in the Brain</a:t>
            </a:r>
            <a:endParaRPr lang="el-GR" dirty="0"/>
          </a:p>
        </p:txBody>
      </p:sp>
      <p:sp>
        <p:nvSpPr>
          <p:cNvPr id="3" name="Content Placeholder 2"/>
          <p:cNvSpPr>
            <a:spLocks noGrp="1"/>
          </p:cNvSpPr>
          <p:nvPr>
            <p:ph idx="1"/>
          </p:nvPr>
        </p:nvSpPr>
        <p:spPr/>
        <p:txBody>
          <a:bodyPr/>
          <a:lstStyle/>
          <a:p>
            <a:r>
              <a:rPr lang="en-US" b="1" u="sng" dirty="0" smtClean="0"/>
              <a:t>Classifiers are formed by learning rules</a:t>
            </a:r>
            <a:r>
              <a:rPr lang="en-US" dirty="0" smtClean="0"/>
              <a:t>.  These are iterative processes that adjust synaptic strengths so that a group of neurons responds to a particular signal, forming a pathway.  </a:t>
            </a:r>
          </a:p>
          <a:p>
            <a:r>
              <a:rPr lang="en-US" dirty="0" smtClean="0"/>
              <a:t>It is important to note that the </a:t>
            </a:r>
            <a:r>
              <a:rPr lang="en-US" b="1" u="sng" dirty="0" smtClean="0"/>
              <a:t>pathways are the outcome of iterative processes, hence they can be complicated</a:t>
            </a:r>
            <a:r>
              <a:rPr lang="en-US" dirty="0" smtClean="0"/>
              <a:t>.  Recall that iterative processes often lead to fractal structures, like the Mandelbrot set.  </a:t>
            </a:r>
          </a:p>
          <a:p>
            <a:r>
              <a:rPr lang="en-US" dirty="0" smtClean="0"/>
              <a:t>Hence the key to understanding early visual area classifiers is not the search for the structure of particular classifiers, but rather the </a:t>
            </a:r>
            <a:r>
              <a:rPr lang="en-US" b="1" u="sng" dirty="0" smtClean="0"/>
              <a:t>search for the right learning rules</a:t>
            </a:r>
            <a:r>
              <a:rPr lang="en-US" dirty="0" smtClean="0"/>
              <a:t>.</a:t>
            </a:r>
            <a:endParaRPr lang="el-GR" dirty="0"/>
          </a:p>
        </p:txBody>
      </p:sp>
    </p:spTree>
    <p:extLst>
      <p:ext uri="{BB962C8B-B14F-4D97-AF65-F5344CB8AC3E}">
        <p14:creationId xmlns:p14="http://schemas.microsoft.com/office/powerpoint/2010/main" val="1780943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Most Famous Learning Rule: </a:t>
            </a:r>
            <a:br>
              <a:rPr lang="en-US" dirty="0" smtClean="0"/>
            </a:br>
            <a:r>
              <a:rPr lang="en-US" dirty="0" err="1" smtClean="0"/>
              <a:t>Hebbian</a:t>
            </a:r>
            <a:r>
              <a:rPr lang="en-US" dirty="0" smtClean="0"/>
              <a:t> Learning</a:t>
            </a:r>
            <a:endParaRPr lang="el-GR" dirty="0"/>
          </a:p>
        </p:txBody>
      </p:sp>
      <p:sp>
        <p:nvSpPr>
          <p:cNvPr id="3" name="Content Placeholder 2"/>
          <p:cNvSpPr>
            <a:spLocks noGrp="1"/>
          </p:cNvSpPr>
          <p:nvPr>
            <p:ph idx="1"/>
          </p:nvPr>
        </p:nvSpPr>
        <p:spPr/>
        <p:txBody>
          <a:bodyPr/>
          <a:lstStyle/>
          <a:p>
            <a:r>
              <a:rPr lang="en-US" b="1" u="sng" dirty="0" smtClean="0"/>
              <a:t>When two joining cells fire simultaneously, the connection between them (synapse) strengthens</a:t>
            </a:r>
            <a:r>
              <a:rPr lang="en-US" dirty="0" smtClean="0"/>
              <a:t>.</a:t>
            </a:r>
          </a:p>
          <a:p>
            <a:endParaRPr lang="en-US" dirty="0" smtClean="0"/>
          </a:p>
          <a:p>
            <a:r>
              <a:rPr lang="en-US" dirty="0" smtClean="0"/>
              <a:t>Verified experimentally by Lomo (1966) in the rabbit hippocampus, where he showed long term potentiation of chemical synapses initiated by a high frequency stimulus.</a:t>
            </a:r>
          </a:p>
          <a:p>
            <a:endParaRPr lang="en-US" dirty="0" smtClean="0"/>
          </a:p>
          <a:p>
            <a:r>
              <a:rPr lang="en-US" dirty="0" smtClean="0"/>
              <a:t>The </a:t>
            </a:r>
            <a:r>
              <a:rPr lang="en-US" b="1" u="sng" dirty="0" smtClean="0"/>
              <a:t>activity</a:t>
            </a:r>
            <a:r>
              <a:rPr lang="en-US" dirty="0" smtClean="0"/>
              <a:t> of the network </a:t>
            </a:r>
            <a:r>
              <a:rPr lang="en-US" b="1" u="sng" dirty="0" smtClean="0"/>
              <a:t>is balanced by long term depression </a:t>
            </a:r>
            <a:r>
              <a:rPr lang="en-US" dirty="0" smtClean="0"/>
              <a:t>of synapses that receive low frequency input.</a:t>
            </a:r>
            <a:endParaRPr lang="el-GR" dirty="0"/>
          </a:p>
        </p:txBody>
      </p:sp>
    </p:spTree>
    <p:extLst>
      <p:ext uri="{BB962C8B-B14F-4D97-AF65-F5344CB8AC3E}">
        <p14:creationId xmlns:p14="http://schemas.microsoft.com/office/powerpoint/2010/main" val="297785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Neuron Activity</a:t>
            </a:r>
            <a:endParaRPr lang="el-GR" dirty="0"/>
          </a:p>
        </p:txBody>
      </p:sp>
      <p:pic>
        <p:nvPicPr>
          <p:cNvPr id="2050" name="Picture 2" descr="7.1 Spike train variability | Neuronal Dynamics online boo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5650" y="3220244"/>
            <a:ext cx="5600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5469" y="1951630"/>
            <a:ext cx="9648967"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Neuronal activity is through potential surges (spikes) when the underlining membrane potential exceeds a threshold.  </a:t>
            </a:r>
          </a:p>
        </p:txBody>
      </p:sp>
    </p:spTree>
    <p:extLst>
      <p:ext uri="{BB962C8B-B14F-4D97-AF65-F5344CB8AC3E}">
        <p14:creationId xmlns:p14="http://schemas.microsoft.com/office/powerpoint/2010/main" val="2260038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Winner Takes All technique in Learning</a:t>
            </a:r>
            <a:endParaRPr lang="el-GR" dirty="0"/>
          </a:p>
        </p:txBody>
      </p:sp>
      <p:sp>
        <p:nvSpPr>
          <p:cNvPr id="3" name="Content Placeholder 2"/>
          <p:cNvSpPr>
            <a:spLocks noGrp="1"/>
          </p:cNvSpPr>
          <p:nvPr>
            <p:ph idx="1"/>
          </p:nvPr>
        </p:nvSpPr>
        <p:spPr/>
        <p:txBody>
          <a:bodyPr/>
          <a:lstStyle/>
          <a:p>
            <a:r>
              <a:rPr lang="en-US" dirty="0" smtClean="0"/>
              <a:t>Suppose that we have two layers of neurons, layer A and layer B. Furthermore suppose that somehow neurons in layer B are connected to a number of neurons in layer A. </a:t>
            </a:r>
          </a:p>
          <a:p>
            <a:r>
              <a:rPr lang="en-US" b="1" u="sng" dirty="0"/>
              <a:t>W</a:t>
            </a:r>
            <a:r>
              <a:rPr lang="en-US" b="1" u="sng" dirty="0" smtClean="0"/>
              <a:t>inner takes all learning dictates that the most active B neuron </a:t>
            </a:r>
            <a:r>
              <a:rPr lang="en-US" b="1" u="sng" dirty="0" smtClean="0"/>
              <a:t>(or maybe </a:t>
            </a:r>
            <a:r>
              <a:rPr lang="en-US" b="1" u="sng" dirty="0" smtClean="0"/>
              <a:t>neurons) </a:t>
            </a:r>
            <a:r>
              <a:rPr lang="en-US" b="1" u="sng" dirty="0" smtClean="0"/>
              <a:t>increases </a:t>
            </a:r>
            <a:r>
              <a:rPr lang="en-US" b="1" u="sng" dirty="0" smtClean="0"/>
              <a:t>its synaptic </a:t>
            </a:r>
            <a:r>
              <a:rPr lang="en-US" b="1" u="sng" dirty="0" smtClean="0"/>
              <a:t>strength with active A neurons.  </a:t>
            </a:r>
            <a:r>
              <a:rPr lang="en-US" dirty="0" smtClean="0"/>
              <a:t>Less active B neurons may or may not decrease their synaptic strengths with active A neurons.</a:t>
            </a:r>
          </a:p>
          <a:p>
            <a:r>
              <a:rPr lang="en-US" dirty="0" smtClean="0"/>
              <a:t>Winner takes all technique is </a:t>
            </a:r>
            <a:r>
              <a:rPr lang="en-US" b="1" u="sng" dirty="0" smtClean="0"/>
              <a:t>appropriate for unsupervised learning</a:t>
            </a:r>
            <a:r>
              <a:rPr lang="en-US" dirty="0" smtClean="0"/>
              <a:t>.</a:t>
            </a:r>
            <a:endParaRPr lang="el-GR" dirty="0"/>
          </a:p>
        </p:txBody>
      </p:sp>
    </p:spTree>
    <p:extLst>
      <p:ext uri="{BB962C8B-B14F-4D97-AF65-F5344CB8AC3E}">
        <p14:creationId xmlns:p14="http://schemas.microsoft.com/office/powerpoint/2010/main" val="245788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Supervised vs. Unsupervised Learning</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10515600" cy="4744508"/>
              </a:xfrm>
            </p:spPr>
            <p:txBody>
              <a:bodyPr>
                <a:normAutofit/>
              </a:bodyPr>
              <a:lstStyle/>
              <a:p>
                <a:r>
                  <a:rPr lang="en-US" dirty="0" smtClean="0"/>
                  <a:t>Suppose that we have the activity of neuronal layer A to a number of stimuli presented, multiple times each, and we want to deduce the stimulus presented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oMath>
                </a14:m>
                <a:r>
                  <a:rPr lang="en-US" dirty="0" smtClean="0"/>
                  <a:t> from the neuronal activity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oMath>
                </a14:m>
                <a:r>
                  <a:rPr lang="en-US" dirty="0" smtClean="0"/>
                  <a:t>.  </a:t>
                </a:r>
              </a:p>
              <a:p>
                <a:endParaRPr lang="en-US" dirty="0" smtClean="0"/>
              </a:p>
              <a:p>
                <a:r>
                  <a:rPr lang="en-US" dirty="0" smtClean="0"/>
                  <a:t>If we are given a training set, for which we </a:t>
                </a:r>
                <a:r>
                  <a:rPr lang="en-US" b="1" u="sng" dirty="0" smtClean="0"/>
                  <a:t>know both </a:t>
                </a:r>
                <a14:m>
                  <m:oMath xmlns:m="http://schemas.openxmlformats.org/officeDocument/2006/math">
                    <m:sSub>
                      <m:sSubPr>
                        <m:ctrlPr>
                          <a:rPr lang="en-US" b="1" i="1" u="sng">
                            <a:latin typeface="Cambria Math" panose="02040503050406030204" pitchFamily="18" charset="0"/>
                          </a:rPr>
                        </m:ctrlPr>
                      </m:sSubPr>
                      <m:e>
                        <m:r>
                          <a:rPr lang="en-US" b="1" i="1" u="sng">
                            <a:latin typeface="Cambria Math" panose="02040503050406030204" pitchFamily="18" charset="0"/>
                          </a:rPr>
                          <m:t>𝑨</m:t>
                        </m:r>
                      </m:e>
                      <m:sub>
                        <m:r>
                          <a:rPr lang="en-US" b="1" i="1" u="sng">
                            <a:latin typeface="Cambria Math" panose="02040503050406030204" pitchFamily="18" charset="0"/>
                          </a:rPr>
                          <m:t>𝒊</m:t>
                        </m:r>
                      </m:sub>
                    </m:sSub>
                  </m:oMath>
                </a14:m>
                <a:r>
                  <a:rPr lang="en-US" b="1" u="sng" dirty="0" smtClean="0"/>
                  <a:t> and </a:t>
                </a:r>
                <a14:m>
                  <m:oMath xmlns:m="http://schemas.openxmlformats.org/officeDocument/2006/math">
                    <m:sSub>
                      <m:sSubPr>
                        <m:ctrlPr>
                          <a:rPr lang="en-US" b="1" i="1" u="sng">
                            <a:latin typeface="Cambria Math" panose="02040503050406030204" pitchFamily="18" charset="0"/>
                          </a:rPr>
                        </m:ctrlPr>
                      </m:sSubPr>
                      <m:e>
                        <m:r>
                          <a:rPr lang="en-US" b="1" i="1" u="sng">
                            <a:latin typeface="Cambria Math" panose="02040503050406030204" pitchFamily="18" charset="0"/>
                          </a:rPr>
                          <m:t>𝑺</m:t>
                        </m:r>
                      </m:e>
                      <m:sub>
                        <m:r>
                          <a:rPr lang="en-US" b="1" i="1" u="sng">
                            <a:latin typeface="Cambria Math" panose="02040503050406030204" pitchFamily="18" charset="0"/>
                          </a:rPr>
                          <m:t>𝒊</m:t>
                        </m:r>
                      </m:sub>
                    </m:sSub>
                  </m:oMath>
                </a14:m>
                <a:r>
                  <a:rPr lang="en-US" dirty="0" smtClean="0"/>
                  <a:t>, then we have </a:t>
                </a:r>
                <a:r>
                  <a:rPr lang="en-US" b="1" u="sng" dirty="0" smtClean="0"/>
                  <a:t>supervised learning</a:t>
                </a:r>
              </a:p>
              <a:p>
                <a:endParaRPr lang="en-US" dirty="0" smtClean="0"/>
              </a:p>
              <a:p>
                <a:r>
                  <a:rPr lang="en-US" dirty="0" smtClean="0"/>
                  <a:t>If we are given </a:t>
                </a:r>
                <a:r>
                  <a:rPr lang="en-US" b="1" u="sng" dirty="0" smtClean="0"/>
                  <a:t>only </a:t>
                </a:r>
                <a14:m>
                  <m:oMath xmlns:m="http://schemas.openxmlformats.org/officeDocument/2006/math">
                    <m:sSub>
                      <m:sSubPr>
                        <m:ctrlPr>
                          <a:rPr lang="en-US" b="1" i="1" u="sng">
                            <a:latin typeface="Cambria Math" panose="02040503050406030204" pitchFamily="18" charset="0"/>
                          </a:rPr>
                        </m:ctrlPr>
                      </m:sSubPr>
                      <m:e>
                        <m:r>
                          <a:rPr lang="en-US" b="1" i="1" u="sng">
                            <a:latin typeface="Cambria Math" panose="02040503050406030204" pitchFamily="18" charset="0"/>
                          </a:rPr>
                          <m:t>𝑨</m:t>
                        </m:r>
                      </m:e>
                      <m:sub>
                        <m:r>
                          <a:rPr lang="en-US" b="1" i="1" u="sng">
                            <a:latin typeface="Cambria Math" panose="02040503050406030204" pitchFamily="18" charset="0"/>
                          </a:rPr>
                          <m:t>𝒊</m:t>
                        </m:r>
                      </m:sub>
                    </m:sSub>
                  </m:oMath>
                </a14:m>
                <a:r>
                  <a:rPr lang="en-US" dirty="0" smtClean="0"/>
                  <a:t>, and we try to cluster these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𝑖</m:t>
                        </m:r>
                      </m:sub>
                    </m:sSub>
                  </m:oMath>
                </a14:m>
                <a:r>
                  <a:rPr lang="en-US" dirty="0" smtClean="0"/>
                  <a:t>’s into groups that probably correspond to the same signal, then we have </a:t>
                </a:r>
                <a:r>
                  <a:rPr lang="en-US" b="1" u="sng" dirty="0" smtClean="0"/>
                  <a:t>unsupervised learning</a:t>
                </a:r>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744508"/>
              </a:xfrm>
              <a:blipFill>
                <a:blip r:embed="rId2"/>
                <a:stretch>
                  <a:fillRect l="-1043" t="-2054" r="-1507"/>
                </a:stretch>
              </a:blipFill>
            </p:spPr>
            <p:txBody>
              <a:bodyPr/>
              <a:lstStyle/>
              <a:p>
                <a:r>
                  <a:rPr lang="el-GR">
                    <a:noFill/>
                  </a:rPr>
                  <a:t> </a:t>
                </a:r>
              </a:p>
            </p:txBody>
          </p:sp>
        </mc:Fallback>
      </mc:AlternateContent>
    </p:spTree>
    <p:extLst>
      <p:ext uri="{BB962C8B-B14F-4D97-AF65-F5344CB8AC3E}">
        <p14:creationId xmlns:p14="http://schemas.microsoft.com/office/powerpoint/2010/main" val="4112811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smtClean="0"/>
              <a:t>Top Down and Bottom Up Processing</a:t>
            </a:r>
            <a:endParaRPr lang="el-GR" dirty="0"/>
          </a:p>
        </p:txBody>
      </p:sp>
      <p:sp>
        <p:nvSpPr>
          <p:cNvPr id="3" name="Content Placeholder 2"/>
          <p:cNvSpPr>
            <a:spLocks noGrp="1"/>
          </p:cNvSpPr>
          <p:nvPr>
            <p:ph idx="1"/>
          </p:nvPr>
        </p:nvSpPr>
        <p:spPr/>
        <p:txBody>
          <a:bodyPr/>
          <a:lstStyle/>
          <a:p>
            <a:r>
              <a:rPr lang="en-US" dirty="0" smtClean="0"/>
              <a:t>Bottom up processing in psychology is considered to be processing that </a:t>
            </a:r>
            <a:r>
              <a:rPr lang="en-US" b="1" u="sng" dirty="0" smtClean="0"/>
              <a:t>occurs directly on the input without the interference of higher brain areas</a:t>
            </a:r>
            <a:r>
              <a:rPr lang="en-US" dirty="0" smtClean="0"/>
              <a:t>.  In vision, such processing is the division of an image into objects, but not the identification of these objects.  </a:t>
            </a:r>
            <a:r>
              <a:rPr lang="en-US" b="1" u="sng" dirty="0" smtClean="0"/>
              <a:t>Bottom up learning is often unsupervised learning.</a:t>
            </a:r>
          </a:p>
          <a:p>
            <a:endParaRPr lang="en-US" dirty="0" smtClean="0"/>
          </a:p>
          <a:p>
            <a:r>
              <a:rPr lang="en-US" b="1" u="sng" dirty="0" smtClean="0"/>
              <a:t>Top down processing involves feedback from higher brain areas</a:t>
            </a:r>
            <a:r>
              <a:rPr lang="en-US" dirty="0" smtClean="0"/>
              <a:t>.  Such processing is the identification of an object with the word that corresponds to it.  </a:t>
            </a:r>
            <a:r>
              <a:rPr lang="en-US" b="1" u="sng" dirty="0" smtClean="0"/>
              <a:t>Top down learning can be supervised</a:t>
            </a:r>
            <a:r>
              <a:rPr lang="en-US" dirty="0" smtClean="0"/>
              <a:t>.</a:t>
            </a:r>
          </a:p>
        </p:txBody>
      </p:sp>
    </p:spTree>
    <p:extLst>
      <p:ext uri="{BB962C8B-B14F-4D97-AF65-F5344CB8AC3E}">
        <p14:creationId xmlns:p14="http://schemas.microsoft.com/office/powerpoint/2010/main" val="381564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Toy Model for Unsupervised Learning:</a:t>
            </a:r>
            <a:br>
              <a:rPr lang="en-US" dirty="0" smtClean="0"/>
            </a:br>
            <a:r>
              <a:rPr lang="en-US" dirty="0" smtClean="0"/>
              <a:t>The Connectivity Matrix Algorithm </a:t>
            </a:r>
            <a:endParaRPr lang="el-GR" dirty="0"/>
          </a:p>
        </p:txBody>
      </p:sp>
      <p:sp>
        <p:nvSpPr>
          <p:cNvPr id="3" name="Content Placeholder 2"/>
          <p:cNvSpPr>
            <a:spLocks noGrp="1"/>
          </p:cNvSpPr>
          <p:nvPr>
            <p:ph idx="1"/>
          </p:nvPr>
        </p:nvSpPr>
        <p:spPr/>
        <p:txBody>
          <a:bodyPr>
            <a:normAutofit lnSpcReduction="10000"/>
          </a:bodyPr>
          <a:lstStyle/>
          <a:p>
            <a:r>
              <a:rPr lang="en-US" dirty="0" smtClean="0"/>
              <a:t>Two layers of neurons, detector layer A and output layer B</a:t>
            </a:r>
          </a:p>
          <a:p>
            <a:r>
              <a:rPr lang="en-US" dirty="0" smtClean="0"/>
              <a:t>Layer A has 1000 randomly placed neurons within a circle of radius 1</a:t>
            </a:r>
          </a:p>
          <a:p>
            <a:r>
              <a:rPr lang="en-US" dirty="0" smtClean="0"/>
              <a:t>Layer B has 16 neurons, initially with 150 random connections with layer A</a:t>
            </a:r>
          </a:p>
          <a:p>
            <a:r>
              <a:rPr lang="en-US" dirty="0" smtClean="0"/>
              <a:t>The signal presented is one of 8 lines that pass through the center of the circle</a:t>
            </a:r>
          </a:p>
          <a:p>
            <a:r>
              <a:rPr lang="en-US" dirty="0" smtClean="0"/>
              <a:t>A neurons are activated if they are distance 0.1 from the line</a:t>
            </a:r>
          </a:p>
          <a:p>
            <a:r>
              <a:rPr lang="en-US" b="1" u="sng" dirty="0" smtClean="0"/>
              <a:t>Input to B neurons is the sum of the synaptic activities of active A neurons connected to the particular B neuron </a:t>
            </a:r>
            <a:r>
              <a:rPr lang="en-US" dirty="0" smtClean="0"/>
              <a:t>(initially synaptic strengths are 0.5).</a:t>
            </a:r>
            <a:endParaRPr lang="el-GR" dirty="0"/>
          </a:p>
        </p:txBody>
      </p:sp>
    </p:spTree>
    <p:extLst>
      <p:ext uri="{BB962C8B-B14F-4D97-AF65-F5344CB8AC3E}">
        <p14:creationId xmlns:p14="http://schemas.microsoft.com/office/powerpoint/2010/main" val="296433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Response of Layer A</a:t>
            </a: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757" y="2011079"/>
            <a:ext cx="4652210" cy="3489158"/>
          </a:xfrm>
          <a:prstGeom prst="rect">
            <a:avLst/>
          </a:prstGeom>
        </p:spPr>
      </p:pic>
    </p:spTree>
    <p:extLst>
      <p:ext uri="{BB962C8B-B14F-4D97-AF65-F5344CB8AC3E}">
        <p14:creationId xmlns:p14="http://schemas.microsoft.com/office/powerpoint/2010/main" val="4195652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Algorithm</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Select the B neuron that receives highest input,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𝑚𝑎𝑥</m:t>
                        </m:r>
                      </m:sub>
                    </m:sSub>
                  </m:oMath>
                </a14:m>
                <a:r>
                  <a:rPr lang="en-US" dirty="0" smtClean="0"/>
                  <a:t> and set the learning rate to </a:t>
                </a:r>
                <a:r>
                  <a:rPr lang="el-GR" i="1" dirty="0" smtClean="0"/>
                  <a:t>ε</a:t>
                </a:r>
                <a:r>
                  <a:rPr lang="en-US" dirty="0" smtClean="0"/>
                  <a:t>.</a:t>
                </a:r>
              </a:p>
              <a:p>
                <a:r>
                  <a:rPr lang="en-US" dirty="0" smtClean="0"/>
                  <a:t>If an A neuron is active and connected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𝑚𝑎𝑥</m:t>
                        </m:r>
                      </m:sub>
                    </m:sSub>
                  </m:oMath>
                </a14:m>
                <a:r>
                  <a:rPr lang="en-US" dirty="0" smtClean="0"/>
                  <a:t>, then increase its synaptic strength by</a:t>
                </a:r>
              </a:p>
              <a:p>
                <a:pPr marL="0" indent="0" algn="ctr">
                  <a:buNone/>
                </a:pPr>
                <a:r>
                  <a:rPr lang="en-US" dirty="0" smtClean="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endParaRPr lang="en-US" dirty="0" smtClean="0"/>
              </a:p>
              <a:p>
                <a:r>
                  <a:rPr lang="en-US" dirty="0" smtClean="0"/>
                  <a:t>If an A neuron is active and connected to another B neuron, then decrease its synaptic strength by</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𝑠</m:t>
                      </m:r>
                    </m:oMath>
                  </m:oMathPara>
                </a14:m>
                <a:endParaRPr lang="en-US" dirty="0" smtClean="0"/>
              </a:p>
              <a:p>
                <a:r>
                  <a:rPr lang="en-US" dirty="0" smtClean="0"/>
                  <a:t>If a synaptic connection is less than 0.1 disconnect the neuron</a:t>
                </a:r>
              </a:p>
              <a:p>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l-GR">
                    <a:noFill/>
                  </a:rPr>
                  <a:t> </a:t>
                </a:r>
              </a:p>
            </p:txBody>
          </p:sp>
        </mc:Fallback>
      </mc:AlternateContent>
    </p:spTree>
    <p:extLst>
      <p:ext uri="{BB962C8B-B14F-4D97-AF65-F5344CB8AC3E}">
        <p14:creationId xmlns:p14="http://schemas.microsoft.com/office/powerpoint/2010/main" val="2437982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 of Learning Algorithm</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657" y="1690687"/>
            <a:ext cx="7295606" cy="5471705"/>
          </a:xfrm>
          <a:prstGeom prst="rect">
            <a:avLst/>
          </a:prstGeom>
        </p:spPr>
      </p:pic>
    </p:spTree>
    <p:extLst>
      <p:ext uri="{BB962C8B-B14F-4D97-AF65-F5344CB8AC3E}">
        <p14:creationId xmlns:p14="http://schemas.microsoft.com/office/powerpoint/2010/main" val="312674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l-GR" dirty="0"/>
          </a:p>
        </p:txBody>
      </p:sp>
      <p:sp>
        <p:nvSpPr>
          <p:cNvPr id="3" name="Content Placeholder 2"/>
          <p:cNvSpPr>
            <a:spLocks noGrp="1"/>
          </p:cNvSpPr>
          <p:nvPr>
            <p:ph idx="1"/>
          </p:nvPr>
        </p:nvSpPr>
        <p:spPr/>
        <p:txBody>
          <a:bodyPr>
            <a:normAutofit lnSpcReduction="10000"/>
          </a:bodyPr>
          <a:lstStyle/>
          <a:p>
            <a:r>
              <a:rPr lang="en-US" dirty="0" smtClean="0"/>
              <a:t>There is little understanding as yet on the way the early visual areas recognize objects</a:t>
            </a:r>
          </a:p>
          <a:p>
            <a:r>
              <a:rPr lang="en-US" dirty="0" smtClean="0"/>
              <a:t>Experimentally little more is known beyond the </a:t>
            </a:r>
            <a:r>
              <a:rPr lang="en-US" dirty="0" err="1" smtClean="0"/>
              <a:t>Hebbian</a:t>
            </a:r>
            <a:r>
              <a:rPr lang="en-US" dirty="0" smtClean="0"/>
              <a:t> rule for learning</a:t>
            </a:r>
          </a:p>
          <a:p>
            <a:r>
              <a:rPr lang="en-US" dirty="0" smtClean="0"/>
              <a:t>The </a:t>
            </a:r>
            <a:r>
              <a:rPr lang="en-US" b="1" u="sng" dirty="0" smtClean="0"/>
              <a:t>information capacity of the brain is huge</a:t>
            </a:r>
            <a:r>
              <a:rPr lang="en-US" dirty="0" smtClean="0"/>
              <a:t>, hence it is possible that the brain uses memory greedy algorithms for object </a:t>
            </a:r>
            <a:r>
              <a:rPr lang="en-US" dirty="0" err="1" smtClean="0"/>
              <a:t>recongnition</a:t>
            </a:r>
            <a:endParaRPr lang="en-US" dirty="0" smtClean="0"/>
          </a:p>
          <a:p>
            <a:r>
              <a:rPr lang="en-US" dirty="0" smtClean="0"/>
              <a:t>A </a:t>
            </a:r>
            <a:r>
              <a:rPr lang="en-US" b="1" u="sng" dirty="0" smtClean="0"/>
              <a:t>winner takes all strategy seems to be important in unsupervised learning</a:t>
            </a:r>
          </a:p>
          <a:p>
            <a:r>
              <a:rPr lang="en-US" b="1" u="sng" dirty="0" smtClean="0"/>
              <a:t>A note of optimism: </a:t>
            </a:r>
            <a:r>
              <a:rPr lang="en-US" dirty="0" smtClean="0"/>
              <a:t>More precise experimental data are expected in the near future.</a:t>
            </a:r>
          </a:p>
        </p:txBody>
      </p:sp>
    </p:spTree>
    <p:extLst>
      <p:ext uri="{BB962C8B-B14F-4D97-AF65-F5344CB8AC3E}">
        <p14:creationId xmlns:p14="http://schemas.microsoft.com/office/powerpoint/2010/main" val="149004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Neuronal Communication</a:t>
            </a:r>
            <a:endParaRPr lang="el-GR" dirty="0"/>
          </a:p>
        </p:txBody>
      </p:sp>
      <p:sp>
        <p:nvSpPr>
          <p:cNvPr id="3" name="Content Placeholder 2"/>
          <p:cNvSpPr>
            <a:spLocks noGrp="1"/>
          </p:cNvSpPr>
          <p:nvPr>
            <p:ph idx="1"/>
          </p:nvPr>
        </p:nvSpPr>
        <p:spPr>
          <a:xfrm>
            <a:off x="851848" y="1880216"/>
            <a:ext cx="10515600" cy="4351338"/>
          </a:xfrm>
        </p:spPr>
        <p:txBody>
          <a:bodyPr/>
          <a:lstStyle/>
          <a:p>
            <a:r>
              <a:rPr lang="en-US" dirty="0" smtClean="0"/>
              <a:t>These are transmitted from the axon to the dendrites of the receiving neuron through synapses that have varying conductivities (synaptic strengths).</a:t>
            </a:r>
            <a:endParaRPr lang="el-GR" dirty="0" smtClean="0"/>
          </a:p>
          <a:p>
            <a:endParaRPr lang="el-GR" dirty="0"/>
          </a:p>
        </p:txBody>
      </p:sp>
      <p:pic>
        <p:nvPicPr>
          <p:cNvPr id="3074" name="Picture 2" descr="The synapse (article) | Human biology | Khan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684" y="2986675"/>
            <a:ext cx="10185116" cy="324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09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Integrate and Fire Model</a:t>
            </a:r>
            <a:endParaRPr lang="el-GR" dirty="0"/>
          </a:p>
        </p:txBody>
      </p:sp>
      <p:sp>
        <p:nvSpPr>
          <p:cNvPr id="3" name="Content Placeholder 2"/>
          <p:cNvSpPr>
            <a:spLocks noGrp="1"/>
          </p:cNvSpPr>
          <p:nvPr>
            <p:ph idx="1"/>
          </p:nvPr>
        </p:nvSpPr>
        <p:spPr>
          <a:xfrm>
            <a:off x="838200" y="1825625"/>
            <a:ext cx="10680510" cy="4356811"/>
          </a:xfrm>
        </p:spPr>
        <p:txBody>
          <a:bodyPr/>
          <a:lstStyle/>
          <a:p>
            <a:r>
              <a:rPr lang="en-US" dirty="0" smtClean="0"/>
              <a:t>The receiving </a:t>
            </a:r>
            <a:r>
              <a:rPr lang="en-US" b="1" u="sng" dirty="0" smtClean="0"/>
              <a:t>neuron receives input from a few thousand pre-synaptic neurons.</a:t>
            </a:r>
          </a:p>
          <a:p>
            <a:pPr marL="0" indent="0">
              <a:buNone/>
            </a:pPr>
            <a:endParaRPr lang="en-US" dirty="0" smtClean="0"/>
          </a:p>
          <a:p>
            <a:r>
              <a:rPr lang="en-US" dirty="0" smtClean="0"/>
              <a:t>This </a:t>
            </a:r>
            <a:r>
              <a:rPr lang="en-US" b="1" u="sng" dirty="0" smtClean="0"/>
              <a:t>input is integrated </a:t>
            </a:r>
            <a:r>
              <a:rPr lang="en-US" dirty="0" smtClean="0"/>
              <a:t>by the receiving neuron and when the membrane potential increases a threshold a spike is fired.</a:t>
            </a:r>
          </a:p>
          <a:p>
            <a:pPr marL="0" indent="0">
              <a:buNone/>
            </a:pPr>
            <a:endParaRPr lang="en-US" dirty="0" smtClean="0"/>
          </a:p>
          <a:p>
            <a:r>
              <a:rPr lang="en-US" dirty="0" smtClean="0"/>
              <a:t>In general, there is also a </a:t>
            </a:r>
            <a:r>
              <a:rPr lang="en-US" b="1" u="sng" dirty="0" smtClean="0"/>
              <a:t>membrane potential leakage</a:t>
            </a:r>
            <a:r>
              <a:rPr lang="en-US" dirty="0" smtClean="0"/>
              <a:t>, that eventually neutralizes slow input.</a:t>
            </a:r>
            <a:endParaRPr lang="el-GR" dirty="0"/>
          </a:p>
        </p:txBody>
      </p:sp>
    </p:spTree>
    <p:extLst>
      <p:ext uri="{BB962C8B-B14F-4D97-AF65-F5344CB8AC3E}">
        <p14:creationId xmlns:p14="http://schemas.microsoft.com/office/powerpoint/2010/main" val="260008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Response of Neurons to Stimulus</a:t>
            </a:r>
            <a:endParaRPr lang="el-GR" dirty="0"/>
          </a:p>
        </p:txBody>
      </p:sp>
      <p:sp>
        <p:nvSpPr>
          <p:cNvPr id="3" name="Content Placeholder 2"/>
          <p:cNvSpPr>
            <a:spLocks noGrp="1"/>
          </p:cNvSpPr>
          <p:nvPr>
            <p:ph idx="1"/>
          </p:nvPr>
        </p:nvSpPr>
        <p:spPr/>
        <p:txBody>
          <a:bodyPr/>
          <a:lstStyle/>
          <a:p>
            <a:r>
              <a:rPr lang="en-US" b="1" u="sng" dirty="0" smtClean="0"/>
              <a:t>Neurons are not reliable responders</a:t>
            </a:r>
            <a:r>
              <a:rPr lang="en-US" dirty="0" smtClean="0"/>
              <a:t>. Neurons respond stochastically to a stimulus.  If a particular stimulus is presented to an animal, a </a:t>
            </a:r>
            <a:r>
              <a:rPr lang="en-US" dirty="0" smtClean="0"/>
              <a:t>stochastically </a:t>
            </a:r>
            <a:r>
              <a:rPr lang="en-US" dirty="0" smtClean="0"/>
              <a:t>responding neuron may respond or may not respond.</a:t>
            </a:r>
          </a:p>
          <a:p>
            <a:r>
              <a:rPr lang="en-US" b="1" u="sng" dirty="0" smtClean="0"/>
              <a:t>However, animals are reliable responders. </a:t>
            </a:r>
            <a:r>
              <a:rPr lang="en-US" dirty="0" smtClean="0"/>
              <a:t>When a clear stimulus is presented to an  animal, the animal respond consistently.</a:t>
            </a:r>
          </a:p>
          <a:p>
            <a:r>
              <a:rPr lang="en-US" b="1" u="sng" dirty="0" smtClean="0"/>
              <a:t>Information Pathways</a:t>
            </a:r>
            <a:r>
              <a:rPr lang="en-US" dirty="0" smtClean="0"/>
              <a:t>. This means that there is some kind of integration of many stochastically responding neurons towards a reliable response. </a:t>
            </a:r>
            <a:r>
              <a:rPr lang="en-US" b="1" u="sng" dirty="0" smtClean="0"/>
              <a:t>The neurons whose unreliable response is integrated towards a reliable response are said to form an information pathway.</a:t>
            </a:r>
            <a:endParaRPr lang="el-GR" b="1" u="sng" dirty="0"/>
          </a:p>
        </p:txBody>
      </p:sp>
    </p:spTree>
    <p:extLst>
      <p:ext uri="{BB962C8B-B14F-4D97-AF65-F5344CB8AC3E}">
        <p14:creationId xmlns:p14="http://schemas.microsoft.com/office/powerpoint/2010/main" val="9391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 Pathways</a:t>
            </a:r>
            <a:endParaRPr lang="el-GR" dirty="0"/>
          </a:p>
        </p:txBody>
      </p:sp>
      <p:sp>
        <p:nvSpPr>
          <p:cNvPr id="3" name="Content Placeholder 2"/>
          <p:cNvSpPr>
            <a:spLocks noGrp="1"/>
          </p:cNvSpPr>
          <p:nvPr>
            <p:ph idx="1"/>
          </p:nvPr>
        </p:nvSpPr>
        <p:spPr/>
        <p:txBody>
          <a:bodyPr/>
          <a:lstStyle/>
          <a:p>
            <a:r>
              <a:rPr lang="en-US" dirty="0" smtClean="0"/>
              <a:t>Information pathways appear right from the visual input in the retina.   </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752583"/>
            <a:ext cx="5334000" cy="4000500"/>
          </a:xfrm>
          <a:prstGeom prst="rect">
            <a:avLst/>
          </a:prstGeom>
        </p:spPr>
      </p:pic>
      <p:sp>
        <p:nvSpPr>
          <p:cNvPr id="6" name="TextBox 5"/>
          <p:cNvSpPr txBox="1"/>
          <p:nvPr/>
        </p:nvSpPr>
        <p:spPr>
          <a:xfrm>
            <a:off x="1156648" y="3050085"/>
            <a:ext cx="4544704"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Take for example the letter d presentation on the retina.  It excites a number of retinal ganglion cells.  </a:t>
            </a:r>
          </a:p>
          <a:p>
            <a:endParaRPr lang="en-US" dirty="0"/>
          </a:p>
          <a:p>
            <a:pPr marL="285750" indent="-285750">
              <a:buFont typeface="Arial" panose="020B0604020202020204" pitchFamily="34" charset="0"/>
              <a:buChar char="•"/>
            </a:pPr>
            <a:r>
              <a:rPr lang="en-US" dirty="0" smtClean="0"/>
              <a:t>The information about letter d is contained in the activity of </a:t>
            </a:r>
            <a:r>
              <a:rPr lang="en-US" b="1" dirty="0" smtClean="0"/>
              <a:t>all </a:t>
            </a:r>
            <a:r>
              <a:rPr lang="en-US" dirty="0" smtClean="0"/>
              <a:t>the excited ganglion cells.</a:t>
            </a:r>
          </a:p>
          <a:p>
            <a:endParaRPr lang="en-US" dirty="0" smtClean="0"/>
          </a:p>
          <a:p>
            <a:pPr marL="285750" indent="-285750">
              <a:buFont typeface="Arial" panose="020B0604020202020204" pitchFamily="34" charset="0"/>
              <a:buChar char="•"/>
            </a:pPr>
            <a:r>
              <a:rPr lang="en-US" b="1" dirty="0" smtClean="0"/>
              <a:t>The group of excited ganglion cells forms </a:t>
            </a:r>
            <a:r>
              <a:rPr lang="en-US" dirty="0" smtClean="0"/>
              <a:t>the </a:t>
            </a:r>
            <a:r>
              <a:rPr lang="en-US" b="1" dirty="0" smtClean="0"/>
              <a:t>information pathway </a:t>
            </a:r>
            <a:r>
              <a:rPr lang="en-US" dirty="0" smtClean="0"/>
              <a:t>of the letter d presented.</a:t>
            </a:r>
            <a:endParaRPr lang="el-GR" dirty="0"/>
          </a:p>
        </p:txBody>
      </p:sp>
    </p:spTree>
    <p:extLst>
      <p:ext uri="{BB962C8B-B14F-4D97-AF65-F5344CB8AC3E}">
        <p14:creationId xmlns:p14="http://schemas.microsoft.com/office/powerpoint/2010/main" val="172173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Universality of information pathways</a:t>
            </a:r>
            <a:endParaRPr lang="el-GR" dirty="0"/>
          </a:p>
        </p:txBody>
      </p:sp>
      <p:sp>
        <p:nvSpPr>
          <p:cNvPr id="3" name="Content Placeholder 2"/>
          <p:cNvSpPr>
            <a:spLocks noGrp="1"/>
          </p:cNvSpPr>
          <p:nvPr>
            <p:ph idx="1"/>
          </p:nvPr>
        </p:nvSpPr>
        <p:spPr/>
        <p:txBody>
          <a:bodyPr>
            <a:normAutofit/>
          </a:bodyPr>
          <a:lstStyle/>
          <a:p>
            <a:r>
              <a:rPr lang="en-US" dirty="0" smtClean="0"/>
              <a:t>One of course could imagine that the appearance of information pathways is only at the input layer, however this is unlikely to be true.  </a:t>
            </a:r>
          </a:p>
          <a:p>
            <a:r>
              <a:rPr lang="en-US" dirty="0" smtClean="0"/>
              <a:t>Suppose that one pathway feeds one reliably responding neuron, that responds to a particular letter (letter d).  </a:t>
            </a:r>
          </a:p>
          <a:p>
            <a:r>
              <a:rPr lang="en-US" dirty="0" smtClean="0"/>
              <a:t>First of all, such neurons would have been detected by now, and this has not happened.  </a:t>
            </a:r>
          </a:p>
          <a:p>
            <a:r>
              <a:rPr lang="en-US" dirty="0" smtClean="0"/>
              <a:t>Second, if we have to recognize the word ‘diary’ letter by letter, then we still need all the reliable neurons responding to the letters of the word, and these would form an information pathway.</a:t>
            </a:r>
          </a:p>
        </p:txBody>
      </p:sp>
    </p:spTree>
    <p:extLst>
      <p:ext uri="{BB962C8B-B14F-4D97-AF65-F5344CB8AC3E}">
        <p14:creationId xmlns:p14="http://schemas.microsoft.com/office/powerpoint/2010/main" val="378362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Stochasticity</a:t>
            </a:r>
            <a:r>
              <a:rPr lang="en-US" dirty="0" smtClean="0"/>
              <a:t> of Neuronal Response 1</a:t>
            </a:r>
            <a:endParaRPr lang="el-GR" dirty="0"/>
          </a:p>
        </p:txBody>
      </p:sp>
      <p:sp>
        <p:nvSpPr>
          <p:cNvPr id="3" name="Content Placeholder 2"/>
          <p:cNvSpPr>
            <a:spLocks noGrp="1"/>
          </p:cNvSpPr>
          <p:nvPr>
            <p:ph idx="1"/>
          </p:nvPr>
        </p:nvSpPr>
        <p:spPr/>
        <p:txBody>
          <a:bodyPr/>
          <a:lstStyle/>
          <a:p>
            <a:r>
              <a:rPr lang="en-US" dirty="0" err="1" smtClean="0"/>
              <a:t>Stochasticity</a:t>
            </a:r>
            <a:r>
              <a:rPr lang="en-US" dirty="0" smtClean="0"/>
              <a:t> of neuronal response is </a:t>
            </a:r>
            <a:r>
              <a:rPr lang="en-US" b="1" u="sng" dirty="0" smtClean="0"/>
              <a:t>necessary for economy </a:t>
            </a:r>
            <a:r>
              <a:rPr lang="en-US" dirty="0" smtClean="0"/>
              <a:t>in neuronal activity. To define a line we need much less activity than in the left panel.</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31" y="3016919"/>
            <a:ext cx="4652210" cy="34891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188" y="3016919"/>
            <a:ext cx="4652211" cy="3489158"/>
          </a:xfrm>
          <a:prstGeom prst="rect">
            <a:avLst/>
          </a:prstGeom>
        </p:spPr>
      </p:pic>
      <p:sp>
        <p:nvSpPr>
          <p:cNvPr id="6" name="TextBox 5"/>
          <p:cNvSpPr txBox="1"/>
          <p:nvPr/>
        </p:nvSpPr>
        <p:spPr>
          <a:xfrm>
            <a:off x="974557" y="6321411"/>
            <a:ext cx="3702104" cy="369332"/>
          </a:xfrm>
          <a:prstGeom prst="rect">
            <a:avLst/>
          </a:prstGeom>
          <a:noFill/>
        </p:spPr>
        <p:txBody>
          <a:bodyPr wrap="none" rtlCol="0">
            <a:spAutoFit/>
          </a:bodyPr>
          <a:lstStyle/>
          <a:p>
            <a:r>
              <a:rPr lang="en-US" dirty="0" smtClean="0"/>
              <a:t>Definite Response within distance 0.1</a:t>
            </a:r>
            <a:endParaRPr lang="el-GR" dirty="0"/>
          </a:p>
        </p:txBody>
      </p:sp>
      <p:sp>
        <p:nvSpPr>
          <p:cNvPr id="7" name="TextBox 6"/>
          <p:cNvSpPr txBox="1"/>
          <p:nvPr/>
        </p:nvSpPr>
        <p:spPr>
          <a:xfrm>
            <a:off x="5821085" y="6321411"/>
            <a:ext cx="4044377" cy="369332"/>
          </a:xfrm>
          <a:prstGeom prst="rect">
            <a:avLst/>
          </a:prstGeom>
          <a:noFill/>
        </p:spPr>
        <p:txBody>
          <a:bodyPr wrap="none" rtlCol="0">
            <a:spAutoFit/>
          </a:bodyPr>
          <a:lstStyle/>
          <a:p>
            <a:r>
              <a:rPr lang="en-US" dirty="0" smtClean="0"/>
              <a:t>0.1 Prob. of Response within distance 0.1</a:t>
            </a:r>
            <a:endParaRPr lang="el-GR" dirty="0"/>
          </a:p>
        </p:txBody>
      </p:sp>
    </p:spTree>
    <p:extLst>
      <p:ext uri="{BB962C8B-B14F-4D97-AF65-F5344CB8AC3E}">
        <p14:creationId xmlns:p14="http://schemas.microsoft.com/office/powerpoint/2010/main" val="3201073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1645</Words>
  <Application>Microsoft Office PowerPoint</Application>
  <PresentationFormat>Widescreen</PresentationFormat>
  <Paragraphs>168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Microsoft YaHei</vt:lpstr>
      <vt:lpstr>Arial</vt:lpstr>
      <vt:lpstr>Calibri</vt:lpstr>
      <vt:lpstr>Calibri Light</vt:lpstr>
      <vt:lpstr>Cambria Math</vt:lpstr>
      <vt:lpstr>Office Theme</vt:lpstr>
      <vt:lpstr>Information Capacity and Learning in Neuroscience</vt:lpstr>
      <vt:lpstr>Neuron Structure</vt:lpstr>
      <vt:lpstr>Neuron Activity</vt:lpstr>
      <vt:lpstr>Neuronal Communication</vt:lpstr>
      <vt:lpstr>Integrate and Fire Model</vt:lpstr>
      <vt:lpstr>Response of Neurons to Stimulus</vt:lpstr>
      <vt:lpstr>Information Pathways</vt:lpstr>
      <vt:lpstr>Universality of information pathways</vt:lpstr>
      <vt:lpstr>Stochasticity of Neuronal Response 1</vt:lpstr>
      <vt:lpstr>Stochasticity of Neuronal Response 2</vt:lpstr>
      <vt:lpstr>Stochasticity of Neuronal Response 3</vt:lpstr>
      <vt:lpstr>The Information Capacity Question</vt:lpstr>
      <vt:lpstr>Simplifying Assumptions</vt:lpstr>
      <vt:lpstr>PowerPoint Presentation</vt:lpstr>
      <vt:lpstr>Optimal Choice of Threshold</vt:lpstr>
      <vt:lpstr>Optimal Threshold Outcome</vt:lpstr>
      <vt:lpstr>Maximum allowed Pathway Overlap m_0 </vt:lpstr>
      <vt:lpstr>Pathway Packing Models Examined</vt:lpstr>
      <vt:lpstr>Nearest Neighbor Pathway Model</vt:lpstr>
      <vt:lpstr>Information Capacity</vt:lpstr>
      <vt:lpstr>Random Selection Pathway Model</vt:lpstr>
      <vt:lpstr>Information Capacity</vt:lpstr>
      <vt:lpstr>Random Selection Pathway Model with Cutoff Radius</vt:lpstr>
      <vt:lpstr>Information Capacity</vt:lpstr>
      <vt:lpstr>Result concerning Information Capacity</vt:lpstr>
      <vt:lpstr>Input Structure for Early Visual Areas 1</vt:lpstr>
      <vt:lpstr>Input Structure for Early Visual Areas 2</vt:lpstr>
      <vt:lpstr>Formation of Classifiers in the Brain</vt:lpstr>
      <vt:lpstr>The Most Famous Learning Rule:  Hebbian Learning</vt:lpstr>
      <vt:lpstr>Winner Takes All technique in Learning</vt:lpstr>
      <vt:lpstr>Supervised vs. Unsupervised Learning</vt:lpstr>
      <vt:lpstr> Top Down and Bottom Up Processing</vt:lpstr>
      <vt:lpstr>A Toy Model for Unsupervised Learning: The Connectivity Matrix Algorithm </vt:lpstr>
      <vt:lpstr>Example Response of Layer A</vt:lpstr>
      <vt:lpstr>Learning Algorithm</vt:lpstr>
      <vt:lpstr>Outcome of Learning Algorithm</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Capacity of the Brain</dc:title>
  <dc:creator>Windows User</dc:creator>
  <cp:lastModifiedBy>Windows User</cp:lastModifiedBy>
  <cp:revision>71</cp:revision>
  <dcterms:created xsi:type="dcterms:W3CDTF">2021-03-28T14:11:16Z</dcterms:created>
  <dcterms:modified xsi:type="dcterms:W3CDTF">2021-03-31T12:50:49Z</dcterms:modified>
</cp:coreProperties>
</file>