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4" r:id="rId3"/>
    <p:sldId id="325" r:id="rId4"/>
    <p:sldId id="326" r:id="rId5"/>
    <p:sldId id="327" r:id="rId6"/>
    <p:sldId id="306" r:id="rId7"/>
    <p:sldId id="313" r:id="rId8"/>
    <p:sldId id="328" r:id="rId9"/>
    <p:sldId id="331" r:id="rId10"/>
    <p:sldId id="312" r:id="rId11"/>
    <p:sldId id="335" r:id="rId12"/>
    <p:sldId id="329" r:id="rId13"/>
    <p:sldId id="330" r:id="rId14"/>
    <p:sldId id="311" r:id="rId15"/>
    <p:sldId id="315" r:id="rId16"/>
    <p:sldId id="307" r:id="rId17"/>
    <p:sldId id="320" r:id="rId18"/>
    <p:sldId id="316" r:id="rId19"/>
    <p:sldId id="333" r:id="rId20"/>
    <p:sldId id="321" r:id="rId21"/>
    <p:sldId id="334" r:id="rId22"/>
    <p:sldId id="323" r:id="rId23"/>
    <p:sldId id="340" r:id="rId24"/>
    <p:sldId id="342" r:id="rId25"/>
    <p:sldId id="347" r:id="rId26"/>
    <p:sldId id="348" r:id="rId27"/>
    <p:sldId id="339" r:id="rId28"/>
    <p:sldId id="350" r:id="rId29"/>
    <p:sldId id="351" r:id="rId30"/>
    <p:sldId id="352" r:id="rId31"/>
    <p:sldId id="310" r:id="rId32"/>
    <p:sldId id="344" r:id="rId33"/>
    <p:sldId id="343" r:id="rId34"/>
    <p:sldId id="345" r:id="rId35"/>
    <p:sldId id="346" r:id="rId36"/>
    <p:sldId id="349" r:id="rId37"/>
    <p:sldId id="354" r:id="rId38"/>
    <p:sldId id="357" r:id="rId39"/>
    <p:sldId id="355" r:id="rId40"/>
    <p:sldId id="359" r:id="rId41"/>
    <p:sldId id="336" r:id="rId42"/>
    <p:sldId id="353" r:id="rId43"/>
    <p:sldId id="33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DBDBDB"/>
    <a:srgbClr val="F8CBAD"/>
    <a:srgbClr val="FFE699"/>
    <a:srgbClr val="FF6699"/>
    <a:srgbClr val="FF9933"/>
    <a:srgbClr val="0066FF"/>
    <a:srgbClr val="BFD64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97" autoAdjust="0"/>
    <p:restoredTop sz="94533" autoAdjust="0"/>
  </p:normalViewPr>
  <p:slideViewPr>
    <p:cSldViewPr snapToGrid="0">
      <p:cViewPr varScale="1">
        <p:scale>
          <a:sx n="56" d="100"/>
          <a:sy n="56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07/05/2018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24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07/05/2018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55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07/05/2018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02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07/05/2018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32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07/05/2018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37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07/05/2018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5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07/05/2018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9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07/05/2018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39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07/05/2018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6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07/05/2018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02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9F1C-4710-4D88-837D-4510818E9E10}" type="datetimeFigureOut">
              <a:rPr lang="en-GB" smtClean="0"/>
              <a:t>07/05/2018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56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9F1C-4710-4D88-837D-4510818E9E10}" type="datetimeFigureOut">
              <a:rPr lang="en-GB" smtClean="0"/>
              <a:t>07/05/2018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EFBBD-2BC8-4719-BD81-4C350D22F1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64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45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61.png"/><Relationship Id="rId5" Type="http://schemas.openxmlformats.org/officeDocument/2006/relationships/image" Target="../media/image47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8.png"/><Relationship Id="rId3" Type="http://schemas.openxmlformats.org/officeDocument/2006/relationships/image" Target="../media/image45.png"/><Relationship Id="rId7" Type="http://schemas.openxmlformats.org/officeDocument/2006/relationships/image" Target="../media/image57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66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61.png"/><Relationship Id="rId5" Type="http://schemas.openxmlformats.org/officeDocument/2006/relationships/image" Target="../media/image47.png"/><Relationship Id="rId15" Type="http://schemas.openxmlformats.org/officeDocument/2006/relationships/image" Target="../media/image70.png"/><Relationship Id="rId10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59.png"/><Relationship Id="rId1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68300" y="1122363"/>
            <a:ext cx="8394700" cy="1811337"/>
          </a:xfrm>
        </p:spPr>
        <p:txBody>
          <a:bodyPr>
            <a:normAutofit/>
          </a:bodyPr>
          <a:lstStyle/>
          <a:p>
            <a:r>
              <a:rPr lang="en-US" sz="4800" dirty="0"/>
              <a:t>An implementation of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WaveNet</a:t>
            </a:r>
            <a:endParaRPr lang="en-GB" sz="4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924300"/>
            <a:ext cx="6858000" cy="187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May</a:t>
            </a:r>
            <a:r>
              <a:rPr lang="el-GR" dirty="0" smtClean="0"/>
              <a:t> 201</a:t>
            </a:r>
            <a:r>
              <a:rPr lang="en-US" dirty="0"/>
              <a:t>8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err="1" smtClean="0"/>
              <a:t>Vassilis</a:t>
            </a:r>
            <a:r>
              <a:rPr lang="el-GR" dirty="0" smtClean="0"/>
              <a:t> </a:t>
            </a:r>
            <a:r>
              <a:rPr lang="el-GR" dirty="0" err="1" smtClean="0"/>
              <a:t>Tsiaras</a:t>
            </a:r>
            <a:endParaRPr lang="en-US" dirty="0" smtClean="0"/>
          </a:p>
          <a:p>
            <a:r>
              <a:rPr lang="en-US" dirty="0" smtClean="0"/>
              <a:t>Computer Science Department</a:t>
            </a:r>
            <a:endParaRPr lang="el-GR" dirty="0" smtClean="0"/>
          </a:p>
          <a:p>
            <a:r>
              <a:rPr lang="en-US" dirty="0" smtClean="0"/>
              <a:t>University of Crete</a:t>
            </a:r>
            <a:endParaRPr lang="el-G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6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9" name="Ευθεία γραμμή σύνδεσης 278"/>
          <p:cNvCxnSpPr/>
          <p:nvPr/>
        </p:nvCxnSpPr>
        <p:spPr>
          <a:xfrm flipH="1">
            <a:off x="1319435" y="1635802"/>
            <a:ext cx="0" cy="4788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6200318" y="1640571"/>
            <a:ext cx="2026800" cy="1011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Ορθογώνιο 103"/>
          <p:cNvSpPr/>
          <p:nvPr/>
        </p:nvSpPr>
        <p:spPr>
          <a:xfrm>
            <a:off x="6882944" y="1640571"/>
            <a:ext cx="675818" cy="1011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Causal convolutions</a:t>
            </a:r>
            <a:r>
              <a:rPr lang="el-GR" sz="4000" dirty="0" smtClean="0"/>
              <a:t> </a:t>
            </a:r>
            <a:r>
              <a:rPr lang="en-US" sz="4000" dirty="0"/>
              <a:t>-</a:t>
            </a:r>
            <a:r>
              <a:rPr lang="en-US" sz="4000" dirty="0" smtClean="0"/>
              <a:t> Matrix multiplications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44857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Example of a </a:t>
            </a:r>
            <a:r>
              <a:rPr lang="en-US" sz="1800" b="1" dirty="0" smtClean="0"/>
              <a:t>causal</a:t>
            </a:r>
            <a:r>
              <a:rPr lang="en-US" sz="1800" dirty="0" smtClean="0"/>
              <a:t> convolution of </a:t>
            </a:r>
            <a:r>
              <a:rPr lang="en-US" sz="1800" b="1" dirty="0" smtClean="0"/>
              <a:t>width 2</a:t>
            </a:r>
            <a:r>
              <a:rPr lang="en-US" sz="1800" dirty="0" smtClean="0"/>
              <a:t>, </a:t>
            </a:r>
            <a:r>
              <a:rPr lang="en-US" sz="1800" b="1" dirty="0" smtClean="0"/>
              <a:t>4 input channels</a:t>
            </a:r>
            <a:r>
              <a:rPr lang="en-US" sz="1800" dirty="0" smtClean="0"/>
              <a:t>, and </a:t>
            </a:r>
            <a:r>
              <a:rPr lang="en-US" sz="1800" b="1" dirty="0" smtClean="0"/>
              <a:t>3 output channels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1018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10187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10187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10187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1323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2" name="Ορθογώνιο 51"/>
          <p:cNvSpPr/>
          <p:nvPr/>
        </p:nvSpPr>
        <p:spPr>
          <a:xfrm>
            <a:off x="13235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13235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Ορθογώνιο 53"/>
          <p:cNvSpPr/>
          <p:nvPr/>
        </p:nvSpPr>
        <p:spPr>
          <a:xfrm>
            <a:off x="13235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16283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16283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16283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16283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19331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0" name="Ορθογώνιο 59"/>
          <p:cNvSpPr/>
          <p:nvPr/>
        </p:nvSpPr>
        <p:spPr>
          <a:xfrm>
            <a:off x="19331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Ορθογώνιο 60"/>
          <p:cNvSpPr/>
          <p:nvPr/>
        </p:nvSpPr>
        <p:spPr>
          <a:xfrm>
            <a:off x="19331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Ορθογώνιο 61"/>
          <p:cNvSpPr/>
          <p:nvPr/>
        </p:nvSpPr>
        <p:spPr>
          <a:xfrm>
            <a:off x="19331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22379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4" name="Ορθογώνιο 63"/>
          <p:cNvSpPr/>
          <p:nvPr/>
        </p:nvSpPr>
        <p:spPr>
          <a:xfrm>
            <a:off x="22379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5" name="Ορθογώνιο 64"/>
          <p:cNvSpPr/>
          <p:nvPr/>
        </p:nvSpPr>
        <p:spPr>
          <a:xfrm>
            <a:off x="22379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6" name="Ορθογώνιο 65"/>
          <p:cNvSpPr/>
          <p:nvPr/>
        </p:nvSpPr>
        <p:spPr>
          <a:xfrm>
            <a:off x="22379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2542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" name="Ορθογώνιο 68"/>
          <p:cNvSpPr/>
          <p:nvPr/>
        </p:nvSpPr>
        <p:spPr>
          <a:xfrm>
            <a:off x="25427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0" name="Ορθογώνιο 69"/>
          <p:cNvSpPr/>
          <p:nvPr/>
        </p:nvSpPr>
        <p:spPr>
          <a:xfrm>
            <a:off x="25427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1" name="Ορθογώνιο 70"/>
          <p:cNvSpPr/>
          <p:nvPr/>
        </p:nvSpPr>
        <p:spPr>
          <a:xfrm>
            <a:off x="25427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2847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3" name="Ορθογώνιο 72"/>
          <p:cNvSpPr/>
          <p:nvPr/>
        </p:nvSpPr>
        <p:spPr>
          <a:xfrm>
            <a:off x="28475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4" name="Ορθογώνιο 73"/>
          <p:cNvSpPr/>
          <p:nvPr/>
        </p:nvSpPr>
        <p:spPr>
          <a:xfrm>
            <a:off x="28475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28475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32156" y="1928828"/>
            <a:ext cx="28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95072" y="20435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 channels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18724" y="269875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 - time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18724" y="12332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signal</a:t>
            </a:r>
            <a:endParaRPr lang="en-GB" dirty="0"/>
          </a:p>
        </p:txBody>
      </p:sp>
      <p:sp>
        <p:nvSpPr>
          <p:cNvPr id="80" name="Ορθογώνιο 79"/>
          <p:cNvSpPr/>
          <p:nvPr/>
        </p:nvSpPr>
        <p:spPr>
          <a:xfrm>
            <a:off x="6200318" y="1640571"/>
            <a:ext cx="675818" cy="1011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Ορθογώνιο 80"/>
          <p:cNvSpPr/>
          <p:nvPr/>
        </p:nvSpPr>
        <p:spPr>
          <a:xfrm>
            <a:off x="6225718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6225718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6225718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4" name="Ορθογώνιο 83"/>
          <p:cNvSpPr/>
          <p:nvPr/>
        </p:nvSpPr>
        <p:spPr>
          <a:xfrm>
            <a:off x="6225718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5" name="Ορθογώνιο 84"/>
          <p:cNvSpPr/>
          <p:nvPr/>
        </p:nvSpPr>
        <p:spPr>
          <a:xfrm>
            <a:off x="6530518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6530518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7" name="Ορθογώνιο 86"/>
          <p:cNvSpPr/>
          <p:nvPr/>
        </p:nvSpPr>
        <p:spPr>
          <a:xfrm>
            <a:off x="6530518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8" name="Ορθογώνιο 87"/>
          <p:cNvSpPr/>
          <p:nvPr/>
        </p:nvSpPr>
        <p:spPr>
          <a:xfrm>
            <a:off x="6530518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6908332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0" name="Ορθογώνιο 89"/>
          <p:cNvSpPr/>
          <p:nvPr/>
        </p:nvSpPr>
        <p:spPr>
          <a:xfrm>
            <a:off x="6908332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1" name="Ορθογώνιο 90"/>
          <p:cNvSpPr/>
          <p:nvPr/>
        </p:nvSpPr>
        <p:spPr>
          <a:xfrm>
            <a:off x="6908332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6908332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3" name="Ορθογώνιο 92"/>
          <p:cNvSpPr/>
          <p:nvPr/>
        </p:nvSpPr>
        <p:spPr>
          <a:xfrm>
            <a:off x="7213132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213132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5" name="Ορθογώνιο 94"/>
          <p:cNvSpPr/>
          <p:nvPr/>
        </p:nvSpPr>
        <p:spPr>
          <a:xfrm>
            <a:off x="7213132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6" name="Ορθογώνιο 95"/>
          <p:cNvSpPr/>
          <p:nvPr/>
        </p:nvSpPr>
        <p:spPr>
          <a:xfrm>
            <a:off x="7213132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13018" y="12332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Filters</a:t>
            </a:r>
            <a:endParaRPr lang="en-GB" dirty="0"/>
          </a:p>
        </p:txBody>
      </p:sp>
      <p:sp>
        <p:nvSpPr>
          <p:cNvPr id="11" name="Αριστερό άγκιστρο 10"/>
          <p:cNvSpPr/>
          <p:nvPr/>
        </p:nvSpPr>
        <p:spPr>
          <a:xfrm>
            <a:off x="5984419" y="1640571"/>
            <a:ext cx="149076" cy="1011460"/>
          </a:xfrm>
          <a:prstGeom prst="leftBrace">
            <a:avLst>
              <a:gd name="adj1" fmla="val 43298"/>
              <a:gd name="adj2" fmla="val 474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 rot="16200000">
            <a:off x="5198866" y="20562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 channels</a:t>
            </a:r>
            <a:endParaRPr lang="en-GB" sz="1200" dirty="0"/>
          </a:p>
        </p:txBody>
      </p:sp>
      <p:sp>
        <p:nvSpPr>
          <p:cNvPr id="12" name="Αριστερό άγκιστρο 11"/>
          <p:cNvSpPr/>
          <p:nvPr/>
        </p:nvSpPr>
        <p:spPr>
          <a:xfrm rot="16200000">
            <a:off x="6451017" y="24582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6177636" y="28754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</a:t>
            </a:r>
            <a:endParaRPr lang="en-GB" sz="1200" dirty="0"/>
          </a:p>
        </p:txBody>
      </p:sp>
      <p:sp>
        <p:nvSpPr>
          <p:cNvPr id="102" name="Αριστερό άγκιστρο 101"/>
          <p:cNvSpPr/>
          <p:nvPr/>
        </p:nvSpPr>
        <p:spPr>
          <a:xfrm rot="16200000">
            <a:off x="7133631" y="24582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6860250" y="28754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</a:t>
            </a:r>
            <a:endParaRPr lang="en-GB" sz="1200" dirty="0"/>
          </a:p>
        </p:txBody>
      </p:sp>
      <p:sp>
        <p:nvSpPr>
          <p:cNvPr id="105" name="Ορθογώνιο 104"/>
          <p:cNvSpPr/>
          <p:nvPr/>
        </p:nvSpPr>
        <p:spPr>
          <a:xfrm>
            <a:off x="7589381" y="16358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6" name="Ορθογώνιο 105"/>
          <p:cNvSpPr/>
          <p:nvPr/>
        </p:nvSpPr>
        <p:spPr>
          <a:xfrm>
            <a:off x="7589381" y="18906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7" name="Ορθογώνιο 106"/>
          <p:cNvSpPr/>
          <p:nvPr/>
        </p:nvSpPr>
        <p:spPr>
          <a:xfrm>
            <a:off x="7589381" y="21467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8" name="Ορθογώνιο 107"/>
          <p:cNvSpPr/>
          <p:nvPr/>
        </p:nvSpPr>
        <p:spPr>
          <a:xfrm>
            <a:off x="7589381" y="23952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9" name="Ορθογώνιο 108"/>
          <p:cNvSpPr/>
          <p:nvPr/>
        </p:nvSpPr>
        <p:spPr>
          <a:xfrm>
            <a:off x="7894181" y="16358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0" name="Ορθογώνιο 109"/>
          <p:cNvSpPr/>
          <p:nvPr/>
        </p:nvSpPr>
        <p:spPr>
          <a:xfrm>
            <a:off x="7894181" y="18906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1" name="Ορθογώνιο 110"/>
          <p:cNvSpPr/>
          <p:nvPr/>
        </p:nvSpPr>
        <p:spPr>
          <a:xfrm>
            <a:off x="7894181" y="21467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2" name="Ορθογώνιο 111"/>
          <p:cNvSpPr/>
          <p:nvPr/>
        </p:nvSpPr>
        <p:spPr>
          <a:xfrm>
            <a:off x="7894181" y="23952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3" name="Αριστερό άγκιστρο 112"/>
          <p:cNvSpPr/>
          <p:nvPr/>
        </p:nvSpPr>
        <p:spPr>
          <a:xfrm rot="16200000">
            <a:off x="7814680" y="2453460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7541299" y="2870681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</a:t>
            </a:r>
            <a:endParaRPr lang="en-GB" sz="1200" dirty="0"/>
          </a:p>
        </p:txBody>
      </p:sp>
      <p:sp>
        <p:nvSpPr>
          <p:cNvPr id="115" name="Αριστερό άγκιστρο 114"/>
          <p:cNvSpPr/>
          <p:nvPr/>
        </p:nvSpPr>
        <p:spPr>
          <a:xfrm rot="16200000">
            <a:off x="7083600" y="2235586"/>
            <a:ext cx="245885" cy="1984880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499581" y="3343816"/>
            <a:ext cx="1430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 channels</a:t>
            </a:r>
            <a:endParaRPr lang="en-GB" sz="1200" dirty="0"/>
          </a:p>
        </p:txBody>
      </p:sp>
      <p:sp>
        <p:nvSpPr>
          <p:cNvPr id="120" name="Ορθογώνιο 119"/>
          <p:cNvSpPr/>
          <p:nvPr/>
        </p:nvSpPr>
        <p:spPr>
          <a:xfrm>
            <a:off x="13235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Ορθογώνιο 120"/>
          <p:cNvSpPr/>
          <p:nvPr/>
        </p:nvSpPr>
        <p:spPr>
          <a:xfrm>
            <a:off x="13235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Ορθογώνιο 121"/>
          <p:cNvSpPr/>
          <p:nvPr/>
        </p:nvSpPr>
        <p:spPr>
          <a:xfrm>
            <a:off x="13235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Ορθογώνιο 122"/>
          <p:cNvSpPr/>
          <p:nvPr/>
        </p:nvSpPr>
        <p:spPr>
          <a:xfrm>
            <a:off x="16283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Ορθογώνιο 123"/>
          <p:cNvSpPr/>
          <p:nvPr/>
        </p:nvSpPr>
        <p:spPr>
          <a:xfrm>
            <a:off x="16283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Ορθογώνιο 124"/>
          <p:cNvSpPr/>
          <p:nvPr/>
        </p:nvSpPr>
        <p:spPr>
          <a:xfrm>
            <a:off x="16283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6" name="Ορθογώνιο 125"/>
          <p:cNvSpPr/>
          <p:nvPr/>
        </p:nvSpPr>
        <p:spPr>
          <a:xfrm>
            <a:off x="19331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Ορθογώνιο 126"/>
          <p:cNvSpPr/>
          <p:nvPr/>
        </p:nvSpPr>
        <p:spPr>
          <a:xfrm>
            <a:off x="19331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8" name="Ορθογώνιο 127"/>
          <p:cNvSpPr/>
          <p:nvPr/>
        </p:nvSpPr>
        <p:spPr>
          <a:xfrm>
            <a:off x="19331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11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29" name="Ορθογώνιο 128"/>
          <p:cNvSpPr/>
          <p:nvPr/>
        </p:nvSpPr>
        <p:spPr>
          <a:xfrm>
            <a:off x="22379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0" name="Ορθογώνιο 129"/>
          <p:cNvSpPr/>
          <p:nvPr/>
        </p:nvSpPr>
        <p:spPr>
          <a:xfrm>
            <a:off x="22379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1" name="Ορθογώνιο 130"/>
          <p:cNvSpPr/>
          <p:nvPr/>
        </p:nvSpPr>
        <p:spPr>
          <a:xfrm>
            <a:off x="22379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2" name="Ορθογώνιο 131"/>
          <p:cNvSpPr/>
          <p:nvPr/>
        </p:nvSpPr>
        <p:spPr>
          <a:xfrm>
            <a:off x="25427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3" name="Ορθογώνιο 132"/>
          <p:cNvSpPr/>
          <p:nvPr/>
        </p:nvSpPr>
        <p:spPr>
          <a:xfrm>
            <a:off x="25427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10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34" name="Ορθογώνιο 133"/>
          <p:cNvSpPr/>
          <p:nvPr/>
        </p:nvSpPr>
        <p:spPr>
          <a:xfrm>
            <a:off x="25427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5" name="Ορθογώνιο 134"/>
          <p:cNvSpPr/>
          <p:nvPr/>
        </p:nvSpPr>
        <p:spPr>
          <a:xfrm>
            <a:off x="28475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11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36" name="Ορθογώνιο 135"/>
          <p:cNvSpPr/>
          <p:nvPr/>
        </p:nvSpPr>
        <p:spPr>
          <a:xfrm>
            <a:off x="28475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7" name="Ορθογώνιο 136"/>
          <p:cNvSpPr/>
          <p:nvPr/>
        </p:nvSpPr>
        <p:spPr>
          <a:xfrm>
            <a:off x="28475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195072" y="590976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 channels</a:t>
            </a:r>
            <a:endParaRPr lang="en-GB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196524" y="645069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 - time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66713" y="5871740"/>
                <a:ext cx="5399747" cy="839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𝑓𝑖𝑙𝑡𝑒𝑟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713" y="5871740"/>
                <a:ext cx="5399747" cy="8394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TextBox 274"/>
          <p:cNvSpPr txBox="1"/>
          <p:nvPr/>
        </p:nvSpPr>
        <p:spPr>
          <a:xfrm>
            <a:off x="1200152" y="5319048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signal</a:t>
            </a:r>
            <a:endParaRPr lang="en-GB" dirty="0"/>
          </a:p>
        </p:txBody>
      </p:sp>
      <p:grpSp>
        <p:nvGrpSpPr>
          <p:cNvPr id="175" name="Ομάδα 174"/>
          <p:cNvGrpSpPr/>
          <p:nvPr/>
        </p:nvGrpSpPr>
        <p:grpSpPr>
          <a:xfrm>
            <a:off x="4656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176" name="Ορθογώνιο 175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7" name="Ορθογώνιο 176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8" name="Ορθογώνιο 177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9" name="Ορθογώνιο 178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5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0" name="Ομάδα 179"/>
          <p:cNvGrpSpPr/>
          <p:nvPr/>
        </p:nvGrpSpPr>
        <p:grpSpPr>
          <a:xfrm>
            <a:off x="4656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05" name="Ορθογώνιο 204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8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09" name="Ορθογώνιο 208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1" name="Ορθογώνιο 210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3" name="Ορθογώνιο 212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5" name="Ομάδα 214"/>
          <p:cNvGrpSpPr/>
          <p:nvPr/>
        </p:nvGrpSpPr>
        <p:grpSpPr>
          <a:xfrm>
            <a:off x="4656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17" name="Ορθογώνιο 216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9" name="Ορθογώνιο 218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1" name="Ορθογώνιο 22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3" name="Ορθογώνιο 222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3" name="Ορθογώνιο 232"/>
          <p:cNvSpPr/>
          <p:nvPr/>
        </p:nvSpPr>
        <p:spPr>
          <a:xfrm>
            <a:off x="21109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5" name="Ορθογώνιο 234"/>
          <p:cNvSpPr/>
          <p:nvPr/>
        </p:nvSpPr>
        <p:spPr>
          <a:xfrm>
            <a:off x="21109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7" name="Ορθογώνιο 236"/>
          <p:cNvSpPr/>
          <p:nvPr/>
        </p:nvSpPr>
        <p:spPr>
          <a:xfrm>
            <a:off x="21109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9" name="Ορθογώνιο 238"/>
          <p:cNvSpPr/>
          <p:nvPr/>
        </p:nvSpPr>
        <p:spPr>
          <a:xfrm>
            <a:off x="21109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1" name="Ορθογώνιο 240"/>
          <p:cNvSpPr/>
          <p:nvPr/>
        </p:nvSpPr>
        <p:spPr>
          <a:xfrm>
            <a:off x="24157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3" name="Ορθογώνιο 242"/>
          <p:cNvSpPr/>
          <p:nvPr/>
        </p:nvSpPr>
        <p:spPr>
          <a:xfrm>
            <a:off x="24157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4" name="Ορθογώνιο 243"/>
          <p:cNvSpPr/>
          <p:nvPr/>
        </p:nvSpPr>
        <p:spPr>
          <a:xfrm>
            <a:off x="24157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6" name="Ορθογώνιο 245"/>
          <p:cNvSpPr/>
          <p:nvPr/>
        </p:nvSpPr>
        <p:spPr>
          <a:xfrm>
            <a:off x="24157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8" name="Ορθογώνιο 247"/>
          <p:cNvSpPr/>
          <p:nvPr/>
        </p:nvSpPr>
        <p:spPr>
          <a:xfrm>
            <a:off x="27205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0" name="Ορθογώνιο 249"/>
          <p:cNvSpPr/>
          <p:nvPr/>
        </p:nvSpPr>
        <p:spPr>
          <a:xfrm>
            <a:off x="27205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2" name="Ορθογώνιο 251"/>
          <p:cNvSpPr/>
          <p:nvPr/>
        </p:nvSpPr>
        <p:spPr>
          <a:xfrm>
            <a:off x="27205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3" name="Ορθογώνιο 252"/>
          <p:cNvSpPr/>
          <p:nvPr/>
        </p:nvSpPr>
        <p:spPr>
          <a:xfrm>
            <a:off x="27205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5" name="Ορθογώνιο 254"/>
          <p:cNvSpPr/>
          <p:nvPr/>
        </p:nvSpPr>
        <p:spPr>
          <a:xfrm>
            <a:off x="30253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6" name="Ορθογώνιο 255"/>
          <p:cNvSpPr/>
          <p:nvPr/>
        </p:nvSpPr>
        <p:spPr>
          <a:xfrm>
            <a:off x="30253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7" name="Ορθογώνιο 256"/>
          <p:cNvSpPr/>
          <p:nvPr/>
        </p:nvSpPr>
        <p:spPr>
          <a:xfrm>
            <a:off x="30253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8" name="Ορθογώνιο 257"/>
          <p:cNvSpPr/>
          <p:nvPr/>
        </p:nvSpPr>
        <p:spPr>
          <a:xfrm>
            <a:off x="30253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9" name="Ορθογώνιο 258"/>
          <p:cNvSpPr/>
          <p:nvPr/>
        </p:nvSpPr>
        <p:spPr>
          <a:xfrm>
            <a:off x="33301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0" name="Ορθογώνιο 259"/>
          <p:cNvSpPr/>
          <p:nvPr/>
        </p:nvSpPr>
        <p:spPr>
          <a:xfrm>
            <a:off x="33301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1" name="Ορθογώνιο 260"/>
          <p:cNvSpPr/>
          <p:nvPr/>
        </p:nvSpPr>
        <p:spPr>
          <a:xfrm>
            <a:off x="33301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2" name="Ορθογώνιο 261"/>
          <p:cNvSpPr/>
          <p:nvPr/>
        </p:nvSpPr>
        <p:spPr>
          <a:xfrm>
            <a:off x="33301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3" name="Ορθογώνιο 262"/>
          <p:cNvSpPr/>
          <p:nvPr/>
        </p:nvSpPr>
        <p:spPr>
          <a:xfrm>
            <a:off x="36349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4" name="Ορθογώνιο 263"/>
          <p:cNvSpPr/>
          <p:nvPr/>
        </p:nvSpPr>
        <p:spPr>
          <a:xfrm>
            <a:off x="36349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5" name="Ορθογώνιο 264"/>
          <p:cNvSpPr/>
          <p:nvPr/>
        </p:nvSpPr>
        <p:spPr>
          <a:xfrm>
            <a:off x="36349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6" name="Ορθογώνιο 265"/>
          <p:cNvSpPr/>
          <p:nvPr/>
        </p:nvSpPr>
        <p:spPr>
          <a:xfrm>
            <a:off x="36349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/>
              <p:cNvSpPr txBox="1"/>
              <p:nvPr/>
            </p:nvSpPr>
            <p:spPr>
              <a:xfrm>
                <a:off x="17068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4" name="TextBox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" y="4401162"/>
                <a:ext cx="37864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/>
              <p:cNvSpPr txBox="1"/>
              <p:nvPr/>
            </p:nvSpPr>
            <p:spPr>
              <a:xfrm>
                <a:off x="40944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6" name="TextBox 2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480" y="4401162"/>
                <a:ext cx="3786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613" r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Ευθύγραμμο βέλος σύνδεσης 12"/>
          <p:cNvCxnSpPr>
            <a:stCxn id="50" idx="2"/>
            <a:endCxn id="233" idx="0"/>
          </p:cNvCxnSpPr>
          <p:nvPr/>
        </p:nvCxnSpPr>
        <p:spPr>
          <a:xfrm>
            <a:off x="1171124" y="2652031"/>
            <a:ext cx="10922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stCxn id="71" idx="2"/>
            <a:endCxn id="263" idx="0"/>
          </p:cNvCxnSpPr>
          <p:nvPr/>
        </p:nvCxnSpPr>
        <p:spPr>
          <a:xfrm>
            <a:off x="2695124" y="2652031"/>
            <a:ext cx="10922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Ομάδα 276"/>
          <p:cNvGrpSpPr/>
          <p:nvPr/>
        </p:nvGrpSpPr>
        <p:grpSpPr>
          <a:xfrm>
            <a:off x="46566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278" name="Ορθογώνιο 277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0" name="Ορθογώνιο 279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1" name="Ορθογώνιο 280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6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2" name="Ορθογώνιο 281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3" name="Ομάδα 282"/>
          <p:cNvGrpSpPr/>
          <p:nvPr/>
        </p:nvGrpSpPr>
        <p:grpSpPr>
          <a:xfrm>
            <a:off x="46566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84" name="Ορθογώνιο 283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7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5" name="Ορθογώνιο 284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6" name="Ορθογώνιο 285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7" name="Ορθογώνιο 286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8" name="Ομάδα 287"/>
          <p:cNvGrpSpPr/>
          <p:nvPr/>
        </p:nvGrpSpPr>
        <p:grpSpPr>
          <a:xfrm>
            <a:off x="46566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89" name="Ορθογώνιο 288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0" name="Ορθογώνιο 289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1" name="Ορθογώνιο 29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2" name="Ορθογώνιο 291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/>
              <p:cNvSpPr txBox="1"/>
              <p:nvPr/>
            </p:nvSpPr>
            <p:spPr>
              <a:xfrm>
                <a:off x="58978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7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880" y="4401162"/>
                <a:ext cx="37864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/>
              <p:cNvSpPr txBox="1"/>
              <p:nvPr/>
            </p:nvSpPr>
            <p:spPr>
              <a:xfrm>
                <a:off x="82219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8" name="Text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980" y="4401162"/>
                <a:ext cx="378644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3" name="Ορθογώνιο 322"/>
          <p:cNvSpPr/>
          <p:nvPr/>
        </p:nvSpPr>
        <p:spPr>
          <a:xfrm>
            <a:off x="62384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4" name="Ορθογώνιο 323"/>
          <p:cNvSpPr/>
          <p:nvPr/>
        </p:nvSpPr>
        <p:spPr>
          <a:xfrm>
            <a:off x="62384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5" name="Ορθογώνιο 324"/>
          <p:cNvSpPr/>
          <p:nvPr/>
        </p:nvSpPr>
        <p:spPr>
          <a:xfrm>
            <a:off x="62384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6" name="Ορθογώνιο 325"/>
          <p:cNvSpPr/>
          <p:nvPr/>
        </p:nvSpPr>
        <p:spPr>
          <a:xfrm>
            <a:off x="62384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7" name="Ορθογώνιο 326"/>
          <p:cNvSpPr/>
          <p:nvPr/>
        </p:nvSpPr>
        <p:spPr>
          <a:xfrm>
            <a:off x="65432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8" name="Ορθογώνιο 327"/>
          <p:cNvSpPr/>
          <p:nvPr/>
        </p:nvSpPr>
        <p:spPr>
          <a:xfrm>
            <a:off x="65432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9" name="Ορθογώνιο 328"/>
          <p:cNvSpPr/>
          <p:nvPr/>
        </p:nvSpPr>
        <p:spPr>
          <a:xfrm>
            <a:off x="65432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0" name="Ορθογώνιο 329"/>
          <p:cNvSpPr/>
          <p:nvPr/>
        </p:nvSpPr>
        <p:spPr>
          <a:xfrm>
            <a:off x="65432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1" name="Ορθογώνιο 330"/>
          <p:cNvSpPr/>
          <p:nvPr/>
        </p:nvSpPr>
        <p:spPr>
          <a:xfrm>
            <a:off x="68480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2" name="Ορθογώνιο 331"/>
          <p:cNvSpPr/>
          <p:nvPr/>
        </p:nvSpPr>
        <p:spPr>
          <a:xfrm>
            <a:off x="68480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3" name="Ορθογώνιο 332"/>
          <p:cNvSpPr/>
          <p:nvPr/>
        </p:nvSpPr>
        <p:spPr>
          <a:xfrm>
            <a:off x="68480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4" name="Ορθογώνιο 333"/>
          <p:cNvSpPr/>
          <p:nvPr/>
        </p:nvSpPr>
        <p:spPr>
          <a:xfrm>
            <a:off x="68480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5" name="Ορθογώνιο 334"/>
          <p:cNvSpPr/>
          <p:nvPr/>
        </p:nvSpPr>
        <p:spPr>
          <a:xfrm>
            <a:off x="71528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6" name="Ορθογώνιο 335"/>
          <p:cNvSpPr/>
          <p:nvPr/>
        </p:nvSpPr>
        <p:spPr>
          <a:xfrm>
            <a:off x="71528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7" name="Ορθογώνιο 336"/>
          <p:cNvSpPr/>
          <p:nvPr/>
        </p:nvSpPr>
        <p:spPr>
          <a:xfrm>
            <a:off x="71528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8" name="Ορθογώνιο 337"/>
          <p:cNvSpPr/>
          <p:nvPr/>
        </p:nvSpPr>
        <p:spPr>
          <a:xfrm>
            <a:off x="71528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9" name="Ορθογώνιο 338"/>
          <p:cNvSpPr/>
          <p:nvPr/>
        </p:nvSpPr>
        <p:spPr>
          <a:xfrm>
            <a:off x="74576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0" name="Ορθογώνιο 339"/>
          <p:cNvSpPr/>
          <p:nvPr/>
        </p:nvSpPr>
        <p:spPr>
          <a:xfrm>
            <a:off x="74576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1" name="Ορθογώνιο 340"/>
          <p:cNvSpPr/>
          <p:nvPr/>
        </p:nvSpPr>
        <p:spPr>
          <a:xfrm>
            <a:off x="74576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2" name="Ορθογώνιο 341"/>
          <p:cNvSpPr/>
          <p:nvPr/>
        </p:nvSpPr>
        <p:spPr>
          <a:xfrm>
            <a:off x="74576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3" name="Ορθογώνιο 342"/>
          <p:cNvSpPr/>
          <p:nvPr/>
        </p:nvSpPr>
        <p:spPr>
          <a:xfrm>
            <a:off x="77624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4" name="Ορθογώνιο 343"/>
          <p:cNvSpPr/>
          <p:nvPr/>
        </p:nvSpPr>
        <p:spPr>
          <a:xfrm>
            <a:off x="77624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5" name="Ορθογώνιο 344"/>
          <p:cNvSpPr/>
          <p:nvPr/>
        </p:nvSpPr>
        <p:spPr>
          <a:xfrm>
            <a:off x="77624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6" name="Ορθογώνιο 345"/>
          <p:cNvSpPr/>
          <p:nvPr/>
        </p:nvSpPr>
        <p:spPr>
          <a:xfrm>
            <a:off x="77624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9" name="Ευθύγραμμο βέλος σύνδεσης 18"/>
          <p:cNvCxnSpPr>
            <a:stCxn id="54" idx="2"/>
            <a:endCxn id="323" idx="0"/>
          </p:cNvCxnSpPr>
          <p:nvPr/>
        </p:nvCxnSpPr>
        <p:spPr>
          <a:xfrm>
            <a:off x="1475924" y="2652031"/>
            <a:ext cx="49149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>
            <a:stCxn id="75" idx="2"/>
            <a:endCxn id="343" idx="0"/>
          </p:cNvCxnSpPr>
          <p:nvPr/>
        </p:nvCxnSpPr>
        <p:spPr>
          <a:xfrm>
            <a:off x="2999924" y="2652031"/>
            <a:ext cx="49149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5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200318" y="1640571"/>
            <a:ext cx="2026800" cy="1011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Ορθογώνιο 103"/>
          <p:cNvSpPr/>
          <p:nvPr/>
        </p:nvSpPr>
        <p:spPr>
          <a:xfrm>
            <a:off x="6882944" y="1640571"/>
            <a:ext cx="675818" cy="1011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Causal convolutions</a:t>
            </a:r>
            <a:r>
              <a:rPr lang="el-GR" sz="4000" dirty="0" smtClean="0"/>
              <a:t> </a:t>
            </a:r>
            <a:r>
              <a:rPr lang="en-US" sz="4000" dirty="0"/>
              <a:t>-</a:t>
            </a:r>
            <a:r>
              <a:rPr lang="en-US" sz="4000" dirty="0" smtClean="0"/>
              <a:t> Embedding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44857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Example of a </a:t>
            </a:r>
            <a:r>
              <a:rPr lang="en-US" sz="1800" b="1" dirty="0" smtClean="0"/>
              <a:t>causal</a:t>
            </a:r>
            <a:r>
              <a:rPr lang="en-US" sz="1800" dirty="0" smtClean="0"/>
              <a:t> convolution of </a:t>
            </a:r>
            <a:r>
              <a:rPr lang="en-US" sz="1800" b="1" dirty="0" smtClean="0"/>
              <a:t>width 2</a:t>
            </a:r>
            <a:r>
              <a:rPr lang="en-US" sz="1800" dirty="0" smtClean="0"/>
              <a:t>, </a:t>
            </a:r>
            <a:r>
              <a:rPr lang="en-US" sz="1800" b="1" dirty="0" smtClean="0"/>
              <a:t>4 input channels</a:t>
            </a:r>
            <a:r>
              <a:rPr lang="en-US" sz="1800" dirty="0" smtClean="0"/>
              <a:t>, and </a:t>
            </a:r>
            <a:r>
              <a:rPr lang="en-US" sz="1800" b="1" dirty="0" smtClean="0"/>
              <a:t>3 output channels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1018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10187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10187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10187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1323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2" name="Ορθογώνιο 51"/>
          <p:cNvSpPr/>
          <p:nvPr/>
        </p:nvSpPr>
        <p:spPr>
          <a:xfrm>
            <a:off x="13235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13235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Ορθογώνιο 53"/>
          <p:cNvSpPr/>
          <p:nvPr/>
        </p:nvSpPr>
        <p:spPr>
          <a:xfrm>
            <a:off x="13235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16283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16283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16283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16283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19331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0" name="Ορθογώνιο 59"/>
          <p:cNvSpPr/>
          <p:nvPr/>
        </p:nvSpPr>
        <p:spPr>
          <a:xfrm>
            <a:off x="19331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Ορθογώνιο 60"/>
          <p:cNvSpPr/>
          <p:nvPr/>
        </p:nvSpPr>
        <p:spPr>
          <a:xfrm>
            <a:off x="19331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Ορθογώνιο 61"/>
          <p:cNvSpPr/>
          <p:nvPr/>
        </p:nvSpPr>
        <p:spPr>
          <a:xfrm>
            <a:off x="19331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22379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4" name="Ορθογώνιο 63"/>
          <p:cNvSpPr/>
          <p:nvPr/>
        </p:nvSpPr>
        <p:spPr>
          <a:xfrm>
            <a:off x="22379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5" name="Ορθογώνιο 64"/>
          <p:cNvSpPr/>
          <p:nvPr/>
        </p:nvSpPr>
        <p:spPr>
          <a:xfrm>
            <a:off x="22379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6" name="Ορθογώνιο 65"/>
          <p:cNvSpPr/>
          <p:nvPr/>
        </p:nvSpPr>
        <p:spPr>
          <a:xfrm>
            <a:off x="22379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2542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" name="Ορθογώνιο 68"/>
          <p:cNvSpPr/>
          <p:nvPr/>
        </p:nvSpPr>
        <p:spPr>
          <a:xfrm>
            <a:off x="25427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0" name="Ορθογώνιο 69"/>
          <p:cNvSpPr/>
          <p:nvPr/>
        </p:nvSpPr>
        <p:spPr>
          <a:xfrm>
            <a:off x="25427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1" name="Ορθογώνιο 70"/>
          <p:cNvSpPr/>
          <p:nvPr/>
        </p:nvSpPr>
        <p:spPr>
          <a:xfrm>
            <a:off x="25427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2847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3" name="Ορθογώνιο 72"/>
          <p:cNvSpPr/>
          <p:nvPr/>
        </p:nvSpPr>
        <p:spPr>
          <a:xfrm>
            <a:off x="2847524" y="18954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4" name="Ορθογώνιο 73"/>
          <p:cNvSpPr/>
          <p:nvPr/>
        </p:nvSpPr>
        <p:spPr>
          <a:xfrm>
            <a:off x="2847524" y="21515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2847524" y="24000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32156" y="1928828"/>
            <a:ext cx="28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95072" y="20435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 channels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18724" y="269875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 - time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18724" y="12332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signal</a:t>
            </a:r>
            <a:endParaRPr lang="en-GB" dirty="0"/>
          </a:p>
        </p:txBody>
      </p:sp>
      <p:sp>
        <p:nvSpPr>
          <p:cNvPr id="80" name="Ορθογώνιο 79"/>
          <p:cNvSpPr/>
          <p:nvPr/>
        </p:nvSpPr>
        <p:spPr>
          <a:xfrm>
            <a:off x="6200318" y="1640571"/>
            <a:ext cx="675818" cy="1011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Ορθογώνιο 80"/>
          <p:cNvSpPr/>
          <p:nvPr/>
        </p:nvSpPr>
        <p:spPr>
          <a:xfrm>
            <a:off x="6225718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6225718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6225718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4" name="Ορθογώνιο 83"/>
          <p:cNvSpPr/>
          <p:nvPr/>
        </p:nvSpPr>
        <p:spPr>
          <a:xfrm>
            <a:off x="6225718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5" name="Ορθογώνιο 84"/>
          <p:cNvSpPr/>
          <p:nvPr/>
        </p:nvSpPr>
        <p:spPr>
          <a:xfrm>
            <a:off x="6530518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6530518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7" name="Ορθογώνιο 86"/>
          <p:cNvSpPr/>
          <p:nvPr/>
        </p:nvSpPr>
        <p:spPr>
          <a:xfrm>
            <a:off x="6530518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8" name="Ορθογώνιο 87"/>
          <p:cNvSpPr/>
          <p:nvPr/>
        </p:nvSpPr>
        <p:spPr>
          <a:xfrm>
            <a:off x="6530518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6908332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0" name="Ορθογώνιο 89"/>
          <p:cNvSpPr/>
          <p:nvPr/>
        </p:nvSpPr>
        <p:spPr>
          <a:xfrm>
            <a:off x="6908332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1" name="Ορθογώνιο 90"/>
          <p:cNvSpPr/>
          <p:nvPr/>
        </p:nvSpPr>
        <p:spPr>
          <a:xfrm>
            <a:off x="6908332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6908332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3" name="Ορθογώνιο 92"/>
          <p:cNvSpPr/>
          <p:nvPr/>
        </p:nvSpPr>
        <p:spPr>
          <a:xfrm>
            <a:off x="7213132" y="16405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213132" y="18954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5" name="Ορθογώνιο 94"/>
          <p:cNvSpPr/>
          <p:nvPr/>
        </p:nvSpPr>
        <p:spPr>
          <a:xfrm>
            <a:off x="7213132" y="21515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6" name="Ορθογώνιο 95"/>
          <p:cNvSpPr/>
          <p:nvPr/>
        </p:nvSpPr>
        <p:spPr>
          <a:xfrm>
            <a:off x="7213132" y="24000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13018" y="12332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Filters</a:t>
            </a:r>
            <a:endParaRPr lang="en-GB" dirty="0"/>
          </a:p>
        </p:txBody>
      </p:sp>
      <p:sp>
        <p:nvSpPr>
          <p:cNvPr id="11" name="Αριστερό άγκιστρο 10"/>
          <p:cNvSpPr/>
          <p:nvPr/>
        </p:nvSpPr>
        <p:spPr>
          <a:xfrm>
            <a:off x="5984419" y="1640571"/>
            <a:ext cx="149076" cy="1011460"/>
          </a:xfrm>
          <a:prstGeom prst="leftBrace">
            <a:avLst>
              <a:gd name="adj1" fmla="val 43298"/>
              <a:gd name="adj2" fmla="val 474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 rot="16200000">
            <a:off x="5198866" y="20562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 channels</a:t>
            </a:r>
            <a:endParaRPr lang="en-GB" sz="1200" dirty="0"/>
          </a:p>
        </p:txBody>
      </p:sp>
      <p:sp>
        <p:nvSpPr>
          <p:cNvPr id="12" name="Αριστερό άγκιστρο 11"/>
          <p:cNvSpPr/>
          <p:nvPr/>
        </p:nvSpPr>
        <p:spPr>
          <a:xfrm rot="16200000">
            <a:off x="6451017" y="24582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6177636" y="28754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</a:t>
            </a:r>
            <a:endParaRPr lang="en-GB" sz="1200" dirty="0"/>
          </a:p>
        </p:txBody>
      </p:sp>
      <p:sp>
        <p:nvSpPr>
          <p:cNvPr id="102" name="Αριστερό άγκιστρο 101"/>
          <p:cNvSpPr/>
          <p:nvPr/>
        </p:nvSpPr>
        <p:spPr>
          <a:xfrm rot="16200000">
            <a:off x="7133631" y="24582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6860250" y="28754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</a:t>
            </a:r>
            <a:endParaRPr lang="en-GB" sz="1200" dirty="0"/>
          </a:p>
        </p:txBody>
      </p:sp>
      <p:sp>
        <p:nvSpPr>
          <p:cNvPr id="105" name="Ορθογώνιο 104"/>
          <p:cNvSpPr/>
          <p:nvPr/>
        </p:nvSpPr>
        <p:spPr>
          <a:xfrm>
            <a:off x="7589381" y="16358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6" name="Ορθογώνιο 105"/>
          <p:cNvSpPr/>
          <p:nvPr/>
        </p:nvSpPr>
        <p:spPr>
          <a:xfrm>
            <a:off x="7589381" y="18906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7" name="Ορθογώνιο 106"/>
          <p:cNvSpPr/>
          <p:nvPr/>
        </p:nvSpPr>
        <p:spPr>
          <a:xfrm>
            <a:off x="7589381" y="21467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8" name="Ορθογώνιο 107"/>
          <p:cNvSpPr/>
          <p:nvPr/>
        </p:nvSpPr>
        <p:spPr>
          <a:xfrm>
            <a:off x="7589381" y="23952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9" name="Ορθογώνιο 108"/>
          <p:cNvSpPr/>
          <p:nvPr/>
        </p:nvSpPr>
        <p:spPr>
          <a:xfrm>
            <a:off x="7894181" y="16358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0" name="Ορθογώνιο 109"/>
          <p:cNvSpPr/>
          <p:nvPr/>
        </p:nvSpPr>
        <p:spPr>
          <a:xfrm>
            <a:off x="7894181" y="18906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1" name="Ορθογώνιο 110"/>
          <p:cNvSpPr/>
          <p:nvPr/>
        </p:nvSpPr>
        <p:spPr>
          <a:xfrm>
            <a:off x="7894181" y="21467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2" name="Ορθογώνιο 111"/>
          <p:cNvSpPr/>
          <p:nvPr/>
        </p:nvSpPr>
        <p:spPr>
          <a:xfrm>
            <a:off x="7894181" y="23952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3" name="Αριστερό άγκιστρο 112"/>
          <p:cNvSpPr/>
          <p:nvPr/>
        </p:nvSpPr>
        <p:spPr>
          <a:xfrm rot="16200000">
            <a:off x="7814680" y="2453460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7541299" y="2870681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</a:t>
            </a:r>
            <a:endParaRPr lang="en-GB" sz="1200" dirty="0"/>
          </a:p>
        </p:txBody>
      </p:sp>
      <p:sp>
        <p:nvSpPr>
          <p:cNvPr id="115" name="Αριστερό άγκιστρο 114"/>
          <p:cNvSpPr/>
          <p:nvPr/>
        </p:nvSpPr>
        <p:spPr>
          <a:xfrm rot="16200000">
            <a:off x="7083600" y="2235586"/>
            <a:ext cx="245885" cy="1984880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499581" y="3343816"/>
            <a:ext cx="1430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 channels</a:t>
            </a:r>
            <a:endParaRPr lang="en-GB" sz="1200" dirty="0"/>
          </a:p>
        </p:txBody>
      </p:sp>
      <p:sp>
        <p:nvSpPr>
          <p:cNvPr id="120" name="Ορθογώνιο 119"/>
          <p:cNvSpPr/>
          <p:nvPr/>
        </p:nvSpPr>
        <p:spPr>
          <a:xfrm>
            <a:off x="13235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Ορθογώνιο 120"/>
          <p:cNvSpPr/>
          <p:nvPr/>
        </p:nvSpPr>
        <p:spPr>
          <a:xfrm>
            <a:off x="13235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Ορθογώνιο 121"/>
          <p:cNvSpPr/>
          <p:nvPr/>
        </p:nvSpPr>
        <p:spPr>
          <a:xfrm>
            <a:off x="13235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Ορθογώνιο 122"/>
          <p:cNvSpPr/>
          <p:nvPr/>
        </p:nvSpPr>
        <p:spPr>
          <a:xfrm>
            <a:off x="16283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Ορθογώνιο 123"/>
          <p:cNvSpPr/>
          <p:nvPr/>
        </p:nvSpPr>
        <p:spPr>
          <a:xfrm>
            <a:off x="16283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Ορθογώνιο 124"/>
          <p:cNvSpPr/>
          <p:nvPr/>
        </p:nvSpPr>
        <p:spPr>
          <a:xfrm>
            <a:off x="16283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6" name="Ορθογώνιο 125"/>
          <p:cNvSpPr/>
          <p:nvPr/>
        </p:nvSpPr>
        <p:spPr>
          <a:xfrm>
            <a:off x="19331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Ορθογώνιο 126"/>
          <p:cNvSpPr/>
          <p:nvPr/>
        </p:nvSpPr>
        <p:spPr>
          <a:xfrm>
            <a:off x="19331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8" name="Ορθογώνιο 127"/>
          <p:cNvSpPr/>
          <p:nvPr/>
        </p:nvSpPr>
        <p:spPr>
          <a:xfrm>
            <a:off x="19331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11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29" name="Ορθογώνιο 128"/>
          <p:cNvSpPr/>
          <p:nvPr/>
        </p:nvSpPr>
        <p:spPr>
          <a:xfrm>
            <a:off x="22379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0" name="Ορθογώνιο 129"/>
          <p:cNvSpPr/>
          <p:nvPr/>
        </p:nvSpPr>
        <p:spPr>
          <a:xfrm>
            <a:off x="22379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1" name="Ορθογώνιο 130"/>
          <p:cNvSpPr/>
          <p:nvPr/>
        </p:nvSpPr>
        <p:spPr>
          <a:xfrm>
            <a:off x="22379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2" name="Ορθογώνιο 131"/>
          <p:cNvSpPr/>
          <p:nvPr/>
        </p:nvSpPr>
        <p:spPr>
          <a:xfrm>
            <a:off x="25427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3" name="Ορθογώνιο 132"/>
          <p:cNvSpPr/>
          <p:nvPr/>
        </p:nvSpPr>
        <p:spPr>
          <a:xfrm>
            <a:off x="25427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10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34" name="Ορθογώνιο 133"/>
          <p:cNvSpPr/>
          <p:nvPr/>
        </p:nvSpPr>
        <p:spPr>
          <a:xfrm>
            <a:off x="25427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5" name="Ορθογώνιο 134"/>
          <p:cNvSpPr/>
          <p:nvPr/>
        </p:nvSpPr>
        <p:spPr>
          <a:xfrm>
            <a:off x="2847524" y="56719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11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36" name="Ορθογώνιο 135"/>
          <p:cNvSpPr/>
          <p:nvPr/>
        </p:nvSpPr>
        <p:spPr>
          <a:xfrm>
            <a:off x="2847524" y="592675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7" name="Ορθογώνιο 136"/>
          <p:cNvSpPr/>
          <p:nvPr/>
        </p:nvSpPr>
        <p:spPr>
          <a:xfrm>
            <a:off x="2847524" y="618287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195072" y="590976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 channels</a:t>
            </a:r>
            <a:endParaRPr lang="en-GB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196524" y="645069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 - time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66713" y="5871740"/>
                <a:ext cx="5399747" cy="839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𝑓𝑖𝑙𝑡𝑒𝑟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713" y="5871740"/>
                <a:ext cx="5399747" cy="8394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TextBox 274"/>
          <p:cNvSpPr txBox="1"/>
          <p:nvPr/>
        </p:nvSpPr>
        <p:spPr>
          <a:xfrm>
            <a:off x="1200152" y="5319048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signal</a:t>
            </a:r>
            <a:endParaRPr lang="en-GB" dirty="0"/>
          </a:p>
        </p:txBody>
      </p:sp>
      <p:grpSp>
        <p:nvGrpSpPr>
          <p:cNvPr id="175" name="Ομάδα 174"/>
          <p:cNvGrpSpPr/>
          <p:nvPr/>
        </p:nvGrpSpPr>
        <p:grpSpPr>
          <a:xfrm>
            <a:off x="4656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176" name="Ορθογώνιο 175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7" name="Ορθογώνιο 176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8" name="Ορθογώνιο 177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9" name="Ορθογώνιο 178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5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0" name="Ομάδα 179"/>
          <p:cNvGrpSpPr/>
          <p:nvPr/>
        </p:nvGrpSpPr>
        <p:grpSpPr>
          <a:xfrm>
            <a:off x="4656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05" name="Ορθογώνιο 204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8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09" name="Ορθογώνιο 208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1" name="Ορθογώνιο 210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3" name="Ορθογώνιο 212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5" name="Ομάδα 214"/>
          <p:cNvGrpSpPr/>
          <p:nvPr/>
        </p:nvGrpSpPr>
        <p:grpSpPr>
          <a:xfrm>
            <a:off x="4656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17" name="Ορθογώνιο 216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9" name="Ορθογώνιο 218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1" name="Ορθογώνιο 22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3" name="Ορθογώνιο 222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3" name="Ορθογώνιο 232"/>
          <p:cNvSpPr/>
          <p:nvPr/>
        </p:nvSpPr>
        <p:spPr>
          <a:xfrm>
            <a:off x="21109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5" name="Ορθογώνιο 234"/>
          <p:cNvSpPr/>
          <p:nvPr/>
        </p:nvSpPr>
        <p:spPr>
          <a:xfrm>
            <a:off x="21109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7" name="Ορθογώνιο 236"/>
          <p:cNvSpPr/>
          <p:nvPr/>
        </p:nvSpPr>
        <p:spPr>
          <a:xfrm>
            <a:off x="21109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9" name="Ορθογώνιο 238"/>
          <p:cNvSpPr/>
          <p:nvPr/>
        </p:nvSpPr>
        <p:spPr>
          <a:xfrm>
            <a:off x="21109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1" name="Ορθογώνιο 240"/>
          <p:cNvSpPr/>
          <p:nvPr/>
        </p:nvSpPr>
        <p:spPr>
          <a:xfrm>
            <a:off x="24157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3" name="Ορθογώνιο 242"/>
          <p:cNvSpPr/>
          <p:nvPr/>
        </p:nvSpPr>
        <p:spPr>
          <a:xfrm>
            <a:off x="24157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4" name="Ορθογώνιο 243"/>
          <p:cNvSpPr/>
          <p:nvPr/>
        </p:nvSpPr>
        <p:spPr>
          <a:xfrm>
            <a:off x="24157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6" name="Ορθογώνιο 245"/>
          <p:cNvSpPr/>
          <p:nvPr/>
        </p:nvSpPr>
        <p:spPr>
          <a:xfrm>
            <a:off x="24157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8" name="Ορθογώνιο 247"/>
          <p:cNvSpPr/>
          <p:nvPr/>
        </p:nvSpPr>
        <p:spPr>
          <a:xfrm>
            <a:off x="27205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0" name="Ορθογώνιο 249"/>
          <p:cNvSpPr/>
          <p:nvPr/>
        </p:nvSpPr>
        <p:spPr>
          <a:xfrm>
            <a:off x="27205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2" name="Ορθογώνιο 251"/>
          <p:cNvSpPr/>
          <p:nvPr/>
        </p:nvSpPr>
        <p:spPr>
          <a:xfrm>
            <a:off x="27205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3" name="Ορθογώνιο 252"/>
          <p:cNvSpPr/>
          <p:nvPr/>
        </p:nvSpPr>
        <p:spPr>
          <a:xfrm>
            <a:off x="27205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5" name="Ορθογώνιο 254"/>
          <p:cNvSpPr/>
          <p:nvPr/>
        </p:nvSpPr>
        <p:spPr>
          <a:xfrm>
            <a:off x="30253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6" name="Ορθογώνιο 255"/>
          <p:cNvSpPr/>
          <p:nvPr/>
        </p:nvSpPr>
        <p:spPr>
          <a:xfrm>
            <a:off x="30253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7" name="Ορθογώνιο 256"/>
          <p:cNvSpPr/>
          <p:nvPr/>
        </p:nvSpPr>
        <p:spPr>
          <a:xfrm>
            <a:off x="30253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8" name="Ορθογώνιο 257"/>
          <p:cNvSpPr/>
          <p:nvPr/>
        </p:nvSpPr>
        <p:spPr>
          <a:xfrm>
            <a:off x="30253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9" name="Ορθογώνιο 258"/>
          <p:cNvSpPr/>
          <p:nvPr/>
        </p:nvSpPr>
        <p:spPr>
          <a:xfrm>
            <a:off x="33301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0" name="Ορθογώνιο 259"/>
          <p:cNvSpPr/>
          <p:nvPr/>
        </p:nvSpPr>
        <p:spPr>
          <a:xfrm>
            <a:off x="33301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1" name="Ορθογώνιο 260"/>
          <p:cNvSpPr/>
          <p:nvPr/>
        </p:nvSpPr>
        <p:spPr>
          <a:xfrm>
            <a:off x="33301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2" name="Ορθογώνιο 261"/>
          <p:cNvSpPr/>
          <p:nvPr/>
        </p:nvSpPr>
        <p:spPr>
          <a:xfrm>
            <a:off x="33301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3" name="Ορθογώνιο 262"/>
          <p:cNvSpPr/>
          <p:nvPr/>
        </p:nvSpPr>
        <p:spPr>
          <a:xfrm>
            <a:off x="36349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4" name="Ορθογώνιο 263"/>
          <p:cNvSpPr/>
          <p:nvPr/>
        </p:nvSpPr>
        <p:spPr>
          <a:xfrm>
            <a:off x="36349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5" name="Ορθογώνιο 264"/>
          <p:cNvSpPr/>
          <p:nvPr/>
        </p:nvSpPr>
        <p:spPr>
          <a:xfrm>
            <a:off x="36349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6" name="Ορθογώνιο 265"/>
          <p:cNvSpPr/>
          <p:nvPr/>
        </p:nvSpPr>
        <p:spPr>
          <a:xfrm>
            <a:off x="36349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/>
              <p:cNvSpPr txBox="1"/>
              <p:nvPr/>
            </p:nvSpPr>
            <p:spPr>
              <a:xfrm>
                <a:off x="40944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6" name="TextBox 2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480" y="4401162"/>
                <a:ext cx="3786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613" r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Ευθύγραμμο βέλος σύνδεσης 12"/>
          <p:cNvCxnSpPr>
            <a:stCxn id="50" idx="2"/>
            <a:endCxn id="233" idx="0"/>
          </p:cNvCxnSpPr>
          <p:nvPr/>
        </p:nvCxnSpPr>
        <p:spPr>
          <a:xfrm>
            <a:off x="1171124" y="2652031"/>
            <a:ext cx="10922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stCxn id="71" idx="2"/>
            <a:endCxn id="263" idx="0"/>
          </p:cNvCxnSpPr>
          <p:nvPr/>
        </p:nvCxnSpPr>
        <p:spPr>
          <a:xfrm>
            <a:off x="2695124" y="2652031"/>
            <a:ext cx="10922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Ομάδα 276"/>
          <p:cNvGrpSpPr/>
          <p:nvPr/>
        </p:nvGrpSpPr>
        <p:grpSpPr>
          <a:xfrm>
            <a:off x="46566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278" name="Ορθογώνιο 277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0" name="Ορθογώνιο 279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1" name="Ορθογώνιο 280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6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2" name="Ορθογώνιο 281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3" name="Ομάδα 282"/>
          <p:cNvGrpSpPr/>
          <p:nvPr/>
        </p:nvGrpSpPr>
        <p:grpSpPr>
          <a:xfrm>
            <a:off x="46566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84" name="Ορθογώνιο 283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7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5" name="Ορθογώνιο 284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6" name="Ορθογώνιο 285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7" name="Ορθογώνιο 286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8" name="Ομάδα 287"/>
          <p:cNvGrpSpPr/>
          <p:nvPr/>
        </p:nvGrpSpPr>
        <p:grpSpPr>
          <a:xfrm>
            <a:off x="46566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89" name="Ορθογώνιο 288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0" name="Ορθογώνιο 289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1" name="Ορθογώνιο 29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2" name="Ορθογώνιο 291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/>
              <p:cNvSpPr txBox="1"/>
              <p:nvPr/>
            </p:nvSpPr>
            <p:spPr>
              <a:xfrm>
                <a:off x="82219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8" name="Text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980" y="4401162"/>
                <a:ext cx="378644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3" name="Ορθογώνιο 322"/>
          <p:cNvSpPr/>
          <p:nvPr/>
        </p:nvSpPr>
        <p:spPr>
          <a:xfrm>
            <a:off x="62384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4" name="Ορθογώνιο 323"/>
          <p:cNvSpPr/>
          <p:nvPr/>
        </p:nvSpPr>
        <p:spPr>
          <a:xfrm>
            <a:off x="62384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5" name="Ορθογώνιο 324"/>
          <p:cNvSpPr/>
          <p:nvPr/>
        </p:nvSpPr>
        <p:spPr>
          <a:xfrm>
            <a:off x="62384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6" name="Ορθογώνιο 325"/>
          <p:cNvSpPr/>
          <p:nvPr/>
        </p:nvSpPr>
        <p:spPr>
          <a:xfrm>
            <a:off x="62384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7" name="Ορθογώνιο 326"/>
          <p:cNvSpPr/>
          <p:nvPr/>
        </p:nvSpPr>
        <p:spPr>
          <a:xfrm>
            <a:off x="65432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8" name="Ορθογώνιο 327"/>
          <p:cNvSpPr/>
          <p:nvPr/>
        </p:nvSpPr>
        <p:spPr>
          <a:xfrm>
            <a:off x="65432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9" name="Ορθογώνιο 328"/>
          <p:cNvSpPr/>
          <p:nvPr/>
        </p:nvSpPr>
        <p:spPr>
          <a:xfrm>
            <a:off x="65432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0" name="Ορθογώνιο 329"/>
          <p:cNvSpPr/>
          <p:nvPr/>
        </p:nvSpPr>
        <p:spPr>
          <a:xfrm>
            <a:off x="65432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1" name="Ορθογώνιο 330"/>
          <p:cNvSpPr/>
          <p:nvPr/>
        </p:nvSpPr>
        <p:spPr>
          <a:xfrm>
            <a:off x="68480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2" name="Ορθογώνιο 331"/>
          <p:cNvSpPr/>
          <p:nvPr/>
        </p:nvSpPr>
        <p:spPr>
          <a:xfrm>
            <a:off x="68480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3" name="Ορθογώνιο 332"/>
          <p:cNvSpPr/>
          <p:nvPr/>
        </p:nvSpPr>
        <p:spPr>
          <a:xfrm>
            <a:off x="68480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4" name="Ορθογώνιο 333"/>
          <p:cNvSpPr/>
          <p:nvPr/>
        </p:nvSpPr>
        <p:spPr>
          <a:xfrm>
            <a:off x="68480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5" name="Ορθογώνιο 334"/>
          <p:cNvSpPr/>
          <p:nvPr/>
        </p:nvSpPr>
        <p:spPr>
          <a:xfrm>
            <a:off x="71528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6" name="Ορθογώνιο 335"/>
          <p:cNvSpPr/>
          <p:nvPr/>
        </p:nvSpPr>
        <p:spPr>
          <a:xfrm>
            <a:off x="71528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7" name="Ορθογώνιο 336"/>
          <p:cNvSpPr/>
          <p:nvPr/>
        </p:nvSpPr>
        <p:spPr>
          <a:xfrm>
            <a:off x="71528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8" name="Ορθογώνιο 337"/>
          <p:cNvSpPr/>
          <p:nvPr/>
        </p:nvSpPr>
        <p:spPr>
          <a:xfrm>
            <a:off x="71528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9" name="Ορθογώνιο 338"/>
          <p:cNvSpPr/>
          <p:nvPr/>
        </p:nvSpPr>
        <p:spPr>
          <a:xfrm>
            <a:off x="74576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0" name="Ορθογώνιο 339"/>
          <p:cNvSpPr/>
          <p:nvPr/>
        </p:nvSpPr>
        <p:spPr>
          <a:xfrm>
            <a:off x="74576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1" name="Ορθογώνιο 340"/>
          <p:cNvSpPr/>
          <p:nvPr/>
        </p:nvSpPr>
        <p:spPr>
          <a:xfrm>
            <a:off x="74576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2" name="Ορθογώνιο 341"/>
          <p:cNvSpPr/>
          <p:nvPr/>
        </p:nvSpPr>
        <p:spPr>
          <a:xfrm>
            <a:off x="74576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3" name="Ορθογώνιο 342"/>
          <p:cNvSpPr/>
          <p:nvPr/>
        </p:nvSpPr>
        <p:spPr>
          <a:xfrm>
            <a:off x="77624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4" name="Ορθογώνιο 343"/>
          <p:cNvSpPr/>
          <p:nvPr/>
        </p:nvSpPr>
        <p:spPr>
          <a:xfrm>
            <a:off x="77624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5" name="Ορθογώνιο 344"/>
          <p:cNvSpPr/>
          <p:nvPr/>
        </p:nvSpPr>
        <p:spPr>
          <a:xfrm>
            <a:off x="77624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6" name="Ορθογώνιο 345"/>
          <p:cNvSpPr/>
          <p:nvPr/>
        </p:nvSpPr>
        <p:spPr>
          <a:xfrm>
            <a:off x="77624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9" name="Ευθύγραμμο βέλος σύνδεσης 18"/>
          <p:cNvCxnSpPr>
            <a:stCxn id="54" idx="2"/>
            <a:endCxn id="323" idx="0"/>
          </p:cNvCxnSpPr>
          <p:nvPr/>
        </p:nvCxnSpPr>
        <p:spPr>
          <a:xfrm>
            <a:off x="1475924" y="2652031"/>
            <a:ext cx="49149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>
            <a:stCxn id="75" idx="2"/>
            <a:endCxn id="343" idx="0"/>
          </p:cNvCxnSpPr>
          <p:nvPr/>
        </p:nvCxnSpPr>
        <p:spPr>
          <a:xfrm>
            <a:off x="2999924" y="2652031"/>
            <a:ext cx="4914900" cy="14904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Καμπύλη γραμμή σύνδεσης 6"/>
          <p:cNvCxnSpPr>
            <a:stCxn id="233" idx="0"/>
            <a:endCxn id="176" idx="0"/>
          </p:cNvCxnSpPr>
          <p:nvPr/>
        </p:nvCxnSpPr>
        <p:spPr>
          <a:xfrm rot="16200000" flipH="1" flipV="1">
            <a:off x="1410711" y="3349793"/>
            <a:ext cx="59936" cy="1645291"/>
          </a:xfrm>
          <a:prstGeom prst="curvedConnector3">
            <a:avLst>
              <a:gd name="adj1" fmla="val -114422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Καμπύλη γραμμή σύνδεσης 16"/>
          <p:cNvCxnSpPr>
            <a:stCxn id="323" idx="0"/>
            <a:endCxn id="280" idx="0"/>
          </p:cNvCxnSpPr>
          <p:nvPr/>
        </p:nvCxnSpPr>
        <p:spPr>
          <a:xfrm rot="16200000" flipH="1" flipV="1">
            <a:off x="5723948" y="3535530"/>
            <a:ext cx="59936" cy="1273817"/>
          </a:xfrm>
          <a:prstGeom prst="curvedConnector3">
            <a:avLst>
              <a:gd name="adj1" fmla="val -93233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Καμπύλη γραμμή σύνδεσης 23"/>
          <p:cNvCxnSpPr>
            <a:stCxn id="241" idx="0"/>
            <a:endCxn id="177" idx="0"/>
          </p:cNvCxnSpPr>
          <p:nvPr/>
        </p:nvCxnSpPr>
        <p:spPr>
          <a:xfrm rot="16200000" flipH="1" flipV="1">
            <a:off x="1717098" y="3351380"/>
            <a:ext cx="59936" cy="1642117"/>
          </a:xfrm>
          <a:prstGeom prst="curvedConnector3">
            <a:avLst>
              <a:gd name="adj1" fmla="val -95351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Καμπύλη γραμμή σύνδεσης 26"/>
          <p:cNvCxnSpPr>
            <a:stCxn id="327" idx="0"/>
            <a:endCxn id="281" idx="0"/>
          </p:cNvCxnSpPr>
          <p:nvPr/>
        </p:nvCxnSpPr>
        <p:spPr>
          <a:xfrm rot="16200000" flipH="1" flipV="1">
            <a:off x="6030335" y="3537117"/>
            <a:ext cx="59936" cy="1270643"/>
          </a:xfrm>
          <a:prstGeom prst="curvedConnector3">
            <a:avLst>
              <a:gd name="adj1" fmla="val -82638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Καμπύλη γραμμή σύνδεσης 29"/>
          <p:cNvCxnSpPr>
            <a:stCxn id="248" idx="0"/>
            <a:endCxn id="178" idx="0"/>
          </p:cNvCxnSpPr>
          <p:nvPr/>
        </p:nvCxnSpPr>
        <p:spPr>
          <a:xfrm rot="16200000" flipH="1" flipV="1">
            <a:off x="2023485" y="3352967"/>
            <a:ext cx="59936" cy="1638943"/>
          </a:xfrm>
          <a:prstGeom prst="curvedConnector3">
            <a:avLst>
              <a:gd name="adj1" fmla="val -91113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Καμπύλη γραμμή σύνδεσης 224"/>
          <p:cNvCxnSpPr>
            <a:stCxn id="331" idx="0"/>
            <a:endCxn id="280" idx="0"/>
          </p:cNvCxnSpPr>
          <p:nvPr/>
        </p:nvCxnSpPr>
        <p:spPr>
          <a:xfrm rot="16200000" flipH="1" flipV="1">
            <a:off x="6028748" y="3230730"/>
            <a:ext cx="59936" cy="1883417"/>
          </a:xfrm>
          <a:prstGeom prst="curvedConnector3">
            <a:avLst>
              <a:gd name="adj1" fmla="val -137730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Καμπύλη γραμμή σύνδεσης 227"/>
          <p:cNvCxnSpPr>
            <a:stCxn id="255" idx="0"/>
            <a:endCxn id="177" idx="0"/>
          </p:cNvCxnSpPr>
          <p:nvPr/>
        </p:nvCxnSpPr>
        <p:spPr>
          <a:xfrm rot="16200000" flipH="1" flipV="1">
            <a:off x="2021898" y="3046580"/>
            <a:ext cx="59936" cy="2251717"/>
          </a:xfrm>
          <a:prstGeom prst="curvedConnector3">
            <a:avLst>
              <a:gd name="adj1" fmla="val -129254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Καμπύλη γραμμή σύνδεσης 230"/>
          <p:cNvCxnSpPr>
            <a:stCxn id="335" idx="0"/>
            <a:endCxn id="281" idx="0"/>
          </p:cNvCxnSpPr>
          <p:nvPr/>
        </p:nvCxnSpPr>
        <p:spPr>
          <a:xfrm rot="16200000" flipH="1" flipV="1">
            <a:off x="6335135" y="3232317"/>
            <a:ext cx="59936" cy="1880243"/>
          </a:xfrm>
          <a:prstGeom prst="curvedConnector3">
            <a:avLst>
              <a:gd name="adj1" fmla="val -131373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200318" y="1818371"/>
            <a:ext cx="2026800" cy="1011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Ορθογώνιο 103"/>
          <p:cNvSpPr/>
          <p:nvPr/>
        </p:nvSpPr>
        <p:spPr>
          <a:xfrm>
            <a:off x="6882944" y="1818371"/>
            <a:ext cx="675818" cy="1011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Dilated convolutions – Matrix Multiplications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44857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Example of a </a:t>
            </a:r>
            <a:r>
              <a:rPr lang="en-US" sz="1800" b="1" dirty="0"/>
              <a:t>causal dilated</a:t>
            </a:r>
            <a:r>
              <a:rPr lang="en-US" sz="1800" dirty="0"/>
              <a:t> convolution of </a:t>
            </a:r>
            <a:r>
              <a:rPr lang="en-US" sz="1800" b="1" dirty="0"/>
              <a:t>width 2</a:t>
            </a:r>
            <a:r>
              <a:rPr lang="el-GR" sz="1800" dirty="0"/>
              <a:t>, </a:t>
            </a:r>
            <a:r>
              <a:rPr lang="en-US" sz="1800" b="1" dirty="0"/>
              <a:t>dilation 2</a:t>
            </a:r>
            <a:r>
              <a:rPr lang="en-US" sz="1800" dirty="0"/>
              <a:t>, </a:t>
            </a:r>
            <a:r>
              <a:rPr lang="en-US" sz="1800" b="1" dirty="0"/>
              <a:t>4 input channels</a:t>
            </a:r>
            <a:r>
              <a:rPr lang="en-US" sz="1800" dirty="0"/>
              <a:t>, and </a:t>
            </a:r>
            <a:r>
              <a:rPr lang="en-US" sz="1800" b="1" dirty="0"/>
              <a:t>3 output channels</a:t>
            </a:r>
            <a:r>
              <a:rPr lang="en-US" sz="1800" dirty="0"/>
              <a:t>. Dilation is applied in time dimension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10187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10187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10187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10187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13235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2" name="Ορθογώνιο 51"/>
          <p:cNvSpPr/>
          <p:nvPr/>
        </p:nvSpPr>
        <p:spPr>
          <a:xfrm>
            <a:off x="13235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13235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Ορθογώνιο 53"/>
          <p:cNvSpPr/>
          <p:nvPr/>
        </p:nvSpPr>
        <p:spPr>
          <a:xfrm>
            <a:off x="13235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16283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16283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16283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16283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19331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0" name="Ορθογώνιο 59"/>
          <p:cNvSpPr/>
          <p:nvPr/>
        </p:nvSpPr>
        <p:spPr>
          <a:xfrm>
            <a:off x="19331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Ορθογώνιο 60"/>
          <p:cNvSpPr/>
          <p:nvPr/>
        </p:nvSpPr>
        <p:spPr>
          <a:xfrm>
            <a:off x="19331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Ορθογώνιο 61"/>
          <p:cNvSpPr/>
          <p:nvPr/>
        </p:nvSpPr>
        <p:spPr>
          <a:xfrm>
            <a:off x="19331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22379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4" name="Ορθογώνιο 63"/>
          <p:cNvSpPr/>
          <p:nvPr/>
        </p:nvSpPr>
        <p:spPr>
          <a:xfrm>
            <a:off x="22379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5" name="Ορθογώνιο 64"/>
          <p:cNvSpPr/>
          <p:nvPr/>
        </p:nvSpPr>
        <p:spPr>
          <a:xfrm>
            <a:off x="22379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6" name="Ορθογώνιο 65"/>
          <p:cNvSpPr/>
          <p:nvPr/>
        </p:nvSpPr>
        <p:spPr>
          <a:xfrm>
            <a:off x="22379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25427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" name="Ορθογώνιο 68"/>
          <p:cNvSpPr/>
          <p:nvPr/>
        </p:nvSpPr>
        <p:spPr>
          <a:xfrm>
            <a:off x="25427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0" name="Ορθογώνιο 69"/>
          <p:cNvSpPr/>
          <p:nvPr/>
        </p:nvSpPr>
        <p:spPr>
          <a:xfrm>
            <a:off x="25427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1" name="Ορθογώνιο 70"/>
          <p:cNvSpPr/>
          <p:nvPr/>
        </p:nvSpPr>
        <p:spPr>
          <a:xfrm>
            <a:off x="25427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28475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3" name="Ορθογώνιο 72"/>
          <p:cNvSpPr/>
          <p:nvPr/>
        </p:nvSpPr>
        <p:spPr>
          <a:xfrm>
            <a:off x="28475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4" name="Ορθογώνιο 73"/>
          <p:cNvSpPr/>
          <p:nvPr/>
        </p:nvSpPr>
        <p:spPr>
          <a:xfrm>
            <a:off x="28475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28475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32156" y="2106628"/>
            <a:ext cx="28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95072" y="22213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 channels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52024" y="287655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 - time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18724" y="14110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signal</a:t>
            </a:r>
            <a:endParaRPr lang="en-GB" dirty="0"/>
          </a:p>
        </p:txBody>
      </p:sp>
      <p:sp>
        <p:nvSpPr>
          <p:cNvPr id="80" name="Ορθογώνιο 79"/>
          <p:cNvSpPr/>
          <p:nvPr/>
        </p:nvSpPr>
        <p:spPr>
          <a:xfrm>
            <a:off x="6200318" y="1818371"/>
            <a:ext cx="675818" cy="1011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Ορθογώνιο 80"/>
          <p:cNvSpPr/>
          <p:nvPr/>
        </p:nvSpPr>
        <p:spPr>
          <a:xfrm>
            <a:off x="6225718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6225718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6225718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4" name="Ορθογώνιο 83"/>
          <p:cNvSpPr/>
          <p:nvPr/>
        </p:nvSpPr>
        <p:spPr>
          <a:xfrm>
            <a:off x="6225718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5" name="Ορθογώνιο 84"/>
          <p:cNvSpPr/>
          <p:nvPr/>
        </p:nvSpPr>
        <p:spPr>
          <a:xfrm>
            <a:off x="6530518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6530518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7" name="Ορθογώνιο 86"/>
          <p:cNvSpPr/>
          <p:nvPr/>
        </p:nvSpPr>
        <p:spPr>
          <a:xfrm>
            <a:off x="6530518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8" name="Ορθογώνιο 87"/>
          <p:cNvSpPr/>
          <p:nvPr/>
        </p:nvSpPr>
        <p:spPr>
          <a:xfrm>
            <a:off x="6530518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6908332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0" name="Ορθογώνιο 89"/>
          <p:cNvSpPr/>
          <p:nvPr/>
        </p:nvSpPr>
        <p:spPr>
          <a:xfrm>
            <a:off x="6908332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1" name="Ορθογώνιο 90"/>
          <p:cNvSpPr/>
          <p:nvPr/>
        </p:nvSpPr>
        <p:spPr>
          <a:xfrm>
            <a:off x="6908332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6908332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3" name="Ορθογώνιο 92"/>
          <p:cNvSpPr/>
          <p:nvPr/>
        </p:nvSpPr>
        <p:spPr>
          <a:xfrm>
            <a:off x="7213132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213132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5" name="Ορθογώνιο 94"/>
          <p:cNvSpPr/>
          <p:nvPr/>
        </p:nvSpPr>
        <p:spPr>
          <a:xfrm>
            <a:off x="7213132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6" name="Ορθογώνιο 95"/>
          <p:cNvSpPr/>
          <p:nvPr/>
        </p:nvSpPr>
        <p:spPr>
          <a:xfrm>
            <a:off x="7213132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13018" y="14110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Filters</a:t>
            </a:r>
            <a:endParaRPr lang="en-GB" dirty="0"/>
          </a:p>
        </p:txBody>
      </p:sp>
      <p:sp>
        <p:nvSpPr>
          <p:cNvPr id="11" name="Αριστερό άγκιστρο 10"/>
          <p:cNvSpPr/>
          <p:nvPr/>
        </p:nvSpPr>
        <p:spPr>
          <a:xfrm>
            <a:off x="5984419" y="1818371"/>
            <a:ext cx="149076" cy="1011460"/>
          </a:xfrm>
          <a:prstGeom prst="leftBrace">
            <a:avLst>
              <a:gd name="adj1" fmla="val 43298"/>
              <a:gd name="adj2" fmla="val 474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 rot="16200000">
            <a:off x="5198866" y="22340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 channels</a:t>
            </a:r>
            <a:endParaRPr lang="en-GB" sz="1200" dirty="0"/>
          </a:p>
        </p:txBody>
      </p:sp>
      <p:sp>
        <p:nvSpPr>
          <p:cNvPr id="12" name="Αριστερό άγκιστρο 11"/>
          <p:cNvSpPr/>
          <p:nvPr/>
        </p:nvSpPr>
        <p:spPr>
          <a:xfrm rot="16200000">
            <a:off x="6451017" y="26360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6177636" y="30532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</a:t>
            </a:r>
            <a:endParaRPr lang="en-GB" sz="1200" dirty="0"/>
          </a:p>
        </p:txBody>
      </p:sp>
      <p:sp>
        <p:nvSpPr>
          <p:cNvPr id="102" name="Αριστερό άγκιστρο 101"/>
          <p:cNvSpPr/>
          <p:nvPr/>
        </p:nvSpPr>
        <p:spPr>
          <a:xfrm rot="16200000">
            <a:off x="7133631" y="26360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6860250" y="30532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</a:t>
            </a:r>
            <a:endParaRPr lang="en-GB" sz="1200" dirty="0"/>
          </a:p>
        </p:txBody>
      </p:sp>
      <p:sp>
        <p:nvSpPr>
          <p:cNvPr id="105" name="Ορθογώνιο 104"/>
          <p:cNvSpPr/>
          <p:nvPr/>
        </p:nvSpPr>
        <p:spPr>
          <a:xfrm>
            <a:off x="7589381" y="18136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6" name="Ορθογώνιο 105"/>
          <p:cNvSpPr/>
          <p:nvPr/>
        </p:nvSpPr>
        <p:spPr>
          <a:xfrm>
            <a:off x="7589381" y="20684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7" name="Ορθογώνιο 106"/>
          <p:cNvSpPr/>
          <p:nvPr/>
        </p:nvSpPr>
        <p:spPr>
          <a:xfrm>
            <a:off x="7589381" y="23245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8" name="Ορθογώνιο 107"/>
          <p:cNvSpPr/>
          <p:nvPr/>
        </p:nvSpPr>
        <p:spPr>
          <a:xfrm>
            <a:off x="7589381" y="25730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9" name="Ορθογώνιο 108"/>
          <p:cNvSpPr/>
          <p:nvPr/>
        </p:nvSpPr>
        <p:spPr>
          <a:xfrm>
            <a:off x="7894181" y="18136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0" name="Ορθογώνιο 109"/>
          <p:cNvSpPr/>
          <p:nvPr/>
        </p:nvSpPr>
        <p:spPr>
          <a:xfrm>
            <a:off x="7894181" y="20684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1" name="Ορθογώνιο 110"/>
          <p:cNvSpPr/>
          <p:nvPr/>
        </p:nvSpPr>
        <p:spPr>
          <a:xfrm>
            <a:off x="7894181" y="23245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2" name="Ορθογώνιο 111"/>
          <p:cNvSpPr/>
          <p:nvPr/>
        </p:nvSpPr>
        <p:spPr>
          <a:xfrm>
            <a:off x="7894181" y="25730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3" name="Αριστερό άγκιστρο 112"/>
          <p:cNvSpPr/>
          <p:nvPr/>
        </p:nvSpPr>
        <p:spPr>
          <a:xfrm rot="16200000">
            <a:off x="7814680" y="2631260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7541299" y="3048481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</a:t>
            </a:r>
            <a:endParaRPr lang="en-GB" sz="1200" dirty="0"/>
          </a:p>
        </p:txBody>
      </p:sp>
      <p:sp>
        <p:nvSpPr>
          <p:cNvPr id="115" name="Αριστερό άγκιστρο 114"/>
          <p:cNvSpPr/>
          <p:nvPr/>
        </p:nvSpPr>
        <p:spPr>
          <a:xfrm rot="16200000">
            <a:off x="7083600" y="2413386"/>
            <a:ext cx="245885" cy="1984880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499581" y="3521616"/>
            <a:ext cx="1430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 channels</a:t>
            </a:r>
            <a:endParaRPr lang="en-GB" sz="1200" dirty="0"/>
          </a:p>
        </p:txBody>
      </p:sp>
      <p:grpSp>
        <p:nvGrpSpPr>
          <p:cNvPr id="175" name="Ομάδα 174"/>
          <p:cNvGrpSpPr/>
          <p:nvPr/>
        </p:nvGrpSpPr>
        <p:grpSpPr>
          <a:xfrm>
            <a:off x="3259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176" name="Ορθογώνιο 175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7" name="Ορθογώνιο 176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8" name="Ορθογώνιο 177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9" name="Ορθογώνιο 178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5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0" name="Ομάδα 179"/>
          <p:cNvGrpSpPr/>
          <p:nvPr/>
        </p:nvGrpSpPr>
        <p:grpSpPr>
          <a:xfrm>
            <a:off x="3259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05" name="Ορθογώνιο 204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8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09" name="Ορθογώνιο 208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1" name="Ορθογώνιο 210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3" name="Ορθογώνιο 212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5" name="Ομάδα 214"/>
          <p:cNvGrpSpPr/>
          <p:nvPr/>
        </p:nvGrpSpPr>
        <p:grpSpPr>
          <a:xfrm>
            <a:off x="3259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17" name="Ορθογώνιο 216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9" name="Ορθογώνιο 218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1" name="Ορθογώνιο 22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3" name="Ορθογώνιο 222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3" name="Ορθογώνιο 232"/>
          <p:cNvSpPr/>
          <p:nvPr/>
        </p:nvSpPr>
        <p:spPr>
          <a:xfrm>
            <a:off x="19712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5" name="Ορθογώνιο 234"/>
          <p:cNvSpPr/>
          <p:nvPr/>
        </p:nvSpPr>
        <p:spPr>
          <a:xfrm>
            <a:off x="19712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7" name="Ορθογώνιο 236"/>
          <p:cNvSpPr/>
          <p:nvPr/>
        </p:nvSpPr>
        <p:spPr>
          <a:xfrm>
            <a:off x="19712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9" name="Ορθογώνιο 238"/>
          <p:cNvSpPr/>
          <p:nvPr/>
        </p:nvSpPr>
        <p:spPr>
          <a:xfrm>
            <a:off x="19712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1" name="Ορθογώνιο 240"/>
          <p:cNvSpPr/>
          <p:nvPr/>
        </p:nvSpPr>
        <p:spPr>
          <a:xfrm>
            <a:off x="22760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3" name="Ορθογώνιο 242"/>
          <p:cNvSpPr/>
          <p:nvPr/>
        </p:nvSpPr>
        <p:spPr>
          <a:xfrm>
            <a:off x="22760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4" name="Ορθογώνιο 243"/>
          <p:cNvSpPr/>
          <p:nvPr/>
        </p:nvSpPr>
        <p:spPr>
          <a:xfrm>
            <a:off x="22760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6" name="Ορθογώνιο 245"/>
          <p:cNvSpPr/>
          <p:nvPr/>
        </p:nvSpPr>
        <p:spPr>
          <a:xfrm>
            <a:off x="22760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8" name="Ορθογώνιο 247"/>
          <p:cNvSpPr/>
          <p:nvPr/>
        </p:nvSpPr>
        <p:spPr>
          <a:xfrm>
            <a:off x="25808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0" name="Ορθογώνιο 249"/>
          <p:cNvSpPr/>
          <p:nvPr/>
        </p:nvSpPr>
        <p:spPr>
          <a:xfrm>
            <a:off x="25808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2" name="Ορθογώνιο 251"/>
          <p:cNvSpPr/>
          <p:nvPr/>
        </p:nvSpPr>
        <p:spPr>
          <a:xfrm>
            <a:off x="25808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3" name="Ορθογώνιο 252"/>
          <p:cNvSpPr/>
          <p:nvPr/>
        </p:nvSpPr>
        <p:spPr>
          <a:xfrm>
            <a:off x="25808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5" name="Ορθογώνιο 254"/>
          <p:cNvSpPr/>
          <p:nvPr/>
        </p:nvSpPr>
        <p:spPr>
          <a:xfrm>
            <a:off x="28856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6" name="Ορθογώνιο 255"/>
          <p:cNvSpPr/>
          <p:nvPr/>
        </p:nvSpPr>
        <p:spPr>
          <a:xfrm>
            <a:off x="28856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7" name="Ορθογώνιο 256"/>
          <p:cNvSpPr/>
          <p:nvPr/>
        </p:nvSpPr>
        <p:spPr>
          <a:xfrm>
            <a:off x="28856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8" name="Ορθογώνιο 257"/>
          <p:cNvSpPr/>
          <p:nvPr/>
        </p:nvSpPr>
        <p:spPr>
          <a:xfrm>
            <a:off x="28856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9" name="Ορθογώνιο 258"/>
          <p:cNvSpPr/>
          <p:nvPr/>
        </p:nvSpPr>
        <p:spPr>
          <a:xfrm>
            <a:off x="31904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0" name="Ορθογώνιο 259"/>
          <p:cNvSpPr/>
          <p:nvPr/>
        </p:nvSpPr>
        <p:spPr>
          <a:xfrm>
            <a:off x="31904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1" name="Ορθογώνιο 260"/>
          <p:cNvSpPr/>
          <p:nvPr/>
        </p:nvSpPr>
        <p:spPr>
          <a:xfrm>
            <a:off x="31904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2" name="Ορθογώνιο 261"/>
          <p:cNvSpPr/>
          <p:nvPr/>
        </p:nvSpPr>
        <p:spPr>
          <a:xfrm>
            <a:off x="31904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/>
              <p:cNvSpPr txBox="1"/>
              <p:nvPr/>
            </p:nvSpPr>
            <p:spPr>
              <a:xfrm>
                <a:off x="15671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4" name="TextBox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180" y="4401162"/>
                <a:ext cx="378644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/>
              <p:cNvSpPr txBox="1"/>
              <p:nvPr/>
            </p:nvSpPr>
            <p:spPr>
              <a:xfrm>
                <a:off x="38531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6" name="TextBox 2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80" y="4401162"/>
                <a:ext cx="37864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613" r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Ευθύγραμμο βέλος σύνδεσης 12"/>
          <p:cNvCxnSpPr>
            <a:stCxn id="50" idx="2"/>
            <a:endCxn id="233" idx="0"/>
          </p:cNvCxnSpPr>
          <p:nvPr/>
        </p:nvCxnSpPr>
        <p:spPr>
          <a:xfrm>
            <a:off x="1171124" y="2829831"/>
            <a:ext cx="9525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2377624" y="2829831"/>
            <a:ext cx="10922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Ομάδα 276"/>
          <p:cNvGrpSpPr/>
          <p:nvPr/>
        </p:nvGrpSpPr>
        <p:grpSpPr>
          <a:xfrm>
            <a:off x="45169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278" name="Ορθογώνιο 277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0" name="Ορθογώνιο 279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1" name="Ορθογώνιο 280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6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2" name="Ορθογώνιο 281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3" name="Ομάδα 282"/>
          <p:cNvGrpSpPr/>
          <p:nvPr/>
        </p:nvGrpSpPr>
        <p:grpSpPr>
          <a:xfrm>
            <a:off x="45169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84" name="Ορθογώνιο 283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7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5" name="Ορθογώνιο 284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6" name="Ορθογώνιο 285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7" name="Ορθογώνιο 286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8" name="Ομάδα 287"/>
          <p:cNvGrpSpPr/>
          <p:nvPr/>
        </p:nvGrpSpPr>
        <p:grpSpPr>
          <a:xfrm>
            <a:off x="45169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89" name="Ορθογώνιο 288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0" name="Ορθογώνιο 289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1" name="Ορθογώνιο 29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2" name="Ορθογώνιο 291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/>
              <p:cNvSpPr txBox="1"/>
              <p:nvPr/>
            </p:nvSpPr>
            <p:spPr>
              <a:xfrm>
                <a:off x="57581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7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180" y="4401162"/>
                <a:ext cx="37864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/>
              <p:cNvSpPr txBox="1"/>
              <p:nvPr/>
            </p:nvSpPr>
            <p:spPr>
              <a:xfrm>
                <a:off x="78409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8" name="Text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980" y="4401162"/>
                <a:ext cx="378644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" name="Ορθογώνιο 326"/>
          <p:cNvSpPr/>
          <p:nvPr/>
        </p:nvSpPr>
        <p:spPr>
          <a:xfrm>
            <a:off x="61622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8" name="Ορθογώνιο 327"/>
          <p:cNvSpPr/>
          <p:nvPr/>
        </p:nvSpPr>
        <p:spPr>
          <a:xfrm>
            <a:off x="61622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9" name="Ορθογώνιο 328"/>
          <p:cNvSpPr/>
          <p:nvPr/>
        </p:nvSpPr>
        <p:spPr>
          <a:xfrm>
            <a:off x="61622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0" name="Ορθογώνιο 329"/>
          <p:cNvSpPr/>
          <p:nvPr/>
        </p:nvSpPr>
        <p:spPr>
          <a:xfrm>
            <a:off x="61622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1" name="Ορθογώνιο 330"/>
          <p:cNvSpPr/>
          <p:nvPr/>
        </p:nvSpPr>
        <p:spPr>
          <a:xfrm>
            <a:off x="64670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2" name="Ορθογώνιο 331"/>
          <p:cNvSpPr/>
          <p:nvPr/>
        </p:nvSpPr>
        <p:spPr>
          <a:xfrm>
            <a:off x="64670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3" name="Ορθογώνιο 332"/>
          <p:cNvSpPr/>
          <p:nvPr/>
        </p:nvSpPr>
        <p:spPr>
          <a:xfrm>
            <a:off x="64670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4" name="Ορθογώνιο 333"/>
          <p:cNvSpPr/>
          <p:nvPr/>
        </p:nvSpPr>
        <p:spPr>
          <a:xfrm>
            <a:off x="64670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5" name="Ορθογώνιο 334"/>
          <p:cNvSpPr/>
          <p:nvPr/>
        </p:nvSpPr>
        <p:spPr>
          <a:xfrm>
            <a:off x="67718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6" name="Ορθογώνιο 335"/>
          <p:cNvSpPr/>
          <p:nvPr/>
        </p:nvSpPr>
        <p:spPr>
          <a:xfrm>
            <a:off x="67718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7" name="Ορθογώνιο 336"/>
          <p:cNvSpPr/>
          <p:nvPr/>
        </p:nvSpPr>
        <p:spPr>
          <a:xfrm>
            <a:off x="67718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8" name="Ορθογώνιο 337"/>
          <p:cNvSpPr/>
          <p:nvPr/>
        </p:nvSpPr>
        <p:spPr>
          <a:xfrm>
            <a:off x="67718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9" name="Ορθογώνιο 338"/>
          <p:cNvSpPr/>
          <p:nvPr/>
        </p:nvSpPr>
        <p:spPr>
          <a:xfrm>
            <a:off x="70766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0" name="Ορθογώνιο 339"/>
          <p:cNvSpPr/>
          <p:nvPr/>
        </p:nvSpPr>
        <p:spPr>
          <a:xfrm>
            <a:off x="70766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1" name="Ορθογώνιο 340"/>
          <p:cNvSpPr/>
          <p:nvPr/>
        </p:nvSpPr>
        <p:spPr>
          <a:xfrm>
            <a:off x="70766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2" name="Ορθογώνιο 341"/>
          <p:cNvSpPr/>
          <p:nvPr/>
        </p:nvSpPr>
        <p:spPr>
          <a:xfrm>
            <a:off x="70766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3" name="Ορθογώνιο 342"/>
          <p:cNvSpPr/>
          <p:nvPr/>
        </p:nvSpPr>
        <p:spPr>
          <a:xfrm>
            <a:off x="73814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4" name="Ορθογώνιο 343"/>
          <p:cNvSpPr/>
          <p:nvPr/>
        </p:nvSpPr>
        <p:spPr>
          <a:xfrm>
            <a:off x="73814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5" name="Ορθογώνιο 344"/>
          <p:cNvSpPr/>
          <p:nvPr/>
        </p:nvSpPr>
        <p:spPr>
          <a:xfrm>
            <a:off x="73814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6" name="Ορθογώνιο 345"/>
          <p:cNvSpPr/>
          <p:nvPr/>
        </p:nvSpPr>
        <p:spPr>
          <a:xfrm>
            <a:off x="73814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9" name="Ευθύγραμμο βέλος σύνδεσης 18"/>
          <p:cNvCxnSpPr>
            <a:stCxn id="58" idx="2"/>
            <a:endCxn id="327" idx="0"/>
          </p:cNvCxnSpPr>
          <p:nvPr/>
        </p:nvCxnSpPr>
        <p:spPr>
          <a:xfrm>
            <a:off x="1780724" y="2829831"/>
            <a:ext cx="45339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>
            <a:stCxn id="75" idx="2"/>
            <a:endCxn id="343" idx="0"/>
          </p:cNvCxnSpPr>
          <p:nvPr/>
        </p:nvCxnSpPr>
        <p:spPr>
          <a:xfrm>
            <a:off x="2999924" y="2829831"/>
            <a:ext cx="45339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Ευθεία γραμμή σύνδεσης 184"/>
          <p:cNvCxnSpPr/>
          <p:nvPr/>
        </p:nvCxnSpPr>
        <p:spPr>
          <a:xfrm flipH="1">
            <a:off x="1628701" y="1922244"/>
            <a:ext cx="0" cy="4572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Ορθογώνιο 185"/>
          <p:cNvSpPr/>
          <p:nvPr/>
        </p:nvSpPr>
        <p:spPr>
          <a:xfrm>
            <a:off x="16283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7" name="Ορθογώνιο 186"/>
          <p:cNvSpPr/>
          <p:nvPr/>
        </p:nvSpPr>
        <p:spPr>
          <a:xfrm>
            <a:off x="16283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12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88" name="Ορθογώνιο 187"/>
          <p:cNvSpPr/>
          <p:nvPr/>
        </p:nvSpPr>
        <p:spPr>
          <a:xfrm>
            <a:off x="16283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9" name="Ορθογώνιο 188"/>
          <p:cNvSpPr/>
          <p:nvPr/>
        </p:nvSpPr>
        <p:spPr>
          <a:xfrm>
            <a:off x="19331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0" name="Ορθογώνιο 189"/>
          <p:cNvSpPr/>
          <p:nvPr/>
        </p:nvSpPr>
        <p:spPr>
          <a:xfrm>
            <a:off x="19331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1" name="Ορθογώνιο 190"/>
          <p:cNvSpPr/>
          <p:nvPr/>
        </p:nvSpPr>
        <p:spPr>
          <a:xfrm>
            <a:off x="19331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</a:t>
            </a:r>
            <a:r>
              <a:rPr lang="el-GR" sz="900" dirty="0" smtClean="0">
                <a:solidFill>
                  <a:schemeClr val="tx1"/>
                </a:solidFill>
              </a:rPr>
              <a:t>3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92" name="Ορθογώνιο 191"/>
          <p:cNvSpPr/>
          <p:nvPr/>
        </p:nvSpPr>
        <p:spPr>
          <a:xfrm>
            <a:off x="22379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smtClean="0">
                <a:solidFill>
                  <a:schemeClr val="tx1"/>
                </a:solidFill>
              </a:rPr>
              <a:t>10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93" name="Ορθογώνιο 192"/>
          <p:cNvSpPr/>
          <p:nvPr/>
        </p:nvSpPr>
        <p:spPr>
          <a:xfrm>
            <a:off x="22379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4" name="Ορθογώνιο 193"/>
          <p:cNvSpPr/>
          <p:nvPr/>
        </p:nvSpPr>
        <p:spPr>
          <a:xfrm>
            <a:off x="22379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5" name="Ορθογώνιο 194"/>
          <p:cNvSpPr/>
          <p:nvPr/>
        </p:nvSpPr>
        <p:spPr>
          <a:xfrm>
            <a:off x="25427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6" name="Ορθογώνιο 195"/>
          <p:cNvSpPr/>
          <p:nvPr/>
        </p:nvSpPr>
        <p:spPr>
          <a:xfrm>
            <a:off x="25427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</a:t>
            </a:r>
            <a:r>
              <a:rPr lang="el-GR" sz="900" dirty="0" smtClean="0">
                <a:solidFill>
                  <a:schemeClr val="tx1"/>
                </a:solidFill>
              </a:rPr>
              <a:t>2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97" name="Ορθογώνιο 196"/>
          <p:cNvSpPr/>
          <p:nvPr/>
        </p:nvSpPr>
        <p:spPr>
          <a:xfrm>
            <a:off x="25427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8" name="Ορθογώνιο 197"/>
          <p:cNvSpPr/>
          <p:nvPr/>
        </p:nvSpPr>
        <p:spPr>
          <a:xfrm>
            <a:off x="28475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</a:t>
            </a:r>
            <a:r>
              <a:rPr lang="el-GR" sz="900" dirty="0" smtClean="0">
                <a:solidFill>
                  <a:schemeClr val="tx1"/>
                </a:solidFill>
              </a:rPr>
              <a:t>0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99" name="Ορθογώνιο 198"/>
          <p:cNvSpPr/>
          <p:nvPr/>
        </p:nvSpPr>
        <p:spPr>
          <a:xfrm>
            <a:off x="28475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0" name="Ορθογώνιο 199"/>
          <p:cNvSpPr/>
          <p:nvPr/>
        </p:nvSpPr>
        <p:spPr>
          <a:xfrm>
            <a:off x="28475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 rot="16200000">
            <a:off x="195072" y="5964849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 channels</a:t>
            </a:r>
            <a:endParaRPr lang="en-GB" sz="1200" dirty="0"/>
          </a:p>
        </p:txBody>
      </p:sp>
      <p:sp>
        <p:nvSpPr>
          <p:cNvPr id="202" name="TextBox 201"/>
          <p:cNvSpPr txBox="1"/>
          <p:nvPr/>
        </p:nvSpPr>
        <p:spPr>
          <a:xfrm>
            <a:off x="1196524" y="650577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 - time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3435356" y="5849706"/>
                <a:ext cx="5708422" cy="814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𝑓𝑖𝑙𝑡𝑒𝑟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356" y="5849706"/>
                <a:ext cx="5708422" cy="8143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TextBox 203"/>
          <p:cNvSpPr txBox="1"/>
          <p:nvPr/>
        </p:nvSpPr>
        <p:spPr>
          <a:xfrm>
            <a:off x="1200152" y="5374133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signal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6974286" y="5742469"/>
                <a:ext cx="6412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286" y="5742469"/>
                <a:ext cx="64120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8571" r="-952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TextBox 206"/>
          <p:cNvSpPr txBox="1"/>
          <p:nvPr/>
        </p:nvSpPr>
        <p:spPr>
          <a:xfrm>
            <a:off x="6123550" y="5696302"/>
            <a:ext cx="97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3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200318" y="1818371"/>
            <a:ext cx="2026800" cy="1011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Ορθογώνιο 103"/>
          <p:cNvSpPr/>
          <p:nvPr/>
        </p:nvSpPr>
        <p:spPr>
          <a:xfrm>
            <a:off x="6882944" y="1818371"/>
            <a:ext cx="675818" cy="1011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Dilated convolutions – Matrix Multiplications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44857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Example of a </a:t>
            </a:r>
            <a:r>
              <a:rPr lang="en-US" sz="1800" b="1" dirty="0"/>
              <a:t>causal dilated</a:t>
            </a:r>
            <a:r>
              <a:rPr lang="en-US" sz="1800" dirty="0"/>
              <a:t> convolution of </a:t>
            </a:r>
            <a:r>
              <a:rPr lang="en-US" sz="1800" b="1" dirty="0"/>
              <a:t>width 2</a:t>
            </a:r>
            <a:r>
              <a:rPr lang="el-GR" sz="1800" dirty="0"/>
              <a:t>, </a:t>
            </a:r>
            <a:r>
              <a:rPr lang="en-US" sz="1800" b="1" dirty="0"/>
              <a:t>dilation </a:t>
            </a:r>
            <a:r>
              <a:rPr lang="en-US" sz="1800" b="1" dirty="0" smtClean="0"/>
              <a:t>4</a:t>
            </a:r>
            <a:r>
              <a:rPr lang="en-US" sz="1800" dirty="0" smtClean="0"/>
              <a:t>, </a:t>
            </a:r>
            <a:r>
              <a:rPr lang="en-US" sz="1800" b="1" dirty="0"/>
              <a:t>4 input channels</a:t>
            </a:r>
            <a:r>
              <a:rPr lang="en-US" sz="1800" dirty="0"/>
              <a:t>, and </a:t>
            </a:r>
            <a:r>
              <a:rPr lang="en-US" sz="1800" b="1" dirty="0"/>
              <a:t>3 output channels</a:t>
            </a:r>
            <a:r>
              <a:rPr lang="en-US" sz="1800" dirty="0"/>
              <a:t>. Dilation is applied in time dimension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10187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10187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10187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10187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13235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2" name="Ορθογώνιο 51"/>
          <p:cNvSpPr/>
          <p:nvPr/>
        </p:nvSpPr>
        <p:spPr>
          <a:xfrm>
            <a:off x="13235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13235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Ορθογώνιο 53"/>
          <p:cNvSpPr/>
          <p:nvPr/>
        </p:nvSpPr>
        <p:spPr>
          <a:xfrm>
            <a:off x="13235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16283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16283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16283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16283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19331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0" name="Ορθογώνιο 59"/>
          <p:cNvSpPr/>
          <p:nvPr/>
        </p:nvSpPr>
        <p:spPr>
          <a:xfrm>
            <a:off x="19331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Ορθογώνιο 60"/>
          <p:cNvSpPr/>
          <p:nvPr/>
        </p:nvSpPr>
        <p:spPr>
          <a:xfrm>
            <a:off x="19331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Ορθογώνιο 61"/>
          <p:cNvSpPr/>
          <p:nvPr/>
        </p:nvSpPr>
        <p:spPr>
          <a:xfrm>
            <a:off x="19331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22379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4" name="Ορθογώνιο 63"/>
          <p:cNvSpPr/>
          <p:nvPr/>
        </p:nvSpPr>
        <p:spPr>
          <a:xfrm>
            <a:off x="22379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5" name="Ορθογώνιο 64"/>
          <p:cNvSpPr/>
          <p:nvPr/>
        </p:nvSpPr>
        <p:spPr>
          <a:xfrm>
            <a:off x="22379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6" name="Ορθογώνιο 65"/>
          <p:cNvSpPr/>
          <p:nvPr/>
        </p:nvSpPr>
        <p:spPr>
          <a:xfrm>
            <a:off x="22379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25427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" name="Ορθογώνιο 68"/>
          <p:cNvSpPr/>
          <p:nvPr/>
        </p:nvSpPr>
        <p:spPr>
          <a:xfrm>
            <a:off x="25427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0" name="Ορθογώνιο 69"/>
          <p:cNvSpPr/>
          <p:nvPr/>
        </p:nvSpPr>
        <p:spPr>
          <a:xfrm>
            <a:off x="25427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1" name="Ορθογώνιο 70"/>
          <p:cNvSpPr/>
          <p:nvPr/>
        </p:nvSpPr>
        <p:spPr>
          <a:xfrm>
            <a:off x="25427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2847524" y="18183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3" name="Ορθογώνιο 72"/>
          <p:cNvSpPr/>
          <p:nvPr/>
        </p:nvSpPr>
        <p:spPr>
          <a:xfrm>
            <a:off x="2847524" y="20732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4" name="Ορθογώνιο 73"/>
          <p:cNvSpPr/>
          <p:nvPr/>
        </p:nvSpPr>
        <p:spPr>
          <a:xfrm>
            <a:off x="2847524" y="23293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2847524" y="25778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32156" y="2106628"/>
            <a:ext cx="28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95072" y="22213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 channels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52024" y="287655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 - time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18724" y="14110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signal</a:t>
            </a:r>
            <a:endParaRPr lang="en-GB" dirty="0"/>
          </a:p>
        </p:txBody>
      </p:sp>
      <p:sp>
        <p:nvSpPr>
          <p:cNvPr id="80" name="Ορθογώνιο 79"/>
          <p:cNvSpPr/>
          <p:nvPr/>
        </p:nvSpPr>
        <p:spPr>
          <a:xfrm>
            <a:off x="6200318" y="1818371"/>
            <a:ext cx="675818" cy="1011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Ορθογώνιο 80"/>
          <p:cNvSpPr/>
          <p:nvPr/>
        </p:nvSpPr>
        <p:spPr>
          <a:xfrm>
            <a:off x="6225718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6225718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6225718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4" name="Ορθογώνιο 83"/>
          <p:cNvSpPr/>
          <p:nvPr/>
        </p:nvSpPr>
        <p:spPr>
          <a:xfrm>
            <a:off x="6225718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5" name="Ορθογώνιο 84"/>
          <p:cNvSpPr/>
          <p:nvPr/>
        </p:nvSpPr>
        <p:spPr>
          <a:xfrm>
            <a:off x="6530518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6530518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7" name="Ορθογώνιο 86"/>
          <p:cNvSpPr/>
          <p:nvPr/>
        </p:nvSpPr>
        <p:spPr>
          <a:xfrm>
            <a:off x="6530518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8" name="Ορθογώνιο 87"/>
          <p:cNvSpPr/>
          <p:nvPr/>
        </p:nvSpPr>
        <p:spPr>
          <a:xfrm>
            <a:off x="6530518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6908332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0" name="Ορθογώνιο 89"/>
          <p:cNvSpPr/>
          <p:nvPr/>
        </p:nvSpPr>
        <p:spPr>
          <a:xfrm>
            <a:off x="6908332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1" name="Ορθογώνιο 90"/>
          <p:cNvSpPr/>
          <p:nvPr/>
        </p:nvSpPr>
        <p:spPr>
          <a:xfrm>
            <a:off x="6908332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6908332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3" name="Ορθογώνιο 92"/>
          <p:cNvSpPr/>
          <p:nvPr/>
        </p:nvSpPr>
        <p:spPr>
          <a:xfrm>
            <a:off x="7213132" y="18183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213132" y="20732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5" name="Ορθογώνιο 94"/>
          <p:cNvSpPr/>
          <p:nvPr/>
        </p:nvSpPr>
        <p:spPr>
          <a:xfrm>
            <a:off x="7213132" y="23293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6" name="Ορθογώνιο 95"/>
          <p:cNvSpPr/>
          <p:nvPr/>
        </p:nvSpPr>
        <p:spPr>
          <a:xfrm>
            <a:off x="7213132" y="25778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13018" y="14110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Filters</a:t>
            </a:r>
            <a:endParaRPr lang="en-GB" dirty="0"/>
          </a:p>
        </p:txBody>
      </p:sp>
      <p:sp>
        <p:nvSpPr>
          <p:cNvPr id="11" name="Αριστερό άγκιστρο 10"/>
          <p:cNvSpPr/>
          <p:nvPr/>
        </p:nvSpPr>
        <p:spPr>
          <a:xfrm>
            <a:off x="5984419" y="1818371"/>
            <a:ext cx="149076" cy="1011460"/>
          </a:xfrm>
          <a:prstGeom prst="leftBrace">
            <a:avLst>
              <a:gd name="adj1" fmla="val 43298"/>
              <a:gd name="adj2" fmla="val 474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 rot="16200000">
            <a:off x="5198866" y="22340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 channels</a:t>
            </a:r>
            <a:endParaRPr lang="en-GB" sz="1200" dirty="0"/>
          </a:p>
        </p:txBody>
      </p:sp>
      <p:sp>
        <p:nvSpPr>
          <p:cNvPr id="12" name="Αριστερό άγκιστρο 11"/>
          <p:cNvSpPr/>
          <p:nvPr/>
        </p:nvSpPr>
        <p:spPr>
          <a:xfrm rot="16200000">
            <a:off x="6451017" y="26360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6177636" y="30532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</a:t>
            </a:r>
            <a:endParaRPr lang="en-GB" sz="1200" dirty="0"/>
          </a:p>
        </p:txBody>
      </p:sp>
      <p:sp>
        <p:nvSpPr>
          <p:cNvPr id="102" name="Αριστερό άγκιστρο 101"/>
          <p:cNvSpPr/>
          <p:nvPr/>
        </p:nvSpPr>
        <p:spPr>
          <a:xfrm rot="16200000">
            <a:off x="7133631" y="2636029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6860250" y="305325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</a:t>
            </a:r>
            <a:endParaRPr lang="en-GB" sz="1200" dirty="0"/>
          </a:p>
        </p:txBody>
      </p:sp>
      <p:sp>
        <p:nvSpPr>
          <p:cNvPr id="105" name="Ορθογώνιο 104"/>
          <p:cNvSpPr/>
          <p:nvPr/>
        </p:nvSpPr>
        <p:spPr>
          <a:xfrm>
            <a:off x="7589381" y="18136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6" name="Ορθογώνιο 105"/>
          <p:cNvSpPr/>
          <p:nvPr/>
        </p:nvSpPr>
        <p:spPr>
          <a:xfrm>
            <a:off x="7589381" y="20684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7" name="Ορθογώνιο 106"/>
          <p:cNvSpPr/>
          <p:nvPr/>
        </p:nvSpPr>
        <p:spPr>
          <a:xfrm>
            <a:off x="7589381" y="23245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8" name="Ορθογώνιο 107"/>
          <p:cNvSpPr/>
          <p:nvPr/>
        </p:nvSpPr>
        <p:spPr>
          <a:xfrm>
            <a:off x="7589381" y="25730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9" name="Ορθογώνιο 108"/>
          <p:cNvSpPr/>
          <p:nvPr/>
        </p:nvSpPr>
        <p:spPr>
          <a:xfrm>
            <a:off x="7894181" y="18136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0" name="Ορθογώνιο 109"/>
          <p:cNvSpPr/>
          <p:nvPr/>
        </p:nvSpPr>
        <p:spPr>
          <a:xfrm>
            <a:off x="7894181" y="20684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1" name="Ορθογώνιο 110"/>
          <p:cNvSpPr/>
          <p:nvPr/>
        </p:nvSpPr>
        <p:spPr>
          <a:xfrm>
            <a:off x="7894181" y="23245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2" name="Ορθογώνιο 111"/>
          <p:cNvSpPr/>
          <p:nvPr/>
        </p:nvSpPr>
        <p:spPr>
          <a:xfrm>
            <a:off x="7894181" y="25730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3" name="Αριστερό άγκιστρο 112"/>
          <p:cNvSpPr/>
          <p:nvPr/>
        </p:nvSpPr>
        <p:spPr>
          <a:xfrm rot="16200000">
            <a:off x="7814680" y="2631260"/>
            <a:ext cx="159911" cy="60869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7541299" y="3048481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</a:t>
            </a:r>
            <a:endParaRPr lang="en-GB" sz="1200" dirty="0"/>
          </a:p>
        </p:txBody>
      </p:sp>
      <p:sp>
        <p:nvSpPr>
          <p:cNvPr id="115" name="Αριστερό άγκιστρο 114"/>
          <p:cNvSpPr/>
          <p:nvPr/>
        </p:nvSpPr>
        <p:spPr>
          <a:xfrm rot="16200000">
            <a:off x="7083600" y="2413386"/>
            <a:ext cx="245885" cy="1984880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499581" y="3521616"/>
            <a:ext cx="1430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 channels</a:t>
            </a:r>
            <a:endParaRPr lang="en-GB" sz="1200" dirty="0"/>
          </a:p>
        </p:txBody>
      </p:sp>
      <p:grpSp>
        <p:nvGrpSpPr>
          <p:cNvPr id="175" name="Ομάδα 174"/>
          <p:cNvGrpSpPr/>
          <p:nvPr/>
        </p:nvGrpSpPr>
        <p:grpSpPr>
          <a:xfrm>
            <a:off x="7069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176" name="Ορθογώνιο 175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7" name="Ορθογώνιο 176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8" name="Ορθογώνιο 177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9" name="Ορθογώνιο 178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5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0" name="Ομάδα 179"/>
          <p:cNvGrpSpPr/>
          <p:nvPr/>
        </p:nvGrpSpPr>
        <p:grpSpPr>
          <a:xfrm>
            <a:off x="7069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05" name="Ορθογώνιο 204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8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09" name="Ορθογώνιο 208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1" name="Ορθογώνιο 210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3" name="Ορθογώνιο 212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5" name="Ομάδα 214"/>
          <p:cNvGrpSpPr/>
          <p:nvPr/>
        </p:nvGrpSpPr>
        <p:grpSpPr>
          <a:xfrm>
            <a:off x="7069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17" name="Ορθογώνιο 216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9" name="Ορθογώνιο 218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1" name="Ορθογώνιο 22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23" name="Ορθογώνιο 222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3" name="Ορθογώνιο 232"/>
          <p:cNvSpPr/>
          <p:nvPr/>
        </p:nvSpPr>
        <p:spPr>
          <a:xfrm>
            <a:off x="23522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5" name="Ορθογώνιο 234"/>
          <p:cNvSpPr/>
          <p:nvPr/>
        </p:nvSpPr>
        <p:spPr>
          <a:xfrm>
            <a:off x="23522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7" name="Ορθογώνιο 236"/>
          <p:cNvSpPr/>
          <p:nvPr/>
        </p:nvSpPr>
        <p:spPr>
          <a:xfrm>
            <a:off x="23522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9" name="Ορθογώνιο 238"/>
          <p:cNvSpPr/>
          <p:nvPr/>
        </p:nvSpPr>
        <p:spPr>
          <a:xfrm>
            <a:off x="23522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1" name="Ορθογώνιο 240"/>
          <p:cNvSpPr/>
          <p:nvPr/>
        </p:nvSpPr>
        <p:spPr>
          <a:xfrm>
            <a:off x="26570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3" name="Ορθογώνιο 242"/>
          <p:cNvSpPr/>
          <p:nvPr/>
        </p:nvSpPr>
        <p:spPr>
          <a:xfrm>
            <a:off x="26570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4" name="Ορθογώνιο 243"/>
          <p:cNvSpPr/>
          <p:nvPr/>
        </p:nvSpPr>
        <p:spPr>
          <a:xfrm>
            <a:off x="26570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6" name="Ορθογώνιο 245"/>
          <p:cNvSpPr/>
          <p:nvPr/>
        </p:nvSpPr>
        <p:spPr>
          <a:xfrm>
            <a:off x="26570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8" name="Ορθογώνιο 247"/>
          <p:cNvSpPr/>
          <p:nvPr/>
        </p:nvSpPr>
        <p:spPr>
          <a:xfrm>
            <a:off x="29618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0" name="Ορθογώνιο 249"/>
          <p:cNvSpPr/>
          <p:nvPr/>
        </p:nvSpPr>
        <p:spPr>
          <a:xfrm>
            <a:off x="29618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2" name="Ορθογώνιο 251"/>
          <p:cNvSpPr/>
          <p:nvPr/>
        </p:nvSpPr>
        <p:spPr>
          <a:xfrm>
            <a:off x="29618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3" name="Ορθογώνιο 252"/>
          <p:cNvSpPr/>
          <p:nvPr/>
        </p:nvSpPr>
        <p:spPr>
          <a:xfrm>
            <a:off x="29618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/>
              <p:cNvSpPr txBox="1"/>
              <p:nvPr/>
            </p:nvSpPr>
            <p:spPr>
              <a:xfrm>
                <a:off x="19481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4" name="TextBox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80" y="4401162"/>
                <a:ext cx="378644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/>
              <p:cNvSpPr txBox="1"/>
              <p:nvPr/>
            </p:nvSpPr>
            <p:spPr>
              <a:xfrm>
                <a:off x="34594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6" name="TextBox 2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80" y="4401162"/>
                <a:ext cx="37864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613" r="-8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Ευθύγραμμο βέλος σύνδεσης 12"/>
          <p:cNvCxnSpPr>
            <a:stCxn id="50" idx="2"/>
            <a:endCxn id="233" idx="0"/>
          </p:cNvCxnSpPr>
          <p:nvPr/>
        </p:nvCxnSpPr>
        <p:spPr>
          <a:xfrm>
            <a:off x="1171124" y="2829831"/>
            <a:ext cx="13335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stCxn id="58" idx="2"/>
            <a:endCxn id="248" idx="0"/>
          </p:cNvCxnSpPr>
          <p:nvPr/>
        </p:nvCxnSpPr>
        <p:spPr>
          <a:xfrm>
            <a:off x="1780724" y="2829831"/>
            <a:ext cx="13335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Ομάδα 276"/>
          <p:cNvGrpSpPr/>
          <p:nvPr/>
        </p:nvGrpSpPr>
        <p:grpSpPr>
          <a:xfrm>
            <a:off x="4135933" y="42024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278" name="Ορθογώνιο 277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0" name="Ορθογώνιο 279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1" name="Ορθογώνιο 280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6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2" name="Ορθογώνιο 281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3" name="Ομάδα 282"/>
          <p:cNvGrpSpPr/>
          <p:nvPr/>
        </p:nvGrpSpPr>
        <p:grpSpPr>
          <a:xfrm>
            <a:off x="4135933" y="44976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284" name="Ορθογώνιο 283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7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5" name="Ορθογώνιο 284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6" name="Ορθογώνιο 285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7" name="Ορθογώνιο 286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8" name="Ομάδα 287"/>
          <p:cNvGrpSpPr/>
          <p:nvPr/>
        </p:nvGrpSpPr>
        <p:grpSpPr>
          <a:xfrm>
            <a:off x="4135933" y="47929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289" name="Ορθογώνιο 288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0" name="Ορθογώνιο 289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9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1" name="Ορθογώνιο 290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2" name="Ορθογώνιο 291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/>
              <p:cNvSpPr txBox="1"/>
              <p:nvPr/>
            </p:nvSpPr>
            <p:spPr>
              <a:xfrm>
                <a:off x="53771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7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180" y="4401162"/>
                <a:ext cx="37864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/>
              <p:cNvSpPr txBox="1"/>
              <p:nvPr/>
            </p:nvSpPr>
            <p:spPr>
              <a:xfrm>
                <a:off x="6850380" y="44011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8" name="Text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380" y="4401162"/>
                <a:ext cx="378644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5" name="Ορθογώνιο 334"/>
          <p:cNvSpPr/>
          <p:nvPr/>
        </p:nvSpPr>
        <p:spPr>
          <a:xfrm>
            <a:off x="57812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6" name="Ορθογώνιο 335"/>
          <p:cNvSpPr/>
          <p:nvPr/>
        </p:nvSpPr>
        <p:spPr>
          <a:xfrm>
            <a:off x="57812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7" name="Ορθογώνιο 336"/>
          <p:cNvSpPr/>
          <p:nvPr/>
        </p:nvSpPr>
        <p:spPr>
          <a:xfrm>
            <a:off x="57812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8" name="Ορθογώνιο 337"/>
          <p:cNvSpPr/>
          <p:nvPr/>
        </p:nvSpPr>
        <p:spPr>
          <a:xfrm>
            <a:off x="57812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9" name="Ορθογώνιο 338"/>
          <p:cNvSpPr/>
          <p:nvPr/>
        </p:nvSpPr>
        <p:spPr>
          <a:xfrm>
            <a:off x="60860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0" name="Ορθογώνιο 339"/>
          <p:cNvSpPr/>
          <p:nvPr/>
        </p:nvSpPr>
        <p:spPr>
          <a:xfrm>
            <a:off x="60860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1" name="Ορθογώνιο 340"/>
          <p:cNvSpPr/>
          <p:nvPr/>
        </p:nvSpPr>
        <p:spPr>
          <a:xfrm>
            <a:off x="60860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2" name="Ορθογώνιο 341"/>
          <p:cNvSpPr/>
          <p:nvPr/>
        </p:nvSpPr>
        <p:spPr>
          <a:xfrm>
            <a:off x="60860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3" name="Ορθογώνιο 342"/>
          <p:cNvSpPr/>
          <p:nvPr/>
        </p:nvSpPr>
        <p:spPr>
          <a:xfrm>
            <a:off x="6390824" y="4142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4" name="Ορθογώνιο 343"/>
          <p:cNvSpPr/>
          <p:nvPr/>
        </p:nvSpPr>
        <p:spPr>
          <a:xfrm>
            <a:off x="6390824" y="43973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5" name="Ορθογώνιο 344"/>
          <p:cNvSpPr/>
          <p:nvPr/>
        </p:nvSpPr>
        <p:spPr>
          <a:xfrm>
            <a:off x="6390824" y="46534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6" name="Ορθογώνιο 345"/>
          <p:cNvSpPr/>
          <p:nvPr/>
        </p:nvSpPr>
        <p:spPr>
          <a:xfrm>
            <a:off x="6390824" y="49019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9" name="Ευθύγραμμο βέλος σύνδεσης 18"/>
          <p:cNvCxnSpPr>
            <a:stCxn id="66" idx="2"/>
            <a:endCxn id="335" idx="0"/>
          </p:cNvCxnSpPr>
          <p:nvPr/>
        </p:nvCxnSpPr>
        <p:spPr>
          <a:xfrm>
            <a:off x="2390324" y="2829831"/>
            <a:ext cx="35433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>
            <a:stCxn id="75" idx="2"/>
            <a:endCxn id="343" idx="0"/>
          </p:cNvCxnSpPr>
          <p:nvPr/>
        </p:nvCxnSpPr>
        <p:spPr>
          <a:xfrm>
            <a:off x="2999924" y="2829831"/>
            <a:ext cx="3543300" cy="13126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Ευθεία γραμμή σύνδεσης 184"/>
          <p:cNvCxnSpPr/>
          <p:nvPr/>
        </p:nvCxnSpPr>
        <p:spPr>
          <a:xfrm flipH="1">
            <a:off x="2238301" y="1922244"/>
            <a:ext cx="0" cy="4572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Ορθογώνιο 185"/>
          <p:cNvSpPr/>
          <p:nvPr/>
        </p:nvSpPr>
        <p:spPr>
          <a:xfrm>
            <a:off x="22379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7" name="Ορθογώνιο 186"/>
          <p:cNvSpPr/>
          <p:nvPr/>
        </p:nvSpPr>
        <p:spPr>
          <a:xfrm>
            <a:off x="22379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12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88" name="Ορθογώνιο 187"/>
          <p:cNvSpPr/>
          <p:nvPr/>
        </p:nvSpPr>
        <p:spPr>
          <a:xfrm>
            <a:off x="22379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9" name="Ορθογώνιο 188"/>
          <p:cNvSpPr/>
          <p:nvPr/>
        </p:nvSpPr>
        <p:spPr>
          <a:xfrm>
            <a:off x="25427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0" name="Ορθογώνιο 189"/>
          <p:cNvSpPr/>
          <p:nvPr/>
        </p:nvSpPr>
        <p:spPr>
          <a:xfrm>
            <a:off x="25427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12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91" name="Ορθογώνιο 190"/>
          <p:cNvSpPr/>
          <p:nvPr/>
        </p:nvSpPr>
        <p:spPr>
          <a:xfrm>
            <a:off x="25427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2" name="Ορθογώνιο 191"/>
          <p:cNvSpPr/>
          <p:nvPr/>
        </p:nvSpPr>
        <p:spPr>
          <a:xfrm>
            <a:off x="2847524" y="57269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smtClean="0">
                <a:solidFill>
                  <a:schemeClr val="tx1"/>
                </a:solidFill>
              </a:rPr>
              <a:t>10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93" name="Ορθογώνιο 192"/>
          <p:cNvSpPr/>
          <p:nvPr/>
        </p:nvSpPr>
        <p:spPr>
          <a:xfrm>
            <a:off x="2847524" y="598184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4" name="Ορθογώνιο 193"/>
          <p:cNvSpPr/>
          <p:nvPr/>
        </p:nvSpPr>
        <p:spPr>
          <a:xfrm>
            <a:off x="2847524" y="623796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 rot="16200000">
            <a:off x="804672" y="5964849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 channels</a:t>
            </a:r>
            <a:endParaRPr lang="en-GB" sz="1200" dirty="0"/>
          </a:p>
        </p:txBody>
      </p:sp>
      <p:sp>
        <p:nvSpPr>
          <p:cNvPr id="202" name="TextBox 201"/>
          <p:cNvSpPr txBox="1"/>
          <p:nvPr/>
        </p:nvSpPr>
        <p:spPr>
          <a:xfrm>
            <a:off x="1806124" y="650577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 - time</a:t>
            </a:r>
            <a:endParaRPr lang="en-GB" sz="1200" dirty="0"/>
          </a:p>
        </p:txBody>
      </p:sp>
      <p:sp>
        <p:nvSpPr>
          <p:cNvPr id="204" name="TextBox 203"/>
          <p:cNvSpPr txBox="1"/>
          <p:nvPr/>
        </p:nvSpPr>
        <p:spPr>
          <a:xfrm>
            <a:off x="1809752" y="5374133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signal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5475686" y="5856769"/>
                <a:ext cx="6412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686" y="5856769"/>
                <a:ext cx="64120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8571" t="-2222" r="-95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TextBox 206"/>
          <p:cNvSpPr txBox="1"/>
          <p:nvPr/>
        </p:nvSpPr>
        <p:spPr>
          <a:xfrm>
            <a:off x="4624950" y="5810602"/>
            <a:ext cx="97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7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</a:t>
            </a:r>
            <a:r>
              <a:rPr lang="el-GR" sz="4000" dirty="0" smtClean="0"/>
              <a:t> – </a:t>
            </a:r>
            <a:r>
              <a:rPr lang="en-US" sz="4000" dirty="0" smtClean="0"/>
              <a:t>Dilated convolutions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30" y="911591"/>
                <a:ext cx="8245370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 smtClean="0"/>
                  <a:t>WaveNet</a:t>
                </a:r>
                <a:r>
                  <a:rPr lang="en-US" sz="1800" dirty="0" smtClean="0"/>
                  <a:t> models the </a:t>
                </a:r>
                <a:r>
                  <a:rPr lang="en-US" sz="1800" dirty="0"/>
                  <a:t>conditional probability </a:t>
                </a:r>
                <a:r>
                  <a:rPr lang="en-US" sz="1800" dirty="0" smtClean="0"/>
                  <a:t>distribution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 with a stack of dilated causal convolutions.</a:t>
                </a:r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30" y="911591"/>
                <a:ext cx="8245370" cy="590931"/>
              </a:xfrm>
              <a:prstGeom prst="rect">
                <a:avLst/>
              </a:prstGeom>
              <a:blipFill rotWithShape="0">
                <a:blip r:embed="rId2"/>
                <a:stretch>
                  <a:fillRect l="-443" t="-10417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Έλλειψη 4"/>
          <p:cNvSpPr/>
          <p:nvPr/>
        </p:nvSpPr>
        <p:spPr>
          <a:xfrm>
            <a:off x="6985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Έλλειψη 8"/>
          <p:cNvSpPr/>
          <p:nvPr/>
        </p:nvSpPr>
        <p:spPr>
          <a:xfrm>
            <a:off x="11176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Έλλειψη 9"/>
          <p:cNvSpPr/>
          <p:nvPr/>
        </p:nvSpPr>
        <p:spPr>
          <a:xfrm>
            <a:off x="15367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Έλλειψη 10"/>
          <p:cNvSpPr/>
          <p:nvPr/>
        </p:nvSpPr>
        <p:spPr>
          <a:xfrm>
            <a:off x="19558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Έλλειψη 11"/>
          <p:cNvSpPr/>
          <p:nvPr/>
        </p:nvSpPr>
        <p:spPr>
          <a:xfrm>
            <a:off x="23749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Έλλειψη 12"/>
          <p:cNvSpPr/>
          <p:nvPr/>
        </p:nvSpPr>
        <p:spPr>
          <a:xfrm>
            <a:off x="27940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Έλλειψη 13"/>
          <p:cNvSpPr/>
          <p:nvPr/>
        </p:nvSpPr>
        <p:spPr>
          <a:xfrm>
            <a:off x="32131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Έλλειψη 14"/>
          <p:cNvSpPr/>
          <p:nvPr/>
        </p:nvSpPr>
        <p:spPr>
          <a:xfrm>
            <a:off x="36322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Έλλειψη 15"/>
          <p:cNvSpPr/>
          <p:nvPr/>
        </p:nvSpPr>
        <p:spPr>
          <a:xfrm>
            <a:off x="40513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Έλλειψη 16"/>
          <p:cNvSpPr/>
          <p:nvPr/>
        </p:nvSpPr>
        <p:spPr>
          <a:xfrm>
            <a:off x="44704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Έλλειψη 17"/>
          <p:cNvSpPr/>
          <p:nvPr/>
        </p:nvSpPr>
        <p:spPr>
          <a:xfrm>
            <a:off x="48895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Έλλειψη 18"/>
          <p:cNvSpPr/>
          <p:nvPr/>
        </p:nvSpPr>
        <p:spPr>
          <a:xfrm>
            <a:off x="53086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Έλλειψη 19"/>
          <p:cNvSpPr/>
          <p:nvPr/>
        </p:nvSpPr>
        <p:spPr>
          <a:xfrm>
            <a:off x="57277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Έλλειψη 20"/>
          <p:cNvSpPr/>
          <p:nvPr/>
        </p:nvSpPr>
        <p:spPr>
          <a:xfrm>
            <a:off x="61468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Έλλειψη 21"/>
          <p:cNvSpPr/>
          <p:nvPr/>
        </p:nvSpPr>
        <p:spPr>
          <a:xfrm>
            <a:off x="65659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Έλλειψη 22"/>
          <p:cNvSpPr/>
          <p:nvPr/>
        </p:nvSpPr>
        <p:spPr>
          <a:xfrm>
            <a:off x="6985000" y="47117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Έλλειψη 25"/>
          <p:cNvSpPr/>
          <p:nvPr/>
        </p:nvSpPr>
        <p:spPr>
          <a:xfrm>
            <a:off x="6985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Έλλειψη 26"/>
          <p:cNvSpPr/>
          <p:nvPr/>
        </p:nvSpPr>
        <p:spPr>
          <a:xfrm>
            <a:off x="11176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Έλλειψη 27"/>
          <p:cNvSpPr/>
          <p:nvPr/>
        </p:nvSpPr>
        <p:spPr>
          <a:xfrm>
            <a:off x="15367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Έλλειψη 28"/>
          <p:cNvSpPr/>
          <p:nvPr/>
        </p:nvSpPr>
        <p:spPr>
          <a:xfrm>
            <a:off x="19558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Έλλειψη 30"/>
          <p:cNvSpPr/>
          <p:nvPr/>
        </p:nvSpPr>
        <p:spPr>
          <a:xfrm>
            <a:off x="23749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Έλλειψη 32"/>
          <p:cNvSpPr/>
          <p:nvPr/>
        </p:nvSpPr>
        <p:spPr>
          <a:xfrm>
            <a:off x="27940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Έλλειψη 33"/>
          <p:cNvSpPr/>
          <p:nvPr/>
        </p:nvSpPr>
        <p:spPr>
          <a:xfrm>
            <a:off x="32131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Έλλειψη 34"/>
          <p:cNvSpPr/>
          <p:nvPr/>
        </p:nvSpPr>
        <p:spPr>
          <a:xfrm>
            <a:off x="36322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Έλλειψη 35"/>
          <p:cNvSpPr/>
          <p:nvPr/>
        </p:nvSpPr>
        <p:spPr>
          <a:xfrm>
            <a:off x="40513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Έλλειψη 36"/>
          <p:cNvSpPr/>
          <p:nvPr/>
        </p:nvSpPr>
        <p:spPr>
          <a:xfrm>
            <a:off x="44704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Έλλειψη 37"/>
          <p:cNvSpPr/>
          <p:nvPr/>
        </p:nvSpPr>
        <p:spPr>
          <a:xfrm>
            <a:off x="48895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Έλλειψη 38"/>
          <p:cNvSpPr/>
          <p:nvPr/>
        </p:nvSpPr>
        <p:spPr>
          <a:xfrm>
            <a:off x="53086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Έλλειψη 39"/>
          <p:cNvSpPr/>
          <p:nvPr/>
        </p:nvSpPr>
        <p:spPr>
          <a:xfrm>
            <a:off x="57277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Έλλειψη 40"/>
          <p:cNvSpPr/>
          <p:nvPr/>
        </p:nvSpPr>
        <p:spPr>
          <a:xfrm>
            <a:off x="61468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Έλλειψη 41"/>
          <p:cNvSpPr/>
          <p:nvPr/>
        </p:nvSpPr>
        <p:spPr>
          <a:xfrm>
            <a:off x="6565900" y="40227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Έλλειψη 42"/>
          <p:cNvSpPr/>
          <p:nvPr/>
        </p:nvSpPr>
        <p:spPr>
          <a:xfrm>
            <a:off x="6985000" y="40227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Έλλειψη 44"/>
          <p:cNvSpPr/>
          <p:nvPr/>
        </p:nvSpPr>
        <p:spPr>
          <a:xfrm>
            <a:off x="6985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Έλλειψη 45"/>
          <p:cNvSpPr/>
          <p:nvPr/>
        </p:nvSpPr>
        <p:spPr>
          <a:xfrm>
            <a:off x="11176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Έλλειψη 46"/>
          <p:cNvSpPr/>
          <p:nvPr/>
        </p:nvSpPr>
        <p:spPr>
          <a:xfrm>
            <a:off x="15367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Έλλειψη 47"/>
          <p:cNvSpPr/>
          <p:nvPr/>
        </p:nvSpPr>
        <p:spPr>
          <a:xfrm>
            <a:off x="1955800" y="33337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Έλλειψη 48"/>
          <p:cNvSpPr/>
          <p:nvPr/>
        </p:nvSpPr>
        <p:spPr>
          <a:xfrm>
            <a:off x="23749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Έλλειψη 49"/>
          <p:cNvSpPr/>
          <p:nvPr/>
        </p:nvSpPr>
        <p:spPr>
          <a:xfrm>
            <a:off x="27940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Έλλειψη 50"/>
          <p:cNvSpPr/>
          <p:nvPr/>
        </p:nvSpPr>
        <p:spPr>
          <a:xfrm>
            <a:off x="32131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Έλλειψη 51"/>
          <p:cNvSpPr/>
          <p:nvPr/>
        </p:nvSpPr>
        <p:spPr>
          <a:xfrm>
            <a:off x="3632200" y="33337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Έλλειψη 52"/>
          <p:cNvSpPr/>
          <p:nvPr/>
        </p:nvSpPr>
        <p:spPr>
          <a:xfrm>
            <a:off x="40513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Έλλειψη 53"/>
          <p:cNvSpPr/>
          <p:nvPr/>
        </p:nvSpPr>
        <p:spPr>
          <a:xfrm>
            <a:off x="44704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Έλλειψη 54"/>
          <p:cNvSpPr/>
          <p:nvPr/>
        </p:nvSpPr>
        <p:spPr>
          <a:xfrm>
            <a:off x="48895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Έλλειψη 55"/>
          <p:cNvSpPr/>
          <p:nvPr/>
        </p:nvSpPr>
        <p:spPr>
          <a:xfrm>
            <a:off x="5308600" y="33337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Έλλειψη 56"/>
          <p:cNvSpPr/>
          <p:nvPr/>
        </p:nvSpPr>
        <p:spPr>
          <a:xfrm>
            <a:off x="57277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Έλλειψη 57"/>
          <p:cNvSpPr/>
          <p:nvPr/>
        </p:nvSpPr>
        <p:spPr>
          <a:xfrm>
            <a:off x="61468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Έλλειψη 58"/>
          <p:cNvSpPr/>
          <p:nvPr/>
        </p:nvSpPr>
        <p:spPr>
          <a:xfrm>
            <a:off x="6565900" y="33337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Έλλειψη 59"/>
          <p:cNvSpPr/>
          <p:nvPr/>
        </p:nvSpPr>
        <p:spPr>
          <a:xfrm>
            <a:off x="6985000" y="33337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Έλλειψη 61"/>
          <p:cNvSpPr/>
          <p:nvPr/>
        </p:nvSpPr>
        <p:spPr>
          <a:xfrm>
            <a:off x="6985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Έλλειψη 62"/>
          <p:cNvSpPr/>
          <p:nvPr/>
        </p:nvSpPr>
        <p:spPr>
          <a:xfrm>
            <a:off x="11176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Έλλειψη 63"/>
          <p:cNvSpPr/>
          <p:nvPr/>
        </p:nvSpPr>
        <p:spPr>
          <a:xfrm>
            <a:off x="15367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Έλλειψη 64"/>
          <p:cNvSpPr/>
          <p:nvPr/>
        </p:nvSpPr>
        <p:spPr>
          <a:xfrm>
            <a:off x="19558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Έλλειψη 65"/>
          <p:cNvSpPr/>
          <p:nvPr/>
        </p:nvSpPr>
        <p:spPr>
          <a:xfrm>
            <a:off x="23749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Έλλειψη 67"/>
          <p:cNvSpPr/>
          <p:nvPr/>
        </p:nvSpPr>
        <p:spPr>
          <a:xfrm>
            <a:off x="27940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Έλλειψη 68"/>
          <p:cNvSpPr/>
          <p:nvPr/>
        </p:nvSpPr>
        <p:spPr>
          <a:xfrm>
            <a:off x="32131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Έλλειψη 69"/>
          <p:cNvSpPr/>
          <p:nvPr/>
        </p:nvSpPr>
        <p:spPr>
          <a:xfrm>
            <a:off x="3632200" y="26447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Έλλειψη 70"/>
          <p:cNvSpPr/>
          <p:nvPr/>
        </p:nvSpPr>
        <p:spPr>
          <a:xfrm>
            <a:off x="40513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Έλλειψη 71"/>
          <p:cNvSpPr/>
          <p:nvPr/>
        </p:nvSpPr>
        <p:spPr>
          <a:xfrm>
            <a:off x="44704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Έλλειψη 72"/>
          <p:cNvSpPr/>
          <p:nvPr/>
        </p:nvSpPr>
        <p:spPr>
          <a:xfrm>
            <a:off x="48895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Έλλειψη 73"/>
          <p:cNvSpPr/>
          <p:nvPr/>
        </p:nvSpPr>
        <p:spPr>
          <a:xfrm>
            <a:off x="53086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Έλλειψη 74"/>
          <p:cNvSpPr/>
          <p:nvPr/>
        </p:nvSpPr>
        <p:spPr>
          <a:xfrm>
            <a:off x="57277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Έλλειψη 75"/>
          <p:cNvSpPr/>
          <p:nvPr/>
        </p:nvSpPr>
        <p:spPr>
          <a:xfrm>
            <a:off x="61468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Έλλειψη 76"/>
          <p:cNvSpPr/>
          <p:nvPr/>
        </p:nvSpPr>
        <p:spPr>
          <a:xfrm>
            <a:off x="6565900" y="26447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Έλλειψη 77"/>
          <p:cNvSpPr/>
          <p:nvPr/>
        </p:nvSpPr>
        <p:spPr>
          <a:xfrm>
            <a:off x="6985000" y="26447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Έλλειψη 79"/>
          <p:cNvSpPr/>
          <p:nvPr/>
        </p:nvSpPr>
        <p:spPr>
          <a:xfrm>
            <a:off x="6985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Έλλειψη 80"/>
          <p:cNvSpPr/>
          <p:nvPr/>
        </p:nvSpPr>
        <p:spPr>
          <a:xfrm>
            <a:off x="11176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Έλλειψη 81"/>
          <p:cNvSpPr/>
          <p:nvPr/>
        </p:nvSpPr>
        <p:spPr>
          <a:xfrm>
            <a:off x="15367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Έλλειψη 82"/>
          <p:cNvSpPr/>
          <p:nvPr/>
        </p:nvSpPr>
        <p:spPr>
          <a:xfrm>
            <a:off x="19558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Έλλειψη 83"/>
          <p:cNvSpPr/>
          <p:nvPr/>
        </p:nvSpPr>
        <p:spPr>
          <a:xfrm>
            <a:off x="23749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Έλλειψη 84"/>
          <p:cNvSpPr/>
          <p:nvPr/>
        </p:nvSpPr>
        <p:spPr>
          <a:xfrm>
            <a:off x="27940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Έλλειψη 85"/>
          <p:cNvSpPr/>
          <p:nvPr/>
        </p:nvSpPr>
        <p:spPr>
          <a:xfrm>
            <a:off x="32131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Έλλειψη 86"/>
          <p:cNvSpPr/>
          <p:nvPr/>
        </p:nvSpPr>
        <p:spPr>
          <a:xfrm>
            <a:off x="36322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Έλλειψη 87"/>
          <p:cNvSpPr/>
          <p:nvPr/>
        </p:nvSpPr>
        <p:spPr>
          <a:xfrm>
            <a:off x="40513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Έλλειψη 88"/>
          <p:cNvSpPr/>
          <p:nvPr/>
        </p:nvSpPr>
        <p:spPr>
          <a:xfrm>
            <a:off x="44704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Έλλειψη 89"/>
          <p:cNvSpPr/>
          <p:nvPr/>
        </p:nvSpPr>
        <p:spPr>
          <a:xfrm>
            <a:off x="48895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Έλλειψη 90"/>
          <p:cNvSpPr/>
          <p:nvPr/>
        </p:nvSpPr>
        <p:spPr>
          <a:xfrm>
            <a:off x="53086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Έλλειψη 91"/>
          <p:cNvSpPr/>
          <p:nvPr/>
        </p:nvSpPr>
        <p:spPr>
          <a:xfrm>
            <a:off x="57277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Έλλειψη 92"/>
          <p:cNvSpPr/>
          <p:nvPr/>
        </p:nvSpPr>
        <p:spPr>
          <a:xfrm>
            <a:off x="61468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Έλλειψη 93"/>
          <p:cNvSpPr/>
          <p:nvPr/>
        </p:nvSpPr>
        <p:spPr>
          <a:xfrm>
            <a:off x="6565900" y="19558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Έλλειψη 94"/>
          <p:cNvSpPr/>
          <p:nvPr/>
        </p:nvSpPr>
        <p:spPr>
          <a:xfrm>
            <a:off x="6985000" y="19558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8" name="Ευθύγραμμο βέλος σύνδεσης 97"/>
          <p:cNvCxnSpPr>
            <a:stCxn id="5" idx="0"/>
            <a:endCxn id="27" idx="4"/>
          </p:cNvCxnSpPr>
          <p:nvPr/>
        </p:nvCxnSpPr>
        <p:spPr>
          <a:xfrm flipV="1">
            <a:off x="761500" y="41487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Ευθύγραμμο βέλος σύνδεσης 99"/>
          <p:cNvCxnSpPr>
            <a:stCxn id="9" idx="0"/>
            <a:endCxn id="27" idx="4"/>
          </p:cNvCxnSpPr>
          <p:nvPr/>
        </p:nvCxnSpPr>
        <p:spPr>
          <a:xfrm flipV="1">
            <a:off x="1180600" y="41487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Ευθύγραμμο βέλος σύνδεσης 103"/>
          <p:cNvCxnSpPr>
            <a:stCxn id="9" idx="0"/>
            <a:endCxn id="28" idx="4"/>
          </p:cNvCxnSpPr>
          <p:nvPr/>
        </p:nvCxnSpPr>
        <p:spPr>
          <a:xfrm flipV="1">
            <a:off x="1180600" y="4148725"/>
            <a:ext cx="419100" cy="562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Ευθύγραμμο βέλος σύνδεσης 105"/>
          <p:cNvCxnSpPr>
            <a:stCxn id="10" idx="0"/>
            <a:endCxn id="28" idx="4"/>
          </p:cNvCxnSpPr>
          <p:nvPr/>
        </p:nvCxnSpPr>
        <p:spPr>
          <a:xfrm flipV="1">
            <a:off x="1599700" y="4148725"/>
            <a:ext cx="0" cy="562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Ευθύγραμμο βέλος σύνδεσης 107"/>
          <p:cNvCxnSpPr>
            <a:stCxn id="10" idx="0"/>
            <a:endCxn id="29" idx="4"/>
          </p:cNvCxnSpPr>
          <p:nvPr/>
        </p:nvCxnSpPr>
        <p:spPr>
          <a:xfrm flipV="1">
            <a:off x="1599700" y="41487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Ευθύγραμμο βέλος σύνδεσης 109"/>
          <p:cNvCxnSpPr>
            <a:stCxn id="11" idx="0"/>
            <a:endCxn id="29" idx="4"/>
          </p:cNvCxnSpPr>
          <p:nvPr/>
        </p:nvCxnSpPr>
        <p:spPr>
          <a:xfrm flipV="1">
            <a:off x="2018800" y="41487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Ευθεία γραμμή σύνδεσης 111"/>
          <p:cNvCxnSpPr>
            <a:stCxn id="11" idx="0"/>
            <a:endCxn id="31" idx="4"/>
          </p:cNvCxnSpPr>
          <p:nvPr/>
        </p:nvCxnSpPr>
        <p:spPr>
          <a:xfrm flipV="1">
            <a:off x="2018800" y="41487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Ευθεία γραμμή σύνδεσης 113"/>
          <p:cNvCxnSpPr>
            <a:stCxn id="12" idx="0"/>
            <a:endCxn id="31" idx="4"/>
          </p:cNvCxnSpPr>
          <p:nvPr/>
        </p:nvCxnSpPr>
        <p:spPr>
          <a:xfrm flipV="1">
            <a:off x="2437900" y="41487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Ευθύγραμμο βέλος σύνδεσης 119"/>
          <p:cNvCxnSpPr>
            <a:stCxn id="13" idx="0"/>
            <a:endCxn id="33" idx="4"/>
          </p:cNvCxnSpPr>
          <p:nvPr/>
        </p:nvCxnSpPr>
        <p:spPr>
          <a:xfrm flipV="1">
            <a:off x="2857000" y="41487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Ευθύγραμμο βέλος σύνδεσης 121"/>
          <p:cNvCxnSpPr>
            <a:stCxn id="12" idx="0"/>
            <a:endCxn id="33" idx="4"/>
          </p:cNvCxnSpPr>
          <p:nvPr/>
        </p:nvCxnSpPr>
        <p:spPr>
          <a:xfrm flipV="1">
            <a:off x="2437900" y="41487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Ευθεία γραμμή σύνδεσης 123"/>
          <p:cNvCxnSpPr>
            <a:stCxn id="13" idx="0"/>
            <a:endCxn id="34" idx="4"/>
          </p:cNvCxnSpPr>
          <p:nvPr/>
        </p:nvCxnSpPr>
        <p:spPr>
          <a:xfrm flipV="1">
            <a:off x="2857000" y="41487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Ευθεία γραμμή σύνδεσης 125"/>
          <p:cNvCxnSpPr>
            <a:stCxn id="14" idx="0"/>
            <a:endCxn id="34" idx="4"/>
          </p:cNvCxnSpPr>
          <p:nvPr/>
        </p:nvCxnSpPr>
        <p:spPr>
          <a:xfrm flipV="1">
            <a:off x="3276100" y="41487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Ευθύγραμμο βέλος σύνδεσης 127"/>
          <p:cNvCxnSpPr>
            <a:stCxn id="14" idx="0"/>
          </p:cNvCxnSpPr>
          <p:nvPr/>
        </p:nvCxnSpPr>
        <p:spPr>
          <a:xfrm flipV="1">
            <a:off x="3276100" y="4148725"/>
            <a:ext cx="42722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Ευθύγραμμο βέλος σύνδεσης 129"/>
          <p:cNvCxnSpPr>
            <a:stCxn id="15" idx="0"/>
            <a:endCxn id="35" idx="4"/>
          </p:cNvCxnSpPr>
          <p:nvPr/>
        </p:nvCxnSpPr>
        <p:spPr>
          <a:xfrm flipV="1">
            <a:off x="3695200" y="41487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Ευθεία γραμμή σύνδεσης 131"/>
          <p:cNvCxnSpPr>
            <a:stCxn id="15" idx="0"/>
            <a:endCxn id="36" idx="4"/>
          </p:cNvCxnSpPr>
          <p:nvPr/>
        </p:nvCxnSpPr>
        <p:spPr>
          <a:xfrm flipV="1">
            <a:off x="3695200" y="41487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Ευθεία γραμμή σύνδεσης 133"/>
          <p:cNvCxnSpPr>
            <a:stCxn id="16" idx="0"/>
            <a:endCxn id="36" idx="4"/>
          </p:cNvCxnSpPr>
          <p:nvPr/>
        </p:nvCxnSpPr>
        <p:spPr>
          <a:xfrm flipV="1">
            <a:off x="4114300" y="41487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Ευθύγραμμο βέλος σύνδεσης 135"/>
          <p:cNvCxnSpPr>
            <a:stCxn id="16" idx="0"/>
            <a:endCxn id="37" idx="4"/>
          </p:cNvCxnSpPr>
          <p:nvPr/>
        </p:nvCxnSpPr>
        <p:spPr>
          <a:xfrm flipV="1">
            <a:off x="4114300" y="41487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Ευθύγραμμο βέλος σύνδεσης 137"/>
          <p:cNvCxnSpPr>
            <a:stCxn id="17" idx="0"/>
            <a:endCxn id="37" idx="4"/>
          </p:cNvCxnSpPr>
          <p:nvPr/>
        </p:nvCxnSpPr>
        <p:spPr>
          <a:xfrm flipV="1">
            <a:off x="4533400" y="41487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Ευθεία γραμμή σύνδεσης 139"/>
          <p:cNvCxnSpPr>
            <a:stCxn id="17" idx="0"/>
            <a:endCxn id="38" idx="4"/>
          </p:cNvCxnSpPr>
          <p:nvPr/>
        </p:nvCxnSpPr>
        <p:spPr>
          <a:xfrm flipV="1">
            <a:off x="4533400" y="41487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Ευθεία γραμμή σύνδεσης 141"/>
          <p:cNvCxnSpPr>
            <a:stCxn id="18" idx="0"/>
            <a:endCxn id="38" idx="4"/>
          </p:cNvCxnSpPr>
          <p:nvPr/>
        </p:nvCxnSpPr>
        <p:spPr>
          <a:xfrm flipV="1">
            <a:off x="4952500" y="41487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Ευθύγραμμο βέλος σύνδεσης 143"/>
          <p:cNvCxnSpPr>
            <a:stCxn id="18" idx="0"/>
            <a:endCxn id="39" idx="4"/>
          </p:cNvCxnSpPr>
          <p:nvPr/>
        </p:nvCxnSpPr>
        <p:spPr>
          <a:xfrm flipV="1">
            <a:off x="4952500" y="41487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Ευθύγραμμο βέλος σύνδεσης 145"/>
          <p:cNvCxnSpPr>
            <a:stCxn id="19" idx="0"/>
            <a:endCxn id="39" idx="4"/>
          </p:cNvCxnSpPr>
          <p:nvPr/>
        </p:nvCxnSpPr>
        <p:spPr>
          <a:xfrm flipV="1">
            <a:off x="5371600" y="41487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Ευθεία γραμμή σύνδεσης 147"/>
          <p:cNvCxnSpPr>
            <a:stCxn id="19" idx="0"/>
            <a:endCxn id="40" idx="4"/>
          </p:cNvCxnSpPr>
          <p:nvPr/>
        </p:nvCxnSpPr>
        <p:spPr>
          <a:xfrm flipV="1">
            <a:off x="5371600" y="41487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Ευθεία γραμμή σύνδεσης 149"/>
          <p:cNvCxnSpPr>
            <a:stCxn id="20" idx="0"/>
            <a:endCxn id="40" idx="4"/>
          </p:cNvCxnSpPr>
          <p:nvPr/>
        </p:nvCxnSpPr>
        <p:spPr>
          <a:xfrm flipV="1">
            <a:off x="5790700" y="41487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Ευθύγραμμο βέλος σύνδεσης 151"/>
          <p:cNvCxnSpPr>
            <a:stCxn id="20" idx="0"/>
            <a:endCxn id="41" idx="4"/>
          </p:cNvCxnSpPr>
          <p:nvPr/>
        </p:nvCxnSpPr>
        <p:spPr>
          <a:xfrm flipV="1">
            <a:off x="5790700" y="41487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Ευθύγραμμο βέλος σύνδεσης 153"/>
          <p:cNvCxnSpPr>
            <a:stCxn id="21" idx="0"/>
            <a:endCxn id="41" idx="4"/>
          </p:cNvCxnSpPr>
          <p:nvPr/>
        </p:nvCxnSpPr>
        <p:spPr>
          <a:xfrm flipV="1">
            <a:off x="6209800" y="41487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Ευθεία γραμμή σύνδεσης 155"/>
          <p:cNvCxnSpPr>
            <a:stCxn id="21" idx="0"/>
            <a:endCxn id="42" idx="4"/>
          </p:cNvCxnSpPr>
          <p:nvPr/>
        </p:nvCxnSpPr>
        <p:spPr>
          <a:xfrm flipV="1">
            <a:off x="6209800" y="41487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Ευθεία γραμμή σύνδεσης 157"/>
          <p:cNvCxnSpPr>
            <a:stCxn id="22" idx="0"/>
            <a:endCxn id="42" idx="4"/>
          </p:cNvCxnSpPr>
          <p:nvPr/>
        </p:nvCxnSpPr>
        <p:spPr>
          <a:xfrm flipV="1">
            <a:off x="6628900" y="41487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Ευθύγραμμο βέλος σύνδεσης 159"/>
          <p:cNvCxnSpPr>
            <a:stCxn id="22" idx="0"/>
            <a:endCxn id="43" idx="4"/>
          </p:cNvCxnSpPr>
          <p:nvPr/>
        </p:nvCxnSpPr>
        <p:spPr>
          <a:xfrm flipV="1">
            <a:off x="6628900" y="41487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Ευθύγραμμο βέλος σύνδεσης 161"/>
          <p:cNvCxnSpPr>
            <a:stCxn id="23" idx="0"/>
          </p:cNvCxnSpPr>
          <p:nvPr/>
        </p:nvCxnSpPr>
        <p:spPr>
          <a:xfrm flipV="1">
            <a:off x="7048000" y="4148725"/>
            <a:ext cx="812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Ευθύγραμμο βέλος σύνδεσης 163"/>
          <p:cNvCxnSpPr>
            <a:stCxn id="27" idx="0"/>
          </p:cNvCxnSpPr>
          <p:nvPr/>
        </p:nvCxnSpPr>
        <p:spPr>
          <a:xfrm flipV="1">
            <a:off x="1180600" y="34597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Ευθύγραμμο βέλος σύνδεσης 165"/>
          <p:cNvCxnSpPr>
            <a:stCxn id="29" idx="0"/>
            <a:endCxn id="48" idx="4"/>
          </p:cNvCxnSpPr>
          <p:nvPr/>
        </p:nvCxnSpPr>
        <p:spPr>
          <a:xfrm flipV="1">
            <a:off x="2018800" y="34597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Ευθύγραμμο βέλος σύνδεσης 167"/>
          <p:cNvCxnSpPr>
            <a:stCxn id="33" idx="0"/>
            <a:endCxn id="52" idx="4"/>
          </p:cNvCxnSpPr>
          <p:nvPr/>
        </p:nvCxnSpPr>
        <p:spPr>
          <a:xfrm flipV="1">
            <a:off x="2857000" y="34597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Ευθύγραμμο βέλος σύνδεσης 169"/>
          <p:cNvCxnSpPr>
            <a:stCxn id="35" idx="0"/>
          </p:cNvCxnSpPr>
          <p:nvPr/>
        </p:nvCxnSpPr>
        <p:spPr>
          <a:xfrm flipV="1">
            <a:off x="3695200" y="34597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Ευθύγραμμο βέλος σύνδεσης 171"/>
          <p:cNvCxnSpPr>
            <a:stCxn id="37" idx="0"/>
            <a:endCxn id="56" idx="4"/>
          </p:cNvCxnSpPr>
          <p:nvPr/>
        </p:nvCxnSpPr>
        <p:spPr>
          <a:xfrm flipV="1">
            <a:off x="4533400" y="34597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Ευθύγραμμο βέλος σύνδεσης 173"/>
          <p:cNvCxnSpPr>
            <a:stCxn id="39" idx="0"/>
            <a:endCxn id="56" idx="4"/>
          </p:cNvCxnSpPr>
          <p:nvPr/>
        </p:nvCxnSpPr>
        <p:spPr>
          <a:xfrm flipV="1">
            <a:off x="5371600" y="34597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Ευθύγραμμο βέλος σύνδεσης 175"/>
          <p:cNvCxnSpPr>
            <a:stCxn id="41" idx="0"/>
            <a:endCxn id="60" idx="4"/>
          </p:cNvCxnSpPr>
          <p:nvPr/>
        </p:nvCxnSpPr>
        <p:spPr>
          <a:xfrm flipV="1">
            <a:off x="6209800" y="34597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Ευθύγραμμο βέλος σύνδεσης 177"/>
          <p:cNvCxnSpPr>
            <a:stCxn id="43" idx="0"/>
            <a:endCxn id="60" idx="4"/>
          </p:cNvCxnSpPr>
          <p:nvPr/>
        </p:nvCxnSpPr>
        <p:spPr>
          <a:xfrm flipV="1">
            <a:off x="7048000" y="34597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Ευθύγραμμο βέλος σύνδεσης 179"/>
          <p:cNvCxnSpPr>
            <a:stCxn id="48" idx="0"/>
            <a:endCxn id="70" idx="4"/>
          </p:cNvCxnSpPr>
          <p:nvPr/>
        </p:nvCxnSpPr>
        <p:spPr>
          <a:xfrm flipV="1">
            <a:off x="2018800" y="2770775"/>
            <a:ext cx="16764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Ευθύγραμμο βέλος σύνδεσης 181"/>
          <p:cNvCxnSpPr>
            <a:stCxn id="52" idx="0"/>
            <a:endCxn id="70" idx="4"/>
          </p:cNvCxnSpPr>
          <p:nvPr/>
        </p:nvCxnSpPr>
        <p:spPr>
          <a:xfrm flipV="1">
            <a:off x="3695200" y="277077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Ευθύγραμμο βέλος σύνδεσης 183"/>
          <p:cNvCxnSpPr>
            <a:stCxn id="56" idx="0"/>
            <a:endCxn id="78" idx="4"/>
          </p:cNvCxnSpPr>
          <p:nvPr/>
        </p:nvCxnSpPr>
        <p:spPr>
          <a:xfrm flipV="1">
            <a:off x="5371600" y="2770775"/>
            <a:ext cx="16764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Ευθύγραμμο βέλος σύνδεσης 185"/>
          <p:cNvCxnSpPr>
            <a:stCxn id="60" idx="0"/>
            <a:endCxn id="78" idx="4"/>
          </p:cNvCxnSpPr>
          <p:nvPr/>
        </p:nvCxnSpPr>
        <p:spPr>
          <a:xfrm flipV="1">
            <a:off x="7048000" y="277077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>
            <a:stCxn id="70" idx="0"/>
            <a:endCxn id="95" idx="4"/>
          </p:cNvCxnSpPr>
          <p:nvPr/>
        </p:nvCxnSpPr>
        <p:spPr>
          <a:xfrm flipV="1">
            <a:off x="3695200" y="2081800"/>
            <a:ext cx="33528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Ευθύγραμμο βέλος σύνδεσης 189"/>
          <p:cNvCxnSpPr>
            <a:stCxn id="78" idx="0"/>
            <a:endCxn id="95" idx="4"/>
          </p:cNvCxnSpPr>
          <p:nvPr/>
        </p:nvCxnSpPr>
        <p:spPr>
          <a:xfrm flipV="1">
            <a:off x="7048000" y="208180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Ευθεία γραμμή σύνδεσης 191"/>
          <p:cNvCxnSpPr>
            <a:stCxn id="26" idx="0"/>
            <a:endCxn id="47" idx="4"/>
          </p:cNvCxnSpPr>
          <p:nvPr/>
        </p:nvCxnSpPr>
        <p:spPr>
          <a:xfrm flipV="1">
            <a:off x="7615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Ευθεία γραμμή σύνδεσης 193"/>
          <p:cNvCxnSpPr>
            <a:stCxn id="5" idx="0"/>
            <a:endCxn id="26" idx="4"/>
          </p:cNvCxnSpPr>
          <p:nvPr/>
        </p:nvCxnSpPr>
        <p:spPr>
          <a:xfrm flipV="1">
            <a:off x="761500" y="41487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Ευθεία γραμμή σύνδεσης 195"/>
          <p:cNvCxnSpPr>
            <a:stCxn id="26" idx="0"/>
            <a:endCxn id="45" idx="4"/>
          </p:cNvCxnSpPr>
          <p:nvPr/>
        </p:nvCxnSpPr>
        <p:spPr>
          <a:xfrm flipV="1">
            <a:off x="7615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Ευθεία γραμμή σύνδεσης 197"/>
          <p:cNvCxnSpPr>
            <a:stCxn id="27" idx="0"/>
            <a:endCxn id="46" idx="4"/>
          </p:cNvCxnSpPr>
          <p:nvPr/>
        </p:nvCxnSpPr>
        <p:spPr>
          <a:xfrm flipV="1">
            <a:off x="11806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Ευθεία γραμμή σύνδεσης 199"/>
          <p:cNvCxnSpPr>
            <a:stCxn id="28" idx="0"/>
            <a:endCxn id="47" idx="4"/>
          </p:cNvCxnSpPr>
          <p:nvPr/>
        </p:nvCxnSpPr>
        <p:spPr>
          <a:xfrm flipV="1">
            <a:off x="15997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Ευθεία γραμμή σύνδεσης 201"/>
          <p:cNvCxnSpPr>
            <a:stCxn id="28" idx="0"/>
            <a:endCxn id="49" idx="4"/>
          </p:cNvCxnSpPr>
          <p:nvPr/>
        </p:nvCxnSpPr>
        <p:spPr>
          <a:xfrm flipV="1">
            <a:off x="15997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Ευθεία γραμμή σύνδεσης 203"/>
          <p:cNvCxnSpPr>
            <a:stCxn id="29" idx="0"/>
            <a:endCxn id="50" idx="4"/>
          </p:cNvCxnSpPr>
          <p:nvPr/>
        </p:nvCxnSpPr>
        <p:spPr>
          <a:xfrm flipV="1">
            <a:off x="20188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Ευθεία γραμμή σύνδεσης 205"/>
          <p:cNvCxnSpPr>
            <a:stCxn id="31" idx="0"/>
            <a:endCxn id="49" idx="4"/>
          </p:cNvCxnSpPr>
          <p:nvPr/>
        </p:nvCxnSpPr>
        <p:spPr>
          <a:xfrm flipV="1">
            <a:off x="24379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Ευθεία γραμμή σύνδεσης 207"/>
          <p:cNvCxnSpPr>
            <a:stCxn id="31" idx="0"/>
            <a:endCxn id="51" idx="4"/>
          </p:cNvCxnSpPr>
          <p:nvPr/>
        </p:nvCxnSpPr>
        <p:spPr>
          <a:xfrm flipV="1">
            <a:off x="24379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Ευθεία γραμμή σύνδεσης 209"/>
          <p:cNvCxnSpPr>
            <a:stCxn id="33" idx="0"/>
            <a:endCxn id="50" idx="4"/>
          </p:cNvCxnSpPr>
          <p:nvPr/>
        </p:nvCxnSpPr>
        <p:spPr>
          <a:xfrm flipV="1">
            <a:off x="28570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Ευθεία γραμμή σύνδεσης 211"/>
          <p:cNvCxnSpPr>
            <a:stCxn id="34" idx="0"/>
            <a:endCxn id="51" idx="4"/>
          </p:cNvCxnSpPr>
          <p:nvPr/>
        </p:nvCxnSpPr>
        <p:spPr>
          <a:xfrm flipV="1">
            <a:off x="32761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Ευθεία γραμμή σύνδεσης 213"/>
          <p:cNvCxnSpPr>
            <a:stCxn id="34" idx="0"/>
            <a:endCxn id="53" idx="4"/>
          </p:cNvCxnSpPr>
          <p:nvPr/>
        </p:nvCxnSpPr>
        <p:spPr>
          <a:xfrm flipV="1">
            <a:off x="32761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Ευθεία γραμμή σύνδεσης 215"/>
          <p:cNvCxnSpPr>
            <a:stCxn id="36" idx="0"/>
            <a:endCxn id="53" idx="4"/>
          </p:cNvCxnSpPr>
          <p:nvPr/>
        </p:nvCxnSpPr>
        <p:spPr>
          <a:xfrm flipV="1">
            <a:off x="41143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Ευθεία γραμμή σύνδεσης 217"/>
          <p:cNvCxnSpPr>
            <a:stCxn id="35" idx="0"/>
            <a:endCxn id="54" idx="4"/>
          </p:cNvCxnSpPr>
          <p:nvPr/>
        </p:nvCxnSpPr>
        <p:spPr>
          <a:xfrm flipV="1">
            <a:off x="36952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Ευθεία γραμμή σύνδεσης 219"/>
          <p:cNvCxnSpPr>
            <a:stCxn id="36" idx="0"/>
            <a:endCxn id="55" idx="4"/>
          </p:cNvCxnSpPr>
          <p:nvPr/>
        </p:nvCxnSpPr>
        <p:spPr>
          <a:xfrm flipV="1">
            <a:off x="41143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Ευθεία γραμμή σύνδεσης 221"/>
          <p:cNvCxnSpPr>
            <a:stCxn id="37" idx="0"/>
            <a:endCxn id="54" idx="4"/>
          </p:cNvCxnSpPr>
          <p:nvPr/>
        </p:nvCxnSpPr>
        <p:spPr>
          <a:xfrm flipV="1">
            <a:off x="45334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Ευθεία γραμμή σύνδεσης 223"/>
          <p:cNvCxnSpPr>
            <a:stCxn id="38" idx="0"/>
            <a:endCxn id="55" idx="4"/>
          </p:cNvCxnSpPr>
          <p:nvPr/>
        </p:nvCxnSpPr>
        <p:spPr>
          <a:xfrm flipV="1">
            <a:off x="49525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Ευθεία γραμμή σύνδεσης 225"/>
          <p:cNvCxnSpPr>
            <a:stCxn id="38" idx="0"/>
            <a:endCxn id="57" idx="4"/>
          </p:cNvCxnSpPr>
          <p:nvPr/>
        </p:nvCxnSpPr>
        <p:spPr>
          <a:xfrm flipV="1">
            <a:off x="49525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Ευθεία γραμμή σύνδεσης 227"/>
          <p:cNvCxnSpPr>
            <a:stCxn id="40" idx="0"/>
            <a:endCxn id="57" idx="4"/>
          </p:cNvCxnSpPr>
          <p:nvPr/>
        </p:nvCxnSpPr>
        <p:spPr>
          <a:xfrm flipV="1">
            <a:off x="57907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Ευθεία γραμμή σύνδεσης 229"/>
          <p:cNvCxnSpPr>
            <a:stCxn id="39" idx="0"/>
            <a:endCxn id="58" idx="4"/>
          </p:cNvCxnSpPr>
          <p:nvPr/>
        </p:nvCxnSpPr>
        <p:spPr>
          <a:xfrm flipV="1">
            <a:off x="53716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Ευθεία γραμμή σύνδεσης 231"/>
          <p:cNvCxnSpPr>
            <a:stCxn id="40" idx="0"/>
            <a:endCxn id="59" idx="4"/>
          </p:cNvCxnSpPr>
          <p:nvPr/>
        </p:nvCxnSpPr>
        <p:spPr>
          <a:xfrm flipV="1">
            <a:off x="5790700" y="34597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Ευθεία γραμμή σύνδεσης 233"/>
          <p:cNvCxnSpPr>
            <a:stCxn id="41" idx="0"/>
            <a:endCxn id="58" idx="4"/>
          </p:cNvCxnSpPr>
          <p:nvPr/>
        </p:nvCxnSpPr>
        <p:spPr>
          <a:xfrm flipV="1">
            <a:off x="62098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Ευθεία γραμμή σύνδεσης 235"/>
          <p:cNvCxnSpPr>
            <a:stCxn id="42" idx="0"/>
            <a:endCxn id="59" idx="4"/>
          </p:cNvCxnSpPr>
          <p:nvPr/>
        </p:nvCxnSpPr>
        <p:spPr>
          <a:xfrm flipV="1">
            <a:off x="6628900" y="34597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Ευθεία γραμμή σύνδεσης 237"/>
          <p:cNvCxnSpPr>
            <a:stCxn id="47" idx="0"/>
          </p:cNvCxnSpPr>
          <p:nvPr/>
        </p:nvCxnSpPr>
        <p:spPr>
          <a:xfrm flipV="1">
            <a:off x="15997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Ευθεία γραμμή σύνδεσης 239"/>
          <p:cNvCxnSpPr>
            <a:stCxn id="46" idx="0"/>
            <a:endCxn id="68" idx="4"/>
          </p:cNvCxnSpPr>
          <p:nvPr/>
        </p:nvCxnSpPr>
        <p:spPr>
          <a:xfrm flipV="1">
            <a:off x="11806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Ευθεία γραμμή σύνδεσης 241"/>
          <p:cNvCxnSpPr>
            <a:stCxn id="45" idx="0"/>
            <a:endCxn id="66" idx="4"/>
          </p:cNvCxnSpPr>
          <p:nvPr/>
        </p:nvCxnSpPr>
        <p:spPr>
          <a:xfrm flipV="1">
            <a:off x="7615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Ευθεία γραμμή σύνδεσης 244"/>
          <p:cNvCxnSpPr>
            <a:stCxn id="49" idx="0"/>
            <a:endCxn id="71" idx="4"/>
          </p:cNvCxnSpPr>
          <p:nvPr/>
        </p:nvCxnSpPr>
        <p:spPr>
          <a:xfrm flipV="1">
            <a:off x="24379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Ευθεία γραμμή σύνδεσης 246"/>
          <p:cNvCxnSpPr>
            <a:stCxn id="50" idx="0"/>
            <a:endCxn id="72" idx="4"/>
          </p:cNvCxnSpPr>
          <p:nvPr/>
        </p:nvCxnSpPr>
        <p:spPr>
          <a:xfrm flipV="1">
            <a:off x="28570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Ευθεία γραμμή σύνδεσης 248"/>
          <p:cNvCxnSpPr>
            <a:stCxn id="51" idx="0"/>
            <a:endCxn id="73" idx="4"/>
          </p:cNvCxnSpPr>
          <p:nvPr/>
        </p:nvCxnSpPr>
        <p:spPr>
          <a:xfrm flipV="1">
            <a:off x="32761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Ευθεία γραμμή σύνδεσης 250"/>
          <p:cNvCxnSpPr>
            <a:stCxn id="52" idx="0"/>
            <a:endCxn id="74" idx="4"/>
          </p:cNvCxnSpPr>
          <p:nvPr/>
        </p:nvCxnSpPr>
        <p:spPr>
          <a:xfrm flipV="1">
            <a:off x="36952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Ευθεία γραμμή σύνδεσης 252"/>
          <p:cNvCxnSpPr>
            <a:stCxn id="53" idx="0"/>
            <a:endCxn id="75" idx="4"/>
          </p:cNvCxnSpPr>
          <p:nvPr/>
        </p:nvCxnSpPr>
        <p:spPr>
          <a:xfrm flipV="1">
            <a:off x="41143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Ευθεία γραμμή σύνδεσης 254"/>
          <p:cNvCxnSpPr>
            <a:stCxn id="54" idx="0"/>
            <a:endCxn id="76" idx="4"/>
          </p:cNvCxnSpPr>
          <p:nvPr/>
        </p:nvCxnSpPr>
        <p:spPr>
          <a:xfrm flipV="1">
            <a:off x="45334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Ευθεία γραμμή σύνδεσης 256"/>
          <p:cNvCxnSpPr>
            <a:stCxn id="55" idx="0"/>
            <a:endCxn id="77" idx="4"/>
          </p:cNvCxnSpPr>
          <p:nvPr/>
        </p:nvCxnSpPr>
        <p:spPr>
          <a:xfrm flipV="1">
            <a:off x="4952500" y="27707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Ευθεία γραμμή σύνδεσης 258"/>
          <p:cNvCxnSpPr>
            <a:stCxn id="45" idx="0"/>
            <a:endCxn id="62" idx="4"/>
          </p:cNvCxnSpPr>
          <p:nvPr/>
        </p:nvCxnSpPr>
        <p:spPr>
          <a:xfrm flipV="1">
            <a:off x="7615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Ευθεία γραμμή σύνδεσης 260"/>
          <p:cNvCxnSpPr>
            <a:stCxn id="46" idx="0"/>
            <a:endCxn id="63" idx="4"/>
          </p:cNvCxnSpPr>
          <p:nvPr/>
        </p:nvCxnSpPr>
        <p:spPr>
          <a:xfrm flipV="1">
            <a:off x="11806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Ευθεία γραμμή σύνδεσης 262"/>
          <p:cNvCxnSpPr>
            <a:stCxn id="47" idx="0"/>
            <a:endCxn id="64" idx="4"/>
          </p:cNvCxnSpPr>
          <p:nvPr/>
        </p:nvCxnSpPr>
        <p:spPr>
          <a:xfrm flipV="1">
            <a:off x="15997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Ευθεία γραμμή σύνδεσης 264"/>
          <p:cNvCxnSpPr>
            <a:stCxn id="48" idx="0"/>
            <a:endCxn id="65" idx="4"/>
          </p:cNvCxnSpPr>
          <p:nvPr/>
        </p:nvCxnSpPr>
        <p:spPr>
          <a:xfrm flipV="1">
            <a:off x="20188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Ευθεία γραμμή σύνδεσης 266"/>
          <p:cNvCxnSpPr>
            <a:stCxn id="69" idx="0"/>
            <a:endCxn id="94" idx="4"/>
          </p:cNvCxnSpPr>
          <p:nvPr/>
        </p:nvCxnSpPr>
        <p:spPr>
          <a:xfrm flipV="1">
            <a:off x="3276100" y="20818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Ευθεία γραμμή σύνδεσης 268"/>
          <p:cNvCxnSpPr>
            <a:stCxn id="68" idx="0"/>
            <a:endCxn id="93" idx="4"/>
          </p:cNvCxnSpPr>
          <p:nvPr/>
        </p:nvCxnSpPr>
        <p:spPr>
          <a:xfrm flipV="1">
            <a:off x="2857000" y="20818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Ευθεία γραμμή σύνδεσης 270"/>
          <p:cNvCxnSpPr>
            <a:stCxn id="66" idx="0"/>
            <a:endCxn id="92" idx="4"/>
          </p:cNvCxnSpPr>
          <p:nvPr/>
        </p:nvCxnSpPr>
        <p:spPr>
          <a:xfrm flipV="1">
            <a:off x="2437900" y="20818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Ευθεία γραμμή σύνδεσης 272"/>
          <p:cNvCxnSpPr>
            <a:stCxn id="65" idx="0"/>
            <a:endCxn id="91" idx="4"/>
          </p:cNvCxnSpPr>
          <p:nvPr/>
        </p:nvCxnSpPr>
        <p:spPr>
          <a:xfrm flipV="1">
            <a:off x="2018800" y="20818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Ευθεία γραμμή σύνδεσης 274"/>
          <p:cNvCxnSpPr>
            <a:stCxn id="64" idx="0"/>
            <a:endCxn id="90" idx="4"/>
          </p:cNvCxnSpPr>
          <p:nvPr/>
        </p:nvCxnSpPr>
        <p:spPr>
          <a:xfrm flipV="1">
            <a:off x="1599700" y="20818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Ευθεία γραμμή σύνδεσης 276"/>
          <p:cNvCxnSpPr>
            <a:stCxn id="63" idx="0"/>
            <a:endCxn id="89" idx="4"/>
          </p:cNvCxnSpPr>
          <p:nvPr/>
        </p:nvCxnSpPr>
        <p:spPr>
          <a:xfrm flipV="1">
            <a:off x="1180600" y="20818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Ευθεία γραμμή σύνδεσης 278"/>
          <p:cNvCxnSpPr>
            <a:stCxn id="62" idx="0"/>
            <a:endCxn id="88" idx="4"/>
          </p:cNvCxnSpPr>
          <p:nvPr/>
        </p:nvCxnSpPr>
        <p:spPr>
          <a:xfrm flipV="1">
            <a:off x="761500" y="20818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Ευθεία γραμμή σύνδεσης 280"/>
          <p:cNvCxnSpPr>
            <a:stCxn id="62" idx="0"/>
            <a:endCxn id="80" idx="4"/>
          </p:cNvCxnSpPr>
          <p:nvPr/>
        </p:nvCxnSpPr>
        <p:spPr>
          <a:xfrm flipV="1">
            <a:off x="7615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Ευθεία γραμμή σύνδεσης 282"/>
          <p:cNvCxnSpPr>
            <a:stCxn id="49" idx="0"/>
            <a:endCxn id="66" idx="4"/>
          </p:cNvCxnSpPr>
          <p:nvPr/>
        </p:nvCxnSpPr>
        <p:spPr>
          <a:xfrm flipV="1">
            <a:off x="24379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Ευθεία γραμμή σύνδεσης 284"/>
          <p:cNvCxnSpPr>
            <a:stCxn id="50" idx="0"/>
            <a:endCxn id="68" idx="4"/>
          </p:cNvCxnSpPr>
          <p:nvPr/>
        </p:nvCxnSpPr>
        <p:spPr>
          <a:xfrm flipV="1">
            <a:off x="28570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Ευθεία γραμμή σύνδεσης 286"/>
          <p:cNvCxnSpPr>
            <a:stCxn id="51" idx="0"/>
            <a:endCxn id="69" idx="4"/>
          </p:cNvCxnSpPr>
          <p:nvPr/>
        </p:nvCxnSpPr>
        <p:spPr>
          <a:xfrm flipV="1">
            <a:off x="32761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Ευθεία γραμμή σύνδεσης 288"/>
          <p:cNvCxnSpPr>
            <a:stCxn id="53" idx="0"/>
            <a:endCxn id="71" idx="4"/>
          </p:cNvCxnSpPr>
          <p:nvPr/>
        </p:nvCxnSpPr>
        <p:spPr>
          <a:xfrm flipV="1">
            <a:off x="41143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Ευθεία γραμμή σύνδεσης 290"/>
          <p:cNvCxnSpPr>
            <a:stCxn id="54" idx="0"/>
            <a:endCxn id="72" idx="4"/>
          </p:cNvCxnSpPr>
          <p:nvPr/>
        </p:nvCxnSpPr>
        <p:spPr>
          <a:xfrm flipV="1">
            <a:off x="45334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Ευθεία γραμμή σύνδεσης 292"/>
          <p:cNvCxnSpPr>
            <a:stCxn id="55" idx="0"/>
            <a:endCxn id="73" idx="4"/>
          </p:cNvCxnSpPr>
          <p:nvPr/>
        </p:nvCxnSpPr>
        <p:spPr>
          <a:xfrm flipV="1">
            <a:off x="49525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Ευθεία γραμμή σύνδεσης 294"/>
          <p:cNvCxnSpPr>
            <a:stCxn id="56" idx="0"/>
            <a:endCxn id="74" idx="4"/>
          </p:cNvCxnSpPr>
          <p:nvPr/>
        </p:nvCxnSpPr>
        <p:spPr>
          <a:xfrm flipV="1">
            <a:off x="53716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Ευθεία γραμμή σύνδεσης 296"/>
          <p:cNvCxnSpPr>
            <a:stCxn id="57" idx="0"/>
            <a:endCxn id="75" idx="4"/>
          </p:cNvCxnSpPr>
          <p:nvPr/>
        </p:nvCxnSpPr>
        <p:spPr>
          <a:xfrm flipV="1">
            <a:off x="57907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Ευθεία γραμμή σύνδεσης 298"/>
          <p:cNvCxnSpPr>
            <a:stCxn id="58" idx="0"/>
            <a:endCxn id="76" idx="4"/>
          </p:cNvCxnSpPr>
          <p:nvPr/>
        </p:nvCxnSpPr>
        <p:spPr>
          <a:xfrm flipV="1">
            <a:off x="62098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Ευθεία γραμμή σύνδεσης 300"/>
          <p:cNvCxnSpPr>
            <a:stCxn id="59" idx="0"/>
            <a:endCxn id="77" idx="4"/>
          </p:cNvCxnSpPr>
          <p:nvPr/>
        </p:nvCxnSpPr>
        <p:spPr>
          <a:xfrm flipV="1">
            <a:off x="6628900" y="27707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Ευθεία γραμμή σύνδεσης 302"/>
          <p:cNvCxnSpPr>
            <a:stCxn id="63" idx="0"/>
            <a:endCxn id="81" idx="4"/>
          </p:cNvCxnSpPr>
          <p:nvPr/>
        </p:nvCxnSpPr>
        <p:spPr>
          <a:xfrm flipV="1">
            <a:off x="11806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Ευθεία γραμμή σύνδεσης 304"/>
          <p:cNvCxnSpPr>
            <a:stCxn id="64" idx="0"/>
            <a:endCxn id="82" idx="4"/>
          </p:cNvCxnSpPr>
          <p:nvPr/>
        </p:nvCxnSpPr>
        <p:spPr>
          <a:xfrm flipV="1">
            <a:off x="15997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Ευθεία γραμμή σύνδεσης 306"/>
          <p:cNvCxnSpPr>
            <a:stCxn id="65" idx="0"/>
            <a:endCxn id="83" idx="4"/>
          </p:cNvCxnSpPr>
          <p:nvPr/>
        </p:nvCxnSpPr>
        <p:spPr>
          <a:xfrm flipV="1">
            <a:off x="20188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Ευθεία γραμμή σύνδεσης 308"/>
          <p:cNvCxnSpPr>
            <a:stCxn id="66" idx="0"/>
            <a:endCxn id="84" idx="4"/>
          </p:cNvCxnSpPr>
          <p:nvPr/>
        </p:nvCxnSpPr>
        <p:spPr>
          <a:xfrm flipV="1">
            <a:off x="24379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Ευθεία γραμμή σύνδεσης 310"/>
          <p:cNvCxnSpPr>
            <a:stCxn id="68" idx="0"/>
            <a:endCxn id="85" idx="4"/>
          </p:cNvCxnSpPr>
          <p:nvPr/>
        </p:nvCxnSpPr>
        <p:spPr>
          <a:xfrm flipV="1">
            <a:off x="28570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Ευθεία γραμμή σύνδεσης 312"/>
          <p:cNvCxnSpPr>
            <a:stCxn id="69" idx="0"/>
            <a:endCxn id="86" idx="4"/>
          </p:cNvCxnSpPr>
          <p:nvPr/>
        </p:nvCxnSpPr>
        <p:spPr>
          <a:xfrm flipV="1">
            <a:off x="32761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Ευθεία γραμμή σύνδεσης 316"/>
          <p:cNvCxnSpPr>
            <a:stCxn id="70" idx="0"/>
            <a:endCxn id="87" idx="4"/>
          </p:cNvCxnSpPr>
          <p:nvPr/>
        </p:nvCxnSpPr>
        <p:spPr>
          <a:xfrm flipV="1">
            <a:off x="36952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Ευθεία γραμμή σύνδεσης 318"/>
          <p:cNvCxnSpPr>
            <a:stCxn id="71" idx="0"/>
            <a:endCxn id="88" idx="4"/>
          </p:cNvCxnSpPr>
          <p:nvPr/>
        </p:nvCxnSpPr>
        <p:spPr>
          <a:xfrm flipV="1">
            <a:off x="41143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Ευθεία γραμμή σύνδεσης 320"/>
          <p:cNvCxnSpPr>
            <a:stCxn id="72" idx="0"/>
            <a:endCxn id="89" idx="4"/>
          </p:cNvCxnSpPr>
          <p:nvPr/>
        </p:nvCxnSpPr>
        <p:spPr>
          <a:xfrm flipV="1">
            <a:off x="45334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Ευθεία γραμμή σύνδεσης 322"/>
          <p:cNvCxnSpPr>
            <a:stCxn id="73" idx="0"/>
            <a:endCxn id="90" idx="4"/>
          </p:cNvCxnSpPr>
          <p:nvPr/>
        </p:nvCxnSpPr>
        <p:spPr>
          <a:xfrm flipV="1">
            <a:off x="49525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Ευθεία γραμμή σύνδεσης 324"/>
          <p:cNvCxnSpPr>
            <a:stCxn id="74" idx="0"/>
            <a:endCxn id="91" idx="4"/>
          </p:cNvCxnSpPr>
          <p:nvPr/>
        </p:nvCxnSpPr>
        <p:spPr>
          <a:xfrm flipV="1">
            <a:off x="53716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Ευθεία γραμμή σύνδεσης 326"/>
          <p:cNvCxnSpPr>
            <a:stCxn id="75" idx="0"/>
            <a:endCxn id="92" idx="4"/>
          </p:cNvCxnSpPr>
          <p:nvPr/>
        </p:nvCxnSpPr>
        <p:spPr>
          <a:xfrm flipV="1">
            <a:off x="57907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Ευθεία γραμμή σύνδεσης 328"/>
          <p:cNvCxnSpPr>
            <a:stCxn id="76" idx="0"/>
            <a:endCxn id="93" idx="4"/>
          </p:cNvCxnSpPr>
          <p:nvPr/>
        </p:nvCxnSpPr>
        <p:spPr>
          <a:xfrm flipV="1">
            <a:off x="62098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Ευθεία γραμμή σύνδεσης 330"/>
          <p:cNvCxnSpPr>
            <a:stCxn id="77" idx="0"/>
            <a:endCxn id="94" idx="4"/>
          </p:cNvCxnSpPr>
          <p:nvPr/>
        </p:nvCxnSpPr>
        <p:spPr>
          <a:xfrm flipV="1">
            <a:off x="6628900" y="20818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>
            <a:off x="698500" y="4991100"/>
            <a:ext cx="63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Visualization of a stack of dilated causal convolutional layers</a:t>
            </a:r>
            <a:endParaRPr lang="en-GB" dirty="0"/>
          </a:p>
        </p:txBody>
      </p:sp>
      <p:sp>
        <p:nvSpPr>
          <p:cNvPr id="333" name="TextBox 332"/>
          <p:cNvSpPr txBox="1"/>
          <p:nvPr/>
        </p:nvSpPr>
        <p:spPr>
          <a:xfrm>
            <a:off x="7277100" y="4584700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GB" dirty="0"/>
          </a:p>
        </p:txBody>
      </p:sp>
      <p:sp>
        <p:nvSpPr>
          <p:cNvPr id="334" name="TextBox 333"/>
          <p:cNvSpPr txBox="1"/>
          <p:nvPr/>
        </p:nvSpPr>
        <p:spPr>
          <a:xfrm>
            <a:off x="7277100" y="39243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Hidden layer </a:t>
            </a:r>
            <a:endParaRPr lang="en-GB" dirty="0"/>
          </a:p>
        </p:txBody>
      </p:sp>
      <p:sp>
        <p:nvSpPr>
          <p:cNvPr id="335" name="TextBox 334"/>
          <p:cNvSpPr txBox="1"/>
          <p:nvPr/>
        </p:nvSpPr>
        <p:spPr>
          <a:xfrm>
            <a:off x="7277100" y="322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Hidden layer </a:t>
            </a:r>
            <a:endParaRPr lang="en-GB" dirty="0"/>
          </a:p>
        </p:txBody>
      </p:sp>
      <p:sp>
        <p:nvSpPr>
          <p:cNvPr id="336" name="TextBox 335"/>
          <p:cNvSpPr txBox="1"/>
          <p:nvPr/>
        </p:nvSpPr>
        <p:spPr>
          <a:xfrm>
            <a:off x="7277100" y="25273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Hidden layer </a:t>
            </a:r>
            <a:endParaRPr lang="en-GB" dirty="0"/>
          </a:p>
        </p:txBody>
      </p:sp>
      <p:sp>
        <p:nvSpPr>
          <p:cNvPr id="337" name="TextBox 336"/>
          <p:cNvSpPr txBox="1"/>
          <p:nvPr/>
        </p:nvSpPr>
        <p:spPr>
          <a:xfrm>
            <a:off x="7277100" y="18415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7277100" y="22873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dilation = 8</a:t>
            </a:r>
            <a:endParaRPr lang="en-GB" dirty="0"/>
          </a:p>
        </p:txBody>
      </p:sp>
      <p:sp>
        <p:nvSpPr>
          <p:cNvPr id="205" name="TextBox 204"/>
          <p:cNvSpPr txBox="1"/>
          <p:nvPr/>
        </p:nvSpPr>
        <p:spPr>
          <a:xfrm>
            <a:off x="7277100" y="29858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dilation = </a:t>
            </a:r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207" name="TextBox 206"/>
          <p:cNvSpPr txBox="1"/>
          <p:nvPr/>
        </p:nvSpPr>
        <p:spPr>
          <a:xfrm>
            <a:off x="7277100" y="36843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dilation = </a:t>
            </a:r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209" name="TextBox 208"/>
          <p:cNvSpPr txBox="1"/>
          <p:nvPr/>
        </p:nvSpPr>
        <p:spPr>
          <a:xfrm>
            <a:off x="7277100" y="43701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dilation = </a:t>
            </a:r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211" name="Θέση περιεχομένου 66"/>
          <p:cNvSpPr txBox="1">
            <a:spLocks/>
          </p:cNvSpPr>
          <p:nvPr/>
        </p:nvSpPr>
        <p:spPr>
          <a:xfrm>
            <a:off x="428730" y="5458191"/>
            <a:ext cx="8372370" cy="13460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Stacked dilated convolutions enable very large </a:t>
            </a:r>
            <a:r>
              <a:rPr lang="en-GB" sz="1800" b="1" dirty="0" smtClean="0"/>
              <a:t>receptive fields</a:t>
            </a:r>
            <a:r>
              <a:rPr lang="en-GB" sz="1800" dirty="0" smtClean="0"/>
              <a:t> with just a few layers.</a:t>
            </a:r>
          </a:p>
          <a:p>
            <a:r>
              <a:rPr lang="en-US" sz="1800" dirty="0" smtClean="0"/>
              <a:t>The receptive field of the above example is (8+4+2+1) + 1 = 16</a:t>
            </a:r>
            <a:endParaRPr lang="en-GB" sz="1800" dirty="0" smtClean="0"/>
          </a:p>
          <a:p>
            <a:r>
              <a:rPr lang="en-GB" sz="1800" dirty="0" smtClean="0"/>
              <a:t>In </a:t>
            </a:r>
            <a:r>
              <a:rPr lang="en-GB" sz="1800" dirty="0" err="1" smtClean="0"/>
              <a:t>WaveNet</a:t>
            </a:r>
            <a:r>
              <a:rPr lang="en-GB" sz="1800" dirty="0" smtClean="0"/>
              <a:t>, the dilation is doubled for every layer up to a certain point and then repeated: </a:t>
            </a:r>
            <a:r>
              <a:rPr lang="en-US" sz="1800" dirty="0" smtClean="0"/>
              <a:t>1, 2, 4, ..., 512,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1, 2, 4, ..., 512,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/>
              <a:t>1, 2, 4, ..., 512,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 2, 4, …, 512,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smtClean="0"/>
              <a:t>1, 2, 4, …, 512</a:t>
            </a:r>
          </a:p>
        </p:txBody>
      </p:sp>
    </p:spTree>
    <p:extLst>
      <p:ext uri="{BB962C8B-B14F-4D97-AF65-F5344CB8AC3E}">
        <p14:creationId xmlns:p14="http://schemas.microsoft.com/office/powerpoint/2010/main" val="24519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– Dilated convolutions</a:t>
            </a:r>
            <a:endParaRPr lang="en-GB" sz="4000" dirty="0"/>
          </a:p>
        </p:txBody>
      </p:sp>
      <p:sp>
        <p:nvSpPr>
          <p:cNvPr id="32" name="Έλλειψη 31"/>
          <p:cNvSpPr/>
          <p:nvPr/>
        </p:nvSpPr>
        <p:spPr>
          <a:xfrm>
            <a:off x="22225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Έλλειψη 33"/>
          <p:cNvSpPr/>
          <p:nvPr/>
        </p:nvSpPr>
        <p:spPr>
          <a:xfrm>
            <a:off x="26416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Έλλειψη 34"/>
          <p:cNvSpPr/>
          <p:nvPr/>
        </p:nvSpPr>
        <p:spPr>
          <a:xfrm>
            <a:off x="30607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Έλλειψη 35"/>
          <p:cNvSpPr/>
          <p:nvPr/>
        </p:nvSpPr>
        <p:spPr>
          <a:xfrm>
            <a:off x="34798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Έλλειψη 36"/>
          <p:cNvSpPr/>
          <p:nvPr/>
        </p:nvSpPr>
        <p:spPr>
          <a:xfrm>
            <a:off x="38989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Έλλειψη 37"/>
          <p:cNvSpPr/>
          <p:nvPr/>
        </p:nvSpPr>
        <p:spPr>
          <a:xfrm>
            <a:off x="43180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Έλλειψη 38"/>
          <p:cNvSpPr/>
          <p:nvPr/>
        </p:nvSpPr>
        <p:spPr>
          <a:xfrm>
            <a:off x="47371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Έλλειψη 39"/>
          <p:cNvSpPr/>
          <p:nvPr/>
        </p:nvSpPr>
        <p:spPr>
          <a:xfrm>
            <a:off x="51562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Έλλειψη 40"/>
          <p:cNvSpPr/>
          <p:nvPr/>
        </p:nvSpPr>
        <p:spPr>
          <a:xfrm>
            <a:off x="55753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Έλλειψη 41"/>
          <p:cNvSpPr/>
          <p:nvPr/>
        </p:nvSpPr>
        <p:spPr>
          <a:xfrm>
            <a:off x="59944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Έλλειψη 42"/>
          <p:cNvSpPr/>
          <p:nvPr/>
        </p:nvSpPr>
        <p:spPr>
          <a:xfrm>
            <a:off x="64135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Έλλειψη 43"/>
          <p:cNvSpPr/>
          <p:nvPr/>
        </p:nvSpPr>
        <p:spPr>
          <a:xfrm>
            <a:off x="68326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Έλλειψη 44"/>
          <p:cNvSpPr/>
          <p:nvPr/>
        </p:nvSpPr>
        <p:spPr>
          <a:xfrm>
            <a:off x="72517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Έλλειψη 45"/>
          <p:cNvSpPr/>
          <p:nvPr/>
        </p:nvSpPr>
        <p:spPr>
          <a:xfrm>
            <a:off x="76708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Έλλειψη 46"/>
          <p:cNvSpPr/>
          <p:nvPr/>
        </p:nvSpPr>
        <p:spPr>
          <a:xfrm>
            <a:off x="80899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Έλλειψη 47"/>
          <p:cNvSpPr/>
          <p:nvPr/>
        </p:nvSpPr>
        <p:spPr>
          <a:xfrm>
            <a:off x="8509000" y="6692900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Έλλειψη 48"/>
          <p:cNvSpPr/>
          <p:nvPr/>
        </p:nvSpPr>
        <p:spPr>
          <a:xfrm>
            <a:off x="22225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Έλλειψη 49"/>
          <p:cNvSpPr/>
          <p:nvPr/>
        </p:nvSpPr>
        <p:spPr>
          <a:xfrm>
            <a:off x="26416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Έλλειψη 50"/>
          <p:cNvSpPr/>
          <p:nvPr/>
        </p:nvSpPr>
        <p:spPr>
          <a:xfrm>
            <a:off x="30607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Έλλειψη 51"/>
          <p:cNvSpPr/>
          <p:nvPr/>
        </p:nvSpPr>
        <p:spPr>
          <a:xfrm>
            <a:off x="34798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Έλλειψη 52"/>
          <p:cNvSpPr/>
          <p:nvPr/>
        </p:nvSpPr>
        <p:spPr>
          <a:xfrm>
            <a:off x="38989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Έλλειψη 53"/>
          <p:cNvSpPr/>
          <p:nvPr/>
        </p:nvSpPr>
        <p:spPr>
          <a:xfrm>
            <a:off x="43180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Έλλειψη 54"/>
          <p:cNvSpPr/>
          <p:nvPr/>
        </p:nvSpPr>
        <p:spPr>
          <a:xfrm>
            <a:off x="47371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Έλλειψη 55"/>
          <p:cNvSpPr/>
          <p:nvPr/>
        </p:nvSpPr>
        <p:spPr>
          <a:xfrm>
            <a:off x="51562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Έλλειψη 56"/>
          <p:cNvSpPr/>
          <p:nvPr/>
        </p:nvSpPr>
        <p:spPr>
          <a:xfrm>
            <a:off x="55753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Έλλειψη 57"/>
          <p:cNvSpPr/>
          <p:nvPr/>
        </p:nvSpPr>
        <p:spPr>
          <a:xfrm>
            <a:off x="59944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Έλλειψη 58"/>
          <p:cNvSpPr/>
          <p:nvPr/>
        </p:nvSpPr>
        <p:spPr>
          <a:xfrm>
            <a:off x="64135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Έλλειψη 59"/>
          <p:cNvSpPr/>
          <p:nvPr/>
        </p:nvSpPr>
        <p:spPr>
          <a:xfrm>
            <a:off x="68326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Έλλειψη 60"/>
          <p:cNvSpPr/>
          <p:nvPr/>
        </p:nvSpPr>
        <p:spPr>
          <a:xfrm>
            <a:off x="72517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Έλλειψη 61"/>
          <p:cNvSpPr/>
          <p:nvPr/>
        </p:nvSpPr>
        <p:spPr>
          <a:xfrm>
            <a:off x="76708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Έλλειψη 62"/>
          <p:cNvSpPr/>
          <p:nvPr/>
        </p:nvSpPr>
        <p:spPr>
          <a:xfrm>
            <a:off x="80899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Έλλειψη 63"/>
          <p:cNvSpPr/>
          <p:nvPr/>
        </p:nvSpPr>
        <p:spPr>
          <a:xfrm>
            <a:off x="8509000" y="60039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Έλλειψη 64"/>
          <p:cNvSpPr/>
          <p:nvPr/>
        </p:nvSpPr>
        <p:spPr>
          <a:xfrm>
            <a:off x="22225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Έλλειψη 65"/>
          <p:cNvSpPr/>
          <p:nvPr/>
        </p:nvSpPr>
        <p:spPr>
          <a:xfrm>
            <a:off x="26416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Έλλειψη 67"/>
          <p:cNvSpPr/>
          <p:nvPr/>
        </p:nvSpPr>
        <p:spPr>
          <a:xfrm>
            <a:off x="30607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Έλλειψη 68"/>
          <p:cNvSpPr/>
          <p:nvPr/>
        </p:nvSpPr>
        <p:spPr>
          <a:xfrm>
            <a:off x="34798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Έλλειψη 69"/>
          <p:cNvSpPr/>
          <p:nvPr/>
        </p:nvSpPr>
        <p:spPr>
          <a:xfrm>
            <a:off x="38989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Έλλειψη 70"/>
          <p:cNvSpPr/>
          <p:nvPr/>
        </p:nvSpPr>
        <p:spPr>
          <a:xfrm>
            <a:off x="43180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Έλλειψη 71"/>
          <p:cNvSpPr/>
          <p:nvPr/>
        </p:nvSpPr>
        <p:spPr>
          <a:xfrm>
            <a:off x="47371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Έλλειψη 72"/>
          <p:cNvSpPr/>
          <p:nvPr/>
        </p:nvSpPr>
        <p:spPr>
          <a:xfrm>
            <a:off x="51562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Έλλειψη 73"/>
          <p:cNvSpPr/>
          <p:nvPr/>
        </p:nvSpPr>
        <p:spPr>
          <a:xfrm>
            <a:off x="55753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Έλλειψη 74"/>
          <p:cNvSpPr/>
          <p:nvPr/>
        </p:nvSpPr>
        <p:spPr>
          <a:xfrm>
            <a:off x="59944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Έλλειψη 75"/>
          <p:cNvSpPr/>
          <p:nvPr/>
        </p:nvSpPr>
        <p:spPr>
          <a:xfrm>
            <a:off x="64135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Έλλειψη 76"/>
          <p:cNvSpPr/>
          <p:nvPr/>
        </p:nvSpPr>
        <p:spPr>
          <a:xfrm>
            <a:off x="68326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Έλλειψη 77"/>
          <p:cNvSpPr/>
          <p:nvPr/>
        </p:nvSpPr>
        <p:spPr>
          <a:xfrm>
            <a:off x="72517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Έλλειψη 78"/>
          <p:cNvSpPr/>
          <p:nvPr/>
        </p:nvSpPr>
        <p:spPr>
          <a:xfrm>
            <a:off x="76708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Έλλειψη 79"/>
          <p:cNvSpPr/>
          <p:nvPr/>
        </p:nvSpPr>
        <p:spPr>
          <a:xfrm>
            <a:off x="80899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Έλλειψη 80"/>
          <p:cNvSpPr/>
          <p:nvPr/>
        </p:nvSpPr>
        <p:spPr>
          <a:xfrm>
            <a:off x="8509000" y="53149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Έλλειψη 81"/>
          <p:cNvSpPr/>
          <p:nvPr/>
        </p:nvSpPr>
        <p:spPr>
          <a:xfrm>
            <a:off x="22225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Έλλειψη 82"/>
          <p:cNvSpPr/>
          <p:nvPr/>
        </p:nvSpPr>
        <p:spPr>
          <a:xfrm>
            <a:off x="26416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Έλλειψη 83"/>
          <p:cNvSpPr/>
          <p:nvPr/>
        </p:nvSpPr>
        <p:spPr>
          <a:xfrm>
            <a:off x="30607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Έλλειψη 84"/>
          <p:cNvSpPr/>
          <p:nvPr/>
        </p:nvSpPr>
        <p:spPr>
          <a:xfrm>
            <a:off x="34798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Έλλειψη 85"/>
          <p:cNvSpPr/>
          <p:nvPr/>
        </p:nvSpPr>
        <p:spPr>
          <a:xfrm>
            <a:off x="38989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Έλλειψη 86"/>
          <p:cNvSpPr/>
          <p:nvPr/>
        </p:nvSpPr>
        <p:spPr>
          <a:xfrm>
            <a:off x="43180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Έλλειψη 87"/>
          <p:cNvSpPr/>
          <p:nvPr/>
        </p:nvSpPr>
        <p:spPr>
          <a:xfrm>
            <a:off x="47371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Έλλειψη 88"/>
          <p:cNvSpPr/>
          <p:nvPr/>
        </p:nvSpPr>
        <p:spPr>
          <a:xfrm>
            <a:off x="51562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Έλλειψη 89"/>
          <p:cNvSpPr/>
          <p:nvPr/>
        </p:nvSpPr>
        <p:spPr>
          <a:xfrm>
            <a:off x="55753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Έλλειψη 91"/>
          <p:cNvSpPr/>
          <p:nvPr/>
        </p:nvSpPr>
        <p:spPr>
          <a:xfrm>
            <a:off x="59944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Έλλειψη 92"/>
          <p:cNvSpPr/>
          <p:nvPr/>
        </p:nvSpPr>
        <p:spPr>
          <a:xfrm>
            <a:off x="64135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Έλλειψη 93"/>
          <p:cNvSpPr/>
          <p:nvPr/>
        </p:nvSpPr>
        <p:spPr>
          <a:xfrm>
            <a:off x="68326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Έλλειψη 94"/>
          <p:cNvSpPr/>
          <p:nvPr/>
        </p:nvSpPr>
        <p:spPr>
          <a:xfrm>
            <a:off x="72517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Έλλειψη 95"/>
          <p:cNvSpPr/>
          <p:nvPr/>
        </p:nvSpPr>
        <p:spPr>
          <a:xfrm>
            <a:off x="76708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Έλλειψη 96"/>
          <p:cNvSpPr/>
          <p:nvPr/>
        </p:nvSpPr>
        <p:spPr>
          <a:xfrm>
            <a:off x="80899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Έλλειψη 97"/>
          <p:cNvSpPr/>
          <p:nvPr/>
        </p:nvSpPr>
        <p:spPr>
          <a:xfrm>
            <a:off x="8509000" y="46259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Έλλειψη 98"/>
          <p:cNvSpPr/>
          <p:nvPr/>
        </p:nvSpPr>
        <p:spPr>
          <a:xfrm>
            <a:off x="22225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Έλλειψη 99"/>
          <p:cNvSpPr/>
          <p:nvPr/>
        </p:nvSpPr>
        <p:spPr>
          <a:xfrm>
            <a:off x="26416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Έλλειψη 100"/>
          <p:cNvSpPr/>
          <p:nvPr/>
        </p:nvSpPr>
        <p:spPr>
          <a:xfrm>
            <a:off x="30607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Έλλειψη 101"/>
          <p:cNvSpPr/>
          <p:nvPr/>
        </p:nvSpPr>
        <p:spPr>
          <a:xfrm>
            <a:off x="34798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Έλλειψη 102"/>
          <p:cNvSpPr/>
          <p:nvPr/>
        </p:nvSpPr>
        <p:spPr>
          <a:xfrm>
            <a:off x="38989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Έλλειψη 103"/>
          <p:cNvSpPr/>
          <p:nvPr/>
        </p:nvSpPr>
        <p:spPr>
          <a:xfrm>
            <a:off x="43180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Έλλειψη 104"/>
          <p:cNvSpPr/>
          <p:nvPr/>
        </p:nvSpPr>
        <p:spPr>
          <a:xfrm>
            <a:off x="47371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Έλλειψη 105"/>
          <p:cNvSpPr/>
          <p:nvPr/>
        </p:nvSpPr>
        <p:spPr>
          <a:xfrm>
            <a:off x="51562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Έλλειψη 106"/>
          <p:cNvSpPr/>
          <p:nvPr/>
        </p:nvSpPr>
        <p:spPr>
          <a:xfrm>
            <a:off x="55753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Έλλειψη 107"/>
          <p:cNvSpPr/>
          <p:nvPr/>
        </p:nvSpPr>
        <p:spPr>
          <a:xfrm>
            <a:off x="59944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Έλλειψη 108"/>
          <p:cNvSpPr/>
          <p:nvPr/>
        </p:nvSpPr>
        <p:spPr>
          <a:xfrm>
            <a:off x="64135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Έλλειψη 109"/>
          <p:cNvSpPr/>
          <p:nvPr/>
        </p:nvSpPr>
        <p:spPr>
          <a:xfrm>
            <a:off x="68326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Έλλειψη 110"/>
          <p:cNvSpPr/>
          <p:nvPr/>
        </p:nvSpPr>
        <p:spPr>
          <a:xfrm>
            <a:off x="72517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Έλλειψη 111"/>
          <p:cNvSpPr/>
          <p:nvPr/>
        </p:nvSpPr>
        <p:spPr>
          <a:xfrm>
            <a:off x="76708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Έλλειψη 112"/>
          <p:cNvSpPr/>
          <p:nvPr/>
        </p:nvSpPr>
        <p:spPr>
          <a:xfrm>
            <a:off x="80899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Έλλειψη 113"/>
          <p:cNvSpPr/>
          <p:nvPr/>
        </p:nvSpPr>
        <p:spPr>
          <a:xfrm>
            <a:off x="85090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5" name="Ευθύγραμμο βέλος σύνδεσης 114"/>
          <p:cNvCxnSpPr>
            <a:stCxn id="32" idx="0"/>
            <a:endCxn id="50" idx="4"/>
          </p:cNvCxnSpPr>
          <p:nvPr/>
        </p:nvCxnSpPr>
        <p:spPr>
          <a:xfrm flipV="1">
            <a:off x="22855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Ευθύγραμμο βέλος σύνδεσης 115"/>
          <p:cNvCxnSpPr>
            <a:stCxn id="34" idx="0"/>
            <a:endCxn id="50" idx="4"/>
          </p:cNvCxnSpPr>
          <p:nvPr/>
        </p:nvCxnSpPr>
        <p:spPr>
          <a:xfrm flipV="1">
            <a:off x="27046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Ευθύγραμμο βέλος σύνδεσης 116"/>
          <p:cNvCxnSpPr>
            <a:stCxn id="34" idx="0"/>
            <a:endCxn id="51" idx="4"/>
          </p:cNvCxnSpPr>
          <p:nvPr/>
        </p:nvCxnSpPr>
        <p:spPr>
          <a:xfrm flipV="1">
            <a:off x="27046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Ευθύγραμμο βέλος σύνδεσης 117"/>
          <p:cNvCxnSpPr>
            <a:stCxn id="35" idx="0"/>
            <a:endCxn id="51" idx="4"/>
          </p:cNvCxnSpPr>
          <p:nvPr/>
        </p:nvCxnSpPr>
        <p:spPr>
          <a:xfrm flipV="1">
            <a:off x="31237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Ευθύγραμμο βέλος σύνδεσης 118"/>
          <p:cNvCxnSpPr>
            <a:stCxn id="35" idx="0"/>
            <a:endCxn id="52" idx="4"/>
          </p:cNvCxnSpPr>
          <p:nvPr/>
        </p:nvCxnSpPr>
        <p:spPr>
          <a:xfrm flipV="1">
            <a:off x="31237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Ευθύγραμμο βέλος σύνδεσης 119"/>
          <p:cNvCxnSpPr>
            <a:stCxn id="36" idx="0"/>
            <a:endCxn id="52" idx="4"/>
          </p:cNvCxnSpPr>
          <p:nvPr/>
        </p:nvCxnSpPr>
        <p:spPr>
          <a:xfrm flipV="1">
            <a:off x="35428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Ευθεία γραμμή σύνδεσης 120"/>
          <p:cNvCxnSpPr>
            <a:stCxn id="36" idx="0"/>
            <a:endCxn id="53" idx="4"/>
          </p:cNvCxnSpPr>
          <p:nvPr/>
        </p:nvCxnSpPr>
        <p:spPr>
          <a:xfrm flipV="1">
            <a:off x="3542800" y="6129925"/>
            <a:ext cx="4191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Ευθεία γραμμή σύνδεσης 121"/>
          <p:cNvCxnSpPr>
            <a:stCxn id="37" idx="0"/>
            <a:endCxn id="53" idx="4"/>
          </p:cNvCxnSpPr>
          <p:nvPr/>
        </p:nvCxnSpPr>
        <p:spPr>
          <a:xfrm flipV="1">
            <a:off x="3961900" y="612992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Ευθύγραμμο βέλος σύνδεσης 122"/>
          <p:cNvCxnSpPr>
            <a:stCxn id="38" idx="0"/>
            <a:endCxn id="54" idx="4"/>
          </p:cNvCxnSpPr>
          <p:nvPr/>
        </p:nvCxnSpPr>
        <p:spPr>
          <a:xfrm flipV="1">
            <a:off x="43810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Ευθύγραμμο βέλος σύνδεσης 123"/>
          <p:cNvCxnSpPr>
            <a:stCxn id="37" idx="0"/>
            <a:endCxn id="54" idx="4"/>
          </p:cNvCxnSpPr>
          <p:nvPr/>
        </p:nvCxnSpPr>
        <p:spPr>
          <a:xfrm flipV="1">
            <a:off x="39619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Ευθεία γραμμή σύνδεσης 124"/>
          <p:cNvCxnSpPr>
            <a:stCxn id="38" idx="0"/>
            <a:endCxn id="55" idx="4"/>
          </p:cNvCxnSpPr>
          <p:nvPr/>
        </p:nvCxnSpPr>
        <p:spPr>
          <a:xfrm flipV="1">
            <a:off x="4381000" y="6129925"/>
            <a:ext cx="4191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Ευθεία γραμμή σύνδεσης 125"/>
          <p:cNvCxnSpPr>
            <a:stCxn id="39" idx="0"/>
            <a:endCxn id="55" idx="4"/>
          </p:cNvCxnSpPr>
          <p:nvPr/>
        </p:nvCxnSpPr>
        <p:spPr>
          <a:xfrm flipV="1">
            <a:off x="4800100" y="612992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Ευθύγραμμο βέλος σύνδεσης 126"/>
          <p:cNvCxnSpPr>
            <a:stCxn id="39" idx="0"/>
          </p:cNvCxnSpPr>
          <p:nvPr/>
        </p:nvCxnSpPr>
        <p:spPr>
          <a:xfrm flipV="1">
            <a:off x="4800100" y="6129925"/>
            <a:ext cx="42722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Ευθύγραμμο βέλος σύνδεσης 127"/>
          <p:cNvCxnSpPr>
            <a:stCxn id="40" idx="0"/>
            <a:endCxn id="56" idx="4"/>
          </p:cNvCxnSpPr>
          <p:nvPr/>
        </p:nvCxnSpPr>
        <p:spPr>
          <a:xfrm flipV="1">
            <a:off x="52192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Ευθεία γραμμή σύνδεσης 128"/>
          <p:cNvCxnSpPr>
            <a:stCxn id="40" idx="0"/>
            <a:endCxn id="57" idx="4"/>
          </p:cNvCxnSpPr>
          <p:nvPr/>
        </p:nvCxnSpPr>
        <p:spPr>
          <a:xfrm flipV="1">
            <a:off x="5219200" y="6129925"/>
            <a:ext cx="4191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Ευθεία γραμμή σύνδεσης 129"/>
          <p:cNvCxnSpPr>
            <a:stCxn id="41" idx="0"/>
            <a:endCxn id="57" idx="4"/>
          </p:cNvCxnSpPr>
          <p:nvPr/>
        </p:nvCxnSpPr>
        <p:spPr>
          <a:xfrm flipV="1">
            <a:off x="5638300" y="612992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Ευθύγραμμο βέλος σύνδεσης 130"/>
          <p:cNvCxnSpPr>
            <a:stCxn id="41" idx="0"/>
            <a:endCxn id="58" idx="4"/>
          </p:cNvCxnSpPr>
          <p:nvPr/>
        </p:nvCxnSpPr>
        <p:spPr>
          <a:xfrm flipV="1">
            <a:off x="56383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Ευθύγραμμο βέλος σύνδεσης 131"/>
          <p:cNvCxnSpPr>
            <a:stCxn id="42" idx="0"/>
            <a:endCxn id="58" idx="4"/>
          </p:cNvCxnSpPr>
          <p:nvPr/>
        </p:nvCxnSpPr>
        <p:spPr>
          <a:xfrm flipV="1">
            <a:off x="60574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Ευθεία γραμμή σύνδεσης 132"/>
          <p:cNvCxnSpPr>
            <a:stCxn id="42" idx="0"/>
            <a:endCxn id="59" idx="4"/>
          </p:cNvCxnSpPr>
          <p:nvPr/>
        </p:nvCxnSpPr>
        <p:spPr>
          <a:xfrm flipV="1">
            <a:off x="6057400" y="6129925"/>
            <a:ext cx="4191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Ευθεία γραμμή σύνδεσης 133"/>
          <p:cNvCxnSpPr>
            <a:stCxn id="43" idx="0"/>
            <a:endCxn id="59" idx="4"/>
          </p:cNvCxnSpPr>
          <p:nvPr/>
        </p:nvCxnSpPr>
        <p:spPr>
          <a:xfrm flipV="1">
            <a:off x="6476500" y="612992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Ευθύγραμμο βέλος σύνδεσης 134"/>
          <p:cNvCxnSpPr>
            <a:stCxn id="43" idx="0"/>
            <a:endCxn id="60" idx="4"/>
          </p:cNvCxnSpPr>
          <p:nvPr/>
        </p:nvCxnSpPr>
        <p:spPr>
          <a:xfrm flipV="1">
            <a:off x="64765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Ευθύγραμμο βέλος σύνδεσης 135"/>
          <p:cNvCxnSpPr>
            <a:stCxn id="44" idx="0"/>
            <a:endCxn id="60" idx="4"/>
          </p:cNvCxnSpPr>
          <p:nvPr/>
        </p:nvCxnSpPr>
        <p:spPr>
          <a:xfrm flipV="1">
            <a:off x="68956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Ευθεία γραμμή σύνδεσης 136"/>
          <p:cNvCxnSpPr>
            <a:stCxn id="44" idx="0"/>
            <a:endCxn id="61" idx="4"/>
          </p:cNvCxnSpPr>
          <p:nvPr/>
        </p:nvCxnSpPr>
        <p:spPr>
          <a:xfrm flipV="1">
            <a:off x="6895600" y="6129925"/>
            <a:ext cx="4191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Ευθεία γραμμή σύνδεσης 137"/>
          <p:cNvCxnSpPr>
            <a:stCxn id="45" idx="0"/>
            <a:endCxn id="61" idx="4"/>
          </p:cNvCxnSpPr>
          <p:nvPr/>
        </p:nvCxnSpPr>
        <p:spPr>
          <a:xfrm flipV="1">
            <a:off x="7314700" y="612992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Ευθύγραμμο βέλος σύνδεσης 138"/>
          <p:cNvCxnSpPr>
            <a:stCxn id="45" idx="0"/>
            <a:endCxn id="62" idx="4"/>
          </p:cNvCxnSpPr>
          <p:nvPr/>
        </p:nvCxnSpPr>
        <p:spPr>
          <a:xfrm flipV="1">
            <a:off x="73147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Ευθύγραμμο βέλος σύνδεσης 139"/>
          <p:cNvCxnSpPr>
            <a:stCxn id="46" idx="0"/>
            <a:endCxn id="62" idx="4"/>
          </p:cNvCxnSpPr>
          <p:nvPr/>
        </p:nvCxnSpPr>
        <p:spPr>
          <a:xfrm flipV="1">
            <a:off x="7733800" y="61299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Ευθεία γραμμή σύνδεσης 140"/>
          <p:cNvCxnSpPr>
            <a:stCxn id="46" idx="0"/>
            <a:endCxn id="63" idx="4"/>
          </p:cNvCxnSpPr>
          <p:nvPr/>
        </p:nvCxnSpPr>
        <p:spPr>
          <a:xfrm flipV="1">
            <a:off x="7733800" y="6129925"/>
            <a:ext cx="4191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Ευθεία γραμμή σύνδεσης 141"/>
          <p:cNvCxnSpPr>
            <a:stCxn id="47" idx="0"/>
            <a:endCxn id="63" idx="4"/>
          </p:cNvCxnSpPr>
          <p:nvPr/>
        </p:nvCxnSpPr>
        <p:spPr>
          <a:xfrm flipV="1">
            <a:off x="8152900" y="612992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Ευθύγραμμο βέλος σύνδεσης 142"/>
          <p:cNvCxnSpPr>
            <a:stCxn id="47" idx="0"/>
            <a:endCxn id="64" idx="4"/>
          </p:cNvCxnSpPr>
          <p:nvPr/>
        </p:nvCxnSpPr>
        <p:spPr>
          <a:xfrm flipV="1">
            <a:off x="8152900" y="61299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Ευθύγραμμο βέλος σύνδεσης 143"/>
          <p:cNvCxnSpPr>
            <a:stCxn id="48" idx="0"/>
          </p:cNvCxnSpPr>
          <p:nvPr/>
        </p:nvCxnSpPr>
        <p:spPr>
          <a:xfrm flipV="1">
            <a:off x="8572000" y="6129925"/>
            <a:ext cx="812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Ευθύγραμμο βέλος σύνδεσης 144"/>
          <p:cNvCxnSpPr>
            <a:stCxn id="50" idx="0"/>
          </p:cNvCxnSpPr>
          <p:nvPr/>
        </p:nvCxnSpPr>
        <p:spPr>
          <a:xfrm flipV="1">
            <a:off x="2704600" y="54409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Ευθύγραμμο βέλος σύνδεσης 145"/>
          <p:cNvCxnSpPr>
            <a:stCxn id="52" idx="0"/>
            <a:endCxn id="69" idx="4"/>
          </p:cNvCxnSpPr>
          <p:nvPr/>
        </p:nvCxnSpPr>
        <p:spPr>
          <a:xfrm flipV="1">
            <a:off x="3542800" y="54409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Ευθύγραμμο βέλος σύνδεσης 146"/>
          <p:cNvCxnSpPr>
            <a:stCxn id="54" idx="0"/>
            <a:endCxn id="73" idx="4"/>
          </p:cNvCxnSpPr>
          <p:nvPr/>
        </p:nvCxnSpPr>
        <p:spPr>
          <a:xfrm flipV="1">
            <a:off x="4381000" y="54409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Ευθύγραμμο βέλος σύνδεσης 147"/>
          <p:cNvCxnSpPr>
            <a:stCxn id="56" idx="0"/>
          </p:cNvCxnSpPr>
          <p:nvPr/>
        </p:nvCxnSpPr>
        <p:spPr>
          <a:xfrm flipV="1">
            <a:off x="5219200" y="54409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Ευθύγραμμο βέλος σύνδεσης 148"/>
          <p:cNvCxnSpPr>
            <a:stCxn id="58" idx="0"/>
            <a:endCxn id="77" idx="4"/>
          </p:cNvCxnSpPr>
          <p:nvPr/>
        </p:nvCxnSpPr>
        <p:spPr>
          <a:xfrm flipV="1">
            <a:off x="6057400" y="54409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Ευθύγραμμο βέλος σύνδεσης 149"/>
          <p:cNvCxnSpPr>
            <a:stCxn id="60" idx="0"/>
            <a:endCxn id="77" idx="4"/>
          </p:cNvCxnSpPr>
          <p:nvPr/>
        </p:nvCxnSpPr>
        <p:spPr>
          <a:xfrm flipV="1">
            <a:off x="6895600" y="54409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Ευθύγραμμο βέλος σύνδεσης 150"/>
          <p:cNvCxnSpPr>
            <a:stCxn id="62" idx="0"/>
            <a:endCxn id="81" idx="4"/>
          </p:cNvCxnSpPr>
          <p:nvPr/>
        </p:nvCxnSpPr>
        <p:spPr>
          <a:xfrm flipV="1">
            <a:off x="7733800" y="54409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Ευθύγραμμο βέλος σύνδεσης 151"/>
          <p:cNvCxnSpPr>
            <a:stCxn id="64" idx="0"/>
            <a:endCxn id="81" idx="4"/>
          </p:cNvCxnSpPr>
          <p:nvPr/>
        </p:nvCxnSpPr>
        <p:spPr>
          <a:xfrm flipV="1">
            <a:off x="8572000" y="54409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Ευθύγραμμο βέλος σύνδεσης 152"/>
          <p:cNvCxnSpPr>
            <a:stCxn id="69" idx="0"/>
            <a:endCxn id="89" idx="4"/>
          </p:cNvCxnSpPr>
          <p:nvPr/>
        </p:nvCxnSpPr>
        <p:spPr>
          <a:xfrm flipV="1">
            <a:off x="3542800" y="4751975"/>
            <a:ext cx="16764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Ευθύγραμμο βέλος σύνδεσης 153"/>
          <p:cNvCxnSpPr>
            <a:stCxn id="73" idx="0"/>
            <a:endCxn id="89" idx="4"/>
          </p:cNvCxnSpPr>
          <p:nvPr/>
        </p:nvCxnSpPr>
        <p:spPr>
          <a:xfrm flipV="1">
            <a:off x="5219200" y="475197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Ευθύγραμμο βέλος σύνδεσης 154"/>
          <p:cNvCxnSpPr>
            <a:stCxn id="77" idx="0"/>
            <a:endCxn id="98" idx="4"/>
          </p:cNvCxnSpPr>
          <p:nvPr/>
        </p:nvCxnSpPr>
        <p:spPr>
          <a:xfrm flipV="1">
            <a:off x="6895600" y="4751975"/>
            <a:ext cx="16764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Ευθύγραμμο βέλος σύνδεσης 155"/>
          <p:cNvCxnSpPr>
            <a:stCxn id="81" idx="0"/>
            <a:endCxn id="98" idx="4"/>
          </p:cNvCxnSpPr>
          <p:nvPr/>
        </p:nvCxnSpPr>
        <p:spPr>
          <a:xfrm flipV="1">
            <a:off x="8572000" y="475197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Ευθύγραμμο βέλος σύνδεσης 156"/>
          <p:cNvCxnSpPr>
            <a:stCxn id="89" idx="0"/>
            <a:endCxn id="114" idx="4"/>
          </p:cNvCxnSpPr>
          <p:nvPr/>
        </p:nvCxnSpPr>
        <p:spPr>
          <a:xfrm flipV="1">
            <a:off x="5219200" y="4063000"/>
            <a:ext cx="33528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Ευθύγραμμο βέλος σύνδεσης 157"/>
          <p:cNvCxnSpPr>
            <a:stCxn id="98" idx="0"/>
            <a:endCxn id="114" idx="4"/>
          </p:cNvCxnSpPr>
          <p:nvPr/>
        </p:nvCxnSpPr>
        <p:spPr>
          <a:xfrm flipV="1">
            <a:off x="8572000" y="406300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Ευθεία γραμμή σύνδεσης 158"/>
          <p:cNvCxnSpPr>
            <a:stCxn id="49" idx="0"/>
            <a:endCxn id="68" idx="4"/>
          </p:cNvCxnSpPr>
          <p:nvPr/>
        </p:nvCxnSpPr>
        <p:spPr>
          <a:xfrm flipV="1">
            <a:off x="22855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Ευθεία γραμμή σύνδεσης 159"/>
          <p:cNvCxnSpPr>
            <a:stCxn id="32" idx="0"/>
            <a:endCxn id="49" idx="4"/>
          </p:cNvCxnSpPr>
          <p:nvPr/>
        </p:nvCxnSpPr>
        <p:spPr>
          <a:xfrm flipV="1">
            <a:off x="2285500" y="612992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Ευθεία γραμμή σύνδεσης 160"/>
          <p:cNvCxnSpPr>
            <a:stCxn id="49" idx="0"/>
            <a:endCxn id="65" idx="4"/>
          </p:cNvCxnSpPr>
          <p:nvPr/>
        </p:nvCxnSpPr>
        <p:spPr>
          <a:xfrm flipV="1">
            <a:off x="22855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Ευθεία γραμμή σύνδεσης 161"/>
          <p:cNvCxnSpPr>
            <a:stCxn id="50" idx="0"/>
            <a:endCxn id="66" idx="4"/>
          </p:cNvCxnSpPr>
          <p:nvPr/>
        </p:nvCxnSpPr>
        <p:spPr>
          <a:xfrm flipV="1">
            <a:off x="27046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Ευθεία γραμμή σύνδεσης 162"/>
          <p:cNvCxnSpPr>
            <a:stCxn id="51" idx="0"/>
            <a:endCxn id="68" idx="4"/>
          </p:cNvCxnSpPr>
          <p:nvPr/>
        </p:nvCxnSpPr>
        <p:spPr>
          <a:xfrm flipV="1">
            <a:off x="31237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Ευθεία γραμμή σύνδεσης 163"/>
          <p:cNvCxnSpPr>
            <a:stCxn id="51" idx="0"/>
            <a:endCxn id="70" idx="4"/>
          </p:cNvCxnSpPr>
          <p:nvPr/>
        </p:nvCxnSpPr>
        <p:spPr>
          <a:xfrm flipV="1">
            <a:off x="31237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Ευθεία γραμμή σύνδεσης 164"/>
          <p:cNvCxnSpPr>
            <a:stCxn id="52" idx="0"/>
            <a:endCxn id="71" idx="4"/>
          </p:cNvCxnSpPr>
          <p:nvPr/>
        </p:nvCxnSpPr>
        <p:spPr>
          <a:xfrm flipV="1">
            <a:off x="35428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Ευθεία γραμμή σύνδεσης 165"/>
          <p:cNvCxnSpPr>
            <a:stCxn id="53" idx="0"/>
            <a:endCxn id="70" idx="4"/>
          </p:cNvCxnSpPr>
          <p:nvPr/>
        </p:nvCxnSpPr>
        <p:spPr>
          <a:xfrm flipV="1">
            <a:off x="39619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Ευθεία γραμμή σύνδεσης 166"/>
          <p:cNvCxnSpPr>
            <a:stCxn id="53" idx="0"/>
            <a:endCxn id="72" idx="4"/>
          </p:cNvCxnSpPr>
          <p:nvPr/>
        </p:nvCxnSpPr>
        <p:spPr>
          <a:xfrm flipV="1">
            <a:off x="39619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Ευθεία γραμμή σύνδεσης 167"/>
          <p:cNvCxnSpPr>
            <a:stCxn id="54" idx="0"/>
            <a:endCxn id="71" idx="4"/>
          </p:cNvCxnSpPr>
          <p:nvPr/>
        </p:nvCxnSpPr>
        <p:spPr>
          <a:xfrm flipV="1">
            <a:off x="43810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Ευθεία γραμμή σύνδεσης 168"/>
          <p:cNvCxnSpPr>
            <a:stCxn id="55" idx="0"/>
            <a:endCxn id="72" idx="4"/>
          </p:cNvCxnSpPr>
          <p:nvPr/>
        </p:nvCxnSpPr>
        <p:spPr>
          <a:xfrm flipV="1">
            <a:off x="48001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Ευθεία γραμμή σύνδεσης 169"/>
          <p:cNvCxnSpPr>
            <a:stCxn id="55" idx="0"/>
            <a:endCxn id="74" idx="4"/>
          </p:cNvCxnSpPr>
          <p:nvPr/>
        </p:nvCxnSpPr>
        <p:spPr>
          <a:xfrm flipV="1">
            <a:off x="48001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Ευθεία γραμμή σύνδεσης 170"/>
          <p:cNvCxnSpPr>
            <a:stCxn id="57" idx="0"/>
            <a:endCxn id="74" idx="4"/>
          </p:cNvCxnSpPr>
          <p:nvPr/>
        </p:nvCxnSpPr>
        <p:spPr>
          <a:xfrm flipV="1">
            <a:off x="56383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Ευθεία γραμμή σύνδεσης 171"/>
          <p:cNvCxnSpPr>
            <a:stCxn id="56" idx="0"/>
            <a:endCxn id="75" idx="4"/>
          </p:cNvCxnSpPr>
          <p:nvPr/>
        </p:nvCxnSpPr>
        <p:spPr>
          <a:xfrm flipV="1">
            <a:off x="52192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Ευθεία γραμμή σύνδεσης 172"/>
          <p:cNvCxnSpPr>
            <a:stCxn id="57" idx="0"/>
            <a:endCxn id="76" idx="4"/>
          </p:cNvCxnSpPr>
          <p:nvPr/>
        </p:nvCxnSpPr>
        <p:spPr>
          <a:xfrm flipV="1">
            <a:off x="56383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Ευθεία γραμμή σύνδεσης 173"/>
          <p:cNvCxnSpPr>
            <a:stCxn id="58" idx="0"/>
            <a:endCxn id="75" idx="4"/>
          </p:cNvCxnSpPr>
          <p:nvPr/>
        </p:nvCxnSpPr>
        <p:spPr>
          <a:xfrm flipV="1">
            <a:off x="60574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Ευθεία γραμμή σύνδεσης 174"/>
          <p:cNvCxnSpPr>
            <a:stCxn id="59" idx="0"/>
            <a:endCxn id="76" idx="4"/>
          </p:cNvCxnSpPr>
          <p:nvPr/>
        </p:nvCxnSpPr>
        <p:spPr>
          <a:xfrm flipV="1">
            <a:off x="64765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Ευθεία γραμμή σύνδεσης 175"/>
          <p:cNvCxnSpPr>
            <a:stCxn id="59" idx="0"/>
            <a:endCxn id="78" idx="4"/>
          </p:cNvCxnSpPr>
          <p:nvPr/>
        </p:nvCxnSpPr>
        <p:spPr>
          <a:xfrm flipV="1">
            <a:off x="64765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Ευθεία γραμμή σύνδεσης 176"/>
          <p:cNvCxnSpPr>
            <a:stCxn id="61" idx="0"/>
            <a:endCxn id="78" idx="4"/>
          </p:cNvCxnSpPr>
          <p:nvPr/>
        </p:nvCxnSpPr>
        <p:spPr>
          <a:xfrm flipV="1">
            <a:off x="73147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Ευθεία γραμμή σύνδεσης 177"/>
          <p:cNvCxnSpPr>
            <a:stCxn id="60" idx="0"/>
            <a:endCxn id="79" idx="4"/>
          </p:cNvCxnSpPr>
          <p:nvPr/>
        </p:nvCxnSpPr>
        <p:spPr>
          <a:xfrm flipV="1">
            <a:off x="68956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Ευθεία γραμμή σύνδεσης 178"/>
          <p:cNvCxnSpPr>
            <a:stCxn id="61" idx="0"/>
            <a:endCxn id="80" idx="4"/>
          </p:cNvCxnSpPr>
          <p:nvPr/>
        </p:nvCxnSpPr>
        <p:spPr>
          <a:xfrm flipV="1">
            <a:off x="7314700" y="5440950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Ευθεία γραμμή σύνδεσης 179"/>
          <p:cNvCxnSpPr>
            <a:stCxn id="62" idx="0"/>
            <a:endCxn id="79" idx="4"/>
          </p:cNvCxnSpPr>
          <p:nvPr/>
        </p:nvCxnSpPr>
        <p:spPr>
          <a:xfrm flipV="1">
            <a:off x="77338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Ευθεία γραμμή σύνδεσης 180"/>
          <p:cNvCxnSpPr>
            <a:stCxn id="63" idx="0"/>
            <a:endCxn id="80" idx="4"/>
          </p:cNvCxnSpPr>
          <p:nvPr/>
        </p:nvCxnSpPr>
        <p:spPr>
          <a:xfrm flipV="1">
            <a:off x="8152900" y="544095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Ευθεία γραμμή σύνδεσης 181"/>
          <p:cNvCxnSpPr>
            <a:stCxn id="68" idx="0"/>
          </p:cNvCxnSpPr>
          <p:nvPr/>
        </p:nvCxnSpPr>
        <p:spPr>
          <a:xfrm flipV="1">
            <a:off x="31237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Ευθεία γραμμή σύνδεσης 182"/>
          <p:cNvCxnSpPr>
            <a:stCxn id="66" idx="0"/>
            <a:endCxn id="87" idx="4"/>
          </p:cNvCxnSpPr>
          <p:nvPr/>
        </p:nvCxnSpPr>
        <p:spPr>
          <a:xfrm flipV="1">
            <a:off x="27046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Ευθεία γραμμή σύνδεσης 183"/>
          <p:cNvCxnSpPr>
            <a:stCxn id="65" idx="0"/>
            <a:endCxn id="86" idx="4"/>
          </p:cNvCxnSpPr>
          <p:nvPr/>
        </p:nvCxnSpPr>
        <p:spPr>
          <a:xfrm flipV="1">
            <a:off x="22855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Ευθεία γραμμή σύνδεσης 184"/>
          <p:cNvCxnSpPr>
            <a:stCxn id="70" idx="0"/>
            <a:endCxn id="90" idx="4"/>
          </p:cNvCxnSpPr>
          <p:nvPr/>
        </p:nvCxnSpPr>
        <p:spPr>
          <a:xfrm flipV="1">
            <a:off x="39619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Ευθεία γραμμή σύνδεσης 185"/>
          <p:cNvCxnSpPr>
            <a:stCxn id="71" idx="0"/>
            <a:endCxn id="92" idx="4"/>
          </p:cNvCxnSpPr>
          <p:nvPr/>
        </p:nvCxnSpPr>
        <p:spPr>
          <a:xfrm flipV="1">
            <a:off x="43810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εία γραμμή σύνδεσης 186"/>
          <p:cNvCxnSpPr>
            <a:stCxn id="72" idx="0"/>
            <a:endCxn id="93" idx="4"/>
          </p:cNvCxnSpPr>
          <p:nvPr/>
        </p:nvCxnSpPr>
        <p:spPr>
          <a:xfrm flipV="1">
            <a:off x="48001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εία γραμμή σύνδεσης 187"/>
          <p:cNvCxnSpPr>
            <a:stCxn id="73" idx="0"/>
            <a:endCxn id="94" idx="4"/>
          </p:cNvCxnSpPr>
          <p:nvPr/>
        </p:nvCxnSpPr>
        <p:spPr>
          <a:xfrm flipV="1">
            <a:off x="52192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Ευθεία γραμμή σύνδεσης 188"/>
          <p:cNvCxnSpPr>
            <a:stCxn id="74" idx="0"/>
            <a:endCxn id="95" idx="4"/>
          </p:cNvCxnSpPr>
          <p:nvPr/>
        </p:nvCxnSpPr>
        <p:spPr>
          <a:xfrm flipV="1">
            <a:off x="56383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Ευθεία γραμμή σύνδεσης 189"/>
          <p:cNvCxnSpPr>
            <a:stCxn id="75" idx="0"/>
            <a:endCxn id="96" idx="4"/>
          </p:cNvCxnSpPr>
          <p:nvPr/>
        </p:nvCxnSpPr>
        <p:spPr>
          <a:xfrm flipV="1">
            <a:off x="60574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Ευθεία γραμμή σύνδεσης 190"/>
          <p:cNvCxnSpPr>
            <a:stCxn id="76" idx="0"/>
            <a:endCxn id="97" idx="4"/>
          </p:cNvCxnSpPr>
          <p:nvPr/>
        </p:nvCxnSpPr>
        <p:spPr>
          <a:xfrm flipV="1">
            <a:off x="6476500" y="4751975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Ευθεία γραμμή σύνδεσης 191"/>
          <p:cNvCxnSpPr>
            <a:stCxn id="65" idx="0"/>
            <a:endCxn id="82" idx="4"/>
          </p:cNvCxnSpPr>
          <p:nvPr/>
        </p:nvCxnSpPr>
        <p:spPr>
          <a:xfrm flipV="1">
            <a:off x="22855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Ευθεία γραμμή σύνδεσης 192"/>
          <p:cNvCxnSpPr>
            <a:stCxn id="66" idx="0"/>
            <a:endCxn id="83" idx="4"/>
          </p:cNvCxnSpPr>
          <p:nvPr/>
        </p:nvCxnSpPr>
        <p:spPr>
          <a:xfrm flipV="1">
            <a:off x="27046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Ευθεία γραμμή σύνδεσης 193"/>
          <p:cNvCxnSpPr>
            <a:stCxn id="68" idx="0"/>
            <a:endCxn id="84" idx="4"/>
          </p:cNvCxnSpPr>
          <p:nvPr/>
        </p:nvCxnSpPr>
        <p:spPr>
          <a:xfrm flipV="1">
            <a:off x="31237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Ευθεία γραμμή σύνδεσης 194"/>
          <p:cNvCxnSpPr>
            <a:stCxn id="69" idx="0"/>
            <a:endCxn id="85" idx="4"/>
          </p:cNvCxnSpPr>
          <p:nvPr/>
        </p:nvCxnSpPr>
        <p:spPr>
          <a:xfrm flipV="1">
            <a:off x="35428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Ευθεία γραμμή σύνδεσης 195"/>
          <p:cNvCxnSpPr>
            <a:stCxn id="88" idx="0"/>
            <a:endCxn id="113" idx="4"/>
          </p:cNvCxnSpPr>
          <p:nvPr/>
        </p:nvCxnSpPr>
        <p:spPr>
          <a:xfrm flipV="1">
            <a:off x="4800100" y="4063000"/>
            <a:ext cx="33528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Ευθεία γραμμή σύνδεσης 196"/>
          <p:cNvCxnSpPr>
            <a:stCxn id="87" idx="0"/>
            <a:endCxn id="112" idx="4"/>
          </p:cNvCxnSpPr>
          <p:nvPr/>
        </p:nvCxnSpPr>
        <p:spPr>
          <a:xfrm flipV="1">
            <a:off x="4381000" y="4063000"/>
            <a:ext cx="33528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Ευθεία γραμμή σύνδεσης 197"/>
          <p:cNvCxnSpPr>
            <a:stCxn id="86" idx="0"/>
            <a:endCxn id="111" idx="4"/>
          </p:cNvCxnSpPr>
          <p:nvPr/>
        </p:nvCxnSpPr>
        <p:spPr>
          <a:xfrm flipV="1">
            <a:off x="3961900" y="4063000"/>
            <a:ext cx="33528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Ευθεία γραμμή σύνδεσης 198"/>
          <p:cNvCxnSpPr>
            <a:stCxn id="85" idx="0"/>
            <a:endCxn id="110" idx="4"/>
          </p:cNvCxnSpPr>
          <p:nvPr/>
        </p:nvCxnSpPr>
        <p:spPr>
          <a:xfrm flipV="1">
            <a:off x="3542800" y="4063000"/>
            <a:ext cx="33528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Ευθεία γραμμή σύνδεσης 199"/>
          <p:cNvCxnSpPr>
            <a:stCxn id="84" idx="0"/>
            <a:endCxn id="109" idx="4"/>
          </p:cNvCxnSpPr>
          <p:nvPr/>
        </p:nvCxnSpPr>
        <p:spPr>
          <a:xfrm flipV="1">
            <a:off x="3123700" y="4063000"/>
            <a:ext cx="33528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Ευθεία γραμμή σύνδεσης 200"/>
          <p:cNvCxnSpPr>
            <a:stCxn id="83" idx="0"/>
            <a:endCxn id="108" idx="4"/>
          </p:cNvCxnSpPr>
          <p:nvPr/>
        </p:nvCxnSpPr>
        <p:spPr>
          <a:xfrm flipV="1">
            <a:off x="2704600" y="4063000"/>
            <a:ext cx="33528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Ευθεία γραμμή σύνδεσης 201"/>
          <p:cNvCxnSpPr>
            <a:stCxn id="82" idx="0"/>
            <a:endCxn id="107" idx="4"/>
          </p:cNvCxnSpPr>
          <p:nvPr/>
        </p:nvCxnSpPr>
        <p:spPr>
          <a:xfrm flipV="1">
            <a:off x="2285500" y="4063000"/>
            <a:ext cx="33528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Ευθεία γραμμή σύνδεσης 202"/>
          <p:cNvCxnSpPr>
            <a:stCxn id="82" idx="0"/>
            <a:endCxn id="99" idx="4"/>
          </p:cNvCxnSpPr>
          <p:nvPr/>
        </p:nvCxnSpPr>
        <p:spPr>
          <a:xfrm flipV="1">
            <a:off x="22855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Ευθεία γραμμή σύνδεσης 203"/>
          <p:cNvCxnSpPr>
            <a:stCxn id="70" idx="0"/>
            <a:endCxn id="86" idx="4"/>
          </p:cNvCxnSpPr>
          <p:nvPr/>
        </p:nvCxnSpPr>
        <p:spPr>
          <a:xfrm flipV="1">
            <a:off x="39619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Ευθεία γραμμή σύνδεσης 204"/>
          <p:cNvCxnSpPr>
            <a:stCxn id="71" idx="0"/>
            <a:endCxn id="87" idx="4"/>
          </p:cNvCxnSpPr>
          <p:nvPr/>
        </p:nvCxnSpPr>
        <p:spPr>
          <a:xfrm flipV="1">
            <a:off x="43810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Ευθεία γραμμή σύνδεσης 205"/>
          <p:cNvCxnSpPr>
            <a:stCxn id="72" idx="0"/>
            <a:endCxn id="88" idx="4"/>
          </p:cNvCxnSpPr>
          <p:nvPr/>
        </p:nvCxnSpPr>
        <p:spPr>
          <a:xfrm flipV="1">
            <a:off x="48001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Ευθεία γραμμή σύνδεσης 206"/>
          <p:cNvCxnSpPr>
            <a:stCxn id="74" idx="0"/>
            <a:endCxn id="90" idx="4"/>
          </p:cNvCxnSpPr>
          <p:nvPr/>
        </p:nvCxnSpPr>
        <p:spPr>
          <a:xfrm flipV="1">
            <a:off x="56383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Ευθεία γραμμή σύνδεσης 207"/>
          <p:cNvCxnSpPr>
            <a:stCxn id="75" idx="0"/>
            <a:endCxn id="92" idx="4"/>
          </p:cNvCxnSpPr>
          <p:nvPr/>
        </p:nvCxnSpPr>
        <p:spPr>
          <a:xfrm flipV="1">
            <a:off x="60574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Ευθεία γραμμή σύνδεσης 208"/>
          <p:cNvCxnSpPr>
            <a:stCxn id="76" idx="0"/>
            <a:endCxn id="93" idx="4"/>
          </p:cNvCxnSpPr>
          <p:nvPr/>
        </p:nvCxnSpPr>
        <p:spPr>
          <a:xfrm flipV="1">
            <a:off x="64765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Ευθεία γραμμή σύνδεσης 209"/>
          <p:cNvCxnSpPr>
            <a:stCxn id="77" idx="0"/>
            <a:endCxn id="94" idx="4"/>
          </p:cNvCxnSpPr>
          <p:nvPr/>
        </p:nvCxnSpPr>
        <p:spPr>
          <a:xfrm flipV="1">
            <a:off x="68956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Ευθεία γραμμή σύνδεσης 210"/>
          <p:cNvCxnSpPr>
            <a:stCxn id="78" idx="0"/>
            <a:endCxn id="95" idx="4"/>
          </p:cNvCxnSpPr>
          <p:nvPr/>
        </p:nvCxnSpPr>
        <p:spPr>
          <a:xfrm flipV="1">
            <a:off x="73147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Ευθεία γραμμή σύνδεσης 211"/>
          <p:cNvCxnSpPr>
            <a:stCxn id="79" idx="0"/>
            <a:endCxn id="96" idx="4"/>
          </p:cNvCxnSpPr>
          <p:nvPr/>
        </p:nvCxnSpPr>
        <p:spPr>
          <a:xfrm flipV="1">
            <a:off x="77338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Ευθεία γραμμή σύνδεσης 212"/>
          <p:cNvCxnSpPr>
            <a:stCxn id="80" idx="0"/>
            <a:endCxn id="97" idx="4"/>
          </p:cNvCxnSpPr>
          <p:nvPr/>
        </p:nvCxnSpPr>
        <p:spPr>
          <a:xfrm flipV="1">
            <a:off x="8152900" y="4751975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Ευθεία γραμμή σύνδεσης 213"/>
          <p:cNvCxnSpPr>
            <a:stCxn id="83" idx="0"/>
            <a:endCxn id="100" idx="4"/>
          </p:cNvCxnSpPr>
          <p:nvPr/>
        </p:nvCxnSpPr>
        <p:spPr>
          <a:xfrm flipV="1">
            <a:off x="27046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Ευθεία γραμμή σύνδεσης 214"/>
          <p:cNvCxnSpPr>
            <a:stCxn id="84" idx="0"/>
            <a:endCxn id="101" idx="4"/>
          </p:cNvCxnSpPr>
          <p:nvPr/>
        </p:nvCxnSpPr>
        <p:spPr>
          <a:xfrm flipV="1">
            <a:off x="31237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Ευθεία γραμμή σύνδεσης 215"/>
          <p:cNvCxnSpPr>
            <a:stCxn id="85" idx="0"/>
            <a:endCxn id="102" idx="4"/>
          </p:cNvCxnSpPr>
          <p:nvPr/>
        </p:nvCxnSpPr>
        <p:spPr>
          <a:xfrm flipV="1">
            <a:off x="35428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Ευθεία γραμμή σύνδεσης 216"/>
          <p:cNvCxnSpPr>
            <a:stCxn id="86" idx="0"/>
            <a:endCxn id="103" idx="4"/>
          </p:cNvCxnSpPr>
          <p:nvPr/>
        </p:nvCxnSpPr>
        <p:spPr>
          <a:xfrm flipV="1">
            <a:off x="39619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Ευθεία γραμμή σύνδεσης 217"/>
          <p:cNvCxnSpPr>
            <a:stCxn id="87" idx="0"/>
            <a:endCxn id="104" idx="4"/>
          </p:cNvCxnSpPr>
          <p:nvPr/>
        </p:nvCxnSpPr>
        <p:spPr>
          <a:xfrm flipV="1">
            <a:off x="43810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Ευθεία γραμμή σύνδεσης 218"/>
          <p:cNvCxnSpPr>
            <a:stCxn id="88" idx="0"/>
            <a:endCxn id="105" idx="4"/>
          </p:cNvCxnSpPr>
          <p:nvPr/>
        </p:nvCxnSpPr>
        <p:spPr>
          <a:xfrm flipV="1">
            <a:off x="48001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Ευθεία γραμμή σύνδεσης 219"/>
          <p:cNvCxnSpPr>
            <a:stCxn id="89" idx="0"/>
            <a:endCxn id="106" idx="4"/>
          </p:cNvCxnSpPr>
          <p:nvPr/>
        </p:nvCxnSpPr>
        <p:spPr>
          <a:xfrm flipV="1">
            <a:off x="52192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Ευθεία γραμμή σύνδεσης 220"/>
          <p:cNvCxnSpPr>
            <a:stCxn id="90" idx="0"/>
            <a:endCxn id="107" idx="4"/>
          </p:cNvCxnSpPr>
          <p:nvPr/>
        </p:nvCxnSpPr>
        <p:spPr>
          <a:xfrm flipV="1">
            <a:off x="56383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Ευθεία γραμμή σύνδεσης 221"/>
          <p:cNvCxnSpPr>
            <a:stCxn id="92" idx="0"/>
            <a:endCxn id="108" idx="4"/>
          </p:cNvCxnSpPr>
          <p:nvPr/>
        </p:nvCxnSpPr>
        <p:spPr>
          <a:xfrm flipV="1">
            <a:off x="60574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Ευθεία γραμμή σύνδεσης 222"/>
          <p:cNvCxnSpPr>
            <a:stCxn id="93" idx="0"/>
            <a:endCxn id="109" idx="4"/>
          </p:cNvCxnSpPr>
          <p:nvPr/>
        </p:nvCxnSpPr>
        <p:spPr>
          <a:xfrm flipV="1">
            <a:off x="64765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Ευθεία γραμμή σύνδεσης 223"/>
          <p:cNvCxnSpPr>
            <a:stCxn id="94" idx="0"/>
            <a:endCxn id="110" idx="4"/>
          </p:cNvCxnSpPr>
          <p:nvPr/>
        </p:nvCxnSpPr>
        <p:spPr>
          <a:xfrm flipV="1">
            <a:off x="68956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Ευθεία γραμμή σύνδεσης 224"/>
          <p:cNvCxnSpPr>
            <a:stCxn id="95" idx="0"/>
            <a:endCxn id="111" idx="4"/>
          </p:cNvCxnSpPr>
          <p:nvPr/>
        </p:nvCxnSpPr>
        <p:spPr>
          <a:xfrm flipV="1">
            <a:off x="73147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Ευθεία γραμμή σύνδεσης 225"/>
          <p:cNvCxnSpPr>
            <a:stCxn id="96" idx="0"/>
            <a:endCxn id="112" idx="4"/>
          </p:cNvCxnSpPr>
          <p:nvPr/>
        </p:nvCxnSpPr>
        <p:spPr>
          <a:xfrm flipV="1">
            <a:off x="77338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Ευθεία γραμμή σύνδεσης 226"/>
          <p:cNvCxnSpPr>
            <a:stCxn id="97" idx="0"/>
            <a:endCxn id="113" idx="4"/>
          </p:cNvCxnSpPr>
          <p:nvPr/>
        </p:nvCxnSpPr>
        <p:spPr>
          <a:xfrm flipV="1">
            <a:off x="8152900" y="4063000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Έλλειψη 228"/>
          <p:cNvSpPr/>
          <p:nvPr/>
        </p:nvSpPr>
        <p:spPr>
          <a:xfrm>
            <a:off x="22225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Έλλειψη 229"/>
          <p:cNvSpPr/>
          <p:nvPr/>
        </p:nvSpPr>
        <p:spPr>
          <a:xfrm>
            <a:off x="26416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Έλλειψη 230"/>
          <p:cNvSpPr/>
          <p:nvPr/>
        </p:nvSpPr>
        <p:spPr>
          <a:xfrm>
            <a:off x="30607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Έλλειψη 231"/>
          <p:cNvSpPr/>
          <p:nvPr/>
        </p:nvSpPr>
        <p:spPr>
          <a:xfrm>
            <a:off x="34798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Έλλειψη 232"/>
          <p:cNvSpPr/>
          <p:nvPr/>
        </p:nvSpPr>
        <p:spPr>
          <a:xfrm>
            <a:off x="38989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Έλλειψη 233"/>
          <p:cNvSpPr/>
          <p:nvPr/>
        </p:nvSpPr>
        <p:spPr>
          <a:xfrm>
            <a:off x="43180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Έλλειψη 234"/>
          <p:cNvSpPr/>
          <p:nvPr/>
        </p:nvSpPr>
        <p:spPr>
          <a:xfrm>
            <a:off x="47371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Έλλειψη 235"/>
          <p:cNvSpPr/>
          <p:nvPr/>
        </p:nvSpPr>
        <p:spPr>
          <a:xfrm>
            <a:off x="51562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Έλλειψη 236"/>
          <p:cNvSpPr/>
          <p:nvPr/>
        </p:nvSpPr>
        <p:spPr>
          <a:xfrm>
            <a:off x="55753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Έλλειψη 237"/>
          <p:cNvSpPr/>
          <p:nvPr/>
        </p:nvSpPr>
        <p:spPr>
          <a:xfrm>
            <a:off x="59944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Έλλειψη 238"/>
          <p:cNvSpPr/>
          <p:nvPr/>
        </p:nvSpPr>
        <p:spPr>
          <a:xfrm>
            <a:off x="64135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Έλλειψη 239"/>
          <p:cNvSpPr/>
          <p:nvPr/>
        </p:nvSpPr>
        <p:spPr>
          <a:xfrm>
            <a:off x="68326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Έλλειψη 240"/>
          <p:cNvSpPr/>
          <p:nvPr/>
        </p:nvSpPr>
        <p:spPr>
          <a:xfrm>
            <a:off x="72517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Έλλειψη 241"/>
          <p:cNvSpPr/>
          <p:nvPr/>
        </p:nvSpPr>
        <p:spPr>
          <a:xfrm>
            <a:off x="76708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Έλλειψη 242"/>
          <p:cNvSpPr/>
          <p:nvPr/>
        </p:nvSpPr>
        <p:spPr>
          <a:xfrm>
            <a:off x="80899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Έλλειψη 243"/>
          <p:cNvSpPr/>
          <p:nvPr/>
        </p:nvSpPr>
        <p:spPr>
          <a:xfrm>
            <a:off x="8509000" y="39370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Έλλειψη 244"/>
          <p:cNvSpPr/>
          <p:nvPr/>
        </p:nvSpPr>
        <p:spPr>
          <a:xfrm>
            <a:off x="22225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Έλλειψη 245"/>
          <p:cNvSpPr/>
          <p:nvPr/>
        </p:nvSpPr>
        <p:spPr>
          <a:xfrm>
            <a:off x="26416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Έλλειψη 246"/>
          <p:cNvSpPr/>
          <p:nvPr/>
        </p:nvSpPr>
        <p:spPr>
          <a:xfrm>
            <a:off x="30607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Έλλειψη 247"/>
          <p:cNvSpPr/>
          <p:nvPr/>
        </p:nvSpPr>
        <p:spPr>
          <a:xfrm>
            <a:off x="34798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Έλλειψη 248"/>
          <p:cNvSpPr/>
          <p:nvPr/>
        </p:nvSpPr>
        <p:spPr>
          <a:xfrm>
            <a:off x="38989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Έλλειψη 249"/>
          <p:cNvSpPr/>
          <p:nvPr/>
        </p:nvSpPr>
        <p:spPr>
          <a:xfrm>
            <a:off x="43180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Έλλειψη 250"/>
          <p:cNvSpPr/>
          <p:nvPr/>
        </p:nvSpPr>
        <p:spPr>
          <a:xfrm>
            <a:off x="47371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Έλλειψη 251"/>
          <p:cNvSpPr/>
          <p:nvPr/>
        </p:nvSpPr>
        <p:spPr>
          <a:xfrm>
            <a:off x="51562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Έλλειψη 252"/>
          <p:cNvSpPr/>
          <p:nvPr/>
        </p:nvSpPr>
        <p:spPr>
          <a:xfrm>
            <a:off x="55753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Έλλειψη 253"/>
          <p:cNvSpPr/>
          <p:nvPr/>
        </p:nvSpPr>
        <p:spPr>
          <a:xfrm>
            <a:off x="59944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Έλλειψη 254"/>
          <p:cNvSpPr/>
          <p:nvPr/>
        </p:nvSpPr>
        <p:spPr>
          <a:xfrm>
            <a:off x="64135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Έλλειψη 255"/>
          <p:cNvSpPr/>
          <p:nvPr/>
        </p:nvSpPr>
        <p:spPr>
          <a:xfrm>
            <a:off x="68326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Έλλειψη 256"/>
          <p:cNvSpPr/>
          <p:nvPr/>
        </p:nvSpPr>
        <p:spPr>
          <a:xfrm>
            <a:off x="72517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Έλλειψη 257"/>
          <p:cNvSpPr/>
          <p:nvPr/>
        </p:nvSpPr>
        <p:spPr>
          <a:xfrm>
            <a:off x="76708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Έλλειψη 258"/>
          <p:cNvSpPr/>
          <p:nvPr/>
        </p:nvSpPr>
        <p:spPr>
          <a:xfrm>
            <a:off x="8089900" y="324802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Έλλειψη 259"/>
          <p:cNvSpPr/>
          <p:nvPr/>
        </p:nvSpPr>
        <p:spPr>
          <a:xfrm>
            <a:off x="8509000" y="324802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Έλλειψη 260"/>
          <p:cNvSpPr/>
          <p:nvPr/>
        </p:nvSpPr>
        <p:spPr>
          <a:xfrm>
            <a:off x="22225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Έλλειψη 261"/>
          <p:cNvSpPr/>
          <p:nvPr/>
        </p:nvSpPr>
        <p:spPr>
          <a:xfrm>
            <a:off x="26416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Έλλειψη 262"/>
          <p:cNvSpPr/>
          <p:nvPr/>
        </p:nvSpPr>
        <p:spPr>
          <a:xfrm>
            <a:off x="30607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Έλλειψη 263"/>
          <p:cNvSpPr/>
          <p:nvPr/>
        </p:nvSpPr>
        <p:spPr>
          <a:xfrm>
            <a:off x="3479800" y="25590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Έλλειψη 264"/>
          <p:cNvSpPr/>
          <p:nvPr/>
        </p:nvSpPr>
        <p:spPr>
          <a:xfrm>
            <a:off x="38989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Έλλειψη 265"/>
          <p:cNvSpPr/>
          <p:nvPr/>
        </p:nvSpPr>
        <p:spPr>
          <a:xfrm>
            <a:off x="43180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Έλλειψη 266"/>
          <p:cNvSpPr/>
          <p:nvPr/>
        </p:nvSpPr>
        <p:spPr>
          <a:xfrm>
            <a:off x="47371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Έλλειψη 267"/>
          <p:cNvSpPr/>
          <p:nvPr/>
        </p:nvSpPr>
        <p:spPr>
          <a:xfrm>
            <a:off x="5156200" y="25590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Έλλειψη 268"/>
          <p:cNvSpPr/>
          <p:nvPr/>
        </p:nvSpPr>
        <p:spPr>
          <a:xfrm>
            <a:off x="55753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Έλλειψη 269"/>
          <p:cNvSpPr/>
          <p:nvPr/>
        </p:nvSpPr>
        <p:spPr>
          <a:xfrm>
            <a:off x="59944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Έλλειψη 270"/>
          <p:cNvSpPr/>
          <p:nvPr/>
        </p:nvSpPr>
        <p:spPr>
          <a:xfrm>
            <a:off x="64135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Έλλειψη 271"/>
          <p:cNvSpPr/>
          <p:nvPr/>
        </p:nvSpPr>
        <p:spPr>
          <a:xfrm>
            <a:off x="6832600" y="25590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Έλλειψη 272"/>
          <p:cNvSpPr/>
          <p:nvPr/>
        </p:nvSpPr>
        <p:spPr>
          <a:xfrm>
            <a:off x="72517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Έλλειψη 273"/>
          <p:cNvSpPr/>
          <p:nvPr/>
        </p:nvSpPr>
        <p:spPr>
          <a:xfrm>
            <a:off x="76708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Έλλειψη 274"/>
          <p:cNvSpPr/>
          <p:nvPr/>
        </p:nvSpPr>
        <p:spPr>
          <a:xfrm>
            <a:off x="8089900" y="2559050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Έλλειψη 275"/>
          <p:cNvSpPr/>
          <p:nvPr/>
        </p:nvSpPr>
        <p:spPr>
          <a:xfrm>
            <a:off x="8509000" y="255905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Έλλειψη 276"/>
          <p:cNvSpPr/>
          <p:nvPr/>
        </p:nvSpPr>
        <p:spPr>
          <a:xfrm>
            <a:off x="22225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Έλλειψη 277"/>
          <p:cNvSpPr/>
          <p:nvPr/>
        </p:nvSpPr>
        <p:spPr>
          <a:xfrm>
            <a:off x="26416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Έλλειψη 278"/>
          <p:cNvSpPr/>
          <p:nvPr/>
        </p:nvSpPr>
        <p:spPr>
          <a:xfrm>
            <a:off x="30607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Έλλειψη 279"/>
          <p:cNvSpPr/>
          <p:nvPr/>
        </p:nvSpPr>
        <p:spPr>
          <a:xfrm>
            <a:off x="34798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Έλλειψη 280"/>
          <p:cNvSpPr/>
          <p:nvPr/>
        </p:nvSpPr>
        <p:spPr>
          <a:xfrm>
            <a:off x="38989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Έλλειψη 281"/>
          <p:cNvSpPr/>
          <p:nvPr/>
        </p:nvSpPr>
        <p:spPr>
          <a:xfrm>
            <a:off x="43180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Έλλειψη 282"/>
          <p:cNvSpPr/>
          <p:nvPr/>
        </p:nvSpPr>
        <p:spPr>
          <a:xfrm>
            <a:off x="47371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Έλλειψη 283"/>
          <p:cNvSpPr/>
          <p:nvPr/>
        </p:nvSpPr>
        <p:spPr>
          <a:xfrm>
            <a:off x="5156200" y="18700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Έλλειψη 284"/>
          <p:cNvSpPr/>
          <p:nvPr/>
        </p:nvSpPr>
        <p:spPr>
          <a:xfrm>
            <a:off x="55753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Έλλειψη 285"/>
          <p:cNvSpPr/>
          <p:nvPr/>
        </p:nvSpPr>
        <p:spPr>
          <a:xfrm>
            <a:off x="59944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Έλλειψη 286"/>
          <p:cNvSpPr/>
          <p:nvPr/>
        </p:nvSpPr>
        <p:spPr>
          <a:xfrm>
            <a:off x="64135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Έλλειψη 287"/>
          <p:cNvSpPr/>
          <p:nvPr/>
        </p:nvSpPr>
        <p:spPr>
          <a:xfrm>
            <a:off x="68326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Έλλειψη 288"/>
          <p:cNvSpPr/>
          <p:nvPr/>
        </p:nvSpPr>
        <p:spPr>
          <a:xfrm>
            <a:off x="72517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Έλλειψη 289"/>
          <p:cNvSpPr/>
          <p:nvPr/>
        </p:nvSpPr>
        <p:spPr>
          <a:xfrm>
            <a:off x="76708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Έλλειψη 290"/>
          <p:cNvSpPr/>
          <p:nvPr/>
        </p:nvSpPr>
        <p:spPr>
          <a:xfrm>
            <a:off x="8089900" y="1870075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Έλλειψη 291"/>
          <p:cNvSpPr/>
          <p:nvPr/>
        </p:nvSpPr>
        <p:spPr>
          <a:xfrm>
            <a:off x="8509000" y="1870075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Έλλειψη 292"/>
          <p:cNvSpPr/>
          <p:nvPr/>
        </p:nvSpPr>
        <p:spPr>
          <a:xfrm>
            <a:off x="22225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Έλλειψη 293"/>
          <p:cNvSpPr/>
          <p:nvPr/>
        </p:nvSpPr>
        <p:spPr>
          <a:xfrm>
            <a:off x="26416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Έλλειψη 294"/>
          <p:cNvSpPr/>
          <p:nvPr/>
        </p:nvSpPr>
        <p:spPr>
          <a:xfrm>
            <a:off x="30607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Έλλειψη 295"/>
          <p:cNvSpPr/>
          <p:nvPr/>
        </p:nvSpPr>
        <p:spPr>
          <a:xfrm>
            <a:off x="34798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Έλλειψη 296"/>
          <p:cNvSpPr/>
          <p:nvPr/>
        </p:nvSpPr>
        <p:spPr>
          <a:xfrm>
            <a:off x="38989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Έλλειψη 297"/>
          <p:cNvSpPr/>
          <p:nvPr/>
        </p:nvSpPr>
        <p:spPr>
          <a:xfrm>
            <a:off x="43180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Έλλειψη 298"/>
          <p:cNvSpPr/>
          <p:nvPr/>
        </p:nvSpPr>
        <p:spPr>
          <a:xfrm>
            <a:off x="47371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Έλλειψη 299"/>
          <p:cNvSpPr/>
          <p:nvPr/>
        </p:nvSpPr>
        <p:spPr>
          <a:xfrm>
            <a:off x="51562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Έλλειψη 300"/>
          <p:cNvSpPr/>
          <p:nvPr/>
        </p:nvSpPr>
        <p:spPr>
          <a:xfrm>
            <a:off x="55753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Έλλειψη 301"/>
          <p:cNvSpPr/>
          <p:nvPr/>
        </p:nvSpPr>
        <p:spPr>
          <a:xfrm>
            <a:off x="59944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Έλλειψη 302"/>
          <p:cNvSpPr/>
          <p:nvPr/>
        </p:nvSpPr>
        <p:spPr>
          <a:xfrm>
            <a:off x="64135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Έλλειψη 303"/>
          <p:cNvSpPr/>
          <p:nvPr/>
        </p:nvSpPr>
        <p:spPr>
          <a:xfrm>
            <a:off x="68326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Έλλειψη 304"/>
          <p:cNvSpPr/>
          <p:nvPr/>
        </p:nvSpPr>
        <p:spPr>
          <a:xfrm>
            <a:off x="72517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Έλλειψη 305"/>
          <p:cNvSpPr/>
          <p:nvPr/>
        </p:nvSpPr>
        <p:spPr>
          <a:xfrm>
            <a:off x="76708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Έλλειψη 306"/>
          <p:cNvSpPr/>
          <p:nvPr/>
        </p:nvSpPr>
        <p:spPr>
          <a:xfrm>
            <a:off x="8089900" y="1181100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Έλλειψη 307"/>
          <p:cNvSpPr/>
          <p:nvPr/>
        </p:nvSpPr>
        <p:spPr>
          <a:xfrm>
            <a:off x="8509000" y="1181100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9" name="Ευθύγραμμο βέλος σύνδεσης 308"/>
          <p:cNvCxnSpPr>
            <a:stCxn id="229" idx="0"/>
            <a:endCxn id="246" idx="4"/>
          </p:cNvCxnSpPr>
          <p:nvPr/>
        </p:nvCxnSpPr>
        <p:spPr>
          <a:xfrm flipV="1">
            <a:off x="2285500" y="33740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Ευθύγραμμο βέλος σύνδεσης 309"/>
          <p:cNvCxnSpPr>
            <a:stCxn id="230" idx="0"/>
            <a:endCxn id="246" idx="4"/>
          </p:cNvCxnSpPr>
          <p:nvPr/>
        </p:nvCxnSpPr>
        <p:spPr>
          <a:xfrm flipV="1">
            <a:off x="2704600" y="33740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Ευθύγραμμο βέλος σύνδεσης 310"/>
          <p:cNvCxnSpPr>
            <a:stCxn id="230" idx="0"/>
            <a:endCxn id="247" idx="4"/>
          </p:cNvCxnSpPr>
          <p:nvPr/>
        </p:nvCxnSpPr>
        <p:spPr>
          <a:xfrm flipV="1">
            <a:off x="2704600" y="3374025"/>
            <a:ext cx="419100" cy="562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Ευθύγραμμο βέλος σύνδεσης 311"/>
          <p:cNvCxnSpPr>
            <a:stCxn id="231" idx="0"/>
            <a:endCxn id="247" idx="4"/>
          </p:cNvCxnSpPr>
          <p:nvPr/>
        </p:nvCxnSpPr>
        <p:spPr>
          <a:xfrm flipV="1">
            <a:off x="3123700" y="3374025"/>
            <a:ext cx="0" cy="562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Ευθύγραμμο βέλος σύνδεσης 312"/>
          <p:cNvCxnSpPr>
            <a:stCxn id="231" idx="0"/>
            <a:endCxn id="248" idx="4"/>
          </p:cNvCxnSpPr>
          <p:nvPr/>
        </p:nvCxnSpPr>
        <p:spPr>
          <a:xfrm flipV="1">
            <a:off x="3123700" y="33740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Ευθύγραμμο βέλος σύνδεσης 313"/>
          <p:cNvCxnSpPr>
            <a:stCxn id="232" idx="0"/>
            <a:endCxn id="248" idx="4"/>
          </p:cNvCxnSpPr>
          <p:nvPr/>
        </p:nvCxnSpPr>
        <p:spPr>
          <a:xfrm flipV="1">
            <a:off x="3542800" y="33740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Ευθεία γραμμή σύνδεσης 314"/>
          <p:cNvCxnSpPr>
            <a:stCxn id="232" idx="0"/>
            <a:endCxn id="249" idx="4"/>
          </p:cNvCxnSpPr>
          <p:nvPr/>
        </p:nvCxnSpPr>
        <p:spPr>
          <a:xfrm flipV="1">
            <a:off x="3542800" y="33740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Ευθεία γραμμή σύνδεσης 315"/>
          <p:cNvCxnSpPr>
            <a:stCxn id="233" idx="0"/>
            <a:endCxn id="249" idx="4"/>
          </p:cNvCxnSpPr>
          <p:nvPr/>
        </p:nvCxnSpPr>
        <p:spPr>
          <a:xfrm flipV="1">
            <a:off x="3961900" y="33740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Ευθύγραμμο βέλος σύνδεσης 316"/>
          <p:cNvCxnSpPr>
            <a:stCxn id="234" idx="0"/>
            <a:endCxn id="250" idx="4"/>
          </p:cNvCxnSpPr>
          <p:nvPr/>
        </p:nvCxnSpPr>
        <p:spPr>
          <a:xfrm flipV="1">
            <a:off x="4381000" y="33740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Ευθύγραμμο βέλος σύνδεσης 317"/>
          <p:cNvCxnSpPr>
            <a:stCxn id="233" idx="0"/>
            <a:endCxn id="250" idx="4"/>
          </p:cNvCxnSpPr>
          <p:nvPr/>
        </p:nvCxnSpPr>
        <p:spPr>
          <a:xfrm flipV="1">
            <a:off x="3961900" y="33740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Ευθεία γραμμή σύνδεσης 318"/>
          <p:cNvCxnSpPr>
            <a:stCxn id="234" idx="0"/>
            <a:endCxn id="251" idx="4"/>
          </p:cNvCxnSpPr>
          <p:nvPr/>
        </p:nvCxnSpPr>
        <p:spPr>
          <a:xfrm flipV="1">
            <a:off x="4381000" y="33740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Ευθεία γραμμή σύνδεσης 319"/>
          <p:cNvCxnSpPr>
            <a:stCxn id="235" idx="0"/>
            <a:endCxn id="251" idx="4"/>
          </p:cNvCxnSpPr>
          <p:nvPr/>
        </p:nvCxnSpPr>
        <p:spPr>
          <a:xfrm flipV="1">
            <a:off x="4800100" y="33740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Ευθύγραμμο βέλος σύνδεσης 320"/>
          <p:cNvCxnSpPr>
            <a:stCxn id="235" idx="0"/>
          </p:cNvCxnSpPr>
          <p:nvPr/>
        </p:nvCxnSpPr>
        <p:spPr>
          <a:xfrm flipV="1">
            <a:off x="4800100" y="3374025"/>
            <a:ext cx="42722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Ευθύγραμμο βέλος σύνδεσης 321"/>
          <p:cNvCxnSpPr>
            <a:stCxn id="236" idx="0"/>
            <a:endCxn id="252" idx="4"/>
          </p:cNvCxnSpPr>
          <p:nvPr/>
        </p:nvCxnSpPr>
        <p:spPr>
          <a:xfrm flipV="1">
            <a:off x="5219200" y="33740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Ευθεία γραμμή σύνδεσης 322"/>
          <p:cNvCxnSpPr>
            <a:stCxn id="236" idx="0"/>
            <a:endCxn id="253" idx="4"/>
          </p:cNvCxnSpPr>
          <p:nvPr/>
        </p:nvCxnSpPr>
        <p:spPr>
          <a:xfrm flipV="1">
            <a:off x="5219200" y="33740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Ευθεία γραμμή σύνδεσης 323"/>
          <p:cNvCxnSpPr>
            <a:stCxn id="237" idx="0"/>
            <a:endCxn id="253" idx="4"/>
          </p:cNvCxnSpPr>
          <p:nvPr/>
        </p:nvCxnSpPr>
        <p:spPr>
          <a:xfrm flipV="1">
            <a:off x="5638300" y="33740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Ευθύγραμμο βέλος σύνδεσης 324"/>
          <p:cNvCxnSpPr>
            <a:stCxn id="237" idx="0"/>
            <a:endCxn id="254" idx="4"/>
          </p:cNvCxnSpPr>
          <p:nvPr/>
        </p:nvCxnSpPr>
        <p:spPr>
          <a:xfrm flipV="1">
            <a:off x="5638300" y="33740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Ευθύγραμμο βέλος σύνδεσης 325"/>
          <p:cNvCxnSpPr>
            <a:stCxn id="238" idx="0"/>
            <a:endCxn id="254" idx="4"/>
          </p:cNvCxnSpPr>
          <p:nvPr/>
        </p:nvCxnSpPr>
        <p:spPr>
          <a:xfrm flipV="1">
            <a:off x="6057400" y="33740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Ευθεία γραμμή σύνδεσης 326"/>
          <p:cNvCxnSpPr>
            <a:stCxn id="238" idx="0"/>
            <a:endCxn id="255" idx="4"/>
          </p:cNvCxnSpPr>
          <p:nvPr/>
        </p:nvCxnSpPr>
        <p:spPr>
          <a:xfrm flipV="1">
            <a:off x="6057400" y="33740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Ευθεία γραμμή σύνδεσης 327"/>
          <p:cNvCxnSpPr>
            <a:stCxn id="239" idx="0"/>
            <a:endCxn id="255" idx="4"/>
          </p:cNvCxnSpPr>
          <p:nvPr/>
        </p:nvCxnSpPr>
        <p:spPr>
          <a:xfrm flipV="1">
            <a:off x="6476500" y="33740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Ευθύγραμμο βέλος σύνδεσης 328"/>
          <p:cNvCxnSpPr>
            <a:stCxn id="239" idx="0"/>
            <a:endCxn id="256" idx="4"/>
          </p:cNvCxnSpPr>
          <p:nvPr/>
        </p:nvCxnSpPr>
        <p:spPr>
          <a:xfrm flipV="1">
            <a:off x="6476500" y="33740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Ευθύγραμμο βέλος σύνδεσης 329"/>
          <p:cNvCxnSpPr>
            <a:stCxn id="240" idx="0"/>
            <a:endCxn id="256" idx="4"/>
          </p:cNvCxnSpPr>
          <p:nvPr/>
        </p:nvCxnSpPr>
        <p:spPr>
          <a:xfrm flipV="1">
            <a:off x="6895600" y="33740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Ευθεία γραμμή σύνδεσης 330"/>
          <p:cNvCxnSpPr>
            <a:stCxn id="240" idx="0"/>
            <a:endCxn id="257" idx="4"/>
          </p:cNvCxnSpPr>
          <p:nvPr/>
        </p:nvCxnSpPr>
        <p:spPr>
          <a:xfrm flipV="1">
            <a:off x="6895600" y="33740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Ευθεία γραμμή σύνδεσης 331"/>
          <p:cNvCxnSpPr>
            <a:stCxn id="241" idx="0"/>
            <a:endCxn id="257" idx="4"/>
          </p:cNvCxnSpPr>
          <p:nvPr/>
        </p:nvCxnSpPr>
        <p:spPr>
          <a:xfrm flipV="1">
            <a:off x="7314700" y="33740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Ευθύγραμμο βέλος σύνδεσης 332"/>
          <p:cNvCxnSpPr>
            <a:stCxn id="241" idx="0"/>
            <a:endCxn id="258" idx="4"/>
          </p:cNvCxnSpPr>
          <p:nvPr/>
        </p:nvCxnSpPr>
        <p:spPr>
          <a:xfrm flipV="1">
            <a:off x="7314700" y="33740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Ευθύγραμμο βέλος σύνδεσης 333"/>
          <p:cNvCxnSpPr>
            <a:stCxn id="242" idx="0"/>
            <a:endCxn id="258" idx="4"/>
          </p:cNvCxnSpPr>
          <p:nvPr/>
        </p:nvCxnSpPr>
        <p:spPr>
          <a:xfrm flipV="1">
            <a:off x="7733800" y="337402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Ευθεία γραμμή σύνδεσης 334"/>
          <p:cNvCxnSpPr>
            <a:stCxn id="242" idx="0"/>
            <a:endCxn id="259" idx="4"/>
          </p:cNvCxnSpPr>
          <p:nvPr/>
        </p:nvCxnSpPr>
        <p:spPr>
          <a:xfrm flipV="1">
            <a:off x="7733800" y="3374025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Ευθεία γραμμή σύνδεσης 335"/>
          <p:cNvCxnSpPr>
            <a:stCxn id="243" idx="0"/>
            <a:endCxn id="259" idx="4"/>
          </p:cNvCxnSpPr>
          <p:nvPr/>
        </p:nvCxnSpPr>
        <p:spPr>
          <a:xfrm flipV="1">
            <a:off x="8152900" y="33740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Ευθύγραμμο βέλος σύνδεσης 336"/>
          <p:cNvCxnSpPr>
            <a:stCxn id="243" idx="0"/>
            <a:endCxn id="260" idx="4"/>
          </p:cNvCxnSpPr>
          <p:nvPr/>
        </p:nvCxnSpPr>
        <p:spPr>
          <a:xfrm flipV="1">
            <a:off x="8152900" y="3374025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Ευθύγραμμο βέλος σύνδεσης 337"/>
          <p:cNvCxnSpPr>
            <a:stCxn id="244" idx="0"/>
          </p:cNvCxnSpPr>
          <p:nvPr/>
        </p:nvCxnSpPr>
        <p:spPr>
          <a:xfrm flipV="1">
            <a:off x="8572000" y="3374025"/>
            <a:ext cx="812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Ευθύγραμμο βέλος σύνδεσης 338"/>
          <p:cNvCxnSpPr>
            <a:stCxn id="246" idx="0"/>
          </p:cNvCxnSpPr>
          <p:nvPr/>
        </p:nvCxnSpPr>
        <p:spPr>
          <a:xfrm flipV="1">
            <a:off x="2704600" y="26850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Ευθύγραμμο βέλος σύνδεσης 339"/>
          <p:cNvCxnSpPr>
            <a:stCxn id="248" idx="0"/>
            <a:endCxn id="264" idx="4"/>
          </p:cNvCxnSpPr>
          <p:nvPr/>
        </p:nvCxnSpPr>
        <p:spPr>
          <a:xfrm flipV="1">
            <a:off x="3542800" y="26850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Ευθύγραμμο βέλος σύνδεσης 340"/>
          <p:cNvCxnSpPr>
            <a:stCxn id="250" idx="0"/>
            <a:endCxn id="268" idx="4"/>
          </p:cNvCxnSpPr>
          <p:nvPr/>
        </p:nvCxnSpPr>
        <p:spPr>
          <a:xfrm flipV="1">
            <a:off x="4381000" y="26850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Ευθύγραμμο βέλος σύνδεσης 341"/>
          <p:cNvCxnSpPr>
            <a:stCxn id="252" idx="0"/>
          </p:cNvCxnSpPr>
          <p:nvPr/>
        </p:nvCxnSpPr>
        <p:spPr>
          <a:xfrm flipV="1">
            <a:off x="5219200" y="26850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Ευθύγραμμο βέλος σύνδεσης 342"/>
          <p:cNvCxnSpPr>
            <a:stCxn id="254" idx="0"/>
            <a:endCxn id="272" idx="4"/>
          </p:cNvCxnSpPr>
          <p:nvPr/>
        </p:nvCxnSpPr>
        <p:spPr>
          <a:xfrm flipV="1">
            <a:off x="6057400" y="26850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Ευθύγραμμο βέλος σύνδεσης 343"/>
          <p:cNvCxnSpPr>
            <a:stCxn id="256" idx="0"/>
            <a:endCxn id="272" idx="4"/>
          </p:cNvCxnSpPr>
          <p:nvPr/>
        </p:nvCxnSpPr>
        <p:spPr>
          <a:xfrm flipV="1">
            <a:off x="6895600" y="26850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Ευθύγραμμο βέλος σύνδεσης 344"/>
          <p:cNvCxnSpPr>
            <a:stCxn id="258" idx="0"/>
            <a:endCxn id="276" idx="4"/>
          </p:cNvCxnSpPr>
          <p:nvPr/>
        </p:nvCxnSpPr>
        <p:spPr>
          <a:xfrm flipV="1">
            <a:off x="7733800" y="2685050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Ευθύγραμμο βέλος σύνδεσης 345"/>
          <p:cNvCxnSpPr>
            <a:stCxn id="260" idx="0"/>
            <a:endCxn id="276" idx="4"/>
          </p:cNvCxnSpPr>
          <p:nvPr/>
        </p:nvCxnSpPr>
        <p:spPr>
          <a:xfrm flipV="1">
            <a:off x="8572000" y="268505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Ευθύγραμμο βέλος σύνδεσης 346"/>
          <p:cNvCxnSpPr>
            <a:stCxn id="264" idx="0"/>
            <a:endCxn id="284" idx="4"/>
          </p:cNvCxnSpPr>
          <p:nvPr/>
        </p:nvCxnSpPr>
        <p:spPr>
          <a:xfrm flipV="1">
            <a:off x="3542800" y="1996075"/>
            <a:ext cx="16764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Ευθύγραμμο βέλος σύνδεσης 347"/>
          <p:cNvCxnSpPr>
            <a:stCxn id="268" idx="0"/>
            <a:endCxn id="284" idx="4"/>
          </p:cNvCxnSpPr>
          <p:nvPr/>
        </p:nvCxnSpPr>
        <p:spPr>
          <a:xfrm flipV="1">
            <a:off x="5219200" y="199607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Ευθύγραμμο βέλος σύνδεσης 348"/>
          <p:cNvCxnSpPr>
            <a:stCxn id="272" idx="0"/>
            <a:endCxn id="292" idx="4"/>
          </p:cNvCxnSpPr>
          <p:nvPr/>
        </p:nvCxnSpPr>
        <p:spPr>
          <a:xfrm flipV="1">
            <a:off x="6895600" y="1996075"/>
            <a:ext cx="16764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Ευθύγραμμο βέλος σύνδεσης 349"/>
          <p:cNvCxnSpPr>
            <a:stCxn id="276" idx="0"/>
            <a:endCxn id="292" idx="4"/>
          </p:cNvCxnSpPr>
          <p:nvPr/>
        </p:nvCxnSpPr>
        <p:spPr>
          <a:xfrm flipV="1">
            <a:off x="8572000" y="1996075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Ευθύγραμμο βέλος σύνδεσης 350"/>
          <p:cNvCxnSpPr>
            <a:stCxn id="284" idx="0"/>
            <a:endCxn id="308" idx="4"/>
          </p:cNvCxnSpPr>
          <p:nvPr/>
        </p:nvCxnSpPr>
        <p:spPr>
          <a:xfrm flipV="1">
            <a:off x="5219200" y="1307100"/>
            <a:ext cx="335280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Ευθύγραμμο βέλος σύνδεσης 351"/>
          <p:cNvCxnSpPr>
            <a:stCxn id="292" idx="0"/>
            <a:endCxn id="308" idx="4"/>
          </p:cNvCxnSpPr>
          <p:nvPr/>
        </p:nvCxnSpPr>
        <p:spPr>
          <a:xfrm flipV="1">
            <a:off x="8572000" y="1307100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Ευθεία γραμμή σύνδεσης 352"/>
          <p:cNvCxnSpPr>
            <a:stCxn id="245" idx="0"/>
            <a:endCxn id="263" idx="4"/>
          </p:cNvCxnSpPr>
          <p:nvPr/>
        </p:nvCxnSpPr>
        <p:spPr>
          <a:xfrm flipV="1">
            <a:off x="22855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Ευθεία γραμμή σύνδεσης 353"/>
          <p:cNvCxnSpPr>
            <a:stCxn id="229" idx="0"/>
            <a:endCxn id="245" idx="4"/>
          </p:cNvCxnSpPr>
          <p:nvPr/>
        </p:nvCxnSpPr>
        <p:spPr>
          <a:xfrm flipV="1">
            <a:off x="2285500" y="337402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Ευθεία γραμμή σύνδεσης 354"/>
          <p:cNvCxnSpPr>
            <a:stCxn id="245" idx="0"/>
            <a:endCxn id="261" idx="4"/>
          </p:cNvCxnSpPr>
          <p:nvPr/>
        </p:nvCxnSpPr>
        <p:spPr>
          <a:xfrm flipV="1">
            <a:off x="22855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Ευθεία γραμμή σύνδεσης 355"/>
          <p:cNvCxnSpPr>
            <a:stCxn id="246" idx="0"/>
            <a:endCxn id="262" idx="4"/>
          </p:cNvCxnSpPr>
          <p:nvPr/>
        </p:nvCxnSpPr>
        <p:spPr>
          <a:xfrm flipV="1">
            <a:off x="27046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Ευθεία γραμμή σύνδεσης 356"/>
          <p:cNvCxnSpPr>
            <a:stCxn id="247" idx="0"/>
            <a:endCxn id="263" idx="4"/>
          </p:cNvCxnSpPr>
          <p:nvPr/>
        </p:nvCxnSpPr>
        <p:spPr>
          <a:xfrm flipV="1">
            <a:off x="31237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Ευθεία γραμμή σύνδεσης 357"/>
          <p:cNvCxnSpPr>
            <a:stCxn id="247" idx="0"/>
            <a:endCxn id="265" idx="4"/>
          </p:cNvCxnSpPr>
          <p:nvPr/>
        </p:nvCxnSpPr>
        <p:spPr>
          <a:xfrm flipV="1">
            <a:off x="31237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Ευθεία γραμμή σύνδεσης 358"/>
          <p:cNvCxnSpPr>
            <a:stCxn id="248" idx="0"/>
            <a:endCxn id="266" idx="4"/>
          </p:cNvCxnSpPr>
          <p:nvPr/>
        </p:nvCxnSpPr>
        <p:spPr>
          <a:xfrm flipV="1">
            <a:off x="35428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Ευθεία γραμμή σύνδεσης 359"/>
          <p:cNvCxnSpPr>
            <a:stCxn id="249" idx="0"/>
            <a:endCxn id="265" idx="4"/>
          </p:cNvCxnSpPr>
          <p:nvPr/>
        </p:nvCxnSpPr>
        <p:spPr>
          <a:xfrm flipV="1">
            <a:off x="39619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Ευθεία γραμμή σύνδεσης 360"/>
          <p:cNvCxnSpPr>
            <a:stCxn id="249" idx="0"/>
            <a:endCxn id="267" idx="4"/>
          </p:cNvCxnSpPr>
          <p:nvPr/>
        </p:nvCxnSpPr>
        <p:spPr>
          <a:xfrm flipV="1">
            <a:off x="39619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Ευθεία γραμμή σύνδεσης 361"/>
          <p:cNvCxnSpPr>
            <a:stCxn id="250" idx="0"/>
            <a:endCxn id="266" idx="4"/>
          </p:cNvCxnSpPr>
          <p:nvPr/>
        </p:nvCxnSpPr>
        <p:spPr>
          <a:xfrm flipV="1">
            <a:off x="43810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Ευθεία γραμμή σύνδεσης 362"/>
          <p:cNvCxnSpPr>
            <a:stCxn id="251" idx="0"/>
            <a:endCxn id="267" idx="4"/>
          </p:cNvCxnSpPr>
          <p:nvPr/>
        </p:nvCxnSpPr>
        <p:spPr>
          <a:xfrm flipV="1">
            <a:off x="48001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Ευθεία γραμμή σύνδεσης 363"/>
          <p:cNvCxnSpPr>
            <a:stCxn id="251" idx="0"/>
            <a:endCxn id="269" idx="4"/>
          </p:cNvCxnSpPr>
          <p:nvPr/>
        </p:nvCxnSpPr>
        <p:spPr>
          <a:xfrm flipV="1">
            <a:off x="48001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Ευθεία γραμμή σύνδεσης 364"/>
          <p:cNvCxnSpPr>
            <a:stCxn id="253" idx="0"/>
            <a:endCxn id="269" idx="4"/>
          </p:cNvCxnSpPr>
          <p:nvPr/>
        </p:nvCxnSpPr>
        <p:spPr>
          <a:xfrm flipV="1">
            <a:off x="56383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Ευθεία γραμμή σύνδεσης 365"/>
          <p:cNvCxnSpPr>
            <a:stCxn id="252" idx="0"/>
            <a:endCxn id="270" idx="4"/>
          </p:cNvCxnSpPr>
          <p:nvPr/>
        </p:nvCxnSpPr>
        <p:spPr>
          <a:xfrm flipV="1">
            <a:off x="52192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Ευθεία γραμμή σύνδεσης 366"/>
          <p:cNvCxnSpPr>
            <a:stCxn id="253" idx="0"/>
            <a:endCxn id="271" idx="4"/>
          </p:cNvCxnSpPr>
          <p:nvPr/>
        </p:nvCxnSpPr>
        <p:spPr>
          <a:xfrm flipV="1">
            <a:off x="56383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Ευθεία γραμμή σύνδεσης 367"/>
          <p:cNvCxnSpPr>
            <a:stCxn id="254" idx="0"/>
            <a:endCxn id="270" idx="4"/>
          </p:cNvCxnSpPr>
          <p:nvPr/>
        </p:nvCxnSpPr>
        <p:spPr>
          <a:xfrm flipV="1">
            <a:off x="60574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Ευθεία γραμμή σύνδεσης 368"/>
          <p:cNvCxnSpPr>
            <a:stCxn id="255" idx="0"/>
            <a:endCxn id="271" idx="4"/>
          </p:cNvCxnSpPr>
          <p:nvPr/>
        </p:nvCxnSpPr>
        <p:spPr>
          <a:xfrm flipV="1">
            <a:off x="64765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Ευθεία γραμμή σύνδεσης 369"/>
          <p:cNvCxnSpPr>
            <a:stCxn id="255" idx="0"/>
            <a:endCxn id="273" idx="4"/>
          </p:cNvCxnSpPr>
          <p:nvPr/>
        </p:nvCxnSpPr>
        <p:spPr>
          <a:xfrm flipV="1">
            <a:off x="64765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Ευθεία γραμμή σύνδεσης 370"/>
          <p:cNvCxnSpPr>
            <a:stCxn id="257" idx="0"/>
            <a:endCxn id="273" idx="4"/>
          </p:cNvCxnSpPr>
          <p:nvPr/>
        </p:nvCxnSpPr>
        <p:spPr>
          <a:xfrm flipV="1">
            <a:off x="73147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Ευθεία γραμμή σύνδεσης 371"/>
          <p:cNvCxnSpPr>
            <a:stCxn id="256" idx="0"/>
            <a:endCxn id="274" idx="4"/>
          </p:cNvCxnSpPr>
          <p:nvPr/>
        </p:nvCxnSpPr>
        <p:spPr>
          <a:xfrm flipV="1">
            <a:off x="68956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Ευθεία γραμμή σύνδεσης 372"/>
          <p:cNvCxnSpPr>
            <a:stCxn id="257" idx="0"/>
            <a:endCxn id="275" idx="4"/>
          </p:cNvCxnSpPr>
          <p:nvPr/>
        </p:nvCxnSpPr>
        <p:spPr>
          <a:xfrm flipV="1">
            <a:off x="7314700" y="2685050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Ευθεία γραμμή σύνδεσης 373"/>
          <p:cNvCxnSpPr>
            <a:stCxn id="258" idx="0"/>
            <a:endCxn id="274" idx="4"/>
          </p:cNvCxnSpPr>
          <p:nvPr/>
        </p:nvCxnSpPr>
        <p:spPr>
          <a:xfrm flipV="1">
            <a:off x="77338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Ευθεία γραμμή σύνδεσης 374"/>
          <p:cNvCxnSpPr>
            <a:stCxn id="259" idx="0"/>
            <a:endCxn id="275" idx="4"/>
          </p:cNvCxnSpPr>
          <p:nvPr/>
        </p:nvCxnSpPr>
        <p:spPr>
          <a:xfrm flipV="1">
            <a:off x="8152900" y="268505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Ευθεία γραμμή σύνδεσης 375"/>
          <p:cNvCxnSpPr>
            <a:stCxn id="263" idx="0"/>
          </p:cNvCxnSpPr>
          <p:nvPr/>
        </p:nvCxnSpPr>
        <p:spPr>
          <a:xfrm flipV="1">
            <a:off x="31237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Ευθεία γραμμή σύνδεσης 376"/>
          <p:cNvCxnSpPr>
            <a:stCxn id="262" idx="0"/>
            <a:endCxn id="282" idx="4"/>
          </p:cNvCxnSpPr>
          <p:nvPr/>
        </p:nvCxnSpPr>
        <p:spPr>
          <a:xfrm flipV="1">
            <a:off x="27046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Ευθεία γραμμή σύνδεσης 377"/>
          <p:cNvCxnSpPr>
            <a:stCxn id="261" idx="0"/>
            <a:endCxn id="281" idx="4"/>
          </p:cNvCxnSpPr>
          <p:nvPr/>
        </p:nvCxnSpPr>
        <p:spPr>
          <a:xfrm flipV="1">
            <a:off x="22855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Ευθεία γραμμή σύνδεσης 378"/>
          <p:cNvCxnSpPr>
            <a:stCxn id="265" idx="0"/>
            <a:endCxn id="285" idx="4"/>
          </p:cNvCxnSpPr>
          <p:nvPr/>
        </p:nvCxnSpPr>
        <p:spPr>
          <a:xfrm flipV="1">
            <a:off x="39619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Ευθεία γραμμή σύνδεσης 379"/>
          <p:cNvCxnSpPr>
            <a:stCxn id="266" idx="0"/>
            <a:endCxn id="286" idx="4"/>
          </p:cNvCxnSpPr>
          <p:nvPr/>
        </p:nvCxnSpPr>
        <p:spPr>
          <a:xfrm flipV="1">
            <a:off x="43810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Ευθεία γραμμή σύνδεσης 380"/>
          <p:cNvCxnSpPr>
            <a:stCxn id="267" idx="0"/>
            <a:endCxn id="287" idx="4"/>
          </p:cNvCxnSpPr>
          <p:nvPr/>
        </p:nvCxnSpPr>
        <p:spPr>
          <a:xfrm flipV="1">
            <a:off x="48001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Ευθεία γραμμή σύνδεσης 381"/>
          <p:cNvCxnSpPr>
            <a:stCxn id="268" idx="0"/>
            <a:endCxn id="288" idx="4"/>
          </p:cNvCxnSpPr>
          <p:nvPr/>
        </p:nvCxnSpPr>
        <p:spPr>
          <a:xfrm flipV="1">
            <a:off x="52192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Ευθεία γραμμή σύνδεσης 382"/>
          <p:cNvCxnSpPr>
            <a:stCxn id="269" idx="0"/>
            <a:endCxn id="289" idx="4"/>
          </p:cNvCxnSpPr>
          <p:nvPr/>
        </p:nvCxnSpPr>
        <p:spPr>
          <a:xfrm flipV="1">
            <a:off x="56383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Ευθεία γραμμή σύνδεσης 383"/>
          <p:cNvCxnSpPr>
            <a:stCxn id="270" idx="0"/>
            <a:endCxn id="290" idx="4"/>
          </p:cNvCxnSpPr>
          <p:nvPr/>
        </p:nvCxnSpPr>
        <p:spPr>
          <a:xfrm flipV="1">
            <a:off x="60574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Ευθεία γραμμή σύνδεσης 384"/>
          <p:cNvCxnSpPr>
            <a:stCxn id="271" idx="0"/>
            <a:endCxn id="291" idx="4"/>
          </p:cNvCxnSpPr>
          <p:nvPr/>
        </p:nvCxnSpPr>
        <p:spPr>
          <a:xfrm flipV="1">
            <a:off x="6476500" y="1996075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Ευθεία γραμμή σύνδεσης 385"/>
          <p:cNvCxnSpPr>
            <a:stCxn id="261" idx="0"/>
            <a:endCxn id="277" idx="4"/>
          </p:cNvCxnSpPr>
          <p:nvPr/>
        </p:nvCxnSpPr>
        <p:spPr>
          <a:xfrm flipV="1">
            <a:off x="22855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Ευθεία γραμμή σύνδεσης 386"/>
          <p:cNvCxnSpPr>
            <a:stCxn id="262" idx="0"/>
            <a:endCxn id="278" idx="4"/>
          </p:cNvCxnSpPr>
          <p:nvPr/>
        </p:nvCxnSpPr>
        <p:spPr>
          <a:xfrm flipV="1">
            <a:off x="27046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Ευθεία γραμμή σύνδεσης 387"/>
          <p:cNvCxnSpPr>
            <a:stCxn id="263" idx="0"/>
            <a:endCxn id="279" idx="4"/>
          </p:cNvCxnSpPr>
          <p:nvPr/>
        </p:nvCxnSpPr>
        <p:spPr>
          <a:xfrm flipV="1">
            <a:off x="31237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Ευθεία γραμμή σύνδεσης 388"/>
          <p:cNvCxnSpPr>
            <a:stCxn id="264" idx="0"/>
            <a:endCxn id="280" idx="4"/>
          </p:cNvCxnSpPr>
          <p:nvPr/>
        </p:nvCxnSpPr>
        <p:spPr>
          <a:xfrm flipV="1">
            <a:off x="35428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Ευθεία γραμμή σύνδεσης 389"/>
          <p:cNvCxnSpPr>
            <a:stCxn id="283" idx="0"/>
            <a:endCxn id="307" idx="4"/>
          </p:cNvCxnSpPr>
          <p:nvPr/>
        </p:nvCxnSpPr>
        <p:spPr>
          <a:xfrm flipV="1">
            <a:off x="4800100" y="13071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Ευθεία γραμμή σύνδεσης 390"/>
          <p:cNvCxnSpPr>
            <a:stCxn id="282" idx="0"/>
            <a:endCxn id="306" idx="4"/>
          </p:cNvCxnSpPr>
          <p:nvPr/>
        </p:nvCxnSpPr>
        <p:spPr>
          <a:xfrm flipV="1">
            <a:off x="4381000" y="13071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Ευθεία γραμμή σύνδεσης 391"/>
          <p:cNvCxnSpPr>
            <a:stCxn id="281" idx="0"/>
            <a:endCxn id="305" idx="4"/>
          </p:cNvCxnSpPr>
          <p:nvPr/>
        </p:nvCxnSpPr>
        <p:spPr>
          <a:xfrm flipV="1">
            <a:off x="3961900" y="13071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Ευθεία γραμμή σύνδεσης 392"/>
          <p:cNvCxnSpPr>
            <a:stCxn id="280" idx="0"/>
            <a:endCxn id="304" idx="4"/>
          </p:cNvCxnSpPr>
          <p:nvPr/>
        </p:nvCxnSpPr>
        <p:spPr>
          <a:xfrm flipV="1">
            <a:off x="3542800" y="13071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Ευθεία γραμμή σύνδεσης 393"/>
          <p:cNvCxnSpPr>
            <a:stCxn id="279" idx="0"/>
            <a:endCxn id="303" idx="4"/>
          </p:cNvCxnSpPr>
          <p:nvPr/>
        </p:nvCxnSpPr>
        <p:spPr>
          <a:xfrm flipV="1">
            <a:off x="3123700" y="13071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Ευθεία γραμμή σύνδεσης 394"/>
          <p:cNvCxnSpPr>
            <a:stCxn id="278" idx="0"/>
            <a:endCxn id="302" idx="4"/>
          </p:cNvCxnSpPr>
          <p:nvPr/>
        </p:nvCxnSpPr>
        <p:spPr>
          <a:xfrm flipV="1">
            <a:off x="2704600" y="13071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Ευθεία γραμμή σύνδεσης 395"/>
          <p:cNvCxnSpPr>
            <a:stCxn id="277" idx="0"/>
            <a:endCxn id="301" idx="4"/>
          </p:cNvCxnSpPr>
          <p:nvPr/>
        </p:nvCxnSpPr>
        <p:spPr>
          <a:xfrm flipV="1">
            <a:off x="2285500" y="1307100"/>
            <a:ext cx="33528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Ευθεία γραμμή σύνδεσης 396"/>
          <p:cNvCxnSpPr>
            <a:stCxn id="277" idx="0"/>
            <a:endCxn id="293" idx="4"/>
          </p:cNvCxnSpPr>
          <p:nvPr/>
        </p:nvCxnSpPr>
        <p:spPr>
          <a:xfrm flipV="1">
            <a:off x="22855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Ευθεία γραμμή σύνδεσης 397"/>
          <p:cNvCxnSpPr>
            <a:stCxn id="265" idx="0"/>
            <a:endCxn id="281" idx="4"/>
          </p:cNvCxnSpPr>
          <p:nvPr/>
        </p:nvCxnSpPr>
        <p:spPr>
          <a:xfrm flipV="1">
            <a:off x="39619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Ευθεία γραμμή σύνδεσης 398"/>
          <p:cNvCxnSpPr>
            <a:stCxn id="266" idx="0"/>
            <a:endCxn id="282" idx="4"/>
          </p:cNvCxnSpPr>
          <p:nvPr/>
        </p:nvCxnSpPr>
        <p:spPr>
          <a:xfrm flipV="1">
            <a:off x="43810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Ευθεία γραμμή σύνδεσης 399"/>
          <p:cNvCxnSpPr>
            <a:stCxn id="267" idx="0"/>
            <a:endCxn id="283" idx="4"/>
          </p:cNvCxnSpPr>
          <p:nvPr/>
        </p:nvCxnSpPr>
        <p:spPr>
          <a:xfrm flipV="1">
            <a:off x="48001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Ευθεία γραμμή σύνδεσης 400"/>
          <p:cNvCxnSpPr>
            <a:stCxn id="269" idx="0"/>
            <a:endCxn id="285" idx="4"/>
          </p:cNvCxnSpPr>
          <p:nvPr/>
        </p:nvCxnSpPr>
        <p:spPr>
          <a:xfrm flipV="1">
            <a:off x="56383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Ευθεία γραμμή σύνδεσης 401"/>
          <p:cNvCxnSpPr>
            <a:stCxn id="270" idx="0"/>
            <a:endCxn id="286" idx="4"/>
          </p:cNvCxnSpPr>
          <p:nvPr/>
        </p:nvCxnSpPr>
        <p:spPr>
          <a:xfrm flipV="1">
            <a:off x="60574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Ευθεία γραμμή σύνδεσης 402"/>
          <p:cNvCxnSpPr>
            <a:stCxn id="271" idx="0"/>
            <a:endCxn id="287" idx="4"/>
          </p:cNvCxnSpPr>
          <p:nvPr/>
        </p:nvCxnSpPr>
        <p:spPr>
          <a:xfrm flipV="1">
            <a:off x="64765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Ευθεία γραμμή σύνδεσης 403"/>
          <p:cNvCxnSpPr>
            <a:stCxn id="272" idx="0"/>
            <a:endCxn id="288" idx="4"/>
          </p:cNvCxnSpPr>
          <p:nvPr/>
        </p:nvCxnSpPr>
        <p:spPr>
          <a:xfrm flipV="1">
            <a:off x="68956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Ευθεία γραμμή σύνδεσης 404"/>
          <p:cNvCxnSpPr>
            <a:stCxn id="273" idx="0"/>
            <a:endCxn id="289" idx="4"/>
          </p:cNvCxnSpPr>
          <p:nvPr/>
        </p:nvCxnSpPr>
        <p:spPr>
          <a:xfrm flipV="1">
            <a:off x="73147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Ευθεία γραμμή σύνδεσης 405"/>
          <p:cNvCxnSpPr>
            <a:stCxn id="274" idx="0"/>
            <a:endCxn id="290" idx="4"/>
          </p:cNvCxnSpPr>
          <p:nvPr/>
        </p:nvCxnSpPr>
        <p:spPr>
          <a:xfrm flipV="1">
            <a:off x="77338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Ευθεία γραμμή σύνδεσης 406"/>
          <p:cNvCxnSpPr>
            <a:stCxn id="275" idx="0"/>
            <a:endCxn id="291" idx="4"/>
          </p:cNvCxnSpPr>
          <p:nvPr/>
        </p:nvCxnSpPr>
        <p:spPr>
          <a:xfrm flipV="1">
            <a:off x="8152900" y="1996075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Ευθεία γραμμή σύνδεσης 407"/>
          <p:cNvCxnSpPr>
            <a:stCxn id="278" idx="0"/>
            <a:endCxn id="294" idx="4"/>
          </p:cNvCxnSpPr>
          <p:nvPr/>
        </p:nvCxnSpPr>
        <p:spPr>
          <a:xfrm flipV="1">
            <a:off x="27046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Ευθεία γραμμή σύνδεσης 408"/>
          <p:cNvCxnSpPr>
            <a:stCxn id="279" idx="0"/>
            <a:endCxn id="295" idx="4"/>
          </p:cNvCxnSpPr>
          <p:nvPr/>
        </p:nvCxnSpPr>
        <p:spPr>
          <a:xfrm flipV="1">
            <a:off x="31237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Ευθεία γραμμή σύνδεσης 409"/>
          <p:cNvCxnSpPr>
            <a:stCxn id="280" idx="0"/>
            <a:endCxn id="296" idx="4"/>
          </p:cNvCxnSpPr>
          <p:nvPr/>
        </p:nvCxnSpPr>
        <p:spPr>
          <a:xfrm flipV="1">
            <a:off x="35428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Ευθεία γραμμή σύνδεσης 410"/>
          <p:cNvCxnSpPr>
            <a:stCxn id="281" idx="0"/>
            <a:endCxn id="297" idx="4"/>
          </p:cNvCxnSpPr>
          <p:nvPr/>
        </p:nvCxnSpPr>
        <p:spPr>
          <a:xfrm flipV="1">
            <a:off x="39619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Ευθεία γραμμή σύνδεσης 411"/>
          <p:cNvCxnSpPr>
            <a:stCxn id="282" idx="0"/>
            <a:endCxn id="298" idx="4"/>
          </p:cNvCxnSpPr>
          <p:nvPr/>
        </p:nvCxnSpPr>
        <p:spPr>
          <a:xfrm flipV="1">
            <a:off x="43810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Ευθεία γραμμή σύνδεσης 412"/>
          <p:cNvCxnSpPr>
            <a:stCxn id="283" idx="0"/>
            <a:endCxn id="299" idx="4"/>
          </p:cNvCxnSpPr>
          <p:nvPr/>
        </p:nvCxnSpPr>
        <p:spPr>
          <a:xfrm flipV="1">
            <a:off x="48001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Ευθεία γραμμή σύνδεσης 413"/>
          <p:cNvCxnSpPr>
            <a:stCxn id="284" idx="0"/>
            <a:endCxn id="300" idx="4"/>
          </p:cNvCxnSpPr>
          <p:nvPr/>
        </p:nvCxnSpPr>
        <p:spPr>
          <a:xfrm flipV="1">
            <a:off x="52192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Ευθεία γραμμή σύνδεσης 414"/>
          <p:cNvCxnSpPr>
            <a:stCxn id="285" idx="0"/>
            <a:endCxn id="301" idx="4"/>
          </p:cNvCxnSpPr>
          <p:nvPr/>
        </p:nvCxnSpPr>
        <p:spPr>
          <a:xfrm flipV="1">
            <a:off x="56383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Ευθεία γραμμή σύνδεσης 415"/>
          <p:cNvCxnSpPr>
            <a:stCxn id="286" idx="0"/>
            <a:endCxn id="302" idx="4"/>
          </p:cNvCxnSpPr>
          <p:nvPr/>
        </p:nvCxnSpPr>
        <p:spPr>
          <a:xfrm flipV="1">
            <a:off x="60574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Ευθεία γραμμή σύνδεσης 416"/>
          <p:cNvCxnSpPr>
            <a:stCxn id="287" idx="0"/>
            <a:endCxn id="303" idx="4"/>
          </p:cNvCxnSpPr>
          <p:nvPr/>
        </p:nvCxnSpPr>
        <p:spPr>
          <a:xfrm flipV="1">
            <a:off x="64765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Ευθεία γραμμή σύνδεσης 417"/>
          <p:cNvCxnSpPr>
            <a:stCxn id="288" idx="0"/>
            <a:endCxn id="304" idx="4"/>
          </p:cNvCxnSpPr>
          <p:nvPr/>
        </p:nvCxnSpPr>
        <p:spPr>
          <a:xfrm flipV="1">
            <a:off x="68956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Ευθεία γραμμή σύνδεσης 418"/>
          <p:cNvCxnSpPr>
            <a:stCxn id="289" idx="0"/>
            <a:endCxn id="305" idx="4"/>
          </p:cNvCxnSpPr>
          <p:nvPr/>
        </p:nvCxnSpPr>
        <p:spPr>
          <a:xfrm flipV="1">
            <a:off x="73147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Ευθεία γραμμή σύνδεσης 419"/>
          <p:cNvCxnSpPr>
            <a:stCxn id="290" idx="0"/>
            <a:endCxn id="306" idx="4"/>
          </p:cNvCxnSpPr>
          <p:nvPr/>
        </p:nvCxnSpPr>
        <p:spPr>
          <a:xfrm flipV="1">
            <a:off x="77338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Ευθεία γραμμή σύνδεσης 420"/>
          <p:cNvCxnSpPr>
            <a:stCxn id="291" idx="0"/>
            <a:endCxn id="307" idx="4"/>
          </p:cNvCxnSpPr>
          <p:nvPr/>
        </p:nvCxnSpPr>
        <p:spPr>
          <a:xfrm flipV="1">
            <a:off x="8152900" y="1307100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Έλλειψη 431"/>
          <p:cNvSpPr/>
          <p:nvPr/>
        </p:nvSpPr>
        <p:spPr>
          <a:xfrm>
            <a:off x="128910" y="6695758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3" name="Έλλειψη 432"/>
          <p:cNvSpPr/>
          <p:nvPr/>
        </p:nvSpPr>
        <p:spPr>
          <a:xfrm>
            <a:off x="548010" y="6695758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4" name="Έλλειψη 433"/>
          <p:cNvSpPr/>
          <p:nvPr/>
        </p:nvSpPr>
        <p:spPr>
          <a:xfrm>
            <a:off x="967110" y="6695758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5" name="Έλλειψη 434"/>
          <p:cNvSpPr/>
          <p:nvPr/>
        </p:nvSpPr>
        <p:spPr>
          <a:xfrm>
            <a:off x="1386210" y="6695758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6" name="Έλλειψη 435"/>
          <p:cNvSpPr/>
          <p:nvPr/>
        </p:nvSpPr>
        <p:spPr>
          <a:xfrm>
            <a:off x="1805310" y="6695758"/>
            <a:ext cx="126000" cy="12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7" name="Έλλειψη 436"/>
          <p:cNvSpPr/>
          <p:nvPr/>
        </p:nvSpPr>
        <p:spPr>
          <a:xfrm>
            <a:off x="128910" y="600678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8" name="Έλλειψη 437"/>
          <p:cNvSpPr/>
          <p:nvPr/>
        </p:nvSpPr>
        <p:spPr>
          <a:xfrm>
            <a:off x="548010" y="600678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9" name="Έλλειψη 438"/>
          <p:cNvSpPr/>
          <p:nvPr/>
        </p:nvSpPr>
        <p:spPr>
          <a:xfrm>
            <a:off x="967110" y="600678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" name="Έλλειψη 439"/>
          <p:cNvSpPr/>
          <p:nvPr/>
        </p:nvSpPr>
        <p:spPr>
          <a:xfrm>
            <a:off x="1386210" y="600678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1" name="Έλλειψη 440"/>
          <p:cNvSpPr/>
          <p:nvPr/>
        </p:nvSpPr>
        <p:spPr>
          <a:xfrm>
            <a:off x="1805310" y="600678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2" name="Έλλειψη 441"/>
          <p:cNvSpPr/>
          <p:nvPr/>
        </p:nvSpPr>
        <p:spPr>
          <a:xfrm>
            <a:off x="128910" y="5317808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3" name="Έλλειψη 442"/>
          <p:cNvSpPr/>
          <p:nvPr/>
        </p:nvSpPr>
        <p:spPr>
          <a:xfrm>
            <a:off x="548010" y="5317808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4" name="Έλλειψη 443"/>
          <p:cNvSpPr/>
          <p:nvPr/>
        </p:nvSpPr>
        <p:spPr>
          <a:xfrm>
            <a:off x="967110" y="5317808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5" name="Έλλειψη 444"/>
          <p:cNvSpPr/>
          <p:nvPr/>
        </p:nvSpPr>
        <p:spPr>
          <a:xfrm>
            <a:off x="1386210" y="5317808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6" name="Έλλειψη 445"/>
          <p:cNvSpPr/>
          <p:nvPr/>
        </p:nvSpPr>
        <p:spPr>
          <a:xfrm>
            <a:off x="1805310" y="5317808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7" name="Έλλειψη 446"/>
          <p:cNvSpPr/>
          <p:nvPr/>
        </p:nvSpPr>
        <p:spPr>
          <a:xfrm>
            <a:off x="128910" y="462883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8" name="Έλλειψη 447"/>
          <p:cNvSpPr/>
          <p:nvPr/>
        </p:nvSpPr>
        <p:spPr>
          <a:xfrm>
            <a:off x="548010" y="462883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9" name="Έλλειψη 448"/>
          <p:cNvSpPr/>
          <p:nvPr/>
        </p:nvSpPr>
        <p:spPr>
          <a:xfrm>
            <a:off x="967110" y="462883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" name="Έλλειψη 449"/>
          <p:cNvSpPr/>
          <p:nvPr/>
        </p:nvSpPr>
        <p:spPr>
          <a:xfrm>
            <a:off x="1386210" y="462883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1" name="Έλλειψη 450"/>
          <p:cNvSpPr/>
          <p:nvPr/>
        </p:nvSpPr>
        <p:spPr>
          <a:xfrm>
            <a:off x="1805310" y="4628833"/>
            <a:ext cx="126000" cy="12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2" name="Έλλειψη 451"/>
          <p:cNvSpPr/>
          <p:nvPr/>
        </p:nvSpPr>
        <p:spPr>
          <a:xfrm>
            <a:off x="1289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3" name="Έλλειψη 452"/>
          <p:cNvSpPr/>
          <p:nvPr/>
        </p:nvSpPr>
        <p:spPr>
          <a:xfrm>
            <a:off x="5480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4" name="Έλλειψη 453"/>
          <p:cNvSpPr/>
          <p:nvPr/>
        </p:nvSpPr>
        <p:spPr>
          <a:xfrm>
            <a:off x="9671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5" name="Έλλειψη 454"/>
          <p:cNvSpPr/>
          <p:nvPr/>
        </p:nvSpPr>
        <p:spPr>
          <a:xfrm>
            <a:off x="13862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6" name="Έλλειψη 455"/>
          <p:cNvSpPr/>
          <p:nvPr/>
        </p:nvSpPr>
        <p:spPr>
          <a:xfrm>
            <a:off x="18053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7" name="Ευθύγραμμο βέλος σύνδεσης 456"/>
          <p:cNvCxnSpPr>
            <a:stCxn id="432" idx="0"/>
            <a:endCxn id="438" idx="4"/>
          </p:cNvCxnSpPr>
          <p:nvPr/>
        </p:nvCxnSpPr>
        <p:spPr>
          <a:xfrm flipV="1">
            <a:off x="191910" y="6132783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Ευθύγραμμο βέλος σύνδεσης 457"/>
          <p:cNvCxnSpPr>
            <a:stCxn id="433" idx="0"/>
            <a:endCxn id="438" idx="4"/>
          </p:cNvCxnSpPr>
          <p:nvPr/>
        </p:nvCxnSpPr>
        <p:spPr>
          <a:xfrm flipV="1">
            <a:off x="611010" y="6132783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Ευθύγραμμο βέλος σύνδεσης 458"/>
          <p:cNvCxnSpPr>
            <a:stCxn id="433" idx="0"/>
            <a:endCxn id="439" idx="4"/>
          </p:cNvCxnSpPr>
          <p:nvPr/>
        </p:nvCxnSpPr>
        <p:spPr>
          <a:xfrm flipV="1">
            <a:off x="611010" y="6132783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Ευθύγραμμο βέλος σύνδεσης 459"/>
          <p:cNvCxnSpPr>
            <a:stCxn id="434" idx="0"/>
            <a:endCxn id="439" idx="4"/>
          </p:cNvCxnSpPr>
          <p:nvPr/>
        </p:nvCxnSpPr>
        <p:spPr>
          <a:xfrm flipV="1">
            <a:off x="1030110" y="6132783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Ευθύγραμμο βέλος σύνδεσης 460"/>
          <p:cNvCxnSpPr>
            <a:stCxn id="434" idx="0"/>
            <a:endCxn id="440" idx="4"/>
          </p:cNvCxnSpPr>
          <p:nvPr/>
        </p:nvCxnSpPr>
        <p:spPr>
          <a:xfrm flipV="1">
            <a:off x="1030110" y="6132783"/>
            <a:ext cx="4191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Ευθύγραμμο βέλος σύνδεσης 461"/>
          <p:cNvCxnSpPr>
            <a:stCxn id="435" idx="0"/>
            <a:endCxn id="440" idx="4"/>
          </p:cNvCxnSpPr>
          <p:nvPr/>
        </p:nvCxnSpPr>
        <p:spPr>
          <a:xfrm flipV="1">
            <a:off x="1449210" y="6132783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Ευθεία γραμμή σύνδεσης 462"/>
          <p:cNvCxnSpPr>
            <a:stCxn id="435" idx="0"/>
            <a:endCxn id="441" idx="4"/>
          </p:cNvCxnSpPr>
          <p:nvPr/>
        </p:nvCxnSpPr>
        <p:spPr>
          <a:xfrm flipV="1">
            <a:off x="1449210" y="6132783"/>
            <a:ext cx="4191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Ευθεία γραμμή σύνδεσης 463"/>
          <p:cNvCxnSpPr>
            <a:stCxn id="436" idx="0"/>
            <a:endCxn id="441" idx="4"/>
          </p:cNvCxnSpPr>
          <p:nvPr/>
        </p:nvCxnSpPr>
        <p:spPr>
          <a:xfrm flipV="1">
            <a:off x="1868310" y="6132783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Ευθύγραμμο βέλος σύνδεσης 464"/>
          <p:cNvCxnSpPr>
            <a:stCxn id="438" idx="0"/>
          </p:cNvCxnSpPr>
          <p:nvPr/>
        </p:nvCxnSpPr>
        <p:spPr>
          <a:xfrm flipV="1">
            <a:off x="611010" y="5443808"/>
            <a:ext cx="83820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Ευθύγραμμο βέλος σύνδεσης 465"/>
          <p:cNvCxnSpPr>
            <a:stCxn id="440" idx="0"/>
            <a:endCxn id="445" idx="4"/>
          </p:cNvCxnSpPr>
          <p:nvPr/>
        </p:nvCxnSpPr>
        <p:spPr>
          <a:xfrm flipV="1">
            <a:off x="1449210" y="5443808"/>
            <a:ext cx="0" cy="5629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Ευθεία γραμμή σύνδεσης 466"/>
          <p:cNvCxnSpPr>
            <a:stCxn id="437" idx="0"/>
            <a:endCxn id="444" idx="4"/>
          </p:cNvCxnSpPr>
          <p:nvPr/>
        </p:nvCxnSpPr>
        <p:spPr>
          <a:xfrm flipV="1">
            <a:off x="191910" y="5443808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Ευθεία γραμμή σύνδεσης 467"/>
          <p:cNvCxnSpPr>
            <a:stCxn id="432" idx="0"/>
            <a:endCxn id="437" idx="4"/>
          </p:cNvCxnSpPr>
          <p:nvPr/>
        </p:nvCxnSpPr>
        <p:spPr>
          <a:xfrm flipV="1">
            <a:off x="191910" y="6132783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Ευθεία γραμμή σύνδεσης 468"/>
          <p:cNvCxnSpPr>
            <a:stCxn id="437" idx="0"/>
            <a:endCxn id="442" idx="4"/>
          </p:cNvCxnSpPr>
          <p:nvPr/>
        </p:nvCxnSpPr>
        <p:spPr>
          <a:xfrm flipV="1">
            <a:off x="191910" y="5443808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Ευθεία γραμμή σύνδεσης 469"/>
          <p:cNvCxnSpPr>
            <a:stCxn id="438" idx="0"/>
            <a:endCxn id="443" idx="4"/>
          </p:cNvCxnSpPr>
          <p:nvPr/>
        </p:nvCxnSpPr>
        <p:spPr>
          <a:xfrm flipV="1">
            <a:off x="611010" y="5443808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Ευθεία γραμμή σύνδεσης 470"/>
          <p:cNvCxnSpPr>
            <a:stCxn id="439" idx="0"/>
            <a:endCxn id="444" idx="4"/>
          </p:cNvCxnSpPr>
          <p:nvPr/>
        </p:nvCxnSpPr>
        <p:spPr>
          <a:xfrm flipV="1">
            <a:off x="1030110" y="5443808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Ευθεία γραμμή σύνδεσης 471"/>
          <p:cNvCxnSpPr>
            <a:stCxn id="439" idx="0"/>
            <a:endCxn id="446" idx="4"/>
          </p:cNvCxnSpPr>
          <p:nvPr/>
        </p:nvCxnSpPr>
        <p:spPr>
          <a:xfrm flipV="1">
            <a:off x="1030110" y="5443808"/>
            <a:ext cx="8382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Ευθεία γραμμή σύνδεσης 472"/>
          <p:cNvCxnSpPr>
            <a:stCxn id="441" idx="0"/>
            <a:endCxn id="446" idx="4"/>
          </p:cNvCxnSpPr>
          <p:nvPr/>
        </p:nvCxnSpPr>
        <p:spPr>
          <a:xfrm flipV="1">
            <a:off x="1868310" y="5443808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Ευθεία γραμμή σύνδεσης 473"/>
          <p:cNvCxnSpPr>
            <a:stCxn id="442" idx="0"/>
            <a:endCxn id="451" idx="4"/>
          </p:cNvCxnSpPr>
          <p:nvPr/>
        </p:nvCxnSpPr>
        <p:spPr>
          <a:xfrm flipV="1">
            <a:off x="191910" y="4754833"/>
            <a:ext cx="167640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Ευθεία γραμμή σύνδεσης 474"/>
          <p:cNvCxnSpPr>
            <a:stCxn id="442" idx="0"/>
            <a:endCxn id="447" idx="4"/>
          </p:cNvCxnSpPr>
          <p:nvPr/>
        </p:nvCxnSpPr>
        <p:spPr>
          <a:xfrm flipV="1">
            <a:off x="191910" y="4754833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Ευθεία γραμμή σύνδεσης 475"/>
          <p:cNvCxnSpPr>
            <a:stCxn id="443" idx="0"/>
            <a:endCxn id="448" idx="4"/>
          </p:cNvCxnSpPr>
          <p:nvPr/>
        </p:nvCxnSpPr>
        <p:spPr>
          <a:xfrm flipV="1">
            <a:off x="611010" y="4754833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Ευθεία γραμμή σύνδεσης 476"/>
          <p:cNvCxnSpPr>
            <a:stCxn id="444" idx="0"/>
            <a:endCxn id="449" idx="4"/>
          </p:cNvCxnSpPr>
          <p:nvPr/>
        </p:nvCxnSpPr>
        <p:spPr>
          <a:xfrm flipV="1">
            <a:off x="1030110" y="4754833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Ευθεία γραμμή σύνδεσης 477"/>
          <p:cNvCxnSpPr>
            <a:stCxn id="445" idx="0"/>
            <a:endCxn id="450" idx="4"/>
          </p:cNvCxnSpPr>
          <p:nvPr/>
        </p:nvCxnSpPr>
        <p:spPr>
          <a:xfrm flipV="1">
            <a:off x="1449210" y="4754833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Ευθεία γραμμή σύνδεσης 478"/>
          <p:cNvCxnSpPr>
            <a:stCxn id="447" idx="0"/>
            <a:endCxn id="452" idx="4"/>
          </p:cNvCxnSpPr>
          <p:nvPr/>
        </p:nvCxnSpPr>
        <p:spPr>
          <a:xfrm flipV="1">
            <a:off x="191910" y="40658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Ευθεία γραμμή σύνδεσης 479"/>
          <p:cNvCxnSpPr>
            <a:stCxn id="446" idx="0"/>
            <a:endCxn id="451" idx="4"/>
          </p:cNvCxnSpPr>
          <p:nvPr/>
        </p:nvCxnSpPr>
        <p:spPr>
          <a:xfrm flipV="1">
            <a:off x="1868310" y="4754833"/>
            <a:ext cx="0" cy="56297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Ευθεία γραμμή σύνδεσης 480"/>
          <p:cNvCxnSpPr>
            <a:stCxn id="448" idx="0"/>
            <a:endCxn id="453" idx="4"/>
          </p:cNvCxnSpPr>
          <p:nvPr/>
        </p:nvCxnSpPr>
        <p:spPr>
          <a:xfrm flipV="1">
            <a:off x="611010" y="40658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Ευθεία γραμμή σύνδεσης 481"/>
          <p:cNvCxnSpPr>
            <a:stCxn id="449" idx="0"/>
            <a:endCxn id="454" idx="4"/>
          </p:cNvCxnSpPr>
          <p:nvPr/>
        </p:nvCxnSpPr>
        <p:spPr>
          <a:xfrm flipV="1">
            <a:off x="1030110" y="40658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Ευθεία γραμμή σύνδεσης 482"/>
          <p:cNvCxnSpPr>
            <a:stCxn id="450" idx="0"/>
            <a:endCxn id="455" idx="4"/>
          </p:cNvCxnSpPr>
          <p:nvPr/>
        </p:nvCxnSpPr>
        <p:spPr>
          <a:xfrm flipV="1">
            <a:off x="1449210" y="40658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Ευθεία γραμμή σύνδεσης 483"/>
          <p:cNvCxnSpPr>
            <a:stCxn id="451" idx="0"/>
            <a:endCxn id="456" idx="4"/>
          </p:cNvCxnSpPr>
          <p:nvPr/>
        </p:nvCxnSpPr>
        <p:spPr>
          <a:xfrm flipV="1">
            <a:off x="1868310" y="40658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Έλλειψη 484"/>
          <p:cNvSpPr/>
          <p:nvPr/>
        </p:nvSpPr>
        <p:spPr>
          <a:xfrm>
            <a:off x="1289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6" name="Έλλειψη 485"/>
          <p:cNvSpPr/>
          <p:nvPr/>
        </p:nvSpPr>
        <p:spPr>
          <a:xfrm>
            <a:off x="5480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7" name="Έλλειψη 486"/>
          <p:cNvSpPr/>
          <p:nvPr/>
        </p:nvSpPr>
        <p:spPr>
          <a:xfrm>
            <a:off x="9671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8" name="Έλλειψη 487"/>
          <p:cNvSpPr/>
          <p:nvPr/>
        </p:nvSpPr>
        <p:spPr>
          <a:xfrm>
            <a:off x="13862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9" name="Έλλειψη 488"/>
          <p:cNvSpPr/>
          <p:nvPr/>
        </p:nvSpPr>
        <p:spPr>
          <a:xfrm>
            <a:off x="1805310" y="393985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0" name="Έλλειψη 489"/>
          <p:cNvSpPr/>
          <p:nvPr/>
        </p:nvSpPr>
        <p:spPr>
          <a:xfrm>
            <a:off x="128910" y="325088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1" name="Έλλειψη 490"/>
          <p:cNvSpPr/>
          <p:nvPr/>
        </p:nvSpPr>
        <p:spPr>
          <a:xfrm>
            <a:off x="548010" y="325088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2" name="Έλλειψη 491"/>
          <p:cNvSpPr/>
          <p:nvPr/>
        </p:nvSpPr>
        <p:spPr>
          <a:xfrm>
            <a:off x="967110" y="325088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3" name="Έλλειψη 492"/>
          <p:cNvSpPr/>
          <p:nvPr/>
        </p:nvSpPr>
        <p:spPr>
          <a:xfrm>
            <a:off x="1386210" y="325088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4" name="Έλλειψη 493"/>
          <p:cNvSpPr/>
          <p:nvPr/>
        </p:nvSpPr>
        <p:spPr>
          <a:xfrm>
            <a:off x="1805310" y="325088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5" name="Έλλειψη 494"/>
          <p:cNvSpPr/>
          <p:nvPr/>
        </p:nvSpPr>
        <p:spPr>
          <a:xfrm>
            <a:off x="128910" y="256190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6" name="Έλλειψη 495"/>
          <p:cNvSpPr/>
          <p:nvPr/>
        </p:nvSpPr>
        <p:spPr>
          <a:xfrm>
            <a:off x="548010" y="256190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7" name="Έλλειψη 496"/>
          <p:cNvSpPr/>
          <p:nvPr/>
        </p:nvSpPr>
        <p:spPr>
          <a:xfrm>
            <a:off x="967110" y="256190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8" name="Έλλειψη 497"/>
          <p:cNvSpPr/>
          <p:nvPr/>
        </p:nvSpPr>
        <p:spPr>
          <a:xfrm>
            <a:off x="1386210" y="256190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9" name="Έλλειψη 498"/>
          <p:cNvSpPr/>
          <p:nvPr/>
        </p:nvSpPr>
        <p:spPr>
          <a:xfrm>
            <a:off x="1805310" y="256190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0" name="Έλλειψη 499"/>
          <p:cNvSpPr/>
          <p:nvPr/>
        </p:nvSpPr>
        <p:spPr>
          <a:xfrm>
            <a:off x="128910" y="187293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1" name="Έλλειψη 500"/>
          <p:cNvSpPr/>
          <p:nvPr/>
        </p:nvSpPr>
        <p:spPr>
          <a:xfrm>
            <a:off x="548010" y="187293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2" name="Έλλειψη 501"/>
          <p:cNvSpPr/>
          <p:nvPr/>
        </p:nvSpPr>
        <p:spPr>
          <a:xfrm>
            <a:off x="967110" y="187293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3" name="Έλλειψη 502"/>
          <p:cNvSpPr/>
          <p:nvPr/>
        </p:nvSpPr>
        <p:spPr>
          <a:xfrm>
            <a:off x="1386210" y="187293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4" name="Έλλειψη 503"/>
          <p:cNvSpPr/>
          <p:nvPr/>
        </p:nvSpPr>
        <p:spPr>
          <a:xfrm>
            <a:off x="1805310" y="187293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5" name="Έλλειψη 504"/>
          <p:cNvSpPr/>
          <p:nvPr/>
        </p:nvSpPr>
        <p:spPr>
          <a:xfrm>
            <a:off x="128910" y="1183958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6" name="Έλλειψη 505"/>
          <p:cNvSpPr/>
          <p:nvPr/>
        </p:nvSpPr>
        <p:spPr>
          <a:xfrm>
            <a:off x="548010" y="1183958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7" name="Έλλειψη 506"/>
          <p:cNvSpPr/>
          <p:nvPr/>
        </p:nvSpPr>
        <p:spPr>
          <a:xfrm>
            <a:off x="967110" y="1183958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8" name="Έλλειψη 507"/>
          <p:cNvSpPr/>
          <p:nvPr/>
        </p:nvSpPr>
        <p:spPr>
          <a:xfrm>
            <a:off x="1386210" y="1183958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9" name="Έλλειψη 508"/>
          <p:cNvSpPr/>
          <p:nvPr/>
        </p:nvSpPr>
        <p:spPr>
          <a:xfrm>
            <a:off x="1805310" y="1183958"/>
            <a:ext cx="126000" cy="12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0" name="Ευθύγραμμο βέλος σύνδεσης 509"/>
          <p:cNvCxnSpPr>
            <a:stCxn id="485" idx="0"/>
            <a:endCxn id="491" idx="4"/>
          </p:cNvCxnSpPr>
          <p:nvPr/>
        </p:nvCxnSpPr>
        <p:spPr>
          <a:xfrm flipV="1">
            <a:off x="191910" y="3376883"/>
            <a:ext cx="419100" cy="56297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Ευθύγραμμο βέλος σύνδεσης 510"/>
          <p:cNvCxnSpPr>
            <a:stCxn id="486" idx="0"/>
            <a:endCxn id="491" idx="4"/>
          </p:cNvCxnSpPr>
          <p:nvPr/>
        </p:nvCxnSpPr>
        <p:spPr>
          <a:xfrm flipV="1">
            <a:off x="611010" y="3376883"/>
            <a:ext cx="0" cy="56297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Ευθύγραμμο βέλος σύνδεσης 511"/>
          <p:cNvCxnSpPr>
            <a:stCxn id="486" idx="0"/>
            <a:endCxn id="492" idx="4"/>
          </p:cNvCxnSpPr>
          <p:nvPr/>
        </p:nvCxnSpPr>
        <p:spPr>
          <a:xfrm flipV="1">
            <a:off x="611010" y="3376883"/>
            <a:ext cx="419100" cy="562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Ευθύγραμμο βέλος σύνδεσης 512"/>
          <p:cNvCxnSpPr>
            <a:stCxn id="487" idx="0"/>
            <a:endCxn id="492" idx="4"/>
          </p:cNvCxnSpPr>
          <p:nvPr/>
        </p:nvCxnSpPr>
        <p:spPr>
          <a:xfrm flipV="1">
            <a:off x="1030110" y="3376883"/>
            <a:ext cx="0" cy="562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Ευθύγραμμο βέλος σύνδεσης 513"/>
          <p:cNvCxnSpPr>
            <a:stCxn id="487" idx="0"/>
            <a:endCxn id="493" idx="4"/>
          </p:cNvCxnSpPr>
          <p:nvPr/>
        </p:nvCxnSpPr>
        <p:spPr>
          <a:xfrm flipV="1">
            <a:off x="1030110" y="3376883"/>
            <a:ext cx="419100" cy="56297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Ευθύγραμμο βέλος σύνδεσης 514"/>
          <p:cNvCxnSpPr>
            <a:stCxn id="488" idx="0"/>
            <a:endCxn id="493" idx="4"/>
          </p:cNvCxnSpPr>
          <p:nvPr/>
        </p:nvCxnSpPr>
        <p:spPr>
          <a:xfrm flipV="1">
            <a:off x="1449210" y="3376883"/>
            <a:ext cx="0" cy="56297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Ευθεία γραμμή σύνδεσης 515"/>
          <p:cNvCxnSpPr>
            <a:stCxn id="488" idx="0"/>
            <a:endCxn id="494" idx="4"/>
          </p:cNvCxnSpPr>
          <p:nvPr/>
        </p:nvCxnSpPr>
        <p:spPr>
          <a:xfrm flipV="1">
            <a:off x="1449210" y="3376883"/>
            <a:ext cx="4191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Ευθεία γραμμή σύνδεσης 516"/>
          <p:cNvCxnSpPr>
            <a:stCxn id="489" idx="0"/>
            <a:endCxn id="494" idx="4"/>
          </p:cNvCxnSpPr>
          <p:nvPr/>
        </p:nvCxnSpPr>
        <p:spPr>
          <a:xfrm flipV="1">
            <a:off x="1868310" y="3376883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Ευθύγραμμο βέλος σύνδεσης 517"/>
          <p:cNvCxnSpPr/>
          <p:nvPr/>
        </p:nvCxnSpPr>
        <p:spPr>
          <a:xfrm flipV="1">
            <a:off x="655558" y="2687908"/>
            <a:ext cx="838200" cy="56297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Ευθύγραμμο βέλος σύνδεσης 518"/>
          <p:cNvCxnSpPr/>
          <p:nvPr/>
        </p:nvCxnSpPr>
        <p:spPr>
          <a:xfrm flipV="1">
            <a:off x="1493758" y="2687908"/>
            <a:ext cx="0" cy="56297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Ευθεία γραμμή σύνδεσης 519"/>
          <p:cNvCxnSpPr>
            <a:stCxn id="490" idx="0"/>
            <a:endCxn id="497" idx="4"/>
          </p:cNvCxnSpPr>
          <p:nvPr/>
        </p:nvCxnSpPr>
        <p:spPr>
          <a:xfrm flipV="1">
            <a:off x="191910" y="2687908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Ευθεία γραμμή σύνδεσης 520"/>
          <p:cNvCxnSpPr>
            <a:stCxn id="485" idx="0"/>
            <a:endCxn id="490" idx="4"/>
          </p:cNvCxnSpPr>
          <p:nvPr/>
        </p:nvCxnSpPr>
        <p:spPr>
          <a:xfrm flipV="1">
            <a:off x="191910" y="3376883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Ευθεία γραμμή σύνδεσης 521"/>
          <p:cNvCxnSpPr>
            <a:stCxn id="490" idx="0"/>
            <a:endCxn id="495" idx="4"/>
          </p:cNvCxnSpPr>
          <p:nvPr/>
        </p:nvCxnSpPr>
        <p:spPr>
          <a:xfrm flipV="1">
            <a:off x="191910" y="268790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Ευθεία γραμμή σύνδεσης 522"/>
          <p:cNvCxnSpPr>
            <a:stCxn id="491" idx="0"/>
            <a:endCxn id="496" idx="4"/>
          </p:cNvCxnSpPr>
          <p:nvPr/>
        </p:nvCxnSpPr>
        <p:spPr>
          <a:xfrm flipV="1">
            <a:off x="611010" y="268790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Ευθεία γραμμή σύνδεσης 523"/>
          <p:cNvCxnSpPr>
            <a:stCxn id="492" idx="0"/>
            <a:endCxn id="497" idx="4"/>
          </p:cNvCxnSpPr>
          <p:nvPr/>
        </p:nvCxnSpPr>
        <p:spPr>
          <a:xfrm flipV="1">
            <a:off x="1030110" y="268790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Ευθεία γραμμή σύνδεσης 524"/>
          <p:cNvCxnSpPr>
            <a:stCxn id="492" idx="0"/>
            <a:endCxn id="499" idx="4"/>
          </p:cNvCxnSpPr>
          <p:nvPr/>
        </p:nvCxnSpPr>
        <p:spPr>
          <a:xfrm flipV="1">
            <a:off x="1030110" y="2687908"/>
            <a:ext cx="8382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Ευθεία γραμμή σύνδεσης 525"/>
          <p:cNvCxnSpPr>
            <a:stCxn id="494" idx="0"/>
            <a:endCxn id="499" idx="4"/>
          </p:cNvCxnSpPr>
          <p:nvPr/>
        </p:nvCxnSpPr>
        <p:spPr>
          <a:xfrm flipV="1">
            <a:off x="1868310" y="268790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Ευθεία γραμμή σύνδεσης 526"/>
          <p:cNvCxnSpPr>
            <a:stCxn id="495" idx="0"/>
            <a:endCxn id="504" idx="4"/>
          </p:cNvCxnSpPr>
          <p:nvPr/>
        </p:nvCxnSpPr>
        <p:spPr>
          <a:xfrm flipV="1">
            <a:off x="191910" y="1998933"/>
            <a:ext cx="167640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Ευθεία γραμμή σύνδεσης 527"/>
          <p:cNvCxnSpPr>
            <a:stCxn id="495" idx="0"/>
            <a:endCxn id="500" idx="4"/>
          </p:cNvCxnSpPr>
          <p:nvPr/>
        </p:nvCxnSpPr>
        <p:spPr>
          <a:xfrm flipV="1">
            <a:off x="191910" y="1998933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Ευθεία γραμμή σύνδεσης 528"/>
          <p:cNvCxnSpPr>
            <a:stCxn id="496" idx="0"/>
            <a:endCxn id="501" idx="4"/>
          </p:cNvCxnSpPr>
          <p:nvPr/>
        </p:nvCxnSpPr>
        <p:spPr>
          <a:xfrm flipV="1">
            <a:off x="611010" y="1998933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Ευθεία γραμμή σύνδεσης 529"/>
          <p:cNvCxnSpPr>
            <a:stCxn id="497" idx="0"/>
            <a:endCxn id="502" idx="4"/>
          </p:cNvCxnSpPr>
          <p:nvPr/>
        </p:nvCxnSpPr>
        <p:spPr>
          <a:xfrm flipV="1">
            <a:off x="1030110" y="1998933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Ευθεία γραμμή σύνδεσης 530"/>
          <p:cNvCxnSpPr>
            <a:stCxn id="498" idx="0"/>
            <a:endCxn id="503" idx="4"/>
          </p:cNvCxnSpPr>
          <p:nvPr/>
        </p:nvCxnSpPr>
        <p:spPr>
          <a:xfrm flipV="1">
            <a:off x="1449210" y="1998933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Ευθεία γραμμή σύνδεσης 531"/>
          <p:cNvCxnSpPr>
            <a:stCxn id="500" idx="0"/>
            <a:endCxn id="505" idx="4"/>
          </p:cNvCxnSpPr>
          <p:nvPr/>
        </p:nvCxnSpPr>
        <p:spPr>
          <a:xfrm flipV="1">
            <a:off x="191910" y="13099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Ευθεία γραμμή σύνδεσης 532"/>
          <p:cNvCxnSpPr>
            <a:stCxn id="499" idx="0"/>
            <a:endCxn id="504" idx="4"/>
          </p:cNvCxnSpPr>
          <p:nvPr/>
        </p:nvCxnSpPr>
        <p:spPr>
          <a:xfrm flipV="1">
            <a:off x="1868310" y="1998933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Ευθεία γραμμή σύνδεσης 533"/>
          <p:cNvCxnSpPr>
            <a:stCxn id="501" idx="0"/>
            <a:endCxn id="506" idx="4"/>
          </p:cNvCxnSpPr>
          <p:nvPr/>
        </p:nvCxnSpPr>
        <p:spPr>
          <a:xfrm flipV="1">
            <a:off x="611010" y="13099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Ευθεία γραμμή σύνδεσης 534"/>
          <p:cNvCxnSpPr>
            <a:stCxn id="502" idx="0"/>
            <a:endCxn id="507" idx="4"/>
          </p:cNvCxnSpPr>
          <p:nvPr/>
        </p:nvCxnSpPr>
        <p:spPr>
          <a:xfrm flipV="1">
            <a:off x="1030110" y="13099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Ευθεία γραμμή σύνδεσης 535"/>
          <p:cNvCxnSpPr>
            <a:stCxn id="503" idx="0"/>
            <a:endCxn id="508" idx="4"/>
          </p:cNvCxnSpPr>
          <p:nvPr/>
        </p:nvCxnSpPr>
        <p:spPr>
          <a:xfrm flipV="1">
            <a:off x="1449210" y="13099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Ευθεία γραμμή σύνδεσης 536"/>
          <p:cNvCxnSpPr>
            <a:stCxn id="504" idx="0"/>
            <a:endCxn id="509" idx="4"/>
          </p:cNvCxnSpPr>
          <p:nvPr/>
        </p:nvCxnSpPr>
        <p:spPr>
          <a:xfrm flipV="1">
            <a:off x="1868310" y="1309958"/>
            <a:ext cx="0" cy="562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>
            <a:stCxn id="436" idx="0"/>
            <a:endCxn id="49" idx="4"/>
          </p:cNvCxnSpPr>
          <p:nvPr/>
        </p:nvCxnSpPr>
        <p:spPr>
          <a:xfrm flipV="1">
            <a:off x="1868310" y="6129925"/>
            <a:ext cx="4171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>
            <a:stCxn id="504" idx="0"/>
            <a:endCxn id="300" idx="4"/>
          </p:cNvCxnSpPr>
          <p:nvPr/>
        </p:nvCxnSpPr>
        <p:spPr>
          <a:xfrm flipV="1">
            <a:off x="1868310" y="1307100"/>
            <a:ext cx="33508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>
            <a:stCxn id="503" idx="0"/>
            <a:endCxn id="299" idx="4"/>
          </p:cNvCxnSpPr>
          <p:nvPr/>
        </p:nvCxnSpPr>
        <p:spPr>
          <a:xfrm flipV="1">
            <a:off x="1449210" y="1307100"/>
            <a:ext cx="33508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>
            <a:stCxn id="502" idx="0"/>
            <a:endCxn id="298" idx="4"/>
          </p:cNvCxnSpPr>
          <p:nvPr/>
        </p:nvCxnSpPr>
        <p:spPr>
          <a:xfrm flipV="1">
            <a:off x="1030110" y="1307100"/>
            <a:ext cx="33508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Ευθεία γραμμή σύνδεσης 538"/>
          <p:cNvCxnSpPr>
            <a:stCxn id="501" idx="0"/>
            <a:endCxn id="297" idx="4"/>
          </p:cNvCxnSpPr>
          <p:nvPr/>
        </p:nvCxnSpPr>
        <p:spPr>
          <a:xfrm flipV="1">
            <a:off x="611010" y="1307100"/>
            <a:ext cx="33508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Ευθεία γραμμή σύνδεσης 540"/>
          <p:cNvCxnSpPr>
            <a:stCxn id="500" idx="0"/>
            <a:endCxn id="296" idx="4"/>
          </p:cNvCxnSpPr>
          <p:nvPr/>
        </p:nvCxnSpPr>
        <p:spPr>
          <a:xfrm flipV="1">
            <a:off x="191910" y="1307100"/>
            <a:ext cx="33508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Ευθεία γραμμή σύνδεσης 542"/>
          <p:cNvCxnSpPr>
            <a:stCxn id="499" idx="0"/>
            <a:endCxn id="280" idx="4"/>
          </p:cNvCxnSpPr>
          <p:nvPr/>
        </p:nvCxnSpPr>
        <p:spPr>
          <a:xfrm flipV="1">
            <a:off x="1868310" y="1996075"/>
            <a:ext cx="16744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Ευθεία γραμμή σύνδεσης 544"/>
          <p:cNvCxnSpPr>
            <a:stCxn id="498" idx="0"/>
            <a:endCxn id="279" idx="4"/>
          </p:cNvCxnSpPr>
          <p:nvPr/>
        </p:nvCxnSpPr>
        <p:spPr>
          <a:xfrm flipV="1">
            <a:off x="1449210" y="1996075"/>
            <a:ext cx="16744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Ευθεία γραμμή σύνδεσης 546"/>
          <p:cNvCxnSpPr>
            <a:stCxn id="497" idx="0"/>
            <a:endCxn id="278" idx="4"/>
          </p:cNvCxnSpPr>
          <p:nvPr/>
        </p:nvCxnSpPr>
        <p:spPr>
          <a:xfrm flipV="1">
            <a:off x="1030110" y="1996075"/>
            <a:ext cx="16744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Ευθεία γραμμή σύνδεσης 548"/>
          <p:cNvCxnSpPr>
            <a:stCxn id="496" idx="0"/>
            <a:endCxn id="277" idx="4"/>
          </p:cNvCxnSpPr>
          <p:nvPr/>
        </p:nvCxnSpPr>
        <p:spPr>
          <a:xfrm flipV="1">
            <a:off x="611010" y="1996075"/>
            <a:ext cx="16744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Ευθεία γραμμή σύνδεσης 550"/>
          <p:cNvCxnSpPr>
            <a:stCxn id="493" idx="0"/>
            <a:endCxn id="261" idx="4"/>
          </p:cNvCxnSpPr>
          <p:nvPr/>
        </p:nvCxnSpPr>
        <p:spPr>
          <a:xfrm flipV="1">
            <a:off x="1449210" y="2685050"/>
            <a:ext cx="8362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Ευθεία γραμμή σύνδεσης 552"/>
          <p:cNvCxnSpPr>
            <a:stCxn id="494" idx="0"/>
            <a:endCxn id="262" idx="4"/>
          </p:cNvCxnSpPr>
          <p:nvPr/>
        </p:nvCxnSpPr>
        <p:spPr>
          <a:xfrm flipV="1">
            <a:off x="1868310" y="2685050"/>
            <a:ext cx="8362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Ευθεία γραμμή σύνδεσης 554"/>
          <p:cNvCxnSpPr>
            <a:stCxn id="456" idx="0"/>
            <a:endCxn id="245" idx="4"/>
          </p:cNvCxnSpPr>
          <p:nvPr/>
        </p:nvCxnSpPr>
        <p:spPr>
          <a:xfrm flipV="1">
            <a:off x="1868310" y="3374025"/>
            <a:ext cx="417190" cy="565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Ευθεία γραμμή σύνδεσης 556"/>
          <p:cNvCxnSpPr>
            <a:stCxn id="451" idx="0"/>
            <a:endCxn id="106" idx="4"/>
          </p:cNvCxnSpPr>
          <p:nvPr/>
        </p:nvCxnSpPr>
        <p:spPr>
          <a:xfrm flipV="1">
            <a:off x="1868310" y="4063000"/>
            <a:ext cx="33508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Ευθεία γραμμή σύνδεσης 558"/>
          <p:cNvCxnSpPr>
            <a:stCxn id="450" idx="0"/>
            <a:endCxn id="105" idx="4"/>
          </p:cNvCxnSpPr>
          <p:nvPr/>
        </p:nvCxnSpPr>
        <p:spPr>
          <a:xfrm flipV="1">
            <a:off x="1449210" y="4063000"/>
            <a:ext cx="33508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Ευθεία γραμμή σύνδεσης 562"/>
          <p:cNvCxnSpPr>
            <a:stCxn id="449" idx="0"/>
            <a:endCxn id="104" idx="4"/>
          </p:cNvCxnSpPr>
          <p:nvPr/>
        </p:nvCxnSpPr>
        <p:spPr>
          <a:xfrm flipV="1">
            <a:off x="1030110" y="4063000"/>
            <a:ext cx="33508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Ευθεία γραμμή σύνδεσης 564"/>
          <p:cNvCxnSpPr>
            <a:stCxn id="448" idx="0"/>
          </p:cNvCxnSpPr>
          <p:nvPr/>
        </p:nvCxnSpPr>
        <p:spPr>
          <a:xfrm flipV="1">
            <a:off x="611010" y="4063000"/>
            <a:ext cx="33508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Ευθεία γραμμή σύνδεσης 566"/>
          <p:cNvCxnSpPr>
            <a:stCxn id="447" idx="0"/>
            <a:endCxn id="102" idx="4"/>
          </p:cNvCxnSpPr>
          <p:nvPr/>
        </p:nvCxnSpPr>
        <p:spPr>
          <a:xfrm flipV="1">
            <a:off x="191910" y="4063000"/>
            <a:ext cx="33508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/>
          <p:cNvCxnSpPr>
            <a:stCxn id="446" idx="0"/>
            <a:endCxn id="85" idx="4"/>
          </p:cNvCxnSpPr>
          <p:nvPr/>
        </p:nvCxnSpPr>
        <p:spPr>
          <a:xfrm flipV="1">
            <a:off x="1868310" y="4751975"/>
            <a:ext cx="16744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>
            <a:stCxn id="445" idx="0"/>
            <a:endCxn id="84" idx="4"/>
          </p:cNvCxnSpPr>
          <p:nvPr/>
        </p:nvCxnSpPr>
        <p:spPr>
          <a:xfrm flipV="1">
            <a:off x="1449210" y="4751975"/>
            <a:ext cx="16744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>
            <a:stCxn id="444" idx="0"/>
            <a:endCxn id="83" idx="4"/>
          </p:cNvCxnSpPr>
          <p:nvPr/>
        </p:nvCxnSpPr>
        <p:spPr>
          <a:xfrm flipV="1">
            <a:off x="1030110" y="4751975"/>
            <a:ext cx="16744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>
            <a:stCxn id="443" idx="0"/>
            <a:endCxn id="82" idx="4"/>
          </p:cNvCxnSpPr>
          <p:nvPr/>
        </p:nvCxnSpPr>
        <p:spPr>
          <a:xfrm flipV="1">
            <a:off x="611010" y="4751975"/>
            <a:ext cx="1674490" cy="56583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Ευθύγραμμο βέλος σύνδεσης 537"/>
          <p:cNvCxnSpPr>
            <a:cxnSpLocks noChangeAspect="1"/>
          </p:cNvCxnSpPr>
          <p:nvPr/>
        </p:nvCxnSpPr>
        <p:spPr>
          <a:xfrm flipV="1">
            <a:off x="-8114" y="6134688"/>
            <a:ext cx="187597" cy="2520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Ευθεία γραμμή σύνδεσης 539"/>
          <p:cNvCxnSpPr>
            <a:cxnSpLocks noChangeAspect="1"/>
          </p:cNvCxnSpPr>
          <p:nvPr/>
        </p:nvCxnSpPr>
        <p:spPr>
          <a:xfrm flipV="1">
            <a:off x="115712" y="5451428"/>
            <a:ext cx="482396" cy="324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Ευθεία γραμμή σύνδεσης 541"/>
          <p:cNvCxnSpPr>
            <a:cxnSpLocks noChangeAspect="1"/>
          </p:cNvCxnSpPr>
          <p:nvPr/>
        </p:nvCxnSpPr>
        <p:spPr>
          <a:xfrm flipV="1">
            <a:off x="1413" y="5451428"/>
            <a:ext cx="214398" cy="144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/>
          <p:cNvCxnSpPr>
            <a:stCxn id="440" idx="0"/>
            <a:endCxn id="65" idx="4"/>
          </p:cNvCxnSpPr>
          <p:nvPr/>
        </p:nvCxnSpPr>
        <p:spPr>
          <a:xfrm flipV="1">
            <a:off x="1449210" y="5440950"/>
            <a:ext cx="836290" cy="5658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>
            <a:stCxn id="441" idx="0"/>
            <a:endCxn id="66" idx="4"/>
          </p:cNvCxnSpPr>
          <p:nvPr/>
        </p:nvCxnSpPr>
        <p:spPr>
          <a:xfrm flipV="1">
            <a:off x="1868310" y="5440950"/>
            <a:ext cx="836290" cy="5658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Ευθεία γραμμή σύνδεσης 543"/>
          <p:cNvCxnSpPr>
            <a:cxnSpLocks noChangeAspect="1"/>
          </p:cNvCxnSpPr>
          <p:nvPr/>
        </p:nvCxnSpPr>
        <p:spPr>
          <a:xfrm flipV="1">
            <a:off x="146190" y="4070620"/>
            <a:ext cx="2984712" cy="504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Ευθεία γραμμή σύνδεσης 545"/>
          <p:cNvCxnSpPr>
            <a:cxnSpLocks noChangeAspect="1"/>
          </p:cNvCxnSpPr>
          <p:nvPr/>
        </p:nvCxnSpPr>
        <p:spPr>
          <a:xfrm flipV="1">
            <a:off x="161430" y="4070620"/>
            <a:ext cx="2558324" cy="432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Ευθεία γραμμή σύνδεσης 547"/>
          <p:cNvCxnSpPr>
            <a:cxnSpLocks noChangeAspect="1"/>
          </p:cNvCxnSpPr>
          <p:nvPr/>
        </p:nvCxnSpPr>
        <p:spPr>
          <a:xfrm flipV="1">
            <a:off x="130950" y="4070620"/>
            <a:ext cx="2131936" cy="360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Ευθεία γραμμή σύνδεσης 549"/>
          <p:cNvCxnSpPr>
            <a:cxnSpLocks noChangeAspect="1"/>
          </p:cNvCxnSpPr>
          <p:nvPr/>
        </p:nvCxnSpPr>
        <p:spPr>
          <a:xfrm flipV="1">
            <a:off x="-21616" y="4763308"/>
            <a:ext cx="214399" cy="72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Ευθεία γραμμή σύνδεσης 551"/>
          <p:cNvCxnSpPr>
            <a:cxnSpLocks noChangeAspect="1"/>
          </p:cNvCxnSpPr>
          <p:nvPr/>
        </p:nvCxnSpPr>
        <p:spPr>
          <a:xfrm flipV="1">
            <a:off x="100471" y="4759595"/>
            <a:ext cx="1331701" cy="450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Ευθεία γραμμή σύνδεσης 553"/>
          <p:cNvCxnSpPr>
            <a:cxnSpLocks noChangeAspect="1"/>
          </p:cNvCxnSpPr>
          <p:nvPr/>
        </p:nvCxnSpPr>
        <p:spPr>
          <a:xfrm flipV="1">
            <a:off x="115711" y="4767215"/>
            <a:ext cx="905557" cy="306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Ευθεία γραμμή σύνδεσης 555"/>
          <p:cNvCxnSpPr>
            <a:cxnSpLocks noChangeAspect="1"/>
          </p:cNvCxnSpPr>
          <p:nvPr/>
        </p:nvCxnSpPr>
        <p:spPr>
          <a:xfrm flipV="1">
            <a:off x="77611" y="4767215"/>
            <a:ext cx="532681" cy="180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609600" y="4303671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d=8</a:t>
            </a:r>
            <a:endParaRPr lang="en-GB" sz="1400" dirty="0"/>
          </a:p>
        </p:txBody>
      </p:sp>
      <p:sp>
        <p:nvSpPr>
          <p:cNvPr id="558" name="TextBox 557"/>
          <p:cNvSpPr txBox="1"/>
          <p:nvPr/>
        </p:nvSpPr>
        <p:spPr>
          <a:xfrm>
            <a:off x="8609600" y="5723866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d=2</a:t>
            </a:r>
            <a:endParaRPr lang="en-GB" sz="1400" dirty="0"/>
          </a:p>
        </p:txBody>
      </p:sp>
      <p:sp>
        <p:nvSpPr>
          <p:cNvPr id="560" name="TextBox 559"/>
          <p:cNvSpPr txBox="1"/>
          <p:nvPr/>
        </p:nvSpPr>
        <p:spPr>
          <a:xfrm>
            <a:off x="8609600" y="5033054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d=4</a:t>
            </a:r>
            <a:endParaRPr lang="en-GB" sz="1400" dirty="0"/>
          </a:p>
        </p:txBody>
      </p:sp>
      <p:sp>
        <p:nvSpPr>
          <p:cNvPr id="561" name="TextBox 560"/>
          <p:cNvSpPr txBox="1"/>
          <p:nvPr/>
        </p:nvSpPr>
        <p:spPr>
          <a:xfrm>
            <a:off x="8609600" y="6409984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d=1</a:t>
            </a:r>
            <a:endParaRPr lang="en-GB" sz="1400" dirty="0"/>
          </a:p>
        </p:txBody>
      </p:sp>
      <p:sp>
        <p:nvSpPr>
          <p:cNvPr id="562" name="TextBox 561"/>
          <p:cNvSpPr txBox="1"/>
          <p:nvPr/>
        </p:nvSpPr>
        <p:spPr>
          <a:xfrm>
            <a:off x="8609600" y="1585811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d=8</a:t>
            </a:r>
            <a:endParaRPr lang="en-GB" sz="1400" dirty="0"/>
          </a:p>
        </p:txBody>
      </p:sp>
      <p:sp>
        <p:nvSpPr>
          <p:cNvPr id="564" name="TextBox 563"/>
          <p:cNvSpPr txBox="1"/>
          <p:nvPr/>
        </p:nvSpPr>
        <p:spPr>
          <a:xfrm>
            <a:off x="8609600" y="3006006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d=2</a:t>
            </a:r>
            <a:endParaRPr lang="en-GB" sz="1400" dirty="0"/>
          </a:p>
        </p:txBody>
      </p:sp>
      <p:sp>
        <p:nvSpPr>
          <p:cNvPr id="566" name="TextBox 565"/>
          <p:cNvSpPr txBox="1"/>
          <p:nvPr/>
        </p:nvSpPr>
        <p:spPr>
          <a:xfrm>
            <a:off x="8609600" y="2315194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d=4</a:t>
            </a:r>
            <a:endParaRPr lang="en-GB" sz="1400" dirty="0"/>
          </a:p>
        </p:txBody>
      </p:sp>
      <p:sp>
        <p:nvSpPr>
          <p:cNvPr id="568" name="TextBox 567"/>
          <p:cNvSpPr txBox="1"/>
          <p:nvPr/>
        </p:nvSpPr>
        <p:spPr>
          <a:xfrm>
            <a:off x="8609600" y="3692124"/>
            <a:ext cx="5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d=1</a:t>
            </a:r>
            <a:endParaRPr lang="en-GB" sz="1400" dirty="0"/>
          </a:p>
        </p:txBody>
      </p:sp>
      <p:sp>
        <p:nvSpPr>
          <p:cNvPr id="569" name="Θέση περιεχομένου 66"/>
          <p:cNvSpPr txBox="1">
            <a:spLocks/>
          </p:cNvSpPr>
          <p:nvPr/>
        </p:nvSpPr>
        <p:spPr>
          <a:xfrm>
            <a:off x="23365" y="747115"/>
            <a:ext cx="4839735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Example with dilations 1,2,4,8,1,2,4,8</a:t>
            </a:r>
          </a:p>
        </p:txBody>
      </p:sp>
    </p:spTree>
    <p:extLst>
      <p:ext uri="{BB962C8B-B14F-4D97-AF65-F5344CB8AC3E}">
        <p14:creationId xmlns:p14="http://schemas.microsoft.com/office/powerpoint/2010/main" val="8194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– Residual connections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30" y="911591"/>
                <a:ext cx="5150160" cy="528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In order to train a </a:t>
                </a:r>
                <a:r>
                  <a:rPr lang="en-US" sz="1800" dirty="0" err="1" smtClean="0"/>
                  <a:t>WaveNet</a:t>
                </a:r>
                <a:r>
                  <a:rPr lang="el-GR" sz="1800" dirty="0" smtClean="0"/>
                  <a:t> </a:t>
                </a:r>
                <a:r>
                  <a:rPr lang="en-US" sz="1800" dirty="0" smtClean="0"/>
                  <a:t>with more than 30 layers, residual connections are used.</a:t>
                </a:r>
              </a:p>
              <a:p>
                <a:r>
                  <a:rPr lang="en-US" sz="1800" dirty="0" smtClean="0"/>
                  <a:t>R</a:t>
                </a:r>
                <a:r>
                  <a:rPr lang="en-GB" sz="1800" dirty="0" err="1" smtClean="0"/>
                  <a:t>esidual</a:t>
                </a:r>
                <a:r>
                  <a:rPr lang="en-GB" sz="1800" dirty="0" smtClean="0"/>
                  <a:t> networks </a:t>
                </a:r>
                <a:r>
                  <a:rPr lang="en-GB" sz="1800" dirty="0"/>
                  <a:t>were developed by researchers from Microsoft Research</a:t>
                </a:r>
                <a:r>
                  <a:rPr lang="en-GB" sz="1800" dirty="0" smtClean="0"/>
                  <a:t>.</a:t>
                </a:r>
              </a:p>
              <a:p>
                <a:r>
                  <a:rPr lang="en-US" sz="1800" dirty="0" smtClean="0"/>
                  <a:t>They reformulated the mapping function,</a:t>
                </a:r>
                <a:r>
                  <a:rPr lang="el-GR" sz="1800" dirty="0" smtClean="0"/>
                  <a:t> </a:t>
                </a:r>
                <a:r>
                  <a:rPr lang="en-US" sz="1800" dirty="0" smtClean="0"/>
                  <a:t>         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 smtClean="0"/>
                  <a:t>, between layers from </a:t>
                </a:r>
                <a14:m>
                  <m:oMath xmlns:m="http://schemas.openxmlformats.org/officeDocument/2006/math"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. </a:t>
                </a:r>
              </a:p>
              <a:p>
                <a:r>
                  <a:rPr lang="en-GB" sz="1800" dirty="0"/>
                  <a:t>The residual networks have identity mappings,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/>
                  <a:t>, as skip connections and inter-block activations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Benefits</a:t>
                </a:r>
              </a:p>
              <a:p>
                <a:pPr lvl="1"/>
                <a:r>
                  <a:rPr lang="en-US" sz="1800" dirty="0"/>
                  <a:t>The residual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can be more easily learned by the optimization algorithms.</a:t>
                </a:r>
              </a:p>
              <a:p>
                <a:pPr lvl="1"/>
                <a:r>
                  <a:rPr lang="en-GB" sz="1800" dirty="0"/>
                  <a:t>The forward and backward signals can be directly propagated from one block to any other block.</a:t>
                </a:r>
              </a:p>
              <a:p>
                <a:pPr lvl="1"/>
                <a:r>
                  <a:rPr lang="en-US" sz="1800" dirty="0"/>
                  <a:t>The vanishing gradient problem is not a concern</a:t>
                </a:r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30" y="911591"/>
                <a:ext cx="5150160" cy="5285037"/>
              </a:xfrm>
              <a:prstGeom prst="rect">
                <a:avLst/>
              </a:prstGeom>
              <a:blipFill rotWithShape="0">
                <a:blip r:embed="rId2"/>
                <a:stretch>
                  <a:fillRect l="-710" t="-1153" r="-947" b="-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Στρογγυλεμένο ορθογώνιο 5"/>
          <p:cNvSpPr/>
          <p:nvPr/>
        </p:nvSpPr>
        <p:spPr>
          <a:xfrm>
            <a:off x="6832600" y="4692650"/>
            <a:ext cx="111760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Weight layer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1" name="Στρογγυλεμένο ορθογώνιο 90"/>
          <p:cNvSpPr/>
          <p:nvPr/>
        </p:nvSpPr>
        <p:spPr>
          <a:xfrm>
            <a:off x="6832600" y="5740400"/>
            <a:ext cx="111760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Weight layer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7232650" y="4064000"/>
            <a:ext cx="317500" cy="292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 flipV="1">
            <a:off x="7391400" y="60452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/>
          <p:cNvCxnSpPr/>
          <p:nvPr/>
        </p:nvCxnSpPr>
        <p:spPr>
          <a:xfrm flipV="1">
            <a:off x="7391400" y="4356100"/>
            <a:ext cx="0" cy="336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Έλλειψη 6"/>
          <p:cNvSpPr/>
          <p:nvPr/>
        </p:nvSpPr>
        <p:spPr>
          <a:xfrm>
            <a:off x="7355400" y="63500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Γωνιακή σύνδεση 17"/>
          <p:cNvCxnSpPr>
            <a:stCxn id="7" idx="2"/>
            <a:endCxn id="8" idx="2"/>
          </p:cNvCxnSpPr>
          <p:nvPr/>
        </p:nvCxnSpPr>
        <p:spPr>
          <a:xfrm rot="10800000">
            <a:off x="7232650" y="4210050"/>
            <a:ext cx="122750" cy="2175950"/>
          </a:xfrm>
          <a:prstGeom prst="bentConnector3">
            <a:avLst>
              <a:gd name="adj1" fmla="val 5655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7391400" y="6422000"/>
            <a:ext cx="0" cy="150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Έλλειψη 25"/>
          <p:cNvSpPr/>
          <p:nvPr/>
        </p:nvSpPr>
        <p:spPr>
          <a:xfrm>
            <a:off x="7373400" y="5303520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Έλλειψη 26"/>
          <p:cNvSpPr/>
          <p:nvPr/>
        </p:nvSpPr>
        <p:spPr>
          <a:xfrm>
            <a:off x="7373400" y="5429640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Έλλειψη 27"/>
          <p:cNvSpPr/>
          <p:nvPr/>
        </p:nvSpPr>
        <p:spPr>
          <a:xfrm>
            <a:off x="7373400" y="5366580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Ευθύγραμμο βέλος σύνδεσης 12"/>
          <p:cNvCxnSpPr>
            <a:endCxn id="6" idx="2"/>
          </p:cNvCxnSpPr>
          <p:nvPr/>
        </p:nvCxnSpPr>
        <p:spPr>
          <a:xfrm flipV="1">
            <a:off x="7391400" y="4997450"/>
            <a:ext cx="0" cy="20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>
            <a:stCxn id="91" idx="0"/>
          </p:cNvCxnSpPr>
          <p:nvPr/>
        </p:nvCxnSpPr>
        <p:spPr>
          <a:xfrm flipV="1">
            <a:off x="7391400" y="5590540"/>
            <a:ext cx="0" cy="149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8" idx="0"/>
            <a:endCxn id="34" idx="2"/>
          </p:cNvCxnSpPr>
          <p:nvPr/>
        </p:nvCxnSpPr>
        <p:spPr>
          <a:xfrm flipV="1">
            <a:off x="7391400" y="3467100"/>
            <a:ext cx="0" cy="596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01340" y="6505750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340" y="6505750"/>
                <a:ext cx="18331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057900" y="5060950"/>
            <a:ext cx="662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identity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71040" y="5210350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040" y="5210350"/>
                <a:ext cx="18331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77200" y="5210350"/>
                <a:ext cx="546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5210350"/>
                <a:ext cx="54662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8889" t="-4444" r="-1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80300" y="3683000"/>
                <a:ext cx="9527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300" y="3683000"/>
                <a:ext cx="95276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205" t="-2174" r="-89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Ομάδα 8"/>
          <p:cNvGrpSpPr/>
          <p:nvPr/>
        </p:nvGrpSpPr>
        <p:grpSpPr>
          <a:xfrm>
            <a:off x="5737640" y="825500"/>
            <a:ext cx="3398804" cy="3018400"/>
            <a:chOff x="5737640" y="825500"/>
            <a:chExt cx="3398804" cy="3018400"/>
          </a:xfrm>
        </p:grpSpPr>
        <p:sp>
          <p:nvSpPr>
            <p:cNvPr id="32" name="Στρογγυλεμένο ορθογώνιο 31"/>
            <p:cNvSpPr/>
            <p:nvPr/>
          </p:nvSpPr>
          <p:spPr>
            <a:xfrm>
              <a:off x="6832600" y="2114550"/>
              <a:ext cx="1117600" cy="304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Weight layer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Στρογγυλεμένο ορθογώνιο 33"/>
            <p:cNvSpPr/>
            <p:nvPr/>
          </p:nvSpPr>
          <p:spPr>
            <a:xfrm>
              <a:off x="6832600" y="3162300"/>
              <a:ext cx="1117600" cy="304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Weight layer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Έλλειψη 34"/>
            <p:cNvSpPr/>
            <p:nvPr/>
          </p:nvSpPr>
          <p:spPr>
            <a:xfrm>
              <a:off x="7232650" y="1485900"/>
              <a:ext cx="317500" cy="2921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Ευθύγραμμο βέλος σύνδεσης 36"/>
            <p:cNvCxnSpPr/>
            <p:nvPr/>
          </p:nvCxnSpPr>
          <p:spPr>
            <a:xfrm flipV="1">
              <a:off x="7391400" y="1778000"/>
              <a:ext cx="0" cy="3365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Έλλειψη 37"/>
            <p:cNvSpPr/>
            <p:nvPr/>
          </p:nvSpPr>
          <p:spPr>
            <a:xfrm>
              <a:off x="7355400" y="377190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Γωνιακή σύνδεση 38"/>
            <p:cNvCxnSpPr>
              <a:stCxn id="38" idx="2"/>
              <a:endCxn id="35" idx="2"/>
            </p:cNvCxnSpPr>
            <p:nvPr/>
          </p:nvCxnSpPr>
          <p:spPr>
            <a:xfrm rot="10800000">
              <a:off x="7232650" y="1631950"/>
              <a:ext cx="122750" cy="2175950"/>
            </a:xfrm>
            <a:prstGeom prst="bentConnector3">
              <a:avLst>
                <a:gd name="adj1" fmla="val 56558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Έλλειψη 40"/>
            <p:cNvSpPr/>
            <p:nvPr/>
          </p:nvSpPr>
          <p:spPr>
            <a:xfrm>
              <a:off x="7373400" y="272542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Έλλειψη 41"/>
            <p:cNvSpPr/>
            <p:nvPr/>
          </p:nvSpPr>
          <p:spPr>
            <a:xfrm>
              <a:off x="7373400" y="285154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Έλλειψη 42"/>
            <p:cNvSpPr/>
            <p:nvPr/>
          </p:nvSpPr>
          <p:spPr>
            <a:xfrm>
              <a:off x="7373400" y="278848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Ευθύγραμμο βέλος σύνδεσης 43"/>
            <p:cNvCxnSpPr>
              <a:endCxn id="32" idx="2"/>
            </p:cNvCxnSpPr>
            <p:nvPr/>
          </p:nvCxnSpPr>
          <p:spPr>
            <a:xfrm flipV="1">
              <a:off x="7391400" y="2419350"/>
              <a:ext cx="0" cy="2044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εία γραμμή σύνδεσης 44"/>
            <p:cNvCxnSpPr>
              <a:stCxn id="34" idx="0"/>
            </p:cNvCxnSpPr>
            <p:nvPr/>
          </p:nvCxnSpPr>
          <p:spPr>
            <a:xfrm flipV="1">
              <a:off x="7391400" y="3012440"/>
              <a:ext cx="0" cy="1498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ύγραμμο βέλος σύνδεσης 45"/>
            <p:cNvCxnSpPr>
              <a:stCxn id="35" idx="0"/>
            </p:cNvCxnSpPr>
            <p:nvPr/>
          </p:nvCxnSpPr>
          <p:spPr>
            <a:xfrm flipH="1" flipV="1">
              <a:off x="7391399" y="1104900"/>
              <a:ext cx="1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057900" y="2482850"/>
              <a:ext cx="662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identity</a:t>
              </a:r>
              <a:endParaRPr lang="en-GB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737640" y="2695750"/>
                  <a:ext cx="9527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7640" y="2695750"/>
                  <a:ext cx="95276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185" t="-2174" r="-8280" b="-326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7597359" y="2643148"/>
                  <a:ext cx="153908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7359" y="2643148"/>
                  <a:ext cx="1539085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4444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769100" y="825500"/>
                  <a:ext cx="22472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9100" y="825500"/>
                  <a:ext cx="2247282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710" t="-28261" r="-4065" b="-5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54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– Experts &amp; Gates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091156" cy="2036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WaveNet</a:t>
            </a:r>
            <a:r>
              <a:rPr lang="en-US" sz="1800" dirty="0" smtClean="0"/>
              <a:t> uses gated networks.</a:t>
            </a:r>
            <a:endParaRPr lang="en-GB" sz="1800" dirty="0" smtClean="0"/>
          </a:p>
          <a:p>
            <a:r>
              <a:rPr lang="en-GB" sz="1800" dirty="0" smtClean="0"/>
              <a:t>For each output channel an expert is defined. </a:t>
            </a:r>
          </a:p>
          <a:p>
            <a:pPr lvl="1"/>
            <a:r>
              <a:rPr lang="en-GB" sz="1800" dirty="0" smtClean="0"/>
              <a:t>Experts may specialize in </a:t>
            </a:r>
            <a:r>
              <a:rPr lang="en-GB" sz="1800" dirty="0"/>
              <a:t>different </a:t>
            </a:r>
            <a:r>
              <a:rPr lang="en-GB" sz="1800" dirty="0" smtClean="0"/>
              <a:t>parts </a:t>
            </a:r>
            <a:r>
              <a:rPr lang="en-GB" sz="1800" dirty="0"/>
              <a:t>of the input </a:t>
            </a:r>
            <a:r>
              <a:rPr lang="en-GB" sz="1800" dirty="0" smtClean="0"/>
              <a:t>space  </a:t>
            </a:r>
          </a:p>
          <a:p>
            <a:r>
              <a:rPr lang="en-GB" sz="1800" dirty="0" smtClean="0"/>
              <a:t>The contribution of each expert is controlled by a corresponding </a:t>
            </a:r>
            <a:r>
              <a:rPr lang="en-GB" sz="1800" i="1" dirty="0" smtClean="0"/>
              <a:t>gate</a:t>
            </a:r>
            <a:r>
              <a:rPr lang="en-GB" sz="1800" dirty="0" smtClean="0"/>
              <a:t> network. </a:t>
            </a:r>
          </a:p>
          <a:p>
            <a:r>
              <a:rPr lang="en-US" sz="1800" dirty="0" smtClean="0"/>
              <a:t>The components of the output vector are mixed in higher layers, creating mixture of experts. </a:t>
            </a:r>
            <a:endParaRPr lang="en-US" sz="1800" dirty="0"/>
          </a:p>
        </p:txBody>
      </p:sp>
      <p:sp>
        <p:nvSpPr>
          <p:cNvPr id="52" name="Στρογγυλεμένο ορθογώνιο 51"/>
          <p:cNvSpPr/>
          <p:nvPr/>
        </p:nvSpPr>
        <p:spPr>
          <a:xfrm>
            <a:off x="2681969" y="4926062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Dilated convolution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Στρογγυλεμένο ορθογώνιο 52"/>
          <p:cNvSpPr/>
          <p:nvPr/>
        </p:nvSpPr>
        <p:spPr>
          <a:xfrm>
            <a:off x="4588783" y="4926062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Dilated convolution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Έλλειψη 53"/>
          <p:cNvSpPr/>
          <p:nvPr/>
        </p:nvSpPr>
        <p:spPr>
          <a:xfrm>
            <a:off x="3043919" y="4302505"/>
            <a:ext cx="69850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tanh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Έλλειψη 54"/>
          <p:cNvSpPr/>
          <p:nvPr/>
        </p:nvSpPr>
        <p:spPr>
          <a:xfrm>
            <a:off x="4950733" y="4302505"/>
            <a:ext cx="69850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σ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7" name="Έλλειψη 56"/>
          <p:cNvSpPr/>
          <p:nvPr/>
        </p:nvSpPr>
        <p:spPr>
          <a:xfrm>
            <a:off x="4214797" y="3748478"/>
            <a:ext cx="288000" cy="28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×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9" name="Ευθύγραμμο βέλος σύνδεσης 58"/>
          <p:cNvCxnSpPr>
            <a:stCxn id="52" idx="0"/>
            <a:endCxn id="54" idx="4"/>
          </p:cNvCxnSpPr>
          <p:nvPr/>
        </p:nvCxnSpPr>
        <p:spPr>
          <a:xfrm flipV="1">
            <a:off x="3393169" y="4581905"/>
            <a:ext cx="0" cy="344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ύγραμμο βέλος σύνδεσης 59"/>
          <p:cNvCxnSpPr>
            <a:stCxn id="53" idx="0"/>
            <a:endCxn id="55" idx="4"/>
          </p:cNvCxnSpPr>
          <p:nvPr/>
        </p:nvCxnSpPr>
        <p:spPr>
          <a:xfrm flipV="1">
            <a:off x="5299983" y="4581905"/>
            <a:ext cx="0" cy="344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Ευθύγραμμο βέλος σύνδεσης 64"/>
          <p:cNvCxnSpPr>
            <a:stCxn id="54" idx="0"/>
            <a:endCxn id="57" idx="2"/>
          </p:cNvCxnSpPr>
          <p:nvPr/>
        </p:nvCxnSpPr>
        <p:spPr>
          <a:xfrm flipV="1">
            <a:off x="3393169" y="3892478"/>
            <a:ext cx="821628" cy="410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Ευθύγραμμο βέλος σύνδεσης 65"/>
          <p:cNvCxnSpPr>
            <a:stCxn id="55" idx="0"/>
            <a:endCxn id="57" idx="6"/>
          </p:cNvCxnSpPr>
          <p:nvPr/>
        </p:nvCxnSpPr>
        <p:spPr>
          <a:xfrm flipH="1" flipV="1">
            <a:off x="4502797" y="3892478"/>
            <a:ext cx="797186" cy="410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Έλλειψη 67"/>
          <p:cNvSpPr/>
          <p:nvPr/>
        </p:nvSpPr>
        <p:spPr>
          <a:xfrm>
            <a:off x="4311433" y="5819515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1" name="Ευθύγραμμο βέλος σύνδεσης 70"/>
          <p:cNvCxnSpPr>
            <a:stCxn id="68" idx="0"/>
            <a:endCxn id="52" idx="2"/>
          </p:cNvCxnSpPr>
          <p:nvPr/>
        </p:nvCxnSpPr>
        <p:spPr>
          <a:xfrm flipH="1" flipV="1">
            <a:off x="3393169" y="5221262"/>
            <a:ext cx="963264" cy="598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ύγραμμο βέλος σύνδεσης 71"/>
          <p:cNvCxnSpPr>
            <a:stCxn id="68" idx="0"/>
            <a:endCxn id="53" idx="2"/>
          </p:cNvCxnSpPr>
          <p:nvPr/>
        </p:nvCxnSpPr>
        <p:spPr>
          <a:xfrm flipV="1">
            <a:off x="4356433" y="5221262"/>
            <a:ext cx="943550" cy="598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 flipH="1" flipV="1">
            <a:off x="4359678" y="5905860"/>
            <a:ext cx="0" cy="31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Ευθύγραμμο βέλος σύνδεσης 72"/>
          <p:cNvCxnSpPr/>
          <p:nvPr/>
        </p:nvCxnSpPr>
        <p:spPr>
          <a:xfrm flipH="1" flipV="1">
            <a:off x="4359678" y="3429360"/>
            <a:ext cx="0" cy="31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6126173" y="4572323"/>
            <a:ext cx="78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gate</a:t>
            </a:r>
            <a:endParaRPr lang="en-GB" sz="1400" dirty="0"/>
          </a:p>
        </p:txBody>
      </p:sp>
      <p:sp>
        <p:nvSpPr>
          <p:cNvPr id="74" name="Δεξιό άγκιστρο 73"/>
          <p:cNvSpPr/>
          <p:nvPr/>
        </p:nvSpPr>
        <p:spPr>
          <a:xfrm>
            <a:off x="6064460" y="4212112"/>
            <a:ext cx="258807" cy="1009150"/>
          </a:xfrm>
          <a:prstGeom prst="rightBrace">
            <a:avLst>
              <a:gd name="adj1" fmla="val 3991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Δεξιό άγκιστρο 75"/>
          <p:cNvSpPr/>
          <p:nvPr/>
        </p:nvSpPr>
        <p:spPr>
          <a:xfrm flipH="1">
            <a:off x="2397335" y="4202587"/>
            <a:ext cx="258807" cy="1009150"/>
          </a:xfrm>
          <a:prstGeom prst="rightBrace">
            <a:avLst>
              <a:gd name="adj1" fmla="val 3991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 rot="16200000">
            <a:off x="1849448" y="4496123"/>
            <a:ext cx="78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expert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866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– Output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29" y="911591"/>
                <a:ext cx="8648595" cy="537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WaveNet assigns to an input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800" dirty="0" smtClean="0"/>
                  <a:t> a probability distribution using the </a:t>
                </a:r>
                <a:r>
                  <a:rPr lang="en-GB" sz="1800" dirty="0" err="1" smtClean="0"/>
                  <a:t>softmax</a:t>
                </a:r>
                <a:r>
                  <a:rPr lang="en-GB" sz="1800" dirty="0" smtClean="0"/>
                  <a:t> function.</a:t>
                </a:r>
              </a:p>
              <a:p>
                <a:pPr marL="0" indent="0">
                  <a:buNone/>
                </a:pPr>
                <a:r>
                  <a:rPr lang="en-US" sz="2000" b="0" dirty="0" smtClean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GB" sz="2000" dirty="0" smtClean="0"/>
                  <a:t>,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 …, 256</m:t>
                    </m:r>
                  </m:oMath>
                </a14:m>
                <a:endParaRPr lang="en-GB" sz="2000" dirty="0" smtClean="0"/>
              </a:p>
              <a:p>
                <a:pPr marL="0" indent="0" algn="ctr">
                  <a:buNone/>
                </a:pPr>
                <a:endParaRPr lang="en-GB" sz="1800" dirty="0" smtClean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r>
                  <a:rPr lang="en-US" sz="1800" b="1" dirty="0" smtClean="0"/>
                  <a:t>Example </a:t>
                </a:r>
                <a:r>
                  <a:rPr lang="en-US" sz="1800" dirty="0" smtClean="0"/>
                  <a:t>with receptive field = 4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Input: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Output: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target: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,  ….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    </a:t>
                </a:r>
              </a:p>
              <a:p>
                <a:endParaRPr lang="en-US" sz="1800" dirty="0" smtClean="0"/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29" y="911591"/>
                <a:ext cx="8648595" cy="5371022"/>
              </a:xfrm>
              <a:prstGeom prst="rect">
                <a:avLst/>
              </a:prstGeom>
              <a:blipFill rotWithShape="0">
                <a:blip r:embed="rId2"/>
                <a:stretch>
                  <a:fillRect l="-423" t="-1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Ορθογώνιο 24"/>
          <p:cNvSpPr/>
          <p:nvPr/>
        </p:nvSpPr>
        <p:spPr>
          <a:xfrm>
            <a:off x="5848350" y="147963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" name="Ορθογώνιο 25"/>
          <p:cNvSpPr/>
          <p:nvPr/>
        </p:nvSpPr>
        <p:spPr>
          <a:xfrm>
            <a:off x="5848350" y="173447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7" name="Ορθογώνιο 26"/>
          <p:cNvSpPr/>
          <p:nvPr/>
        </p:nvSpPr>
        <p:spPr>
          <a:xfrm>
            <a:off x="5848350" y="19905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8" name="Ορθογώνιο 27"/>
          <p:cNvSpPr/>
          <p:nvPr/>
        </p:nvSpPr>
        <p:spPr>
          <a:xfrm>
            <a:off x="5848350" y="223909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9" name="Ορθογώνιο 28"/>
          <p:cNvSpPr/>
          <p:nvPr/>
        </p:nvSpPr>
        <p:spPr>
          <a:xfrm>
            <a:off x="6153150" y="147963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6153150" y="173447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1" name="Ορθογώνιο 30"/>
          <p:cNvSpPr/>
          <p:nvPr/>
        </p:nvSpPr>
        <p:spPr>
          <a:xfrm>
            <a:off x="6153150" y="19905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6153150" y="223909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" name="Ορθογώνιο 32"/>
          <p:cNvSpPr/>
          <p:nvPr/>
        </p:nvSpPr>
        <p:spPr>
          <a:xfrm>
            <a:off x="6457950" y="147963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" name="Ορθογώνιο 33"/>
          <p:cNvSpPr/>
          <p:nvPr/>
        </p:nvSpPr>
        <p:spPr>
          <a:xfrm>
            <a:off x="6457950" y="173447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5" name="Ορθογώνιο 34"/>
          <p:cNvSpPr/>
          <p:nvPr/>
        </p:nvSpPr>
        <p:spPr>
          <a:xfrm>
            <a:off x="6457950" y="19905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Ορθογώνιο 35"/>
          <p:cNvSpPr/>
          <p:nvPr/>
        </p:nvSpPr>
        <p:spPr>
          <a:xfrm>
            <a:off x="6457950" y="223909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Ορθογώνιο 36"/>
          <p:cNvSpPr/>
          <p:nvPr/>
        </p:nvSpPr>
        <p:spPr>
          <a:xfrm>
            <a:off x="6762750" y="147963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8" name="Ορθογώνιο 37"/>
          <p:cNvSpPr/>
          <p:nvPr/>
        </p:nvSpPr>
        <p:spPr>
          <a:xfrm>
            <a:off x="6762750" y="173447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6762750" y="19905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0" name="Ορθογώνιο 39"/>
          <p:cNvSpPr/>
          <p:nvPr/>
        </p:nvSpPr>
        <p:spPr>
          <a:xfrm>
            <a:off x="6762750" y="223909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1" name="Ορθογώνιο 40"/>
          <p:cNvSpPr/>
          <p:nvPr/>
        </p:nvSpPr>
        <p:spPr>
          <a:xfrm>
            <a:off x="7067550" y="147963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2" name="Ορθογώνιο 41"/>
          <p:cNvSpPr/>
          <p:nvPr/>
        </p:nvSpPr>
        <p:spPr>
          <a:xfrm>
            <a:off x="7067550" y="173447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3" name="Ορθογώνιο 42"/>
          <p:cNvSpPr/>
          <p:nvPr/>
        </p:nvSpPr>
        <p:spPr>
          <a:xfrm>
            <a:off x="7067550" y="1990596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4" name="Ορθογώνιο 43"/>
          <p:cNvSpPr/>
          <p:nvPr/>
        </p:nvSpPr>
        <p:spPr>
          <a:xfrm>
            <a:off x="7067550" y="223909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.8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72946" y="2739588"/>
            <a:ext cx="18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WaveNet</a:t>
            </a:r>
            <a:r>
              <a:rPr lang="en-US" sz="1200" dirty="0" smtClean="0"/>
              <a:t> output:  probabilities from </a:t>
            </a:r>
            <a:r>
              <a:rPr lang="en-US" sz="1200" dirty="0" err="1" smtClean="0"/>
              <a:t>softmax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5260326" y="1845561"/>
            <a:ext cx="825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Channels</a:t>
            </a:r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108699" y="2491093"/>
            <a:ext cx="987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time</a:t>
            </a:r>
            <a:endParaRPr lang="en-GB" sz="1200" dirty="0"/>
          </a:p>
        </p:txBody>
      </p:sp>
      <p:sp>
        <p:nvSpPr>
          <p:cNvPr id="4" name="Έλλειψη 3"/>
          <p:cNvSpPr/>
          <p:nvPr/>
        </p:nvSpPr>
        <p:spPr>
          <a:xfrm>
            <a:off x="1536700" y="3644900"/>
            <a:ext cx="1041400" cy="3683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120900" y="4013200"/>
            <a:ext cx="457200" cy="1905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– Loss function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29" y="911591"/>
                <a:ext cx="8648595" cy="5825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dirty="0" smtClean="0"/>
              </a:p>
              <a:p>
                <a:r>
                  <a:rPr lang="en-US" sz="1800" b="1" dirty="0" smtClean="0"/>
                  <a:t>Example </a:t>
                </a:r>
                <a:r>
                  <a:rPr lang="en-US" sz="1800" dirty="0" smtClean="0"/>
                  <a:t>with receptive field = 4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Input: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Output: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target: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,  ….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During training the estimation of the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is compared with the one-hot encoding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r>
                  <a:rPr lang="en-US" sz="1800" dirty="0"/>
                  <a:t>The difference between these two probability distributions is measured with the mean (across time) cross entropy</a:t>
                </a:r>
                <a:r>
                  <a:rPr lang="en-US" sz="1800" dirty="0" smtClean="0"/>
                  <a:t>.</a:t>
                </a:r>
              </a:p>
              <a:p>
                <a:endParaRPr lang="en-US" sz="1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⊺</m:t>
                              </m:r>
                            </m:sup>
                          </m:sSub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=4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256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29" y="911591"/>
                <a:ext cx="8648595" cy="5825762"/>
              </a:xfrm>
              <a:prstGeom prst="rect">
                <a:avLst/>
              </a:prstGeom>
              <a:blipFill rotWithShape="0">
                <a:blip r:embed="rId2"/>
                <a:stretch>
                  <a:fillRect l="-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7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63843"/>
            <a:ext cx="8448570" cy="5741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</a:t>
            </a:r>
            <a:r>
              <a:rPr lang="en-US" sz="1800" dirty="0" smtClean="0"/>
              <a:t>n September 2016</a:t>
            </a:r>
            <a:r>
              <a:rPr lang="en-US" sz="1800" dirty="0"/>
              <a:t>, DeepMind </a:t>
            </a:r>
            <a:r>
              <a:rPr lang="en-US" sz="1800" dirty="0" smtClean="0"/>
              <a:t>presented </a:t>
            </a:r>
            <a:r>
              <a:rPr lang="en-US" sz="1800" dirty="0" err="1" smtClean="0"/>
              <a:t>WaveNet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Wavenet</a:t>
            </a:r>
            <a:r>
              <a:rPr lang="en-US" sz="1800" dirty="0" smtClean="0"/>
              <a:t> out-performed the</a:t>
            </a:r>
            <a:r>
              <a:rPr lang="en-GB" sz="1800" dirty="0" smtClean="0"/>
              <a:t> </a:t>
            </a:r>
            <a:r>
              <a:rPr lang="en-GB" sz="1800" dirty="0"/>
              <a:t>best TTS systems (parametric and concatenative</a:t>
            </a:r>
            <a:r>
              <a:rPr lang="en-GB" sz="1800" dirty="0" smtClean="0"/>
              <a:t>) in </a:t>
            </a:r>
            <a:r>
              <a:rPr lang="en-GB" sz="1800" dirty="0"/>
              <a:t>Mean Opinion Scores (MOS</a:t>
            </a:r>
            <a:r>
              <a:rPr lang="en-GB" sz="1800" dirty="0" smtClean="0"/>
              <a:t>).</a:t>
            </a:r>
          </a:p>
          <a:p>
            <a:r>
              <a:rPr lang="en-US" sz="1800" dirty="0" smtClean="0"/>
              <a:t>Before </a:t>
            </a:r>
            <a:r>
              <a:rPr lang="en-US" sz="1800" dirty="0" err="1" smtClean="0"/>
              <a:t>wavenet</a:t>
            </a:r>
            <a:r>
              <a:rPr lang="en-US" sz="1800" dirty="0" smtClean="0"/>
              <a:t>, all Statistical Parametric Speech Synthesis (SPSS) methods modelled parameters of speech, such as </a:t>
            </a:r>
            <a:r>
              <a:rPr lang="en-US" sz="1800" dirty="0" err="1" smtClean="0"/>
              <a:t>cepstra</a:t>
            </a:r>
            <a:r>
              <a:rPr lang="en-US" sz="1800" dirty="0" smtClean="0"/>
              <a:t>, F0, etc. </a:t>
            </a:r>
            <a:endParaRPr lang="en-GB" sz="1800" dirty="0" smtClean="0"/>
          </a:p>
          <a:p>
            <a:r>
              <a:rPr lang="en-GB" sz="1800" dirty="0" err="1" smtClean="0"/>
              <a:t>WaveNet</a:t>
            </a:r>
            <a:r>
              <a:rPr lang="en-GB" sz="1800" dirty="0" smtClean="0"/>
              <a:t> revolutionized our approach to SPSS by </a:t>
            </a:r>
            <a:r>
              <a:rPr lang="en-GB" sz="1800" dirty="0"/>
              <a:t>directly </a:t>
            </a:r>
            <a:r>
              <a:rPr lang="en-GB" sz="1800" dirty="0" smtClean="0"/>
              <a:t>modelling </a:t>
            </a:r>
            <a:r>
              <a:rPr lang="en-GB" sz="1800" dirty="0"/>
              <a:t>the raw waveform of the audio </a:t>
            </a:r>
            <a:r>
              <a:rPr lang="en-GB" sz="1800" dirty="0" smtClean="0"/>
              <a:t>signal.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DeepMind published a paper about </a:t>
            </a:r>
            <a:r>
              <a:rPr lang="en-US" sz="1800" dirty="0" err="1" smtClean="0"/>
              <a:t>WaveNet</a:t>
            </a:r>
            <a:r>
              <a:rPr lang="en-US" sz="1800" dirty="0" smtClean="0"/>
              <a:t>, but it did not reveal all the details of the network.</a:t>
            </a:r>
          </a:p>
          <a:p>
            <a:r>
              <a:rPr lang="en-US" sz="1800" dirty="0" smtClean="0"/>
              <a:t>Here an </a:t>
            </a:r>
            <a:r>
              <a:rPr lang="en-US" sz="1800" dirty="0"/>
              <a:t>implementation of </a:t>
            </a:r>
            <a:r>
              <a:rPr lang="en-US" sz="1800" dirty="0" err="1"/>
              <a:t>WaveNet</a:t>
            </a:r>
            <a:r>
              <a:rPr lang="en-US" sz="1800" dirty="0"/>
              <a:t> </a:t>
            </a:r>
            <a:r>
              <a:rPr lang="en-US" sz="1800" dirty="0" smtClean="0"/>
              <a:t>is presented, which fills some of the missing details.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0" y="3268535"/>
            <a:ext cx="8097380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– Audio generation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29" y="911591"/>
                <a:ext cx="8448571" cy="5953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 smtClean="0"/>
                  <a:t>After training, the </a:t>
                </a:r>
                <a:r>
                  <a:rPr lang="en-GB" sz="1800" dirty="0"/>
                  <a:t>network </a:t>
                </a:r>
                <a:r>
                  <a:rPr lang="en-GB" sz="1800" dirty="0" smtClean="0"/>
                  <a:t>is sampled to </a:t>
                </a:r>
                <a:r>
                  <a:rPr lang="en-GB" sz="1800" dirty="0"/>
                  <a:t>generate synthetic utterances</a:t>
                </a:r>
                <a:r>
                  <a:rPr lang="en-GB" sz="1800" dirty="0" smtClean="0"/>
                  <a:t>.</a:t>
                </a:r>
              </a:p>
              <a:p>
                <a:r>
                  <a:rPr lang="en-GB" sz="1800" dirty="0"/>
                  <a:t>At each step during sampling a value is drawn from the probability distribution computed by the network. </a:t>
                </a:r>
                <a:endParaRPr lang="en-GB" sz="1800" dirty="0" smtClean="0"/>
              </a:p>
              <a:p>
                <a:r>
                  <a:rPr lang="en-GB" sz="1800" dirty="0" smtClean="0"/>
                  <a:t>This </a:t>
                </a:r>
                <a:r>
                  <a:rPr lang="en-GB" sz="1800" dirty="0"/>
                  <a:t>value is then fed back into the input and a new prediction for the next step is made. </a:t>
                </a:r>
                <a:endParaRPr lang="en-GB" sz="1800" dirty="0" smtClean="0"/>
              </a:p>
              <a:p>
                <a:r>
                  <a:rPr lang="en-US" sz="1800" b="1" dirty="0" smtClean="0"/>
                  <a:t>Example</a:t>
                </a:r>
                <a:r>
                  <a:rPr lang="en-US" sz="1800" dirty="0" smtClean="0"/>
                  <a:t> with receptive field 4 and 4 quantization channels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Input: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Output: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𝑊𝑎𝑣𝑒𝑛𝑒𝑡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.4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0.1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</a:t>
                </a:r>
                <a:r>
                  <a:rPr lang="en-US" sz="1800" dirty="0" smtClean="0"/>
                  <a:t>sample: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800" b="1" dirty="0" smtClean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dirty="0" smtClean="0"/>
                  <a:t>     Input: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Output:   </a:t>
                </a:r>
                <a:r>
                  <a:rPr lang="en-US" sz="1800" dirty="0" smtClean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𝑊𝑎𝑣𝑒𝑛𝑒𝑡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0.1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sample:  </a:t>
                </a:r>
                <a:r>
                  <a:rPr lang="en-US" sz="1800" dirty="0" smtClean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800" b="1" dirty="0" smtClean="0"/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29" y="911591"/>
                <a:ext cx="8448571" cy="5953938"/>
              </a:xfrm>
              <a:prstGeom prst="rect">
                <a:avLst/>
              </a:prstGeom>
              <a:blipFill rotWithShape="0">
                <a:blip r:embed="rId2"/>
                <a:stretch>
                  <a:fillRect l="-433" t="-1025" b="-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εία γραμμή σύνδεσης 7"/>
          <p:cNvCxnSpPr/>
          <p:nvPr/>
        </p:nvCxnSpPr>
        <p:spPr>
          <a:xfrm>
            <a:off x="434340" y="4838700"/>
            <a:ext cx="8379460" cy="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 flipH="1">
            <a:off x="1905000" y="3022600"/>
            <a:ext cx="0" cy="3543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Έλλειψη 12"/>
          <p:cNvSpPr/>
          <p:nvPr/>
        </p:nvSpPr>
        <p:spPr>
          <a:xfrm>
            <a:off x="2451100" y="4267200"/>
            <a:ext cx="876300" cy="4191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 flipH="1">
            <a:off x="2717800" y="4711700"/>
            <a:ext cx="203200" cy="3810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07100" y="342830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distribution over the symbols 0,1,2,3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4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– Audio generation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29" y="911591"/>
                <a:ext cx="8448571" cy="328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Sampling methods</a:t>
                </a:r>
              </a:p>
              <a:p>
                <a:pPr lvl="1"/>
                <a:r>
                  <a:rPr lang="en-US" sz="1800" b="1" dirty="0" smtClean="0"/>
                  <a:t>Direct sampling</a:t>
                </a:r>
                <a:r>
                  <a:rPr lang="en-US" sz="1800" dirty="0" smtClean="0"/>
                  <a:t>: Sample randomly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 smtClean="0"/>
              </a:p>
              <a:p>
                <a:pPr lvl="1"/>
                <a:r>
                  <a:rPr lang="en-US" sz="1800" b="1" dirty="0"/>
                  <a:t>Temperature sampling</a:t>
                </a:r>
                <a:r>
                  <a:rPr lang="en-US" sz="1800" dirty="0"/>
                  <a:t>: Sample randomly from a distribution adjusted by a temperature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800" dirty="0"/>
                  <a:t> , 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800" dirty="0"/>
                  <a:t> is a normalizing constant</a:t>
                </a:r>
                <a:r>
                  <a:rPr lang="en-US" sz="1800" dirty="0" smtClean="0"/>
                  <a:t>.</a:t>
                </a:r>
                <a:endParaRPr lang="en-GB" sz="1800" dirty="0" smtClean="0"/>
              </a:p>
              <a:p>
                <a:pPr lvl="1"/>
                <a:r>
                  <a:rPr lang="en-US" sz="1800" b="1" dirty="0" smtClean="0"/>
                  <a:t>Mode</a:t>
                </a:r>
                <a:r>
                  <a:rPr lang="en-US" sz="1800" dirty="0" smtClean="0"/>
                  <a:t>: Take the most likely sample,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nor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180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GB" sz="1800" dirty="0" smtClean="0"/>
              </a:p>
              <a:p>
                <a:pPr lvl="1"/>
                <a:r>
                  <a:rPr lang="en-US" sz="1800" b="1" dirty="0" smtClean="0"/>
                  <a:t>Mean</a:t>
                </a:r>
                <a:r>
                  <a:rPr lang="en-US" sz="1800" dirty="0" smtClean="0"/>
                  <a:t>: Take the mean of the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800" b="1" dirty="0" smtClean="0"/>
              </a:p>
              <a:p>
                <a:pPr lvl="1"/>
                <a:r>
                  <a:rPr lang="en-US" sz="1800" b="1" dirty="0" smtClean="0"/>
                  <a:t>Top k</a:t>
                </a:r>
                <a:r>
                  <a:rPr lang="en-US" sz="1800" dirty="0" smtClean="0"/>
                  <a:t>: Sample from an adjusted distribution that only permits the top k samples</a:t>
                </a:r>
              </a:p>
              <a:p>
                <a:endParaRPr lang="en-GB" sz="1800" dirty="0" smtClean="0"/>
              </a:p>
              <a:p>
                <a:r>
                  <a:rPr lang="en-US" sz="1800" dirty="0" smtClean="0"/>
                  <a:t>The generated samples,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 smtClean="0"/>
                  <a:t>,  are scaled back to speech with the inverse </a:t>
                </a:r>
                <a:r>
                  <a:rPr lang="el-GR" sz="1800" i="1" dirty="0" smtClean="0"/>
                  <a:t>μ</a:t>
                </a:r>
                <a:r>
                  <a:rPr lang="en-US" sz="1800" dirty="0" smtClean="0"/>
                  <a:t>-law transformation.</a:t>
                </a:r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29" y="911591"/>
                <a:ext cx="8448571" cy="3284425"/>
              </a:xfrm>
              <a:prstGeom prst="rect">
                <a:avLst/>
              </a:prstGeom>
              <a:blipFill rotWithShape="0">
                <a:blip r:embed="rId2"/>
                <a:stretch>
                  <a:fillRect l="-433" t="-1859" b="-2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18594" y="4800600"/>
                <a:ext cx="1739900" cy="517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594" y="4800600"/>
                <a:ext cx="1739900" cy="5177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1724" y="5766601"/>
                <a:ext cx="3015441" cy="43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speech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𝑠𝑖𝑔𝑛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24" y="5766601"/>
                <a:ext cx="3015441" cy="436851"/>
              </a:xfrm>
              <a:prstGeom prst="rect">
                <a:avLst/>
              </a:prstGeom>
              <a:blipFill rotWithShape="0">
                <a:blip r:embed="rId4"/>
                <a:stretch>
                  <a:fillRect l="-4848" t="-2778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44900" y="4887803"/>
                <a:ext cx="4726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Convert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0,1,2,…, 255</m:t>
                        </m:r>
                      </m:e>
                    </m:d>
                  </m:oMath>
                </a14:m>
                <a:r>
                  <a:rPr lang="en-US" dirty="0" smtClean="0"/>
                  <a:t> 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900" y="4887803"/>
                <a:ext cx="472693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61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143500" y="5765800"/>
            <a:ext cx="266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Inverse </a:t>
            </a:r>
            <a:r>
              <a:rPr lang="el-GR" i="1" dirty="0" smtClean="0"/>
              <a:t>μ</a:t>
            </a:r>
            <a:r>
              <a:rPr lang="el-GR" dirty="0" smtClean="0"/>
              <a:t>-</a:t>
            </a:r>
            <a:r>
              <a:rPr lang="en-US" dirty="0"/>
              <a:t>l</a:t>
            </a:r>
            <a:r>
              <a:rPr lang="en-US" dirty="0" smtClean="0"/>
              <a:t>aw transform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9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Fast</a:t>
            </a:r>
            <a:r>
              <a:rPr lang="el-GR" sz="4000" dirty="0" smtClean="0"/>
              <a:t> </a:t>
            </a:r>
            <a:r>
              <a:rPr lang="en-US" sz="4000" dirty="0" err="1" smtClean="0"/>
              <a:t>WaveNet</a:t>
            </a:r>
            <a:r>
              <a:rPr lang="en-US" sz="4000" dirty="0" smtClean="0"/>
              <a:t> – Audio generation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29" y="911591"/>
                <a:ext cx="8448571" cy="2350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A naïve implementation of </a:t>
                </a:r>
                <a:r>
                  <a:rPr lang="en-US" sz="1800" dirty="0" err="1" smtClean="0"/>
                  <a:t>WaveNet</a:t>
                </a:r>
                <a:r>
                  <a:rPr lang="en-US" sz="1800" dirty="0" smtClean="0"/>
                  <a:t> generation requires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 smtClean="0"/>
                  <a:t> is the number of layers.</a:t>
                </a:r>
              </a:p>
              <a:p>
                <a:r>
                  <a:rPr lang="en-US" sz="1800" dirty="0"/>
                  <a:t>Recently, Tom Le </a:t>
                </a:r>
                <a:r>
                  <a:rPr lang="en-US" sz="1800" dirty="0" smtClean="0"/>
                  <a:t>Paine et al. have published their code for fast generation of sequences from trained </a:t>
                </a:r>
                <a:r>
                  <a:rPr lang="en-US" sz="1800" dirty="0" err="1" smtClean="0"/>
                  <a:t>WaveNets</a:t>
                </a:r>
                <a:r>
                  <a:rPr lang="en-US" sz="1800" dirty="0" smtClean="0"/>
                  <a:t>.</a:t>
                </a:r>
              </a:p>
              <a:p>
                <a:r>
                  <a:rPr lang="en-US" sz="1800" dirty="0" smtClean="0"/>
                  <a:t>Their algorithm uses queues to avoid redundant calculations of convolutions.</a:t>
                </a:r>
              </a:p>
              <a:p>
                <a:r>
                  <a:rPr lang="en-US" sz="1800" dirty="0" smtClean="0"/>
                  <a:t>This implementation requires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29" y="911591"/>
                <a:ext cx="8448571" cy="2350387"/>
              </a:xfrm>
              <a:prstGeom prst="rect">
                <a:avLst/>
              </a:prstGeom>
              <a:blipFill rotWithShape="0">
                <a:blip r:embed="rId2"/>
                <a:stretch>
                  <a:fillRect l="-433" t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github.com/tomlepaine/fast-wavenet/raw/master/assets/what-to-st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3557113"/>
            <a:ext cx="5772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ithub.com/tomlepaine/fast-wavenet/raw/master/assets/timing-experimen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441700"/>
            <a:ext cx="3581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62700" y="3949700"/>
            <a:ext cx="6985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Fast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395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/>
              <a:t>Basic </a:t>
            </a:r>
            <a:r>
              <a:rPr lang="en-US" sz="4000" dirty="0" err="1"/>
              <a:t>WaveNet</a:t>
            </a:r>
            <a:r>
              <a:rPr lang="en-US" sz="4000" dirty="0"/>
              <a:t> architecture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1346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1346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1346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1346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1346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75300" y="1013764"/>
                <a:ext cx="31373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00" y="1013764"/>
                <a:ext cx="313739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1987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1987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1987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1987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1724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1985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383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44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Ορθογώνιο 2"/>
          <p:cNvSpPr/>
          <p:nvPr/>
        </p:nvSpPr>
        <p:spPr>
          <a:xfrm>
            <a:off x="1572260" y="5734049"/>
            <a:ext cx="828000" cy="271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1X1 conv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Ορθογώνιο 45"/>
          <p:cNvSpPr/>
          <p:nvPr/>
        </p:nvSpPr>
        <p:spPr>
          <a:xfrm>
            <a:off x="429260" y="5734049"/>
            <a:ext cx="828000" cy="271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1X1 conv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1860" y="2343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941860" y="31750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1941860" y="40068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1941860" y="48387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98860" y="5391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227610" y="62293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  <p:sp>
        <p:nvSpPr>
          <p:cNvPr id="5" name="Αριστερό άγκιστρο 4"/>
          <p:cNvSpPr/>
          <p:nvPr/>
        </p:nvSpPr>
        <p:spPr>
          <a:xfrm>
            <a:off x="429260" y="1406551"/>
            <a:ext cx="398130" cy="4130517"/>
          </a:xfrm>
          <a:prstGeom prst="leftBrace">
            <a:avLst>
              <a:gd name="adj1" fmla="val 2433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13350" y="3280549"/>
            <a:ext cx="6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GB" dirty="0"/>
          </a:p>
        </p:txBody>
      </p:sp>
      <p:sp>
        <p:nvSpPr>
          <p:cNvPr id="55" name="Ορθογώνιο 54"/>
          <p:cNvSpPr/>
          <p:nvPr/>
        </p:nvSpPr>
        <p:spPr>
          <a:xfrm>
            <a:off x="3222020" y="1862368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3222020" y="2691043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3222020" y="3519718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3222020" y="4348393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3222020" y="5177068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" name="Ευθύγραμμο βέλος σύνδεσης 7"/>
          <p:cNvCxnSpPr>
            <a:stCxn id="94" idx="0"/>
          </p:cNvCxnSpPr>
          <p:nvPr/>
        </p:nvCxnSpPr>
        <p:spPr>
          <a:xfrm flipH="1" flipV="1">
            <a:off x="1985660" y="1406551"/>
            <a:ext cx="1890" cy="455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>
            <a:stCxn id="94" idx="3"/>
            <a:endCxn id="55" idx="1"/>
          </p:cNvCxnSpPr>
          <p:nvPr/>
        </p:nvCxnSpPr>
        <p:spPr>
          <a:xfrm>
            <a:off x="2628900" y="204236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741960" y="20193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cxnSp>
        <p:nvCxnSpPr>
          <p:cNvPr id="14" name="Ευθύγραμμο βέλος σύνδεσης 13"/>
          <p:cNvCxnSpPr>
            <a:stCxn id="92" idx="3"/>
            <a:endCxn id="56" idx="1"/>
          </p:cNvCxnSpPr>
          <p:nvPr/>
        </p:nvCxnSpPr>
        <p:spPr>
          <a:xfrm>
            <a:off x="2628900" y="2871043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stCxn id="89" idx="3"/>
            <a:endCxn id="57" idx="1"/>
          </p:cNvCxnSpPr>
          <p:nvPr/>
        </p:nvCxnSpPr>
        <p:spPr>
          <a:xfrm>
            <a:off x="2628900" y="369971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>
            <a:stCxn id="86" idx="3"/>
            <a:endCxn id="58" idx="1"/>
          </p:cNvCxnSpPr>
          <p:nvPr/>
        </p:nvCxnSpPr>
        <p:spPr>
          <a:xfrm>
            <a:off x="2628900" y="4528393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>
            <a:stCxn id="97" idx="3"/>
            <a:endCxn id="59" idx="1"/>
          </p:cNvCxnSpPr>
          <p:nvPr/>
        </p:nvCxnSpPr>
        <p:spPr>
          <a:xfrm>
            <a:off x="2628900" y="535706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41960" y="2847975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2741960" y="36766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2741960" y="4505325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741960" y="53340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22" name="Ορθογώνιο 21"/>
          <p:cNvSpPr/>
          <p:nvPr/>
        </p:nvSpPr>
        <p:spPr>
          <a:xfrm>
            <a:off x="4476750" y="2057400"/>
            <a:ext cx="628650" cy="3277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</a:t>
            </a:r>
            <a:endParaRPr lang="en-GB" sz="4000" dirty="0">
              <a:solidFill>
                <a:schemeClr val="tx1"/>
              </a:solidFill>
            </a:endParaRPr>
          </a:p>
        </p:txBody>
      </p:sp>
      <p:cxnSp>
        <p:nvCxnSpPr>
          <p:cNvPr id="24" name="Ευθύγραμμο βέλος σύνδεσης 23"/>
          <p:cNvCxnSpPr>
            <a:stCxn id="55" idx="3"/>
          </p:cNvCxnSpPr>
          <p:nvPr/>
        </p:nvCxnSpPr>
        <p:spPr>
          <a:xfrm>
            <a:off x="3762020" y="2042368"/>
            <a:ext cx="714730" cy="36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56" idx="3"/>
          </p:cNvCxnSpPr>
          <p:nvPr/>
        </p:nvCxnSpPr>
        <p:spPr>
          <a:xfrm>
            <a:off x="3762020" y="2871043"/>
            <a:ext cx="714730" cy="303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>
            <a:stCxn id="57" idx="3"/>
            <a:endCxn id="22" idx="1"/>
          </p:cNvCxnSpPr>
          <p:nvPr/>
        </p:nvCxnSpPr>
        <p:spPr>
          <a:xfrm flipV="1">
            <a:off x="3762020" y="3696087"/>
            <a:ext cx="714730" cy="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/>
          <p:cNvCxnSpPr>
            <a:stCxn id="58" idx="3"/>
          </p:cNvCxnSpPr>
          <p:nvPr/>
        </p:nvCxnSpPr>
        <p:spPr>
          <a:xfrm flipV="1">
            <a:off x="3762020" y="4164762"/>
            <a:ext cx="714730" cy="36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/>
          <p:cNvCxnSpPr>
            <a:stCxn id="59" idx="3"/>
          </p:cNvCxnSpPr>
          <p:nvPr/>
        </p:nvCxnSpPr>
        <p:spPr>
          <a:xfrm flipV="1">
            <a:off x="3762020" y="4838700"/>
            <a:ext cx="714730" cy="5183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904010" y="19431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256</a:t>
            </a:r>
            <a:endParaRPr lang="en-GB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3904010" y="27813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256</a:t>
            </a:r>
            <a:endParaRPr lang="en-GB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39040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256</a:t>
            </a:r>
            <a:endParaRPr lang="en-GB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3904010" y="40767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256</a:t>
            </a:r>
            <a:endParaRPr lang="en-GB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3904010" y="48006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256</a:t>
            </a:r>
            <a:endParaRPr lang="en-GB" sz="1200" dirty="0"/>
          </a:p>
        </p:txBody>
      </p:sp>
      <p:sp>
        <p:nvSpPr>
          <p:cNvPr id="100" name="Ορθογώνιο 99"/>
          <p:cNvSpPr/>
          <p:nvPr/>
        </p:nvSpPr>
        <p:spPr>
          <a:xfrm rot="5400000">
            <a:off x="5412770" y="35065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1" name="Ορθογώνιο 100"/>
          <p:cNvSpPr/>
          <p:nvPr/>
        </p:nvSpPr>
        <p:spPr>
          <a:xfrm rot="5400000">
            <a:off x="6822470" y="35065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" name="Ορθογώνιο 101"/>
          <p:cNvSpPr/>
          <p:nvPr/>
        </p:nvSpPr>
        <p:spPr>
          <a:xfrm rot="5400000">
            <a:off x="8062360" y="3506562"/>
            <a:ext cx="108000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Softmax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4" name="Ορθογώνιο 103"/>
          <p:cNvSpPr/>
          <p:nvPr/>
        </p:nvSpPr>
        <p:spPr>
          <a:xfrm rot="5400000">
            <a:off x="6136670" y="35160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5" name="Ορθογώνιο 104"/>
          <p:cNvSpPr/>
          <p:nvPr/>
        </p:nvSpPr>
        <p:spPr>
          <a:xfrm rot="5400000">
            <a:off x="7508270" y="35160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1" name="Ευθύγραμμο βέλος σύνδεσης 40"/>
          <p:cNvCxnSpPr>
            <a:stCxn id="22" idx="3"/>
            <a:endCxn id="100" idx="2"/>
          </p:cNvCxnSpPr>
          <p:nvPr/>
        </p:nvCxnSpPr>
        <p:spPr>
          <a:xfrm>
            <a:off x="5105400" y="3696087"/>
            <a:ext cx="5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ύγραμμο βέλος σύνδεσης 59"/>
          <p:cNvCxnSpPr>
            <a:stCxn id="100" idx="0"/>
            <a:endCxn id="104" idx="2"/>
          </p:cNvCxnSpPr>
          <p:nvPr/>
        </p:nvCxnSpPr>
        <p:spPr>
          <a:xfrm>
            <a:off x="6048685" y="3696087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ύγραμμο βέλος σύνδεσης 61"/>
          <p:cNvCxnSpPr>
            <a:stCxn id="104" idx="0"/>
            <a:endCxn id="101" idx="2"/>
          </p:cNvCxnSpPr>
          <p:nvPr/>
        </p:nvCxnSpPr>
        <p:spPr>
          <a:xfrm>
            <a:off x="6586670" y="3696087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Ευθύγραμμο βέλος σύνδεσης 63"/>
          <p:cNvCxnSpPr>
            <a:stCxn id="101" idx="0"/>
            <a:endCxn id="105" idx="2"/>
          </p:cNvCxnSpPr>
          <p:nvPr/>
        </p:nvCxnSpPr>
        <p:spPr>
          <a:xfrm>
            <a:off x="7458385" y="3696087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ύγραμμο βέλος σύνδεσης 66"/>
          <p:cNvCxnSpPr>
            <a:stCxn id="105" idx="0"/>
            <a:endCxn id="102" idx="2"/>
          </p:cNvCxnSpPr>
          <p:nvPr/>
        </p:nvCxnSpPr>
        <p:spPr>
          <a:xfrm>
            <a:off x="7958270" y="3696087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18036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6091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9807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  <p:cxnSp>
        <p:nvCxnSpPr>
          <p:cNvPr id="70" name="Γωνιακή σύνδεση 69"/>
          <p:cNvCxnSpPr>
            <a:stCxn id="102" idx="0"/>
            <a:endCxn id="21" idx="2"/>
          </p:cNvCxnSpPr>
          <p:nvPr/>
        </p:nvCxnSpPr>
        <p:spPr>
          <a:xfrm flipH="1" flipV="1">
            <a:off x="7143999" y="1444651"/>
            <a:ext cx="1647886" cy="2251436"/>
          </a:xfrm>
          <a:prstGeom prst="bentConnector4">
            <a:avLst>
              <a:gd name="adj1" fmla="val -13872"/>
              <a:gd name="adj2" fmla="val 5420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133110" y="22542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34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</a:t>
            </a:r>
            <a:r>
              <a:rPr lang="en-US" sz="4000" dirty="0" err="1" smtClean="0"/>
              <a:t>WaveNet</a:t>
            </a:r>
            <a:r>
              <a:rPr lang="en-US" sz="4000" dirty="0" smtClean="0"/>
              <a:t> architecture</a:t>
            </a:r>
            <a:endParaRPr lang="en-GB" sz="40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2076450" y="64262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Input (speech)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2076450" y="5994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Pre-processing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2076450" y="55626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One hot,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076450" y="51308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Causal conv, r-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0" name="Ευθύγραμμο βέλος σύνδεσης 19"/>
          <p:cNvCxnSpPr>
            <a:stCxn id="4" idx="0"/>
            <a:endCxn id="6" idx="2"/>
          </p:cNvCxnSpPr>
          <p:nvPr/>
        </p:nvCxnSpPr>
        <p:spPr>
          <a:xfrm flipV="1">
            <a:off x="2787650" y="62896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6" idx="0"/>
            <a:endCxn id="7" idx="2"/>
          </p:cNvCxnSpPr>
          <p:nvPr/>
        </p:nvCxnSpPr>
        <p:spPr>
          <a:xfrm flipV="1">
            <a:off x="2787650" y="58578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>
            <a:stCxn id="7" idx="0"/>
            <a:endCxn id="8" idx="2"/>
          </p:cNvCxnSpPr>
          <p:nvPr/>
        </p:nvCxnSpPr>
        <p:spPr>
          <a:xfrm flipV="1">
            <a:off x="2787650" y="54260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Ομάδα 31"/>
          <p:cNvGrpSpPr/>
          <p:nvPr/>
        </p:nvGrpSpPr>
        <p:grpSpPr>
          <a:xfrm>
            <a:off x="952500" y="3050540"/>
            <a:ext cx="3670300" cy="1943100"/>
            <a:chOff x="406400" y="2959100"/>
            <a:chExt cx="3670300" cy="1943100"/>
          </a:xfrm>
        </p:grpSpPr>
        <p:sp>
          <p:nvSpPr>
            <p:cNvPr id="5" name="Ορθογώνιο 4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Στρογγυλεμένο ορθογώνιο 9"/>
            <p:cNvSpPr/>
            <p:nvPr/>
          </p:nvSpPr>
          <p:spPr>
            <a:xfrm>
              <a:off x="5842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Στρογγυλεμένο ορθογώνιο 10"/>
            <p:cNvSpPr/>
            <p:nvPr/>
          </p:nvSpPr>
          <p:spPr>
            <a:xfrm>
              <a:off x="24765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Στρογγυλεμένο ορθογώνιο 13"/>
            <p:cNvSpPr/>
            <p:nvPr/>
          </p:nvSpPr>
          <p:spPr>
            <a:xfrm>
              <a:off x="1530350" y="350838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Conv</a:t>
              </a:r>
              <a:r>
                <a:rPr lang="el-GR" sz="1200" dirty="0" smtClean="0">
                  <a:solidFill>
                    <a:schemeClr val="tx1"/>
                  </a:solidFill>
                </a:rPr>
                <a:t> 1×1</a:t>
              </a:r>
              <a:r>
                <a:rPr lang="en-US" sz="1200" dirty="0" smtClean="0">
                  <a:solidFill>
                    <a:schemeClr val="tx1"/>
                  </a:solidFill>
                </a:rPr>
                <a:t> r-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Ευθύγραμμο βέλος σύνδεσης 29"/>
            <p:cNvCxnSpPr>
              <a:stCxn id="10" idx="0"/>
            </p:cNvCxnSpPr>
            <p:nvPr/>
          </p:nvCxnSpPr>
          <p:spPr>
            <a:xfrm flipV="1">
              <a:off x="12954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Ευθύγραμμο βέλος σύνδεσης 63"/>
            <p:cNvCxnSpPr>
              <a:stCxn id="11" idx="0"/>
              <a:endCxn id="13" idx="4"/>
            </p:cNvCxnSpPr>
            <p:nvPr/>
          </p:nvCxnSpPr>
          <p:spPr>
            <a:xfrm flipV="1">
              <a:off x="31877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Ευθύγραμμο βέλος σύνδεσης 70"/>
            <p:cNvCxnSpPr>
              <a:stCxn id="12" idx="0"/>
              <a:endCxn id="14" idx="2"/>
            </p:cNvCxnSpPr>
            <p:nvPr/>
          </p:nvCxnSpPr>
          <p:spPr>
            <a:xfrm flipV="1">
              <a:off x="2241550" y="3803581"/>
              <a:ext cx="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Ευθύγραμμο βέλος σύνδεσης 72"/>
            <p:cNvCxnSpPr>
              <a:stCxn id="14" idx="0"/>
              <a:endCxn id="16" idx="4"/>
            </p:cNvCxnSpPr>
            <p:nvPr/>
          </p:nvCxnSpPr>
          <p:spPr>
            <a:xfrm flipV="1">
              <a:off x="2241550" y="339308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ύγραμμο βέλος σύνδεσης 77"/>
            <p:cNvCxnSpPr>
              <a:stCxn id="9" idx="6"/>
              <a:endCxn id="12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Ευθύγραμμο βέλος σύνδεσης 79"/>
            <p:cNvCxnSpPr>
              <a:stCxn id="13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Έλλειψη 49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Γωνιακή σύνδεση 87"/>
            <p:cNvCxnSpPr>
              <a:stCxn id="50" idx="2"/>
              <a:endCxn id="16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Identity mapping</a:t>
              </a:r>
              <a:endParaRPr lang="en-GB" sz="1000" dirty="0"/>
            </a:p>
          </p:txBody>
        </p:sp>
        <p:cxnSp>
          <p:nvCxnSpPr>
            <p:cNvPr id="93" name="Ευθύγραμμο βέλος σύνδεσης 92"/>
            <p:cNvCxnSpPr>
              <a:stCxn id="50" idx="0"/>
              <a:endCxn id="10" idx="2"/>
            </p:cNvCxnSpPr>
            <p:nvPr/>
          </p:nvCxnSpPr>
          <p:spPr>
            <a:xfrm flipH="1" flipV="1">
              <a:off x="1295400" y="4648131"/>
              <a:ext cx="9487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Ευθύγραμμο βέλος σύνδεσης 94"/>
            <p:cNvCxnSpPr>
              <a:endCxn id="11" idx="2"/>
            </p:cNvCxnSpPr>
            <p:nvPr/>
          </p:nvCxnSpPr>
          <p:spPr>
            <a:xfrm flipV="1">
              <a:off x="2241550" y="4648131"/>
              <a:ext cx="9461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Ευθύγραμμο βέλος σύνδεσης 81"/>
          <p:cNvCxnSpPr>
            <a:stCxn id="8" idx="0"/>
            <a:endCxn id="50" idx="4"/>
          </p:cNvCxnSpPr>
          <p:nvPr/>
        </p:nvCxnSpPr>
        <p:spPr>
          <a:xfrm flipV="1">
            <a:off x="2787650" y="4934340"/>
            <a:ext cx="2600" cy="196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Ομάδα 95"/>
          <p:cNvGrpSpPr/>
          <p:nvPr/>
        </p:nvGrpSpPr>
        <p:grpSpPr>
          <a:xfrm>
            <a:off x="952500" y="741680"/>
            <a:ext cx="3670300" cy="1943100"/>
            <a:chOff x="406400" y="2959100"/>
            <a:chExt cx="3670300" cy="1943100"/>
          </a:xfrm>
        </p:grpSpPr>
        <p:sp>
          <p:nvSpPr>
            <p:cNvPr id="97" name="Ορθογώνιο 96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Στρογγυλεμένο ορθογώνιο 97"/>
            <p:cNvSpPr/>
            <p:nvPr/>
          </p:nvSpPr>
          <p:spPr>
            <a:xfrm>
              <a:off x="5842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9" name="Στρογγυλεμένο ορθογώνιο 98"/>
            <p:cNvSpPr/>
            <p:nvPr/>
          </p:nvSpPr>
          <p:spPr>
            <a:xfrm>
              <a:off x="24765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Έλλειψη 99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Έλλειψη 100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Στρογγυλεμένο ορθογώνιο 101"/>
            <p:cNvSpPr/>
            <p:nvPr/>
          </p:nvSpPr>
          <p:spPr>
            <a:xfrm>
              <a:off x="1530350" y="350838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Conv</a:t>
              </a:r>
              <a:r>
                <a:rPr lang="el-GR" sz="1200" dirty="0" smtClean="0">
                  <a:solidFill>
                    <a:schemeClr val="tx1"/>
                  </a:solidFill>
                </a:rPr>
                <a:t> 1×1</a:t>
              </a:r>
              <a:r>
                <a:rPr lang="en-US" sz="1200" dirty="0" smtClean="0">
                  <a:solidFill>
                    <a:schemeClr val="tx1"/>
                  </a:solidFill>
                </a:rPr>
                <a:t>, r-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Έλλειψη 102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4" name="Έλλειψη 103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Ευθύγραμμο βέλος σύνδεσης 104"/>
            <p:cNvCxnSpPr>
              <a:stCxn id="98" idx="0"/>
            </p:cNvCxnSpPr>
            <p:nvPr/>
          </p:nvCxnSpPr>
          <p:spPr>
            <a:xfrm flipV="1">
              <a:off x="12954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Ευθύγραμμο βέλος σύνδεσης 105"/>
            <p:cNvCxnSpPr>
              <a:stCxn id="99" idx="0"/>
              <a:endCxn id="101" idx="4"/>
            </p:cNvCxnSpPr>
            <p:nvPr/>
          </p:nvCxnSpPr>
          <p:spPr>
            <a:xfrm flipV="1">
              <a:off x="31877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Ευθύγραμμο βέλος σύνδεσης 106"/>
            <p:cNvCxnSpPr>
              <a:stCxn id="103" idx="0"/>
              <a:endCxn id="102" idx="2"/>
            </p:cNvCxnSpPr>
            <p:nvPr/>
          </p:nvCxnSpPr>
          <p:spPr>
            <a:xfrm flipV="1">
              <a:off x="2241550" y="3803581"/>
              <a:ext cx="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Ευθύγραμμο βέλος σύνδεσης 107"/>
            <p:cNvCxnSpPr>
              <a:stCxn id="102" idx="0"/>
              <a:endCxn id="104" idx="4"/>
            </p:cNvCxnSpPr>
            <p:nvPr/>
          </p:nvCxnSpPr>
          <p:spPr>
            <a:xfrm flipV="1">
              <a:off x="2241550" y="339308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Ευθύγραμμο βέλος σύνδεσης 110"/>
            <p:cNvCxnSpPr>
              <a:stCxn id="100" idx="6"/>
              <a:endCxn id="103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Ευθύγραμμο βέλος σύνδεσης 111"/>
            <p:cNvCxnSpPr>
              <a:stCxn id="101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Έλλειψη 112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Γωνιακή σύνδεση 113"/>
            <p:cNvCxnSpPr>
              <a:stCxn id="113" idx="2"/>
              <a:endCxn id="104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Identity mapping</a:t>
              </a:r>
              <a:endParaRPr lang="en-GB" sz="1000" dirty="0"/>
            </a:p>
          </p:txBody>
        </p:sp>
        <p:cxnSp>
          <p:nvCxnSpPr>
            <p:cNvPr id="116" name="Ευθύγραμμο βέλος σύνδεσης 115"/>
            <p:cNvCxnSpPr>
              <a:stCxn id="113" idx="0"/>
              <a:endCxn id="98" idx="2"/>
            </p:cNvCxnSpPr>
            <p:nvPr/>
          </p:nvCxnSpPr>
          <p:spPr>
            <a:xfrm flipH="1" flipV="1">
              <a:off x="1295400" y="4648131"/>
              <a:ext cx="9487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Ευθύγραμμο βέλος σύνδεσης 116"/>
            <p:cNvCxnSpPr>
              <a:endCxn id="99" idx="2"/>
            </p:cNvCxnSpPr>
            <p:nvPr/>
          </p:nvCxnSpPr>
          <p:spPr>
            <a:xfrm flipV="1">
              <a:off x="2241550" y="4648131"/>
              <a:ext cx="9461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Ευθύγραμμο βέλος σύνδεσης 33"/>
          <p:cNvCxnSpPr>
            <a:stCxn id="16" idx="0"/>
          </p:cNvCxnSpPr>
          <p:nvPr/>
        </p:nvCxnSpPr>
        <p:spPr>
          <a:xfrm flipV="1">
            <a:off x="2787650" y="2979420"/>
            <a:ext cx="0" cy="217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Έλλειψη 34"/>
          <p:cNvSpPr/>
          <p:nvPr/>
        </p:nvSpPr>
        <p:spPr>
          <a:xfrm>
            <a:off x="2768380" y="278383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Έλλειψη 117"/>
          <p:cNvSpPr/>
          <p:nvPr/>
        </p:nvSpPr>
        <p:spPr>
          <a:xfrm>
            <a:off x="2768380" y="285379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Έλλειψη 118"/>
          <p:cNvSpPr/>
          <p:nvPr/>
        </p:nvSpPr>
        <p:spPr>
          <a:xfrm>
            <a:off x="2768380" y="292375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Ευθεία γραμμή σύνδεσης 36"/>
          <p:cNvCxnSpPr>
            <a:stCxn id="97" idx="2"/>
            <a:endCxn id="97" idx="2"/>
          </p:cNvCxnSpPr>
          <p:nvPr/>
        </p:nvCxnSpPr>
        <p:spPr>
          <a:xfrm>
            <a:off x="2787650" y="2684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>
            <a:off x="2782630" y="2625480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 40"/>
          <p:cNvSpPr/>
          <p:nvPr/>
        </p:nvSpPr>
        <p:spPr>
          <a:xfrm>
            <a:off x="6908800" y="1274290"/>
            <a:ext cx="1854200" cy="2983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Στρογγυλεμένο ορθογώνιο 119"/>
          <p:cNvSpPr/>
          <p:nvPr/>
        </p:nvSpPr>
        <p:spPr>
          <a:xfrm>
            <a:off x="7124700" y="787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Loss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Στρογγυλεμένο ορθογώνιο 120"/>
          <p:cNvSpPr/>
          <p:nvPr/>
        </p:nvSpPr>
        <p:spPr>
          <a:xfrm>
            <a:off x="7124700" y="14351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Softmax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Στρογγυλεμένο ορθογώνιο 121"/>
          <p:cNvSpPr/>
          <p:nvPr/>
        </p:nvSpPr>
        <p:spPr>
          <a:xfrm>
            <a:off x="7124700" y="1918164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 1×1,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Στρογγυλεμένο ορθογώνιο 122"/>
          <p:cNvSpPr/>
          <p:nvPr/>
        </p:nvSpPr>
        <p:spPr>
          <a:xfrm>
            <a:off x="7124700" y="2868492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 1×1,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Έλλειψη 123"/>
          <p:cNvSpPr/>
          <p:nvPr/>
        </p:nvSpPr>
        <p:spPr>
          <a:xfrm>
            <a:off x="7426325" y="2401228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Έλλειψη 124"/>
          <p:cNvSpPr/>
          <p:nvPr/>
        </p:nvSpPr>
        <p:spPr>
          <a:xfrm>
            <a:off x="7426325" y="3351556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Έλλειψη 126"/>
          <p:cNvSpPr/>
          <p:nvPr/>
        </p:nvSpPr>
        <p:spPr>
          <a:xfrm>
            <a:off x="7691900" y="3818821"/>
            <a:ext cx="288000" cy="28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+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1" name="Γωνιακή σύνδεση 50"/>
          <p:cNvCxnSpPr>
            <a:stCxn id="7" idx="3"/>
            <a:endCxn id="120" idx="1"/>
          </p:cNvCxnSpPr>
          <p:nvPr/>
        </p:nvCxnSpPr>
        <p:spPr>
          <a:xfrm flipV="1">
            <a:off x="3498850" y="935000"/>
            <a:ext cx="3625850" cy="4775200"/>
          </a:xfrm>
          <a:prstGeom prst="bentConnector3">
            <a:avLst>
              <a:gd name="adj1" fmla="val 5560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ύγραμμο βέλος σύνδεσης 52"/>
          <p:cNvCxnSpPr/>
          <p:nvPr/>
        </p:nvCxnSpPr>
        <p:spPr>
          <a:xfrm flipV="1">
            <a:off x="7835900" y="1082600"/>
            <a:ext cx="0" cy="35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Ευθύγραμμο βέλος σύνδεσης 54"/>
          <p:cNvCxnSpPr>
            <a:stCxn id="122" idx="0"/>
            <a:endCxn id="121" idx="2"/>
          </p:cNvCxnSpPr>
          <p:nvPr/>
        </p:nvCxnSpPr>
        <p:spPr>
          <a:xfrm flipV="1">
            <a:off x="7835900" y="1730300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ύγραμμο βέλος σύνδεσης 56"/>
          <p:cNvCxnSpPr>
            <a:stCxn id="124" idx="0"/>
            <a:endCxn id="122" idx="2"/>
          </p:cNvCxnSpPr>
          <p:nvPr/>
        </p:nvCxnSpPr>
        <p:spPr>
          <a:xfrm flipV="1">
            <a:off x="7835900" y="2213364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Ευθύγραμμο βέλος σύνδεσης 58"/>
          <p:cNvCxnSpPr>
            <a:stCxn id="123" idx="0"/>
            <a:endCxn id="124" idx="4"/>
          </p:cNvCxnSpPr>
          <p:nvPr/>
        </p:nvCxnSpPr>
        <p:spPr>
          <a:xfrm flipV="1">
            <a:off x="7835900" y="2680628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ύγραμμο βέλος σύνδεσης 60"/>
          <p:cNvCxnSpPr>
            <a:stCxn id="125" idx="0"/>
          </p:cNvCxnSpPr>
          <p:nvPr/>
        </p:nvCxnSpPr>
        <p:spPr>
          <a:xfrm flipV="1">
            <a:off x="7835900" y="3163692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/>
          <p:cNvCxnSpPr>
            <a:stCxn id="127" idx="0"/>
          </p:cNvCxnSpPr>
          <p:nvPr/>
        </p:nvCxnSpPr>
        <p:spPr>
          <a:xfrm flipV="1">
            <a:off x="7835900" y="3630956"/>
            <a:ext cx="0" cy="187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997700" y="4241171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Post-processing</a:t>
            </a:r>
            <a:endParaRPr lang="en-GB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514649" y="1205329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Skip connection</a:t>
            </a:r>
            <a:endParaRPr lang="en-GB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305675" y="1054297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70628" y="3777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residual block dilation = 1</a:t>
            </a:r>
            <a:endParaRPr lang="en-GB" sz="1200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-70628" y="1491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residual block dilation = 512</a:t>
            </a:r>
            <a:endParaRPr lang="en-GB" sz="1200" dirty="0"/>
          </a:p>
        </p:txBody>
      </p:sp>
      <p:sp>
        <p:nvSpPr>
          <p:cNvPr id="81" name="Στρογγυλεμένο ορθογώνιο 80"/>
          <p:cNvSpPr/>
          <p:nvPr/>
        </p:nvSpPr>
        <p:spPr>
          <a:xfrm>
            <a:off x="5683250" y="1421061"/>
            <a:ext cx="844550" cy="5239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</a:t>
            </a:r>
            <a:r>
              <a:rPr lang="el-GR" sz="1200" dirty="0" smtClean="0">
                <a:solidFill>
                  <a:schemeClr val="tx1"/>
                </a:solidFill>
              </a:rPr>
              <a:t> 1×1</a:t>
            </a:r>
            <a:r>
              <a:rPr lang="en-US" sz="1200" dirty="0" smtClean="0">
                <a:solidFill>
                  <a:schemeClr val="tx1"/>
                </a:solidFill>
              </a:rPr>
              <a:t> s-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7" name="Ευθύγραμμο βέλος σύνδεσης 16"/>
          <p:cNvCxnSpPr>
            <a:endCxn id="81" idx="1"/>
          </p:cNvCxnSpPr>
          <p:nvPr/>
        </p:nvCxnSpPr>
        <p:spPr>
          <a:xfrm flipV="1">
            <a:off x="2804380" y="1683036"/>
            <a:ext cx="28788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>
            <a:stCxn id="81" idx="2"/>
            <a:endCxn id="127" idx="2"/>
          </p:cNvCxnSpPr>
          <p:nvPr/>
        </p:nvCxnSpPr>
        <p:spPr>
          <a:xfrm>
            <a:off x="6105525" y="1945011"/>
            <a:ext cx="1586375" cy="20178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514649" y="3560425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Skip connection</a:t>
            </a:r>
            <a:endParaRPr lang="en-GB" sz="1200" dirty="0"/>
          </a:p>
        </p:txBody>
      </p:sp>
      <p:cxnSp>
        <p:nvCxnSpPr>
          <p:cNvPr id="91" name="Ευθύγραμμο βέλος σύνδεσης 90"/>
          <p:cNvCxnSpPr/>
          <p:nvPr/>
        </p:nvCxnSpPr>
        <p:spPr>
          <a:xfrm flipV="1">
            <a:off x="2809850" y="3983921"/>
            <a:ext cx="284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109" idx="3"/>
            <a:endCxn id="127" idx="2"/>
          </p:cNvCxnSpPr>
          <p:nvPr/>
        </p:nvCxnSpPr>
        <p:spPr>
          <a:xfrm flipV="1">
            <a:off x="6522357" y="3962821"/>
            <a:ext cx="1169543" cy="20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Στρογγυλεμένο ορθογώνιο 108"/>
          <p:cNvSpPr/>
          <p:nvPr/>
        </p:nvSpPr>
        <p:spPr>
          <a:xfrm>
            <a:off x="5677807" y="3721572"/>
            <a:ext cx="844550" cy="5239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</a:t>
            </a:r>
            <a:r>
              <a:rPr lang="el-GR" sz="1200" dirty="0" smtClean="0">
                <a:solidFill>
                  <a:schemeClr val="tx1"/>
                </a:solidFill>
              </a:rPr>
              <a:t> 1×1</a:t>
            </a:r>
            <a:r>
              <a:rPr lang="en-US" sz="1200" dirty="0" smtClean="0">
                <a:solidFill>
                  <a:schemeClr val="tx1"/>
                </a:solidFill>
              </a:rPr>
              <a:t> s-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=512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515100" y="5829300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channels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6769100" y="4927600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Parameters of the original </a:t>
            </a:r>
            <a:r>
              <a:rPr lang="en-US" dirty="0" err="1" smtClean="0"/>
              <a:t>Wavenet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6515100" y="6413500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residual blocks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7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– Global conditioning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7061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7061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7061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7061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061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8300" y="975664"/>
                <a:ext cx="35985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975664"/>
                <a:ext cx="3598549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Ορθογώνιο 109"/>
          <p:cNvSpPr/>
          <p:nvPr/>
        </p:nvSpPr>
        <p:spPr>
          <a:xfrm>
            <a:off x="4584700" y="5177068"/>
            <a:ext cx="1282700" cy="44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7702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7702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7702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7702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>
            <a:stCxn id="110" idx="0"/>
            <a:endCxn id="86" idx="1"/>
          </p:cNvCxnSpPr>
          <p:nvPr/>
        </p:nvCxnSpPr>
        <p:spPr>
          <a:xfrm flipV="1">
            <a:off x="5226050" y="4528393"/>
            <a:ext cx="1835150" cy="64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7700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359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Ορθογώνιο 129"/>
              <p:cNvSpPr/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Ορθογώνιο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blipFill rotWithShape="0">
                <a:blip r:embed="rId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Ορθογώνιο 131"/>
              <p:cNvSpPr/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Ορθογώνιο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blipFill rotWithShape="0">
                <a:blip r:embed="rId6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Ευθύγραμμο βέλος σύνδεσης 48"/>
          <p:cNvCxnSpPr>
            <a:stCxn id="130" idx="0"/>
            <a:endCxn id="110" idx="2"/>
          </p:cNvCxnSpPr>
          <p:nvPr/>
        </p:nvCxnSpPr>
        <p:spPr>
          <a:xfrm flipV="1">
            <a:off x="5224160" y="5621568"/>
            <a:ext cx="1890" cy="530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132" idx="0"/>
            <a:endCxn id="110" idx="1"/>
          </p:cNvCxnSpPr>
          <p:nvPr/>
        </p:nvCxnSpPr>
        <p:spPr>
          <a:xfrm flipV="1">
            <a:off x="3883040" y="5399318"/>
            <a:ext cx="701660" cy="752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Γωνιακή σύνδεση 73"/>
          <p:cNvCxnSpPr/>
          <p:nvPr/>
        </p:nvCxnSpPr>
        <p:spPr>
          <a:xfrm flipV="1">
            <a:off x="2552700" y="5537068"/>
            <a:ext cx="4959350" cy="266700"/>
          </a:xfrm>
          <a:prstGeom prst="bentConnector3">
            <a:avLst>
              <a:gd name="adj1" fmla="val 1003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Γωνιακή σύνδεση 84"/>
          <p:cNvCxnSpPr/>
          <p:nvPr/>
        </p:nvCxnSpPr>
        <p:spPr>
          <a:xfrm flipV="1">
            <a:off x="2552700" y="4708393"/>
            <a:ext cx="4978400" cy="272518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Γωνιακή σύνδεση 140"/>
          <p:cNvCxnSpPr/>
          <p:nvPr/>
        </p:nvCxnSpPr>
        <p:spPr>
          <a:xfrm flipV="1">
            <a:off x="2552700" y="3879720"/>
            <a:ext cx="4978400" cy="278332"/>
          </a:xfrm>
          <a:prstGeom prst="bentConnector3">
            <a:avLst>
              <a:gd name="adj1" fmla="val 9974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Γωνιακή σύνδεση 146"/>
          <p:cNvCxnSpPr/>
          <p:nvPr/>
        </p:nvCxnSpPr>
        <p:spPr>
          <a:xfrm flipV="1">
            <a:off x="2552700" y="3051043"/>
            <a:ext cx="4978400" cy="284150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Γωνιακή σύνδεση 151"/>
          <p:cNvCxnSpPr/>
          <p:nvPr/>
        </p:nvCxnSpPr>
        <p:spPr>
          <a:xfrm flipV="1">
            <a:off x="2552700" y="2222368"/>
            <a:ext cx="4959350" cy="289966"/>
          </a:xfrm>
          <a:prstGeom prst="bentConnector3">
            <a:avLst>
              <a:gd name="adj1" fmla="val 9993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Ορθογώνιο 132"/>
              <p:cNvSpPr/>
              <p:nvPr/>
            </p:nvSpPr>
            <p:spPr>
              <a:xfrm>
                <a:off x="2279650" y="2281468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Ορθογώνιο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2281468"/>
                <a:ext cx="654050" cy="461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Ορθογώνιο 133"/>
              <p:cNvSpPr/>
              <p:nvPr/>
            </p:nvSpPr>
            <p:spPr>
              <a:xfrm>
                <a:off x="2279650" y="3104327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Ορθογώνιο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3104327"/>
                <a:ext cx="654050" cy="461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Ορθογώνιο 134"/>
              <p:cNvSpPr/>
              <p:nvPr/>
            </p:nvSpPr>
            <p:spPr>
              <a:xfrm>
                <a:off x="2279650" y="3927186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5" name="Ορθογώνιο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3927186"/>
                <a:ext cx="654050" cy="461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Ορθογώνιο 135"/>
              <p:cNvSpPr/>
              <p:nvPr/>
            </p:nvSpPr>
            <p:spPr>
              <a:xfrm>
                <a:off x="2279650" y="4750045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Ορθογώνιο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4750045"/>
                <a:ext cx="654050" cy="461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Ορθογώνιο 136"/>
              <p:cNvSpPr/>
              <p:nvPr/>
            </p:nvSpPr>
            <p:spPr>
              <a:xfrm>
                <a:off x="2279650" y="5572902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Ορθογώνιο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5572902"/>
                <a:ext cx="654050" cy="4617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Ευθύγραμμο βέλος σύνδεσης 170"/>
          <p:cNvCxnSpPr>
            <a:endCxn id="133" idx="1"/>
          </p:cNvCxnSpPr>
          <p:nvPr/>
        </p:nvCxnSpPr>
        <p:spPr>
          <a:xfrm flipV="1">
            <a:off x="1257300" y="2512334"/>
            <a:ext cx="1022350" cy="16566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Ευθύγραμμο βέλος σύνδεσης 172"/>
          <p:cNvCxnSpPr>
            <a:endCxn id="134" idx="1"/>
          </p:cNvCxnSpPr>
          <p:nvPr/>
        </p:nvCxnSpPr>
        <p:spPr>
          <a:xfrm flipV="1">
            <a:off x="1257300" y="3335193"/>
            <a:ext cx="1022350" cy="83380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Ευθύγραμμο βέλος σύνδεσης 176"/>
          <p:cNvCxnSpPr>
            <a:endCxn id="135" idx="1"/>
          </p:cNvCxnSpPr>
          <p:nvPr/>
        </p:nvCxnSpPr>
        <p:spPr>
          <a:xfrm flipV="1">
            <a:off x="1257300" y="4158052"/>
            <a:ext cx="1022350" cy="109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Ευθύγραμμο βέλος σύνδεσης 178"/>
          <p:cNvCxnSpPr>
            <a:endCxn id="136" idx="1"/>
          </p:cNvCxnSpPr>
          <p:nvPr/>
        </p:nvCxnSpPr>
        <p:spPr>
          <a:xfrm>
            <a:off x="1257300" y="4169002"/>
            <a:ext cx="1022350" cy="81190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Ευθύγραμμο βέλος σύνδεσης 180"/>
          <p:cNvCxnSpPr>
            <a:endCxn id="137" idx="1"/>
          </p:cNvCxnSpPr>
          <p:nvPr/>
        </p:nvCxnSpPr>
        <p:spPr>
          <a:xfrm>
            <a:off x="1257300" y="4169002"/>
            <a:ext cx="1022350" cy="163476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231110" y="205624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Embedding channels</a:t>
            </a:r>
            <a:endParaRPr lang="en-GB" dirty="0"/>
          </a:p>
        </p:txBody>
      </p:sp>
      <p:cxnSp>
        <p:nvCxnSpPr>
          <p:cNvPr id="186" name="Ευθύγραμμο βέλος σύνδεσης 185"/>
          <p:cNvCxnSpPr>
            <a:endCxn id="89" idx="1"/>
          </p:cNvCxnSpPr>
          <p:nvPr/>
        </p:nvCxnSpPr>
        <p:spPr>
          <a:xfrm flipV="1">
            <a:off x="4144040" y="36997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V="1">
            <a:off x="4124990" y="28615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V="1">
            <a:off x="4124990" y="20614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Ορθογώνιο 47"/>
              <p:cNvSpPr/>
              <p:nvPr/>
            </p:nvSpPr>
            <p:spPr>
              <a:xfrm>
                <a:off x="482600" y="2700568"/>
                <a:ext cx="723900" cy="29255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Ορθογώνιο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2700568"/>
                <a:ext cx="723900" cy="29255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6200000">
                <a:off x="-563911" y="3783314"/>
                <a:ext cx="1712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Speaker id,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63911" y="3783314"/>
                <a:ext cx="1712472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0000" r="-26667" b="-3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 rot="18094273">
            <a:off x="762156" y="3085543"/>
            <a:ext cx="1935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Speaker embedding vector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32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– Global conditioning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7061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7061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7061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7061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061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8300" y="975664"/>
                <a:ext cx="35985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975664"/>
                <a:ext cx="3598549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Ορθογώνιο 109"/>
          <p:cNvSpPr/>
          <p:nvPr/>
        </p:nvSpPr>
        <p:spPr>
          <a:xfrm>
            <a:off x="4584700" y="5177068"/>
            <a:ext cx="1282700" cy="44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7702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7702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7702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7702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>
            <a:stCxn id="110" idx="0"/>
            <a:endCxn id="86" idx="1"/>
          </p:cNvCxnSpPr>
          <p:nvPr/>
        </p:nvCxnSpPr>
        <p:spPr>
          <a:xfrm flipV="1">
            <a:off x="5226050" y="4528393"/>
            <a:ext cx="1835150" cy="64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7700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359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Ορθογώνιο 129"/>
              <p:cNvSpPr/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Ορθογώνιο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blipFill rotWithShape="0">
                <a:blip r:embed="rId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Ορθογώνιο 131"/>
              <p:cNvSpPr/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Ορθογώνιο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blipFill rotWithShape="0">
                <a:blip r:embed="rId6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Ευθύγραμμο βέλος σύνδεσης 48"/>
          <p:cNvCxnSpPr>
            <a:stCxn id="130" idx="0"/>
            <a:endCxn id="110" idx="2"/>
          </p:cNvCxnSpPr>
          <p:nvPr/>
        </p:nvCxnSpPr>
        <p:spPr>
          <a:xfrm flipV="1">
            <a:off x="5224160" y="5621568"/>
            <a:ext cx="1890" cy="530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132" idx="0"/>
            <a:endCxn id="110" idx="1"/>
          </p:cNvCxnSpPr>
          <p:nvPr/>
        </p:nvCxnSpPr>
        <p:spPr>
          <a:xfrm flipV="1">
            <a:off x="3883040" y="5399318"/>
            <a:ext cx="701660" cy="752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231110" y="205624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Residual channels</a:t>
            </a:r>
            <a:endParaRPr lang="en-GB" dirty="0"/>
          </a:p>
        </p:txBody>
      </p:sp>
      <p:cxnSp>
        <p:nvCxnSpPr>
          <p:cNvPr id="186" name="Ευθύγραμμο βέλος σύνδεσης 185"/>
          <p:cNvCxnSpPr>
            <a:endCxn id="89" idx="1"/>
          </p:cNvCxnSpPr>
          <p:nvPr/>
        </p:nvCxnSpPr>
        <p:spPr>
          <a:xfrm flipV="1">
            <a:off x="4144040" y="36997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V="1">
            <a:off x="4124990" y="28615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V="1">
            <a:off x="4124990" y="20614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Ορθογώνιο 47"/>
              <p:cNvSpPr/>
              <p:nvPr/>
            </p:nvSpPr>
            <p:spPr>
              <a:xfrm>
                <a:off x="482600" y="2700568"/>
                <a:ext cx="723900" cy="29255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Ορθογώνιο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2700568"/>
                <a:ext cx="723900" cy="29255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rot="16200000">
            <a:off x="-360835" y="3986392"/>
            <a:ext cx="130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 id</a:t>
            </a:r>
            <a:endParaRPr lang="en-GB" dirty="0"/>
          </a:p>
        </p:txBody>
      </p:sp>
      <p:cxnSp>
        <p:nvCxnSpPr>
          <p:cNvPr id="9" name="Γωνιακή σύνδεση 8"/>
          <p:cNvCxnSpPr>
            <a:stCxn id="48" idx="3"/>
            <a:endCxn id="97" idx="2"/>
          </p:cNvCxnSpPr>
          <p:nvPr/>
        </p:nvCxnSpPr>
        <p:spPr>
          <a:xfrm>
            <a:off x="1206500" y="4163334"/>
            <a:ext cx="6496050" cy="1373734"/>
          </a:xfrm>
          <a:prstGeom prst="bentConnector4">
            <a:avLst>
              <a:gd name="adj1" fmla="val 19453"/>
              <a:gd name="adj2" fmla="val 11664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Γωνιακή σύνδεση 11"/>
          <p:cNvCxnSpPr>
            <a:stCxn id="48" idx="3"/>
            <a:endCxn id="86" idx="2"/>
          </p:cNvCxnSpPr>
          <p:nvPr/>
        </p:nvCxnSpPr>
        <p:spPr>
          <a:xfrm>
            <a:off x="1206500" y="4163334"/>
            <a:ext cx="6496050" cy="545059"/>
          </a:xfrm>
          <a:prstGeom prst="bentConnector4">
            <a:avLst>
              <a:gd name="adj1" fmla="val 19453"/>
              <a:gd name="adj2" fmla="val 14194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/>
          <p:cNvCxnSpPr/>
          <p:nvPr/>
        </p:nvCxnSpPr>
        <p:spPr>
          <a:xfrm flipV="1">
            <a:off x="1259870" y="3051043"/>
            <a:ext cx="6496050" cy="111229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/>
          <p:cNvCxnSpPr/>
          <p:nvPr/>
        </p:nvCxnSpPr>
        <p:spPr>
          <a:xfrm flipV="1">
            <a:off x="1204610" y="2236751"/>
            <a:ext cx="6496050" cy="194096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/>
          <p:cNvCxnSpPr>
            <a:stCxn id="48" idx="3"/>
            <a:endCxn id="89" idx="2"/>
          </p:cNvCxnSpPr>
          <p:nvPr/>
        </p:nvCxnSpPr>
        <p:spPr>
          <a:xfrm flipV="1">
            <a:off x="1206500" y="3879718"/>
            <a:ext cx="6496050" cy="28361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650365">
            <a:off x="1511300" y="3479800"/>
            <a:ext cx="227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Speaker embedding vector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966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– Local conditioning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7061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7061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7061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7061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061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8300" y="975664"/>
                <a:ext cx="37608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975664"/>
                <a:ext cx="376083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Ορθογώνιο 109"/>
          <p:cNvSpPr/>
          <p:nvPr/>
        </p:nvSpPr>
        <p:spPr>
          <a:xfrm>
            <a:off x="4584700" y="5177068"/>
            <a:ext cx="1282700" cy="44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7702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7702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7702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7702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>
            <a:stCxn id="110" idx="0"/>
            <a:endCxn id="86" idx="1"/>
          </p:cNvCxnSpPr>
          <p:nvPr/>
        </p:nvCxnSpPr>
        <p:spPr>
          <a:xfrm flipV="1">
            <a:off x="5226050" y="4528393"/>
            <a:ext cx="1835150" cy="64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7700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359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Ορθογώνιο 129"/>
              <p:cNvSpPr/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Ορθογώνιο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blipFill rotWithShape="0">
                <a:blip r:embed="rId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Ορθογώνιο 131"/>
              <p:cNvSpPr/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Ορθογώνιο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blipFill rotWithShape="0">
                <a:blip r:embed="rId6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Ευθύγραμμο βέλος σύνδεσης 48"/>
          <p:cNvCxnSpPr>
            <a:stCxn id="130" idx="0"/>
            <a:endCxn id="110" idx="2"/>
          </p:cNvCxnSpPr>
          <p:nvPr/>
        </p:nvCxnSpPr>
        <p:spPr>
          <a:xfrm flipV="1">
            <a:off x="5224160" y="5621568"/>
            <a:ext cx="1890" cy="530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132" idx="0"/>
            <a:endCxn id="110" idx="1"/>
          </p:cNvCxnSpPr>
          <p:nvPr/>
        </p:nvCxnSpPr>
        <p:spPr>
          <a:xfrm flipV="1">
            <a:off x="3883040" y="5399318"/>
            <a:ext cx="701660" cy="752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Γωνιακή σύνδεση 73"/>
          <p:cNvCxnSpPr/>
          <p:nvPr/>
        </p:nvCxnSpPr>
        <p:spPr>
          <a:xfrm flipV="1">
            <a:off x="2552700" y="5537068"/>
            <a:ext cx="4959350" cy="266700"/>
          </a:xfrm>
          <a:prstGeom prst="bentConnector3">
            <a:avLst>
              <a:gd name="adj1" fmla="val 1003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Γωνιακή σύνδεση 84"/>
          <p:cNvCxnSpPr/>
          <p:nvPr/>
        </p:nvCxnSpPr>
        <p:spPr>
          <a:xfrm flipV="1">
            <a:off x="2552700" y="4708393"/>
            <a:ext cx="4978400" cy="272518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Γωνιακή σύνδεση 140"/>
          <p:cNvCxnSpPr/>
          <p:nvPr/>
        </p:nvCxnSpPr>
        <p:spPr>
          <a:xfrm flipV="1">
            <a:off x="2552700" y="3879720"/>
            <a:ext cx="4978400" cy="278332"/>
          </a:xfrm>
          <a:prstGeom prst="bentConnector3">
            <a:avLst>
              <a:gd name="adj1" fmla="val 9974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Γωνιακή σύνδεση 146"/>
          <p:cNvCxnSpPr/>
          <p:nvPr/>
        </p:nvCxnSpPr>
        <p:spPr>
          <a:xfrm flipV="1">
            <a:off x="2552700" y="3051043"/>
            <a:ext cx="4978400" cy="284150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Γωνιακή σύνδεση 151"/>
          <p:cNvCxnSpPr/>
          <p:nvPr/>
        </p:nvCxnSpPr>
        <p:spPr>
          <a:xfrm flipV="1">
            <a:off x="2552700" y="2222368"/>
            <a:ext cx="4959350" cy="289966"/>
          </a:xfrm>
          <a:prstGeom prst="bentConnector3">
            <a:avLst>
              <a:gd name="adj1" fmla="val 9993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Ορθογώνιο 132"/>
              <p:cNvSpPr/>
              <p:nvPr/>
            </p:nvSpPr>
            <p:spPr>
              <a:xfrm>
                <a:off x="2279650" y="2281468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Ορθογώνιο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2281468"/>
                <a:ext cx="654050" cy="461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Ορθογώνιο 133"/>
              <p:cNvSpPr/>
              <p:nvPr/>
            </p:nvSpPr>
            <p:spPr>
              <a:xfrm>
                <a:off x="2279650" y="3104327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Ορθογώνιο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3104327"/>
                <a:ext cx="654050" cy="461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Ορθογώνιο 134"/>
              <p:cNvSpPr/>
              <p:nvPr/>
            </p:nvSpPr>
            <p:spPr>
              <a:xfrm>
                <a:off x="2279650" y="3927186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5" name="Ορθογώνιο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3927186"/>
                <a:ext cx="654050" cy="461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Ορθογώνιο 135"/>
              <p:cNvSpPr/>
              <p:nvPr/>
            </p:nvSpPr>
            <p:spPr>
              <a:xfrm>
                <a:off x="2279650" y="4750045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Ορθογώνιο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4750045"/>
                <a:ext cx="654050" cy="461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Ορθογώνιο 136"/>
              <p:cNvSpPr/>
              <p:nvPr/>
            </p:nvSpPr>
            <p:spPr>
              <a:xfrm>
                <a:off x="2279650" y="5572902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Ορθογώνιο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5572902"/>
                <a:ext cx="654050" cy="4617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685800" y="3984336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984336"/>
                <a:ext cx="5715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Ευθύγραμμο βέλος σύνδεσης 170"/>
          <p:cNvCxnSpPr>
            <a:stCxn id="166" idx="3"/>
            <a:endCxn id="133" idx="1"/>
          </p:cNvCxnSpPr>
          <p:nvPr/>
        </p:nvCxnSpPr>
        <p:spPr>
          <a:xfrm flipV="1">
            <a:off x="1257300" y="2512334"/>
            <a:ext cx="1022350" cy="16566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Ευθύγραμμο βέλος σύνδεσης 172"/>
          <p:cNvCxnSpPr>
            <a:stCxn id="166" idx="3"/>
            <a:endCxn id="134" idx="1"/>
          </p:cNvCxnSpPr>
          <p:nvPr/>
        </p:nvCxnSpPr>
        <p:spPr>
          <a:xfrm flipV="1">
            <a:off x="1257300" y="3335193"/>
            <a:ext cx="1022350" cy="83380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Ευθύγραμμο βέλος σύνδεσης 176"/>
          <p:cNvCxnSpPr>
            <a:stCxn id="166" idx="3"/>
            <a:endCxn id="135" idx="1"/>
          </p:cNvCxnSpPr>
          <p:nvPr/>
        </p:nvCxnSpPr>
        <p:spPr>
          <a:xfrm flipV="1">
            <a:off x="1257300" y="4158052"/>
            <a:ext cx="1022350" cy="109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Ευθύγραμμο βέλος σύνδεσης 178"/>
          <p:cNvCxnSpPr>
            <a:stCxn id="166" idx="3"/>
            <a:endCxn id="136" idx="1"/>
          </p:cNvCxnSpPr>
          <p:nvPr/>
        </p:nvCxnSpPr>
        <p:spPr>
          <a:xfrm>
            <a:off x="1257300" y="4169002"/>
            <a:ext cx="1022350" cy="81190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Ευθύγραμμο βέλος σύνδεσης 180"/>
          <p:cNvCxnSpPr>
            <a:stCxn id="166" idx="3"/>
            <a:endCxn id="137" idx="1"/>
          </p:cNvCxnSpPr>
          <p:nvPr/>
        </p:nvCxnSpPr>
        <p:spPr>
          <a:xfrm>
            <a:off x="1257300" y="4169002"/>
            <a:ext cx="1022350" cy="163476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00050" y="14097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Linguistic features</a:t>
            </a:r>
            <a:endParaRPr lang="en-GB" dirty="0"/>
          </a:p>
        </p:txBody>
      </p:sp>
      <p:sp>
        <p:nvSpPr>
          <p:cNvPr id="183" name="TextBox 182"/>
          <p:cNvSpPr txBox="1"/>
          <p:nvPr/>
        </p:nvSpPr>
        <p:spPr>
          <a:xfrm rot="16200000">
            <a:off x="-82550" y="2694049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Upsampling</a:t>
            </a:r>
            <a:endParaRPr lang="en-GB" i="1" dirty="0"/>
          </a:p>
        </p:txBody>
      </p:sp>
      <p:sp>
        <p:nvSpPr>
          <p:cNvPr id="184" name="Βέλος προς τα κάτω 183"/>
          <p:cNvSpPr/>
          <p:nvPr/>
        </p:nvSpPr>
        <p:spPr>
          <a:xfrm>
            <a:off x="876816" y="2108686"/>
            <a:ext cx="202684" cy="1771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6" name="Ευθύγραμμο βέλος σύνδεσης 185"/>
          <p:cNvCxnSpPr>
            <a:endCxn id="89" idx="1"/>
          </p:cNvCxnSpPr>
          <p:nvPr/>
        </p:nvCxnSpPr>
        <p:spPr>
          <a:xfrm flipV="1">
            <a:off x="4144040" y="36997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V="1">
            <a:off x="4124990" y="28615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V="1">
            <a:off x="4124990" y="20614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– Local conditioning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7061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7061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7061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7061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061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8300" y="975664"/>
                <a:ext cx="37608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975664"/>
                <a:ext cx="376083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Ορθογώνιο 109"/>
          <p:cNvSpPr/>
          <p:nvPr/>
        </p:nvSpPr>
        <p:spPr>
          <a:xfrm>
            <a:off x="4584700" y="5177068"/>
            <a:ext cx="1282700" cy="44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7702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7702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7702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7702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>
            <a:stCxn id="110" idx="0"/>
            <a:endCxn id="86" idx="1"/>
          </p:cNvCxnSpPr>
          <p:nvPr/>
        </p:nvCxnSpPr>
        <p:spPr>
          <a:xfrm flipV="1">
            <a:off x="5226050" y="4528393"/>
            <a:ext cx="1835150" cy="64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7700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359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Ορθογώνιο 129"/>
              <p:cNvSpPr/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Ορθογώνιο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blipFill rotWithShape="0">
                <a:blip r:embed="rId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Ορθογώνιο 131"/>
              <p:cNvSpPr/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Ορθογώνιο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blipFill rotWithShape="0">
                <a:blip r:embed="rId6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Ευθύγραμμο βέλος σύνδεσης 48"/>
          <p:cNvCxnSpPr>
            <a:stCxn id="130" idx="0"/>
            <a:endCxn id="110" idx="2"/>
          </p:cNvCxnSpPr>
          <p:nvPr/>
        </p:nvCxnSpPr>
        <p:spPr>
          <a:xfrm flipV="1">
            <a:off x="5224160" y="5621568"/>
            <a:ext cx="1890" cy="530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132" idx="0"/>
            <a:endCxn id="110" idx="1"/>
          </p:cNvCxnSpPr>
          <p:nvPr/>
        </p:nvCxnSpPr>
        <p:spPr>
          <a:xfrm flipV="1">
            <a:off x="3883040" y="5399318"/>
            <a:ext cx="701660" cy="752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Γωνιακή σύνδεση 73"/>
          <p:cNvCxnSpPr/>
          <p:nvPr/>
        </p:nvCxnSpPr>
        <p:spPr>
          <a:xfrm flipV="1">
            <a:off x="2552700" y="5537068"/>
            <a:ext cx="4959350" cy="266700"/>
          </a:xfrm>
          <a:prstGeom prst="bentConnector3">
            <a:avLst>
              <a:gd name="adj1" fmla="val 1003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Γωνιακή σύνδεση 84"/>
          <p:cNvCxnSpPr/>
          <p:nvPr/>
        </p:nvCxnSpPr>
        <p:spPr>
          <a:xfrm flipV="1">
            <a:off x="2552700" y="4708393"/>
            <a:ext cx="4978400" cy="272518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Γωνιακή σύνδεση 140"/>
          <p:cNvCxnSpPr/>
          <p:nvPr/>
        </p:nvCxnSpPr>
        <p:spPr>
          <a:xfrm flipV="1">
            <a:off x="2552700" y="3879720"/>
            <a:ext cx="4978400" cy="278332"/>
          </a:xfrm>
          <a:prstGeom prst="bentConnector3">
            <a:avLst>
              <a:gd name="adj1" fmla="val 9974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Γωνιακή σύνδεση 146"/>
          <p:cNvCxnSpPr/>
          <p:nvPr/>
        </p:nvCxnSpPr>
        <p:spPr>
          <a:xfrm flipV="1">
            <a:off x="2552700" y="3051043"/>
            <a:ext cx="4978400" cy="284150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Γωνιακή σύνδεση 151"/>
          <p:cNvCxnSpPr/>
          <p:nvPr/>
        </p:nvCxnSpPr>
        <p:spPr>
          <a:xfrm flipV="1">
            <a:off x="2552700" y="2222368"/>
            <a:ext cx="4959350" cy="289966"/>
          </a:xfrm>
          <a:prstGeom prst="bentConnector3">
            <a:avLst>
              <a:gd name="adj1" fmla="val 9993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939800" y="3984336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00" y="3984336"/>
                <a:ext cx="5715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Ευθύγραμμο βέλος σύνδεσης 170"/>
          <p:cNvCxnSpPr>
            <a:stCxn id="166" idx="3"/>
          </p:cNvCxnSpPr>
          <p:nvPr/>
        </p:nvCxnSpPr>
        <p:spPr>
          <a:xfrm flipV="1">
            <a:off x="1511300" y="2512334"/>
            <a:ext cx="1022350" cy="1656668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Ευθύγραμμο βέλος σύνδεσης 172"/>
          <p:cNvCxnSpPr>
            <a:stCxn id="166" idx="3"/>
          </p:cNvCxnSpPr>
          <p:nvPr/>
        </p:nvCxnSpPr>
        <p:spPr>
          <a:xfrm flipV="1">
            <a:off x="1511300" y="3335193"/>
            <a:ext cx="1022350" cy="833809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Ευθύγραμμο βέλος σύνδεσης 176"/>
          <p:cNvCxnSpPr>
            <a:stCxn id="166" idx="3"/>
          </p:cNvCxnSpPr>
          <p:nvPr/>
        </p:nvCxnSpPr>
        <p:spPr>
          <a:xfrm flipV="1">
            <a:off x="1511300" y="4158052"/>
            <a:ext cx="1022350" cy="1095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Ευθύγραμμο βέλος σύνδεσης 178"/>
          <p:cNvCxnSpPr>
            <a:stCxn id="166" idx="3"/>
          </p:cNvCxnSpPr>
          <p:nvPr/>
        </p:nvCxnSpPr>
        <p:spPr>
          <a:xfrm>
            <a:off x="1511300" y="4169002"/>
            <a:ext cx="1022350" cy="811909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Ευθύγραμμο βέλος σύνδεσης 180"/>
          <p:cNvCxnSpPr>
            <a:stCxn id="166" idx="3"/>
          </p:cNvCxnSpPr>
          <p:nvPr/>
        </p:nvCxnSpPr>
        <p:spPr>
          <a:xfrm>
            <a:off x="1511300" y="4169002"/>
            <a:ext cx="1022350" cy="1634766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209550" y="14097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Linguistic features</a:t>
            </a:r>
            <a:endParaRPr lang="en-GB" dirty="0"/>
          </a:p>
        </p:txBody>
      </p:sp>
      <p:sp>
        <p:nvSpPr>
          <p:cNvPr id="183" name="TextBox 182"/>
          <p:cNvSpPr txBox="1"/>
          <p:nvPr/>
        </p:nvSpPr>
        <p:spPr>
          <a:xfrm>
            <a:off x="133350" y="337185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Embedding at time </a:t>
            </a:r>
            <a:r>
              <a:rPr lang="en-US" i="1" dirty="0" smtClean="0"/>
              <a:t>n</a:t>
            </a:r>
            <a:endParaRPr lang="en-GB" i="1" dirty="0"/>
          </a:p>
        </p:txBody>
      </p:sp>
      <p:sp>
        <p:nvSpPr>
          <p:cNvPr id="184" name="Βέλος προς τα κάτω 183"/>
          <p:cNvSpPr/>
          <p:nvPr/>
        </p:nvSpPr>
        <p:spPr>
          <a:xfrm>
            <a:off x="590550" y="2283734"/>
            <a:ext cx="298450" cy="80977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6" name="Ευθύγραμμο βέλος σύνδεσης 185"/>
          <p:cNvCxnSpPr>
            <a:endCxn id="89" idx="1"/>
          </p:cNvCxnSpPr>
          <p:nvPr/>
        </p:nvCxnSpPr>
        <p:spPr>
          <a:xfrm flipV="1">
            <a:off x="4144040" y="36997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V="1">
            <a:off x="4124990" y="28615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V="1">
            <a:off x="4124990" y="20614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0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– Local conditioning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7061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7061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7061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7061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061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8300" y="975664"/>
                <a:ext cx="37608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975664"/>
                <a:ext cx="376083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Ορθογώνιο 109"/>
          <p:cNvSpPr/>
          <p:nvPr/>
        </p:nvSpPr>
        <p:spPr>
          <a:xfrm>
            <a:off x="4584700" y="5177068"/>
            <a:ext cx="1282700" cy="44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7702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7702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7702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7702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>
            <a:stCxn id="110" idx="0"/>
            <a:endCxn id="86" idx="1"/>
          </p:cNvCxnSpPr>
          <p:nvPr/>
        </p:nvCxnSpPr>
        <p:spPr>
          <a:xfrm flipV="1">
            <a:off x="5226050" y="4528393"/>
            <a:ext cx="1835150" cy="64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7700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359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Ορθογώνιο 129"/>
              <p:cNvSpPr/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Ορθογώνιο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blipFill rotWithShape="0">
                <a:blip r:embed="rId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Ορθογώνιο 131"/>
              <p:cNvSpPr/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Ορθογώνιο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blipFill rotWithShape="0">
                <a:blip r:embed="rId6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Ευθύγραμμο βέλος σύνδεσης 48"/>
          <p:cNvCxnSpPr>
            <a:stCxn id="130" idx="0"/>
            <a:endCxn id="110" idx="2"/>
          </p:cNvCxnSpPr>
          <p:nvPr/>
        </p:nvCxnSpPr>
        <p:spPr>
          <a:xfrm flipV="1">
            <a:off x="5224160" y="5621568"/>
            <a:ext cx="1890" cy="530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132" idx="0"/>
            <a:endCxn id="110" idx="1"/>
          </p:cNvCxnSpPr>
          <p:nvPr/>
        </p:nvCxnSpPr>
        <p:spPr>
          <a:xfrm flipV="1">
            <a:off x="3883040" y="5399318"/>
            <a:ext cx="701660" cy="752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Γωνιακή σύνδεση 73"/>
          <p:cNvCxnSpPr/>
          <p:nvPr/>
        </p:nvCxnSpPr>
        <p:spPr>
          <a:xfrm flipV="1">
            <a:off x="2552700" y="5537068"/>
            <a:ext cx="4959350" cy="266700"/>
          </a:xfrm>
          <a:prstGeom prst="bentConnector3">
            <a:avLst>
              <a:gd name="adj1" fmla="val 1003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Γωνιακή σύνδεση 84"/>
          <p:cNvCxnSpPr/>
          <p:nvPr/>
        </p:nvCxnSpPr>
        <p:spPr>
          <a:xfrm flipV="1">
            <a:off x="2552700" y="4708393"/>
            <a:ext cx="4978400" cy="272518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Γωνιακή σύνδεση 140"/>
          <p:cNvCxnSpPr/>
          <p:nvPr/>
        </p:nvCxnSpPr>
        <p:spPr>
          <a:xfrm flipV="1">
            <a:off x="2552700" y="3879720"/>
            <a:ext cx="4978400" cy="278332"/>
          </a:xfrm>
          <a:prstGeom prst="bentConnector3">
            <a:avLst>
              <a:gd name="adj1" fmla="val 9974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Γωνιακή σύνδεση 146"/>
          <p:cNvCxnSpPr/>
          <p:nvPr/>
        </p:nvCxnSpPr>
        <p:spPr>
          <a:xfrm flipV="1">
            <a:off x="2552700" y="3051043"/>
            <a:ext cx="4978400" cy="284150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Γωνιακή σύνδεση 151"/>
          <p:cNvCxnSpPr/>
          <p:nvPr/>
        </p:nvCxnSpPr>
        <p:spPr>
          <a:xfrm flipV="1">
            <a:off x="2552700" y="2222368"/>
            <a:ext cx="4959350" cy="289966"/>
          </a:xfrm>
          <a:prstGeom prst="bentConnector3">
            <a:avLst>
              <a:gd name="adj1" fmla="val 9993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Ορθογώνιο 132"/>
              <p:cNvSpPr/>
              <p:nvPr/>
            </p:nvSpPr>
            <p:spPr>
              <a:xfrm>
                <a:off x="2546350" y="2281468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Ορθογώνιο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2281468"/>
                <a:ext cx="654050" cy="461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Ορθογώνιο 133"/>
              <p:cNvSpPr/>
              <p:nvPr/>
            </p:nvSpPr>
            <p:spPr>
              <a:xfrm>
                <a:off x="2546350" y="3104327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Ορθογώνιο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3104327"/>
                <a:ext cx="654050" cy="461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Ορθογώνιο 134"/>
              <p:cNvSpPr/>
              <p:nvPr/>
            </p:nvSpPr>
            <p:spPr>
              <a:xfrm>
                <a:off x="2546350" y="3927186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5" name="Ορθογώνιο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3927186"/>
                <a:ext cx="654050" cy="461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Ορθογώνιο 135"/>
              <p:cNvSpPr/>
              <p:nvPr/>
            </p:nvSpPr>
            <p:spPr>
              <a:xfrm>
                <a:off x="2546350" y="4750045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Ορθογώνιο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4750045"/>
                <a:ext cx="654050" cy="461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Ορθογώνιο 136"/>
              <p:cNvSpPr/>
              <p:nvPr/>
            </p:nvSpPr>
            <p:spPr>
              <a:xfrm>
                <a:off x="2546350" y="5572902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Ορθογώνιο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5572902"/>
                <a:ext cx="654050" cy="4617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Ευθύγραμμο βέλος σύνδεσης 170"/>
          <p:cNvCxnSpPr>
            <a:stCxn id="46" idx="3"/>
            <a:endCxn id="133" idx="1"/>
          </p:cNvCxnSpPr>
          <p:nvPr/>
        </p:nvCxnSpPr>
        <p:spPr>
          <a:xfrm flipV="1">
            <a:off x="1879600" y="2512334"/>
            <a:ext cx="666750" cy="166017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Ευθύγραμμο βέλος σύνδεσης 172"/>
          <p:cNvCxnSpPr>
            <a:stCxn id="46" idx="3"/>
            <a:endCxn id="134" idx="1"/>
          </p:cNvCxnSpPr>
          <p:nvPr/>
        </p:nvCxnSpPr>
        <p:spPr>
          <a:xfrm flipV="1">
            <a:off x="1879600" y="3335193"/>
            <a:ext cx="666750" cy="8373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Ευθύγραμμο βέλος σύνδεσης 176"/>
          <p:cNvCxnSpPr>
            <a:stCxn id="46" idx="3"/>
            <a:endCxn id="135" idx="1"/>
          </p:cNvCxnSpPr>
          <p:nvPr/>
        </p:nvCxnSpPr>
        <p:spPr>
          <a:xfrm flipV="1">
            <a:off x="1879600" y="4158052"/>
            <a:ext cx="666750" cy="1445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Ευθύγραμμο βέλος σύνδεσης 178"/>
          <p:cNvCxnSpPr>
            <a:stCxn id="46" idx="3"/>
            <a:endCxn id="136" idx="1"/>
          </p:cNvCxnSpPr>
          <p:nvPr/>
        </p:nvCxnSpPr>
        <p:spPr>
          <a:xfrm>
            <a:off x="1879600" y="4172506"/>
            <a:ext cx="666750" cy="80840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Ευθύγραμμο βέλος σύνδεσης 180"/>
          <p:cNvCxnSpPr>
            <a:stCxn id="46" idx="3"/>
            <a:endCxn id="137" idx="1"/>
          </p:cNvCxnSpPr>
          <p:nvPr/>
        </p:nvCxnSpPr>
        <p:spPr>
          <a:xfrm>
            <a:off x="1879600" y="4172506"/>
            <a:ext cx="666750" cy="163126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107950" y="14351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 smtClean="0"/>
              <a:t>Acoustic</a:t>
            </a:r>
            <a:r>
              <a:rPr lang="en-US" dirty="0" smtClean="0"/>
              <a:t> features</a:t>
            </a:r>
            <a:endParaRPr lang="en-GB" dirty="0"/>
          </a:p>
        </p:txBody>
      </p:sp>
      <p:sp>
        <p:nvSpPr>
          <p:cNvPr id="183" name="TextBox 182"/>
          <p:cNvSpPr txBox="1"/>
          <p:nvPr/>
        </p:nvSpPr>
        <p:spPr>
          <a:xfrm rot="16200000">
            <a:off x="-323850" y="2744849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Upsampling</a:t>
            </a:r>
            <a:endParaRPr lang="en-GB" i="1" dirty="0"/>
          </a:p>
        </p:txBody>
      </p:sp>
      <p:sp>
        <p:nvSpPr>
          <p:cNvPr id="184" name="Βέλος προς τα κάτω 183"/>
          <p:cNvSpPr/>
          <p:nvPr/>
        </p:nvSpPr>
        <p:spPr>
          <a:xfrm>
            <a:off x="635516" y="2159486"/>
            <a:ext cx="202684" cy="1771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6" name="Ευθύγραμμο βέλος σύνδεσης 185"/>
          <p:cNvCxnSpPr>
            <a:endCxn id="89" idx="1"/>
          </p:cNvCxnSpPr>
          <p:nvPr/>
        </p:nvCxnSpPr>
        <p:spPr>
          <a:xfrm flipV="1">
            <a:off x="4144040" y="36997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V="1">
            <a:off x="4124990" y="28615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V="1">
            <a:off x="4124990" y="20614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Ορθογώνιο 45"/>
              <p:cNvSpPr/>
              <p:nvPr/>
            </p:nvSpPr>
            <p:spPr>
              <a:xfrm>
                <a:off x="1225550" y="3399068"/>
                <a:ext cx="654050" cy="154687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Ορθογώνιο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550" y="3399068"/>
                <a:ext cx="654050" cy="15468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5300" y="3971636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3971636"/>
                <a:ext cx="5715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Ευθύγραμμο βέλος σύνδεσης 8"/>
          <p:cNvCxnSpPr>
            <a:endCxn id="46" idx="1"/>
          </p:cNvCxnSpPr>
          <p:nvPr/>
        </p:nvCxnSpPr>
        <p:spPr>
          <a:xfrm>
            <a:off x="876300" y="4158052"/>
            <a:ext cx="34925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9100" y="2870200"/>
                <a:ext cx="657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100" y="2870200"/>
                <a:ext cx="65789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701800" y="5130800"/>
                <a:ext cx="657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800" y="5130800"/>
                <a:ext cx="65789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7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Probability of speech segments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30" y="925743"/>
                <a:ext cx="8448570" cy="259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800" dirty="0" smtClean="0"/>
                  <a:t> denote the set of all possible sequences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 smtClean="0"/>
                  <a:t>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0,1,…,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800" dirty="0" smtClean="0"/>
                  <a:t>.</a:t>
                </a:r>
              </a:p>
              <a:p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sz="1800" dirty="0" smtClean="0"/>
                  <a:t> be a probability distribution which achieves higher values for speech sequences than for other sequences.</a:t>
                </a:r>
                <a:endParaRPr lang="en-US" sz="1800" dirty="0"/>
              </a:p>
              <a:p>
                <a:r>
                  <a:rPr lang="en-US" sz="1800" dirty="0" smtClean="0"/>
                  <a:t>Knowledge of the distribution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sz="1800" dirty="0" smtClean="0"/>
                  <a:t>, allow us to test whether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800" dirty="0" smtClean="0"/>
                  <a:t> is speech or not.</a:t>
                </a:r>
              </a:p>
              <a:p>
                <a:r>
                  <a:rPr lang="en-US" sz="1800" dirty="0" smtClean="0"/>
                  <a:t>Also, using random sampling methods, it allows us to generate sequences that with high probability look like speech.   </a:t>
                </a:r>
              </a:p>
              <a:p>
                <a:r>
                  <a:rPr lang="en-US" sz="1800" dirty="0" smtClean="0"/>
                  <a:t>The estimation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is easy for very small values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 smtClean="0"/>
                  <a:t> (e.g.,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US" sz="1800" dirty="0" smtClean="0"/>
                  <a:t>).</a:t>
                </a:r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30" y="925743"/>
                <a:ext cx="8448570" cy="2599686"/>
              </a:xfrm>
              <a:prstGeom prst="rect">
                <a:avLst/>
              </a:prstGeom>
              <a:blipFill rotWithShape="0">
                <a:blip r:embed="rId2"/>
                <a:stretch>
                  <a:fillRect l="-433" t="-2347" b="-30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" y="3465847"/>
            <a:ext cx="3121423" cy="234106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77" y="3465847"/>
            <a:ext cx="3121423" cy="234106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09" y="3465847"/>
            <a:ext cx="3121423" cy="2341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431800" y="5718014"/>
                <a:ext cx="3886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Estimation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algn="ctr"/>
                <a:r>
                  <a:rPr lang="en-US" dirty="0" smtClean="0">
                    <a:solidFill>
                      <a:srgbClr val="00B050"/>
                    </a:solidFill>
                  </a:rPr>
                  <a:t>Green: Random samples</a:t>
                </a:r>
              </a:p>
              <a:p>
                <a:pPr algn="ctr"/>
                <a:r>
                  <a:rPr lang="en-US" dirty="0" smtClean="0">
                    <a:solidFill>
                      <a:srgbClr val="0070C0"/>
                    </a:solidFill>
                  </a:rPr>
                  <a:t>Blue: Speech samples. Value 0 corresponds to silence</a:t>
                </a:r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1800" y="5718014"/>
                <a:ext cx="3886200" cy="1200329"/>
              </a:xfrm>
              <a:prstGeom prst="rect">
                <a:avLst/>
              </a:prstGeom>
              <a:blipFill rotWithShape="0">
                <a:blip r:embed="rId6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55064" y="5718014"/>
                <a:ext cx="5620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Different views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which was estimated from speech samples from the arctic database.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064" y="5718014"/>
                <a:ext cx="5620636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5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950" y="42547"/>
            <a:ext cx="9036050" cy="698638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WaveNet</a:t>
            </a:r>
            <a:r>
              <a:rPr lang="en-US" sz="3200" dirty="0" smtClean="0"/>
              <a:t> architecture – Local and global conditioning</a:t>
            </a:r>
            <a:endParaRPr lang="en-GB" sz="3200" dirty="0"/>
          </a:p>
        </p:txBody>
      </p:sp>
      <p:sp>
        <p:nvSpPr>
          <p:cNvPr id="97" name="Ορθογώνιο 96"/>
          <p:cNvSpPr/>
          <p:nvPr/>
        </p:nvSpPr>
        <p:spPr>
          <a:xfrm>
            <a:off x="7061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7061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7061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7061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7061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8300" y="975664"/>
                <a:ext cx="41574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975664"/>
                <a:ext cx="415748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Ορθογώνιο 109"/>
          <p:cNvSpPr/>
          <p:nvPr/>
        </p:nvSpPr>
        <p:spPr>
          <a:xfrm>
            <a:off x="4584700" y="5177068"/>
            <a:ext cx="1282700" cy="44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7702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7702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7702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7702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>
            <a:stCxn id="110" idx="0"/>
            <a:endCxn id="86" idx="1"/>
          </p:cNvCxnSpPr>
          <p:nvPr/>
        </p:nvCxnSpPr>
        <p:spPr>
          <a:xfrm flipV="1">
            <a:off x="5226050" y="4528393"/>
            <a:ext cx="1835150" cy="64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7700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359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Ορθογώνιο 129"/>
              <p:cNvSpPr/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Ορθογώνιο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60" y="6152244"/>
                <a:ext cx="522000" cy="432000"/>
              </a:xfrm>
              <a:prstGeom prst="rect">
                <a:avLst/>
              </a:prstGeom>
              <a:blipFill rotWithShape="0">
                <a:blip r:embed="rId5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Ορθογώνιο 131"/>
              <p:cNvSpPr/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Ορθογώνιο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040" y="6152244"/>
                <a:ext cx="522000" cy="432000"/>
              </a:xfrm>
              <a:prstGeom prst="rect">
                <a:avLst/>
              </a:prstGeom>
              <a:blipFill rotWithShape="0">
                <a:blip r:embed="rId6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Ευθύγραμμο βέλος σύνδεσης 48"/>
          <p:cNvCxnSpPr>
            <a:stCxn id="130" idx="0"/>
            <a:endCxn id="110" idx="2"/>
          </p:cNvCxnSpPr>
          <p:nvPr/>
        </p:nvCxnSpPr>
        <p:spPr>
          <a:xfrm flipV="1">
            <a:off x="5224160" y="5621568"/>
            <a:ext cx="1890" cy="530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132" idx="0"/>
            <a:endCxn id="110" idx="1"/>
          </p:cNvCxnSpPr>
          <p:nvPr/>
        </p:nvCxnSpPr>
        <p:spPr>
          <a:xfrm flipV="1">
            <a:off x="3883040" y="5399318"/>
            <a:ext cx="701660" cy="752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Γωνιακή σύνδεση 73"/>
          <p:cNvCxnSpPr/>
          <p:nvPr/>
        </p:nvCxnSpPr>
        <p:spPr>
          <a:xfrm flipV="1">
            <a:off x="2552700" y="5537068"/>
            <a:ext cx="4959350" cy="266700"/>
          </a:xfrm>
          <a:prstGeom prst="bentConnector3">
            <a:avLst>
              <a:gd name="adj1" fmla="val 1003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Γωνιακή σύνδεση 84"/>
          <p:cNvCxnSpPr/>
          <p:nvPr/>
        </p:nvCxnSpPr>
        <p:spPr>
          <a:xfrm flipV="1">
            <a:off x="2552700" y="4708393"/>
            <a:ext cx="4978400" cy="272518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Γωνιακή σύνδεση 140"/>
          <p:cNvCxnSpPr/>
          <p:nvPr/>
        </p:nvCxnSpPr>
        <p:spPr>
          <a:xfrm flipV="1">
            <a:off x="2552700" y="3879720"/>
            <a:ext cx="4978400" cy="278332"/>
          </a:xfrm>
          <a:prstGeom prst="bentConnector3">
            <a:avLst>
              <a:gd name="adj1" fmla="val 9974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Γωνιακή σύνδεση 146"/>
          <p:cNvCxnSpPr/>
          <p:nvPr/>
        </p:nvCxnSpPr>
        <p:spPr>
          <a:xfrm flipV="1">
            <a:off x="2552700" y="3051043"/>
            <a:ext cx="4978400" cy="284150"/>
          </a:xfrm>
          <a:prstGeom prst="bentConnector3">
            <a:avLst>
              <a:gd name="adj1" fmla="val 10012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Γωνιακή σύνδεση 151"/>
          <p:cNvCxnSpPr/>
          <p:nvPr/>
        </p:nvCxnSpPr>
        <p:spPr>
          <a:xfrm flipV="1">
            <a:off x="2552700" y="2222368"/>
            <a:ext cx="4959350" cy="289966"/>
          </a:xfrm>
          <a:prstGeom prst="bentConnector3">
            <a:avLst>
              <a:gd name="adj1" fmla="val 9993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Ορθογώνιο 132"/>
              <p:cNvSpPr/>
              <p:nvPr/>
            </p:nvSpPr>
            <p:spPr>
              <a:xfrm>
                <a:off x="2546350" y="2281468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Ορθογώνιο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2281468"/>
                <a:ext cx="654050" cy="461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Ορθογώνιο 133"/>
              <p:cNvSpPr/>
              <p:nvPr/>
            </p:nvSpPr>
            <p:spPr>
              <a:xfrm>
                <a:off x="2546350" y="3104327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4" name="Ορθογώνιο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3104327"/>
                <a:ext cx="654050" cy="461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Ορθογώνιο 134"/>
              <p:cNvSpPr/>
              <p:nvPr/>
            </p:nvSpPr>
            <p:spPr>
              <a:xfrm>
                <a:off x="2546350" y="3927186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5" name="Ορθογώνιο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3927186"/>
                <a:ext cx="654050" cy="461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Ορθογώνιο 135"/>
              <p:cNvSpPr/>
              <p:nvPr/>
            </p:nvSpPr>
            <p:spPr>
              <a:xfrm>
                <a:off x="2546350" y="4750045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Ορθογώνιο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4750045"/>
                <a:ext cx="654050" cy="461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Ορθογώνιο 136"/>
              <p:cNvSpPr/>
              <p:nvPr/>
            </p:nvSpPr>
            <p:spPr>
              <a:xfrm>
                <a:off x="2546350" y="5572902"/>
                <a:ext cx="654050" cy="4617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Ορθογώνιο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50" y="5572902"/>
                <a:ext cx="654050" cy="4617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Ευθύγραμμο βέλος σύνδεσης 170"/>
          <p:cNvCxnSpPr>
            <a:stCxn id="46" idx="3"/>
            <a:endCxn id="133" idx="1"/>
          </p:cNvCxnSpPr>
          <p:nvPr/>
        </p:nvCxnSpPr>
        <p:spPr>
          <a:xfrm flipV="1">
            <a:off x="1879600" y="2512334"/>
            <a:ext cx="666750" cy="164571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Ευθύγραμμο βέλος σύνδεσης 172"/>
          <p:cNvCxnSpPr>
            <a:stCxn id="46" idx="3"/>
            <a:endCxn id="134" idx="1"/>
          </p:cNvCxnSpPr>
          <p:nvPr/>
        </p:nvCxnSpPr>
        <p:spPr>
          <a:xfrm flipV="1">
            <a:off x="1879600" y="3335193"/>
            <a:ext cx="666750" cy="82285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Ευθύγραμμο βέλος σύνδεσης 176"/>
          <p:cNvCxnSpPr>
            <a:stCxn id="46" idx="3"/>
            <a:endCxn id="135" idx="1"/>
          </p:cNvCxnSpPr>
          <p:nvPr/>
        </p:nvCxnSpPr>
        <p:spPr>
          <a:xfrm>
            <a:off x="1879600" y="4158051"/>
            <a:ext cx="666750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Ευθύγραμμο βέλος σύνδεσης 178"/>
          <p:cNvCxnSpPr>
            <a:stCxn id="46" idx="3"/>
            <a:endCxn id="136" idx="1"/>
          </p:cNvCxnSpPr>
          <p:nvPr/>
        </p:nvCxnSpPr>
        <p:spPr>
          <a:xfrm>
            <a:off x="1879600" y="4158051"/>
            <a:ext cx="666750" cy="82286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Ευθύγραμμο βέλος σύνδεσης 180"/>
          <p:cNvCxnSpPr>
            <a:stCxn id="46" idx="3"/>
            <a:endCxn id="137" idx="1"/>
          </p:cNvCxnSpPr>
          <p:nvPr/>
        </p:nvCxnSpPr>
        <p:spPr>
          <a:xfrm>
            <a:off x="1879600" y="4158051"/>
            <a:ext cx="666750" cy="164571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107950" y="11938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Acoustic features</a:t>
            </a:r>
            <a:endParaRPr lang="en-GB" dirty="0"/>
          </a:p>
        </p:txBody>
      </p:sp>
      <p:sp>
        <p:nvSpPr>
          <p:cNvPr id="183" name="TextBox 182"/>
          <p:cNvSpPr txBox="1"/>
          <p:nvPr/>
        </p:nvSpPr>
        <p:spPr>
          <a:xfrm rot="16200000">
            <a:off x="-285750" y="2325749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Upsampling</a:t>
            </a:r>
            <a:endParaRPr lang="en-GB" i="1" dirty="0"/>
          </a:p>
        </p:txBody>
      </p:sp>
      <p:sp>
        <p:nvSpPr>
          <p:cNvPr id="184" name="Βέλος προς τα κάτω 183"/>
          <p:cNvSpPr/>
          <p:nvPr/>
        </p:nvSpPr>
        <p:spPr>
          <a:xfrm>
            <a:off x="635516" y="1918186"/>
            <a:ext cx="202684" cy="126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6" name="Ευθύγραμμο βέλος σύνδεσης 185"/>
          <p:cNvCxnSpPr>
            <a:endCxn id="89" idx="1"/>
          </p:cNvCxnSpPr>
          <p:nvPr/>
        </p:nvCxnSpPr>
        <p:spPr>
          <a:xfrm flipV="1">
            <a:off x="4144040" y="36997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Ευθύγραμμο βέλος σύνδεσης 186"/>
          <p:cNvCxnSpPr/>
          <p:nvPr/>
        </p:nvCxnSpPr>
        <p:spPr>
          <a:xfrm flipV="1">
            <a:off x="4124990" y="28615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Ευθύγραμμο βέλος σύνδεσης 187"/>
          <p:cNvCxnSpPr/>
          <p:nvPr/>
        </p:nvCxnSpPr>
        <p:spPr>
          <a:xfrm flipV="1">
            <a:off x="4124990" y="2061418"/>
            <a:ext cx="2917160" cy="1050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Ορθογώνιο 45"/>
              <p:cNvSpPr/>
              <p:nvPr/>
            </p:nvSpPr>
            <p:spPr>
              <a:xfrm>
                <a:off x="1225550" y="2512334"/>
                <a:ext cx="654050" cy="329143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GB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Ορθογώνιο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550" y="2512334"/>
                <a:ext cx="654050" cy="32914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5300" y="3247736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3247736"/>
                <a:ext cx="5715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Ευθύγραμμο βέλος σύνδεσης 8"/>
          <p:cNvCxnSpPr/>
          <p:nvPr/>
        </p:nvCxnSpPr>
        <p:spPr>
          <a:xfrm flipV="1">
            <a:off x="876300" y="3434151"/>
            <a:ext cx="349250" cy="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5000" y="2844800"/>
                <a:ext cx="657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44800"/>
                <a:ext cx="65789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930400" y="5130800"/>
                <a:ext cx="657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00" y="5130800"/>
                <a:ext cx="65789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1225550" y="4388918"/>
                <a:ext cx="655200" cy="141485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550" y="4388918"/>
                <a:ext cx="655200" cy="141485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 rot="16200000">
            <a:off x="-298450" y="5361049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Upsampling</a:t>
            </a:r>
            <a:endParaRPr lang="en-GB" i="1" dirty="0"/>
          </a:p>
        </p:txBody>
      </p:sp>
      <p:sp>
        <p:nvSpPr>
          <p:cNvPr id="63" name="Βέλος προς τα κάτω 62"/>
          <p:cNvSpPr/>
          <p:nvPr/>
        </p:nvSpPr>
        <p:spPr>
          <a:xfrm flipV="1">
            <a:off x="635516" y="4877286"/>
            <a:ext cx="202684" cy="1260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Ευθύγραμμο βέλος σύνδεσης 63"/>
          <p:cNvCxnSpPr/>
          <p:nvPr/>
        </p:nvCxnSpPr>
        <p:spPr>
          <a:xfrm flipV="1">
            <a:off x="876300" y="4729551"/>
            <a:ext cx="349250" cy="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82600" y="4517736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4517736"/>
                <a:ext cx="57150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107950" y="6159500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Speaker 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0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for TTS</a:t>
            </a:r>
            <a:endParaRPr lang="en-GB" sz="40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3155950" y="64262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Input (speech)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3155950" y="5994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Pre-processing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3155950" y="55626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One hot,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3155950" y="51308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Causal conv, r-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0" name="Ευθύγραμμο βέλος σύνδεσης 19"/>
          <p:cNvCxnSpPr>
            <a:stCxn id="4" idx="0"/>
            <a:endCxn id="6" idx="2"/>
          </p:cNvCxnSpPr>
          <p:nvPr/>
        </p:nvCxnSpPr>
        <p:spPr>
          <a:xfrm flipV="1">
            <a:off x="3867150" y="62896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6" idx="0"/>
            <a:endCxn id="7" idx="2"/>
          </p:cNvCxnSpPr>
          <p:nvPr/>
        </p:nvCxnSpPr>
        <p:spPr>
          <a:xfrm flipV="1">
            <a:off x="3867150" y="58578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>
            <a:stCxn id="7" idx="0"/>
            <a:endCxn id="8" idx="2"/>
          </p:cNvCxnSpPr>
          <p:nvPr/>
        </p:nvCxnSpPr>
        <p:spPr>
          <a:xfrm flipV="1">
            <a:off x="3867150" y="54260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Έλλειψη 34"/>
          <p:cNvSpPr/>
          <p:nvPr/>
        </p:nvSpPr>
        <p:spPr>
          <a:xfrm>
            <a:off x="2755680" y="278383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Έλλειψη 117"/>
          <p:cNvSpPr/>
          <p:nvPr/>
        </p:nvSpPr>
        <p:spPr>
          <a:xfrm>
            <a:off x="2755680" y="285379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Έλλειψη 118"/>
          <p:cNvSpPr/>
          <p:nvPr/>
        </p:nvSpPr>
        <p:spPr>
          <a:xfrm>
            <a:off x="2755680" y="292375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Ευθεία γραμμή σύνδεσης 36"/>
          <p:cNvCxnSpPr>
            <a:stCxn id="97" idx="2"/>
            <a:endCxn id="97" idx="2"/>
          </p:cNvCxnSpPr>
          <p:nvPr/>
        </p:nvCxnSpPr>
        <p:spPr>
          <a:xfrm>
            <a:off x="2774950" y="2684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>
            <a:off x="2769930" y="2625480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 40"/>
          <p:cNvSpPr/>
          <p:nvPr/>
        </p:nvSpPr>
        <p:spPr>
          <a:xfrm>
            <a:off x="6362700" y="1274290"/>
            <a:ext cx="1854200" cy="2983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Στρογγυλεμένο ορθογώνιο 119"/>
          <p:cNvSpPr/>
          <p:nvPr/>
        </p:nvSpPr>
        <p:spPr>
          <a:xfrm>
            <a:off x="6578600" y="787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Loss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Στρογγυλεμένο ορθογώνιο 120"/>
          <p:cNvSpPr/>
          <p:nvPr/>
        </p:nvSpPr>
        <p:spPr>
          <a:xfrm>
            <a:off x="6578600" y="14351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Softmax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Στρογγυλεμένο ορθογώνιο 121"/>
          <p:cNvSpPr/>
          <p:nvPr/>
        </p:nvSpPr>
        <p:spPr>
          <a:xfrm>
            <a:off x="6578600" y="1918164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 1×1,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Στρογγυλεμένο ορθογώνιο 122"/>
          <p:cNvSpPr/>
          <p:nvPr/>
        </p:nvSpPr>
        <p:spPr>
          <a:xfrm>
            <a:off x="6578600" y="2868492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 1×1,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Έλλειψη 123"/>
          <p:cNvSpPr/>
          <p:nvPr/>
        </p:nvSpPr>
        <p:spPr>
          <a:xfrm>
            <a:off x="6880225" y="2401228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Έλλειψη 124"/>
          <p:cNvSpPr/>
          <p:nvPr/>
        </p:nvSpPr>
        <p:spPr>
          <a:xfrm>
            <a:off x="6880225" y="3351556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Έλλειψη 126"/>
          <p:cNvSpPr/>
          <p:nvPr/>
        </p:nvSpPr>
        <p:spPr>
          <a:xfrm>
            <a:off x="7145800" y="3818821"/>
            <a:ext cx="288000" cy="28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+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1" name="Γωνιακή σύνδεση 50"/>
          <p:cNvCxnSpPr>
            <a:stCxn id="7" idx="3"/>
            <a:endCxn id="120" idx="1"/>
          </p:cNvCxnSpPr>
          <p:nvPr/>
        </p:nvCxnSpPr>
        <p:spPr>
          <a:xfrm flipV="1">
            <a:off x="4578350" y="935000"/>
            <a:ext cx="2000250" cy="4775200"/>
          </a:xfrm>
          <a:prstGeom prst="bentConnector3">
            <a:avLst>
              <a:gd name="adj1" fmla="val 7975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ύγραμμο βέλος σύνδεσης 52"/>
          <p:cNvCxnSpPr/>
          <p:nvPr/>
        </p:nvCxnSpPr>
        <p:spPr>
          <a:xfrm flipV="1">
            <a:off x="7289800" y="1082600"/>
            <a:ext cx="0" cy="35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Ευθύγραμμο βέλος σύνδεσης 54"/>
          <p:cNvCxnSpPr>
            <a:stCxn id="122" idx="0"/>
            <a:endCxn id="121" idx="2"/>
          </p:cNvCxnSpPr>
          <p:nvPr/>
        </p:nvCxnSpPr>
        <p:spPr>
          <a:xfrm flipV="1">
            <a:off x="7289800" y="1730300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ύγραμμο βέλος σύνδεσης 56"/>
          <p:cNvCxnSpPr>
            <a:stCxn id="124" idx="0"/>
            <a:endCxn id="122" idx="2"/>
          </p:cNvCxnSpPr>
          <p:nvPr/>
        </p:nvCxnSpPr>
        <p:spPr>
          <a:xfrm flipV="1">
            <a:off x="7289800" y="2213364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Ευθύγραμμο βέλος σύνδεσης 58"/>
          <p:cNvCxnSpPr>
            <a:stCxn id="123" idx="0"/>
            <a:endCxn id="124" idx="4"/>
          </p:cNvCxnSpPr>
          <p:nvPr/>
        </p:nvCxnSpPr>
        <p:spPr>
          <a:xfrm flipV="1">
            <a:off x="7289800" y="2680628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ύγραμμο βέλος σύνδεσης 60"/>
          <p:cNvCxnSpPr>
            <a:stCxn id="125" idx="0"/>
          </p:cNvCxnSpPr>
          <p:nvPr/>
        </p:nvCxnSpPr>
        <p:spPr>
          <a:xfrm flipV="1">
            <a:off x="7289800" y="3163692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/>
          <p:cNvCxnSpPr>
            <a:stCxn id="127" idx="0"/>
          </p:cNvCxnSpPr>
          <p:nvPr/>
        </p:nvCxnSpPr>
        <p:spPr>
          <a:xfrm flipV="1">
            <a:off x="7289800" y="3630956"/>
            <a:ext cx="0" cy="187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451600" y="4241171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Post-processing</a:t>
            </a:r>
            <a:endParaRPr lang="en-GB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6759575" y="1054297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</a:t>
            </a:r>
            <a:endParaRPr lang="en-GB" sz="1200" dirty="0"/>
          </a:p>
        </p:txBody>
      </p:sp>
      <p:sp>
        <p:nvSpPr>
          <p:cNvPr id="83" name="Στρογγυλεμένο ορθογώνιο 82"/>
          <p:cNvSpPr/>
          <p:nvPr/>
        </p:nvSpPr>
        <p:spPr>
          <a:xfrm>
            <a:off x="1060450" y="64262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Input (labels)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4" name="Στρογγυλεμένο ορθογώνιο 83"/>
          <p:cNvSpPr/>
          <p:nvPr/>
        </p:nvSpPr>
        <p:spPr>
          <a:xfrm>
            <a:off x="1060450" y="5994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Up-sampling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5" name="Ευθύγραμμο βέλος σύνδεσης 14"/>
          <p:cNvCxnSpPr>
            <a:stCxn id="83" idx="0"/>
            <a:endCxn id="84" idx="2"/>
          </p:cNvCxnSpPr>
          <p:nvPr/>
        </p:nvCxnSpPr>
        <p:spPr>
          <a:xfrm flipV="1">
            <a:off x="1771650" y="62896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Ομάδα 76"/>
          <p:cNvGrpSpPr/>
          <p:nvPr/>
        </p:nvGrpSpPr>
        <p:grpSpPr>
          <a:xfrm>
            <a:off x="520700" y="3050540"/>
            <a:ext cx="4419600" cy="1943100"/>
            <a:chOff x="520700" y="3050540"/>
            <a:chExt cx="4419600" cy="1943100"/>
          </a:xfrm>
        </p:grpSpPr>
        <p:sp>
          <p:nvSpPr>
            <p:cNvPr id="5" name="Ορθογώνιο 4"/>
            <p:cNvSpPr/>
            <p:nvPr/>
          </p:nvSpPr>
          <p:spPr>
            <a:xfrm>
              <a:off x="520700" y="3050540"/>
              <a:ext cx="44196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Στρογγυλεμένο ορθογώνιο 9"/>
            <p:cNvSpPr/>
            <p:nvPr/>
          </p:nvSpPr>
          <p:spPr>
            <a:xfrm>
              <a:off x="749300" y="4558671"/>
              <a:ext cx="1044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Dilated conv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Στρογγυλεμένο ορθογώνιο 10"/>
            <p:cNvSpPr/>
            <p:nvPr/>
          </p:nvSpPr>
          <p:spPr>
            <a:xfrm>
              <a:off x="3797300" y="4558671"/>
              <a:ext cx="1044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Dilated conv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1466850" y="387287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3422650" y="387287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Στρογγυλεμένο ορθογώνιο 13"/>
            <p:cNvSpPr/>
            <p:nvPr/>
          </p:nvSpPr>
          <p:spPr>
            <a:xfrm>
              <a:off x="2063750" y="3599821"/>
              <a:ext cx="14224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Conv</a:t>
              </a:r>
              <a:r>
                <a:rPr lang="el-GR" sz="1200" dirty="0" smtClean="0">
                  <a:solidFill>
                    <a:schemeClr val="tx1"/>
                  </a:solidFill>
                </a:rPr>
                <a:t> 1×1</a:t>
              </a:r>
              <a:r>
                <a:rPr lang="en-US" sz="1200" dirty="0" smtClean="0">
                  <a:solidFill>
                    <a:schemeClr val="tx1"/>
                  </a:solidFill>
                </a:rPr>
                <a:t>, r-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2630950" y="400932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2630950" y="319652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Ευθύγραμμο βέλος σύνδεσης 70"/>
            <p:cNvCxnSpPr>
              <a:stCxn id="12" idx="0"/>
              <a:endCxn id="14" idx="2"/>
            </p:cNvCxnSpPr>
            <p:nvPr/>
          </p:nvCxnSpPr>
          <p:spPr>
            <a:xfrm flipV="1">
              <a:off x="2774950" y="3851821"/>
              <a:ext cx="0" cy="1575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Ευθύγραμμο βέλος σύνδεσης 72"/>
            <p:cNvCxnSpPr>
              <a:stCxn id="14" idx="0"/>
              <a:endCxn id="16" idx="4"/>
            </p:cNvCxnSpPr>
            <p:nvPr/>
          </p:nvCxnSpPr>
          <p:spPr>
            <a:xfrm flipV="1">
              <a:off x="2774950" y="348452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Έλλειψη 49"/>
            <p:cNvSpPr/>
            <p:nvPr/>
          </p:nvSpPr>
          <p:spPr>
            <a:xfrm>
              <a:off x="2732550" y="488244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Γωνιακή σύνδεση 87"/>
            <p:cNvCxnSpPr>
              <a:stCxn id="50" idx="2"/>
              <a:endCxn id="16" idx="2"/>
            </p:cNvCxnSpPr>
            <p:nvPr/>
          </p:nvCxnSpPr>
          <p:spPr>
            <a:xfrm rot="10800000">
              <a:off x="2630950" y="3340522"/>
              <a:ext cx="101600" cy="1586919"/>
            </a:xfrm>
            <a:prstGeom prst="bentConnector3">
              <a:avLst>
                <a:gd name="adj1" fmla="val 20875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104901" y="314420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Identity mapping</a:t>
              </a:r>
              <a:endParaRPr lang="en-GB" sz="1000" dirty="0"/>
            </a:p>
          </p:txBody>
        </p:sp>
        <p:cxnSp>
          <p:nvCxnSpPr>
            <p:cNvPr id="93" name="Ευθύγραμμο βέλος σύνδεσης 92"/>
            <p:cNvCxnSpPr>
              <a:stCxn id="50" idx="0"/>
              <a:endCxn id="10" idx="2"/>
            </p:cNvCxnSpPr>
            <p:nvPr/>
          </p:nvCxnSpPr>
          <p:spPr>
            <a:xfrm flipH="1" flipV="1">
              <a:off x="1271300" y="4810671"/>
              <a:ext cx="1506250" cy="71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Έλλειψη 85"/>
            <p:cNvSpPr/>
            <p:nvPr/>
          </p:nvSpPr>
          <p:spPr>
            <a:xfrm>
              <a:off x="1691150" y="4250621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7" name="Έλλειψη 86"/>
            <p:cNvSpPr/>
            <p:nvPr/>
          </p:nvSpPr>
          <p:spPr>
            <a:xfrm>
              <a:off x="3646950" y="4250621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9" name="Στρογγυλεμένο ορθογώνιο 88"/>
            <p:cNvSpPr/>
            <p:nvPr/>
          </p:nvSpPr>
          <p:spPr>
            <a:xfrm>
              <a:off x="1866900" y="4558671"/>
              <a:ext cx="828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Conv 1×1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1" name="Στρογγυλεμένο ορθογώνιο 90"/>
            <p:cNvSpPr/>
            <p:nvPr/>
          </p:nvSpPr>
          <p:spPr>
            <a:xfrm>
              <a:off x="2908300" y="4571371"/>
              <a:ext cx="828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Conv 1×1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Ευθύγραμμο βέλος σύνδεσης 22"/>
            <p:cNvCxnSpPr>
              <a:stCxn id="50" idx="1"/>
              <a:endCxn id="11" idx="2"/>
            </p:cNvCxnSpPr>
            <p:nvPr/>
          </p:nvCxnSpPr>
          <p:spPr>
            <a:xfrm flipV="1">
              <a:off x="2745730" y="4810671"/>
              <a:ext cx="1573570" cy="84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ύγραμμο βέλος σύνδεσης 42"/>
            <p:cNvCxnSpPr>
              <a:stCxn id="10" idx="0"/>
              <a:endCxn id="86" idx="3"/>
            </p:cNvCxnSpPr>
            <p:nvPr/>
          </p:nvCxnSpPr>
          <p:spPr>
            <a:xfrm flipV="1">
              <a:off x="1271300" y="4465716"/>
              <a:ext cx="456755" cy="92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ύγραμμο βέλος σύνδεσης 46"/>
            <p:cNvCxnSpPr>
              <a:stCxn id="89" idx="0"/>
              <a:endCxn id="86" idx="5"/>
            </p:cNvCxnSpPr>
            <p:nvPr/>
          </p:nvCxnSpPr>
          <p:spPr>
            <a:xfrm flipH="1" flipV="1">
              <a:off x="1906245" y="4465716"/>
              <a:ext cx="374655" cy="92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Ευθύγραμμο βέλος σύνδεσης 48"/>
            <p:cNvCxnSpPr>
              <a:stCxn id="91" idx="0"/>
              <a:endCxn id="87" idx="3"/>
            </p:cNvCxnSpPr>
            <p:nvPr/>
          </p:nvCxnSpPr>
          <p:spPr>
            <a:xfrm flipV="1">
              <a:off x="3322300" y="4465716"/>
              <a:ext cx="361555" cy="1056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Ευθύγραμμο βέλος σύνδεσης 53"/>
            <p:cNvCxnSpPr>
              <a:stCxn id="11" idx="0"/>
              <a:endCxn id="87" idx="5"/>
            </p:cNvCxnSpPr>
            <p:nvPr/>
          </p:nvCxnSpPr>
          <p:spPr>
            <a:xfrm flipH="1" flipV="1">
              <a:off x="3862045" y="4465716"/>
              <a:ext cx="457255" cy="92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Ευθύγραμμο βέλος σύνδεσης 59"/>
            <p:cNvCxnSpPr>
              <a:stCxn id="86" idx="0"/>
              <a:endCxn id="9" idx="4"/>
            </p:cNvCxnSpPr>
            <p:nvPr/>
          </p:nvCxnSpPr>
          <p:spPr>
            <a:xfrm flipH="1" flipV="1">
              <a:off x="1816100" y="4152271"/>
              <a:ext cx="1050" cy="983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Ευθύγραμμο βέλος σύνδεσης 64"/>
            <p:cNvCxnSpPr>
              <a:stCxn id="87" idx="0"/>
              <a:endCxn id="13" idx="4"/>
            </p:cNvCxnSpPr>
            <p:nvPr/>
          </p:nvCxnSpPr>
          <p:spPr>
            <a:xfrm flipH="1" flipV="1">
              <a:off x="3771900" y="4152271"/>
              <a:ext cx="1050" cy="983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Ευθύγραμμο βέλος σύνδεσης 66"/>
            <p:cNvCxnSpPr>
              <a:stCxn id="9" idx="6"/>
              <a:endCxn id="12" idx="2"/>
            </p:cNvCxnSpPr>
            <p:nvPr/>
          </p:nvCxnSpPr>
          <p:spPr>
            <a:xfrm>
              <a:off x="2165350" y="4012571"/>
              <a:ext cx="465600" cy="140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Ευθύγραμμο βέλος σύνδεσης 68"/>
            <p:cNvCxnSpPr>
              <a:stCxn id="13" idx="2"/>
              <a:endCxn id="12" idx="6"/>
            </p:cNvCxnSpPr>
            <p:nvPr/>
          </p:nvCxnSpPr>
          <p:spPr>
            <a:xfrm flipH="1">
              <a:off x="2918950" y="4012571"/>
              <a:ext cx="503700" cy="140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Ευθύγραμμο βέλος σύνδεσης 25"/>
          <p:cNvCxnSpPr>
            <a:stCxn id="84" idx="0"/>
          </p:cNvCxnSpPr>
          <p:nvPr/>
        </p:nvCxnSpPr>
        <p:spPr>
          <a:xfrm flipV="1">
            <a:off x="1771650" y="4823371"/>
            <a:ext cx="476250" cy="11710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84" idx="0"/>
            <a:endCxn id="91" idx="2"/>
          </p:cNvCxnSpPr>
          <p:nvPr/>
        </p:nvCxnSpPr>
        <p:spPr>
          <a:xfrm flipV="1">
            <a:off x="1771650" y="4823371"/>
            <a:ext cx="1550650" cy="11710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Ομάδα 159"/>
          <p:cNvGrpSpPr/>
          <p:nvPr/>
        </p:nvGrpSpPr>
        <p:grpSpPr>
          <a:xfrm>
            <a:off x="520700" y="713740"/>
            <a:ext cx="4419600" cy="1943100"/>
            <a:chOff x="520700" y="3050540"/>
            <a:chExt cx="4419600" cy="1943100"/>
          </a:xfrm>
        </p:grpSpPr>
        <p:sp>
          <p:nvSpPr>
            <p:cNvPr id="161" name="Ορθογώνιο 160"/>
            <p:cNvSpPr/>
            <p:nvPr/>
          </p:nvSpPr>
          <p:spPr>
            <a:xfrm>
              <a:off x="520700" y="3050540"/>
              <a:ext cx="44196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Στρογγυλεμένο ορθογώνιο 161"/>
            <p:cNvSpPr/>
            <p:nvPr/>
          </p:nvSpPr>
          <p:spPr>
            <a:xfrm>
              <a:off x="749300" y="4558671"/>
              <a:ext cx="1044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Dilated conv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63" name="Στρογγυλεμένο ορθογώνιο 162"/>
            <p:cNvSpPr/>
            <p:nvPr/>
          </p:nvSpPr>
          <p:spPr>
            <a:xfrm>
              <a:off x="3797300" y="4558671"/>
              <a:ext cx="1044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Dilated conv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64" name="Έλλειψη 163"/>
            <p:cNvSpPr/>
            <p:nvPr/>
          </p:nvSpPr>
          <p:spPr>
            <a:xfrm>
              <a:off x="1466850" y="387287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65" name="Έλλειψη 164"/>
            <p:cNvSpPr/>
            <p:nvPr/>
          </p:nvSpPr>
          <p:spPr>
            <a:xfrm>
              <a:off x="3422650" y="387287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66" name="Στρογγυλεμένο ορθογώνιο 165"/>
            <p:cNvSpPr/>
            <p:nvPr/>
          </p:nvSpPr>
          <p:spPr>
            <a:xfrm>
              <a:off x="2063750" y="3599821"/>
              <a:ext cx="14224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Conv</a:t>
              </a:r>
              <a:r>
                <a:rPr lang="el-GR" sz="1200" dirty="0" smtClean="0">
                  <a:solidFill>
                    <a:schemeClr val="tx1"/>
                  </a:solidFill>
                </a:rPr>
                <a:t> 1×1</a:t>
              </a:r>
              <a:r>
                <a:rPr lang="en-US" sz="1200" dirty="0" smtClean="0">
                  <a:solidFill>
                    <a:schemeClr val="tx1"/>
                  </a:solidFill>
                </a:rPr>
                <a:t>, r-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67" name="Έλλειψη 166"/>
            <p:cNvSpPr/>
            <p:nvPr/>
          </p:nvSpPr>
          <p:spPr>
            <a:xfrm>
              <a:off x="2630950" y="400932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8" name="Έλλειψη 167"/>
            <p:cNvSpPr/>
            <p:nvPr/>
          </p:nvSpPr>
          <p:spPr>
            <a:xfrm>
              <a:off x="2630950" y="319652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69" name="Ευθύγραμμο βέλος σύνδεσης 168"/>
            <p:cNvCxnSpPr>
              <a:stCxn id="167" idx="0"/>
              <a:endCxn id="166" idx="2"/>
            </p:cNvCxnSpPr>
            <p:nvPr/>
          </p:nvCxnSpPr>
          <p:spPr>
            <a:xfrm flipV="1">
              <a:off x="2774950" y="3851821"/>
              <a:ext cx="0" cy="1575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Ευθύγραμμο βέλος σύνδεσης 169"/>
            <p:cNvCxnSpPr>
              <a:stCxn id="166" idx="0"/>
              <a:endCxn id="168" idx="4"/>
            </p:cNvCxnSpPr>
            <p:nvPr/>
          </p:nvCxnSpPr>
          <p:spPr>
            <a:xfrm flipV="1">
              <a:off x="2774950" y="348452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Έλλειψη 172"/>
            <p:cNvSpPr/>
            <p:nvPr/>
          </p:nvSpPr>
          <p:spPr>
            <a:xfrm>
              <a:off x="2732550" y="488244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74" name="Γωνιακή σύνδεση 173"/>
            <p:cNvCxnSpPr>
              <a:stCxn id="173" idx="2"/>
              <a:endCxn id="168" idx="2"/>
            </p:cNvCxnSpPr>
            <p:nvPr/>
          </p:nvCxnSpPr>
          <p:spPr>
            <a:xfrm rot="10800000">
              <a:off x="2630950" y="3340522"/>
              <a:ext cx="101600" cy="1586919"/>
            </a:xfrm>
            <a:prstGeom prst="bentConnector3">
              <a:avLst>
                <a:gd name="adj1" fmla="val 20875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1104901" y="314420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Identity mapping</a:t>
              </a:r>
              <a:endParaRPr lang="en-GB" sz="1000" dirty="0"/>
            </a:p>
          </p:txBody>
        </p:sp>
        <p:cxnSp>
          <p:nvCxnSpPr>
            <p:cNvPr id="176" name="Ευθύγραμμο βέλος σύνδεσης 175"/>
            <p:cNvCxnSpPr>
              <a:stCxn id="173" idx="0"/>
              <a:endCxn id="162" idx="2"/>
            </p:cNvCxnSpPr>
            <p:nvPr/>
          </p:nvCxnSpPr>
          <p:spPr>
            <a:xfrm flipH="1" flipV="1">
              <a:off x="1271300" y="4810671"/>
              <a:ext cx="1506250" cy="71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Έλλειψη 176"/>
            <p:cNvSpPr/>
            <p:nvPr/>
          </p:nvSpPr>
          <p:spPr>
            <a:xfrm>
              <a:off x="1691150" y="4250621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8" name="Έλλειψη 177"/>
            <p:cNvSpPr/>
            <p:nvPr/>
          </p:nvSpPr>
          <p:spPr>
            <a:xfrm>
              <a:off x="3646950" y="4250621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9" name="Στρογγυλεμένο ορθογώνιο 178"/>
            <p:cNvSpPr/>
            <p:nvPr/>
          </p:nvSpPr>
          <p:spPr>
            <a:xfrm>
              <a:off x="1866900" y="4558671"/>
              <a:ext cx="828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Conv 1×1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80" name="Στρογγυλεμένο ορθογώνιο 179"/>
            <p:cNvSpPr/>
            <p:nvPr/>
          </p:nvSpPr>
          <p:spPr>
            <a:xfrm>
              <a:off x="2908300" y="4571371"/>
              <a:ext cx="828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Conv 1×1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81" name="Ευθύγραμμο βέλος σύνδεσης 180"/>
            <p:cNvCxnSpPr>
              <a:stCxn id="173" idx="1"/>
              <a:endCxn id="163" idx="2"/>
            </p:cNvCxnSpPr>
            <p:nvPr/>
          </p:nvCxnSpPr>
          <p:spPr>
            <a:xfrm flipV="1">
              <a:off x="2745730" y="4810671"/>
              <a:ext cx="1573570" cy="84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Ευθύγραμμο βέλος σύνδεσης 181"/>
            <p:cNvCxnSpPr>
              <a:stCxn id="162" idx="0"/>
              <a:endCxn id="177" idx="3"/>
            </p:cNvCxnSpPr>
            <p:nvPr/>
          </p:nvCxnSpPr>
          <p:spPr>
            <a:xfrm flipV="1">
              <a:off x="1271300" y="4465716"/>
              <a:ext cx="456755" cy="92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Ευθύγραμμο βέλος σύνδεσης 182"/>
            <p:cNvCxnSpPr>
              <a:stCxn id="179" idx="0"/>
              <a:endCxn id="177" idx="5"/>
            </p:cNvCxnSpPr>
            <p:nvPr/>
          </p:nvCxnSpPr>
          <p:spPr>
            <a:xfrm flipH="1" flipV="1">
              <a:off x="1906245" y="4465716"/>
              <a:ext cx="374655" cy="92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Ευθύγραμμο βέλος σύνδεσης 183"/>
            <p:cNvCxnSpPr>
              <a:stCxn id="180" idx="0"/>
              <a:endCxn id="178" idx="3"/>
            </p:cNvCxnSpPr>
            <p:nvPr/>
          </p:nvCxnSpPr>
          <p:spPr>
            <a:xfrm flipV="1">
              <a:off x="3322300" y="4465716"/>
              <a:ext cx="361555" cy="1056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Ευθύγραμμο βέλος σύνδεσης 184"/>
            <p:cNvCxnSpPr>
              <a:stCxn id="163" idx="0"/>
              <a:endCxn id="178" idx="5"/>
            </p:cNvCxnSpPr>
            <p:nvPr/>
          </p:nvCxnSpPr>
          <p:spPr>
            <a:xfrm flipH="1" flipV="1">
              <a:off x="3862045" y="4465716"/>
              <a:ext cx="457255" cy="92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Ευθύγραμμο βέλος σύνδεσης 185"/>
            <p:cNvCxnSpPr>
              <a:stCxn id="177" idx="0"/>
              <a:endCxn id="164" idx="4"/>
            </p:cNvCxnSpPr>
            <p:nvPr/>
          </p:nvCxnSpPr>
          <p:spPr>
            <a:xfrm flipH="1" flipV="1">
              <a:off x="1816100" y="4152271"/>
              <a:ext cx="1050" cy="983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Ευθύγραμμο βέλος σύνδεσης 186"/>
            <p:cNvCxnSpPr>
              <a:stCxn id="178" idx="0"/>
              <a:endCxn id="165" idx="4"/>
            </p:cNvCxnSpPr>
            <p:nvPr/>
          </p:nvCxnSpPr>
          <p:spPr>
            <a:xfrm flipH="1" flipV="1">
              <a:off x="3771900" y="4152271"/>
              <a:ext cx="1050" cy="983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Ευθύγραμμο βέλος σύνδεσης 187"/>
            <p:cNvCxnSpPr>
              <a:stCxn id="164" idx="6"/>
              <a:endCxn id="167" idx="2"/>
            </p:cNvCxnSpPr>
            <p:nvPr/>
          </p:nvCxnSpPr>
          <p:spPr>
            <a:xfrm>
              <a:off x="2165350" y="4012571"/>
              <a:ext cx="465600" cy="140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Ευθύγραμμο βέλος σύνδεσης 188"/>
            <p:cNvCxnSpPr>
              <a:stCxn id="165" idx="2"/>
              <a:endCxn id="167" idx="6"/>
            </p:cNvCxnSpPr>
            <p:nvPr/>
          </p:nvCxnSpPr>
          <p:spPr>
            <a:xfrm flipH="1">
              <a:off x="2918950" y="4012571"/>
              <a:ext cx="503700" cy="140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Ευθύγραμμο βέλος σύνδεσης 81"/>
          <p:cNvCxnSpPr>
            <a:stCxn id="8" idx="0"/>
            <a:endCxn id="50" idx="4"/>
          </p:cNvCxnSpPr>
          <p:nvPr/>
        </p:nvCxnSpPr>
        <p:spPr>
          <a:xfrm flipH="1" flipV="1">
            <a:off x="2777550" y="4972440"/>
            <a:ext cx="1089600" cy="158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/>
          <p:cNvCxnSpPr>
            <a:stCxn id="16" idx="0"/>
          </p:cNvCxnSpPr>
          <p:nvPr/>
        </p:nvCxnSpPr>
        <p:spPr>
          <a:xfrm flipV="1">
            <a:off x="2774950" y="2979421"/>
            <a:ext cx="0" cy="217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Γωνιακή σύνδεση 20"/>
          <p:cNvCxnSpPr>
            <a:stCxn id="84" idx="1"/>
            <a:endCxn id="179" idx="2"/>
          </p:cNvCxnSpPr>
          <p:nvPr/>
        </p:nvCxnSpPr>
        <p:spPr>
          <a:xfrm rot="10800000" flipH="1">
            <a:off x="1060450" y="2473872"/>
            <a:ext cx="1220450" cy="3668129"/>
          </a:xfrm>
          <a:prstGeom prst="bentConnector4">
            <a:avLst>
              <a:gd name="adj1" fmla="val -63477"/>
              <a:gd name="adj2" fmla="val 8836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Γωνιακή σύνδεση 32"/>
          <p:cNvCxnSpPr>
            <a:endCxn id="180" idx="2"/>
          </p:cNvCxnSpPr>
          <p:nvPr/>
        </p:nvCxnSpPr>
        <p:spPr>
          <a:xfrm flipV="1">
            <a:off x="2265294" y="2486571"/>
            <a:ext cx="1057006" cy="41165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Στρογγυλεμένο ορθογώνιο 105"/>
          <p:cNvSpPr/>
          <p:nvPr/>
        </p:nvSpPr>
        <p:spPr>
          <a:xfrm>
            <a:off x="5060951" y="1270279"/>
            <a:ext cx="962477" cy="53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</a:t>
            </a:r>
            <a:r>
              <a:rPr lang="el-GR" sz="1200" dirty="0" smtClean="0">
                <a:solidFill>
                  <a:schemeClr val="tx1"/>
                </a:solidFill>
              </a:rPr>
              <a:t> 1×1</a:t>
            </a:r>
            <a:r>
              <a:rPr lang="en-US" sz="1200" dirty="0" smtClean="0">
                <a:solidFill>
                  <a:schemeClr val="tx1"/>
                </a:solidFill>
              </a:rPr>
              <a:t>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 flipV="1">
            <a:off x="2791680" y="1529535"/>
            <a:ext cx="22735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Στρογγυλεμένο ορθογώνιο 108"/>
          <p:cNvSpPr/>
          <p:nvPr/>
        </p:nvSpPr>
        <p:spPr>
          <a:xfrm>
            <a:off x="5053697" y="3614335"/>
            <a:ext cx="962477" cy="53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</a:t>
            </a:r>
            <a:r>
              <a:rPr lang="el-GR" sz="1200" dirty="0" smtClean="0">
                <a:solidFill>
                  <a:schemeClr val="tx1"/>
                </a:solidFill>
              </a:rPr>
              <a:t> 1×1</a:t>
            </a:r>
            <a:r>
              <a:rPr lang="en-US" sz="1200" dirty="0" smtClean="0">
                <a:solidFill>
                  <a:schemeClr val="tx1"/>
                </a:solidFill>
              </a:rPr>
              <a:t>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10" name="Ευθύγραμμο βέλος σύνδεσης 109"/>
          <p:cNvCxnSpPr/>
          <p:nvPr/>
        </p:nvCxnSpPr>
        <p:spPr>
          <a:xfrm flipV="1">
            <a:off x="2784426" y="3873591"/>
            <a:ext cx="22735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106887" y="3471598"/>
            <a:ext cx="9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Skip connection</a:t>
            </a:r>
            <a:endParaRPr lang="en-GB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099630" y="1127538"/>
            <a:ext cx="9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Skip connection</a:t>
            </a:r>
            <a:endParaRPr lang="en-GB" sz="1200" dirty="0"/>
          </a:p>
        </p:txBody>
      </p:sp>
      <p:cxnSp>
        <p:nvCxnSpPr>
          <p:cNvPr id="25" name="Ευθύγραμμο βέλος σύνδεσης 24"/>
          <p:cNvCxnSpPr>
            <a:stCxn id="109" idx="3"/>
            <a:endCxn id="127" idx="2"/>
          </p:cNvCxnSpPr>
          <p:nvPr/>
        </p:nvCxnSpPr>
        <p:spPr>
          <a:xfrm>
            <a:off x="6016174" y="3882529"/>
            <a:ext cx="1129626" cy="80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/>
          <p:cNvCxnSpPr>
            <a:stCxn id="106" idx="2"/>
            <a:endCxn id="127" idx="2"/>
          </p:cNvCxnSpPr>
          <p:nvPr/>
        </p:nvCxnSpPr>
        <p:spPr>
          <a:xfrm>
            <a:off x="5542190" y="1806667"/>
            <a:ext cx="1603610" cy="2156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7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-Improvements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1346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1346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1346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1346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1346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75300" y="1013764"/>
                <a:ext cx="31373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00" y="1013764"/>
                <a:ext cx="313739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1987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1987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1987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1987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1724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1985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383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44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Ορθογώνιο 2"/>
          <p:cNvSpPr/>
          <p:nvPr/>
        </p:nvSpPr>
        <p:spPr>
          <a:xfrm>
            <a:off x="1572260" y="5734049"/>
            <a:ext cx="828000" cy="271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1X1 conv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Ορθογώνιο 45"/>
          <p:cNvSpPr/>
          <p:nvPr/>
        </p:nvSpPr>
        <p:spPr>
          <a:xfrm>
            <a:off x="429260" y="5734049"/>
            <a:ext cx="828000" cy="271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1X1 conv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1860" y="2343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941860" y="31750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1941860" y="40068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1941860" y="48387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98860" y="5391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227610" y="62293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  <p:sp>
        <p:nvSpPr>
          <p:cNvPr id="5" name="Αριστερό άγκιστρο 4"/>
          <p:cNvSpPr/>
          <p:nvPr/>
        </p:nvSpPr>
        <p:spPr>
          <a:xfrm>
            <a:off x="429260" y="1406551"/>
            <a:ext cx="398130" cy="4130517"/>
          </a:xfrm>
          <a:prstGeom prst="leftBrace">
            <a:avLst>
              <a:gd name="adj1" fmla="val 2433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13350" y="3280549"/>
            <a:ext cx="6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GB" dirty="0"/>
          </a:p>
        </p:txBody>
      </p:sp>
      <p:sp>
        <p:nvSpPr>
          <p:cNvPr id="55" name="Ορθογώνιο 54"/>
          <p:cNvSpPr/>
          <p:nvPr/>
        </p:nvSpPr>
        <p:spPr>
          <a:xfrm>
            <a:off x="3222020" y="1862368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3222020" y="2691043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3222020" y="3519718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3222020" y="4348393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3222020" y="5177068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" name="Ευθύγραμμο βέλος σύνδεσης 7"/>
          <p:cNvCxnSpPr>
            <a:stCxn id="94" idx="0"/>
          </p:cNvCxnSpPr>
          <p:nvPr/>
        </p:nvCxnSpPr>
        <p:spPr>
          <a:xfrm flipH="1" flipV="1">
            <a:off x="1985660" y="1406551"/>
            <a:ext cx="1890" cy="455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>
            <a:stCxn id="94" idx="3"/>
            <a:endCxn id="55" idx="1"/>
          </p:cNvCxnSpPr>
          <p:nvPr/>
        </p:nvCxnSpPr>
        <p:spPr>
          <a:xfrm>
            <a:off x="2628900" y="204236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741960" y="20193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cxnSp>
        <p:nvCxnSpPr>
          <p:cNvPr id="14" name="Ευθύγραμμο βέλος σύνδεσης 13"/>
          <p:cNvCxnSpPr>
            <a:stCxn id="92" idx="3"/>
            <a:endCxn id="56" idx="1"/>
          </p:cNvCxnSpPr>
          <p:nvPr/>
        </p:nvCxnSpPr>
        <p:spPr>
          <a:xfrm>
            <a:off x="2628900" y="2871043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stCxn id="89" idx="3"/>
            <a:endCxn id="57" idx="1"/>
          </p:cNvCxnSpPr>
          <p:nvPr/>
        </p:nvCxnSpPr>
        <p:spPr>
          <a:xfrm>
            <a:off x="2628900" y="369971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>
            <a:stCxn id="86" idx="3"/>
            <a:endCxn id="58" idx="1"/>
          </p:cNvCxnSpPr>
          <p:nvPr/>
        </p:nvCxnSpPr>
        <p:spPr>
          <a:xfrm>
            <a:off x="2628900" y="4528393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>
            <a:stCxn id="97" idx="3"/>
            <a:endCxn id="59" idx="1"/>
          </p:cNvCxnSpPr>
          <p:nvPr/>
        </p:nvCxnSpPr>
        <p:spPr>
          <a:xfrm>
            <a:off x="2628900" y="535706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41960" y="2847975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2741960" y="36766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2741960" y="4505325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741960" y="53340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22" name="Ορθογώνιο 21"/>
          <p:cNvSpPr/>
          <p:nvPr/>
        </p:nvSpPr>
        <p:spPr>
          <a:xfrm>
            <a:off x="4476750" y="2057400"/>
            <a:ext cx="628650" cy="3277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</a:t>
            </a:r>
            <a:endParaRPr lang="en-GB" sz="4000" dirty="0">
              <a:solidFill>
                <a:schemeClr val="tx1"/>
              </a:solidFill>
            </a:endParaRPr>
          </a:p>
        </p:txBody>
      </p:sp>
      <p:cxnSp>
        <p:nvCxnSpPr>
          <p:cNvPr id="24" name="Ευθύγραμμο βέλος σύνδεσης 23"/>
          <p:cNvCxnSpPr>
            <a:stCxn id="55" idx="3"/>
          </p:cNvCxnSpPr>
          <p:nvPr/>
        </p:nvCxnSpPr>
        <p:spPr>
          <a:xfrm>
            <a:off x="3762020" y="2042368"/>
            <a:ext cx="714730" cy="36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56" idx="3"/>
          </p:cNvCxnSpPr>
          <p:nvPr/>
        </p:nvCxnSpPr>
        <p:spPr>
          <a:xfrm>
            <a:off x="3762020" y="2871043"/>
            <a:ext cx="714730" cy="303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>
            <a:stCxn id="57" idx="3"/>
            <a:endCxn id="22" idx="1"/>
          </p:cNvCxnSpPr>
          <p:nvPr/>
        </p:nvCxnSpPr>
        <p:spPr>
          <a:xfrm flipV="1">
            <a:off x="3762020" y="3696087"/>
            <a:ext cx="714730" cy="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/>
          <p:cNvCxnSpPr>
            <a:stCxn id="58" idx="3"/>
          </p:cNvCxnSpPr>
          <p:nvPr/>
        </p:nvCxnSpPr>
        <p:spPr>
          <a:xfrm flipV="1">
            <a:off x="3762020" y="4164762"/>
            <a:ext cx="714730" cy="36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/>
          <p:cNvCxnSpPr>
            <a:stCxn id="59" idx="3"/>
          </p:cNvCxnSpPr>
          <p:nvPr/>
        </p:nvCxnSpPr>
        <p:spPr>
          <a:xfrm flipV="1">
            <a:off x="3762020" y="4838700"/>
            <a:ext cx="714730" cy="5183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904010" y="19431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256</a:t>
            </a:r>
            <a:endParaRPr lang="en-GB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3904010" y="27813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256</a:t>
            </a:r>
            <a:endParaRPr lang="en-GB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39040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256</a:t>
            </a:r>
            <a:endParaRPr lang="en-GB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3904010" y="40767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256</a:t>
            </a:r>
            <a:endParaRPr lang="en-GB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3904010" y="48006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256</a:t>
            </a:r>
            <a:endParaRPr lang="en-GB" sz="1200" dirty="0"/>
          </a:p>
        </p:txBody>
      </p:sp>
      <p:sp>
        <p:nvSpPr>
          <p:cNvPr id="100" name="Ορθογώνιο 99"/>
          <p:cNvSpPr/>
          <p:nvPr/>
        </p:nvSpPr>
        <p:spPr>
          <a:xfrm rot="5400000">
            <a:off x="5412770" y="35065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1" name="Ορθογώνιο 100"/>
          <p:cNvSpPr/>
          <p:nvPr/>
        </p:nvSpPr>
        <p:spPr>
          <a:xfrm rot="5400000">
            <a:off x="6822470" y="35065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" name="Ορθογώνιο 101"/>
          <p:cNvSpPr/>
          <p:nvPr/>
        </p:nvSpPr>
        <p:spPr>
          <a:xfrm rot="5400000">
            <a:off x="8062360" y="3506562"/>
            <a:ext cx="108000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Softmax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4" name="Ορθογώνιο 103"/>
          <p:cNvSpPr/>
          <p:nvPr/>
        </p:nvSpPr>
        <p:spPr>
          <a:xfrm rot="5400000">
            <a:off x="6136670" y="35160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5" name="Ορθογώνιο 104"/>
          <p:cNvSpPr/>
          <p:nvPr/>
        </p:nvSpPr>
        <p:spPr>
          <a:xfrm rot="5400000">
            <a:off x="7508270" y="35160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1" name="Ευθύγραμμο βέλος σύνδεσης 40"/>
          <p:cNvCxnSpPr>
            <a:stCxn id="22" idx="3"/>
            <a:endCxn id="100" idx="2"/>
          </p:cNvCxnSpPr>
          <p:nvPr/>
        </p:nvCxnSpPr>
        <p:spPr>
          <a:xfrm>
            <a:off x="5105400" y="3696087"/>
            <a:ext cx="5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ύγραμμο βέλος σύνδεσης 59"/>
          <p:cNvCxnSpPr>
            <a:stCxn id="100" idx="0"/>
            <a:endCxn id="104" idx="2"/>
          </p:cNvCxnSpPr>
          <p:nvPr/>
        </p:nvCxnSpPr>
        <p:spPr>
          <a:xfrm>
            <a:off x="6048685" y="3696087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ύγραμμο βέλος σύνδεσης 61"/>
          <p:cNvCxnSpPr>
            <a:stCxn id="104" idx="0"/>
            <a:endCxn id="101" idx="2"/>
          </p:cNvCxnSpPr>
          <p:nvPr/>
        </p:nvCxnSpPr>
        <p:spPr>
          <a:xfrm>
            <a:off x="6586670" y="3696087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Ευθύγραμμο βέλος σύνδεσης 63"/>
          <p:cNvCxnSpPr>
            <a:stCxn id="101" idx="0"/>
            <a:endCxn id="105" idx="2"/>
          </p:cNvCxnSpPr>
          <p:nvPr/>
        </p:nvCxnSpPr>
        <p:spPr>
          <a:xfrm>
            <a:off x="7458385" y="3696087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ύγραμμο βέλος σύνδεσης 66"/>
          <p:cNvCxnSpPr>
            <a:stCxn id="105" idx="0"/>
            <a:endCxn id="102" idx="2"/>
          </p:cNvCxnSpPr>
          <p:nvPr/>
        </p:nvCxnSpPr>
        <p:spPr>
          <a:xfrm>
            <a:off x="7958270" y="3696087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18036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6091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9807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  <p:cxnSp>
        <p:nvCxnSpPr>
          <p:cNvPr id="70" name="Γωνιακή σύνδεση 69"/>
          <p:cNvCxnSpPr>
            <a:stCxn id="102" idx="0"/>
            <a:endCxn id="21" idx="2"/>
          </p:cNvCxnSpPr>
          <p:nvPr/>
        </p:nvCxnSpPr>
        <p:spPr>
          <a:xfrm flipH="1" flipV="1">
            <a:off x="7143999" y="1444651"/>
            <a:ext cx="1647886" cy="2251436"/>
          </a:xfrm>
          <a:prstGeom prst="bentConnector4">
            <a:avLst>
              <a:gd name="adj1" fmla="val -13872"/>
              <a:gd name="adj2" fmla="val 5420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133110" y="22542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369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- Improvements</a:t>
            </a:r>
            <a:endParaRPr lang="en-GB" sz="4000" dirty="0"/>
          </a:p>
        </p:txBody>
      </p:sp>
      <p:sp>
        <p:nvSpPr>
          <p:cNvPr id="97" name="Ορθογώνιο 96"/>
          <p:cNvSpPr/>
          <p:nvPr/>
        </p:nvSpPr>
        <p:spPr>
          <a:xfrm>
            <a:off x="1346200" y="51770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Ορθογώνιο 85"/>
          <p:cNvSpPr/>
          <p:nvPr/>
        </p:nvSpPr>
        <p:spPr>
          <a:xfrm>
            <a:off x="1346200" y="434839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1346200" y="351971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1346200" y="2691043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1346200" y="1862368"/>
            <a:ext cx="12827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 block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75300" y="1013764"/>
                <a:ext cx="31373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00" y="1013764"/>
                <a:ext cx="313739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Ευθύγραμμο βέλος σύνδεσης 26"/>
          <p:cNvCxnSpPr>
            <a:stCxn id="97" idx="0"/>
            <a:endCxn id="86" idx="2"/>
          </p:cNvCxnSpPr>
          <p:nvPr/>
        </p:nvCxnSpPr>
        <p:spPr>
          <a:xfrm flipV="1">
            <a:off x="1987550" y="470839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86" idx="0"/>
            <a:endCxn id="89" idx="2"/>
          </p:cNvCxnSpPr>
          <p:nvPr/>
        </p:nvCxnSpPr>
        <p:spPr>
          <a:xfrm flipV="1">
            <a:off x="1987550" y="387971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>
            <a:stCxn id="89" idx="0"/>
            <a:endCxn id="92" idx="2"/>
          </p:cNvCxnSpPr>
          <p:nvPr/>
        </p:nvCxnSpPr>
        <p:spPr>
          <a:xfrm flipV="1">
            <a:off x="1987550" y="3051043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>
            <a:stCxn id="92" idx="0"/>
            <a:endCxn id="94" idx="2"/>
          </p:cNvCxnSpPr>
          <p:nvPr/>
        </p:nvCxnSpPr>
        <p:spPr>
          <a:xfrm flipV="1">
            <a:off x="1987550" y="2222368"/>
            <a:ext cx="0" cy="468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172466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60" y="6152244"/>
                <a:ext cx="522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Ευθύγραμμο βέλος σύνδεσης 44"/>
          <p:cNvCxnSpPr>
            <a:stCxn id="43" idx="0"/>
            <a:endCxn id="97" idx="2"/>
          </p:cNvCxnSpPr>
          <p:nvPr/>
        </p:nvCxnSpPr>
        <p:spPr>
          <a:xfrm flipV="1">
            <a:off x="1985660" y="5537068"/>
            <a:ext cx="1890" cy="61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Ορθογώνιο 125"/>
              <p:cNvSpPr/>
              <p:nvPr/>
            </p:nvSpPr>
            <p:spPr>
              <a:xfrm>
                <a:off x="383540" y="6152244"/>
                <a:ext cx="52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Ορθογώνιο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0" y="6152244"/>
                <a:ext cx="522000" cy="432000"/>
              </a:xfrm>
              <a:prstGeom prst="rect">
                <a:avLst/>
              </a:prstGeom>
              <a:blipFill rotWithShape="0">
                <a:blip r:embed="rId4"/>
                <a:stretch>
                  <a:fillRect l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Ευθύγραμμο βέλος σύνδεσης 46"/>
          <p:cNvCxnSpPr>
            <a:stCxn id="126" idx="0"/>
            <a:endCxn id="97" idx="1"/>
          </p:cNvCxnSpPr>
          <p:nvPr/>
        </p:nvCxnSpPr>
        <p:spPr>
          <a:xfrm flipV="1">
            <a:off x="644540" y="5357068"/>
            <a:ext cx="701660" cy="79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Ορθογώνιο 2"/>
          <p:cNvSpPr/>
          <p:nvPr/>
        </p:nvSpPr>
        <p:spPr>
          <a:xfrm>
            <a:off x="1572260" y="5734049"/>
            <a:ext cx="828000" cy="271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1X1 conv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Ορθογώνιο 45"/>
          <p:cNvSpPr/>
          <p:nvPr/>
        </p:nvSpPr>
        <p:spPr>
          <a:xfrm>
            <a:off x="429260" y="5734049"/>
            <a:ext cx="828000" cy="271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1X1 conv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1860" y="2343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1941860" y="31750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1941860" y="40068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1941860" y="48387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98860" y="5391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227610" y="62293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  <p:sp>
        <p:nvSpPr>
          <p:cNvPr id="5" name="Αριστερό άγκιστρο 4"/>
          <p:cNvSpPr/>
          <p:nvPr/>
        </p:nvSpPr>
        <p:spPr>
          <a:xfrm>
            <a:off x="429260" y="1406551"/>
            <a:ext cx="398130" cy="4130517"/>
          </a:xfrm>
          <a:prstGeom prst="leftBrace">
            <a:avLst>
              <a:gd name="adj1" fmla="val 2433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13350" y="3280549"/>
            <a:ext cx="6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GB" dirty="0"/>
          </a:p>
        </p:txBody>
      </p:sp>
      <p:sp>
        <p:nvSpPr>
          <p:cNvPr id="59" name="Ορθογώνιο 58"/>
          <p:cNvSpPr/>
          <p:nvPr/>
        </p:nvSpPr>
        <p:spPr>
          <a:xfrm>
            <a:off x="4606320" y="35160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" name="Ευθύγραμμο βέλος σύνδεσης 7"/>
          <p:cNvCxnSpPr>
            <a:stCxn id="94" idx="0"/>
          </p:cNvCxnSpPr>
          <p:nvPr/>
        </p:nvCxnSpPr>
        <p:spPr>
          <a:xfrm flipH="1" flipV="1">
            <a:off x="1985660" y="1406551"/>
            <a:ext cx="1890" cy="455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>
            <a:stCxn id="94" idx="3"/>
          </p:cNvCxnSpPr>
          <p:nvPr/>
        </p:nvCxnSpPr>
        <p:spPr>
          <a:xfrm>
            <a:off x="2628900" y="204236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741960" y="20193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cxnSp>
        <p:nvCxnSpPr>
          <p:cNvPr id="14" name="Ευθύγραμμο βέλος σύνδεσης 13"/>
          <p:cNvCxnSpPr>
            <a:stCxn id="92" idx="3"/>
          </p:cNvCxnSpPr>
          <p:nvPr/>
        </p:nvCxnSpPr>
        <p:spPr>
          <a:xfrm>
            <a:off x="2628900" y="2871043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stCxn id="89" idx="3"/>
          </p:cNvCxnSpPr>
          <p:nvPr/>
        </p:nvCxnSpPr>
        <p:spPr>
          <a:xfrm>
            <a:off x="2628900" y="3699718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>
            <a:stCxn id="86" idx="3"/>
          </p:cNvCxnSpPr>
          <p:nvPr/>
        </p:nvCxnSpPr>
        <p:spPr>
          <a:xfrm>
            <a:off x="2628900" y="4528393"/>
            <a:ext cx="593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41960" y="2847975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2741960" y="36766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2741960" y="4505325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741960" y="533400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</a:t>
            </a:r>
            <a:endParaRPr lang="en-GB" sz="1200" dirty="0"/>
          </a:p>
        </p:txBody>
      </p:sp>
      <p:sp>
        <p:nvSpPr>
          <p:cNvPr id="22" name="Ορθογώνιο 21"/>
          <p:cNvSpPr/>
          <p:nvPr/>
        </p:nvSpPr>
        <p:spPr>
          <a:xfrm rot="5400000">
            <a:off x="1534407" y="3286938"/>
            <a:ext cx="3962268" cy="53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Concatenate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39755" y="3486150"/>
            <a:ext cx="83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512 x 30</a:t>
            </a:r>
            <a:endParaRPr lang="en-GB" sz="1200" dirty="0"/>
          </a:p>
        </p:txBody>
      </p:sp>
      <p:sp>
        <p:nvSpPr>
          <p:cNvPr id="100" name="Ορθογώνιο 99"/>
          <p:cNvSpPr/>
          <p:nvPr/>
        </p:nvSpPr>
        <p:spPr>
          <a:xfrm rot="5400000">
            <a:off x="5412770" y="35065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1" name="Ορθογώνιο 100"/>
          <p:cNvSpPr/>
          <p:nvPr/>
        </p:nvSpPr>
        <p:spPr>
          <a:xfrm rot="5400000">
            <a:off x="6822470" y="35065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" name="Ορθογώνιο 101"/>
          <p:cNvSpPr/>
          <p:nvPr/>
        </p:nvSpPr>
        <p:spPr>
          <a:xfrm rot="5400000">
            <a:off x="8062360" y="3506562"/>
            <a:ext cx="108000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Softmax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4" name="Ορθογώνιο 103"/>
          <p:cNvSpPr/>
          <p:nvPr/>
        </p:nvSpPr>
        <p:spPr>
          <a:xfrm rot="5400000">
            <a:off x="6136670" y="35160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5" name="Ορθογώνιο 104"/>
          <p:cNvSpPr/>
          <p:nvPr/>
        </p:nvSpPr>
        <p:spPr>
          <a:xfrm rot="5400000">
            <a:off x="7508270" y="35160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0" name="Ευθύγραμμο βέλος σύνδεσης 59"/>
          <p:cNvCxnSpPr/>
          <p:nvPr/>
        </p:nvCxnSpPr>
        <p:spPr>
          <a:xfrm>
            <a:off x="6048685" y="3696087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ύγραμμο βέλος σύνδεσης 61"/>
          <p:cNvCxnSpPr/>
          <p:nvPr/>
        </p:nvCxnSpPr>
        <p:spPr>
          <a:xfrm>
            <a:off x="6586670" y="3696087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Ευθύγραμμο βέλος σύνδεσης 63"/>
          <p:cNvCxnSpPr/>
          <p:nvPr/>
        </p:nvCxnSpPr>
        <p:spPr>
          <a:xfrm>
            <a:off x="7458385" y="3696087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ύγραμμο βέλος σύνδεσης 66"/>
          <p:cNvCxnSpPr/>
          <p:nvPr/>
        </p:nvCxnSpPr>
        <p:spPr>
          <a:xfrm>
            <a:off x="7958270" y="3696087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18036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6091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980710" y="34861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  <p:cxnSp>
        <p:nvCxnSpPr>
          <p:cNvPr id="70" name="Γωνιακή σύνδεση 69"/>
          <p:cNvCxnSpPr>
            <a:stCxn id="102" idx="0"/>
            <a:endCxn id="21" idx="2"/>
          </p:cNvCxnSpPr>
          <p:nvPr/>
        </p:nvCxnSpPr>
        <p:spPr>
          <a:xfrm flipH="1" flipV="1">
            <a:off x="7143999" y="1444651"/>
            <a:ext cx="1647886" cy="2251436"/>
          </a:xfrm>
          <a:prstGeom prst="bentConnector4">
            <a:avLst>
              <a:gd name="adj1" fmla="val -13872"/>
              <a:gd name="adj2" fmla="val 5420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133110" y="2254250"/>
            <a:ext cx="66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256</a:t>
            </a:r>
            <a:endParaRPr lang="en-GB" sz="1200" dirty="0"/>
          </a:p>
        </p:txBody>
      </p:sp>
      <p:cxnSp>
        <p:nvCxnSpPr>
          <p:cNvPr id="11" name="Ευθύγραμμο βέλος σύνδεσης 10"/>
          <p:cNvCxnSpPr>
            <a:stCxn id="97" idx="3"/>
          </p:cNvCxnSpPr>
          <p:nvPr/>
        </p:nvCxnSpPr>
        <p:spPr>
          <a:xfrm>
            <a:off x="2628900" y="5357068"/>
            <a:ext cx="5893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3784542" y="3696087"/>
            <a:ext cx="8217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/>
          <p:cNvCxnSpPr>
            <a:stCxn id="59" idx="3"/>
            <a:endCxn id="100" idx="2"/>
          </p:cNvCxnSpPr>
          <p:nvPr/>
        </p:nvCxnSpPr>
        <p:spPr>
          <a:xfrm>
            <a:off x="5146320" y="3696087"/>
            <a:ext cx="5233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62700" y="5537068"/>
            <a:ext cx="205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Up to 10% increase in speed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- Improvements</a:t>
            </a:r>
            <a:endParaRPr lang="en-GB" sz="40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2076450" y="64262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Input (speech)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2076450" y="5994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Pre-processing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2076450" y="55626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One hot,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076450" y="51308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Causal conv, r-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0" name="Ευθύγραμμο βέλος σύνδεσης 19"/>
          <p:cNvCxnSpPr>
            <a:stCxn id="4" idx="0"/>
            <a:endCxn id="6" idx="2"/>
          </p:cNvCxnSpPr>
          <p:nvPr/>
        </p:nvCxnSpPr>
        <p:spPr>
          <a:xfrm flipV="1">
            <a:off x="2787650" y="62896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6" idx="0"/>
            <a:endCxn id="7" idx="2"/>
          </p:cNvCxnSpPr>
          <p:nvPr/>
        </p:nvCxnSpPr>
        <p:spPr>
          <a:xfrm flipV="1">
            <a:off x="2787650" y="58578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>
            <a:stCxn id="7" idx="0"/>
            <a:endCxn id="8" idx="2"/>
          </p:cNvCxnSpPr>
          <p:nvPr/>
        </p:nvCxnSpPr>
        <p:spPr>
          <a:xfrm flipV="1">
            <a:off x="2787650" y="54260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Ομάδα 31"/>
          <p:cNvGrpSpPr/>
          <p:nvPr/>
        </p:nvGrpSpPr>
        <p:grpSpPr>
          <a:xfrm>
            <a:off x="952500" y="3050540"/>
            <a:ext cx="3670300" cy="1943100"/>
            <a:chOff x="406400" y="2959100"/>
            <a:chExt cx="3670300" cy="1943100"/>
          </a:xfrm>
        </p:grpSpPr>
        <p:sp>
          <p:nvSpPr>
            <p:cNvPr id="5" name="Ορθογώνιο 4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Στρογγυλεμένο ορθογώνιο 9"/>
            <p:cNvSpPr/>
            <p:nvPr/>
          </p:nvSpPr>
          <p:spPr>
            <a:xfrm>
              <a:off x="5842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Στρογγυλεμένο ορθογώνιο 10"/>
            <p:cNvSpPr/>
            <p:nvPr/>
          </p:nvSpPr>
          <p:spPr>
            <a:xfrm>
              <a:off x="24765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Στρογγυλεμένο ορθογώνιο 13"/>
            <p:cNvSpPr/>
            <p:nvPr/>
          </p:nvSpPr>
          <p:spPr>
            <a:xfrm>
              <a:off x="1530350" y="350838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Conv</a:t>
              </a:r>
              <a:r>
                <a:rPr lang="el-GR" sz="1200" dirty="0" smtClean="0">
                  <a:solidFill>
                    <a:schemeClr val="tx1"/>
                  </a:solidFill>
                </a:rPr>
                <a:t> 1×1</a:t>
              </a:r>
              <a:r>
                <a:rPr lang="en-US" sz="1200" dirty="0" smtClean="0">
                  <a:solidFill>
                    <a:schemeClr val="tx1"/>
                  </a:solidFill>
                </a:rPr>
                <a:t> r-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Ευθύγραμμο βέλος σύνδεσης 29"/>
            <p:cNvCxnSpPr>
              <a:stCxn id="10" idx="0"/>
            </p:cNvCxnSpPr>
            <p:nvPr/>
          </p:nvCxnSpPr>
          <p:spPr>
            <a:xfrm flipV="1">
              <a:off x="12954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Ευθύγραμμο βέλος σύνδεσης 63"/>
            <p:cNvCxnSpPr>
              <a:stCxn id="11" idx="0"/>
              <a:endCxn id="13" idx="4"/>
            </p:cNvCxnSpPr>
            <p:nvPr/>
          </p:nvCxnSpPr>
          <p:spPr>
            <a:xfrm flipV="1">
              <a:off x="31877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Ευθύγραμμο βέλος σύνδεσης 70"/>
            <p:cNvCxnSpPr>
              <a:stCxn id="12" idx="0"/>
              <a:endCxn id="14" idx="2"/>
            </p:cNvCxnSpPr>
            <p:nvPr/>
          </p:nvCxnSpPr>
          <p:spPr>
            <a:xfrm flipV="1">
              <a:off x="2241550" y="3803581"/>
              <a:ext cx="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Ευθύγραμμο βέλος σύνδεσης 72"/>
            <p:cNvCxnSpPr>
              <a:stCxn id="14" idx="0"/>
              <a:endCxn id="16" idx="4"/>
            </p:cNvCxnSpPr>
            <p:nvPr/>
          </p:nvCxnSpPr>
          <p:spPr>
            <a:xfrm flipV="1">
              <a:off x="2241550" y="339308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ύγραμμο βέλος σύνδεσης 77"/>
            <p:cNvCxnSpPr>
              <a:stCxn id="9" idx="6"/>
              <a:endCxn id="12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Ευθύγραμμο βέλος σύνδεσης 79"/>
            <p:cNvCxnSpPr>
              <a:stCxn id="13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Έλλειψη 49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Γωνιακή σύνδεση 87"/>
            <p:cNvCxnSpPr>
              <a:stCxn id="50" idx="2"/>
              <a:endCxn id="16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Identity mapping</a:t>
              </a:r>
              <a:endParaRPr lang="en-GB" sz="1000" dirty="0"/>
            </a:p>
          </p:txBody>
        </p:sp>
        <p:cxnSp>
          <p:nvCxnSpPr>
            <p:cNvPr id="93" name="Ευθύγραμμο βέλος σύνδεσης 92"/>
            <p:cNvCxnSpPr>
              <a:stCxn id="50" idx="0"/>
              <a:endCxn id="10" idx="2"/>
            </p:cNvCxnSpPr>
            <p:nvPr/>
          </p:nvCxnSpPr>
          <p:spPr>
            <a:xfrm flipH="1" flipV="1">
              <a:off x="1295400" y="4648131"/>
              <a:ext cx="9487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Ευθύγραμμο βέλος σύνδεσης 94"/>
            <p:cNvCxnSpPr>
              <a:endCxn id="11" idx="2"/>
            </p:cNvCxnSpPr>
            <p:nvPr/>
          </p:nvCxnSpPr>
          <p:spPr>
            <a:xfrm flipV="1">
              <a:off x="2241550" y="4648131"/>
              <a:ext cx="9461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Ευθύγραμμο βέλος σύνδεσης 81"/>
          <p:cNvCxnSpPr>
            <a:stCxn id="8" idx="0"/>
            <a:endCxn id="50" idx="4"/>
          </p:cNvCxnSpPr>
          <p:nvPr/>
        </p:nvCxnSpPr>
        <p:spPr>
          <a:xfrm flipV="1">
            <a:off x="2787650" y="4934340"/>
            <a:ext cx="2600" cy="196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Ομάδα 95"/>
          <p:cNvGrpSpPr/>
          <p:nvPr/>
        </p:nvGrpSpPr>
        <p:grpSpPr>
          <a:xfrm>
            <a:off x="952500" y="741680"/>
            <a:ext cx="3670300" cy="1943100"/>
            <a:chOff x="406400" y="2959100"/>
            <a:chExt cx="3670300" cy="1943100"/>
          </a:xfrm>
        </p:grpSpPr>
        <p:sp>
          <p:nvSpPr>
            <p:cNvPr id="97" name="Ορθογώνιο 96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Στρογγυλεμένο ορθογώνιο 97"/>
            <p:cNvSpPr/>
            <p:nvPr/>
          </p:nvSpPr>
          <p:spPr>
            <a:xfrm>
              <a:off x="5842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9" name="Στρογγυλεμένο ορθογώνιο 98"/>
            <p:cNvSpPr/>
            <p:nvPr/>
          </p:nvSpPr>
          <p:spPr>
            <a:xfrm>
              <a:off x="2476500" y="435293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Dilated convolution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Έλλειψη 99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Έλλειψη 100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Στρογγυλεμένο ορθογώνιο 101"/>
            <p:cNvSpPr/>
            <p:nvPr/>
          </p:nvSpPr>
          <p:spPr>
            <a:xfrm>
              <a:off x="1530350" y="350838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Conv</a:t>
              </a:r>
              <a:r>
                <a:rPr lang="el-GR" sz="1200" dirty="0" smtClean="0">
                  <a:solidFill>
                    <a:schemeClr val="tx1"/>
                  </a:solidFill>
                </a:rPr>
                <a:t> 1×1</a:t>
              </a:r>
              <a:r>
                <a:rPr lang="en-US" sz="1200" dirty="0" smtClean="0">
                  <a:solidFill>
                    <a:schemeClr val="tx1"/>
                  </a:solidFill>
                </a:rPr>
                <a:t>, r-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Έλλειψη 102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4" name="Έλλειψη 103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Ευθύγραμμο βέλος σύνδεσης 104"/>
            <p:cNvCxnSpPr>
              <a:stCxn id="98" idx="0"/>
            </p:cNvCxnSpPr>
            <p:nvPr/>
          </p:nvCxnSpPr>
          <p:spPr>
            <a:xfrm flipV="1">
              <a:off x="12954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Ευθύγραμμο βέλος σύνδεσης 105"/>
            <p:cNvCxnSpPr>
              <a:stCxn id="99" idx="0"/>
              <a:endCxn id="101" idx="4"/>
            </p:cNvCxnSpPr>
            <p:nvPr/>
          </p:nvCxnSpPr>
          <p:spPr>
            <a:xfrm flipV="1">
              <a:off x="3187700" y="4251331"/>
              <a:ext cx="0" cy="10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Ευθύγραμμο βέλος σύνδεσης 106"/>
            <p:cNvCxnSpPr>
              <a:stCxn id="103" idx="0"/>
              <a:endCxn id="102" idx="2"/>
            </p:cNvCxnSpPr>
            <p:nvPr/>
          </p:nvCxnSpPr>
          <p:spPr>
            <a:xfrm flipV="1">
              <a:off x="2241550" y="3803581"/>
              <a:ext cx="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Ευθύγραμμο βέλος σύνδεσης 107"/>
            <p:cNvCxnSpPr>
              <a:stCxn id="102" idx="0"/>
              <a:endCxn id="104" idx="4"/>
            </p:cNvCxnSpPr>
            <p:nvPr/>
          </p:nvCxnSpPr>
          <p:spPr>
            <a:xfrm flipV="1">
              <a:off x="2241550" y="339308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Ευθύγραμμο βέλος σύνδεσης 110"/>
            <p:cNvCxnSpPr>
              <a:stCxn id="100" idx="6"/>
              <a:endCxn id="103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Ευθύγραμμο βέλος σύνδεσης 111"/>
            <p:cNvCxnSpPr>
              <a:stCxn id="101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Έλλειψη 112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Γωνιακή σύνδεση 113"/>
            <p:cNvCxnSpPr>
              <a:stCxn id="113" idx="2"/>
              <a:endCxn id="104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Identity mapping</a:t>
              </a:r>
              <a:endParaRPr lang="en-GB" sz="1000" dirty="0"/>
            </a:p>
          </p:txBody>
        </p:sp>
        <p:cxnSp>
          <p:nvCxnSpPr>
            <p:cNvPr id="116" name="Ευθύγραμμο βέλος σύνδεσης 115"/>
            <p:cNvCxnSpPr>
              <a:stCxn id="113" idx="0"/>
              <a:endCxn id="98" idx="2"/>
            </p:cNvCxnSpPr>
            <p:nvPr/>
          </p:nvCxnSpPr>
          <p:spPr>
            <a:xfrm flipH="1" flipV="1">
              <a:off x="1295400" y="4648131"/>
              <a:ext cx="9487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Ευθύγραμμο βέλος σύνδεσης 116"/>
            <p:cNvCxnSpPr>
              <a:endCxn id="99" idx="2"/>
            </p:cNvCxnSpPr>
            <p:nvPr/>
          </p:nvCxnSpPr>
          <p:spPr>
            <a:xfrm flipV="1">
              <a:off x="2241550" y="4648131"/>
              <a:ext cx="946150" cy="1047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Ευθύγραμμο βέλος σύνδεσης 33"/>
          <p:cNvCxnSpPr>
            <a:stCxn id="16" idx="0"/>
          </p:cNvCxnSpPr>
          <p:nvPr/>
        </p:nvCxnSpPr>
        <p:spPr>
          <a:xfrm flipV="1">
            <a:off x="2787650" y="2979420"/>
            <a:ext cx="0" cy="217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Έλλειψη 34"/>
          <p:cNvSpPr/>
          <p:nvPr/>
        </p:nvSpPr>
        <p:spPr>
          <a:xfrm>
            <a:off x="2768380" y="278383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Έλλειψη 117"/>
          <p:cNvSpPr/>
          <p:nvPr/>
        </p:nvSpPr>
        <p:spPr>
          <a:xfrm>
            <a:off x="2768380" y="285379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Έλλειψη 118"/>
          <p:cNvSpPr/>
          <p:nvPr/>
        </p:nvSpPr>
        <p:spPr>
          <a:xfrm>
            <a:off x="2768380" y="292375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Ευθεία γραμμή σύνδεσης 36"/>
          <p:cNvCxnSpPr>
            <a:stCxn id="97" idx="2"/>
            <a:endCxn id="97" idx="2"/>
          </p:cNvCxnSpPr>
          <p:nvPr/>
        </p:nvCxnSpPr>
        <p:spPr>
          <a:xfrm>
            <a:off x="2787650" y="2684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>
            <a:off x="2782630" y="2625480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 40"/>
          <p:cNvSpPr/>
          <p:nvPr/>
        </p:nvSpPr>
        <p:spPr>
          <a:xfrm>
            <a:off x="6908800" y="1274290"/>
            <a:ext cx="1854200" cy="2983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Στρογγυλεμένο ορθογώνιο 119"/>
          <p:cNvSpPr/>
          <p:nvPr/>
        </p:nvSpPr>
        <p:spPr>
          <a:xfrm>
            <a:off x="7124700" y="787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Loss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Στρογγυλεμένο ορθογώνιο 120"/>
          <p:cNvSpPr/>
          <p:nvPr/>
        </p:nvSpPr>
        <p:spPr>
          <a:xfrm>
            <a:off x="7124700" y="14351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Softmax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Στρογγυλεμένο ορθογώνιο 121"/>
          <p:cNvSpPr/>
          <p:nvPr/>
        </p:nvSpPr>
        <p:spPr>
          <a:xfrm>
            <a:off x="7124700" y="1918164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 1×1,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Στρογγυλεμένο ορθογώνιο 122"/>
          <p:cNvSpPr/>
          <p:nvPr/>
        </p:nvSpPr>
        <p:spPr>
          <a:xfrm>
            <a:off x="7124700" y="2868492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 1×1,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Έλλειψη 123"/>
          <p:cNvSpPr/>
          <p:nvPr/>
        </p:nvSpPr>
        <p:spPr>
          <a:xfrm>
            <a:off x="7426325" y="2401228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Έλλειψη 124"/>
          <p:cNvSpPr/>
          <p:nvPr/>
        </p:nvSpPr>
        <p:spPr>
          <a:xfrm>
            <a:off x="7426325" y="3351556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Έλλειψη 126"/>
          <p:cNvSpPr/>
          <p:nvPr/>
        </p:nvSpPr>
        <p:spPr>
          <a:xfrm>
            <a:off x="7691900" y="3818821"/>
            <a:ext cx="288000" cy="28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+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1" name="Γωνιακή σύνδεση 50"/>
          <p:cNvCxnSpPr>
            <a:stCxn id="7" idx="3"/>
            <a:endCxn id="120" idx="1"/>
          </p:cNvCxnSpPr>
          <p:nvPr/>
        </p:nvCxnSpPr>
        <p:spPr>
          <a:xfrm flipV="1">
            <a:off x="3498850" y="935000"/>
            <a:ext cx="3625850" cy="4775200"/>
          </a:xfrm>
          <a:prstGeom prst="bentConnector3">
            <a:avLst>
              <a:gd name="adj1" fmla="val 5560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ύγραμμο βέλος σύνδεσης 52"/>
          <p:cNvCxnSpPr/>
          <p:nvPr/>
        </p:nvCxnSpPr>
        <p:spPr>
          <a:xfrm flipV="1">
            <a:off x="7835900" y="1082600"/>
            <a:ext cx="0" cy="35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Ευθύγραμμο βέλος σύνδεσης 54"/>
          <p:cNvCxnSpPr>
            <a:stCxn id="122" idx="0"/>
            <a:endCxn id="121" idx="2"/>
          </p:cNvCxnSpPr>
          <p:nvPr/>
        </p:nvCxnSpPr>
        <p:spPr>
          <a:xfrm flipV="1">
            <a:off x="7835900" y="1730300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ύγραμμο βέλος σύνδεσης 56"/>
          <p:cNvCxnSpPr>
            <a:stCxn id="124" idx="0"/>
            <a:endCxn id="122" idx="2"/>
          </p:cNvCxnSpPr>
          <p:nvPr/>
        </p:nvCxnSpPr>
        <p:spPr>
          <a:xfrm flipV="1">
            <a:off x="7835900" y="2213364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Ευθύγραμμο βέλος σύνδεσης 58"/>
          <p:cNvCxnSpPr>
            <a:stCxn id="123" idx="0"/>
            <a:endCxn id="124" idx="4"/>
          </p:cNvCxnSpPr>
          <p:nvPr/>
        </p:nvCxnSpPr>
        <p:spPr>
          <a:xfrm flipV="1">
            <a:off x="7835900" y="2680628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ύγραμμο βέλος σύνδεσης 60"/>
          <p:cNvCxnSpPr>
            <a:stCxn id="125" idx="0"/>
          </p:cNvCxnSpPr>
          <p:nvPr/>
        </p:nvCxnSpPr>
        <p:spPr>
          <a:xfrm flipV="1">
            <a:off x="7835900" y="3163692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/>
          <p:cNvCxnSpPr>
            <a:stCxn id="127" idx="0"/>
          </p:cNvCxnSpPr>
          <p:nvPr/>
        </p:nvCxnSpPr>
        <p:spPr>
          <a:xfrm flipV="1">
            <a:off x="7835900" y="3630956"/>
            <a:ext cx="0" cy="187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997700" y="4241171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Post-processing</a:t>
            </a:r>
            <a:endParaRPr lang="en-GB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514649" y="1205329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Skip connection</a:t>
            </a:r>
            <a:endParaRPr lang="en-GB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305675" y="1054297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70628" y="3777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residual block dilation = 1</a:t>
            </a:r>
            <a:endParaRPr lang="en-GB" sz="1200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-70628" y="1491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residual block dilation = 512</a:t>
            </a:r>
            <a:endParaRPr lang="en-GB" sz="1200" dirty="0"/>
          </a:p>
        </p:txBody>
      </p:sp>
      <p:sp>
        <p:nvSpPr>
          <p:cNvPr id="81" name="Στρογγυλεμένο ορθογώνιο 80"/>
          <p:cNvSpPr/>
          <p:nvPr/>
        </p:nvSpPr>
        <p:spPr>
          <a:xfrm>
            <a:off x="5683250" y="1421061"/>
            <a:ext cx="844550" cy="5239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</a:t>
            </a:r>
            <a:r>
              <a:rPr lang="el-GR" sz="1200" dirty="0" smtClean="0">
                <a:solidFill>
                  <a:schemeClr val="tx1"/>
                </a:solidFill>
              </a:rPr>
              <a:t> 1×1</a:t>
            </a:r>
            <a:r>
              <a:rPr lang="en-US" sz="1200" dirty="0" smtClean="0">
                <a:solidFill>
                  <a:schemeClr val="tx1"/>
                </a:solidFill>
              </a:rPr>
              <a:t> s-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7" name="Ευθύγραμμο βέλος σύνδεσης 16"/>
          <p:cNvCxnSpPr>
            <a:endCxn id="81" idx="1"/>
          </p:cNvCxnSpPr>
          <p:nvPr/>
        </p:nvCxnSpPr>
        <p:spPr>
          <a:xfrm flipV="1">
            <a:off x="2804380" y="1683036"/>
            <a:ext cx="28788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>
            <a:stCxn id="81" idx="2"/>
            <a:endCxn id="127" idx="2"/>
          </p:cNvCxnSpPr>
          <p:nvPr/>
        </p:nvCxnSpPr>
        <p:spPr>
          <a:xfrm>
            <a:off x="6105525" y="1945011"/>
            <a:ext cx="1586375" cy="20178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514649" y="3560425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Skip connection</a:t>
            </a:r>
            <a:endParaRPr lang="en-GB" sz="1200" dirty="0"/>
          </a:p>
        </p:txBody>
      </p:sp>
      <p:cxnSp>
        <p:nvCxnSpPr>
          <p:cNvPr id="91" name="Ευθύγραμμο βέλος σύνδεσης 90"/>
          <p:cNvCxnSpPr/>
          <p:nvPr/>
        </p:nvCxnSpPr>
        <p:spPr>
          <a:xfrm flipV="1">
            <a:off x="2809850" y="3983921"/>
            <a:ext cx="284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109" idx="3"/>
            <a:endCxn id="127" idx="2"/>
          </p:cNvCxnSpPr>
          <p:nvPr/>
        </p:nvCxnSpPr>
        <p:spPr>
          <a:xfrm flipV="1">
            <a:off x="6522357" y="3962821"/>
            <a:ext cx="1169543" cy="20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Στρογγυλεμένο ορθογώνιο 108"/>
          <p:cNvSpPr/>
          <p:nvPr/>
        </p:nvSpPr>
        <p:spPr>
          <a:xfrm>
            <a:off x="5677807" y="3721572"/>
            <a:ext cx="844550" cy="5239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</a:t>
            </a:r>
            <a:r>
              <a:rPr lang="el-GR" sz="1200" dirty="0" smtClean="0">
                <a:solidFill>
                  <a:schemeClr val="tx1"/>
                </a:solidFill>
              </a:rPr>
              <a:t> 1×1</a:t>
            </a:r>
            <a:r>
              <a:rPr lang="en-US" sz="1200" dirty="0" smtClean="0">
                <a:solidFill>
                  <a:schemeClr val="tx1"/>
                </a:solidFill>
              </a:rPr>
              <a:t> s-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=512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515100" y="5829300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channels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6769100" y="4927600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Parameters of the original </a:t>
            </a:r>
            <a:r>
              <a:rPr lang="en-US" dirty="0" err="1" smtClean="0"/>
              <a:t>Wavenet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6515100" y="6413500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residual blocks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5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- Improvements</a:t>
            </a:r>
            <a:endParaRPr lang="en-GB" sz="40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2076450" y="64262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Input (speech)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2076450" y="5994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Pre-processing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2076450" y="55626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One hot,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076450" y="51308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Causal conv, r-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0" name="Ευθύγραμμο βέλος σύνδεσης 19"/>
          <p:cNvCxnSpPr>
            <a:stCxn id="4" idx="0"/>
            <a:endCxn id="6" idx="2"/>
          </p:cNvCxnSpPr>
          <p:nvPr/>
        </p:nvCxnSpPr>
        <p:spPr>
          <a:xfrm flipV="1">
            <a:off x="2787650" y="62896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6" idx="0"/>
            <a:endCxn id="7" idx="2"/>
          </p:cNvCxnSpPr>
          <p:nvPr/>
        </p:nvCxnSpPr>
        <p:spPr>
          <a:xfrm flipV="1">
            <a:off x="2787650" y="58578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>
            <a:stCxn id="7" idx="0"/>
            <a:endCxn id="8" idx="2"/>
          </p:cNvCxnSpPr>
          <p:nvPr/>
        </p:nvCxnSpPr>
        <p:spPr>
          <a:xfrm flipV="1">
            <a:off x="2787650" y="54260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Ομάδα 31"/>
          <p:cNvGrpSpPr/>
          <p:nvPr/>
        </p:nvGrpSpPr>
        <p:grpSpPr>
          <a:xfrm>
            <a:off x="952500" y="3050540"/>
            <a:ext cx="3670300" cy="1943100"/>
            <a:chOff x="406400" y="2959100"/>
            <a:chExt cx="3670300" cy="1943100"/>
          </a:xfrm>
        </p:grpSpPr>
        <p:sp>
          <p:nvSpPr>
            <p:cNvPr id="5" name="Ορθογώνιο 4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Στρογγυλεμένο ορθογώνιο 10"/>
            <p:cNvSpPr/>
            <p:nvPr/>
          </p:nvSpPr>
          <p:spPr>
            <a:xfrm>
              <a:off x="1352549" y="4414846"/>
              <a:ext cx="1782000" cy="295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2x1 Dilated conv, 2r-chan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Στρογγυλεμένο ορθογώνιο 13"/>
            <p:cNvSpPr/>
            <p:nvPr/>
          </p:nvSpPr>
          <p:spPr>
            <a:xfrm>
              <a:off x="1530350" y="350838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Conv</a:t>
              </a:r>
              <a:r>
                <a:rPr lang="el-GR" sz="1200" dirty="0" smtClean="0">
                  <a:solidFill>
                    <a:schemeClr val="tx1"/>
                  </a:solidFill>
                </a:rPr>
                <a:t> 1×1</a:t>
              </a:r>
              <a:r>
                <a:rPr lang="en-US" sz="1200" dirty="0" smtClean="0">
                  <a:solidFill>
                    <a:schemeClr val="tx1"/>
                  </a:solidFill>
                </a:rPr>
                <a:t> r-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Ευθύγραμμο βέλος σύνδεσης 70"/>
            <p:cNvCxnSpPr>
              <a:stCxn id="12" idx="0"/>
              <a:endCxn id="14" idx="2"/>
            </p:cNvCxnSpPr>
            <p:nvPr/>
          </p:nvCxnSpPr>
          <p:spPr>
            <a:xfrm flipV="1">
              <a:off x="2241550" y="3803581"/>
              <a:ext cx="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Ευθύγραμμο βέλος σύνδεσης 72"/>
            <p:cNvCxnSpPr>
              <a:stCxn id="14" idx="0"/>
              <a:endCxn id="16" idx="4"/>
            </p:cNvCxnSpPr>
            <p:nvPr/>
          </p:nvCxnSpPr>
          <p:spPr>
            <a:xfrm flipV="1">
              <a:off x="2241550" y="339308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ύγραμμο βέλος σύνδεσης 77"/>
            <p:cNvCxnSpPr>
              <a:stCxn id="9" idx="6"/>
              <a:endCxn id="12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Ευθύγραμμο βέλος σύνδεσης 79"/>
            <p:cNvCxnSpPr>
              <a:stCxn id="13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Έλλειψη 49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Γωνιακή σύνδεση 87"/>
            <p:cNvCxnSpPr>
              <a:stCxn id="50" idx="2"/>
              <a:endCxn id="16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Identity mapping</a:t>
              </a:r>
              <a:endParaRPr lang="en-GB" sz="1000" dirty="0"/>
            </a:p>
          </p:txBody>
        </p:sp>
      </p:grpSp>
      <p:cxnSp>
        <p:nvCxnSpPr>
          <p:cNvPr id="82" name="Ευθύγραμμο βέλος σύνδεσης 81"/>
          <p:cNvCxnSpPr>
            <a:stCxn id="8" idx="0"/>
            <a:endCxn id="50" idx="4"/>
          </p:cNvCxnSpPr>
          <p:nvPr/>
        </p:nvCxnSpPr>
        <p:spPr>
          <a:xfrm flipV="1">
            <a:off x="2787650" y="4934340"/>
            <a:ext cx="2600" cy="196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Ομάδα 95"/>
          <p:cNvGrpSpPr/>
          <p:nvPr/>
        </p:nvGrpSpPr>
        <p:grpSpPr>
          <a:xfrm>
            <a:off x="952500" y="741680"/>
            <a:ext cx="3670300" cy="1943100"/>
            <a:chOff x="406400" y="2959100"/>
            <a:chExt cx="3670300" cy="1943100"/>
          </a:xfrm>
        </p:grpSpPr>
        <p:sp>
          <p:nvSpPr>
            <p:cNvPr id="97" name="Ορθογώνιο 96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Στρογγυλεμένο ορθογώνιο 98"/>
            <p:cNvSpPr/>
            <p:nvPr/>
          </p:nvSpPr>
          <p:spPr>
            <a:xfrm>
              <a:off x="1354138" y="4429131"/>
              <a:ext cx="1782000" cy="295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2x1 Dilated conv, 2r-chan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Έλλειψη 99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Έλλειψη 100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Στρογγυλεμένο ορθογώνιο 101"/>
            <p:cNvSpPr/>
            <p:nvPr/>
          </p:nvSpPr>
          <p:spPr>
            <a:xfrm>
              <a:off x="1530350" y="3508381"/>
              <a:ext cx="1422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Conv</a:t>
              </a:r>
              <a:r>
                <a:rPr lang="el-GR" sz="1200" dirty="0" smtClean="0">
                  <a:solidFill>
                    <a:schemeClr val="tx1"/>
                  </a:solidFill>
                </a:rPr>
                <a:t> 1×1</a:t>
              </a:r>
              <a:r>
                <a:rPr lang="en-US" sz="1200" dirty="0" smtClean="0">
                  <a:solidFill>
                    <a:schemeClr val="tx1"/>
                  </a:solidFill>
                </a:rPr>
                <a:t>, r-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Έλλειψη 102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4" name="Έλλειψη 103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Ευθύγραμμο βέλος σύνδεσης 106"/>
            <p:cNvCxnSpPr>
              <a:stCxn id="103" idx="0"/>
              <a:endCxn id="102" idx="2"/>
            </p:cNvCxnSpPr>
            <p:nvPr/>
          </p:nvCxnSpPr>
          <p:spPr>
            <a:xfrm flipV="1">
              <a:off x="2241550" y="3803581"/>
              <a:ext cx="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Ευθύγραμμο βέλος σύνδεσης 107"/>
            <p:cNvCxnSpPr>
              <a:stCxn id="102" idx="0"/>
              <a:endCxn id="104" idx="4"/>
            </p:cNvCxnSpPr>
            <p:nvPr/>
          </p:nvCxnSpPr>
          <p:spPr>
            <a:xfrm flipV="1">
              <a:off x="2241550" y="3393081"/>
              <a:ext cx="0" cy="11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Ευθύγραμμο βέλος σύνδεσης 110"/>
            <p:cNvCxnSpPr>
              <a:stCxn id="100" idx="6"/>
              <a:endCxn id="103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Ευθύγραμμο βέλος σύνδεσης 111"/>
            <p:cNvCxnSpPr>
              <a:stCxn id="101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Έλλειψη 112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Γωνιακή σύνδεση 113"/>
            <p:cNvCxnSpPr>
              <a:stCxn id="113" idx="2"/>
              <a:endCxn id="104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Identity mapping</a:t>
              </a:r>
              <a:endParaRPr lang="en-GB" sz="1000" dirty="0"/>
            </a:p>
          </p:txBody>
        </p:sp>
      </p:grpSp>
      <p:cxnSp>
        <p:nvCxnSpPr>
          <p:cNvPr id="34" name="Ευθύγραμμο βέλος σύνδεσης 33"/>
          <p:cNvCxnSpPr>
            <a:stCxn id="16" idx="0"/>
          </p:cNvCxnSpPr>
          <p:nvPr/>
        </p:nvCxnSpPr>
        <p:spPr>
          <a:xfrm flipV="1">
            <a:off x="2787650" y="2979420"/>
            <a:ext cx="0" cy="217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Έλλειψη 34"/>
          <p:cNvSpPr/>
          <p:nvPr/>
        </p:nvSpPr>
        <p:spPr>
          <a:xfrm>
            <a:off x="2768380" y="278383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Έλλειψη 117"/>
          <p:cNvSpPr/>
          <p:nvPr/>
        </p:nvSpPr>
        <p:spPr>
          <a:xfrm>
            <a:off x="2768380" y="285379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Έλλειψη 118"/>
          <p:cNvSpPr/>
          <p:nvPr/>
        </p:nvSpPr>
        <p:spPr>
          <a:xfrm>
            <a:off x="2768380" y="292375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Ευθεία γραμμή σύνδεσης 36"/>
          <p:cNvCxnSpPr>
            <a:stCxn id="97" idx="2"/>
            <a:endCxn id="97" idx="2"/>
          </p:cNvCxnSpPr>
          <p:nvPr/>
        </p:nvCxnSpPr>
        <p:spPr>
          <a:xfrm>
            <a:off x="2787650" y="2684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>
            <a:off x="2782630" y="2625480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 40"/>
          <p:cNvSpPr/>
          <p:nvPr/>
        </p:nvSpPr>
        <p:spPr>
          <a:xfrm>
            <a:off x="6908800" y="1274290"/>
            <a:ext cx="1854200" cy="2983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Στρογγυλεμένο ορθογώνιο 119"/>
          <p:cNvSpPr/>
          <p:nvPr/>
        </p:nvSpPr>
        <p:spPr>
          <a:xfrm>
            <a:off x="7124700" y="787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Loss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Στρογγυλεμένο ορθογώνιο 120"/>
          <p:cNvSpPr/>
          <p:nvPr/>
        </p:nvSpPr>
        <p:spPr>
          <a:xfrm>
            <a:off x="7124700" y="14351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Softmax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Στρογγυλεμένο ορθογώνιο 121"/>
          <p:cNvSpPr/>
          <p:nvPr/>
        </p:nvSpPr>
        <p:spPr>
          <a:xfrm>
            <a:off x="7124700" y="1918164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 1×1,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Στρογγυλεμένο ορθογώνιο 122"/>
          <p:cNvSpPr/>
          <p:nvPr/>
        </p:nvSpPr>
        <p:spPr>
          <a:xfrm>
            <a:off x="7124700" y="2868492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 1×1,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Έλλειψη 123"/>
          <p:cNvSpPr/>
          <p:nvPr/>
        </p:nvSpPr>
        <p:spPr>
          <a:xfrm>
            <a:off x="7426325" y="2401228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Έλλειψη 124"/>
          <p:cNvSpPr/>
          <p:nvPr/>
        </p:nvSpPr>
        <p:spPr>
          <a:xfrm>
            <a:off x="7426325" y="3351556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Έλλειψη 126"/>
          <p:cNvSpPr/>
          <p:nvPr/>
        </p:nvSpPr>
        <p:spPr>
          <a:xfrm>
            <a:off x="7691900" y="3818821"/>
            <a:ext cx="288000" cy="28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+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1" name="Γωνιακή σύνδεση 50"/>
          <p:cNvCxnSpPr>
            <a:stCxn id="7" idx="3"/>
            <a:endCxn id="120" idx="1"/>
          </p:cNvCxnSpPr>
          <p:nvPr/>
        </p:nvCxnSpPr>
        <p:spPr>
          <a:xfrm flipV="1">
            <a:off x="3498850" y="935000"/>
            <a:ext cx="3625850" cy="4775200"/>
          </a:xfrm>
          <a:prstGeom prst="bentConnector3">
            <a:avLst>
              <a:gd name="adj1" fmla="val 4159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ύγραμμο βέλος σύνδεσης 52"/>
          <p:cNvCxnSpPr/>
          <p:nvPr/>
        </p:nvCxnSpPr>
        <p:spPr>
          <a:xfrm flipV="1">
            <a:off x="7835900" y="1082600"/>
            <a:ext cx="0" cy="35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Ευθύγραμμο βέλος σύνδεσης 54"/>
          <p:cNvCxnSpPr>
            <a:stCxn id="122" idx="0"/>
            <a:endCxn id="121" idx="2"/>
          </p:cNvCxnSpPr>
          <p:nvPr/>
        </p:nvCxnSpPr>
        <p:spPr>
          <a:xfrm flipV="1">
            <a:off x="7835900" y="1730300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ύγραμμο βέλος σύνδεσης 56"/>
          <p:cNvCxnSpPr>
            <a:stCxn id="124" idx="0"/>
            <a:endCxn id="122" idx="2"/>
          </p:cNvCxnSpPr>
          <p:nvPr/>
        </p:nvCxnSpPr>
        <p:spPr>
          <a:xfrm flipV="1">
            <a:off x="7835900" y="2213364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Ευθύγραμμο βέλος σύνδεσης 58"/>
          <p:cNvCxnSpPr>
            <a:stCxn id="123" idx="0"/>
            <a:endCxn id="124" idx="4"/>
          </p:cNvCxnSpPr>
          <p:nvPr/>
        </p:nvCxnSpPr>
        <p:spPr>
          <a:xfrm flipV="1">
            <a:off x="7835900" y="2680628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ύγραμμο βέλος σύνδεσης 60"/>
          <p:cNvCxnSpPr>
            <a:stCxn id="125" idx="0"/>
          </p:cNvCxnSpPr>
          <p:nvPr/>
        </p:nvCxnSpPr>
        <p:spPr>
          <a:xfrm flipV="1">
            <a:off x="7835900" y="3163692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/>
          <p:cNvCxnSpPr>
            <a:stCxn id="127" idx="0"/>
          </p:cNvCxnSpPr>
          <p:nvPr/>
        </p:nvCxnSpPr>
        <p:spPr>
          <a:xfrm flipV="1">
            <a:off x="7835900" y="3630956"/>
            <a:ext cx="0" cy="187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997700" y="4241171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Post-processing</a:t>
            </a:r>
            <a:endParaRPr lang="en-GB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057449" y="1205329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Skip connection</a:t>
            </a:r>
            <a:endParaRPr lang="en-GB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305675" y="1054297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70628" y="3777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residual block dilation = 1</a:t>
            </a:r>
            <a:endParaRPr lang="en-GB" sz="1200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-70628" y="1491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residual block dilation = 512</a:t>
            </a:r>
            <a:endParaRPr lang="en-GB" sz="1200" dirty="0"/>
          </a:p>
        </p:txBody>
      </p:sp>
      <p:cxnSp>
        <p:nvCxnSpPr>
          <p:cNvPr id="17" name="Ευθύγραμμο βέλος σύνδεσης 16"/>
          <p:cNvCxnSpPr/>
          <p:nvPr/>
        </p:nvCxnSpPr>
        <p:spPr>
          <a:xfrm flipV="1">
            <a:off x="2804380" y="1683036"/>
            <a:ext cx="252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057449" y="3560425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Skip connection</a:t>
            </a:r>
            <a:endParaRPr lang="en-GB" sz="1200" dirty="0"/>
          </a:p>
        </p:txBody>
      </p:sp>
      <p:cxnSp>
        <p:nvCxnSpPr>
          <p:cNvPr id="91" name="Ευθύγραμμο βέλος σύνδεσης 90"/>
          <p:cNvCxnSpPr/>
          <p:nvPr/>
        </p:nvCxnSpPr>
        <p:spPr>
          <a:xfrm flipV="1">
            <a:off x="2809850" y="3983921"/>
            <a:ext cx="252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109" idx="3"/>
            <a:endCxn id="127" idx="2"/>
          </p:cNvCxnSpPr>
          <p:nvPr/>
        </p:nvCxnSpPr>
        <p:spPr>
          <a:xfrm>
            <a:off x="6884307" y="3246947"/>
            <a:ext cx="807593" cy="7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Στρογγυλεμένο ορθογώνιο 108"/>
          <p:cNvSpPr/>
          <p:nvPr/>
        </p:nvSpPr>
        <p:spPr>
          <a:xfrm>
            <a:off x="6039757" y="2984972"/>
            <a:ext cx="844550" cy="5239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</a:t>
            </a:r>
            <a:r>
              <a:rPr lang="el-GR" sz="1200" dirty="0" smtClean="0">
                <a:solidFill>
                  <a:schemeClr val="tx1"/>
                </a:solidFill>
              </a:rPr>
              <a:t> 1×1</a:t>
            </a:r>
            <a:r>
              <a:rPr lang="en-US" sz="1200" dirty="0" smtClean="0">
                <a:solidFill>
                  <a:schemeClr val="tx1"/>
                </a:solidFill>
              </a:rPr>
              <a:t> s-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=512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515100" y="5829300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channels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6769100" y="4927600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Parameters of the original </a:t>
            </a:r>
            <a:r>
              <a:rPr lang="en-US" dirty="0" err="1" smtClean="0"/>
              <a:t>Wavenet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6515100" y="6413500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residual blocks</a:t>
            </a:r>
            <a:endParaRPr lang="en-GB" dirty="0"/>
          </a:p>
        </p:txBody>
      </p:sp>
      <p:sp>
        <p:nvSpPr>
          <p:cNvPr id="15" name="Ρόμβος 14"/>
          <p:cNvSpPr/>
          <p:nvPr/>
        </p:nvSpPr>
        <p:spPr>
          <a:xfrm>
            <a:off x="2719055" y="2019300"/>
            <a:ext cx="144000" cy="144000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Ευθύγραμμο βέλος σύνδεσης 24"/>
          <p:cNvCxnSpPr>
            <a:stCxn id="15" idx="3"/>
            <a:endCxn id="101" idx="4"/>
          </p:cNvCxnSpPr>
          <p:nvPr/>
        </p:nvCxnSpPr>
        <p:spPr>
          <a:xfrm flipV="1">
            <a:off x="2863055" y="2033911"/>
            <a:ext cx="870745" cy="57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15" idx="1"/>
            <a:endCxn id="100" idx="4"/>
          </p:cNvCxnSpPr>
          <p:nvPr/>
        </p:nvCxnSpPr>
        <p:spPr>
          <a:xfrm flipH="1" flipV="1">
            <a:off x="1816100" y="2033911"/>
            <a:ext cx="902955" cy="57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εία γραμμή σύνδεσης 37"/>
          <p:cNvCxnSpPr>
            <a:endCxn id="99" idx="2"/>
          </p:cNvCxnSpPr>
          <p:nvPr/>
        </p:nvCxnSpPr>
        <p:spPr>
          <a:xfrm>
            <a:off x="2787088" y="2506911"/>
            <a:ext cx="4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εία γραμμή σύνδεσης 41"/>
          <p:cNvCxnSpPr>
            <a:stCxn id="113" idx="0"/>
            <a:endCxn id="99" idx="2"/>
          </p:cNvCxnSpPr>
          <p:nvPr/>
        </p:nvCxnSpPr>
        <p:spPr>
          <a:xfrm flipV="1">
            <a:off x="2790250" y="2506911"/>
            <a:ext cx="988" cy="28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εία γραμμή σύνδεσης 43"/>
          <p:cNvCxnSpPr>
            <a:stCxn id="99" idx="0"/>
            <a:endCxn id="15" idx="2"/>
          </p:cNvCxnSpPr>
          <p:nvPr/>
        </p:nvCxnSpPr>
        <p:spPr>
          <a:xfrm flipH="1" flipV="1">
            <a:off x="2791055" y="2163300"/>
            <a:ext cx="183" cy="48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Ρόμβος 44"/>
          <p:cNvSpPr/>
          <p:nvPr/>
        </p:nvSpPr>
        <p:spPr>
          <a:xfrm>
            <a:off x="2718373" y="4318956"/>
            <a:ext cx="144000" cy="144000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Ευθεία γραμμή σύνδεσης 46"/>
          <p:cNvCxnSpPr>
            <a:stCxn id="50" idx="0"/>
            <a:endCxn id="11" idx="2"/>
          </p:cNvCxnSpPr>
          <p:nvPr/>
        </p:nvCxnSpPr>
        <p:spPr>
          <a:xfrm flipH="1" flipV="1">
            <a:off x="2789649" y="4801486"/>
            <a:ext cx="601" cy="42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Ευθεία γραμμή σύνδεσης 48"/>
          <p:cNvCxnSpPr>
            <a:stCxn id="11" idx="0"/>
            <a:endCxn id="45" idx="2"/>
          </p:cNvCxnSpPr>
          <p:nvPr/>
        </p:nvCxnSpPr>
        <p:spPr>
          <a:xfrm flipV="1">
            <a:off x="2789649" y="4462956"/>
            <a:ext cx="724" cy="43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45" idx="3"/>
            <a:endCxn id="13" idx="4"/>
          </p:cNvCxnSpPr>
          <p:nvPr/>
        </p:nvCxnSpPr>
        <p:spPr>
          <a:xfrm flipV="1">
            <a:off x="2862373" y="4342771"/>
            <a:ext cx="871427" cy="48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Ευθύγραμμο βέλος σύνδεσης 57"/>
          <p:cNvCxnSpPr>
            <a:stCxn id="45" idx="1"/>
            <a:endCxn id="9" idx="4"/>
          </p:cNvCxnSpPr>
          <p:nvPr/>
        </p:nvCxnSpPr>
        <p:spPr>
          <a:xfrm flipH="1" flipV="1">
            <a:off x="1816100" y="4342771"/>
            <a:ext cx="902273" cy="48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Ορθογώνιο 61"/>
          <p:cNvSpPr/>
          <p:nvPr/>
        </p:nvSpPr>
        <p:spPr>
          <a:xfrm rot="5400000">
            <a:off x="4022691" y="2637542"/>
            <a:ext cx="2966026" cy="353535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Concatenate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6" name="Ευθύγραμμο βέλος σύνδεσης 65"/>
          <p:cNvCxnSpPr>
            <a:stCxn id="62" idx="0"/>
            <a:endCxn id="109" idx="1"/>
          </p:cNvCxnSpPr>
          <p:nvPr/>
        </p:nvCxnSpPr>
        <p:spPr>
          <a:xfrm>
            <a:off x="5682472" y="2814310"/>
            <a:ext cx="357285" cy="432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- Improvements</a:t>
            </a:r>
            <a:endParaRPr lang="en-GB" sz="40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2076450" y="64262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Input (speech)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2076450" y="5994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Pre-processing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2076450" y="55626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One hot,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076450" y="51308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Causal conv, r-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0" name="Ευθύγραμμο βέλος σύνδεσης 19"/>
          <p:cNvCxnSpPr>
            <a:stCxn id="4" idx="0"/>
            <a:endCxn id="6" idx="2"/>
          </p:cNvCxnSpPr>
          <p:nvPr/>
        </p:nvCxnSpPr>
        <p:spPr>
          <a:xfrm flipV="1">
            <a:off x="2787650" y="62896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6" idx="0"/>
            <a:endCxn id="7" idx="2"/>
          </p:cNvCxnSpPr>
          <p:nvPr/>
        </p:nvCxnSpPr>
        <p:spPr>
          <a:xfrm flipV="1">
            <a:off x="2787650" y="58578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>
            <a:stCxn id="7" idx="0"/>
            <a:endCxn id="8" idx="2"/>
          </p:cNvCxnSpPr>
          <p:nvPr/>
        </p:nvCxnSpPr>
        <p:spPr>
          <a:xfrm flipV="1">
            <a:off x="2787650" y="5426000"/>
            <a:ext cx="0" cy="13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Ομάδα 31"/>
          <p:cNvGrpSpPr/>
          <p:nvPr/>
        </p:nvGrpSpPr>
        <p:grpSpPr>
          <a:xfrm>
            <a:off x="952500" y="3050540"/>
            <a:ext cx="3670300" cy="1943100"/>
            <a:chOff x="406400" y="2959100"/>
            <a:chExt cx="3670300" cy="1943100"/>
          </a:xfrm>
        </p:grpSpPr>
        <p:sp>
          <p:nvSpPr>
            <p:cNvPr id="5" name="Ορθογώνιο 4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Στρογγυλεμένο ορθογώνιο 10"/>
            <p:cNvSpPr/>
            <p:nvPr/>
          </p:nvSpPr>
          <p:spPr>
            <a:xfrm>
              <a:off x="1352549" y="4414846"/>
              <a:ext cx="1782000" cy="295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2x1 Dilated conv, 2r-chan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Ευθύγραμμο βέλος σύνδεσης 70"/>
            <p:cNvCxnSpPr>
              <a:stCxn id="12" idx="0"/>
              <a:endCxn id="16" idx="4"/>
            </p:cNvCxnSpPr>
            <p:nvPr/>
          </p:nvCxnSpPr>
          <p:spPr>
            <a:xfrm flipV="1">
              <a:off x="2241550" y="3393081"/>
              <a:ext cx="0" cy="52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ύγραμμο βέλος σύνδεσης 77"/>
            <p:cNvCxnSpPr>
              <a:stCxn id="9" idx="6"/>
              <a:endCxn id="12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Ευθύγραμμο βέλος σύνδεσης 79"/>
            <p:cNvCxnSpPr>
              <a:stCxn id="13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Έλλειψη 49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Γωνιακή σύνδεση 87"/>
            <p:cNvCxnSpPr>
              <a:stCxn id="50" idx="2"/>
              <a:endCxn id="16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Identity mapping</a:t>
              </a:r>
              <a:endParaRPr lang="en-GB" sz="1000" dirty="0"/>
            </a:p>
          </p:txBody>
        </p:sp>
      </p:grpSp>
      <p:cxnSp>
        <p:nvCxnSpPr>
          <p:cNvPr id="82" name="Ευθύγραμμο βέλος σύνδεσης 81"/>
          <p:cNvCxnSpPr>
            <a:stCxn id="8" idx="0"/>
            <a:endCxn id="50" idx="4"/>
          </p:cNvCxnSpPr>
          <p:nvPr/>
        </p:nvCxnSpPr>
        <p:spPr>
          <a:xfrm flipV="1">
            <a:off x="2787650" y="4934340"/>
            <a:ext cx="2600" cy="196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Ομάδα 95"/>
          <p:cNvGrpSpPr/>
          <p:nvPr/>
        </p:nvGrpSpPr>
        <p:grpSpPr>
          <a:xfrm>
            <a:off x="952500" y="741680"/>
            <a:ext cx="3670300" cy="1943100"/>
            <a:chOff x="406400" y="2959100"/>
            <a:chExt cx="3670300" cy="1943100"/>
          </a:xfrm>
        </p:grpSpPr>
        <p:sp>
          <p:nvSpPr>
            <p:cNvPr id="97" name="Ορθογώνιο 96"/>
            <p:cNvSpPr/>
            <p:nvPr/>
          </p:nvSpPr>
          <p:spPr>
            <a:xfrm>
              <a:off x="406400" y="2959100"/>
              <a:ext cx="3670300" cy="1943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Στρογγυλεμένο ορθογώνιο 98"/>
            <p:cNvSpPr/>
            <p:nvPr/>
          </p:nvSpPr>
          <p:spPr>
            <a:xfrm>
              <a:off x="1354138" y="4429131"/>
              <a:ext cx="1782000" cy="295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2x1 Dilated conv, 2r-chan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Έλλειψη 99"/>
            <p:cNvSpPr/>
            <p:nvPr/>
          </p:nvSpPr>
          <p:spPr>
            <a:xfrm>
              <a:off x="9207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tanh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Έλλειψη 100"/>
            <p:cNvSpPr/>
            <p:nvPr/>
          </p:nvSpPr>
          <p:spPr>
            <a:xfrm>
              <a:off x="2838450" y="3971931"/>
              <a:ext cx="698500" cy="279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σ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Έλλειψη 102"/>
            <p:cNvSpPr/>
            <p:nvPr/>
          </p:nvSpPr>
          <p:spPr>
            <a:xfrm>
              <a:off x="2097550" y="39178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</a:rPr>
                <a:t>×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4" name="Έλλειψη 103"/>
            <p:cNvSpPr/>
            <p:nvPr/>
          </p:nvSpPr>
          <p:spPr>
            <a:xfrm>
              <a:off x="2097550" y="3105081"/>
              <a:ext cx="288000" cy="28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+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Ευθύγραμμο βέλος σύνδεσης 106"/>
            <p:cNvCxnSpPr>
              <a:stCxn id="103" idx="0"/>
              <a:endCxn id="104" idx="4"/>
            </p:cNvCxnSpPr>
            <p:nvPr/>
          </p:nvCxnSpPr>
          <p:spPr>
            <a:xfrm flipV="1">
              <a:off x="2241550" y="3393081"/>
              <a:ext cx="0" cy="52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Ευθύγραμμο βέλος σύνδεσης 110"/>
            <p:cNvCxnSpPr>
              <a:stCxn id="100" idx="6"/>
              <a:endCxn id="103" idx="2"/>
            </p:cNvCxnSpPr>
            <p:nvPr/>
          </p:nvCxnSpPr>
          <p:spPr>
            <a:xfrm flipV="1">
              <a:off x="1619250" y="4061881"/>
              <a:ext cx="478300" cy="497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Ευθύγραμμο βέλος σύνδεσης 111"/>
            <p:cNvCxnSpPr>
              <a:stCxn id="101" idx="2"/>
            </p:cNvCxnSpPr>
            <p:nvPr/>
          </p:nvCxnSpPr>
          <p:spPr>
            <a:xfrm flipH="1" flipV="1">
              <a:off x="2385550" y="4054481"/>
              <a:ext cx="452900" cy="5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Έλλειψη 112"/>
            <p:cNvSpPr/>
            <p:nvPr/>
          </p:nvSpPr>
          <p:spPr>
            <a:xfrm>
              <a:off x="2199150" y="475290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Γωνιακή σύνδεση 113"/>
            <p:cNvCxnSpPr>
              <a:stCxn id="113" idx="2"/>
              <a:endCxn id="104" idx="2"/>
            </p:cNvCxnSpPr>
            <p:nvPr/>
          </p:nvCxnSpPr>
          <p:spPr>
            <a:xfrm rot="10800000">
              <a:off x="2097550" y="3249082"/>
              <a:ext cx="101600" cy="1548819"/>
            </a:xfrm>
            <a:prstGeom prst="bentConnector3">
              <a:avLst>
                <a:gd name="adj1" fmla="val 1675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71501" y="3052764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Identity mapping</a:t>
              </a:r>
              <a:endParaRPr lang="en-GB" sz="1000" dirty="0"/>
            </a:p>
          </p:txBody>
        </p:sp>
      </p:grpSp>
      <p:cxnSp>
        <p:nvCxnSpPr>
          <p:cNvPr id="34" name="Ευθύγραμμο βέλος σύνδεσης 33"/>
          <p:cNvCxnSpPr>
            <a:stCxn id="16" idx="0"/>
          </p:cNvCxnSpPr>
          <p:nvPr/>
        </p:nvCxnSpPr>
        <p:spPr>
          <a:xfrm flipV="1">
            <a:off x="2787650" y="2979420"/>
            <a:ext cx="0" cy="217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Έλλειψη 34"/>
          <p:cNvSpPr/>
          <p:nvPr/>
        </p:nvSpPr>
        <p:spPr>
          <a:xfrm>
            <a:off x="2768380" y="278383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Έλλειψη 117"/>
          <p:cNvSpPr/>
          <p:nvPr/>
        </p:nvSpPr>
        <p:spPr>
          <a:xfrm>
            <a:off x="2768380" y="285379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Έλλειψη 118"/>
          <p:cNvSpPr/>
          <p:nvPr/>
        </p:nvSpPr>
        <p:spPr>
          <a:xfrm>
            <a:off x="2768380" y="292375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Ευθεία γραμμή σύνδεσης 36"/>
          <p:cNvCxnSpPr>
            <a:stCxn id="97" idx="2"/>
            <a:endCxn id="97" idx="2"/>
          </p:cNvCxnSpPr>
          <p:nvPr/>
        </p:nvCxnSpPr>
        <p:spPr>
          <a:xfrm>
            <a:off x="2787650" y="2684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>
            <a:off x="2782630" y="2625480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 40"/>
          <p:cNvSpPr/>
          <p:nvPr/>
        </p:nvSpPr>
        <p:spPr>
          <a:xfrm>
            <a:off x="6908800" y="1274290"/>
            <a:ext cx="1854200" cy="2983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Στρογγυλεμένο ορθογώνιο 119"/>
          <p:cNvSpPr/>
          <p:nvPr/>
        </p:nvSpPr>
        <p:spPr>
          <a:xfrm>
            <a:off x="7124700" y="7874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Loss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Στρογγυλεμένο ορθογώνιο 120"/>
          <p:cNvSpPr/>
          <p:nvPr/>
        </p:nvSpPr>
        <p:spPr>
          <a:xfrm>
            <a:off x="7124700" y="1435100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Softmax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Στρογγυλεμένο ορθογώνιο 121"/>
          <p:cNvSpPr/>
          <p:nvPr/>
        </p:nvSpPr>
        <p:spPr>
          <a:xfrm>
            <a:off x="7124700" y="1918164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 1×1,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Στρογγυλεμένο ορθογώνιο 122"/>
          <p:cNvSpPr/>
          <p:nvPr/>
        </p:nvSpPr>
        <p:spPr>
          <a:xfrm>
            <a:off x="7124700" y="2868492"/>
            <a:ext cx="1422400" cy="295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 1×1, d-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Έλλειψη 123"/>
          <p:cNvSpPr/>
          <p:nvPr/>
        </p:nvSpPr>
        <p:spPr>
          <a:xfrm>
            <a:off x="7426325" y="2401228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Έλλειψη 124"/>
          <p:cNvSpPr/>
          <p:nvPr/>
        </p:nvSpPr>
        <p:spPr>
          <a:xfrm>
            <a:off x="7426325" y="3351556"/>
            <a:ext cx="819150" cy="279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ReLU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Έλλειψη 126"/>
          <p:cNvSpPr/>
          <p:nvPr/>
        </p:nvSpPr>
        <p:spPr>
          <a:xfrm>
            <a:off x="7691900" y="3818821"/>
            <a:ext cx="288000" cy="28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+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1" name="Γωνιακή σύνδεση 50"/>
          <p:cNvCxnSpPr>
            <a:stCxn id="7" idx="3"/>
            <a:endCxn id="120" idx="1"/>
          </p:cNvCxnSpPr>
          <p:nvPr/>
        </p:nvCxnSpPr>
        <p:spPr>
          <a:xfrm flipV="1">
            <a:off x="3498850" y="935000"/>
            <a:ext cx="3625850" cy="4775200"/>
          </a:xfrm>
          <a:prstGeom prst="bentConnector3">
            <a:avLst>
              <a:gd name="adj1" fmla="val 4159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ύγραμμο βέλος σύνδεσης 52"/>
          <p:cNvCxnSpPr/>
          <p:nvPr/>
        </p:nvCxnSpPr>
        <p:spPr>
          <a:xfrm flipV="1">
            <a:off x="7835900" y="1082600"/>
            <a:ext cx="0" cy="35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Ευθύγραμμο βέλος σύνδεσης 54"/>
          <p:cNvCxnSpPr>
            <a:stCxn id="122" idx="0"/>
            <a:endCxn id="121" idx="2"/>
          </p:cNvCxnSpPr>
          <p:nvPr/>
        </p:nvCxnSpPr>
        <p:spPr>
          <a:xfrm flipV="1">
            <a:off x="7835900" y="1730300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ύγραμμο βέλος σύνδεσης 56"/>
          <p:cNvCxnSpPr>
            <a:stCxn id="124" idx="0"/>
            <a:endCxn id="122" idx="2"/>
          </p:cNvCxnSpPr>
          <p:nvPr/>
        </p:nvCxnSpPr>
        <p:spPr>
          <a:xfrm flipV="1">
            <a:off x="7835900" y="2213364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Ευθύγραμμο βέλος σύνδεσης 58"/>
          <p:cNvCxnSpPr>
            <a:stCxn id="123" idx="0"/>
            <a:endCxn id="124" idx="4"/>
          </p:cNvCxnSpPr>
          <p:nvPr/>
        </p:nvCxnSpPr>
        <p:spPr>
          <a:xfrm flipV="1">
            <a:off x="7835900" y="2680628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ύγραμμο βέλος σύνδεσης 60"/>
          <p:cNvCxnSpPr>
            <a:stCxn id="125" idx="0"/>
          </p:cNvCxnSpPr>
          <p:nvPr/>
        </p:nvCxnSpPr>
        <p:spPr>
          <a:xfrm flipV="1">
            <a:off x="7835900" y="3163692"/>
            <a:ext cx="0" cy="18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/>
          <p:cNvCxnSpPr>
            <a:stCxn id="127" idx="0"/>
          </p:cNvCxnSpPr>
          <p:nvPr/>
        </p:nvCxnSpPr>
        <p:spPr>
          <a:xfrm flipV="1">
            <a:off x="7835900" y="3630956"/>
            <a:ext cx="0" cy="187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997700" y="4241171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Post-processing</a:t>
            </a:r>
            <a:endParaRPr lang="en-GB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057449" y="1205329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Skip connection</a:t>
            </a:r>
            <a:endParaRPr lang="en-GB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305675" y="1054297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70628" y="3777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residual block dilation = 1</a:t>
            </a:r>
            <a:endParaRPr lang="en-GB" sz="1200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-70628" y="1491718"/>
            <a:ext cx="13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residual block dilation = 512</a:t>
            </a:r>
            <a:endParaRPr lang="en-GB" sz="1200" dirty="0"/>
          </a:p>
        </p:txBody>
      </p:sp>
      <p:cxnSp>
        <p:nvCxnSpPr>
          <p:cNvPr id="17" name="Ευθύγραμμο βέλος σύνδεσης 16"/>
          <p:cNvCxnSpPr/>
          <p:nvPr/>
        </p:nvCxnSpPr>
        <p:spPr>
          <a:xfrm flipV="1">
            <a:off x="2804380" y="1683036"/>
            <a:ext cx="252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057449" y="3560425"/>
            <a:ext cx="107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Skip connection</a:t>
            </a:r>
            <a:endParaRPr lang="en-GB" sz="1200" dirty="0"/>
          </a:p>
        </p:txBody>
      </p:sp>
      <p:cxnSp>
        <p:nvCxnSpPr>
          <p:cNvPr id="91" name="Ευθύγραμμο βέλος σύνδεσης 90"/>
          <p:cNvCxnSpPr/>
          <p:nvPr/>
        </p:nvCxnSpPr>
        <p:spPr>
          <a:xfrm flipV="1">
            <a:off x="2809850" y="3983921"/>
            <a:ext cx="252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109" idx="3"/>
            <a:endCxn id="127" idx="2"/>
          </p:cNvCxnSpPr>
          <p:nvPr/>
        </p:nvCxnSpPr>
        <p:spPr>
          <a:xfrm>
            <a:off x="6884307" y="3246947"/>
            <a:ext cx="807593" cy="7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Στρογγυλεμένο ορθογώνιο 108"/>
          <p:cNvSpPr/>
          <p:nvPr/>
        </p:nvSpPr>
        <p:spPr>
          <a:xfrm>
            <a:off x="6039757" y="2984972"/>
            <a:ext cx="844550" cy="5239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</a:t>
            </a:r>
            <a:r>
              <a:rPr lang="el-GR" sz="1200" dirty="0" smtClean="0">
                <a:solidFill>
                  <a:schemeClr val="tx1"/>
                </a:solidFill>
              </a:rPr>
              <a:t> 1×1</a:t>
            </a:r>
            <a:r>
              <a:rPr lang="en-US" sz="1200" dirty="0" smtClean="0">
                <a:solidFill>
                  <a:schemeClr val="tx1"/>
                </a:solidFill>
              </a:rPr>
              <a:t> s-</a:t>
            </a:r>
            <a:r>
              <a:rPr lang="en-US" sz="1200" dirty="0" err="1" smtClean="0">
                <a:solidFill>
                  <a:schemeClr val="tx1"/>
                </a:solidFill>
              </a:rPr>
              <a:t>chan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493" y="5548870"/>
                <a:ext cx="1062407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515100" y="5829300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channels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6769099" y="4927600"/>
            <a:ext cx="217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Parameters of improved </a:t>
            </a:r>
            <a:r>
              <a:rPr lang="en-US" dirty="0" err="1" smtClean="0"/>
              <a:t>Wavenet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6515100" y="6413500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to 80 residual blocks</a:t>
            </a:r>
            <a:endParaRPr lang="en-GB" dirty="0"/>
          </a:p>
        </p:txBody>
      </p:sp>
      <p:sp>
        <p:nvSpPr>
          <p:cNvPr id="15" name="Ρόμβος 14"/>
          <p:cNvSpPr/>
          <p:nvPr/>
        </p:nvSpPr>
        <p:spPr>
          <a:xfrm>
            <a:off x="2719055" y="2019300"/>
            <a:ext cx="144000" cy="144000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Ευθύγραμμο βέλος σύνδεσης 24"/>
          <p:cNvCxnSpPr>
            <a:stCxn id="15" idx="3"/>
            <a:endCxn id="101" idx="4"/>
          </p:cNvCxnSpPr>
          <p:nvPr/>
        </p:nvCxnSpPr>
        <p:spPr>
          <a:xfrm flipV="1">
            <a:off x="2863055" y="2033911"/>
            <a:ext cx="870745" cy="57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>
            <a:stCxn id="15" idx="1"/>
            <a:endCxn id="100" idx="4"/>
          </p:cNvCxnSpPr>
          <p:nvPr/>
        </p:nvCxnSpPr>
        <p:spPr>
          <a:xfrm flipH="1" flipV="1">
            <a:off x="1816100" y="2033911"/>
            <a:ext cx="902955" cy="57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εία γραμμή σύνδεσης 37"/>
          <p:cNvCxnSpPr>
            <a:endCxn id="99" idx="2"/>
          </p:cNvCxnSpPr>
          <p:nvPr/>
        </p:nvCxnSpPr>
        <p:spPr>
          <a:xfrm>
            <a:off x="2787088" y="2506911"/>
            <a:ext cx="4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εία γραμμή σύνδεσης 41"/>
          <p:cNvCxnSpPr>
            <a:stCxn id="113" idx="0"/>
            <a:endCxn id="99" idx="2"/>
          </p:cNvCxnSpPr>
          <p:nvPr/>
        </p:nvCxnSpPr>
        <p:spPr>
          <a:xfrm flipV="1">
            <a:off x="2790250" y="2506911"/>
            <a:ext cx="988" cy="28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εία γραμμή σύνδεσης 43"/>
          <p:cNvCxnSpPr>
            <a:stCxn id="99" idx="0"/>
            <a:endCxn id="15" idx="2"/>
          </p:cNvCxnSpPr>
          <p:nvPr/>
        </p:nvCxnSpPr>
        <p:spPr>
          <a:xfrm flipH="1" flipV="1">
            <a:off x="2791055" y="2163300"/>
            <a:ext cx="183" cy="48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Ρόμβος 44"/>
          <p:cNvSpPr/>
          <p:nvPr/>
        </p:nvSpPr>
        <p:spPr>
          <a:xfrm>
            <a:off x="2718373" y="4318956"/>
            <a:ext cx="144000" cy="144000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Ευθεία γραμμή σύνδεσης 46"/>
          <p:cNvCxnSpPr>
            <a:stCxn id="50" idx="0"/>
            <a:endCxn id="11" idx="2"/>
          </p:cNvCxnSpPr>
          <p:nvPr/>
        </p:nvCxnSpPr>
        <p:spPr>
          <a:xfrm flipH="1" flipV="1">
            <a:off x="2789649" y="4801486"/>
            <a:ext cx="601" cy="42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Ευθεία γραμμή σύνδεσης 48"/>
          <p:cNvCxnSpPr>
            <a:stCxn id="11" idx="0"/>
            <a:endCxn id="45" idx="2"/>
          </p:cNvCxnSpPr>
          <p:nvPr/>
        </p:nvCxnSpPr>
        <p:spPr>
          <a:xfrm flipV="1">
            <a:off x="2789649" y="4462956"/>
            <a:ext cx="724" cy="43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>
            <a:stCxn id="45" idx="3"/>
            <a:endCxn id="13" idx="4"/>
          </p:cNvCxnSpPr>
          <p:nvPr/>
        </p:nvCxnSpPr>
        <p:spPr>
          <a:xfrm flipV="1">
            <a:off x="2862373" y="4342771"/>
            <a:ext cx="871427" cy="48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Ευθύγραμμο βέλος σύνδεσης 57"/>
          <p:cNvCxnSpPr>
            <a:stCxn id="45" idx="1"/>
            <a:endCxn id="9" idx="4"/>
          </p:cNvCxnSpPr>
          <p:nvPr/>
        </p:nvCxnSpPr>
        <p:spPr>
          <a:xfrm flipH="1" flipV="1">
            <a:off x="1816100" y="4342771"/>
            <a:ext cx="902273" cy="48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Ορθογώνιο 61"/>
          <p:cNvSpPr/>
          <p:nvPr/>
        </p:nvSpPr>
        <p:spPr>
          <a:xfrm rot="5400000">
            <a:off x="4022691" y="2637542"/>
            <a:ext cx="2966026" cy="353535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Concatenate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6" name="Ευθύγραμμο βέλος σύνδεσης 65"/>
          <p:cNvCxnSpPr>
            <a:stCxn id="62" idx="0"/>
            <a:endCxn id="109" idx="1"/>
          </p:cNvCxnSpPr>
          <p:nvPr/>
        </p:nvCxnSpPr>
        <p:spPr>
          <a:xfrm>
            <a:off x="5682472" y="2814310"/>
            <a:ext cx="357285" cy="432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1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-Improvements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54600" y="1509064"/>
                <a:ext cx="31373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600" y="1509064"/>
                <a:ext cx="313739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Ορθογώνιο 99"/>
          <p:cNvSpPr/>
          <p:nvPr/>
        </p:nvSpPr>
        <p:spPr>
          <a:xfrm rot="5400000">
            <a:off x="789970" y="15380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1" name="Ορθογώνιο 100"/>
          <p:cNvSpPr/>
          <p:nvPr/>
        </p:nvSpPr>
        <p:spPr>
          <a:xfrm rot="5400000">
            <a:off x="2199670" y="15380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" name="Ορθογώνιο 101"/>
          <p:cNvSpPr/>
          <p:nvPr/>
        </p:nvSpPr>
        <p:spPr>
          <a:xfrm rot="5400000">
            <a:off x="3439560" y="1538062"/>
            <a:ext cx="108000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Softmax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4" name="Ορθογώνιο 103"/>
          <p:cNvSpPr/>
          <p:nvPr/>
        </p:nvSpPr>
        <p:spPr>
          <a:xfrm rot="5400000">
            <a:off x="1513870" y="15475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5" name="Ορθογώνιο 104"/>
          <p:cNvSpPr/>
          <p:nvPr/>
        </p:nvSpPr>
        <p:spPr>
          <a:xfrm rot="5400000">
            <a:off x="2885470" y="15475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1" name="Ευθύγραμμο βέλος σύνδεσης 40"/>
          <p:cNvCxnSpPr>
            <a:endCxn id="100" idx="2"/>
          </p:cNvCxnSpPr>
          <p:nvPr/>
        </p:nvCxnSpPr>
        <p:spPr>
          <a:xfrm>
            <a:off x="482600" y="1727587"/>
            <a:ext cx="5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ύγραμμο βέλος σύνδεσης 59"/>
          <p:cNvCxnSpPr>
            <a:stCxn id="100" idx="0"/>
            <a:endCxn id="104" idx="2"/>
          </p:cNvCxnSpPr>
          <p:nvPr/>
        </p:nvCxnSpPr>
        <p:spPr>
          <a:xfrm>
            <a:off x="1425885" y="1727587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ύγραμμο βέλος σύνδεσης 61"/>
          <p:cNvCxnSpPr>
            <a:stCxn id="104" idx="0"/>
            <a:endCxn id="101" idx="2"/>
          </p:cNvCxnSpPr>
          <p:nvPr/>
        </p:nvCxnSpPr>
        <p:spPr>
          <a:xfrm>
            <a:off x="1963870" y="1727587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Ευθύγραμμο βέλος σύνδεσης 63"/>
          <p:cNvCxnSpPr>
            <a:stCxn id="101" idx="0"/>
            <a:endCxn id="105" idx="2"/>
          </p:cNvCxnSpPr>
          <p:nvPr/>
        </p:nvCxnSpPr>
        <p:spPr>
          <a:xfrm>
            <a:off x="2835585" y="1727587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ύγραμμο βέλος σύνδεσης 66"/>
          <p:cNvCxnSpPr>
            <a:stCxn id="105" idx="0"/>
            <a:endCxn id="102" idx="2"/>
          </p:cNvCxnSpPr>
          <p:nvPr/>
        </p:nvCxnSpPr>
        <p:spPr>
          <a:xfrm>
            <a:off x="3335470" y="1727587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Γωνιακή σύνδεση 69"/>
          <p:cNvCxnSpPr>
            <a:stCxn id="102" idx="0"/>
            <a:endCxn id="21" idx="1"/>
          </p:cNvCxnSpPr>
          <p:nvPr/>
        </p:nvCxnSpPr>
        <p:spPr>
          <a:xfrm flipV="1">
            <a:off x="4169085" y="1724508"/>
            <a:ext cx="885515" cy="307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4235" y="2451100"/>
            <a:ext cx="416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Post-processing in the original </a:t>
            </a:r>
            <a:r>
              <a:rPr lang="en-US" dirty="0" err="1" smtClean="0"/>
              <a:t>Wavenet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4958435" y="2463800"/>
            <a:ext cx="191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8-bit quantization</a:t>
            </a:r>
            <a:endParaRPr lang="en-GB" dirty="0"/>
          </a:p>
        </p:txBody>
      </p:sp>
      <p:sp>
        <p:nvSpPr>
          <p:cNvPr id="74" name="Ορθογώνιο 73"/>
          <p:cNvSpPr/>
          <p:nvPr/>
        </p:nvSpPr>
        <p:spPr>
          <a:xfrm rot="5400000">
            <a:off x="789970" y="38748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9" name="Ορθογώνιο 78"/>
          <p:cNvSpPr/>
          <p:nvPr/>
        </p:nvSpPr>
        <p:spPr>
          <a:xfrm rot="5400000">
            <a:off x="2199670" y="38748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1" name="Ορθογώνιο 80"/>
          <p:cNvSpPr/>
          <p:nvPr/>
        </p:nvSpPr>
        <p:spPr>
          <a:xfrm rot="5400000">
            <a:off x="1513870" y="38843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 rot="5400000">
            <a:off x="2885470" y="38843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3" name="Ευθύγραμμο βέλος σύνδεσης 82"/>
          <p:cNvCxnSpPr>
            <a:endCxn id="74" idx="2"/>
          </p:cNvCxnSpPr>
          <p:nvPr/>
        </p:nvCxnSpPr>
        <p:spPr>
          <a:xfrm>
            <a:off x="482600" y="4064387"/>
            <a:ext cx="5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Ευθύγραμμο βέλος σύνδεσης 83"/>
          <p:cNvCxnSpPr>
            <a:stCxn id="74" idx="0"/>
            <a:endCxn id="81" idx="2"/>
          </p:cNvCxnSpPr>
          <p:nvPr/>
        </p:nvCxnSpPr>
        <p:spPr>
          <a:xfrm>
            <a:off x="1425885" y="4064387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Ευθύγραμμο βέλος σύνδεσης 84"/>
          <p:cNvCxnSpPr>
            <a:stCxn id="81" idx="0"/>
            <a:endCxn id="79" idx="2"/>
          </p:cNvCxnSpPr>
          <p:nvPr/>
        </p:nvCxnSpPr>
        <p:spPr>
          <a:xfrm>
            <a:off x="1963870" y="4064387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Ευθύγραμμο βέλος σύνδεσης 86"/>
          <p:cNvCxnSpPr>
            <a:stCxn id="79" idx="0"/>
            <a:endCxn id="82" idx="2"/>
          </p:cNvCxnSpPr>
          <p:nvPr/>
        </p:nvCxnSpPr>
        <p:spPr>
          <a:xfrm>
            <a:off x="2835585" y="4064387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Ευθύγραμμο βέλος σύνδεσης 87"/>
          <p:cNvCxnSpPr>
            <a:stCxn id="82" idx="0"/>
          </p:cNvCxnSpPr>
          <p:nvPr/>
        </p:nvCxnSpPr>
        <p:spPr>
          <a:xfrm>
            <a:off x="3335470" y="4064387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64235" y="4787900"/>
            <a:ext cx="563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Post-processing in new </a:t>
            </a:r>
            <a:r>
              <a:rPr lang="en-US" dirty="0" err="1" smtClean="0"/>
              <a:t>Wavenet</a:t>
            </a:r>
            <a:r>
              <a:rPr lang="en-US" dirty="0" smtClean="0"/>
              <a:t> (high fidelity </a:t>
            </a:r>
            <a:r>
              <a:rPr lang="en-US" dirty="0" err="1"/>
              <a:t>W</a:t>
            </a:r>
            <a:r>
              <a:rPr lang="en-US" dirty="0" err="1" smtClean="0"/>
              <a:t>avenet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6355435" y="4800600"/>
            <a:ext cx="211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16-bit quantization</a:t>
            </a:r>
            <a:endParaRPr lang="en-GB" dirty="0"/>
          </a:p>
        </p:txBody>
      </p:sp>
      <p:sp>
        <p:nvSpPr>
          <p:cNvPr id="107" name="TextBox 106"/>
          <p:cNvSpPr txBox="1"/>
          <p:nvPr/>
        </p:nvSpPr>
        <p:spPr>
          <a:xfrm>
            <a:off x="3790035" y="3860800"/>
            <a:ext cx="496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Parameters of discretized mixture of logistics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7041" y="5325534"/>
                <a:ext cx="6486584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+0.5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−0.5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41" y="5325534"/>
                <a:ext cx="6486584" cy="778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22714" y="6100837"/>
                <a:ext cx="158197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714" y="6100837"/>
                <a:ext cx="1581972" cy="525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2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-Improvements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54600" y="1509064"/>
                <a:ext cx="31373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600" y="1509064"/>
                <a:ext cx="313739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Ορθογώνιο 99"/>
          <p:cNvSpPr/>
          <p:nvPr/>
        </p:nvSpPr>
        <p:spPr>
          <a:xfrm rot="5400000">
            <a:off x="789970" y="15380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1" name="Ορθογώνιο 100"/>
          <p:cNvSpPr/>
          <p:nvPr/>
        </p:nvSpPr>
        <p:spPr>
          <a:xfrm rot="5400000">
            <a:off x="2199670" y="15380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" name="Ορθογώνιο 101"/>
          <p:cNvSpPr/>
          <p:nvPr/>
        </p:nvSpPr>
        <p:spPr>
          <a:xfrm rot="5400000">
            <a:off x="3439560" y="1538062"/>
            <a:ext cx="108000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Softmax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4" name="Ορθογώνιο 103"/>
          <p:cNvSpPr/>
          <p:nvPr/>
        </p:nvSpPr>
        <p:spPr>
          <a:xfrm rot="5400000">
            <a:off x="1513870" y="15475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5" name="Ορθογώνιο 104"/>
          <p:cNvSpPr/>
          <p:nvPr/>
        </p:nvSpPr>
        <p:spPr>
          <a:xfrm rot="5400000">
            <a:off x="2885470" y="15475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1" name="Ευθύγραμμο βέλος σύνδεσης 40"/>
          <p:cNvCxnSpPr>
            <a:endCxn id="100" idx="2"/>
          </p:cNvCxnSpPr>
          <p:nvPr/>
        </p:nvCxnSpPr>
        <p:spPr>
          <a:xfrm>
            <a:off x="482600" y="1727587"/>
            <a:ext cx="5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ύγραμμο βέλος σύνδεσης 59"/>
          <p:cNvCxnSpPr>
            <a:stCxn id="100" idx="0"/>
            <a:endCxn id="104" idx="2"/>
          </p:cNvCxnSpPr>
          <p:nvPr/>
        </p:nvCxnSpPr>
        <p:spPr>
          <a:xfrm>
            <a:off x="1425885" y="1727587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ύγραμμο βέλος σύνδεσης 61"/>
          <p:cNvCxnSpPr>
            <a:stCxn id="104" idx="0"/>
            <a:endCxn id="101" idx="2"/>
          </p:cNvCxnSpPr>
          <p:nvPr/>
        </p:nvCxnSpPr>
        <p:spPr>
          <a:xfrm>
            <a:off x="1963870" y="1727587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Ευθύγραμμο βέλος σύνδεσης 63"/>
          <p:cNvCxnSpPr>
            <a:stCxn id="101" idx="0"/>
            <a:endCxn id="105" idx="2"/>
          </p:cNvCxnSpPr>
          <p:nvPr/>
        </p:nvCxnSpPr>
        <p:spPr>
          <a:xfrm>
            <a:off x="2835585" y="1727587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ύγραμμο βέλος σύνδεσης 66"/>
          <p:cNvCxnSpPr>
            <a:stCxn id="105" idx="0"/>
            <a:endCxn id="102" idx="2"/>
          </p:cNvCxnSpPr>
          <p:nvPr/>
        </p:nvCxnSpPr>
        <p:spPr>
          <a:xfrm>
            <a:off x="3335470" y="1727587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Γωνιακή σύνδεση 69"/>
          <p:cNvCxnSpPr>
            <a:stCxn id="102" idx="0"/>
            <a:endCxn id="21" idx="1"/>
          </p:cNvCxnSpPr>
          <p:nvPr/>
        </p:nvCxnSpPr>
        <p:spPr>
          <a:xfrm flipV="1">
            <a:off x="4169085" y="1724508"/>
            <a:ext cx="885515" cy="307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4235" y="2451100"/>
            <a:ext cx="416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Post-processing in the original </a:t>
            </a:r>
            <a:r>
              <a:rPr lang="en-US" dirty="0" err="1" smtClean="0"/>
              <a:t>Wavenet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4958435" y="2463800"/>
            <a:ext cx="191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8-bit quantization</a:t>
            </a:r>
            <a:endParaRPr lang="en-GB" dirty="0"/>
          </a:p>
        </p:txBody>
      </p:sp>
      <p:sp>
        <p:nvSpPr>
          <p:cNvPr id="74" name="Ορθογώνιο 73"/>
          <p:cNvSpPr/>
          <p:nvPr/>
        </p:nvSpPr>
        <p:spPr>
          <a:xfrm rot="5400000">
            <a:off x="789970" y="38748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9" name="Ορθογώνιο 78"/>
          <p:cNvSpPr/>
          <p:nvPr/>
        </p:nvSpPr>
        <p:spPr>
          <a:xfrm rot="5400000">
            <a:off x="2199670" y="3874862"/>
            <a:ext cx="892780" cy="379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1" name="Ορθογώνιο 80"/>
          <p:cNvSpPr/>
          <p:nvPr/>
        </p:nvSpPr>
        <p:spPr>
          <a:xfrm rot="5400000">
            <a:off x="1513870" y="38843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 rot="5400000">
            <a:off x="2885470" y="3884387"/>
            <a:ext cx="54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1X1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3" name="Ευθύγραμμο βέλος σύνδεσης 82"/>
          <p:cNvCxnSpPr>
            <a:endCxn id="74" idx="2"/>
          </p:cNvCxnSpPr>
          <p:nvPr/>
        </p:nvCxnSpPr>
        <p:spPr>
          <a:xfrm>
            <a:off x="482600" y="4064387"/>
            <a:ext cx="5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Ευθύγραμμο βέλος σύνδεσης 83"/>
          <p:cNvCxnSpPr>
            <a:stCxn id="74" idx="0"/>
            <a:endCxn id="81" idx="2"/>
          </p:cNvCxnSpPr>
          <p:nvPr/>
        </p:nvCxnSpPr>
        <p:spPr>
          <a:xfrm>
            <a:off x="1425885" y="4064387"/>
            <a:ext cx="177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Ευθύγραμμο βέλος σύνδεσης 84"/>
          <p:cNvCxnSpPr>
            <a:stCxn id="81" idx="0"/>
            <a:endCxn id="79" idx="2"/>
          </p:cNvCxnSpPr>
          <p:nvPr/>
        </p:nvCxnSpPr>
        <p:spPr>
          <a:xfrm>
            <a:off x="1963870" y="4064387"/>
            <a:ext cx="492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Ευθύγραμμο βέλος σύνδεσης 86"/>
          <p:cNvCxnSpPr>
            <a:stCxn id="79" idx="0"/>
            <a:endCxn id="82" idx="2"/>
          </p:cNvCxnSpPr>
          <p:nvPr/>
        </p:nvCxnSpPr>
        <p:spPr>
          <a:xfrm>
            <a:off x="2835585" y="4064387"/>
            <a:ext cx="1398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Ευθύγραμμο βέλος σύνδεσης 87"/>
          <p:cNvCxnSpPr>
            <a:stCxn id="82" idx="0"/>
          </p:cNvCxnSpPr>
          <p:nvPr/>
        </p:nvCxnSpPr>
        <p:spPr>
          <a:xfrm>
            <a:off x="3335470" y="4064387"/>
            <a:ext cx="4545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64235" y="4787900"/>
            <a:ext cx="556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Post-processing in new </a:t>
            </a:r>
            <a:r>
              <a:rPr lang="en-US" dirty="0" err="1" smtClean="0"/>
              <a:t>Wavenet</a:t>
            </a:r>
            <a:r>
              <a:rPr lang="en-US" dirty="0" smtClean="0"/>
              <a:t> (high fidelity </a:t>
            </a:r>
            <a:r>
              <a:rPr lang="en-US" dirty="0" err="1"/>
              <a:t>W</a:t>
            </a:r>
            <a:r>
              <a:rPr lang="en-US" dirty="0" err="1" smtClean="0"/>
              <a:t>avenet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6393535" y="4800600"/>
            <a:ext cx="211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16-bit quantization</a:t>
            </a:r>
            <a:endParaRPr lang="en-GB" dirty="0"/>
          </a:p>
        </p:txBody>
      </p:sp>
      <p:sp>
        <p:nvSpPr>
          <p:cNvPr id="107" name="TextBox 106"/>
          <p:cNvSpPr txBox="1"/>
          <p:nvPr/>
        </p:nvSpPr>
        <p:spPr>
          <a:xfrm>
            <a:off x="3790035" y="3860800"/>
            <a:ext cx="496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Parameters of discretized mixture of logistics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1940" y="5578342"/>
                <a:ext cx="8595360" cy="106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original </a:t>
                </a:r>
                <a:r>
                  <a:rPr lang="en-US" dirty="0" err="1" smtClean="0"/>
                  <a:t>Wavenet</a:t>
                </a:r>
                <a:r>
                  <a:rPr lang="en-US" dirty="0" smtClean="0"/>
                  <a:t> maximizes the cross-entropy between the desired distribution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0,…,0,1,0,…,0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the network prediction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new </a:t>
                </a:r>
                <a:r>
                  <a:rPr lang="en-US" dirty="0" err="1" smtClean="0"/>
                  <a:t>Wavenet</a:t>
                </a:r>
                <a:r>
                  <a:rPr lang="en-US" dirty="0" smtClean="0"/>
                  <a:t> maximizes the log-likelihood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" y="5578342"/>
                <a:ext cx="8595360" cy="1062535"/>
              </a:xfrm>
              <a:prstGeom prst="rect">
                <a:avLst/>
              </a:prstGeom>
              <a:blipFill rotWithShape="0">
                <a:blip r:embed="rId3"/>
                <a:stretch>
                  <a:fillRect l="-426" t="-2874" b="-5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1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8620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</a:t>
            </a:r>
            <a:r>
              <a:rPr lang="en-US" sz="4000" dirty="0"/>
              <a:t>- Knowledge Distillation</a:t>
            </a:r>
            <a:endParaRPr lang="en-GB" sz="4000" dirty="0"/>
          </a:p>
        </p:txBody>
      </p:sp>
      <p:pic>
        <p:nvPicPr>
          <p:cNvPr id="35" name="Εικόνα 34" descr="https://cdn-images-1.medium.com/max/1600/1*vCILduBp-gylqOp7WUme0Q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2" y="3667620"/>
            <a:ext cx="7044058" cy="260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Εικόνα 35" descr="https://cdn-images-1.medium.com/max/1600/1*tTEDSbllMhT0o2NKOIcjo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3" y="1208405"/>
            <a:ext cx="5035235" cy="2195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4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Probability of speech segments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30" y="925743"/>
                <a:ext cx="8448570" cy="4444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The estimation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for </a:t>
                </a:r>
                <a:r>
                  <a:rPr lang="en-US" sz="1800" dirty="0"/>
                  <a:t>very small values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 smtClean="0"/>
                  <a:t> is easy but it is not very useful since the interdependence of speech samples, whose time indices differ more than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 smtClean="0"/>
                  <a:t>,  is ignored.</a:t>
                </a:r>
              </a:p>
              <a:p>
                <a:r>
                  <a:rPr lang="en-US" sz="1800" dirty="0" smtClean="0"/>
                  <a:t>In order to be useful for practical applications, the distribution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should be estimated for large values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However, the estimation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becomes very challenging 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 smtClean="0"/>
                  <a:t> grows, due to sparsity of data and to the extremely low values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r>
                  <a:rPr lang="en-US" sz="1800" dirty="0" smtClean="0"/>
                  <a:t>In order to robustly estimate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, we take the following actions.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 smtClean="0"/>
                  <a:t>The dynamic range of speech is reduced within the interval [-1,1] and then the speech is quantized into a number of bins (usually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r>
                  <a:rPr lang="en-US" sz="1800" dirty="0" smtClean="0"/>
                  <a:t>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 smtClean="0"/>
                  <a:t>Based on the factorization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dirty="0" smtClean="0"/>
                  <a:t>, we calculate the conditional probabilities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 instead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.</a:t>
                </a:r>
              </a:p>
              <a:p>
                <a:pPr lvl="1"/>
                <a:r>
                  <a:rPr lang="en-US" sz="1800" dirty="0" err="1" smtClean="0"/>
                  <a:t>Th</a:t>
                </a:r>
                <a:r>
                  <a:rPr lang="en-US" sz="1800" dirty="0" smtClean="0"/>
                  <a:t>e conditional probability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1800" dirty="0" smtClean="0"/>
                  <a:t>  is numerically more manageable than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30" y="925743"/>
                <a:ext cx="8448570" cy="4444999"/>
              </a:xfrm>
              <a:prstGeom prst="rect">
                <a:avLst/>
              </a:prstGeom>
              <a:blipFill rotWithShape="0">
                <a:blip r:embed="rId2"/>
                <a:stretch>
                  <a:fillRect l="-577" t="-1372" r="-144"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2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42547"/>
            <a:ext cx="8862060" cy="69863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</a:t>
            </a:r>
            <a:r>
              <a:rPr lang="en-US" sz="4000" dirty="0"/>
              <a:t>- Knowledge Distillation</a:t>
            </a:r>
            <a:endParaRPr lang="en-GB" sz="40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1035782"/>
            <a:ext cx="8598939" cy="53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Comments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63843"/>
            <a:ext cx="8448570" cy="44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According </a:t>
            </a:r>
            <a:r>
              <a:rPr lang="en-US" sz="1800" dirty="0"/>
              <a:t>to </a:t>
            </a:r>
            <a:r>
              <a:rPr lang="en-US" sz="1800" dirty="0" smtClean="0"/>
              <a:t>S. Arik</a:t>
            </a:r>
            <a:r>
              <a:rPr lang="en-US" sz="1800" dirty="0"/>
              <a:t>, </a:t>
            </a:r>
            <a:r>
              <a:rPr lang="en-US" sz="1800" dirty="0" smtClean="0"/>
              <a:t>et al.</a:t>
            </a:r>
          </a:p>
          <a:p>
            <a:pPr lvl="1"/>
            <a:r>
              <a:rPr lang="en-US" sz="1800" dirty="0" smtClean="0"/>
              <a:t>The number of dilated modules should be ≥ 40.</a:t>
            </a:r>
          </a:p>
          <a:p>
            <a:pPr lvl="1"/>
            <a:r>
              <a:rPr lang="en-US" sz="1800" dirty="0" smtClean="0"/>
              <a:t>Models trained with 48 kHz speech produce higher quality audio than models trained with 16 kHz speech.</a:t>
            </a:r>
          </a:p>
          <a:p>
            <a:pPr lvl="1"/>
            <a:r>
              <a:rPr lang="en-US" sz="1800" dirty="0" smtClean="0"/>
              <a:t>The model need more than 300000 iterations to converge.</a:t>
            </a:r>
          </a:p>
          <a:p>
            <a:pPr lvl="1"/>
            <a:r>
              <a:rPr lang="en-US" sz="1800" dirty="0" smtClean="0"/>
              <a:t>The speech quality is strongly affected by the up-sampling method of the linguistic labels.</a:t>
            </a:r>
            <a:endParaRPr lang="el-GR" sz="1800" dirty="0" smtClean="0"/>
          </a:p>
          <a:p>
            <a:pPr lvl="1"/>
            <a:r>
              <a:rPr lang="en-US" sz="1800" dirty="0" smtClean="0"/>
              <a:t>The Adam optimization algorithm is a good choice.</a:t>
            </a:r>
            <a:endParaRPr lang="el-GR" sz="1800" dirty="0" smtClean="0"/>
          </a:p>
          <a:p>
            <a:pPr lvl="1"/>
            <a:r>
              <a:rPr lang="en-US" sz="1800" dirty="0" smtClean="0"/>
              <a:t>Conditioning: </a:t>
            </a:r>
            <a:r>
              <a:rPr lang="en-US" sz="1800" dirty="0" err="1" smtClean="0"/>
              <a:t>pentaphones</a:t>
            </a:r>
            <a:r>
              <a:rPr lang="en-US" sz="1800" dirty="0"/>
              <a:t> </a:t>
            </a:r>
            <a:r>
              <a:rPr lang="en-US" sz="1800" dirty="0" smtClean="0"/>
              <a:t>+ stress + continuous F0 + VUV</a:t>
            </a:r>
          </a:p>
          <a:p>
            <a:r>
              <a:rPr lang="en-GB" sz="1800" dirty="0"/>
              <a:t>IBM, in March 2017, </a:t>
            </a:r>
            <a:r>
              <a:rPr lang="en-GB" sz="1800" dirty="0" smtClean="0"/>
              <a:t>announced </a:t>
            </a:r>
            <a:r>
              <a:rPr lang="en-GB" sz="1800" dirty="0"/>
              <a:t>a new industry bound in word error rate in conversational speech recognition.</a:t>
            </a:r>
          </a:p>
          <a:p>
            <a:r>
              <a:rPr lang="en-GB" sz="1800" dirty="0" smtClean="0"/>
              <a:t>IBM </a:t>
            </a:r>
            <a:r>
              <a:rPr lang="en-GB" sz="1800" dirty="0"/>
              <a:t>exploited the complementarity between recurrent and convolutional architectures by </a:t>
            </a:r>
            <a:r>
              <a:rPr lang="en-GB" sz="1800" dirty="0" smtClean="0"/>
              <a:t>adding </a:t>
            </a:r>
            <a:r>
              <a:rPr lang="en-GB" sz="1800" dirty="0"/>
              <a:t>word and character-based LSTM Language Models and a convolutional </a:t>
            </a:r>
            <a:r>
              <a:rPr lang="en-GB" sz="1800" dirty="0" err="1"/>
              <a:t>WaveNet</a:t>
            </a:r>
            <a:r>
              <a:rPr lang="en-GB" sz="1800" dirty="0"/>
              <a:t> Language Model</a:t>
            </a:r>
            <a:r>
              <a:rPr lang="en-GB" sz="1800" dirty="0" smtClean="0"/>
              <a:t>.</a:t>
            </a:r>
          </a:p>
          <a:p>
            <a:pPr marL="457200" lvl="1" indent="0">
              <a:buNone/>
            </a:pPr>
            <a:r>
              <a:rPr lang="en-GB" sz="1400" dirty="0"/>
              <a:t>G. </a:t>
            </a:r>
            <a:r>
              <a:rPr lang="en-GB" sz="1400" dirty="0" err="1"/>
              <a:t>Saon</a:t>
            </a:r>
            <a:r>
              <a:rPr lang="en-GB" sz="1400" dirty="0"/>
              <a:t>, et al., English Conversational Telephone Speech Recognition by Humans and Machines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8791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49227"/>
            <a:ext cx="9144000" cy="698638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Generated audio samples for the original </a:t>
            </a:r>
            <a:r>
              <a:rPr lang="en-US" sz="3400" dirty="0" err="1" smtClean="0"/>
              <a:t>Wavenet</a:t>
            </a:r>
            <a:endParaRPr lang="en-GB" sz="34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63843"/>
            <a:ext cx="8448570" cy="2478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Basic </a:t>
            </a:r>
            <a:r>
              <a:rPr lang="en-US" sz="1800" dirty="0" err="1" smtClean="0"/>
              <a:t>Wavenet</a:t>
            </a:r>
            <a:r>
              <a:rPr lang="en-US" sz="1800" dirty="0" smtClean="0"/>
              <a:t> Model trained with </a:t>
            </a:r>
            <a:r>
              <a:rPr lang="en-US" sz="1800" dirty="0"/>
              <a:t>the cmu_us_slt_arctic-0.95-release.zip </a:t>
            </a:r>
            <a:r>
              <a:rPr lang="en-US" sz="1800" dirty="0" smtClean="0"/>
              <a:t>database (~40 min, 16000 Hz)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4" name="test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39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22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References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659043"/>
            <a:ext cx="8448570" cy="621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van </a:t>
            </a:r>
            <a:r>
              <a:rPr lang="en-US" sz="1600" dirty="0"/>
              <a:t>den Oord, Aaron; </a:t>
            </a:r>
            <a:r>
              <a:rPr lang="en-US" sz="1600" dirty="0" err="1"/>
              <a:t>Dieleman</a:t>
            </a:r>
            <a:r>
              <a:rPr lang="en-US" sz="1600" dirty="0"/>
              <a:t>, Sander; Zen, </a:t>
            </a:r>
            <a:r>
              <a:rPr lang="en-US" sz="1600" dirty="0" err="1"/>
              <a:t>Heiga</a:t>
            </a:r>
            <a:r>
              <a:rPr lang="en-US" sz="1600" dirty="0"/>
              <a:t>; </a:t>
            </a:r>
            <a:r>
              <a:rPr lang="en-US" sz="1600" dirty="0" err="1"/>
              <a:t>Simonyan</a:t>
            </a:r>
            <a:r>
              <a:rPr lang="en-US" sz="1600" dirty="0"/>
              <a:t>, Karen; </a:t>
            </a:r>
            <a:r>
              <a:rPr lang="en-US" sz="1600" dirty="0" err="1"/>
              <a:t>Vinyals</a:t>
            </a:r>
            <a:r>
              <a:rPr lang="en-US" sz="1600" dirty="0"/>
              <a:t>, Oriol; Graves, Alex; </a:t>
            </a:r>
            <a:r>
              <a:rPr lang="en-US" sz="1600" dirty="0" err="1"/>
              <a:t>Kalchbrenner</a:t>
            </a:r>
            <a:r>
              <a:rPr lang="en-US" sz="1600" dirty="0"/>
              <a:t>, </a:t>
            </a:r>
            <a:r>
              <a:rPr lang="en-US" sz="1600" dirty="0" err="1"/>
              <a:t>Nal</a:t>
            </a:r>
            <a:r>
              <a:rPr lang="en-US" sz="1600" dirty="0"/>
              <a:t>; Senior, Andrew;   </a:t>
            </a:r>
            <a:r>
              <a:rPr lang="en-US" sz="1600" dirty="0" err="1"/>
              <a:t>Kavukcuoglu</a:t>
            </a:r>
            <a:r>
              <a:rPr lang="en-US" sz="1600" dirty="0"/>
              <a:t>, </a:t>
            </a:r>
            <a:r>
              <a:rPr lang="en-US" sz="1600" dirty="0" err="1"/>
              <a:t>Koray</a:t>
            </a:r>
            <a:r>
              <a:rPr lang="en-US" sz="1600" dirty="0"/>
              <a:t>, </a:t>
            </a:r>
            <a:r>
              <a:rPr lang="en-US" sz="1600" dirty="0" err="1"/>
              <a:t>WaveNet</a:t>
            </a:r>
            <a:r>
              <a:rPr lang="en-US" sz="1600" dirty="0"/>
              <a:t>: A Generative Model for Raw Audio, </a:t>
            </a:r>
            <a:r>
              <a:rPr lang="en-US" sz="1600" dirty="0" smtClean="0"/>
              <a:t>arXiv:1609.03499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Arik</a:t>
            </a:r>
            <a:r>
              <a:rPr lang="en-US" sz="1600" dirty="0"/>
              <a:t>, </a:t>
            </a:r>
            <a:r>
              <a:rPr lang="en-US" sz="1600" dirty="0" err="1" smtClean="0"/>
              <a:t>Sercan</a:t>
            </a:r>
            <a:r>
              <a:rPr lang="en-US" sz="1600" dirty="0" smtClean="0"/>
              <a:t>; </a:t>
            </a:r>
            <a:r>
              <a:rPr lang="en-US" sz="1600" dirty="0" err="1"/>
              <a:t>Chrzanowski</a:t>
            </a:r>
            <a:r>
              <a:rPr lang="en-US" sz="1600" dirty="0"/>
              <a:t>, Mike; Coates, Adam; </a:t>
            </a:r>
            <a:r>
              <a:rPr lang="en-US" sz="1600" dirty="0" err="1"/>
              <a:t>Diamos</a:t>
            </a:r>
            <a:r>
              <a:rPr lang="en-US" sz="1600" dirty="0"/>
              <a:t>, Gregory; </a:t>
            </a:r>
            <a:r>
              <a:rPr lang="en-US" sz="1600" dirty="0" err="1"/>
              <a:t>Gibiansky</a:t>
            </a:r>
            <a:r>
              <a:rPr lang="en-US" sz="1600" dirty="0"/>
              <a:t>, Andrew; Kang, </a:t>
            </a:r>
            <a:r>
              <a:rPr lang="en-US" sz="1600" dirty="0" err="1"/>
              <a:t>Yongguo</a:t>
            </a:r>
            <a:r>
              <a:rPr lang="en-US" sz="1600" dirty="0"/>
              <a:t>; Li, Xian; Miller, John; Ng, Andrew; </a:t>
            </a:r>
            <a:r>
              <a:rPr lang="en-US" sz="1600" dirty="0" err="1"/>
              <a:t>Raiman</a:t>
            </a:r>
            <a:r>
              <a:rPr lang="en-US" sz="1600" dirty="0"/>
              <a:t>, Jonathan; </a:t>
            </a:r>
            <a:r>
              <a:rPr lang="en-US" sz="1600" dirty="0" err="1"/>
              <a:t>Sengupta</a:t>
            </a:r>
            <a:r>
              <a:rPr lang="en-US" sz="1600" dirty="0"/>
              <a:t>, </a:t>
            </a:r>
            <a:r>
              <a:rPr lang="en-US" sz="1600" dirty="0" err="1"/>
              <a:t>Shubho</a:t>
            </a:r>
            <a:r>
              <a:rPr lang="en-US" sz="1600" dirty="0"/>
              <a:t>; </a:t>
            </a:r>
            <a:r>
              <a:rPr lang="en-US" sz="1600" dirty="0" err="1"/>
              <a:t>Shoeybi</a:t>
            </a:r>
            <a:r>
              <a:rPr lang="en-US" sz="1600" dirty="0"/>
              <a:t>, Mohammad, Deep Voice: Real-time Neural Text-to-Speech, </a:t>
            </a:r>
            <a:r>
              <a:rPr lang="en-US" sz="1600" dirty="0" err="1"/>
              <a:t>eprint</a:t>
            </a:r>
            <a:r>
              <a:rPr lang="en-US" sz="1600" dirty="0"/>
              <a:t> </a:t>
            </a:r>
            <a:r>
              <a:rPr lang="en-US" sz="1600" dirty="0" smtClean="0"/>
              <a:t>arXiv:1702.07825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Arik, </a:t>
            </a:r>
            <a:r>
              <a:rPr lang="en-US" sz="1600" dirty="0" err="1"/>
              <a:t>Sercan</a:t>
            </a:r>
            <a:r>
              <a:rPr lang="en-US" sz="1600" dirty="0"/>
              <a:t>; </a:t>
            </a:r>
            <a:r>
              <a:rPr lang="en-US" sz="1600" dirty="0" err="1"/>
              <a:t>Diamos</a:t>
            </a:r>
            <a:r>
              <a:rPr lang="en-US" sz="1600" dirty="0"/>
              <a:t>, Gregory; </a:t>
            </a:r>
            <a:r>
              <a:rPr lang="en-US" sz="1600" dirty="0" err="1"/>
              <a:t>Gibiansky</a:t>
            </a:r>
            <a:r>
              <a:rPr lang="en-US" sz="1600" dirty="0"/>
              <a:t>, Andrew; Miller, John; Peng, </a:t>
            </a:r>
            <a:r>
              <a:rPr lang="en-US" sz="1600" dirty="0" err="1"/>
              <a:t>Kainan</a:t>
            </a:r>
            <a:r>
              <a:rPr lang="en-US" sz="1600" dirty="0"/>
              <a:t>; Ping, Wei; </a:t>
            </a:r>
            <a:r>
              <a:rPr lang="en-US" sz="1600" dirty="0" err="1"/>
              <a:t>Raiman</a:t>
            </a:r>
            <a:r>
              <a:rPr lang="en-US" sz="1600" dirty="0"/>
              <a:t>, Jonathan; Zhou, Yanqi, </a:t>
            </a:r>
            <a:r>
              <a:rPr lang="en-GB" sz="1600" dirty="0"/>
              <a:t>Deep Voice 2: Multi-Speaker Neural Text-to-Speech</a:t>
            </a:r>
            <a:r>
              <a:rPr lang="en-US" sz="1600" dirty="0" smtClean="0"/>
              <a:t>, </a:t>
            </a:r>
            <a:r>
              <a:rPr lang="en-US" sz="1600" dirty="0" err="1"/>
              <a:t>eprint</a:t>
            </a:r>
            <a:r>
              <a:rPr lang="en-US" sz="1600" dirty="0"/>
              <a:t> arXiv:1705.08947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Le </a:t>
            </a:r>
            <a:r>
              <a:rPr lang="en-US" sz="1600" dirty="0"/>
              <a:t>Paine, Tom; </a:t>
            </a:r>
            <a:r>
              <a:rPr lang="en-US" sz="1600" dirty="0" err="1"/>
              <a:t>Khorrami</a:t>
            </a:r>
            <a:r>
              <a:rPr lang="en-US" sz="1600" dirty="0"/>
              <a:t>, </a:t>
            </a:r>
            <a:r>
              <a:rPr lang="en-US" sz="1600" dirty="0" err="1"/>
              <a:t>Pooya</a:t>
            </a:r>
            <a:r>
              <a:rPr lang="en-US" sz="1600" dirty="0"/>
              <a:t>; Chang, </a:t>
            </a:r>
            <a:r>
              <a:rPr lang="en-US" sz="1600" dirty="0" err="1"/>
              <a:t>Shiyu</a:t>
            </a:r>
            <a:r>
              <a:rPr lang="en-US" sz="1600" dirty="0"/>
              <a:t>; Zhang, Yang; Ramachandran, </a:t>
            </a:r>
            <a:r>
              <a:rPr lang="en-US" sz="1600" dirty="0" err="1"/>
              <a:t>Prajit</a:t>
            </a:r>
            <a:r>
              <a:rPr lang="en-US" sz="1600" dirty="0"/>
              <a:t>; Hasegawa-Johnson, Mark A.; Huang, Thomas S., Fast </a:t>
            </a:r>
            <a:r>
              <a:rPr lang="en-US" sz="1600" dirty="0" err="1"/>
              <a:t>Wavenet</a:t>
            </a:r>
            <a:r>
              <a:rPr lang="en-US" sz="1600" dirty="0"/>
              <a:t> Generation Algorithm, </a:t>
            </a:r>
            <a:r>
              <a:rPr lang="en-US" sz="1600" dirty="0" err="1"/>
              <a:t>eprint</a:t>
            </a:r>
            <a:r>
              <a:rPr lang="en-US" sz="1600" dirty="0"/>
              <a:t> </a:t>
            </a:r>
            <a:r>
              <a:rPr lang="en-US" sz="1600" dirty="0" smtClean="0"/>
              <a:t>arXiv:1611.09482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Ramachandran</a:t>
            </a:r>
            <a:r>
              <a:rPr lang="en-US" sz="1600" dirty="0"/>
              <a:t>, </a:t>
            </a:r>
            <a:r>
              <a:rPr lang="en-US" sz="1600" dirty="0" err="1"/>
              <a:t>Prajit</a:t>
            </a:r>
            <a:r>
              <a:rPr lang="en-US" sz="1600" dirty="0"/>
              <a:t>; Le Paine, Tom; </a:t>
            </a:r>
            <a:r>
              <a:rPr lang="en-US" sz="1600" dirty="0" err="1"/>
              <a:t>Khorrami</a:t>
            </a:r>
            <a:r>
              <a:rPr lang="en-US" sz="1600" dirty="0"/>
              <a:t>, </a:t>
            </a:r>
            <a:r>
              <a:rPr lang="en-US" sz="1600" dirty="0" err="1"/>
              <a:t>Pooya</a:t>
            </a:r>
            <a:r>
              <a:rPr lang="en-US" sz="1600" dirty="0"/>
              <a:t>; </a:t>
            </a:r>
            <a:r>
              <a:rPr lang="en-US" sz="1600" dirty="0" err="1"/>
              <a:t>Babaeizadeh</a:t>
            </a:r>
            <a:r>
              <a:rPr lang="en-US" sz="1600" dirty="0"/>
              <a:t>, Mohammad; Chang, </a:t>
            </a:r>
            <a:r>
              <a:rPr lang="en-US" sz="1600" dirty="0" err="1"/>
              <a:t>Shiyu</a:t>
            </a:r>
            <a:r>
              <a:rPr lang="en-US" sz="1600" dirty="0"/>
              <a:t>; Zhang, Yang; Hasegawa-Johnson, Mark A.; Campbell, Roy H.; Huang, Thomas S., Fast Generation for Convolutional Autoregressive Models, </a:t>
            </a:r>
            <a:r>
              <a:rPr lang="en-US" sz="1600" dirty="0" err="1"/>
              <a:t>eprint</a:t>
            </a:r>
            <a:r>
              <a:rPr lang="en-US" sz="1600" dirty="0"/>
              <a:t> </a:t>
            </a:r>
            <a:r>
              <a:rPr lang="en-US" sz="1600" dirty="0" smtClean="0"/>
              <a:t>arXiv:1704.06001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Wavenet</a:t>
            </a:r>
            <a:r>
              <a:rPr lang="en-US" sz="1600" dirty="0" smtClean="0"/>
              <a:t> </a:t>
            </a:r>
            <a:r>
              <a:rPr lang="en-US" sz="1600" dirty="0"/>
              <a:t>implementation in </a:t>
            </a:r>
            <a:r>
              <a:rPr lang="en-US" sz="1600" dirty="0" err="1"/>
              <a:t>Tensorflow</a:t>
            </a:r>
            <a:r>
              <a:rPr lang="en-US" sz="1600" dirty="0"/>
              <a:t>. Found in https://travis-ci.org/ibab/tensorflow-wavenet (Author: Igor </a:t>
            </a:r>
            <a:r>
              <a:rPr lang="en-US" sz="1600" dirty="0" err="1"/>
              <a:t>Babuschkin</a:t>
            </a:r>
            <a:r>
              <a:rPr lang="en-US" sz="1600" dirty="0"/>
              <a:t> et al.). 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Fast </a:t>
            </a:r>
            <a:r>
              <a:rPr lang="en-US" sz="1600" dirty="0" err="1"/>
              <a:t>Wavenet</a:t>
            </a:r>
            <a:r>
              <a:rPr lang="en-US" sz="1600" dirty="0"/>
              <a:t> implementation in </a:t>
            </a:r>
            <a:r>
              <a:rPr lang="en-US" sz="1600" dirty="0" err="1"/>
              <a:t>Tensorflow</a:t>
            </a:r>
            <a:r>
              <a:rPr lang="en-US" sz="1600" dirty="0"/>
              <a:t>. Found in https://github.com/tomlepaine/fast-wavenet (Authors: Tom Le Paine, </a:t>
            </a:r>
            <a:r>
              <a:rPr lang="en-US" sz="1600" dirty="0" err="1"/>
              <a:t>Pooya</a:t>
            </a:r>
            <a:r>
              <a:rPr lang="en-US" sz="1600" dirty="0"/>
              <a:t> </a:t>
            </a:r>
            <a:r>
              <a:rPr lang="en-US" sz="1600" dirty="0" err="1"/>
              <a:t>Khorrami</a:t>
            </a:r>
            <a:r>
              <a:rPr lang="en-US" sz="1600" dirty="0"/>
              <a:t>, </a:t>
            </a:r>
            <a:r>
              <a:rPr lang="en-US" sz="1600" dirty="0" err="1"/>
              <a:t>Prajit</a:t>
            </a:r>
            <a:r>
              <a:rPr lang="en-US" sz="1600" dirty="0"/>
              <a:t> Ramachandran and </a:t>
            </a:r>
            <a:r>
              <a:rPr lang="en-US" sz="1600" dirty="0" err="1"/>
              <a:t>Shiyu</a:t>
            </a:r>
            <a:r>
              <a:rPr lang="en-US" sz="1600" dirty="0"/>
              <a:t> Chang</a:t>
            </a:r>
            <a:r>
              <a:rPr lang="en-US" sz="16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Aäron</a:t>
            </a:r>
            <a:r>
              <a:rPr lang="en-US" sz="1600" dirty="0"/>
              <a:t> van den Oord et al., Parallel </a:t>
            </a:r>
            <a:r>
              <a:rPr lang="en-US" sz="1600" dirty="0" err="1"/>
              <a:t>WaveNet</a:t>
            </a:r>
            <a:r>
              <a:rPr lang="en-US" sz="1600" dirty="0"/>
              <a:t>: Fast High-Fidelity Speech Synthesis, </a:t>
            </a:r>
            <a:r>
              <a:rPr lang="en-US" sz="1600" dirty="0" smtClean="0"/>
              <a:t>arXiv:1711.10433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Tim </a:t>
            </a:r>
            <a:r>
              <a:rPr lang="en-US" sz="1600" dirty="0" err="1"/>
              <a:t>Salimans</a:t>
            </a:r>
            <a:r>
              <a:rPr lang="en-US" sz="1600" dirty="0"/>
              <a:t>, Andrej </a:t>
            </a:r>
            <a:r>
              <a:rPr lang="en-US" sz="1600" dirty="0" err="1"/>
              <a:t>Karpathy</a:t>
            </a:r>
            <a:r>
              <a:rPr lang="en-US" sz="1600" dirty="0"/>
              <a:t>, Xi Chen, </a:t>
            </a:r>
            <a:r>
              <a:rPr lang="en-US" sz="1600" dirty="0" err="1"/>
              <a:t>Diederik</a:t>
            </a:r>
            <a:r>
              <a:rPr lang="en-US" sz="1600" dirty="0"/>
              <a:t> P. </a:t>
            </a:r>
            <a:r>
              <a:rPr lang="en-US" sz="1600" dirty="0" err="1"/>
              <a:t>Kingma</a:t>
            </a:r>
            <a:r>
              <a:rPr lang="en-US" sz="1600" dirty="0"/>
              <a:t>, </a:t>
            </a:r>
            <a:r>
              <a:rPr lang="en-US" sz="1600" dirty="0" err="1"/>
              <a:t>PixelCNN</a:t>
            </a:r>
            <a:r>
              <a:rPr lang="en-US" sz="1600" dirty="0"/>
              <a:t>++: Improving the </a:t>
            </a:r>
            <a:r>
              <a:rPr lang="en-US" sz="1600" dirty="0" err="1"/>
              <a:t>PixelCNN</a:t>
            </a:r>
            <a:r>
              <a:rPr lang="en-US" sz="1600" dirty="0"/>
              <a:t> with Discretized Logistic Mixture Likelihood and Other Modifications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7874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0500" y="149227"/>
            <a:ext cx="8686800" cy="6986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Dynamic range compression and </a:t>
            </a:r>
            <a:r>
              <a:rPr lang="en-US" sz="4000" dirty="0"/>
              <a:t>Q</a:t>
            </a:r>
            <a:r>
              <a:rPr lang="en-US" sz="4000" dirty="0" smtClean="0"/>
              <a:t>uantization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30" y="925743"/>
                <a:ext cx="8448570" cy="3846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 smtClean="0"/>
                  <a:t>Raw audio,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80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1800" dirty="0"/>
                  <a:t>, is first transformed </a:t>
                </a:r>
                <a:r>
                  <a:rPr lang="en-GB" sz="1800" dirty="0" smtClean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800" dirty="0" smtClean="0"/>
                  <a:t>, </a:t>
                </a: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−1&lt;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800" dirty="0" smtClean="0"/>
                  <a:t>,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1800" dirty="0" smtClean="0"/>
                  <a:t> </a:t>
                </a:r>
                <a:r>
                  <a:rPr lang="en-GB" sz="1800" dirty="0"/>
                  <a:t>using an </a:t>
                </a:r>
                <a:r>
                  <a:rPr lang="el-GR" sz="1800" i="1" dirty="0"/>
                  <a:t>μ</a:t>
                </a:r>
                <a:r>
                  <a:rPr lang="el-GR" sz="1800" dirty="0"/>
                  <a:t>-</a:t>
                </a:r>
                <a:r>
                  <a:rPr lang="en-US" sz="1800" dirty="0"/>
                  <a:t>law </a:t>
                </a:r>
                <a:r>
                  <a:rPr lang="en-US" sz="1800" dirty="0" smtClean="0"/>
                  <a:t>transformation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⁡(1+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⁡(1+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l-GR" sz="1800" dirty="0"/>
                  <a:t>     </a:t>
                </a: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=255</m:t>
                    </m:r>
                  </m:oMath>
                </a14:m>
                <a:endParaRPr lang="en-US" sz="1800" dirty="0"/>
              </a:p>
              <a:p>
                <a:r>
                  <a:rPr lang="el-GR" sz="1800" dirty="0"/>
                  <a:t>Τ</a:t>
                </a:r>
                <a:r>
                  <a:rPr lang="en-US" sz="1800" dirty="0"/>
                  <a:t>hen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is quantized into 256 </a:t>
                </a:r>
                <a:r>
                  <a:rPr lang="en-US" sz="1800" dirty="0" smtClean="0"/>
                  <a:t>values.</a:t>
                </a:r>
              </a:p>
              <a:p>
                <a:r>
                  <a:rPr lang="en-US" sz="1800" dirty="0" smtClean="0"/>
                  <a:t> Finally,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 smtClean="0"/>
                  <a:t> is </a:t>
                </a:r>
                <a:r>
                  <a:rPr lang="en-US" sz="1800" dirty="0"/>
                  <a:t>encoded to one-hot vectors.</a:t>
                </a:r>
              </a:p>
              <a:p>
                <a:r>
                  <a:rPr lang="en-US" sz="1800" b="1" dirty="0" smtClean="0"/>
                  <a:t>Toy example</a:t>
                </a:r>
                <a:r>
                  <a:rPr lang="en-US" sz="1800" b="1" dirty="0"/>
                  <a:t>:</a:t>
                </a:r>
                <a:endParaRPr lang="en-US" sz="1800" dirty="0"/>
              </a:p>
              <a:p>
                <a:endParaRPr lang="en-US" sz="1800" dirty="0" smtClean="0"/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30" y="925743"/>
                <a:ext cx="8448570" cy="3846117"/>
              </a:xfrm>
              <a:prstGeom prst="rect">
                <a:avLst/>
              </a:prstGeom>
              <a:blipFill rotWithShape="0">
                <a:blip r:embed="rId2"/>
                <a:stretch>
                  <a:fillRect l="-433" t="-1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Δεξιό βέλος 3"/>
          <p:cNvSpPr/>
          <p:nvPr/>
        </p:nvSpPr>
        <p:spPr>
          <a:xfrm>
            <a:off x="3008808" y="5703120"/>
            <a:ext cx="271780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Ορθογώνιο 4"/>
          <p:cNvSpPr/>
          <p:nvPr/>
        </p:nvSpPr>
        <p:spPr>
          <a:xfrm>
            <a:off x="3965118" y="535622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965118" y="561107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965118" y="586718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965118" y="611568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269918" y="535622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269918" y="561107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269918" y="586718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269918" y="611568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574718" y="535622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4574718" y="561107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4574718" y="586718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4574718" y="611568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4879518" y="535622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4879518" y="561107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4879518" y="586718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4879518" y="611568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5184318" y="535622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5184318" y="561107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5184318" y="586718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5184318" y="611568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Δεξιό βέλος 24"/>
          <p:cNvSpPr/>
          <p:nvPr/>
        </p:nvSpPr>
        <p:spPr>
          <a:xfrm>
            <a:off x="4807257" y="4759185"/>
            <a:ext cx="271780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Δεξιό βέλος 25"/>
          <p:cNvSpPr/>
          <p:nvPr/>
        </p:nvSpPr>
        <p:spPr>
          <a:xfrm>
            <a:off x="786308" y="5703120"/>
            <a:ext cx="271780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005508" y="4928205"/>
            <a:ext cx="1156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signal</a:t>
            </a:r>
            <a:endParaRPr lang="en-GB" sz="1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4199" y="4700547"/>
                <a:ext cx="42230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−2.2, −1.43, −0.77, −1.13, −0.58, −0.43, −0.67</m:t>
                    </m:r>
                  </m:oMath>
                </a14:m>
                <a:r>
                  <a:rPr lang="en-GB" sz="1400" dirty="0"/>
                  <a:t>, </a:t>
                </a:r>
                <a:r>
                  <a:rPr lang="en-GB" sz="1400" dirty="0" smtClean="0"/>
                  <a:t>…</a:t>
                </a:r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99" y="4700547"/>
                <a:ext cx="4223057" cy="307777"/>
              </a:xfrm>
              <a:prstGeom prst="rect">
                <a:avLst/>
              </a:prstGeom>
              <a:blipFill rotWithShape="0">
                <a:blip r:embed="rId3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07000" y="4700547"/>
                <a:ext cx="3467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−0.7, −0.3, 0.2, −0.1, 0.4, 0.6, 0.3</m:t>
                    </m:r>
                  </m:oMath>
                </a14:m>
                <a:r>
                  <a:rPr lang="en-GB" sz="1400" dirty="0"/>
                  <a:t>, </a:t>
                </a:r>
                <a:r>
                  <a:rPr lang="en-GB" sz="1400" dirty="0" smtClean="0"/>
                  <a:t>…</a:t>
                </a:r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0" y="4700547"/>
                <a:ext cx="3467100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752008" y="4928205"/>
            <a:ext cx="1867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i="1" dirty="0"/>
              <a:t>μ</a:t>
            </a:r>
            <a:r>
              <a:rPr lang="el-GR" sz="1400" b="1" i="1" dirty="0" smtClean="0"/>
              <a:t>-</a:t>
            </a:r>
            <a:r>
              <a:rPr lang="en-US" sz="1400" b="1" i="1" dirty="0" smtClean="0"/>
              <a:t>law transformed</a:t>
            </a:r>
            <a:endParaRPr lang="en-GB" sz="1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93800" y="5644482"/>
                <a:ext cx="16637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0, 1, 2, 1, 2, 3, 2, 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0" y="5644482"/>
                <a:ext cx="166370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299020" y="5910697"/>
            <a:ext cx="115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q</a:t>
            </a:r>
            <a:r>
              <a:rPr lang="en-US" sz="1400" b="1" i="1" dirty="0" smtClean="0"/>
              <a:t>uantized  into 4 bins</a:t>
            </a:r>
            <a:endParaRPr lang="en-GB" sz="1400" b="1" i="1" dirty="0"/>
          </a:p>
        </p:txBody>
      </p:sp>
      <p:sp>
        <p:nvSpPr>
          <p:cNvPr id="33" name="Ορθογώνιο 32"/>
          <p:cNvSpPr/>
          <p:nvPr/>
        </p:nvSpPr>
        <p:spPr>
          <a:xfrm>
            <a:off x="5489118" y="535622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" name="Ορθογώνιο 33"/>
          <p:cNvSpPr/>
          <p:nvPr/>
        </p:nvSpPr>
        <p:spPr>
          <a:xfrm>
            <a:off x="5489118" y="561107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5" name="Ορθογώνιο 34"/>
          <p:cNvSpPr/>
          <p:nvPr/>
        </p:nvSpPr>
        <p:spPr>
          <a:xfrm>
            <a:off x="5489118" y="586718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Ορθογώνιο 35"/>
          <p:cNvSpPr/>
          <p:nvPr/>
        </p:nvSpPr>
        <p:spPr>
          <a:xfrm>
            <a:off x="5489118" y="611568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Ορθογώνιο 36"/>
          <p:cNvSpPr/>
          <p:nvPr/>
        </p:nvSpPr>
        <p:spPr>
          <a:xfrm>
            <a:off x="5793918" y="535622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8" name="Ορθογώνιο 37"/>
          <p:cNvSpPr/>
          <p:nvPr/>
        </p:nvSpPr>
        <p:spPr>
          <a:xfrm>
            <a:off x="5793918" y="5611072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5793918" y="5867189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0" name="Ορθογώνιο 39"/>
          <p:cNvSpPr/>
          <p:nvPr/>
        </p:nvSpPr>
        <p:spPr>
          <a:xfrm>
            <a:off x="5793918" y="611568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8550" y="5644482"/>
            <a:ext cx="28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497212" y="5355958"/>
            <a:ext cx="562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dirty="0" smtClean="0"/>
              <a:t>in 0</a:t>
            </a:r>
            <a:endParaRPr lang="en-GB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497212" y="5603608"/>
            <a:ext cx="57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dirty="0" smtClean="0"/>
              <a:t>in 1</a:t>
            </a:r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503562" y="5863958"/>
            <a:ext cx="579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dirty="0" smtClean="0"/>
              <a:t>in 2</a:t>
            </a:r>
            <a:endParaRPr lang="en-GB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503562" y="6111608"/>
            <a:ext cx="686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dirty="0" smtClean="0"/>
              <a:t>in 3</a:t>
            </a:r>
            <a:endParaRPr lang="en-GB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3947098" y="6347023"/>
            <a:ext cx="2151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ne-hot vectors</a:t>
            </a:r>
            <a:endParaRPr lang="en-GB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983730" y="5657182"/>
            <a:ext cx="165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Input to </a:t>
            </a:r>
            <a:r>
              <a:rPr lang="en-US" sz="1400" b="1" i="1" dirty="0" err="1" smtClean="0"/>
              <a:t>WaveNet</a:t>
            </a:r>
            <a:endParaRPr lang="en-GB" sz="1400" b="1" i="1" dirty="0"/>
          </a:p>
        </p:txBody>
      </p:sp>
      <p:sp>
        <p:nvSpPr>
          <p:cNvPr id="48" name="Δεξιό βέλος 47"/>
          <p:cNvSpPr/>
          <p:nvPr/>
        </p:nvSpPr>
        <p:spPr>
          <a:xfrm>
            <a:off x="6691808" y="5715820"/>
            <a:ext cx="271780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conditional probability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Θέση περιεχομένου 6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28730" y="911591"/>
                <a:ext cx="8245370" cy="4230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The conditional probability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modelled with </a:t>
                </a:r>
                <a:r>
                  <a:rPr lang="en-US" sz="1800" dirty="0"/>
                  <a:t>a categorical distribution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falls into one of a number of bins </a:t>
                </a:r>
                <a:r>
                  <a:rPr lang="en-US" sz="1800" dirty="0" smtClean="0"/>
                  <a:t>(usually 256</a:t>
                </a:r>
                <a:r>
                  <a:rPr lang="en-US" sz="1800" dirty="0"/>
                  <a:t>). </a:t>
                </a:r>
                <a:endParaRPr lang="en-US" sz="1800" dirty="0" smtClean="0"/>
              </a:p>
              <a:p>
                <a:r>
                  <a:rPr lang="en-US" sz="1800" dirty="0" smtClean="0"/>
                  <a:t>The tabular representation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 is infeasible, since it requires space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</a:p>
              <a:p>
                <a:r>
                  <a:rPr lang="en-US" sz="1800" dirty="0" smtClean="0"/>
                  <a:t>Instead, function approximation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is used.</a:t>
                </a:r>
              </a:p>
              <a:p>
                <a:r>
                  <a:rPr lang="en-US" sz="1800" dirty="0"/>
                  <a:t>W</a:t>
                </a:r>
                <a:r>
                  <a:rPr lang="en-US" sz="1800" dirty="0" smtClean="0"/>
                  <a:t>ell known function </a:t>
                </a:r>
                <a:r>
                  <a:rPr lang="en-US" sz="1800" dirty="0" err="1" smtClean="0"/>
                  <a:t>approximators</a:t>
                </a:r>
                <a:r>
                  <a:rPr lang="en-US" sz="1800" dirty="0" smtClean="0"/>
                  <a:t> are the neural networks.</a:t>
                </a:r>
              </a:p>
              <a:p>
                <a:r>
                  <a:rPr lang="en-US" sz="1800" dirty="0" smtClean="0"/>
                  <a:t>The recurrent and the convolutional neural networks model the interdependence of the samples in a sequence and are ideal candidates to represent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.</a:t>
                </a:r>
              </a:p>
              <a:p>
                <a:r>
                  <a:rPr lang="en-US" sz="1800" dirty="0" smtClean="0"/>
                  <a:t>The recurrent neural networks usually work better than the convolutional neural networks but their computation cannot be parallelized across time.</a:t>
                </a:r>
              </a:p>
              <a:p>
                <a:r>
                  <a:rPr lang="en-US" sz="1800" dirty="0" err="1" smtClean="0"/>
                  <a:t>Wavenet</a:t>
                </a:r>
                <a:r>
                  <a:rPr lang="en-US" sz="1800" dirty="0" smtClean="0"/>
                  <a:t>, uses one-dimensional causal convolutional neural networks to represent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.   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67" name="Θέση περιεχομένου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730" y="911591"/>
                <a:ext cx="8245370" cy="4230902"/>
              </a:xfrm>
              <a:prstGeom prst="rect">
                <a:avLst/>
              </a:prstGeom>
              <a:blipFill rotWithShape="0">
                <a:blip r:embed="rId2"/>
                <a:stretch>
                  <a:fillRect l="-443" t="-1441" r="-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1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276518" y="2643871"/>
            <a:ext cx="1054800" cy="1011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Ορθογώνιο 103"/>
          <p:cNvSpPr/>
          <p:nvPr/>
        </p:nvSpPr>
        <p:spPr>
          <a:xfrm>
            <a:off x="6232863" y="2643871"/>
            <a:ext cx="342000" cy="1011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722360" cy="6986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WaveNet</a:t>
            </a:r>
            <a:r>
              <a:rPr lang="en-US" sz="4000" dirty="0" smtClean="0"/>
              <a:t> architecture – 1×1 Convolutions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448570" cy="134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1×1 convolutions are used to change the number of channels. They do not operate in time dimension.</a:t>
            </a:r>
          </a:p>
          <a:p>
            <a:r>
              <a:rPr lang="en-US" sz="1800" dirty="0" smtClean="0"/>
              <a:t>They can be written as matrix multiplications.</a:t>
            </a:r>
          </a:p>
          <a:p>
            <a:r>
              <a:rPr lang="en-US" sz="1800" b="1" dirty="0" smtClean="0"/>
              <a:t>Example</a:t>
            </a:r>
            <a:r>
              <a:rPr lang="en-US" sz="1800" dirty="0" smtClean="0"/>
              <a:t> of a 1×1 convolution with 4 input channels, and 3 output channels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2606224" y="2643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2606224" y="28987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2606224" y="31548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2606224" y="34033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2911024" y="2643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2" name="Ορθογώνιο 51"/>
          <p:cNvSpPr/>
          <p:nvPr/>
        </p:nvSpPr>
        <p:spPr>
          <a:xfrm>
            <a:off x="2911024" y="28987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2911024" y="31548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Ορθογώνιο 53"/>
          <p:cNvSpPr/>
          <p:nvPr/>
        </p:nvSpPr>
        <p:spPr>
          <a:xfrm>
            <a:off x="2911024" y="34033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3215824" y="2643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3215824" y="28987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3215824" y="31548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3215824" y="34033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3520624" y="2643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0" name="Ορθογώνιο 59"/>
          <p:cNvSpPr/>
          <p:nvPr/>
        </p:nvSpPr>
        <p:spPr>
          <a:xfrm>
            <a:off x="3520624" y="28987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Ορθογώνιο 60"/>
          <p:cNvSpPr/>
          <p:nvPr/>
        </p:nvSpPr>
        <p:spPr>
          <a:xfrm>
            <a:off x="3520624" y="31548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Ορθογώνιο 61"/>
          <p:cNvSpPr/>
          <p:nvPr/>
        </p:nvSpPr>
        <p:spPr>
          <a:xfrm>
            <a:off x="3520624" y="34033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3825424" y="2643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4" name="Ορθογώνιο 63"/>
          <p:cNvSpPr/>
          <p:nvPr/>
        </p:nvSpPr>
        <p:spPr>
          <a:xfrm>
            <a:off x="3825424" y="28987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5" name="Ορθογώνιο 64"/>
          <p:cNvSpPr/>
          <p:nvPr/>
        </p:nvSpPr>
        <p:spPr>
          <a:xfrm>
            <a:off x="3825424" y="31548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6" name="Ορθογώνιο 65"/>
          <p:cNvSpPr/>
          <p:nvPr/>
        </p:nvSpPr>
        <p:spPr>
          <a:xfrm>
            <a:off x="3825424" y="34033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4130224" y="2643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" name="Ορθογώνιο 68"/>
          <p:cNvSpPr/>
          <p:nvPr/>
        </p:nvSpPr>
        <p:spPr>
          <a:xfrm>
            <a:off x="4130224" y="28987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0" name="Ορθογώνιο 69"/>
          <p:cNvSpPr/>
          <p:nvPr/>
        </p:nvSpPr>
        <p:spPr>
          <a:xfrm>
            <a:off x="4130224" y="31548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1" name="Ορθογώνιο 70"/>
          <p:cNvSpPr/>
          <p:nvPr/>
        </p:nvSpPr>
        <p:spPr>
          <a:xfrm>
            <a:off x="4130224" y="34033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4435024" y="2643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3" name="Ορθογώνιο 72"/>
          <p:cNvSpPr/>
          <p:nvPr/>
        </p:nvSpPr>
        <p:spPr>
          <a:xfrm>
            <a:off x="4435024" y="289871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4" name="Ορθογώνιο 73"/>
          <p:cNvSpPr/>
          <p:nvPr/>
        </p:nvSpPr>
        <p:spPr>
          <a:xfrm>
            <a:off x="4435024" y="315483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4435024" y="340333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19656" y="2932128"/>
            <a:ext cx="28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782572" y="30468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 channels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606224" y="370205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 - time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04624" y="22365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signal</a:t>
            </a:r>
            <a:endParaRPr lang="en-GB" dirty="0"/>
          </a:p>
        </p:txBody>
      </p:sp>
      <p:sp>
        <p:nvSpPr>
          <p:cNvPr id="80" name="Ορθογώνιο 79"/>
          <p:cNvSpPr/>
          <p:nvPr/>
        </p:nvSpPr>
        <p:spPr>
          <a:xfrm>
            <a:off x="6263818" y="2643871"/>
            <a:ext cx="360000" cy="1011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Ορθογώνιο 80"/>
          <p:cNvSpPr/>
          <p:nvPr/>
        </p:nvSpPr>
        <p:spPr>
          <a:xfrm>
            <a:off x="6289218" y="26438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6289218" y="28987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6289218" y="31548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4" name="Ορθογώνιο 83"/>
          <p:cNvSpPr/>
          <p:nvPr/>
        </p:nvSpPr>
        <p:spPr>
          <a:xfrm>
            <a:off x="6289218" y="34033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6641632" y="264387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0" name="Ορθογώνιο 89"/>
          <p:cNvSpPr/>
          <p:nvPr/>
        </p:nvSpPr>
        <p:spPr>
          <a:xfrm>
            <a:off x="6641632" y="2898718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1" name="Ορθογώνιο 90"/>
          <p:cNvSpPr/>
          <p:nvPr/>
        </p:nvSpPr>
        <p:spPr>
          <a:xfrm>
            <a:off x="6641632" y="3154835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2" name="Ορθογώνιο 91"/>
          <p:cNvSpPr/>
          <p:nvPr/>
        </p:nvSpPr>
        <p:spPr>
          <a:xfrm>
            <a:off x="6641632" y="3403331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174918" y="2236569"/>
            <a:ext cx="101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Filters</a:t>
            </a:r>
            <a:endParaRPr lang="en-GB" dirty="0"/>
          </a:p>
        </p:txBody>
      </p:sp>
      <p:sp>
        <p:nvSpPr>
          <p:cNvPr id="11" name="Αριστερό άγκιστρο 10"/>
          <p:cNvSpPr/>
          <p:nvPr/>
        </p:nvSpPr>
        <p:spPr>
          <a:xfrm>
            <a:off x="6047919" y="2643871"/>
            <a:ext cx="149076" cy="1011460"/>
          </a:xfrm>
          <a:prstGeom prst="leftBrace">
            <a:avLst>
              <a:gd name="adj1" fmla="val 43298"/>
              <a:gd name="adj2" fmla="val 474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 rot="16200000">
            <a:off x="5262366" y="30595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 channels</a:t>
            </a:r>
            <a:endParaRPr lang="en-GB" sz="1200" dirty="0"/>
          </a:p>
        </p:txBody>
      </p:sp>
      <p:sp>
        <p:nvSpPr>
          <p:cNvPr id="105" name="Ορθογώνιο 104"/>
          <p:cNvSpPr/>
          <p:nvPr/>
        </p:nvSpPr>
        <p:spPr>
          <a:xfrm>
            <a:off x="6984545" y="263910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6" name="Ορθογώνιο 105"/>
          <p:cNvSpPr/>
          <p:nvPr/>
        </p:nvSpPr>
        <p:spPr>
          <a:xfrm>
            <a:off x="6984545" y="2893949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7" name="Ορθογώνιο 106"/>
          <p:cNvSpPr/>
          <p:nvPr/>
        </p:nvSpPr>
        <p:spPr>
          <a:xfrm>
            <a:off x="6984545" y="3150066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8" name="Ορθογώνιο 107"/>
          <p:cNvSpPr/>
          <p:nvPr/>
        </p:nvSpPr>
        <p:spPr>
          <a:xfrm>
            <a:off x="6984545" y="3398562"/>
            <a:ext cx="3048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5" name="Αριστερό άγκιστρο 114"/>
          <p:cNvSpPr/>
          <p:nvPr/>
        </p:nvSpPr>
        <p:spPr>
          <a:xfrm rot="16200000">
            <a:off x="6660532" y="3310889"/>
            <a:ext cx="245885" cy="1011744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096356" y="3884926"/>
            <a:ext cx="1430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 channels</a:t>
            </a:r>
            <a:endParaRPr lang="en-GB" sz="1200" dirty="0"/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5897372" y="484296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 channels</a:t>
            </a:r>
            <a:endParaRPr lang="en-GB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898824" y="538389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 - time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57013" y="5960640"/>
                <a:ext cx="4469365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𝑓𝑖𝑙𝑡𝑒𝑟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13" y="5960640"/>
                <a:ext cx="4469365" cy="8138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TextBox 274"/>
          <p:cNvSpPr txBox="1"/>
          <p:nvPr/>
        </p:nvSpPr>
        <p:spPr>
          <a:xfrm>
            <a:off x="6902452" y="4252248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signal</a:t>
            </a:r>
            <a:endParaRPr lang="en-GB" dirty="0"/>
          </a:p>
        </p:txBody>
      </p:sp>
      <p:sp>
        <p:nvSpPr>
          <p:cNvPr id="176" name="Ορθογώνιο 175"/>
          <p:cNvSpPr/>
          <p:nvPr/>
        </p:nvSpPr>
        <p:spPr>
          <a:xfrm>
            <a:off x="6728644" y="462543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7" name="Ορθογώνιο 176"/>
          <p:cNvSpPr/>
          <p:nvPr/>
        </p:nvSpPr>
        <p:spPr>
          <a:xfrm>
            <a:off x="6728644" y="488028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8" name="Ορθογώνιο 177"/>
          <p:cNvSpPr/>
          <p:nvPr/>
        </p:nvSpPr>
        <p:spPr>
          <a:xfrm>
            <a:off x="6728644" y="5136397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9" name="Ορθογώνιο 178"/>
          <p:cNvSpPr/>
          <p:nvPr/>
        </p:nvSpPr>
        <p:spPr>
          <a:xfrm>
            <a:off x="7033444" y="462543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0" name="Ορθογώνιο 179"/>
          <p:cNvSpPr/>
          <p:nvPr/>
        </p:nvSpPr>
        <p:spPr>
          <a:xfrm>
            <a:off x="7033444" y="488028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5" name="Ορθογώνιο 204"/>
          <p:cNvSpPr/>
          <p:nvPr/>
        </p:nvSpPr>
        <p:spPr>
          <a:xfrm>
            <a:off x="7033444" y="5136397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9" name="Ορθογώνιο 208"/>
          <p:cNvSpPr/>
          <p:nvPr/>
        </p:nvSpPr>
        <p:spPr>
          <a:xfrm>
            <a:off x="7338244" y="462543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1" name="Ορθογώνιο 210"/>
          <p:cNvSpPr/>
          <p:nvPr/>
        </p:nvSpPr>
        <p:spPr>
          <a:xfrm>
            <a:off x="7338244" y="488028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3" name="Ορθογώνιο 212"/>
          <p:cNvSpPr/>
          <p:nvPr/>
        </p:nvSpPr>
        <p:spPr>
          <a:xfrm>
            <a:off x="7338244" y="5136397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5" name="Ορθογώνιο 214"/>
          <p:cNvSpPr/>
          <p:nvPr/>
        </p:nvSpPr>
        <p:spPr>
          <a:xfrm>
            <a:off x="7643044" y="462543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7" name="Ορθογώνιο 216"/>
          <p:cNvSpPr/>
          <p:nvPr/>
        </p:nvSpPr>
        <p:spPr>
          <a:xfrm>
            <a:off x="7643044" y="488028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9" name="Ορθογώνιο 218"/>
          <p:cNvSpPr/>
          <p:nvPr/>
        </p:nvSpPr>
        <p:spPr>
          <a:xfrm>
            <a:off x="7643044" y="5136397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1" name="Ορθογώνιο 220"/>
          <p:cNvSpPr/>
          <p:nvPr/>
        </p:nvSpPr>
        <p:spPr>
          <a:xfrm>
            <a:off x="7947844" y="462543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3" name="Ορθογώνιο 222"/>
          <p:cNvSpPr/>
          <p:nvPr/>
        </p:nvSpPr>
        <p:spPr>
          <a:xfrm>
            <a:off x="7947844" y="488028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5" name="Ορθογώνιο 224"/>
          <p:cNvSpPr/>
          <p:nvPr/>
        </p:nvSpPr>
        <p:spPr>
          <a:xfrm>
            <a:off x="7947844" y="5136397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7" name="Ορθογώνιο 226"/>
          <p:cNvSpPr/>
          <p:nvPr/>
        </p:nvSpPr>
        <p:spPr>
          <a:xfrm>
            <a:off x="8252644" y="462543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9" name="Ορθογώνιο 228"/>
          <p:cNvSpPr/>
          <p:nvPr/>
        </p:nvSpPr>
        <p:spPr>
          <a:xfrm>
            <a:off x="8252644" y="488028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1" name="Ορθογώνιο 230"/>
          <p:cNvSpPr/>
          <p:nvPr/>
        </p:nvSpPr>
        <p:spPr>
          <a:xfrm>
            <a:off x="8252644" y="5136397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3" name="Ορθογώνιο 232"/>
          <p:cNvSpPr/>
          <p:nvPr/>
        </p:nvSpPr>
        <p:spPr>
          <a:xfrm>
            <a:off x="8557444" y="4625433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5" name="Ορθογώνιο 234"/>
          <p:cNvSpPr/>
          <p:nvPr/>
        </p:nvSpPr>
        <p:spPr>
          <a:xfrm>
            <a:off x="8557444" y="4880280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7" name="Ορθογώνιο 236"/>
          <p:cNvSpPr/>
          <p:nvPr/>
        </p:nvSpPr>
        <p:spPr>
          <a:xfrm>
            <a:off x="8557444" y="5136397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935533" y="4545307"/>
            <a:ext cx="1228722" cy="252000"/>
            <a:chOff x="1011733" y="4354807"/>
            <a:chExt cx="1228722" cy="252000"/>
          </a:xfrm>
          <a:solidFill>
            <a:srgbClr val="FFE699"/>
          </a:solidFill>
        </p:grpSpPr>
        <p:sp>
          <p:nvSpPr>
            <p:cNvPr id="135" name="Ορθογώνιο 134"/>
            <p:cNvSpPr/>
            <p:nvPr/>
          </p:nvSpPr>
          <p:spPr>
            <a:xfrm>
              <a:off x="1011733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6" name="Ορθογώνιο 135"/>
            <p:cNvSpPr/>
            <p:nvPr/>
          </p:nvSpPr>
          <p:spPr>
            <a:xfrm>
              <a:off x="1319707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7" name="Ορθογώνιο 136"/>
            <p:cNvSpPr/>
            <p:nvPr/>
          </p:nvSpPr>
          <p:spPr>
            <a:xfrm>
              <a:off x="1627681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0" name="Ορθογώνιο 139"/>
            <p:cNvSpPr/>
            <p:nvPr/>
          </p:nvSpPr>
          <p:spPr>
            <a:xfrm>
              <a:off x="1935655" y="43548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5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935533" y="4840582"/>
            <a:ext cx="1228722" cy="252000"/>
            <a:chOff x="1011733" y="4659607"/>
            <a:chExt cx="1228722" cy="252000"/>
          </a:xfrm>
          <a:solidFill>
            <a:srgbClr val="F8CBAD"/>
          </a:solidFill>
        </p:grpSpPr>
        <p:sp>
          <p:nvSpPr>
            <p:cNvPr id="141" name="Ορθογώνιο 140"/>
            <p:cNvSpPr/>
            <p:nvPr/>
          </p:nvSpPr>
          <p:spPr>
            <a:xfrm>
              <a:off x="1011733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8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2" name="Ορθογώνιο 141"/>
            <p:cNvSpPr/>
            <p:nvPr/>
          </p:nvSpPr>
          <p:spPr>
            <a:xfrm>
              <a:off x="1319707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3" name="Ορθογώνιο 142"/>
            <p:cNvSpPr/>
            <p:nvPr/>
          </p:nvSpPr>
          <p:spPr>
            <a:xfrm>
              <a:off x="1627681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4" name="Ορθογώνιο 143"/>
            <p:cNvSpPr/>
            <p:nvPr/>
          </p:nvSpPr>
          <p:spPr>
            <a:xfrm>
              <a:off x="1935655" y="465960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935533" y="5135857"/>
            <a:ext cx="1228722" cy="252000"/>
            <a:chOff x="1011733" y="4945357"/>
            <a:chExt cx="1228722" cy="252000"/>
          </a:xfrm>
          <a:solidFill>
            <a:srgbClr val="DBDBDB"/>
          </a:solidFill>
        </p:grpSpPr>
        <p:sp>
          <p:nvSpPr>
            <p:cNvPr id="145" name="Ορθογώνιο 144"/>
            <p:cNvSpPr/>
            <p:nvPr/>
          </p:nvSpPr>
          <p:spPr>
            <a:xfrm>
              <a:off x="1011733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6" name="Ορθογώνιο 145"/>
            <p:cNvSpPr/>
            <p:nvPr/>
          </p:nvSpPr>
          <p:spPr>
            <a:xfrm>
              <a:off x="1319707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7" name="Ορθογώνιο 146"/>
            <p:cNvSpPr/>
            <p:nvPr/>
          </p:nvSpPr>
          <p:spPr>
            <a:xfrm>
              <a:off x="1627681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8" name="Ορθογώνιο 147"/>
            <p:cNvSpPr/>
            <p:nvPr/>
          </p:nvSpPr>
          <p:spPr>
            <a:xfrm>
              <a:off x="1935655" y="4945357"/>
              <a:ext cx="304800" cy="252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617398" y="4202529"/>
            <a:ext cx="195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Transposed Filters</a:t>
            </a:r>
            <a:endParaRPr lang="en-GB" dirty="0"/>
          </a:p>
        </p:txBody>
      </p:sp>
      <p:sp>
        <p:nvSpPr>
          <p:cNvPr id="152" name="Ορθογώνιο 151"/>
          <p:cNvSpPr/>
          <p:nvPr/>
        </p:nvSpPr>
        <p:spPr>
          <a:xfrm>
            <a:off x="3053264" y="446505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4" name="Ορθογώνιο 153"/>
          <p:cNvSpPr/>
          <p:nvPr/>
        </p:nvSpPr>
        <p:spPr>
          <a:xfrm>
            <a:off x="3053264" y="471989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5" name="Ορθογώνιο 154"/>
          <p:cNvSpPr/>
          <p:nvPr/>
        </p:nvSpPr>
        <p:spPr>
          <a:xfrm>
            <a:off x="3053264" y="497601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8" name="Ορθογώνιο 157"/>
          <p:cNvSpPr/>
          <p:nvPr/>
        </p:nvSpPr>
        <p:spPr>
          <a:xfrm>
            <a:off x="3053264" y="52245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0" name="Ορθογώνιο 159"/>
          <p:cNvSpPr/>
          <p:nvPr/>
        </p:nvSpPr>
        <p:spPr>
          <a:xfrm>
            <a:off x="3358064" y="446505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4" name="Ορθογώνιο 163"/>
          <p:cNvSpPr/>
          <p:nvPr/>
        </p:nvSpPr>
        <p:spPr>
          <a:xfrm>
            <a:off x="3358064" y="471989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6" name="Ορθογώνιο 165"/>
          <p:cNvSpPr/>
          <p:nvPr/>
        </p:nvSpPr>
        <p:spPr>
          <a:xfrm>
            <a:off x="3358064" y="497601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0" name="Ορθογώνιο 169"/>
          <p:cNvSpPr/>
          <p:nvPr/>
        </p:nvSpPr>
        <p:spPr>
          <a:xfrm>
            <a:off x="3358064" y="52245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2" name="Ορθογώνιο 171"/>
          <p:cNvSpPr/>
          <p:nvPr/>
        </p:nvSpPr>
        <p:spPr>
          <a:xfrm>
            <a:off x="3662864" y="446505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5" name="Ορθογώνιο 174"/>
          <p:cNvSpPr/>
          <p:nvPr/>
        </p:nvSpPr>
        <p:spPr>
          <a:xfrm>
            <a:off x="3662864" y="471989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2" name="Ορθογώνιο 181"/>
          <p:cNvSpPr/>
          <p:nvPr/>
        </p:nvSpPr>
        <p:spPr>
          <a:xfrm>
            <a:off x="3662864" y="497601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4" name="Ορθογώνιο 183"/>
          <p:cNvSpPr/>
          <p:nvPr/>
        </p:nvSpPr>
        <p:spPr>
          <a:xfrm>
            <a:off x="3662864" y="52245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8" name="Ορθογώνιο 187"/>
          <p:cNvSpPr/>
          <p:nvPr/>
        </p:nvSpPr>
        <p:spPr>
          <a:xfrm>
            <a:off x="3967664" y="446505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0" name="Ορθογώνιο 189"/>
          <p:cNvSpPr/>
          <p:nvPr/>
        </p:nvSpPr>
        <p:spPr>
          <a:xfrm>
            <a:off x="3967664" y="471989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4" name="Ορθογώνιο 193"/>
          <p:cNvSpPr/>
          <p:nvPr/>
        </p:nvSpPr>
        <p:spPr>
          <a:xfrm>
            <a:off x="3967664" y="497601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6" name="Ορθογώνιο 195"/>
          <p:cNvSpPr/>
          <p:nvPr/>
        </p:nvSpPr>
        <p:spPr>
          <a:xfrm>
            <a:off x="3967664" y="52245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0" name="Ορθογώνιο 199"/>
          <p:cNvSpPr/>
          <p:nvPr/>
        </p:nvSpPr>
        <p:spPr>
          <a:xfrm>
            <a:off x="4272464" y="446505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2" name="Ορθογώνιο 201"/>
          <p:cNvSpPr/>
          <p:nvPr/>
        </p:nvSpPr>
        <p:spPr>
          <a:xfrm>
            <a:off x="4272464" y="471989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7" name="Ορθογώνιο 206"/>
          <p:cNvSpPr/>
          <p:nvPr/>
        </p:nvSpPr>
        <p:spPr>
          <a:xfrm>
            <a:off x="4272464" y="497601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0" name="Ορθογώνιο 209"/>
          <p:cNvSpPr/>
          <p:nvPr/>
        </p:nvSpPr>
        <p:spPr>
          <a:xfrm>
            <a:off x="4272464" y="52245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8" name="Ορθογώνιο 217"/>
          <p:cNvSpPr/>
          <p:nvPr/>
        </p:nvSpPr>
        <p:spPr>
          <a:xfrm>
            <a:off x="4577264" y="446505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2" name="Ορθογώνιο 221"/>
          <p:cNvSpPr/>
          <p:nvPr/>
        </p:nvSpPr>
        <p:spPr>
          <a:xfrm>
            <a:off x="4577264" y="471989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0" name="Ορθογώνιο 229"/>
          <p:cNvSpPr/>
          <p:nvPr/>
        </p:nvSpPr>
        <p:spPr>
          <a:xfrm>
            <a:off x="4577264" y="497601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4" name="Ορθογώνιο 233"/>
          <p:cNvSpPr/>
          <p:nvPr/>
        </p:nvSpPr>
        <p:spPr>
          <a:xfrm>
            <a:off x="4577264" y="52245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9" name="Ορθογώνιο 238"/>
          <p:cNvSpPr/>
          <p:nvPr/>
        </p:nvSpPr>
        <p:spPr>
          <a:xfrm>
            <a:off x="4882064" y="446505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1" name="Ορθογώνιο 240"/>
          <p:cNvSpPr/>
          <p:nvPr/>
        </p:nvSpPr>
        <p:spPr>
          <a:xfrm>
            <a:off x="4882064" y="4719898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2" name="Ορθογώνιο 241"/>
          <p:cNvSpPr/>
          <p:nvPr/>
        </p:nvSpPr>
        <p:spPr>
          <a:xfrm>
            <a:off x="4882064" y="4976015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3" name="Ορθογώνιο 242"/>
          <p:cNvSpPr/>
          <p:nvPr/>
        </p:nvSpPr>
        <p:spPr>
          <a:xfrm>
            <a:off x="4882064" y="522451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266696" y="4791408"/>
            <a:ext cx="28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41880" y="47186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880" y="4718662"/>
                <a:ext cx="37864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/>
              <p:cNvSpPr txBox="1"/>
              <p:nvPr/>
            </p:nvSpPr>
            <p:spPr>
              <a:xfrm>
                <a:off x="5643880" y="4731362"/>
                <a:ext cx="378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80" y="4731362"/>
                <a:ext cx="378644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TextBox 249"/>
          <p:cNvSpPr txBox="1"/>
          <p:nvPr/>
        </p:nvSpPr>
        <p:spPr>
          <a:xfrm rot="16200000">
            <a:off x="2277872" y="47994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 channels</a:t>
            </a:r>
            <a:endParaRPr lang="en-GB" sz="1200" dirty="0"/>
          </a:p>
        </p:txBody>
      </p:sp>
      <p:sp>
        <p:nvSpPr>
          <p:cNvPr id="252" name="TextBox 251"/>
          <p:cNvSpPr txBox="1"/>
          <p:nvPr/>
        </p:nvSpPr>
        <p:spPr>
          <a:xfrm>
            <a:off x="3038024" y="549275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Width - time</a:t>
            </a:r>
            <a:endParaRPr lang="en-GB" sz="1200" dirty="0"/>
          </a:p>
        </p:txBody>
      </p:sp>
      <p:sp>
        <p:nvSpPr>
          <p:cNvPr id="253" name="Αριστερό άγκιστρο 252"/>
          <p:cNvSpPr/>
          <p:nvPr/>
        </p:nvSpPr>
        <p:spPr>
          <a:xfrm rot="16200000">
            <a:off x="1434815" y="4948327"/>
            <a:ext cx="205890" cy="1171733"/>
          </a:xfrm>
          <a:prstGeom prst="leftBrace">
            <a:avLst>
              <a:gd name="adj1" fmla="val 43298"/>
              <a:gd name="adj2" fmla="val 474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TextBox 253"/>
          <p:cNvSpPr txBox="1"/>
          <p:nvPr/>
        </p:nvSpPr>
        <p:spPr>
          <a:xfrm>
            <a:off x="868166" y="5688424"/>
            <a:ext cx="121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 channels</a:t>
            </a:r>
            <a:endParaRPr lang="en-GB" sz="1200" dirty="0"/>
          </a:p>
        </p:txBody>
      </p:sp>
      <p:sp>
        <p:nvSpPr>
          <p:cNvPr id="255" name="Αριστερό άγκιστρο 254"/>
          <p:cNvSpPr/>
          <p:nvPr/>
        </p:nvSpPr>
        <p:spPr>
          <a:xfrm>
            <a:off x="685192" y="4571861"/>
            <a:ext cx="177499" cy="812032"/>
          </a:xfrm>
          <a:prstGeom prst="leftBrace">
            <a:avLst>
              <a:gd name="adj1" fmla="val 2318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TextBox 255"/>
          <p:cNvSpPr txBox="1"/>
          <p:nvPr/>
        </p:nvSpPr>
        <p:spPr>
          <a:xfrm rot="16200000">
            <a:off x="-228244" y="4850126"/>
            <a:ext cx="1430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 channels</a:t>
            </a:r>
            <a:endParaRPr lang="en-GB" sz="1200" dirty="0"/>
          </a:p>
        </p:txBody>
      </p:sp>
      <p:sp>
        <p:nvSpPr>
          <p:cNvPr id="257" name="TextBox 256"/>
          <p:cNvSpPr txBox="1"/>
          <p:nvPr/>
        </p:nvSpPr>
        <p:spPr>
          <a:xfrm>
            <a:off x="3063424" y="41161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signal</a:t>
            </a:r>
            <a:endParaRPr lang="en-GB" dirty="0"/>
          </a:p>
        </p:txBody>
      </p:sp>
      <p:sp>
        <p:nvSpPr>
          <p:cNvPr id="20" name="Δεξιό βέλος 19"/>
          <p:cNvSpPr/>
          <p:nvPr/>
        </p:nvSpPr>
        <p:spPr>
          <a:xfrm>
            <a:off x="7947844" y="2974918"/>
            <a:ext cx="713556" cy="341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TextBox 257"/>
          <p:cNvSpPr txBox="1"/>
          <p:nvPr/>
        </p:nvSpPr>
        <p:spPr>
          <a:xfrm>
            <a:off x="2724" y="29477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1x1 convolution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4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Causal convolutions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448570" cy="512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Example of a convolution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Many machine learning libraries avoid the filter flipping.</a:t>
            </a:r>
          </a:p>
          <a:p>
            <a:r>
              <a:rPr lang="en-US" sz="1800" dirty="0" smtClean="0"/>
              <a:t>For simplicity, we will also avoid the filter flipping.</a:t>
            </a:r>
          </a:p>
          <a:p>
            <a:r>
              <a:rPr lang="en-US" sz="1800" dirty="0" smtClean="0"/>
              <a:t>Causal convolutions do not consider future samples. Therefore all values of the filter kernel that correspond to future samples are zero.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Filters of width 2 are causal</a:t>
            </a:r>
            <a:endParaRPr lang="en-US" sz="1800" dirty="0"/>
          </a:p>
        </p:txBody>
      </p:sp>
      <p:sp>
        <p:nvSpPr>
          <p:cNvPr id="47" name="Ορθογώνιο 46"/>
          <p:cNvSpPr/>
          <p:nvPr/>
        </p:nvSpPr>
        <p:spPr>
          <a:xfrm>
            <a:off x="1018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1323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16283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19331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22379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2542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2847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724" y="12332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signal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4231818" y="12332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Filter</a:t>
            </a:r>
            <a:endParaRPr lang="en-GB" dirty="0"/>
          </a:p>
        </p:txBody>
      </p:sp>
      <p:sp>
        <p:nvSpPr>
          <p:cNvPr id="183" name="Ορθογώνιο 182"/>
          <p:cNvSpPr/>
          <p:nvPr/>
        </p:nvSpPr>
        <p:spPr>
          <a:xfrm>
            <a:off x="47906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4" name="Ορθογώνιο 183"/>
          <p:cNvSpPr/>
          <p:nvPr/>
        </p:nvSpPr>
        <p:spPr>
          <a:xfrm>
            <a:off x="50954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5" name="Ορθογώνιο 184"/>
          <p:cNvSpPr/>
          <p:nvPr/>
        </p:nvSpPr>
        <p:spPr>
          <a:xfrm>
            <a:off x="54002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Ορθογώνιο 36"/>
          <p:cNvSpPr/>
          <p:nvPr/>
        </p:nvSpPr>
        <p:spPr>
          <a:xfrm>
            <a:off x="66448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8" name="Ορθογώνιο 37"/>
          <p:cNvSpPr/>
          <p:nvPr/>
        </p:nvSpPr>
        <p:spPr>
          <a:xfrm>
            <a:off x="69496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72544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86018" y="12332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Filter flipped</a:t>
            </a:r>
            <a:endParaRPr lang="en-GB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031424" y="2008871"/>
            <a:ext cx="914400" cy="252000"/>
            <a:chOff x="1031424" y="2008871"/>
            <a:chExt cx="914400" cy="252000"/>
          </a:xfrm>
        </p:grpSpPr>
        <p:sp>
          <p:nvSpPr>
            <p:cNvPr id="41" name="Ορθογώνιο 40"/>
            <p:cNvSpPr/>
            <p:nvPr/>
          </p:nvSpPr>
          <p:spPr>
            <a:xfrm>
              <a:off x="10314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Ορθογώνιο 41"/>
            <p:cNvSpPr/>
            <p:nvPr/>
          </p:nvSpPr>
          <p:spPr>
            <a:xfrm>
              <a:off x="13362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Ορθογώνιο 42"/>
            <p:cNvSpPr/>
            <p:nvPr/>
          </p:nvSpPr>
          <p:spPr>
            <a:xfrm>
              <a:off x="16410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Ορθογώνιο 44"/>
          <p:cNvSpPr/>
          <p:nvPr/>
        </p:nvSpPr>
        <p:spPr>
          <a:xfrm>
            <a:off x="13362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Ορθογώνιο 45"/>
          <p:cNvSpPr/>
          <p:nvPr/>
        </p:nvSpPr>
        <p:spPr>
          <a:xfrm>
            <a:off x="16410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14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19458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14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22506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25554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5" name="Ευθύγραμμο βέλος σύνδεσης 4"/>
          <p:cNvCxnSpPr>
            <a:stCxn id="42" idx="2"/>
            <a:endCxn id="45" idx="0"/>
          </p:cNvCxnSpPr>
          <p:nvPr/>
        </p:nvCxnSpPr>
        <p:spPr>
          <a:xfrm>
            <a:off x="1488624" y="2260871"/>
            <a:ext cx="0" cy="357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57218" y="19317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Width = 3</a:t>
            </a:r>
            <a:endParaRPr lang="en-GB" dirty="0"/>
          </a:p>
        </p:txBody>
      </p:sp>
      <p:grpSp>
        <p:nvGrpSpPr>
          <p:cNvPr id="56" name="Ομάδα 55"/>
          <p:cNvGrpSpPr/>
          <p:nvPr/>
        </p:nvGrpSpPr>
        <p:grpSpPr>
          <a:xfrm>
            <a:off x="1336224" y="2008871"/>
            <a:ext cx="914400" cy="252000"/>
            <a:chOff x="1031424" y="2008871"/>
            <a:chExt cx="914400" cy="252000"/>
          </a:xfrm>
        </p:grpSpPr>
        <p:sp>
          <p:nvSpPr>
            <p:cNvPr id="57" name="Ορθογώνιο 56"/>
            <p:cNvSpPr/>
            <p:nvPr/>
          </p:nvSpPr>
          <p:spPr>
            <a:xfrm>
              <a:off x="10314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Ορθογώνιο 57"/>
            <p:cNvSpPr/>
            <p:nvPr/>
          </p:nvSpPr>
          <p:spPr>
            <a:xfrm>
              <a:off x="13362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Ορθογώνιο 59"/>
            <p:cNvSpPr/>
            <p:nvPr/>
          </p:nvSpPr>
          <p:spPr>
            <a:xfrm>
              <a:off x="16410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1" name="Ευθύγραμμο βέλος σύνδεσης 60"/>
          <p:cNvCxnSpPr>
            <a:stCxn id="58" idx="2"/>
          </p:cNvCxnSpPr>
          <p:nvPr/>
        </p:nvCxnSpPr>
        <p:spPr>
          <a:xfrm>
            <a:off x="1793424" y="2260871"/>
            <a:ext cx="0" cy="357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Ομάδα 61"/>
          <p:cNvGrpSpPr/>
          <p:nvPr/>
        </p:nvGrpSpPr>
        <p:grpSpPr>
          <a:xfrm>
            <a:off x="1641024" y="2008871"/>
            <a:ext cx="914400" cy="252000"/>
            <a:chOff x="1031424" y="2008871"/>
            <a:chExt cx="914400" cy="252000"/>
          </a:xfrm>
        </p:grpSpPr>
        <p:sp>
          <p:nvSpPr>
            <p:cNvPr id="64" name="Ορθογώνιο 63"/>
            <p:cNvSpPr/>
            <p:nvPr/>
          </p:nvSpPr>
          <p:spPr>
            <a:xfrm>
              <a:off x="10314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Ορθογώνιο 64"/>
            <p:cNvSpPr/>
            <p:nvPr/>
          </p:nvSpPr>
          <p:spPr>
            <a:xfrm>
              <a:off x="13362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Ορθογώνιο 65"/>
            <p:cNvSpPr/>
            <p:nvPr/>
          </p:nvSpPr>
          <p:spPr>
            <a:xfrm>
              <a:off x="16410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9" name="Ευθύγραμμο βέλος σύνδεσης 68"/>
          <p:cNvCxnSpPr>
            <a:stCxn id="65" idx="2"/>
          </p:cNvCxnSpPr>
          <p:nvPr/>
        </p:nvCxnSpPr>
        <p:spPr>
          <a:xfrm>
            <a:off x="2098224" y="2260871"/>
            <a:ext cx="0" cy="357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Ομάδα 69"/>
          <p:cNvGrpSpPr/>
          <p:nvPr/>
        </p:nvGrpSpPr>
        <p:grpSpPr>
          <a:xfrm>
            <a:off x="1945824" y="2008871"/>
            <a:ext cx="914400" cy="252000"/>
            <a:chOff x="1031424" y="2008871"/>
            <a:chExt cx="914400" cy="252000"/>
          </a:xfrm>
        </p:grpSpPr>
        <p:sp>
          <p:nvSpPr>
            <p:cNvPr id="71" name="Ορθογώνιο 70"/>
            <p:cNvSpPr/>
            <p:nvPr/>
          </p:nvSpPr>
          <p:spPr>
            <a:xfrm>
              <a:off x="10314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73" name="Ορθογώνιο 72"/>
            <p:cNvSpPr/>
            <p:nvPr/>
          </p:nvSpPr>
          <p:spPr>
            <a:xfrm>
              <a:off x="13362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74" name="Ορθογώνιο 73"/>
            <p:cNvSpPr/>
            <p:nvPr/>
          </p:nvSpPr>
          <p:spPr>
            <a:xfrm>
              <a:off x="16410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5" name="Ευθύγραμμο βέλος σύνδεσης 74"/>
          <p:cNvCxnSpPr>
            <a:stCxn id="73" idx="2"/>
          </p:cNvCxnSpPr>
          <p:nvPr/>
        </p:nvCxnSpPr>
        <p:spPr>
          <a:xfrm>
            <a:off x="2403024" y="2260871"/>
            <a:ext cx="0" cy="357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Ομάδα 75"/>
          <p:cNvGrpSpPr/>
          <p:nvPr/>
        </p:nvGrpSpPr>
        <p:grpSpPr>
          <a:xfrm>
            <a:off x="2250624" y="2008871"/>
            <a:ext cx="914400" cy="252000"/>
            <a:chOff x="1031424" y="2008871"/>
            <a:chExt cx="914400" cy="252000"/>
          </a:xfrm>
        </p:grpSpPr>
        <p:sp>
          <p:nvSpPr>
            <p:cNvPr id="77" name="Ορθογώνιο 76"/>
            <p:cNvSpPr/>
            <p:nvPr/>
          </p:nvSpPr>
          <p:spPr>
            <a:xfrm>
              <a:off x="10314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Ορθογώνιο 77"/>
            <p:cNvSpPr/>
            <p:nvPr/>
          </p:nvSpPr>
          <p:spPr>
            <a:xfrm>
              <a:off x="13362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79" name="Ορθογώνιο 78"/>
            <p:cNvSpPr/>
            <p:nvPr/>
          </p:nvSpPr>
          <p:spPr>
            <a:xfrm>
              <a:off x="1641024" y="20088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0" name="Ευθύγραμμο βέλος σύνδεσης 79"/>
          <p:cNvCxnSpPr>
            <a:stCxn id="78" idx="2"/>
          </p:cNvCxnSpPr>
          <p:nvPr/>
        </p:nvCxnSpPr>
        <p:spPr>
          <a:xfrm>
            <a:off x="2707824" y="2260871"/>
            <a:ext cx="0" cy="357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Ορθογώνιο 80"/>
          <p:cNvSpPr/>
          <p:nvPr/>
        </p:nvSpPr>
        <p:spPr>
          <a:xfrm>
            <a:off x="4206424" y="4929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4511224" y="4929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4816024" y="49298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99918" y="4509869"/>
            <a:ext cx="313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Filter of a causal convolution</a:t>
            </a:r>
            <a:endParaRPr lang="en-GB" dirty="0"/>
          </a:p>
        </p:txBody>
      </p:sp>
      <p:sp>
        <p:nvSpPr>
          <p:cNvPr id="88" name="Ορθογώνιο 87"/>
          <p:cNvSpPr/>
          <p:nvPr/>
        </p:nvSpPr>
        <p:spPr>
          <a:xfrm>
            <a:off x="4206424" y="5666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9" name="Ορθογώνιο 88"/>
          <p:cNvSpPr/>
          <p:nvPr/>
        </p:nvSpPr>
        <p:spPr>
          <a:xfrm>
            <a:off x="4511224" y="5666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6057900"/>
            <a:ext cx="599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past</a:t>
            </a:r>
            <a:endParaRPr lang="en-GB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4394200" y="6057900"/>
            <a:ext cx="119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present</a:t>
            </a:r>
            <a:endParaRPr lang="en-GB" sz="1400" dirty="0"/>
          </a:p>
        </p:txBody>
      </p:sp>
      <p:cxnSp>
        <p:nvCxnSpPr>
          <p:cNvPr id="11" name="Ευθύγραμμο βέλος σύνδεσης 10"/>
          <p:cNvCxnSpPr>
            <a:endCxn id="88" idx="2"/>
          </p:cNvCxnSpPr>
          <p:nvPr/>
        </p:nvCxnSpPr>
        <p:spPr>
          <a:xfrm flipH="1" flipV="1">
            <a:off x="4358824" y="5918471"/>
            <a:ext cx="0" cy="2160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Ευθύγραμμο βέλος σύνδεσης 90"/>
          <p:cNvCxnSpPr/>
          <p:nvPr/>
        </p:nvCxnSpPr>
        <p:spPr>
          <a:xfrm flipH="1" flipV="1">
            <a:off x="4663624" y="5931171"/>
            <a:ext cx="0" cy="2160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940" y="149227"/>
            <a:ext cx="8595360" cy="698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Dilated convolutions</a:t>
            </a:r>
            <a:endParaRPr lang="en-GB" sz="4000" dirty="0"/>
          </a:p>
        </p:txBody>
      </p:sp>
      <p:sp>
        <p:nvSpPr>
          <p:cNvPr id="67" name="Θέση περιεχομένου 66"/>
          <p:cNvSpPr txBox="1">
            <a:spLocks noGrp="1"/>
          </p:cNvSpPr>
          <p:nvPr>
            <p:ph idx="1"/>
          </p:nvPr>
        </p:nvSpPr>
        <p:spPr>
          <a:xfrm>
            <a:off x="428730" y="911591"/>
            <a:ext cx="8448570" cy="512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Example of a dilated convolution, with dilation=2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Equivalent filter of a dilated convolution, with dilation=4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Dilated convolutions have longer receptive fields.</a:t>
            </a:r>
          </a:p>
          <a:p>
            <a:r>
              <a:rPr lang="en-US" sz="1800" dirty="0" smtClean="0"/>
              <a:t>Efficient implementations of dilated convolutions do not consider the equivalent filter with the filled zeros.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1018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1323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16283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19331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Ορθογώνιο 62"/>
          <p:cNvSpPr/>
          <p:nvPr/>
        </p:nvSpPr>
        <p:spPr>
          <a:xfrm>
            <a:off x="22379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25427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2847524" y="16405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724" y="1233269"/>
            <a:ext cx="21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signal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4231818" y="12332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Filter</a:t>
            </a:r>
            <a:endParaRPr lang="en-GB" dirty="0"/>
          </a:p>
        </p:txBody>
      </p:sp>
      <p:sp>
        <p:nvSpPr>
          <p:cNvPr id="183" name="Ορθογώνιο 182"/>
          <p:cNvSpPr/>
          <p:nvPr/>
        </p:nvSpPr>
        <p:spPr>
          <a:xfrm>
            <a:off x="47906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4" name="Ορθογώνιο 183"/>
          <p:cNvSpPr/>
          <p:nvPr/>
        </p:nvSpPr>
        <p:spPr>
          <a:xfrm>
            <a:off x="50954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5" name="Ορθογώνιο 184"/>
          <p:cNvSpPr/>
          <p:nvPr/>
        </p:nvSpPr>
        <p:spPr>
          <a:xfrm>
            <a:off x="5400224" y="16532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86018" y="12332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 filter</a:t>
            </a:r>
            <a:endParaRPr lang="en-GB" dirty="0"/>
          </a:p>
        </p:txBody>
      </p:sp>
      <p:sp>
        <p:nvSpPr>
          <p:cNvPr id="46" name="Ορθογώνιο 45"/>
          <p:cNvSpPr/>
          <p:nvPr/>
        </p:nvSpPr>
        <p:spPr>
          <a:xfrm>
            <a:off x="16029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19077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14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2212524" y="26184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57218" y="19317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Width = 3</a:t>
            </a:r>
            <a:endParaRPr lang="en-GB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6340024" y="1653271"/>
            <a:ext cx="1524000" cy="252000"/>
            <a:chOff x="6340024" y="1653271"/>
            <a:chExt cx="1524000" cy="252000"/>
          </a:xfrm>
        </p:grpSpPr>
        <p:sp>
          <p:nvSpPr>
            <p:cNvPr id="37" name="Ορθογώνιο 36"/>
            <p:cNvSpPr/>
            <p:nvPr/>
          </p:nvSpPr>
          <p:spPr>
            <a:xfrm>
              <a:off x="66448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Ορθογώνιο 37"/>
            <p:cNvSpPr/>
            <p:nvPr/>
          </p:nvSpPr>
          <p:spPr>
            <a:xfrm>
              <a:off x="69496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Ορθογώνιο 38"/>
            <p:cNvSpPr/>
            <p:nvPr/>
          </p:nvSpPr>
          <p:spPr>
            <a:xfrm>
              <a:off x="72544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84" name="Ορθογώνιο 83"/>
            <p:cNvSpPr/>
            <p:nvPr/>
          </p:nvSpPr>
          <p:spPr>
            <a:xfrm>
              <a:off x="63400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85" name="Ορθογώνιο 84"/>
            <p:cNvSpPr/>
            <p:nvPr/>
          </p:nvSpPr>
          <p:spPr>
            <a:xfrm>
              <a:off x="75592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Ομάδα 85"/>
          <p:cNvGrpSpPr/>
          <p:nvPr/>
        </p:nvGrpSpPr>
        <p:grpSpPr>
          <a:xfrm>
            <a:off x="1018724" y="1970771"/>
            <a:ext cx="1524000" cy="252000"/>
            <a:chOff x="6340024" y="1653271"/>
            <a:chExt cx="1524000" cy="252000"/>
          </a:xfrm>
        </p:grpSpPr>
        <p:sp>
          <p:nvSpPr>
            <p:cNvPr id="92" name="Ορθογώνιο 91"/>
            <p:cNvSpPr/>
            <p:nvPr/>
          </p:nvSpPr>
          <p:spPr>
            <a:xfrm>
              <a:off x="66448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3" name="Ορθογώνιο 92"/>
            <p:cNvSpPr/>
            <p:nvPr/>
          </p:nvSpPr>
          <p:spPr>
            <a:xfrm>
              <a:off x="69496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Ορθογώνιο 93"/>
            <p:cNvSpPr/>
            <p:nvPr/>
          </p:nvSpPr>
          <p:spPr>
            <a:xfrm>
              <a:off x="72544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5" name="Ορθογώνιο 94"/>
            <p:cNvSpPr/>
            <p:nvPr/>
          </p:nvSpPr>
          <p:spPr>
            <a:xfrm>
              <a:off x="63400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96" name="Ορθογώνιο 95"/>
            <p:cNvSpPr/>
            <p:nvPr/>
          </p:nvSpPr>
          <p:spPr>
            <a:xfrm>
              <a:off x="75592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Ευθύγραμμο βέλος σύνδεσης 7"/>
          <p:cNvCxnSpPr>
            <a:endCxn id="46" idx="0"/>
          </p:cNvCxnSpPr>
          <p:nvPr/>
        </p:nvCxnSpPr>
        <p:spPr>
          <a:xfrm flipH="1">
            <a:off x="1755324" y="2222771"/>
            <a:ext cx="0" cy="3957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Ομάδα 97"/>
          <p:cNvGrpSpPr/>
          <p:nvPr/>
        </p:nvGrpSpPr>
        <p:grpSpPr>
          <a:xfrm>
            <a:off x="1323524" y="1970771"/>
            <a:ext cx="1524000" cy="252000"/>
            <a:chOff x="6340024" y="1653271"/>
            <a:chExt cx="1524000" cy="252000"/>
          </a:xfrm>
        </p:grpSpPr>
        <p:sp>
          <p:nvSpPr>
            <p:cNvPr id="99" name="Ορθογώνιο 98"/>
            <p:cNvSpPr/>
            <p:nvPr/>
          </p:nvSpPr>
          <p:spPr>
            <a:xfrm>
              <a:off x="66448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Ορθογώνιο 99"/>
            <p:cNvSpPr/>
            <p:nvPr/>
          </p:nvSpPr>
          <p:spPr>
            <a:xfrm>
              <a:off x="69496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Ορθογώνιο 100"/>
            <p:cNvSpPr/>
            <p:nvPr/>
          </p:nvSpPr>
          <p:spPr>
            <a:xfrm>
              <a:off x="72544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Ορθογώνιο 101"/>
            <p:cNvSpPr/>
            <p:nvPr/>
          </p:nvSpPr>
          <p:spPr>
            <a:xfrm>
              <a:off x="63400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Ορθογώνιο 102"/>
            <p:cNvSpPr/>
            <p:nvPr/>
          </p:nvSpPr>
          <p:spPr>
            <a:xfrm>
              <a:off x="75592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4" name="Ευθύγραμμο βέλος σύνδεσης 103"/>
          <p:cNvCxnSpPr/>
          <p:nvPr/>
        </p:nvCxnSpPr>
        <p:spPr>
          <a:xfrm flipH="1">
            <a:off x="2060124" y="2222771"/>
            <a:ext cx="0" cy="3957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Ομάδα 104"/>
          <p:cNvGrpSpPr/>
          <p:nvPr/>
        </p:nvGrpSpPr>
        <p:grpSpPr>
          <a:xfrm>
            <a:off x="1628324" y="1970771"/>
            <a:ext cx="1524000" cy="252000"/>
            <a:chOff x="6340024" y="1653271"/>
            <a:chExt cx="1524000" cy="252000"/>
          </a:xfrm>
        </p:grpSpPr>
        <p:sp>
          <p:nvSpPr>
            <p:cNvPr id="106" name="Ορθογώνιο 105"/>
            <p:cNvSpPr/>
            <p:nvPr/>
          </p:nvSpPr>
          <p:spPr>
            <a:xfrm>
              <a:off x="66448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7" name="Ορθογώνιο 106"/>
            <p:cNvSpPr/>
            <p:nvPr/>
          </p:nvSpPr>
          <p:spPr>
            <a:xfrm>
              <a:off x="69496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>
                  <a:solidFill>
                    <a:schemeClr val="tx1"/>
                  </a:solidFill>
                </a:rPr>
                <a:t>2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8" name="Ορθογώνιο 107"/>
            <p:cNvSpPr/>
            <p:nvPr/>
          </p:nvSpPr>
          <p:spPr>
            <a:xfrm>
              <a:off x="72544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9" name="Ορθογώνιο 108"/>
            <p:cNvSpPr/>
            <p:nvPr/>
          </p:nvSpPr>
          <p:spPr>
            <a:xfrm>
              <a:off x="63400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4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0" name="Ορθογώνιο 109"/>
            <p:cNvSpPr/>
            <p:nvPr/>
          </p:nvSpPr>
          <p:spPr>
            <a:xfrm>
              <a:off x="7559224" y="1653271"/>
              <a:ext cx="3048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1" name="Ευθύγραμμο βέλος σύνδεσης 110"/>
          <p:cNvCxnSpPr/>
          <p:nvPr/>
        </p:nvCxnSpPr>
        <p:spPr>
          <a:xfrm flipH="1">
            <a:off x="2364924" y="2222771"/>
            <a:ext cx="0" cy="3957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590218" y="36589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Filter</a:t>
            </a:r>
            <a:endParaRPr lang="en-GB" dirty="0"/>
          </a:p>
        </p:txBody>
      </p:sp>
      <p:sp>
        <p:nvSpPr>
          <p:cNvPr id="113" name="Ορθογώνιο 112"/>
          <p:cNvSpPr/>
          <p:nvPr/>
        </p:nvSpPr>
        <p:spPr>
          <a:xfrm>
            <a:off x="21490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4" name="Ορθογώνιο 113"/>
          <p:cNvSpPr/>
          <p:nvPr/>
        </p:nvSpPr>
        <p:spPr>
          <a:xfrm>
            <a:off x="24538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5" name="Ορθογώνιο 114"/>
          <p:cNvSpPr/>
          <p:nvPr/>
        </p:nvSpPr>
        <p:spPr>
          <a:xfrm>
            <a:off x="27586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485818" y="36589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 filter</a:t>
            </a:r>
            <a:endParaRPr lang="en-GB" dirty="0"/>
          </a:p>
        </p:txBody>
      </p:sp>
      <p:sp>
        <p:nvSpPr>
          <p:cNvPr id="117" name="TextBox 116"/>
          <p:cNvSpPr txBox="1"/>
          <p:nvPr/>
        </p:nvSpPr>
        <p:spPr>
          <a:xfrm>
            <a:off x="1615618" y="43574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Width = 3</a:t>
            </a:r>
            <a:endParaRPr lang="en-GB" dirty="0"/>
          </a:p>
        </p:txBody>
      </p:sp>
      <p:sp>
        <p:nvSpPr>
          <p:cNvPr id="119" name="Ορθογώνιο 118"/>
          <p:cNvSpPr/>
          <p:nvPr/>
        </p:nvSpPr>
        <p:spPr>
          <a:xfrm>
            <a:off x="50446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0" name="Ορθογώνιο 119"/>
          <p:cNvSpPr/>
          <p:nvPr/>
        </p:nvSpPr>
        <p:spPr>
          <a:xfrm>
            <a:off x="53494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1" name="Ορθογώνιο 120"/>
          <p:cNvSpPr/>
          <p:nvPr/>
        </p:nvSpPr>
        <p:spPr>
          <a:xfrm>
            <a:off x="56542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2" name="Ορθογώνιο 121"/>
          <p:cNvSpPr/>
          <p:nvPr/>
        </p:nvSpPr>
        <p:spPr>
          <a:xfrm>
            <a:off x="47398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Ορθογώνιο 122"/>
          <p:cNvSpPr/>
          <p:nvPr/>
        </p:nvSpPr>
        <p:spPr>
          <a:xfrm>
            <a:off x="59590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4" name="Ορθογώνιο 123"/>
          <p:cNvSpPr/>
          <p:nvPr/>
        </p:nvSpPr>
        <p:spPr>
          <a:xfrm>
            <a:off x="62638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5" name="Ορθογώνιο 124"/>
          <p:cNvSpPr/>
          <p:nvPr/>
        </p:nvSpPr>
        <p:spPr>
          <a:xfrm>
            <a:off x="65686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6" name="Ορθογώνιο 125"/>
          <p:cNvSpPr/>
          <p:nvPr/>
        </p:nvSpPr>
        <p:spPr>
          <a:xfrm>
            <a:off x="44350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7" name="Ορθογώνιο 126"/>
          <p:cNvSpPr/>
          <p:nvPr/>
        </p:nvSpPr>
        <p:spPr>
          <a:xfrm>
            <a:off x="4130224" y="4078971"/>
            <a:ext cx="3048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111418" y="1931769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Width = 5</a:t>
            </a:r>
            <a:endParaRPr lang="en-GB" dirty="0"/>
          </a:p>
        </p:txBody>
      </p:sp>
      <p:sp>
        <p:nvSpPr>
          <p:cNvPr id="129" name="TextBox 128"/>
          <p:cNvSpPr txBox="1"/>
          <p:nvPr/>
        </p:nvSpPr>
        <p:spPr>
          <a:xfrm>
            <a:off x="3393618" y="4357469"/>
            <a:ext cx="428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Width = 9 = (Filter_width-1)*dilation + 1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05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6590</TotalTime>
  <Words>3493</Words>
  <Application>Microsoft Office PowerPoint</Application>
  <PresentationFormat>Προβολή στην οθόνη (4:3)</PresentationFormat>
  <Paragraphs>1616</Paragraphs>
  <Slides>43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Wingdings</vt:lpstr>
      <vt:lpstr>Θέμα του Office</vt:lpstr>
      <vt:lpstr>An implementation of  WaveNet</vt:lpstr>
      <vt:lpstr>Introduction</vt:lpstr>
      <vt:lpstr>Probability of speech segments</vt:lpstr>
      <vt:lpstr>Probability of speech segments</vt:lpstr>
      <vt:lpstr>Dynamic range compression and Quantization</vt:lpstr>
      <vt:lpstr>The conditional probability</vt:lpstr>
      <vt:lpstr>WaveNet architecture – 1×1 Convolutions</vt:lpstr>
      <vt:lpstr>Causal convolutions</vt:lpstr>
      <vt:lpstr>Dilated convolutions</vt:lpstr>
      <vt:lpstr>Causal convolutions - Matrix multiplications</vt:lpstr>
      <vt:lpstr>Causal convolutions - Embedding</vt:lpstr>
      <vt:lpstr>Dilated convolutions – Matrix Multiplications</vt:lpstr>
      <vt:lpstr>Dilated convolutions – Matrix Multiplications</vt:lpstr>
      <vt:lpstr>WaveNet architecture – Dilated convolutions</vt:lpstr>
      <vt:lpstr>WaveNet architecture – Dilated convolutions</vt:lpstr>
      <vt:lpstr>WaveNet architecture – Residual connections</vt:lpstr>
      <vt:lpstr>WaveNet architecture – Experts &amp; Gates</vt:lpstr>
      <vt:lpstr>WaveNet architecture – Output</vt:lpstr>
      <vt:lpstr>WaveNet architecture – Loss function</vt:lpstr>
      <vt:lpstr>WaveNet – Audio generation</vt:lpstr>
      <vt:lpstr>WaveNet – Audio generation</vt:lpstr>
      <vt:lpstr>Fast WaveNet – Audio generation</vt:lpstr>
      <vt:lpstr>Basic WaveNet architecture</vt:lpstr>
      <vt:lpstr>Basic WaveNet architecture</vt:lpstr>
      <vt:lpstr>WaveNet architecture – Global conditioning</vt:lpstr>
      <vt:lpstr>WaveNet architecture – Global conditioning</vt:lpstr>
      <vt:lpstr>WaveNet architecture – Local conditioning</vt:lpstr>
      <vt:lpstr>WaveNet architecture – Local conditioning</vt:lpstr>
      <vt:lpstr>WaveNet architecture – Local conditioning</vt:lpstr>
      <vt:lpstr>WaveNet architecture – Local and global conditioning</vt:lpstr>
      <vt:lpstr>WaveNet architecture for TTS</vt:lpstr>
      <vt:lpstr>WaveNet architecture -Improvements</vt:lpstr>
      <vt:lpstr>WaveNet architecture - Improvements</vt:lpstr>
      <vt:lpstr>WaveNet architecture - Improvements</vt:lpstr>
      <vt:lpstr>WaveNet architecture - Improvements</vt:lpstr>
      <vt:lpstr>WaveNet architecture - Improvements</vt:lpstr>
      <vt:lpstr>WaveNet architecture -Improvements</vt:lpstr>
      <vt:lpstr>WaveNet architecture -Improvements</vt:lpstr>
      <vt:lpstr>WaveNet architecture - Knowledge Distillation</vt:lpstr>
      <vt:lpstr>WaveNet architecture - Knowledge Distillation</vt:lpstr>
      <vt:lpstr>Comments</vt:lpstr>
      <vt:lpstr>Generated audio samples for the original Wavenet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</dc:creator>
  <cp:lastModifiedBy>vas</cp:lastModifiedBy>
  <cp:revision>656</cp:revision>
  <dcterms:created xsi:type="dcterms:W3CDTF">2016-04-23T22:00:14Z</dcterms:created>
  <dcterms:modified xsi:type="dcterms:W3CDTF">2018-05-07T07:46:12Z</dcterms:modified>
</cp:coreProperties>
</file>