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7" r:id="rId4"/>
    <p:sldId id="288" r:id="rId5"/>
    <p:sldId id="289" r:id="rId6"/>
    <p:sldId id="290" r:id="rId7"/>
    <p:sldId id="291" r:id="rId8"/>
    <p:sldId id="293" r:id="rId9"/>
    <p:sldId id="298" r:id="rId10"/>
    <p:sldId id="299" r:id="rId11"/>
    <p:sldId id="302" r:id="rId12"/>
    <p:sldId id="303" r:id="rId13"/>
    <p:sldId id="300" r:id="rId14"/>
    <p:sldId id="295" r:id="rId15"/>
    <p:sldId id="296" r:id="rId16"/>
    <p:sldId id="297" r:id="rId17"/>
    <p:sldId id="301" r:id="rId1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5E79D-C846-47BE-A3BE-8F311391206F}" type="datetimeFigureOut">
              <a:rPr lang="el-GR" smtClean="0"/>
              <a:t>17/3/2021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9D130-908C-471E-81A1-03E7DF83EF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13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BDD9-A397-4F30-9E48-A9D91221CC46}" type="datetime1">
              <a:rPr lang="el-GR" smtClean="0"/>
              <a:t>17/3/2021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228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06F9-64F8-4820-B848-C980BC1CA89B}" type="datetime1">
              <a:rPr lang="el-GR" smtClean="0"/>
              <a:t>17/3/2021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444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B4AA-2252-448D-9574-41F002C888E9}" type="datetime1">
              <a:rPr lang="el-GR" smtClean="0"/>
              <a:t>17/3/2021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41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710D-8EDB-4703-9892-EB23364117FF}" type="datetime1">
              <a:rPr lang="el-GR" smtClean="0"/>
              <a:t>17/3/2021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9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8D8-C488-4BD7-8712-A62DF59D9E50}" type="datetime1">
              <a:rPr lang="el-GR" smtClean="0"/>
              <a:t>17/3/2021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86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DC28-8F99-4EF9-B5F7-44D2E3802BA8}" type="datetime1">
              <a:rPr lang="el-GR" smtClean="0"/>
              <a:t>17/3/2021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88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F4C4-1E8C-407B-A719-1187AFC0FDB2}" type="datetime1">
              <a:rPr lang="el-GR" smtClean="0"/>
              <a:t>17/3/2021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312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996E-B7FD-4377-8DE7-A3BD4A9465E4}" type="datetime1">
              <a:rPr lang="el-GR" smtClean="0"/>
              <a:t>17/3/2021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394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C2FB-83A4-4C9B-86A0-13FAA93D36A9}" type="datetime1">
              <a:rPr lang="el-GR" smtClean="0"/>
              <a:t>17/3/2021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074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0E86-225D-462D-9804-040A591C020B}" type="datetime1">
              <a:rPr lang="el-GR" smtClean="0"/>
              <a:t>17/3/2021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846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0792-D78C-45A0-A5D5-2F0E712FCF49}" type="datetime1">
              <a:rPr lang="el-GR" smtClean="0"/>
              <a:t>17/3/2021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90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D3E7-7C1E-4D6B-BA69-D6D5138F3231}" type="datetime1">
              <a:rPr lang="el-GR" smtClean="0"/>
              <a:t>17/3/2021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CA70B-1835-49B1-9EB5-A352ACC8AC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122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Generic Attacks on Secure Outsourced Databases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sz="5300" dirty="0" err="1" smtClean="0"/>
              <a:t>Kellaris</a:t>
            </a:r>
            <a:r>
              <a:rPr lang="en-US" sz="5300" dirty="0" smtClean="0"/>
              <a:t>, </a:t>
            </a:r>
            <a:r>
              <a:rPr lang="en-US" sz="5300" dirty="0" err="1" smtClean="0"/>
              <a:t>Kolios</a:t>
            </a:r>
            <a:r>
              <a:rPr lang="en-US" sz="5300" dirty="0" smtClean="0"/>
              <a:t>, </a:t>
            </a:r>
            <a:r>
              <a:rPr lang="en-US" sz="5300" dirty="0" err="1" smtClean="0"/>
              <a:t>Nissim</a:t>
            </a:r>
            <a:r>
              <a:rPr lang="en-US" sz="5300" dirty="0" smtClean="0"/>
              <a:t> </a:t>
            </a:r>
            <a:r>
              <a:rPr lang="en-US" sz="5300" dirty="0" err="1" smtClean="0"/>
              <a:t>o’Neil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Vangelis Markatos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7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find the order of the elements?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query result </a:t>
            </a:r>
            <a:r>
              <a:rPr lang="en-US" b="1" dirty="0" smtClean="0">
                <a:solidFill>
                  <a:srgbClr val="FF0000"/>
                </a:solidFill>
              </a:rPr>
              <a:t>that contains all element apart from 0xAB, 0xAC and one other one</a:t>
            </a:r>
            <a:r>
              <a:rPr lang="en-US" dirty="0" smtClean="0"/>
              <a:t> (say 0xAA) </a:t>
            </a:r>
          </a:p>
          <a:p>
            <a:pPr lvl="1"/>
            <a:r>
              <a:rPr lang="en-US" dirty="0" smtClean="0"/>
              <a:t>That  other one (0xAA) is the third smallest element</a:t>
            </a:r>
          </a:p>
          <a:p>
            <a:pPr lvl="1"/>
            <a:r>
              <a:rPr lang="en-US" dirty="0" smtClean="0"/>
              <a:t>So the order is 0xAB, 0xAC, 0xAA, etc. </a:t>
            </a:r>
          </a:p>
          <a:p>
            <a:pPr lvl="1"/>
            <a:r>
              <a:rPr lang="en-US" dirty="0" smtClean="0"/>
              <a:t>And so on and so forth…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After O(N) repetitions you will know the order of all elements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26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order of the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409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that the database contains elements </a:t>
            </a:r>
          </a:p>
          <a:p>
            <a:pPr lvl="1"/>
            <a:r>
              <a:rPr lang="en-US" dirty="0" smtClean="0"/>
              <a:t>1, 3, 5, 7, 9</a:t>
            </a:r>
          </a:p>
          <a:p>
            <a:r>
              <a:rPr lang="en-US" dirty="0" smtClean="0"/>
              <a:t>Assume that they are encrypted as </a:t>
            </a:r>
          </a:p>
          <a:p>
            <a:pPr lvl="1"/>
            <a:r>
              <a:rPr lang="en-US" dirty="0" err="1" smtClean="0"/>
              <a:t>enc</a:t>
            </a:r>
            <a:r>
              <a:rPr lang="en-US" dirty="0" smtClean="0"/>
              <a:t>(1), </a:t>
            </a:r>
            <a:r>
              <a:rPr lang="en-US" dirty="0" err="1" smtClean="0"/>
              <a:t>enc</a:t>
            </a:r>
            <a:r>
              <a:rPr lang="en-US" dirty="0" smtClean="0"/>
              <a:t>(3), </a:t>
            </a:r>
            <a:r>
              <a:rPr lang="en-US" dirty="0" err="1" smtClean="0"/>
              <a:t>enc</a:t>
            </a:r>
            <a:r>
              <a:rPr lang="en-US" dirty="0" smtClean="0"/>
              <a:t>(5), </a:t>
            </a:r>
            <a:r>
              <a:rPr lang="en-US" dirty="0" err="1" smtClean="0"/>
              <a:t>enc</a:t>
            </a:r>
            <a:r>
              <a:rPr lang="en-US" dirty="0" smtClean="0"/>
              <a:t>(7), </a:t>
            </a:r>
            <a:r>
              <a:rPr lang="en-US" dirty="0" err="1" smtClean="0"/>
              <a:t>enc</a:t>
            </a:r>
            <a:r>
              <a:rPr lang="en-US" dirty="0" smtClean="0"/>
              <a:t>(9)  </a:t>
            </a:r>
          </a:p>
          <a:p>
            <a:r>
              <a:rPr lang="en-US" dirty="0" smtClean="0"/>
              <a:t>Assume that the attacker knows that </a:t>
            </a:r>
            <a:r>
              <a:rPr lang="en-US" dirty="0" err="1" smtClean="0"/>
              <a:t>enc</a:t>
            </a:r>
            <a:r>
              <a:rPr lang="en-US" dirty="0" smtClean="0"/>
              <a:t>(1) is the smallest element</a:t>
            </a:r>
          </a:p>
          <a:p>
            <a:r>
              <a:rPr lang="en-US" dirty="0" smtClean="0"/>
              <a:t>Assume that the attacker has seen all query results.</a:t>
            </a:r>
          </a:p>
          <a:p>
            <a:pPr lvl="1"/>
            <a:r>
              <a:rPr lang="en-US" dirty="0" smtClean="0"/>
              <a:t>These include the following query results </a:t>
            </a:r>
          </a:p>
          <a:p>
            <a:pPr lvl="2"/>
            <a:r>
              <a:rPr lang="en-US" dirty="0" smtClean="0"/>
              <a:t>{</a:t>
            </a:r>
            <a:r>
              <a:rPr lang="en-US" dirty="0" err="1" smtClean="0"/>
              <a:t>enc</a:t>
            </a:r>
            <a:r>
              <a:rPr lang="en-US" dirty="0" smtClean="0"/>
              <a:t>(1), </a:t>
            </a:r>
            <a:r>
              <a:rPr lang="en-US" dirty="0" err="1" smtClean="0"/>
              <a:t>enc</a:t>
            </a:r>
            <a:r>
              <a:rPr lang="en-US" dirty="0" smtClean="0"/>
              <a:t>(3), </a:t>
            </a:r>
            <a:r>
              <a:rPr lang="en-US" dirty="0" err="1" smtClean="0"/>
              <a:t>enc</a:t>
            </a:r>
            <a:r>
              <a:rPr lang="en-US" dirty="0" smtClean="0"/>
              <a:t>(5), </a:t>
            </a:r>
            <a:r>
              <a:rPr lang="en-US" dirty="0" err="1" smtClean="0"/>
              <a:t>enc</a:t>
            </a:r>
            <a:r>
              <a:rPr lang="en-US" dirty="0" smtClean="0"/>
              <a:t>(7), </a:t>
            </a:r>
            <a:r>
              <a:rPr lang="en-US" dirty="0" err="1" smtClean="0"/>
              <a:t>enc</a:t>
            </a:r>
            <a:r>
              <a:rPr lang="en-US" dirty="0" smtClean="0"/>
              <a:t>(9)}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</a:rPr>
              <a:t>enc</a:t>
            </a:r>
            <a:r>
              <a:rPr lang="en-US" b="1" dirty="0" smtClean="0">
                <a:solidFill>
                  <a:srgbClr val="FF0000"/>
                </a:solidFill>
              </a:rPr>
              <a:t>(1)}  </a:t>
            </a:r>
            <a:r>
              <a:rPr lang="en-US" dirty="0" smtClean="0"/>
              <a:t>and {</a:t>
            </a:r>
            <a:r>
              <a:rPr lang="en-US" dirty="0" err="1" smtClean="0"/>
              <a:t>enc</a:t>
            </a:r>
            <a:r>
              <a:rPr lang="en-US" dirty="0" smtClean="0"/>
              <a:t>(3), </a:t>
            </a:r>
            <a:r>
              <a:rPr lang="en-US" dirty="0" err="1" smtClean="0"/>
              <a:t>enc</a:t>
            </a:r>
            <a:r>
              <a:rPr lang="en-US" dirty="0" smtClean="0"/>
              <a:t>(5), </a:t>
            </a:r>
            <a:r>
              <a:rPr lang="en-US" dirty="0" err="1" smtClean="0"/>
              <a:t>enc</a:t>
            </a:r>
            <a:r>
              <a:rPr lang="en-US" dirty="0" smtClean="0"/>
              <a:t>(7), </a:t>
            </a:r>
            <a:r>
              <a:rPr lang="en-US" dirty="0" err="1" smtClean="0"/>
              <a:t>enc</a:t>
            </a:r>
            <a:r>
              <a:rPr lang="en-US" dirty="0" smtClean="0"/>
              <a:t>(9)} 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</a:rPr>
              <a:t>enc</a:t>
            </a:r>
            <a:r>
              <a:rPr lang="en-US" b="1" dirty="0" smtClean="0">
                <a:solidFill>
                  <a:srgbClr val="FF0000"/>
                </a:solidFill>
              </a:rPr>
              <a:t>(1), </a:t>
            </a:r>
            <a:r>
              <a:rPr lang="en-US" b="1" dirty="0" err="1" smtClean="0">
                <a:solidFill>
                  <a:srgbClr val="FF0000"/>
                </a:solidFill>
              </a:rPr>
              <a:t>enc</a:t>
            </a:r>
            <a:r>
              <a:rPr lang="en-US" b="1" dirty="0" smtClean="0">
                <a:solidFill>
                  <a:srgbClr val="FF0000"/>
                </a:solidFill>
              </a:rPr>
              <a:t>(3} </a:t>
            </a:r>
            <a:r>
              <a:rPr lang="en-US" dirty="0" smtClean="0"/>
              <a:t>and {</a:t>
            </a:r>
            <a:r>
              <a:rPr lang="en-US" dirty="0" err="1" smtClean="0"/>
              <a:t>enc</a:t>
            </a:r>
            <a:r>
              <a:rPr lang="en-US" dirty="0" smtClean="0"/>
              <a:t>(5), </a:t>
            </a:r>
            <a:r>
              <a:rPr lang="en-US" dirty="0" err="1" smtClean="0"/>
              <a:t>enc</a:t>
            </a:r>
            <a:r>
              <a:rPr lang="en-US" dirty="0" smtClean="0"/>
              <a:t>(7), </a:t>
            </a:r>
            <a:r>
              <a:rPr lang="en-US" dirty="0" err="1" smtClean="0"/>
              <a:t>enc</a:t>
            </a:r>
            <a:r>
              <a:rPr lang="en-US" dirty="0" smtClean="0"/>
              <a:t>(9)} 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</a:rPr>
              <a:t>enc</a:t>
            </a:r>
            <a:r>
              <a:rPr lang="en-US" b="1" dirty="0" smtClean="0">
                <a:solidFill>
                  <a:srgbClr val="FF0000"/>
                </a:solidFill>
              </a:rPr>
              <a:t>(1), </a:t>
            </a:r>
            <a:r>
              <a:rPr lang="en-US" b="1" dirty="0" err="1" smtClean="0">
                <a:solidFill>
                  <a:srgbClr val="FF0000"/>
                </a:solidFill>
              </a:rPr>
              <a:t>enc</a:t>
            </a:r>
            <a:r>
              <a:rPr lang="en-US" b="1" dirty="0" smtClean="0">
                <a:solidFill>
                  <a:srgbClr val="FF0000"/>
                </a:solidFill>
              </a:rPr>
              <a:t>(3), </a:t>
            </a:r>
            <a:r>
              <a:rPr lang="en-US" b="1" dirty="0" err="1" smtClean="0">
                <a:solidFill>
                  <a:srgbClr val="FF0000"/>
                </a:solidFill>
              </a:rPr>
              <a:t>enc</a:t>
            </a:r>
            <a:r>
              <a:rPr lang="en-US" b="1" dirty="0" smtClean="0">
                <a:solidFill>
                  <a:srgbClr val="FF0000"/>
                </a:solidFill>
              </a:rPr>
              <a:t>(5)} </a:t>
            </a:r>
            <a:r>
              <a:rPr lang="en-US" dirty="0" smtClean="0"/>
              <a:t>and {</a:t>
            </a:r>
            <a:r>
              <a:rPr lang="en-US" dirty="0" err="1" smtClean="0"/>
              <a:t>enc</a:t>
            </a:r>
            <a:r>
              <a:rPr lang="en-US" dirty="0" smtClean="0"/>
              <a:t>(7), </a:t>
            </a:r>
            <a:r>
              <a:rPr lang="en-US" dirty="0" err="1" smtClean="0"/>
              <a:t>enc</a:t>
            </a:r>
            <a:r>
              <a:rPr lang="en-US" dirty="0" smtClean="0"/>
              <a:t>(9)}  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</a:rPr>
              <a:t>enc</a:t>
            </a:r>
            <a:r>
              <a:rPr lang="en-US" b="1" dirty="0" smtClean="0">
                <a:solidFill>
                  <a:srgbClr val="FF0000"/>
                </a:solidFill>
              </a:rPr>
              <a:t>(1</a:t>
            </a:r>
            <a:r>
              <a:rPr lang="en-US" b="1" dirty="0">
                <a:solidFill>
                  <a:srgbClr val="FF0000"/>
                </a:solidFill>
              </a:rPr>
              <a:t>), </a:t>
            </a:r>
            <a:r>
              <a:rPr lang="en-US" b="1" dirty="0" err="1">
                <a:solidFill>
                  <a:srgbClr val="FF0000"/>
                </a:solidFill>
              </a:rPr>
              <a:t>enc</a:t>
            </a:r>
            <a:r>
              <a:rPr lang="en-US" b="1" dirty="0">
                <a:solidFill>
                  <a:srgbClr val="FF0000"/>
                </a:solidFill>
              </a:rPr>
              <a:t>(3), </a:t>
            </a:r>
            <a:r>
              <a:rPr lang="en-US" b="1" dirty="0" err="1">
                <a:solidFill>
                  <a:srgbClr val="FF0000"/>
                </a:solidFill>
              </a:rPr>
              <a:t>enc</a:t>
            </a:r>
            <a:r>
              <a:rPr lang="en-US" b="1" dirty="0">
                <a:solidFill>
                  <a:srgbClr val="FF0000"/>
                </a:solidFill>
              </a:rPr>
              <a:t>(5), </a:t>
            </a:r>
            <a:r>
              <a:rPr lang="en-US" b="1" dirty="0" err="1">
                <a:solidFill>
                  <a:srgbClr val="FF0000"/>
                </a:solidFill>
              </a:rPr>
              <a:t>enc</a:t>
            </a:r>
            <a:r>
              <a:rPr lang="en-US" b="1" dirty="0">
                <a:solidFill>
                  <a:srgbClr val="FF0000"/>
                </a:solidFill>
              </a:rPr>
              <a:t>(7</a:t>
            </a:r>
            <a:r>
              <a:rPr lang="en-US" b="1" dirty="0" smtClean="0">
                <a:solidFill>
                  <a:srgbClr val="FF0000"/>
                </a:solidFill>
              </a:rPr>
              <a:t>)} </a:t>
            </a:r>
            <a:r>
              <a:rPr lang="en-US" dirty="0" smtClean="0"/>
              <a:t>and {</a:t>
            </a:r>
            <a:r>
              <a:rPr lang="en-US" dirty="0" err="1" smtClean="0"/>
              <a:t>enc</a:t>
            </a:r>
            <a:r>
              <a:rPr lang="en-US" dirty="0" smtClean="0"/>
              <a:t>(9)}  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742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attacker found the order of the elements.</a:t>
            </a:r>
          </a:p>
          <a:p>
            <a:r>
              <a:rPr lang="en-US" dirty="0" smtClean="0"/>
              <a:t>He knows that their order is </a:t>
            </a:r>
          </a:p>
          <a:p>
            <a:pPr marL="685800" lvl="2">
              <a:spcBef>
                <a:spcPts val="1000"/>
              </a:spcBef>
            </a:pPr>
            <a:r>
              <a:rPr lang="en-US" dirty="0" err="1"/>
              <a:t>enc</a:t>
            </a:r>
            <a:r>
              <a:rPr lang="en-US" dirty="0"/>
              <a:t>(1), </a:t>
            </a:r>
            <a:r>
              <a:rPr lang="en-US" dirty="0" err="1"/>
              <a:t>enc</a:t>
            </a:r>
            <a:r>
              <a:rPr lang="en-US" dirty="0"/>
              <a:t>(3), </a:t>
            </a:r>
            <a:r>
              <a:rPr lang="en-US" dirty="0" err="1"/>
              <a:t>enc</a:t>
            </a:r>
            <a:r>
              <a:rPr lang="en-US" dirty="0"/>
              <a:t>(5), </a:t>
            </a:r>
            <a:r>
              <a:rPr lang="en-US" dirty="0" err="1"/>
              <a:t>enc</a:t>
            </a:r>
            <a:r>
              <a:rPr lang="en-US" dirty="0"/>
              <a:t>(7), </a:t>
            </a:r>
            <a:r>
              <a:rPr lang="en-US" dirty="0" err="1"/>
              <a:t>enc</a:t>
            </a:r>
            <a:r>
              <a:rPr lang="en-US" dirty="0"/>
              <a:t>(9)  </a:t>
            </a: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Although he does not know that “</a:t>
            </a:r>
            <a:r>
              <a:rPr lang="en-US" dirty="0" err="1" smtClean="0"/>
              <a:t>enc</a:t>
            </a:r>
            <a:r>
              <a:rPr lang="en-US" dirty="0" smtClean="0"/>
              <a:t>(1)” corresponds to “1”</a:t>
            </a:r>
          </a:p>
          <a:p>
            <a:pPr marL="685800" lvl="2">
              <a:spcBef>
                <a:spcPts val="1000"/>
              </a:spcBef>
            </a:pPr>
            <a:r>
              <a:rPr lang="en-US" b="1" dirty="0" err="1">
                <a:solidFill>
                  <a:srgbClr val="FF0000"/>
                </a:solidFill>
              </a:rPr>
              <a:t>e</a:t>
            </a:r>
            <a:r>
              <a:rPr lang="en-US" b="1" dirty="0" err="1" smtClean="0">
                <a:solidFill>
                  <a:srgbClr val="FF0000"/>
                </a:solidFill>
              </a:rPr>
              <a:t>nc</a:t>
            </a:r>
            <a:r>
              <a:rPr lang="en-US" b="1" dirty="0" smtClean="0">
                <a:solidFill>
                  <a:srgbClr val="FF0000"/>
                </a:solidFill>
              </a:rPr>
              <a:t>(1) is still encrypted</a:t>
            </a: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The attacker does not know that </a:t>
            </a:r>
            <a:r>
              <a:rPr lang="en-US" dirty="0" err="1" smtClean="0"/>
              <a:t>enc</a:t>
            </a:r>
            <a:r>
              <a:rPr lang="en-US" dirty="0" smtClean="0"/>
              <a:t>(1) is 1.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61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find the values that exist in the database?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 we have found the order of the encrypted values of the elements</a:t>
            </a:r>
          </a:p>
          <a:p>
            <a:r>
              <a:rPr lang="en-US" dirty="0" smtClean="0"/>
              <a:t>E.g. we have found that the elements and their order is: </a:t>
            </a:r>
          </a:p>
          <a:p>
            <a:pPr lvl="1"/>
            <a:r>
              <a:rPr lang="en-US" dirty="0" err="1"/>
              <a:t>enc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20,000</a:t>
            </a:r>
            <a:r>
              <a:rPr lang="en-US" dirty="0"/>
              <a:t>) , </a:t>
            </a:r>
            <a:r>
              <a:rPr lang="en-US" dirty="0" err="1"/>
              <a:t>enc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40,000</a:t>
            </a:r>
            <a:r>
              <a:rPr lang="en-US" dirty="0"/>
              <a:t>), </a:t>
            </a:r>
            <a:r>
              <a:rPr lang="en-US" dirty="0" err="1"/>
              <a:t>enc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70,000</a:t>
            </a:r>
            <a:r>
              <a:rPr lang="en-US" dirty="0"/>
              <a:t>), and </a:t>
            </a:r>
            <a:r>
              <a:rPr lang="en-US" dirty="0" err="1"/>
              <a:t>enc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80,000</a:t>
            </a:r>
            <a:r>
              <a:rPr lang="en-US" dirty="0"/>
              <a:t>)</a:t>
            </a:r>
          </a:p>
          <a:p>
            <a:r>
              <a:rPr lang="en-US" dirty="0" smtClean="0"/>
              <a:t>Can we find that the elements are: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20,000</a:t>
            </a:r>
            <a:r>
              <a:rPr lang="en-US" dirty="0"/>
              <a:t> , </a:t>
            </a:r>
            <a:r>
              <a:rPr lang="en-US" dirty="0">
                <a:solidFill>
                  <a:srgbClr val="FF0000"/>
                </a:solidFill>
              </a:rPr>
              <a:t>40,000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70,000</a:t>
            </a:r>
            <a:r>
              <a:rPr lang="en-US" dirty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80,000</a:t>
            </a:r>
            <a:r>
              <a:rPr lang="en-US" dirty="0" smtClean="0"/>
              <a:t> ? </a:t>
            </a:r>
          </a:p>
          <a:p>
            <a:r>
              <a:rPr lang="en-US" dirty="0" smtClean="0"/>
              <a:t>Assumption of the attacker: </a:t>
            </a:r>
          </a:p>
          <a:p>
            <a:pPr lvl="1"/>
            <a:r>
              <a:rPr lang="en-US" dirty="0" smtClean="0"/>
              <a:t>The client issues queries uniformly at random</a:t>
            </a:r>
          </a:p>
          <a:p>
            <a:pPr lvl="1"/>
            <a:r>
              <a:rPr lang="en-US" dirty="0" smtClean="0"/>
              <a:t>Note: any other query  distribution would suit as well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855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our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74067"/>
            <a:ext cx="10515600" cy="2002896"/>
          </a:xfrm>
        </p:spPr>
        <p:txBody>
          <a:bodyPr/>
          <a:lstStyle/>
          <a:p>
            <a:r>
              <a:rPr lang="en-US" dirty="0" smtClean="0"/>
              <a:t>It is a salary database with points at</a:t>
            </a:r>
          </a:p>
          <a:p>
            <a:pPr lvl="1"/>
            <a:r>
              <a:rPr lang="en-US" dirty="0" smtClean="0"/>
              <a:t>20,000 , 40,000, 70,000, and 80,000</a:t>
            </a:r>
          </a:p>
          <a:p>
            <a:r>
              <a:rPr lang="en-US" dirty="0" smtClean="0"/>
              <a:t>The attacker sees query results that contain</a:t>
            </a:r>
          </a:p>
          <a:p>
            <a:pPr marL="685800" lvl="2">
              <a:spcBef>
                <a:spcPts val="1000"/>
              </a:spcBef>
            </a:pPr>
            <a:r>
              <a:rPr lang="en-US" dirty="0" err="1"/>
              <a:t>e</a:t>
            </a:r>
            <a:r>
              <a:rPr lang="en-US" dirty="0" err="1" smtClean="0"/>
              <a:t>nc</a:t>
            </a:r>
            <a:r>
              <a:rPr lang="en-US" dirty="0" smtClean="0"/>
              <a:t>(20,000) , </a:t>
            </a:r>
            <a:r>
              <a:rPr lang="en-US" dirty="0" err="1" smtClean="0"/>
              <a:t>enc</a:t>
            </a:r>
            <a:r>
              <a:rPr lang="en-US" dirty="0" smtClean="0"/>
              <a:t>(40,000), </a:t>
            </a:r>
            <a:r>
              <a:rPr lang="en-US" dirty="0" err="1" smtClean="0"/>
              <a:t>enc</a:t>
            </a:r>
            <a:r>
              <a:rPr lang="en-US" dirty="0" smtClean="0"/>
              <a:t>(70,000), </a:t>
            </a:r>
            <a:r>
              <a:rPr lang="en-US" dirty="0"/>
              <a:t>and </a:t>
            </a:r>
            <a:r>
              <a:rPr lang="en-US" dirty="0" err="1" smtClean="0"/>
              <a:t>enc</a:t>
            </a:r>
            <a:r>
              <a:rPr lang="en-US" dirty="0" smtClean="0"/>
              <a:t>(80,000)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14</a:t>
            </a:fld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24844"/>
            <a:ext cx="594360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queries contain X results?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74067"/>
            <a:ext cx="10515600" cy="200289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15</a:t>
            </a:fld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24844"/>
            <a:ext cx="5943600" cy="207645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51124"/>
              </p:ext>
            </p:extLst>
          </p:nvPr>
        </p:nvGraphicFramePr>
        <p:xfrm>
          <a:off x="1303867" y="4309533"/>
          <a:ext cx="8127999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666">
                  <a:extLst>
                    <a:ext uri="{9D8B030D-6E8A-4147-A177-3AD203B41FA5}">
                      <a16:colId xmlns:a16="http://schemas.microsoft.com/office/drawing/2014/main" val="93792633"/>
                    </a:ext>
                  </a:extLst>
                </a:gridCol>
                <a:gridCol w="3937000">
                  <a:extLst>
                    <a:ext uri="{9D8B030D-6E8A-4147-A177-3AD203B41FA5}">
                      <a16:colId xmlns:a16="http://schemas.microsoft.com/office/drawing/2014/main" val="351883219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703626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 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distinct Queries that produce </a:t>
                      </a:r>
                      <a:r>
                        <a:rPr lang="en-US" smtClean="0"/>
                        <a:t>this 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Queries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51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(10,10), (30,30), (50,50), (50,60), (60,60)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31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34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51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(10,80), (20,80)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575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66042"/>
            <a:ext cx="10515600" cy="2282296"/>
          </a:xfrm>
        </p:spPr>
        <p:txBody>
          <a:bodyPr/>
          <a:lstStyle/>
          <a:p>
            <a:r>
              <a:rPr lang="en-US" dirty="0" smtClean="0"/>
              <a:t>Solve the equations to find r0, r1, r2,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16</a:t>
            </a:fld>
            <a:endParaRPr lang="el-G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887" y="1690688"/>
            <a:ext cx="6219825" cy="1866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37263"/>
          <a:stretch/>
        </p:blipFill>
        <p:spPr>
          <a:xfrm>
            <a:off x="1328737" y="4117976"/>
            <a:ext cx="3743325" cy="14042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9975" y="3736975"/>
            <a:ext cx="2562225" cy="2486025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934200" y="5947831"/>
            <a:ext cx="4419600" cy="591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r0=2, r1=2, r2=3, r3=1, r4=1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8562" y="5522260"/>
                <a:ext cx="6742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62" y="5522260"/>
                <a:ext cx="674216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909887" y="1690688"/>
            <a:ext cx="1213878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87906" y="1690688"/>
            <a:ext cx="1344706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32612" y="1690688"/>
            <a:ext cx="2097741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530353" y="1690688"/>
            <a:ext cx="779929" cy="5323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310282" y="1690688"/>
            <a:ext cx="65442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31702" y="1388229"/>
                <a:ext cx="2362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702" y="1388229"/>
                <a:ext cx="236219" cy="276999"/>
              </a:xfrm>
              <a:prstGeom prst="rect">
                <a:avLst/>
              </a:prstGeom>
              <a:blipFill>
                <a:blip r:embed="rId6"/>
                <a:stretch>
                  <a:fillRect l="-1538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42149" y="1326110"/>
                <a:ext cx="238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149" y="1326110"/>
                <a:ext cx="238527" cy="276999"/>
              </a:xfrm>
              <a:prstGeom prst="rect">
                <a:avLst/>
              </a:prstGeom>
              <a:blipFill>
                <a:blip r:embed="rId7"/>
                <a:stretch>
                  <a:fillRect l="-15385" r="-769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499159" y="1313941"/>
                <a:ext cx="2339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9159" y="1313941"/>
                <a:ext cx="233975" cy="276999"/>
              </a:xfrm>
              <a:prstGeom prst="rect">
                <a:avLst/>
              </a:prstGeom>
              <a:blipFill>
                <a:blip r:embed="rId8"/>
                <a:stretch>
                  <a:fillRect l="-15385" r="-769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363372" y="1270435"/>
                <a:ext cx="2438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372" y="1270435"/>
                <a:ext cx="243848" cy="276999"/>
              </a:xfrm>
              <a:prstGeom prst="rect">
                <a:avLst/>
              </a:prstGeom>
              <a:blipFill>
                <a:blip r:embed="rId9"/>
                <a:stretch>
                  <a:fillRect l="-15000" r="-750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848376" y="1313942"/>
                <a:ext cx="2438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376" y="1313942"/>
                <a:ext cx="243848" cy="276999"/>
              </a:xfrm>
              <a:prstGeom prst="rect">
                <a:avLst/>
              </a:prstGeom>
              <a:blipFill>
                <a:blip r:embed="rId10"/>
                <a:stretch>
                  <a:fillRect l="-15000" r="-1000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7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in the cloud stored encrypted </a:t>
            </a:r>
          </a:p>
          <a:p>
            <a:r>
              <a:rPr lang="en-US" dirty="0" smtClean="0"/>
              <a:t>Database allows range queries </a:t>
            </a:r>
          </a:p>
          <a:p>
            <a:r>
              <a:rPr lang="en-US" dirty="0" smtClean="0"/>
              <a:t>Attackers observes (encrypted) range query results</a:t>
            </a:r>
          </a:p>
          <a:p>
            <a:r>
              <a:rPr lang="en-US" dirty="0" smtClean="0"/>
              <a:t>He is able to find </a:t>
            </a:r>
          </a:p>
          <a:p>
            <a:pPr lvl="1"/>
            <a:r>
              <a:rPr lang="en-US" dirty="0" smtClean="0"/>
              <a:t>Order of database elements</a:t>
            </a:r>
          </a:p>
          <a:p>
            <a:pPr lvl="1"/>
            <a:r>
              <a:rPr lang="en-US" dirty="0" smtClean="0"/>
              <a:t>Actual values of the records in </a:t>
            </a:r>
            <a:r>
              <a:rPr lang="en-US" smtClean="0"/>
              <a:t>the database…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94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problem?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Users </a:t>
            </a:r>
            <a:r>
              <a:rPr lang="en-US" dirty="0" smtClean="0">
                <a:solidFill>
                  <a:srgbClr val="FF0000"/>
                </a:solidFill>
              </a:rPr>
              <a:t>outsource</a:t>
            </a:r>
            <a:r>
              <a:rPr lang="en-US" dirty="0" smtClean="0"/>
              <a:t> their IT to the cloud</a:t>
            </a:r>
          </a:p>
          <a:p>
            <a:r>
              <a:rPr lang="en-US" dirty="0" smtClean="0"/>
              <a:t>They store their data on the cloud</a:t>
            </a:r>
          </a:p>
          <a:p>
            <a:r>
              <a:rPr lang="en-US" dirty="0" smtClean="0"/>
              <a:t>Because the cloud provides </a:t>
            </a:r>
          </a:p>
          <a:p>
            <a:pPr lvl="1"/>
            <a:r>
              <a:rPr lang="en-US" dirty="0" smtClean="0"/>
              <a:t>24/7 support </a:t>
            </a:r>
          </a:p>
          <a:p>
            <a:pPr lvl="1"/>
            <a:r>
              <a:rPr lang="en-US" dirty="0" smtClean="0"/>
              <a:t>Fast access </a:t>
            </a:r>
          </a:p>
          <a:p>
            <a:pPr lvl="1"/>
            <a:r>
              <a:rPr lang="en-US" dirty="0" smtClean="0"/>
              <a:t>very low cost. </a:t>
            </a:r>
          </a:p>
          <a:p>
            <a:r>
              <a:rPr lang="en-US" dirty="0" smtClean="0"/>
              <a:t>Good! Now, WHAT IS THE PROBLEM? </a:t>
            </a:r>
          </a:p>
          <a:p>
            <a:r>
              <a:rPr lang="en-US" dirty="0" smtClean="0"/>
              <a:t>The cloud provider can see all the data and find information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Banks</a:t>
            </a:r>
            <a:r>
              <a:rPr lang="en-US" dirty="0"/>
              <a:t> </a:t>
            </a:r>
            <a:r>
              <a:rPr lang="en-US" dirty="0" smtClean="0"/>
              <a:t>– bank accounts of customers, balance, etc.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Hospitals</a:t>
            </a:r>
            <a:r>
              <a:rPr lang="en-US" dirty="0" smtClean="0"/>
              <a:t> – medical information of patients</a:t>
            </a:r>
          </a:p>
          <a:p>
            <a:pPr lvl="1"/>
            <a:r>
              <a:rPr lang="en-US" dirty="0" smtClean="0"/>
              <a:t>Matchmaking services – who dates whom,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04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Encrypt</a:t>
            </a:r>
            <a:r>
              <a:rPr lang="en-US" dirty="0" smtClean="0"/>
              <a:t> all data on the cloud!!!!</a:t>
            </a:r>
          </a:p>
          <a:p>
            <a:r>
              <a:rPr lang="en-US" dirty="0" smtClean="0"/>
              <a:t>GREAT!</a:t>
            </a:r>
          </a:p>
          <a:p>
            <a:r>
              <a:rPr lang="en-US" dirty="0" smtClean="0"/>
              <a:t>The cloud provider can not see the data</a:t>
            </a:r>
          </a:p>
          <a:p>
            <a:pPr lvl="1"/>
            <a:r>
              <a:rPr lang="en-US" dirty="0" smtClean="0"/>
              <a:t>Because they are encrypted </a:t>
            </a:r>
          </a:p>
          <a:p>
            <a:r>
              <a:rPr lang="en-US" dirty="0" smtClean="0"/>
              <a:t>BUT…</a:t>
            </a:r>
          </a:p>
          <a:p>
            <a:r>
              <a:rPr lang="en-US" dirty="0" smtClean="0"/>
              <a:t>How do does the client access them? </a:t>
            </a:r>
          </a:p>
          <a:p>
            <a:pPr lvl="1"/>
            <a:r>
              <a:rPr lang="en-US" dirty="0" smtClean="0"/>
              <a:t>You can search </a:t>
            </a:r>
            <a:r>
              <a:rPr lang="en-US" dirty="0" smtClean="0"/>
              <a:t>data  with </a:t>
            </a:r>
            <a:r>
              <a:rPr lang="en-US" b="1" dirty="0" smtClean="0">
                <a:solidFill>
                  <a:srgbClr val="FF0000"/>
                </a:solidFill>
              </a:rPr>
              <a:t>encrypted arguments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E.g. SELECT * from TABLE where key = </a:t>
            </a:r>
            <a:r>
              <a:rPr lang="en-US" b="1" dirty="0" smtClean="0">
                <a:solidFill>
                  <a:srgbClr val="FF0000"/>
                </a:solidFill>
              </a:rPr>
              <a:t>0x32137183ABCFFDEE53621321</a:t>
            </a:r>
            <a:endParaRPr lang="en-US" b="1" dirty="0" smtClean="0"/>
          </a:p>
          <a:p>
            <a:pPr lvl="1"/>
            <a:r>
              <a:rPr lang="en-US" dirty="0" smtClean="0"/>
              <a:t>You get back </a:t>
            </a:r>
            <a:r>
              <a:rPr lang="en-US" b="1" dirty="0" smtClean="0">
                <a:solidFill>
                  <a:srgbClr val="FF0000"/>
                </a:solidFill>
              </a:rPr>
              <a:t>encrypted results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3</a:t>
            </a:fld>
            <a:endParaRPr lang="el-GR"/>
          </a:p>
        </p:txBody>
      </p:sp>
      <p:pic>
        <p:nvPicPr>
          <p:cNvPr id="1028" name="Picture 4" descr="https://upload.wikimedia.org/wikipedia/commons/thumb/e/ed/Got-an-idea.png/256px-Got-an-id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75" y="365125"/>
            <a:ext cx="24384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84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is the problem now?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 data are </a:t>
            </a:r>
            <a:r>
              <a:rPr lang="en-US" b="1" dirty="0" smtClean="0">
                <a:solidFill>
                  <a:srgbClr val="FF0000"/>
                </a:solidFill>
              </a:rPr>
              <a:t>stored encrypted </a:t>
            </a:r>
          </a:p>
          <a:p>
            <a:r>
              <a:rPr lang="en-US" dirty="0" smtClean="0"/>
              <a:t>If the data are </a:t>
            </a:r>
            <a:r>
              <a:rPr lang="en-US" b="1" dirty="0" smtClean="0">
                <a:solidFill>
                  <a:srgbClr val="FF0000"/>
                </a:solidFill>
              </a:rPr>
              <a:t>searched encrypted</a:t>
            </a:r>
          </a:p>
          <a:p>
            <a:r>
              <a:rPr lang="en-US" dirty="0" smtClean="0"/>
              <a:t>If the results are </a:t>
            </a:r>
            <a:r>
              <a:rPr lang="en-US" b="1" dirty="0" smtClean="0">
                <a:solidFill>
                  <a:srgbClr val="FF0000"/>
                </a:solidFill>
              </a:rPr>
              <a:t>returned encrypted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cloud provider can not find any information. Right? </a:t>
            </a:r>
          </a:p>
          <a:p>
            <a:r>
              <a:rPr lang="en-US" dirty="0" smtClean="0"/>
              <a:t>Right? </a:t>
            </a:r>
          </a:p>
          <a:p>
            <a:r>
              <a:rPr lang="en-US" dirty="0" smtClean="0"/>
              <a:t>Right? </a:t>
            </a:r>
          </a:p>
          <a:p>
            <a:r>
              <a:rPr lang="en-US" dirty="0" smtClean="0"/>
              <a:t>….</a:t>
            </a:r>
          </a:p>
          <a:p>
            <a:r>
              <a:rPr lang="en-US" dirty="0" smtClean="0"/>
              <a:t>….</a:t>
            </a:r>
          </a:p>
          <a:p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43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take a step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we describe what the cloud provider can find </a:t>
            </a:r>
          </a:p>
          <a:p>
            <a:r>
              <a:rPr lang="en-US" dirty="0" smtClean="0"/>
              <a:t>Let us describe what we have</a:t>
            </a:r>
          </a:p>
          <a:p>
            <a:r>
              <a:rPr lang="en-US" dirty="0" smtClean="0"/>
              <a:t>We have a database: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5</a:t>
            </a:fld>
            <a:endParaRPr lang="el-G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864847"/>
              </p:ext>
            </p:extLst>
          </p:nvPr>
        </p:nvGraphicFramePr>
        <p:xfrm>
          <a:off x="1607458" y="4001294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0816007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757147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28533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944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24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207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237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487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5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take a step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can ask queries to the database</a:t>
            </a:r>
          </a:p>
          <a:p>
            <a:r>
              <a:rPr lang="en-US" dirty="0" smtClean="0"/>
              <a:t>SELECT * from TABLE where Age =  </a:t>
            </a:r>
            <a:r>
              <a:rPr lang="en-US" b="1" dirty="0" smtClean="0">
                <a:solidFill>
                  <a:srgbClr val="FF0000"/>
                </a:solidFill>
              </a:rPr>
              <a:t>0x6576ABFFF7678888</a:t>
            </a:r>
          </a:p>
          <a:p>
            <a:r>
              <a:rPr lang="en-US" dirty="0"/>
              <a:t>SELECT * from TABLE where </a:t>
            </a:r>
            <a:endParaRPr lang="en-US" dirty="0" smtClean="0"/>
          </a:p>
          <a:p>
            <a:pPr lvl="1"/>
            <a:r>
              <a:rPr lang="en-US" dirty="0" smtClean="0"/>
              <a:t>Age &gt;  </a:t>
            </a:r>
            <a:r>
              <a:rPr lang="en-US" b="1" dirty="0" smtClean="0">
                <a:solidFill>
                  <a:srgbClr val="FF0000"/>
                </a:solidFill>
              </a:rPr>
              <a:t>0x6576ABFFF7678888</a:t>
            </a:r>
            <a:r>
              <a:rPr lang="en-US" dirty="0" smtClean="0"/>
              <a:t> AND Age &lt; </a:t>
            </a:r>
            <a:r>
              <a:rPr lang="en-US" b="1" dirty="0" smtClean="0">
                <a:solidFill>
                  <a:srgbClr val="FF0000"/>
                </a:solidFill>
              </a:rPr>
              <a:t>0x5675867AFFBFDDEF67868987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Range Queries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 are encrypted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Queries are encrypted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Query results are encrypted </a:t>
            </a:r>
          </a:p>
          <a:p>
            <a:r>
              <a:rPr lang="en-US" dirty="0" smtClean="0"/>
              <a:t>The user issues </a:t>
            </a:r>
            <a:r>
              <a:rPr lang="en-US" dirty="0" smtClean="0">
                <a:solidFill>
                  <a:srgbClr val="FF0000"/>
                </a:solidFill>
              </a:rPr>
              <a:t>Range Queries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85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 </a:t>
            </a:r>
            <a:r>
              <a:rPr lang="en-US" dirty="0"/>
              <a:t>attacker tries to find </a:t>
            </a:r>
            <a:r>
              <a:rPr lang="en-US" dirty="0">
                <a:solidFill>
                  <a:srgbClr val="FF0000"/>
                </a:solidFill>
              </a:rPr>
              <a:t>information leaks</a:t>
            </a:r>
          </a:p>
          <a:p>
            <a:r>
              <a:rPr lang="en-US" dirty="0" smtClean="0"/>
              <a:t>The attacker can not see the plaintext values</a:t>
            </a:r>
          </a:p>
          <a:p>
            <a:pPr lvl="1"/>
            <a:r>
              <a:rPr lang="en-US" dirty="0" smtClean="0"/>
              <a:t>He observes the (encrypted) computation</a:t>
            </a:r>
          </a:p>
          <a:p>
            <a:r>
              <a:rPr lang="en-US" dirty="0" smtClean="0"/>
              <a:t>Leaks: Assume that the attacker is able to see the 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Volume</a:t>
            </a:r>
            <a:r>
              <a:rPr lang="en-US" dirty="0" smtClean="0"/>
              <a:t> of query result </a:t>
            </a:r>
          </a:p>
          <a:p>
            <a:pPr lvl="2"/>
            <a:r>
              <a:rPr lang="en-US" dirty="0" smtClean="0"/>
              <a:t>Does the query return a lot of data? (</a:t>
            </a:r>
            <a:r>
              <a:rPr lang="en-US" b="1" dirty="0" smtClean="0">
                <a:solidFill>
                  <a:srgbClr val="FF0000"/>
                </a:solidFill>
              </a:rPr>
              <a:t>Finding: </a:t>
            </a:r>
            <a:r>
              <a:rPr lang="en-US" dirty="0" smtClean="0"/>
              <a:t>probably large range) </a:t>
            </a:r>
          </a:p>
          <a:p>
            <a:pPr lvl="3"/>
            <a:r>
              <a:rPr lang="en-US" dirty="0"/>
              <a:t>SELECT * from TABLE where </a:t>
            </a:r>
            <a:r>
              <a:rPr lang="en-US" dirty="0" smtClean="0"/>
              <a:t>Age </a:t>
            </a:r>
            <a:r>
              <a:rPr lang="en-US" dirty="0"/>
              <a:t>&gt;  </a:t>
            </a:r>
            <a:r>
              <a:rPr lang="en-US" dirty="0" smtClean="0"/>
              <a:t>0 </a:t>
            </a:r>
            <a:r>
              <a:rPr lang="en-US" dirty="0"/>
              <a:t>AND Age &lt; </a:t>
            </a:r>
            <a:r>
              <a:rPr lang="en-US" dirty="0" smtClean="0"/>
              <a:t>100</a:t>
            </a:r>
            <a:endParaRPr lang="en-US" dirty="0"/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Does the query return little data? (</a:t>
            </a:r>
            <a:r>
              <a:rPr lang="en-US" b="1" dirty="0">
                <a:solidFill>
                  <a:srgbClr val="FF0000"/>
                </a:solidFill>
              </a:rPr>
              <a:t>Finding: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probably short rage query) </a:t>
            </a:r>
          </a:p>
          <a:p>
            <a:pPr lvl="3"/>
            <a:r>
              <a:rPr lang="en-US" dirty="0"/>
              <a:t>SELECT * from TABLE where Age &gt;  </a:t>
            </a:r>
            <a:r>
              <a:rPr lang="en-US" dirty="0" smtClean="0"/>
              <a:t>X </a:t>
            </a:r>
            <a:r>
              <a:rPr lang="en-US" dirty="0"/>
              <a:t>AND Age &lt; </a:t>
            </a:r>
            <a:r>
              <a:rPr lang="en-US" dirty="0" smtClean="0"/>
              <a:t>X+1</a:t>
            </a:r>
            <a:endParaRPr lang="en-US" dirty="0"/>
          </a:p>
          <a:p>
            <a:pPr lvl="3"/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167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Leaks: Assume that the attacker is able to see the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Access pattern</a:t>
            </a:r>
            <a:r>
              <a:rPr lang="en-US" dirty="0" smtClean="0"/>
              <a:t> of query result </a:t>
            </a:r>
          </a:p>
          <a:p>
            <a:pPr lvl="2"/>
            <a:r>
              <a:rPr lang="en-US" dirty="0" smtClean="0"/>
              <a:t>SELECT </a:t>
            </a:r>
            <a:r>
              <a:rPr lang="en-US" dirty="0"/>
              <a:t>* from TABLE where </a:t>
            </a:r>
            <a:r>
              <a:rPr lang="en-US" dirty="0" smtClean="0"/>
              <a:t>Age </a:t>
            </a:r>
            <a:r>
              <a:rPr lang="en-US" dirty="0"/>
              <a:t>&gt;  </a:t>
            </a:r>
            <a:r>
              <a:rPr lang="en-US" dirty="0" smtClean="0"/>
              <a:t>0x567856ABB </a:t>
            </a:r>
            <a:r>
              <a:rPr lang="en-US" dirty="0"/>
              <a:t>AND Age &lt; </a:t>
            </a:r>
            <a:r>
              <a:rPr lang="en-US" dirty="0" smtClean="0"/>
              <a:t>0x5567877BDFAB</a:t>
            </a:r>
          </a:p>
          <a:p>
            <a:pPr lvl="3"/>
            <a:r>
              <a:rPr lang="en-US" dirty="0"/>
              <a:t>r</a:t>
            </a:r>
            <a:r>
              <a:rPr lang="en-US" dirty="0" smtClean="0"/>
              <a:t>eturns  </a:t>
            </a:r>
            <a:r>
              <a:rPr lang="en-US" b="1" dirty="0" smtClean="0">
                <a:solidFill>
                  <a:srgbClr val="FF0000"/>
                </a:solidFill>
              </a:rPr>
              <a:t>0xABCB</a:t>
            </a:r>
            <a:r>
              <a:rPr lang="en-US" dirty="0" smtClean="0"/>
              <a:t>, 0XABBCD, 0x66789ABCDFFD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2"/>
            <a:r>
              <a:rPr lang="en-US" dirty="0"/>
              <a:t>SELECT * from TABLE where Age &gt;  </a:t>
            </a:r>
            <a:r>
              <a:rPr lang="en-US" dirty="0" smtClean="0"/>
              <a:t>0x43246ABB </a:t>
            </a:r>
            <a:r>
              <a:rPr lang="en-US" dirty="0"/>
              <a:t>AND Age &lt; </a:t>
            </a:r>
            <a:r>
              <a:rPr lang="en-US" dirty="0" smtClean="0"/>
              <a:t>0x465467BDFAB</a:t>
            </a:r>
            <a:endParaRPr lang="en-US" dirty="0"/>
          </a:p>
          <a:p>
            <a:pPr lvl="3"/>
            <a:r>
              <a:rPr lang="en-US" dirty="0"/>
              <a:t>returns  </a:t>
            </a:r>
            <a:r>
              <a:rPr lang="en-US" b="1" dirty="0">
                <a:solidFill>
                  <a:srgbClr val="FF0000"/>
                </a:solidFill>
              </a:rPr>
              <a:t>0xABCB</a:t>
            </a:r>
            <a:r>
              <a:rPr lang="en-US" dirty="0"/>
              <a:t>, </a:t>
            </a:r>
            <a:r>
              <a:rPr lang="en-US" dirty="0" smtClean="0"/>
              <a:t>0XA6769BBCD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Finding: </a:t>
            </a:r>
            <a:r>
              <a:rPr lang="en-US" dirty="0" smtClean="0">
                <a:solidFill>
                  <a:srgbClr val="FF0000"/>
                </a:solidFill>
              </a:rPr>
              <a:t>These queries must overlap!!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55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Attacker: </a:t>
            </a:r>
            <a:br>
              <a:rPr lang="en-US" dirty="0" smtClean="0"/>
            </a:br>
            <a:r>
              <a:rPr lang="en-US" dirty="0" smtClean="0"/>
              <a:t>Can we find the order of the elements?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observing query results? </a:t>
            </a:r>
          </a:p>
          <a:p>
            <a:pPr lvl="1"/>
            <a:r>
              <a:rPr lang="en-US" dirty="0" smtClean="0"/>
              <a:t>That return encrypted database elements? </a:t>
            </a:r>
          </a:p>
          <a:p>
            <a:r>
              <a:rPr lang="en-US" dirty="0" smtClean="0"/>
              <a:t>Let us assume that we observe for enough time </a:t>
            </a:r>
          </a:p>
          <a:p>
            <a:pPr lvl="1"/>
            <a:r>
              <a:rPr lang="en-US" dirty="0" smtClean="0"/>
              <a:t>So as to </a:t>
            </a:r>
            <a:r>
              <a:rPr lang="en-US" b="1" dirty="0" smtClean="0">
                <a:solidFill>
                  <a:srgbClr val="FF0000"/>
                </a:solidFill>
              </a:rPr>
              <a:t>see all results of all queries </a:t>
            </a:r>
          </a:p>
          <a:p>
            <a:r>
              <a:rPr lang="en-US" dirty="0" smtClean="0"/>
              <a:t>Let us assume that we know the minimum element (say 0xAB)</a:t>
            </a:r>
          </a:p>
          <a:p>
            <a:r>
              <a:rPr lang="en-US" dirty="0" smtClean="0"/>
              <a:t>Find a query result that contains all elements</a:t>
            </a:r>
          </a:p>
          <a:p>
            <a:r>
              <a:rPr lang="en-US" dirty="0" smtClean="0"/>
              <a:t>Find a query result </a:t>
            </a:r>
            <a:r>
              <a:rPr lang="en-US" b="1" dirty="0" smtClean="0">
                <a:solidFill>
                  <a:srgbClr val="FF0000"/>
                </a:solidFill>
              </a:rPr>
              <a:t>that contains all elements apart from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(1) 0xAB and (2) one other one</a:t>
            </a:r>
            <a:r>
              <a:rPr lang="en-US" dirty="0" smtClean="0"/>
              <a:t> (say </a:t>
            </a:r>
            <a:r>
              <a:rPr lang="en-US" b="1" dirty="0" smtClean="0">
                <a:solidFill>
                  <a:srgbClr val="00B0F0"/>
                </a:solidFill>
              </a:rPr>
              <a:t>0xAC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The, that  other one (</a:t>
            </a:r>
            <a:r>
              <a:rPr lang="en-US" b="1" dirty="0" smtClean="0">
                <a:solidFill>
                  <a:srgbClr val="00B0F0"/>
                </a:solidFill>
              </a:rPr>
              <a:t>0xAC</a:t>
            </a:r>
            <a:r>
              <a:rPr lang="en-US" dirty="0" smtClean="0"/>
              <a:t>) is the second smallest element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A70B-1835-49B1-9EB5-A352ACC8ACB9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098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1032</Words>
  <Application>Microsoft Office PowerPoint</Application>
  <PresentationFormat>Widescreen</PresentationFormat>
  <Paragraphs>185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Generic Attacks on Secure Outsourced Databases by Kellaris, Kolios, Nissim o’Neil</vt:lpstr>
      <vt:lpstr>What is the problem? </vt:lpstr>
      <vt:lpstr>Solution!</vt:lpstr>
      <vt:lpstr>So, what is the problem now? </vt:lpstr>
      <vt:lpstr>Let us take a step back</vt:lpstr>
      <vt:lpstr>Let us take a step back</vt:lpstr>
      <vt:lpstr>What is the problem? </vt:lpstr>
      <vt:lpstr>What is the problem? </vt:lpstr>
      <vt:lpstr>Attacker:  Can we find the order of the elements? </vt:lpstr>
      <vt:lpstr>Can we find the order of the elements? </vt:lpstr>
      <vt:lpstr>Find the order of the elements</vt:lpstr>
      <vt:lpstr>Summary</vt:lpstr>
      <vt:lpstr>Can we find the values that exist in the database? </vt:lpstr>
      <vt:lpstr>This is our database</vt:lpstr>
      <vt:lpstr>How many queries contain X results? </vt:lpstr>
      <vt:lpstr>Reconstruct</vt:lpstr>
      <vt:lpstr>Summary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on Trusting Trust by Ken Thomson</dc:title>
  <dc:creator>Evangelos Markatos</dc:creator>
  <cp:lastModifiedBy>Evangelos</cp:lastModifiedBy>
  <cp:revision>58</cp:revision>
  <dcterms:created xsi:type="dcterms:W3CDTF">2016-02-21T15:55:29Z</dcterms:created>
  <dcterms:modified xsi:type="dcterms:W3CDTF">2021-03-17T09:45:22Z</dcterms:modified>
</cp:coreProperties>
</file>