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7" r:id="rId3"/>
    <p:sldId id="257" r:id="rId4"/>
    <p:sldId id="258" r:id="rId5"/>
    <p:sldId id="296" r:id="rId6"/>
    <p:sldId id="281" r:id="rId7"/>
    <p:sldId id="259" r:id="rId8"/>
    <p:sldId id="260" r:id="rId9"/>
    <p:sldId id="261" r:id="rId10"/>
    <p:sldId id="299" r:id="rId11"/>
    <p:sldId id="282" r:id="rId12"/>
    <p:sldId id="262" r:id="rId13"/>
    <p:sldId id="264" r:id="rId14"/>
    <p:sldId id="267" r:id="rId15"/>
    <p:sldId id="268" r:id="rId16"/>
    <p:sldId id="269" r:id="rId17"/>
    <p:sldId id="271" r:id="rId18"/>
    <p:sldId id="273" r:id="rId19"/>
    <p:sldId id="276" r:id="rId20"/>
    <p:sldId id="300" r:id="rId21"/>
    <p:sldId id="277" r:id="rId22"/>
    <p:sldId id="278" r:id="rId23"/>
    <p:sldId id="279" r:id="rId24"/>
    <p:sldId id="280" r:id="rId25"/>
    <p:sldId id="289" r:id="rId26"/>
    <p:sldId id="290" r:id="rId27"/>
    <p:sldId id="302" r:id="rId28"/>
    <p:sldId id="294" r:id="rId29"/>
    <p:sldId id="295" r:id="rId30"/>
    <p:sldId id="298" r:id="rId3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428"/>
    <a:srgbClr val="1AB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4" autoAdjust="0"/>
  </p:normalViewPr>
  <p:slideViewPr>
    <p:cSldViewPr snapToGrid="0">
      <p:cViewPr varScale="1">
        <p:scale>
          <a:sx n="61" d="100"/>
          <a:sy n="61" d="100"/>
        </p:scale>
        <p:origin x="14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B2CC70E-F84C-4420-8F6A-E633BDD5F360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69551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EE31932-A7E4-4C4A-A168-EA8ACFF77D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EB9A10-CE71-4DE7-A0D0-984848D8F0D3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81514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82A52F9-12D4-499D-B85B-0FCC7585FDC6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4376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F7F66ED-7523-4BE1-BBBF-684E34BE8A1C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65333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085812D-E250-4CDA-948A-9D1563F7D787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7315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C6A5EF0-7810-4630-B651-6E1A06901FF8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6551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C6B5C5-B4EF-4776-8868-B3C4C8AECA5B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00849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176218-C937-42B9-9428-135A5A55C5FA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669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7D41329-EC52-4D47-9A59-B3F36B2BDE30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 dirty="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36232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650123-B801-4C35-8AFD-919364CE5EE9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09581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2C36EE4-2F7E-4885-A0C0-F95FE2B12080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2810" dirty="0" smtClean="0">
                <a:latin typeface="Source Sans Pro" pitchFamily="34"/>
              </a:rPr>
              <a:t>To completely understand how bitcoin system works they used</a:t>
            </a:r>
            <a:r>
              <a:rPr lang="en-US" sz="2810" baseline="0" dirty="0" smtClean="0">
                <a:latin typeface="Source Sans Pro" pitchFamily="34"/>
              </a:rPr>
              <a:t> the network graph of transactions. </a:t>
            </a:r>
            <a:endParaRPr lang="en-US" sz="2810" dirty="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15960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54899F-0F11-47CB-AD3C-2D56A152E504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6707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36FA6B-9541-4B10-98EC-0B780A7D29D8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Source Sans Pro" pitchFamily="34"/>
              </a:rPr>
              <a:t>The problem of course is the payee can't verify that one of the owners did not double-spend the coin.  A common solution is to introduce a trusted central authority, or mint, that checks every transaction for double spending ~&gt; the   fate   of   the   entire   money   system   depends   on   the company running the mint, with every transaction having to go through them, just like a bank</a:t>
            </a:r>
          </a:p>
          <a:p>
            <a:endParaRPr lang="en-US" sz="2810" dirty="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13715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F2EBBFE-F550-4B10-A4FC-6A2AEB3FADE6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marR="0" lvl="1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10" dirty="0" smtClean="0">
                <a:latin typeface="Source Sans Pro" pitchFamily="34"/>
              </a:rPr>
              <a:t>Tag :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i.e., label an address as being definitively controlled by some known real-world user (e.g., Mt. </a:t>
            </a:r>
            <a:r>
              <a:rPr lang="en-US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Gox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en-US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Instawallet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  <a:p>
            <a:endParaRPr lang="en-US" sz="2810" dirty="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86903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C57CA07-3078-4C10-8D44-F100B3E73A52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 dirty="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43069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BB4DEA-0F91-40A6-8947-72809FF1D4D3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5837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7C133E-4B0B-4845-86A2-D9A91939F2B2}" type="slidenum"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51474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7C133E-4B0B-4845-86A2-D9A91939F2B2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2000" b="0" i="0" u="none" strike="noStrike" kern="1200" cap="none" baseline="0" dirty="0" smtClean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 visualization of the user network. The area of the cluster represents the external incoming value</a:t>
            </a:r>
            <a:endParaRPr lang="en-US" sz="2810" dirty="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83740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070439F-C5DF-4C09-9ED9-BB789A15E915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203156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C6B5C5-B4EF-4776-8868-B3C4C8AECA5B}" type="slidenum"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0432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89FDCC3-D94E-4105-8BB9-7D53CB1B8CED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1082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DECEF6B-7C91-434D-8248-1B12CB852EF4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sz="1800" dirty="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552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DECEF6B-7C91-434D-8248-1B12CB852EF4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1800">
                <a:latin typeface="Source Sans Pro" pitchFamily="34"/>
              </a:rPr>
              <a:t>The problem of course is the payee can't verify that one of the owners did not double-spend the coin.  A common solution is to introduce a trusted central authority, or mint, that checks every transaction for double spending ~&gt; the   fate   of   the   entire   money   system   depends   on   the</a:t>
            </a:r>
          </a:p>
          <a:p>
            <a:pPr lvl="0"/>
            <a:r>
              <a:rPr lang="en-US" sz="1800">
                <a:latin typeface="Source Sans Pro" pitchFamily="34"/>
              </a:rPr>
              <a:t>company running the mint, with every transaction having to go through them, just like a bank</a:t>
            </a:r>
          </a:p>
        </p:txBody>
      </p:sp>
    </p:spTree>
    <p:extLst>
      <p:ext uri="{BB962C8B-B14F-4D97-AF65-F5344CB8AC3E}">
        <p14:creationId xmlns:p14="http://schemas.microsoft.com/office/powerpoint/2010/main" val="232019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CE22278-77BD-4BEE-9BC2-C1407A2427FE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7646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57868C-A5A9-4EC0-ADDA-FC20415CB09D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average work required is exponential in the number of zero bits required and can be verified by executing a single hash.</a:t>
            </a:r>
          </a:p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US" sz="3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implemented by incrementing a nonce in the block until a value is found that gives the block's hash the required zero bits.   </a:t>
            </a:r>
          </a:p>
          <a:p>
            <a:endParaRPr lang="en-US" sz="2810" dirty="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3864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57868C-A5A9-4EC0-ADDA-FC20415CB09D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2810" dirty="0" smtClean="0">
                <a:latin typeface="Source Sans Pro" pitchFamily="34"/>
              </a:rPr>
              <a:t>The</a:t>
            </a:r>
            <a:r>
              <a:rPr lang="en-US" sz="2810" baseline="0" dirty="0" smtClean="0">
                <a:latin typeface="Source Sans Pro" pitchFamily="34"/>
              </a:rPr>
              <a:t> whole world can decide which transaction is next and the math behind it makes sure that everyone agrees on the history of transactions.</a:t>
            </a:r>
            <a:br>
              <a:rPr lang="en-US" sz="2810" baseline="0" dirty="0" smtClean="0">
                <a:latin typeface="Source Sans Pro" pitchFamily="34"/>
              </a:rPr>
            </a:br>
            <a:r>
              <a:rPr lang="en-US" sz="2810" baseline="0" dirty="0" smtClean="0">
                <a:latin typeface="Source Sans Pro" pitchFamily="34"/>
              </a:rPr>
              <a:t/>
            </a:r>
            <a:br>
              <a:rPr lang="en-US" sz="2810" baseline="0" dirty="0" smtClean="0">
                <a:latin typeface="Source Sans Pro" pitchFamily="34"/>
              </a:rPr>
            </a:br>
            <a:r>
              <a:rPr lang="en-US" sz="2810" baseline="0" dirty="0" smtClean="0">
                <a:latin typeface="Source Sans Pro" pitchFamily="34"/>
              </a:rPr>
              <a:t>If there are many versions of the transaction list then to determine the right  one people can vote .</a:t>
            </a:r>
            <a:endParaRPr lang="en-US" sz="2810" dirty="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4104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3D4B923-A640-46B0-BA97-8C37EEC3F5BD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2810">
                <a:latin typeface="Source Sans Pro" pitchFamily="34"/>
              </a:rPr>
              <a:t>- New transactions broadcasts do not necessarily need to reach all nodes. As long as they reach many nodes, they will get into a block before long.</a:t>
            </a:r>
          </a:p>
          <a:p>
            <a:pPr lvl="0"/>
            <a:r>
              <a:rPr lang="en-US" sz="2810">
                <a:latin typeface="Source Sans Pro" pitchFamily="34"/>
              </a:rPr>
              <a:t>- Block broadcasts are also tolerant of dropped messages. If a node does not receive a block , it will request In when it receives the next and realizes it missed one.</a:t>
            </a:r>
          </a:p>
        </p:txBody>
      </p:sp>
    </p:spTree>
    <p:extLst>
      <p:ext uri="{BB962C8B-B14F-4D97-AF65-F5344CB8AC3E}">
        <p14:creationId xmlns:p14="http://schemas.microsoft.com/office/powerpoint/2010/main" val="274983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A91D71-18A9-46B4-8303-837D40922E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8BDC83-1BB3-40FE-B53F-EC5D5277CD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0288" y="301625"/>
            <a:ext cx="2339975" cy="671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867525" cy="671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B151E8-87E7-4C44-88D8-0C7424DDE5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B4C172-F945-482A-9520-E7CF3B4B4D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24695E-F46D-4237-9C65-3BAF398B68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46037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979613"/>
            <a:ext cx="46037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F388B3-96A8-4E52-8395-905F4A3290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E83BA6-81B9-45A8-9F14-7693341CF6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E944B-AAF9-4E67-9AAE-44A7A0C82A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B75BC6-C4F6-4476-A0CC-19229DC6E5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E40CE3-FE42-4448-88DF-CFE3C6422C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39C4C4-D7F9-42A1-8A4C-9C5D7899E4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Move="1" noResize="1"/>
          </p:cNvSpPr>
          <p:nvPr/>
        </p:nvSpPr>
        <p:spPr>
          <a:xfrm>
            <a:off x="0" y="7200000"/>
            <a:ext cx="1008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0080000" cy="16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DejaVu Sans" pitchFamily="2"/>
            </a:endParaRPr>
          </a:p>
        </p:txBody>
      </p:sp>
      <p:sp>
        <p:nvSpPr>
          <p:cNvPr id="4" name="Title Placeholder 3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l" rtl="0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270000" y="6894000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1ABC9C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DejaVu Sans" pitchFamily="2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lvl="0" algn="ctr" rtl="0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fld id="{F3A811EC-7C36-4A66-A8DF-3AA9AC64275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en-US" sz="36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rtl="0" hangingPunct="1">
        <a:spcBef>
          <a:spcPts val="0"/>
        </a:spcBef>
        <a:spcAft>
          <a:spcPts val="1414"/>
        </a:spcAft>
        <a:tabLst/>
        <a:defRPr lang="en-US" sz="3200" b="1" i="0" u="none" strike="noStrike" kern="1200" cap="none">
          <a:ln>
            <a:noFill/>
          </a:ln>
          <a:solidFill>
            <a:srgbClr val="2C3E50"/>
          </a:solidFill>
          <a:latin typeface="Source Sans Pro Semibold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indesk.com/information/what-can-you-buy-with-bitcoins/" TargetMode="External"/><Relationship Id="rId2" Type="http://schemas.openxmlformats.org/officeDocument/2006/relationships/hyperlink" Target="http://www.bitcoinvalues.net/who-accepts-bitcoins-payment-companies-stores-take-bitcoins.html#sthash.SxGgtv9O.dpu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9jOJk30eQ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7F6406-3D48-458A-9F04-04805E992E89}" type="slidenum">
              <a:t>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 "/>
              </a:rPr>
              <a:t>Bitcoin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0000" y="1980000"/>
            <a:ext cx="9360000" cy="4345849"/>
          </a:xfrm>
        </p:spPr>
        <p:txBody>
          <a:bodyPr/>
          <a:lstStyle/>
          <a:p>
            <a:pPr lvl="0">
              <a:buClr>
                <a:srgbClr val="2C3E50"/>
              </a:buClr>
              <a:buSzPct val="45000"/>
            </a:pPr>
            <a:r>
              <a:rPr lang="en-US" dirty="0">
                <a:solidFill>
                  <a:schemeClr val="tx1"/>
                </a:solidFill>
                <a:latin typeface="Chaparral Pro Light" panose="02060403030505090203" pitchFamily="18" charset="0"/>
              </a:rPr>
              <a:t>Bitcoin: A Peer-to-Peer Electronic Cash System</a:t>
            </a:r>
          </a:p>
          <a:p>
            <a:pPr marL="0" lvl="1" indent="0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75000"/>
              <a:buFont typeface="StarSymbol"/>
              <a:buChar char="–"/>
            </a:pPr>
            <a:r>
              <a:rPr lang="en-US" sz="2200" b="1" dirty="0" smtClean="0">
                <a:latin typeface="Chaparral Pro Light" panose="02060403030505090203" pitchFamily="18" charset="0"/>
              </a:rPr>
              <a:t> Satoshi </a:t>
            </a:r>
            <a:r>
              <a:rPr lang="en-US" sz="2200" b="1" dirty="0" err="1" smtClean="0">
                <a:latin typeface="Chaparral Pro Light" panose="02060403030505090203" pitchFamily="18" charset="0"/>
              </a:rPr>
              <a:t>Nakamoto</a:t>
            </a:r>
            <a:endParaRPr lang="en-US" sz="2200" b="1" dirty="0" smtClean="0">
              <a:latin typeface="Chaparral Pro Light" panose="02060403030505090203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75000"/>
              <a:buFont typeface="StarSymbol"/>
              <a:buChar char="–"/>
            </a:pPr>
            <a:endParaRPr lang="en-US" sz="2200" b="1" dirty="0">
              <a:latin typeface="Chaparral Pro Light" panose="02060403030505090203" pitchFamily="18" charset="0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en-US" dirty="0">
                <a:solidFill>
                  <a:schemeClr val="tx1"/>
                </a:solidFill>
                <a:latin typeface="Chaparral Pro Light" panose="02060403030505090203" pitchFamily="18" charset="0"/>
              </a:rPr>
              <a:t>A Fistful of Bitcoins: Characterizing Payments Among Men with No Names</a:t>
            </a:r>
          </a:p>
          <a:p>
            <a:pPr marL="0" lvl="1" indent="0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75000"/>
              <a:buFont typeface="StarSymbol"/>
              <a:buChar char="–"/>
            </a:pPr>
            <a:r>
              <a:rPr lang="en-US" sz="2200" b="1" dirty="0" smtClean="0">
                <a:latin typeface="Chaparral Pro Light" panose="02060403030505090203" pitchFamily="18" charset="0"/>
              </a:rPr>
              <a:t> Sarah </a:t>
            </a:r>
            <a:r>
              <a:rPr lang="en-US" sz="2200" b="1" dirty="0" err="1">
                <a:latin typeface="Chaparral Pro Light" panose="02060403030505090203" pitchFamily="18" charset="0"/>
              </a:rPr>
              <a:t>Meiklejohn</a:t>
            </a:r>
            <a:r>
              <a:rPr lang="en-US" sz="2200" b="1" dirty="0">
                <a:latin typeface="Chaparral Pro Light" panose="02060403030505090203" pitchFamily="18" charset="0"/>
              </a:rPr>
              <a:t>, </a:t>
            </a:r>
            <a:r>
              <a:rPr lang="en-US" sz="2200" b="1" dirty="0" err="1">
                <a:latin typeface="Chaparral Pro Light" panose="02060403030505090203" pitchFamily="18" charset="0"/>
              </a:rPr>
              <a:t>Marjori</a:t>
            </a:r>
            <a:r>
              <a:rPr lang="en-US" sz="2200" b="1" dirty="0">
                <a:latin typeface="Chaparral Pro Light" panose="02060403030505090203" pitchFamily="18" charset="0"/>
              </a:rPr>
              <a:t> </a:t>
            </a:r>
            <a:r>
              <a:rPr lang="en-US" sz="2200" b="1" dirty="0" err="1">
                <a:latin typeface="Chaparral Pro Light" panose="02060403030505090203" pitchFamily="18" charset="0"/>
              </a:rPr>
              <a:t>Pomarole</a:t>
            </a:r>
            <a:r>
              <a:rPr lang="en-US" sz="2200" b="1" dirty="0">
                <a:latin typeface="Chaparral Pro Light" panose="02060403030505090203" pitchFamily="18" charset="0"/>
              </a:rPr>
              <a:t>, Grant Jordan, Kirill </a:t>
            </a:r>
            <a:r>
              <a:rPr lang="en-US" sz="2200" b="1" dirty="0" err="1">
                <a:latin typeface="Chaparral Pro Light" panose="02060403030505090203" pitchFamily="18" charset="0"/>
              </a:rPr>
              <a:t>Levchenko</a:t>
            </a:r>
            <a:r>
              <a:rPr lang="en-US" sz="2200" b="1" dirty="0">
                <a:latin typeface="Chaparral Pro Light" panose="02060403030505090203" pitchFamily="18" charset="0"/>
              </a:rPr>
              <a:t> Damon, </a:t>
            </a:r>
            <a:r>
              <a:rPr lang="en-US" sz="2200" b="1" dirty="0" err="1">
                <a:latin typeface="Chaparral Pro Light" panose="02060403030505090203" pitchFamily="18" charset="0"/>
              </a:rPr>
              <a:t>McCoy,Geoffrey</a:t>
            </a:r>
            <a:r>
              <a:rPr lang="en-US" sz="2200" b="1" dirty="0">
                <a:latin typeface="Chaparral Pro Light" panose="02060403030505090203" pitchFamily="18" charset="0"/>
              </a:rPr>
              <a:t> M. </a:t>
            </a:r>
            <a:r>
              <a:rPr lang="en-US" sz="2200" b="1" dirty="0" err="1">
                <a:latin typeface="Chaparral Pro Light" panose="02060403030505090203" pitchFamily="18" charset="0"/>
              </a:rPr>
              <a:t>Voelker</a:t>
            </a:r>
            <a:r>
              <a:rPr lang="en-US" sz="2200" b="1" dirty="0">
                <a:latin typeface="Chaparral Pro Light" panose="02060403030505090203" pitchFamily="18" charset="0"/>
              </a:rPr>
              <a:t>,  Stefan Savage</a:t>
            </a:r>
          </a:p>
          <a:p>
            <a:pPr lvl="0"/>
            <a:endParaRPr lang="en-US" dirty="0">
              <a:solidFill>
                <a:schemeClr val="tx1"/>
              </a:solidFill>
              <a:latin typeface="Chaparral Pro Light" panose="02060403030505090203" pitchFamily="18" charset="0"/>
            </a:endParaRPr>
          </a:p>
          <a:p>
            <a:pPr lvl="0"/>
            <a:r>
              <a:rPr lang="en-US" sz="2200" dirty="0" smtClean="0">
                <a:solidFill>
                  <a:srgbClr val="1ABC9C"/>
                </a:solidFill>
                <a:latin typeface="Chaparral Pro Light" panose="02060403030505090203" pitchFamily="18" charset="0"/>
              </a:rPr>
              <a:t>Eirini </a:t>
            </a:r>
            <a:r>
              <a:rPr lang="en-US" sz="2200" dirty="0">
                <a:solidFill>
                  <a:srgbClr val="1ABC9C"/>
                </a:solidFill>
                <a:latin typeface="Chaparral Pro Light" panose="02060403030505090203" pitchFamily="18" charset="0"/>
              </a:rPr>
              <a:t>Degkleri </a:t>
            </a:r>
            <a:r>
              <a:rPr lang="en-US" sz="2200" dirty="0" smtClean="0">
                <a:solidFill>
                  <a:srgbClr val="1ABC9C"/>
                </a:solidFill>
                <a:latin typeface="Chaparral Pro Light" panose="02060403030505090203" pitchFamily="18" charset="0"/>
              </a:rPr>
              <a:t>CS 558</a:t>
            </a:r>
            <a:endParaRPr lang="en-US" sz="2200" dirty="0">
              <a:solidFill>
                <a:srgbClr val="1ABC9C"/>
              </a:solidFill>
              <a:latin typeface="Chaparral Pro Light" panose="0206040303050509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02" y="6649969"/>
            <a:ext cx="1010253" cy="996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5" t="1346" r="1133" b="5550"/>
          <a:stretch/>
        </p:blipFill>
        <p:spPr>
          <a:xfrm>
            <a:off x="-1" y="409902"/>
            <a:ext cx="10080625" cy="68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62AE2A-0C80-46B8-82C2-295BAC0F4C6E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 "/>
              </a:rPr>
              <a:t>Proof-of-Work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2C3E50"/>
              </a:buClr>
              <a:buSzPct val="45000"/>
            </a:pPr>
            <a:r>
              <a:rPr lang="en-US" sz="2200" b="0" dirty="0" smtClean="0">
                <a:solidFill>
                  <a:srgbClr val="2C3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Proof-of-work </a:t>
            </a:r>
            <a:r>
              <a:rPr lang="en-US" sz="2200" b="0" dirty="0">
                <a:solidFill>
                  <a:srgbClr val="2C3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2200" b="0" dirty="0" smtClean="0">
                <a:solidFill>
                  <a:srgbClr val="2C3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essentially </a:t>
            </a:r>
            <a:r>
              <a:rPr lang="en-US" sz="2200" b="0" dirty="0">
                <a:solidFill>
                  <a:srgbClr val="2C3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one-CPU-one-vote.     </a:t>
            </a: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majority decision is represented by the longest chain, which has the greatest proof-of-work effort invested in it.  </a:t>
            </a: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342900">
              <a:buClr>
                <a:srgbClr val="2C3E50"/>
              </a:buClr>
              <a:buSzPct val="45000"/>
            </a:pPr>
            <a:r>
              <a:rPr lang="en-US" sz="1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majority of CPU power is controlled by honest nodes, the honest chain will grow the </a:t>
            </a:r>
            <a:r>
              <a:rPr lang="en-US" sz="1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faster 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outpace any competing chains.   </a:t>
            </a:r>
            <a:endParaRPr lang="en-US" sz="18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342900">
              <a:buClr>
                <a:srgbClr val="2C3E50"/>
              </a:buClr>
              <a:buSzPct val="45000"/>
            </a:pPr>
            <a:endParaRPr lang="en-U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342900">
              <a:buClr>
                <a:srgbClr val="2C3E50"/>
              </a:buClr>
              <a:buSzPct val="45000"/>
            </a:pP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modify a past block, an attacker would have to redo the proof-of-work of the block and all blocks after it and then catch up with and surpass the work of the honest nodes.  </a:t>
            </a:r>
          </a:p>
        </p:txBody>
      </p:sp>
    </p:spTree>
    <p:extLst>
      <p:ext uri="{BB962C8B-B14F-4D97-AF65-F5344CB8AC3E}">
        <p14:creationId xmlns:p14="http://schemas.microsoft.com/office/powerpoint/2010/main" val="8096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410F28-204A-4CDE-96B0-BCC19B266CEE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 "/>
              </a:rPr>
              <a:t>Network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000" b="0" dirty="0">
                <a:solidFill>
                  <a:schemeClr val="tx1"/>
                </a:solidFill>
                <a:latin typeface="Source Sans "/>
              </a:rPr>
              <a:t>The steps to run the network are as follows:</a:t>
            </a:r>
          </a:p>
          <a:p>
            <a:pPr>
              <a:buClr>
                <a:srgbClr val="2C3E50"/>
              </a:buClr>
              <a:buSzPct val="100000"/>
              <a:buAutoNum type="arabicParenR"/>
            </a:pPr>
            <a:r>
              <a:rPr lang="en-US" sz="2000" b="0" dirty="0">
                <a:solidFill>
                  <a:schemeClr val="tx1"/>
                </a:solidFill>
                <a:latin typeface="Source Sans "/>
              </a:rPr>
              <a:t> New transactions are broadcast to all nodes.</a:t>
            </a:r>
          </a:p>
          <a:p>
            <a:pPr lvl="0">
              <a:buClr>
                <a:srgbClr val="2C3E50"/>
              </a:buClr>
              <a:buSzPct val="100000"/>
              <a:buAutoNum type="arabicParenR"/>
            </a:pPr>
            <a:r>
              <a:rPr lang="en-US" sz="2000" b="0" dirty="0">
                <a:solidFill>
                  <a:schemeClr val="tx1"/>
                </a:solidFill>
                <a:latin typeface="Source Sans "/>
              </a:rPr>
              <a:t> Each node collects new transactions into a block.  </a:t>
            </a:r>
          </a:p>
          <a:p>
            <a:pPr lvl="0">
              <a:buClr>
                <a:srgbClr val="2C3E50"/>
              </a:buClr>
              <a:buSzPct val="100000"/>
              <a:buAutoNum type="arabicParenR"/>
            </a:pPr>
            <a:r>
              <a:rPr lang="en-US" sz="2000" b="0" dirty="0">
                <a:solidFill>
                  <a:schemeClr val="tx1"/>
                </a:solidFill>
                <a:latin typeface="Source Sans "/>
              </a:rPr>
              <a:t> Each node works on finding a difficult proof-of-work for its block.</a:t>
            </a:r>
          </a:p>
          <a:p>
            <a:pPr lvl="0">
              <a:buClr>
                <a:srgbClr val="2C3E50"/>
              </a:buClr>
              <a:buSzPct val="100000"/>
              <a:buAutoNum type="arabicParenR"/>
            </a:pPr>
            <a:r>
              <a:rPr lang="en-US" sz="2000" b="0" dirty="0">
                <a:solidFill>
                  <a:schemeClr val="tx1"/>
                </a:solidFill>
                <a:latin typeface="Source Sans "/>
              </a:rPr>
              <a:t> When a node finds a proof-of-work, it broadcasts the block to all nodes.</a:t>
            </a:r>
          </a:p>
          <a:p>
            <a:pPr lvl="0">
              <a:buClr>
                <a:srgbClr val="2C3E50"/>
              </a:buClr>
              <a:buSzPct val="100000"/>
              <a:buAutoNum type="arabicParenR"/>
            </a:pPr>
            <a:r>
              <a:rPr lang="en-US" sz="2000" b="0" dirty="0" smtClean="0">
                <a:solidFill>
                  <a:schemeClr val="tx1"/>
                </a:solidFill>
                <a:latin typeface="Source Sans "/>
              </a:rPr>
              <a:t> Nodes </a:t>
            </a:r>
            <a:r>
              <a:rPr lang="en-US" sz="2000" b="0" dirty="0">
                <a:solidFill>
                  <a:schemeClr val="tx1"/>
                </a:solidFill>
                <a:latin typeface="Source Sans "/>
              </a:rPr>
              <a:t>accept the block only if all transactions in it are valid and not already spent.</a:t>
            </a:r>
          </a:p>
          <a:p>
            <a:pPr lvl="0">
              <a:buClr>
                <a:srgbClr val="2C3E50"/>
              </a:buClr>
              <a:buSzPct val="100000"/>
              <a:buAutoNum type="arabicParenR"/>
            </a:pPr>
            <a:r>
              <a:rPr lang="en-US" sz="2000" b="0" dirty="0">
                <a:solidFill>
                  <a:schemeClr val="tx1"/>
                </a:solidFill>
                <a:latin typeface="Source Sans "/>
              </a:rPr>
              <a:t> Nodes express their acceptance of the block by working on creating the next block in the chain, using the hash of the accepted block as the previous hash.</a:t>
            </a:r>
          </a:p>
          <a:p>
            <a:pPr lvl="0"/>
            <a:endParaRPr lang="en-US" sz="20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BA9E1F-8C12-44C5-9E7C-08D7E7CE79B6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Reclaiming Disk Space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en-US" sz="2200" b="0" dirty="0">
                <a:solidFill>
                  <a:schemeClr val="tx1"/>
                </a:solidFill>
              </a:rPr>
              <a:t>Once the latest transaction in a coin is buried under enough blocks, the spent transactions before it   can   be   </a:t>
            </a:r>
            <a:r>
              <a:rPr lang="en-US" sz="2200" b="0" dirty="0" smtClean="0">
                <a:solidFill>
                  <a:schemeClr val="tx1"/>
                </a:solidFill>
              </a:rPr>
              <a:t>discarded to </a:t>
            </a:r>
            <a:r>
              <a:rPr lang="en-US" sz="2200" b="0" dirty="0">
                <a:solidFill>
                  <a:schemeClr val="tx1"/>
                </a:solidFill>
              </a:rPr>
              <a:t>save </a:t>
            </a:r>
            <a:r>
              <a:rPr lang="en-US" sz="2200" b="0" dirty="0" smtClean="0">
                <a:solidFill>
                  <a:schemeClr val="tx1"/>
                </a:solidFill>
              </a:rPr>
              <a:t>disk   </a:t>
            </a:r>
            <a:r>
              <a:rPr lang="en-US" sz="2200" b="0" dirty="0">
                <a:solidFill>
                  <a:schemeClr val="tx1"/>
                </a:solidFill>
              </a:rPr>
              <a:t>space.   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en-US" sz="2200" b="0" dirty="0">
                <a:solidFill>
                  <a:schemeClr val="tx1"/>
                </a:solidFill>
              </a:rPr>
              <a:t>To   facilitate   this   without   breaking   the   block's   hash, transactions are hashed in a </a:t>
            </a:r>
            <a:r>
              <a:rPr lang="en-US" sz="2200" b="0" dirty="0" err="1">
                <a:solidFill>
                  <a:schemeClr val="tx1"/>
                </a:solidFill>
              </a:rPr>
              <a:t>Merkle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smtClean="0">
                <a:solidFill>
                  <a:schemeClr val="tx1"/>
                </a:solidFill>
              </a:rPr>
              <a:t>Tree, with </a:t>
            </a:r>
            <a:r>
              <a:rPr lang="en-US" sz="2200" b="0" dirty="0">
                <a:solidFill>
                  <a:schemeClr val="tx1"/>
                </a:solidFill>
              </a:rPr>
              <a:t>only the root included in the block's hash.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en-US" sz="2200" b="0" dirty="0">
                <a:solidFill>
                  <a:schemeClr val="tx1"/>
                </a:solidFill>
              </a:rPr>
              <a:t>Old blocks can then be compacted by stubbing off branches of the tree.   The interior hashes do not need to be stored</a:t>
            </a:r>
            <a:r>
              <a:rPr lang="en-US" sz="2200" b="0" dirty="0" smtClean="0">
                <a:solidFill>
                  <a:schemeClr val="tx1"/>
                </a:solidFill>
              </a:rPr>
              <a:t>.</a:t>
            </a:r>
            <a:endParaRPr lang="en-US" sz="2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08A7E8-180F-437D-AE63-FC88EEC54FF4}" type="slidenum">
              <a:t>14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 "/>
              </a:rPr>
              <a:t>Privacy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Privacy can be maintained by keeping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keys anonymous.   </a:t>
            </a: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can see that someone is sending an amount to someone else, but without information linking the transaction to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anyone.</a:t>
            </a:r>
            <a:endParaRPr lang="en-US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an additional firewall, a new key pair should be used for each transaction to keep them from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 linked to a common owner. </a:t>
            </a: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linking </a:t>
            </a:r>
            <a:r>
              <a:rPr lang="en-US" sz="2200" b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2200" b="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 unavoidable with multi-input </a:t>
            </a:r>
            <a:r>
              <a:rPr lang="en-US" sz="2200" b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transactions, which necessarily reveal that their inputs were owned by the same owner.  </a:t>
            </a:r>
            <a:endParaRPr lang="en-US" sz="2200" b="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342900">
              <a:buClr>
                <a:srgbClr val="2C3E50"/>
              </a:buClr>
              <a:buSzPct val="45000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</a:t>
            </a: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owner of a key is revealed, linking could reveal other transactions that belonged to the same owner.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D67E44-5B75-4C90-99F2-BD2714292C6A}" type="slidenum"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 smtClean="0">
                <a:latin typeface="Source Sans "/>
              </a:rPr>
              <a:t>Security</a:t>
            </a:r>
            <a:endParaRPr lang="en-US" b="0" dirty="0">
              <a:latin typeface="Source Sans 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2C3E50"/>
              </a:buClr>
              <a:buSzPct val="45000"/>
            </a:pPr>
            <a:r>
              <a:rPr lang="en-US" sz="20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assume that an attacker </a:t>
            </a:r>
            <a:r>
              <a:rPr lang="en-US" sz="2000" b="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trying to generate an alternate chain faster than the </a:t>
            </a:r>
            <a:r>
              <a:rPr lang="en-US" sz="20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honest chain</a:t>
            </a:r>
            <a:r>
              <a:rPr lang="en-US" sz="2000" b="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en-US" sz="2000" b="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this is accomplished, </a:t>
            </a:r>
            <a:endParaRPr lang="en-US" sz="20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not throw the system open to arbitrary changes,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as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creating value out of thin air or taking money that never belonged to the attacker.  </a:t>
            </a:r>
            <a:endParaRPr lang="en-US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nodes are not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 to accept an invalid transaction as payment, and honest nodes will never accept a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containing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them.  </a:t>
            </a:r>
            <a:endParaRPr lang="en-US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attacker can only try to change one of his own transactions to take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 money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recently spent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08F270-0BBF-4CC7-856D-166DAC792ABE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 smtClean="0">
                <a:latin typeface="Source Sans "/>
              </a:rPr>
              <a:t>Conclusion</a:t>
            </a:r>
            <a:endParaRPr lang="en-US" b="0" dirty="0">
              <a:latin typeface="Source Sans 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 to the double-spending problem using a peer-to-peer network.</a:t>
            </a: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itself requires minimal structure. </a:t>
            </a: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342900">
              <a:buClr>
                <a:srgbClr val="2C3E50"/>
              </a:buClr>
              <a:buSzPct val="45000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Messages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broadcast on a best effort basis, </a:t>
            </a:r>
            <a:endParaRPr lang="en-US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342900">
              <a:buClr>
                <a:srgbClr val="2C3E50"/>
              </a:buClr>
              <a:buSzPct val="45000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nodes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leave and rejoin the network at will, </a:t>
            </a:r>
            <a:endParaRPr lang="en-US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342900">
              <a:buClr>
                <a:srgbClr val="2C3E50"/>
              </a:buClr>
              <a:buSzPct val="45000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accepting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longest proof-of-work chain as proof of what happened while they were gone.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320042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Questions 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1051F5-08FA-4D85-B5C0-32C4146F1520}" type="slidenum"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02" y="6649969"/>
            <a:ext cx="1010253" cy="996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18C4DD-53E4-4FB6-BDCD-563CC4D46F4D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60000" y="216001"/>
            <a:ext cx="9360000" cy="1260000"/>
          </a:xfrm>
        </p:spPr>
        <p:txBody>
          <a:bodyPr/>
          <a:lstStyle/>
          <a:p>
            <a:pPr lvl="0"/>
            <a:r>
              <a:rPr lang="en-US" sz="3200" b="0" dirty="0">
                <a:latin typeface="Source Sans "/>
              </a:rPr>
              <a:t>A Fistful of Bitcoins: Characterizing Payments Among Men with No Names - CCS13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 transactions do not explicitly identify the payer or the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payee.</a:t>
            </a:r>
            <a:endParaRPr lang="en-US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participant must maintain the entire transaction history of the system,</a:t>
            </a:r>
          </a:p>
          <a:p>
            <a:pPr marL="800100" lvl="2" indent="-342900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75000"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currently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amounting to over 3GB of compressed data. 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2" indent="-342900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75000"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million public keys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58B895-8094-42E4-B4F6-05183DA7DEF0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"/>
              </a:rPr>
              <a:t>The </a:t>
            </a:r>
            <a:r>
              <a:rPr lang="en-US" b="0" dirty="0" smtClean="0">
                <a:latin typeface="Source Sans"/>
              </a:rPr>
              <a:t>main players </a:t>
            </a:r>
            <a:r>
              <a:rPr lang="en-US" b="0" dirty="0">
                <a:latin typeface="Source Sans"/>
              </a:rPr>
              <a:t>in </a:t>
            </a:r>
            <a:r>
              <a:rPr lang="en-US" b="0" dirty="0" smtClean="0">
                <a:latin typeface="Source Sans"/>
              </a:rPr>
              <a:t>the </a:t>
            </a:r>
            <a:r>
              <a:rPr lang="en-US" b="0" dirty="0" err="1" smtClean="0">
                <a:latin typeface="Source Sans"/>
              </a:rPr>
              <a:t>Bitcoin</a:t>
            </a:r>
            <a:r>
              <a:rPr lang="en-US" b="0" dirty="0" smtClean="0">
                <a:latin typeface="Source Sans"/>
              </a:rPr>
              <a:t> landscape</a:t>
            </a:r>
            <a:endParaRPr lang="en-US" b="0" dirty="0">
              <a:latin typeface="Source Sans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72680" y="1980000"/>
            <a:ext cx="4567320" cy="5040000"/>
          </a:xfrm>
        </p:spPr>
        <p:txBody>
          <a:bodyPr/>
          <a:lstStyle/>
          <a:p>
            <a:pPr lvl="0"/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 a user wishing to deposit bitcoins into a bank receives a public key, or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address,  belonging to the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bank.   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 the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incorporates both his own public key and the one sent to him by the bank into a transaction,  which he then broadcasts to his peers.   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 the transaction floods the network.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(4) the transaction is eventually received by a miner, who works to incorporate the transaction into a block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(5) this 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is then flooded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 the  network, and in this way is incorporated into the global block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chain.</a:t>
            </a:r>
            <a:endParaRPr lang="en-US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81"/>
          <a:stretch/>
        </p:blipFill>
        <p:spPr>
          <a:xfrm>
            <a:off x="5388079" y="1980000"/>
            <a:ext cx="4331921" cy="3419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51493" y="5714265"/>
            <a:ext cx="3968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bitcoins now belong to the public key of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bank,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thus have been successfully deposited.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01587" y="6460761"/>
            <a:ext cx="434715" cy="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1151" y="4510405"/>
            <a:ext cx="3438733" cy="145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latin typeface="Source Sans "/>
              </a:rPr>
              <a:t>Bitcoin</a:t>
            </a:r>
            <a:r>
              <a:rPr lang="en-US" b="0" dirty="0" smtClean="0">
                <a:latin typeface="Source Sans "/>
              </a:rPr>
              <a:t> general info </a:t>
            </a:r>
            <a:endParaRPr lang="en-US" b="0" dirty="0">
              <a:latin typeface="Source Sans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884" y="6616156"/>
            <a:ext cx="1010253" cy="99652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0363" y="3140765"/>
            <a:ext cx="4603750" cy="3879160"/>
          </a:xfrm>
        </p:spPr>
        <p:txBody>
          <a:bodyPr/>
          <a:lstStyle/>
          <a:p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accepts </a:t>
            </a:r>
            <a:r>
              <a:rPr lang="en-US" sz="22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bitcoins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</a:p>
          <a:p>
            <a:pPr marL="457200" indent="-4572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WordPress.com</a:t>
            </a:r>
          </a:p>
          <a:p>
            <a:pPr marL="457200" indent="-4572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Overstock.com</a:t>
            </a:r>
          </a:p>
          <a:p>
            <a:pPr marL="457200" indent="-4572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Amazon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An American retailing 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</a:t>
            </a:r>
          </a:p>
          <a:p>
            <a:pPr marL="457200" indent="-4572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CVS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pharmacy 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shop</a:t>
            </a:r>
          </a:p>
          <a:p>
            <a:pPr marL="457200" indent="-4572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Subway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en-US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360000" y="1991553"/>
            <a:ext cx="4603750" cy="1149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1">
              <a:spcBef>
                <a:spcPts val="0"/>
              </a:spcBef>
              <a:spcAft>
                <a:spcPts val="1414"/>
              </a:spcAft>
              <a:tabLst/>
              <a:defRPr lang="en-US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</a:t>
            </a:r>
            <a:r>
              <a:rPr lang="en-US" sz="22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r>
              <a:rPr lang="en-US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purely online virtual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currency.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5116513" y="1991553"/>
            <a:ext cx="4603750" cy="25141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1">
              <a:spcBef>
                <a:spcPts val="0"/>
              </a:spcBef>
              <a:spcAft>
                <a:spcPts val="1414"/>
              </a:spcAft>
              <a:tabLst/>
              <a:defRPr lang="en-US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</a:t>
            </a:r>
            <a:r>
              <a:rPr lang="en-US" sz="22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bitcoins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out there and where can someone get them ?</a:t>
            </a:r>
          </a:p>
          <a:p>
            <a:pPr marL="457200" indent="-4572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this very moment, 10.71 million </a:t>
            </a:r>
            <a:r>
              <a:rPr lang="en-US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Bitcoins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in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existence</a:t>
            </a:r>
          </a:p>
          <a:p>
            <a:pPr marL="457200" indent="-4572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‘Mining’ </a:t>
            </a:r>
          </a:p>
          <a:p>
            <a:pPr marL="457200" indent="-4572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Currency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en-US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provider services</a:t>
            </a:r>
            <a:endParaRPr lang="en-US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 "/>
              </a:rPr>
              <a:t>Popular </a:t>
            </a:r>
            <a:r>
              <a:rPr lang="en-US" b="0" dirty="0" smtClean="0">
                <a:latin typeface="Source Sans "/>
              </a:rPr>
              <a:t>services and “bad” actors </a:t>
            </a:r>
            <a:endParaRPr lang="en-US" b="0" dirty="0">
              <a:latin typeface="Source Sans 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Mining pools</a:t>
            </a:r>
          </a:p>
          <a:p>
            <a:pPr marL="457200" lvl="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Wallets</a:t>
            </a:r>
          </a:p>
          <a:p>
            <a:pPr marL="457200" lvl="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Gambling sites</a:t>
            </a:r>
          </a:p>
          <a:p>
            <a:pPr marL="800100" lvl="2" indent="-342900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75000"/>
            </a:pPr>
            <a:r>
              <a:rPr lang="en-US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dice 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games i.e. Satoshi </a:t>
            </a:r>
            <a:r>
              <a:rPr lang="en-US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Dice</a:t>
            </a:r>
          </a:p>
          <a:p>
            <a:pPr marL="457200" lvl="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Exchanges</a:t>
            </a:r>
          </a:p>
          <a:p>
            <a:pPr marL="457200" lvl="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Vendors</a:t>
            </a:r>
          </a:p>
          <a:p>
            <a:pPr marL="457200" lvl="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en-US" sz="22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llegal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marketplaces</a:t>
            </a:r>
          </a:p>
          <a:p>
            <a:pPr marL="45720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ump-and-dump schemes </a:t>
            </a:r>
            <a:endParaRPr lang="en-US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hady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crypto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exchanges</a:t>
            </a:r>
          </a:p>
          <a:p>
            <a:pPr marL="45720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en-US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C26EF3-0694-4D79-9E51-F20ED9F4EAC8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37030B-E7A4-468E-878B-7BC8A154A810}" type="slidenum"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0" dirty="0">
                <a:latin typeface="Source Sans "/>
              </a:rPr>
              <a:t>Bitcoin network statistics</a:t>
            </a:r>
            <a:endParaRPr lang="en-US" dirty="0">
              <a:latin typeface="Source Sans 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Authors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the </a:t>
            </a:r>
            <a:r>
              <a:rPr lang="en-US" sz="22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bitcoind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 to download the block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chain.</a:t>
            </a:r>
          </a:p>
          <a:p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 of transactions; </a:t>
            </a: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0" lvl="1" indent="-457200"/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i.e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the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bitcoins sent in a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transaction.</a:t>
            </a:r>
          </a:p>
          <a:p>
            <a:pPr lvl="1" indent="0">
              <a:buNone/>
            </a:pPr>
            <a:endParaRPr lang="en-US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quickly bitcoins were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E8147A-F65E-41A7-854F-E7937BA62AE6}" type="slidenum"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0" dirty="0">
                <a:latin typeface="Source Sans "/>
              </a:rPr>
              <a:t>Bitcoin network statistics</a:t>
            </a:r>
            <a:endParaRPr lang="en-US" dirty="0">
              <a:latin typeface="Source Sans 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3489"/>
            <a:ext cx="10080625" cy="379095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0000" y="6011056"/>
            <a:ext cx="9360000" cy="1008943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trend, over time and averaged weekly, of how long public keys hold on to the bitcoins received. The plot on the left shows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percentage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all public keys, and the plot on the right shows the percentage over all value transacted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F2CEFD-E2AC-4522-A790-55244B1412AC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0" dirty="0" smtClean="0">
                <a:latin typeface="Source Sans "/>
              </a:rPr>
              <a:t>Data Collection</a:t>
            </a:r>
            <a:endParaRPr lang="en-US" b="0" dirty="0">
              <a:latin typeface="Source Sans 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identify public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keys, </a:t>
            </a: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Cluster users</a:t>
            </a:r>
          </a:p>
          <a:p>
            <a:pPr marL="1028700" lvl="1" indent="-342900"/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ground truth data </a:t>
            </a:r>
          </a:p>
          <a:p>
            <a:pPr marL="1028700" lvl="1" indent="-342900"/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“Tag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as many addresses as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342900"/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transacted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 observing the addresses they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</a:p>
          <a:p>
            <a:pPr marL="1028700" lvl="1" indent="-342900"/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collected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known (or assumed)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addresses, found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various forums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other Web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38B389-8A56-4F52-8673-DB23AAEEDC42}" type="slidenum"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0" dirty="0" smtClean="0">
                <a:latin typeface="Source Sans "/>
              </a:rPr>
              <a:t>Account Clustering Heuristics</a:t>
            </a:r>
            <a:endParaRPr lang="en-US" b="0" dirty="0">
              <a:latin typeface="Source Sans 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heuristics for linking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 controlled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same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 different public keys used as inputs to a transaction as being controlled by the same user </a:t>
            </a:r>
          </a:p>
          <a:p>
            <a:pPr marL="1143000" lvl="1" indent="-457200"/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exploits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inherent property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Bitcoin protocol. </a:t>
            </a:r>
            <a:endParaRPr lang="en-US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>
              <a:buNone/>
            </a:pPr>
            <a:endParaRPr lang="en-US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so-called change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</a:t>
            </a:r>
          </a:p>
          <a:p>
            <a:pPr marL="1143000" lvl="1" indent="-457200"/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exploits a current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idiom of use in the Bitcoin network rather than an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inherent property.</a:t>
            </a:r>
          </a:p>
          <a:p>
            <a:pPr marL="1143000" lvl="1" indent="-457200"/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less robust in the face of changing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patterns within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network,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it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insight into the current Bitcoin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network.</a:t>
            </a:r>
            <a:endParaRPr 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93F8A8-C77D-484B-8A50-CCF2A30C1C56}" type="slidenum"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 "/>
              </a:rPr>
              <a:t>Heuristic 1.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2C3E50"/>
              </a:buClr>
              <a:buSzPct val="45000"/>
            </a:pPr>
            <a:r>
              <a:rPr lang="el-GR" sz="22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Ι</a:t>
            </a:r>
            <a:r>
              <a:rPr lang="en-US" sz="22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</a:t>
            </a:r>
            <a:r>
              <a:rPr lang="en-US" sz="2200" b="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(or more) public keys are used as inputs to the same transaction, then we say that they are controlled by the same user</a:t>
            </a:r>
            <a:r>
              <a:rPr lang="en-US" sz="22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>
              <a:buClr>
                <a:srgbClr val="2C3E50"/>
              </a:buClr>
              <a:buSzPct val="45000"/>
            </a:pPr>
            <a:endParaRPr lang="en-US" sz="22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 of this heuristic are transitive and extend well beyond the inputs to a single transaction; </a:t>
            </a: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if we observed one transaction with addresses A and B as inputs, and another with addresses B and C as inputs, then we conclude that A, B, and C all belonged to the same user.</a:t>
            </a:r>
          </a:p>
          <a:p>
            <a:pPr lvl="0">
              <a:buClr>
                <a:srgbClr val="2C3E50"/>
              </a:buClr>
              <a:buSzPct val="45000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CF147D-96B5-4D1A-AC39-E3766D5264BF}" type="slidenum"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 Black"/>
              </a:rPr>
              <a:t>Heuristic 2.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rgbClr val="2C3E50"/>
              </a:buClr>
              <a:buSzPct val="45000"/>
            </a:pPr>
            <a:r>
              <a:rPr lang="en-US" sz="24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400" b="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one-time change address is controlled by the same user as the input </a:t>
            </a:r>
            <a:r>
              <a:rPr lang="en-US" sz="24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addresses.</a:t>
            </a: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address is created internally by the Bitcoin client and never re-used; </a:t>
            </a:r>
            <a:endParaRPr lang="el-GR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is unlikely to give out this change address to other users </a:t>
            </a: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342900">
              <a:buClr>
                <a:srgbClr val="2C3E50"/>
              </a:buClr>
              <a:buSzPct val="45000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e.g., for accepting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payments)</a:t>
            </a:r>
          </a:p>
          <a:p>
            <a:pPr lvl="1" indent="0">
              <a:buClr>
                <a:srgbClr val="2C3E50"/>
              </a:buClr>
              <a:buSzPct val="45000"/>
              <a:buNone/>
            </a:pPr>
            <a:endParaRPr lang="en-US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 identify change addresses, we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potentially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cluster not only the input addresses for a transaction (according to Heuristic 1) but also the change address and the input user.</a:t>
            </a:r>
          </a:p>
        </p:txBody>
      </p:sp>
    </p:spTree>
    <p:extLst>
      <p:ext uri="{BB962C8B-B14F-4D97-AF65-F5344CB8AC3E}">
        <p14:creationId xmlns:p14="http://schemas.microsoft.com/office/powerpoint/2010/main" val="32586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CF147D-96B5-4D1A-AC39-E3766D5264BF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" y="5943600"/>
            <a:ext cx="9747600" cy="1576919"/>
          </a:xfrm>
        </p:spPr>
        <p:txBody>
          <a:bodyPr/>
          <a:lstStyle/>
          <a:p>
            <a:r>
              <a:rPr lang="en-US" sz="16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For </a:t>
            </a:r>
            <a:r>
              <a:rPr lang="en-US" sz="16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edge </a:t>
            </a:r>
            <a:r>
              <a:rPr lang="en-US" sz="16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two </a:t>
            </a:r>
            <a:r>
              <a:rPr lang="en-US" sz="16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nodes </a:t>
            </a:r>
            <a:r>
              <a:rPr lang="en-US" sz="16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at </a:t>
            </a:r>
            <a:r>
              <a:rPr lang="en-US" sz="16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least 200 transactions between them. </a:t>
            </a:r>
            <a:r>
              <a:rPr lang="en-US" sz="16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Blue </a:t>
            </a:r>
            <a:r>
              <a:rPr lang="en-US" sz="16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nodes are mining pools; orange are fixed-rate exchanges; green are wallets; red are vendors; purple </a:t>
            </a:r>
            <a:r>
              <a:rPr lang="en-US" sz="16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(</a:t>
            </a:r>
            <a:r>
              <a:rPr lang="en-US" sz="16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bank) exchanges; brown are gambling; pink are investment schemes; and grey are uncategorized</a:t>
            </a:r>
            <a:endParaRPr lang="en-US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319"/>
            <a:ext cx="10080625" cy="57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728BF9-C3B5-4B15-AF5F-CF66106539D0}" type="slidenum"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 "/>
              </a:rPr>
              <a:t>Conclusion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approach is based on the availability of the Bitcoin block chain: </a:t>
            </a:r>
          </a:p>
          <a:p>
            <a:pPr marL="1028700" lvl="1" indent="-342900">
              <a:buClr>
                <a:srgbClr val="2C3E50"/>
              </a:buClr>
              <a:buSzPct val="45000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replicated graph data structure that encodes all Bitcoin activity, past and present, in terms of the public digital signing keys party to each transaction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028700" lvl="1" indent="-342900">
              <a:buClr>
                <a:srgbClr val="2C3E50"/>
              </a:buClr>
              <a:buSzPct val="45000"/>
            </a:pP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Authors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developed a new clustering heuristic based on change addresses, allowing us to cluster addresses belonging to the same user.</a:t>
            </a:r>
          </a:p>
          <a:p>
            <a:pPr marL="457200" lvl="0" indent="-4572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small number of transactions labeled through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empirical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interactions with various services,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major institutions and the interactions between them.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1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320042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Questions 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1051F5-08FA-4D85-B5C0-32C4146F1520}" type="slidenum"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02" y="6649969"/>
            <a:ext cx="1010253" cy="9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E6831E-E7FA-40CD-BDB3-17347D1429FC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60000" y="226662"/>
            <a:ext cx="9360000" cy="1107996"/>
          </a:xfrm>
        </p:spPr>
        <p:txBody>
          <a:bodyPr>
            <a:spAutoFit/>
          </a:bodyPr>
          <a:lstStyle/>
          <a:p>
            <a:pPr lvl="0"/>
            <a:r>
              <a:rPr lang="en-US" b="0" dirty="0">
                <a:latin typeface="Source Sans"/>
              </a:rPr>
              <a:t>Bitcoin: A Peer-to-Peer Electronic Cash System - 2009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360000" y="2039993"/>
            <a:ext cx="9360000" cy="4919295"/>
          </a:xfrm>
        </p:spPr>
        <p:txBody>
          <a:bodyPr anchor="ctr">
            <a:spAutoFit/>
          </a:bodyPr>
          <a:lstStyle/>
          <a:p>
            <a:pPr lvl="0" algn="l" hangingPunct="0"/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Goal:</a:t>
            </a:r>
          </a:p>
          <a:p>
            <a:pPr marL="342900" lvl="0" indent="-342900" algn="l" hangingPunct="0"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payments directly from one party to another without going through a financial institution.</a:t>
            </a:r>
          </a:p>
          <a:p>
            <a:pPr lvl="0" algn="l" hangingPunct="0"/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lvl="0" indent="-342900" algn="l" hangingPunct="0"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signatures provide part of the solution, but the main benefits are lost if a trusted third party is still required to prevent double-spending.</a:t>
            </a:r>
          </a:p>
          <a:p>
            <a:pPr lvl="0" algn="l" hangingPunct="0"/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lvl="0" indent="-342900" algn="l" hangingPunct="0">
              <a:buSzPct val="45000"/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peer-to-peer network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lvl="0" indent="-342900" algn="l" hangingPunct="0">
              <a:buSzPct val="45000"/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hangingPunct="0">
              <a:buSzPct val="45000"/>
            </a:pPr>
            <a:endParaRPr lang="en-US" sz="1800" b="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Source Sans "/>
              </a:rPr>
              <a:t>References </a:t>
            </a:r>
            <a:endParaRPr lang="en-US" b="0" dirty="0">
              <a:latin typeface="Source Sans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>
                <a:latin typeface="Source Sans"/>
                <a:hlinkClick r:id="rId2"/>
              </a:rPr>
              <a:t>https://</a:t>
            </a:r>
            <a:r>
              <a:rPr lang="en-US" sz="2000" b="0" dirty="0" smtClean="0">
                <a:latin typeface="Source Sans"/>
                <a:hlinkClick r:id="rId2"/>
              </a:rPr>
              <a:t>bitcoin.org/bitcoin.pdf</a:t>
            </a:r>
          </a:p>
          <a:p>
            <a:r>
              <a:rPr lang="en-US" sz="2000" b="0" dirty="0">
                <a:latin typeface="Source Sans"/>
                <a:hlinkClick r:id="rId2"/>
              </a:rPr>
              <a:t>https://cseweb.ucsd.edu/~smeiklejohn/files/imc13.pdf</a:t>
            </a:r>
            <a:endParaRPr lang="en-US" sz="2000" b="0" dirty="0" smtClean="0">
              <a:latin typeface="Source Sans"/>
              <a:hlinkClick r:id="rId2"/>
            </a:endParaRPr>
          </a:p>
          <a:p>
            <a:r>
              <a:rPr lang="en-US" sz="2000" b="0" dirty="0" smtClean="0">
                <a:latin typeface="Source Sans"/>
                <a:hlinkClick r:id="rId2"/>
              </a:rPr>
              <a:t>http</a:t>
            </a:r>
            <a:r>
              <a:rPr lang="en-US" sz="2000" b="0" dirty="0">
                <a:latin typeface="Source Sans"/>
                <a:hlinkClick r:id="rId2"/>
              </a:rPr>
              <a:t>://</a:t>
            </a:r>
            <a:r>
              <a:rPr lang="en-US" sz="2000" b="0" dirty="0" smtClean="0">
                <a:latin typeface="Source Sans"/>
                <a:hlinkClick r:id="rId2"/>
              </a:rPr>
              <a:t>www.bitcoinvalues.net/who-accepts-bitcoins-payment-companies-stores-take-bitcoins.html#sthash.SxGgtv9O.dpuf</a:t>
            </a:r>
            <a:endParaRPr lang="en-US" sz="2000" b="0" dirty="0" smtClean="0">
              <a:latin typeface="Source Sans"/>
            </a:endParaRPr>
          </a:p>
          <a:p>
            <a:r>
              <a:rPr lang="en-US" sz="2000" b="0" dirty="0">
                <a:latin typeface="Source Sans"/>
                <a:hlinkClick r:id="rId3"/>
              </a:rPr>
              <a:t>http://www.coindesk.com/information/what-can-you-buy-with-bitcoins</a:t>
            </a:r>
            <a:r>
              <a:rPr lang="en-US" sz="2000" b="0" dirty="0" smtClean="0">
                <a:latin typeface="Source Sans"/>
                <a:hlinkClick r:id="rId3"/>
              </a:rPr>
              <a:t>/</a:t>
            </a:r>
            <a:endParaRPr lang="en-US" sz="2000" b="0" dirty="0" smtClean="0">
              <a:latin typeface="Source Sans"/>
            </a:endParaRPr>
          </a:p>
          <a:p>
            <a:r>
              <a:rPr lang="en-US" sz="2000" b="0" dirty="0">
                <a:latin typeface="Source Sans"/>
                <a:hlinkClick r:id="rId4"/>
              </a:rPr>
              <a:t>https://</a:t>
            </a:r>
            <a:r>
              <a:rPr lang="en-US" sz="2000" b="0" dirty="0" smtClean="0">
                <a:latin typeface="Source Sans"/>
                <a:hlinkClick r:id="rId4"/>
              </a:rPr>
              <a:t>www.youtube.com/watch?v=l9jOJk30eQs</a:t>
            </a:r>
            <a:endParaRPr lang="en-US" sz="2000" b="0" dirty="0" smtClean="0">
              <a:latin typeface="Source San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CF17B4-61C4-4296-80B7-466ECC093FD1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Background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We need </a:t>
            </a:r>
            <a:br>
              <a:rPr lang="en-US" sz="2200" b="0" dirty="0">
                <a:solidFill>
                  <a:schemeClr val="tx1"/>
                </a:solidFill>
              </a:rPr>
            </a:br>
            <a:r>
              <a:rPr lang="en-US" sz="2200" b="0" dirty="0">
                <a:solidFill>
                  <a:schemeClr val="tx1"/>
                </a:solidFill>
              </a:rPr>
              <a:t>electronic payment system based on cryptographic proof instead of trust, so that any two willing parties can transact directly  without the need for a trusted third party.  </a:t>
            </a:r>
            <a:endParaRPr lang="en-US" sz="2200" b="0" dirty="0" smtClean="0">
              <a:solidFill>
                <a:schemeClr val="tx1"/>
              </a:solidFill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en-US" sz="2200" b="0" dirty="0" smtClean="0">
                <a:solidFill>
                  <a:schemeClr val="tx1"/>
                </a:solidFill>
              </a:rPr>
              <a:t>  </a:t>
            </a:r>
            <a:endParaRPr lang="en-US" sz="2200" b="0" dirty="0">
              <a:solidFill>
                <a:schemeClr val="tx1"/>
              </a:solidFill>
            </a:endParaRP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Transactions that are computationally  impractical  to reverse would protect sellers from fraud, and routine escrow mechanisms could easily be implemented to protect buyers.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latin typeface="Helvetica Neue"/>
              </a:rPr>
              <a:t>What is mining ?</a:t>
            </a:r>
            <a:endParaRPr lang="en-US" b="0" dirty="0">
              <a:solidFill>
                <a:schemeClr val="bg1"/>
              </a:solidFill>
              <a:latin typeface="Source Sans 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doesn't have a central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Miners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 special software to solve math problems and are issued a certain number of </a:t>
            </a:r>
            <a:r>
              <a:rPr lang="en-US" sz="22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bitcoins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exchange. </a:t>
            </a:r>
            <a:endParaRPr lang="en-US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sz="2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a smart way to issue the currency and also creates an incentive for more people to mine.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080" y="5883966"/>
            <a:ext cx="1920797" cy="16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F49443-138E-48BF-A200-F4EAA26670F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 "/>
              </a:rPr>
              <a:t>Transactions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0000" y="1764000"/>
            <a:ext cx="9360000" cy="1413916"/>
          </a:xfrm>
        </p:spPr>
        <p:txBody>
          <a:bodyPr/>
          <a:lstStyle/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electronic coin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be defined as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chain of digital signatures.  </a:t>
            </a: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owner transfers the coin to the next by digitally signing a hash of the previous transaction and the public key of the next owner and adding these to the end of the coin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695" y="3485997"/>
            <a:ext cx="5750609" cy="331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F49443-138E-48BF-A200-F4EAA26670F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>
                <a:latin typeface="Source Sans "/>
              </a:rPr>
              <a:t>Transactions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0000" y="1763999"/>
            <a:ext cx="9360000" cy="3842321"/>
          </a:xfrm>
        </p:spPr>
        <p:txBody>
          <a:bodyPr/>
          <a:lstStyle/>
          <a:p>
            <a:pPr lvl="0" hangingPunct="0">
              <a:lnSpc>
                <a:spcPct val="150000"/>
              </a:lnSpc>
              <a:spcAft>
                <a:spcPts val="0"/>
              </a:spcAft>
              <a:buClr>
                <a:srgbClr val="2C3E50"/>
              </a:buClr>
              <a:buSzPct val="45000"/>
            </a:pP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sure that the system works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</a:t>
            </a:r>
            <a:r>
              <a:rPr lang="en-US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trusted party:</a:t>
            </a:r>
          </a:p>
          <a:p>
            <a:pPr marL="342900" lvl="1" indent="-342900" hangingPunct="0">
              <a:lnSpc>
                <a:spcPct val="150000"/>
              </a:lnSpc>
              <a:spcBef>
                <a:spcPts val="0"/>
              </a:spcBef>
              <a:spcAft>
                <a:spcPts val="255"/>
              </a:spcAft>
              <a:buClr>
                <a:srgbClr val="2C3E50"/>
              </a:buClr>
              <a:buSzPct val="75000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transactions must be publicly announced.</a:t>
            </a:r>
          </a:p>
          <a:p>
            <a:pPr marL="342900" lvl="1" indent="-342900" hangingPunct="0">
              <a:lnSpc>
                <a:spcPct val="150000"/>
              </a:lnSpc>
              <a:spcBef>
                <a:spcPts val="0"/>
              </a:spcBef>
              <a:spcAft>
                <a:spcPts val="255"/>
              </a:spcAft>
              <a:buClr>
                <a:srgbClr val="2C3E50"/>
              </a:buClr>
              <a:buSzPct val="75000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system in which participants agree on a single history of the order in which coins were received.</a:t>
            </a:r>
          </a:p>
          <a:p>
            <a:pPr marL="342900" lvl="1" indent="-342900" hangingPunct="0">
              <a:lnSpc>
                <a:spcPct val="150000"/>
              </a:lnSpc>
              <a:spcBef>
                <a:spcPts val="0"/>
              </a:spcBef>
              <a:spcAft>
                <a:spcPts val="255"/>
              </a:spcAft>
              <a:buClr>
                <a:srgbClr val="2C3E50"/>
              </a:buClr>
              <a:buSzPct val="75000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payee needs proof that at the time of each transaction, the majority of nodes agreed it was the first received</a:t>
            </a:r>
          </a:p>
          <a:p>
            <a:pPr marL="800100" lvl="2" indent="-342900" hangingPunct="0">
              <a:lnSpc>
                <a:spcPct val="150000"/>
              </a:lnSpc>
              <a:spcBef>
                <a:spcPts val="0"/>
              </a:spcBef>
              <a:spcAft>
                <a:spcPts val="255"/>
              </a:spcAft>
              <a:buClr>
                <a:srgbClr val="2C3E50"/>
              </a:buClr>
              <a:buSzPct val="75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Timestamp server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1F8D44-B50A-4CA4-8766-C37DC8E5AAE7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Timestamp Server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timestamp server works by taking a hash of a block of items to be  timestamped and widely publishing the hash.</a:t>
            </a: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timestamp proves that the data must have existed at the time, obviously, in order to get into the hash.  </a:t>
            </a: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timestamp includes the previous timestamp in its hash, forming a chain, with each additional timestamp reinforcing the ones before it.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12" y="5251449"/>
            <a:ext cx="5486400" cy="143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62AE2A-0C80-46B8-82C2-295BAC0F4C6E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0" dirty="0" smtClean="0">
                <a:latin typeface="Source Sans "/>
              </a:rPr>
              <a:t>Ordering of transactions</a:t>
            </a:r>
            <a:endParaRPr lang="en-US" b="0" dirty="0">
              <a:latin typeface="Source Sans 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0000" y="5896293"/>
            <a:ext cx="9360000" cy="431564"/>
          </a:xfrm>
        </p:spPr>
        <p:txBody>
          <a:bodyPr/>
          <a:lstStyle/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CPU effort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satisfies the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proof-of-work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block cannot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changed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</a:t>
            </a: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redoing the work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 </a:t>
            </a:r>
          </a:p>
          <a:p>
            <a:pPr marL="342900" lvl="0" indent="-342900">
              <a:buClr>
                <a:srgbClr val="2C3E5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8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also </a:t>
            </a:r>
            <a:r>
              <a:rPr lang="en-US" sz="1800" b="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solves the problem of determining representation in majority decision making</a:t>
            </a:r>
            <a:r>
              <a:rPr lang="en-US" sz="18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080625" cy="5320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dnight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911</TotalTime>
  <Words>2057</Words>
  <Application>Microsoft Office PowerPoint</Application>
  <PresentationFormat>Custom</PresentationFormat>
  <Paragraphs>233</Paragraphs>
  <Slides>30</Slides>
  <Notes>26</Notes>
  <HiddenSlides>4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Arial</vt:lpstr>
      <vt:lpstr>Calibri</vt:lpstr>
      <vt:lpstr>Chaparral Pro Light</vt:lpstr>
      <vt:lpstr>DejaVu Sans</vt:lpstr>
      <vt:lpstr>Droid Sans Fallback</vt:lpstr>
      <vt:lpstr>FreeSans</vt:lpstr>
      <vt:lpstr>Helvetica Neue</vt:lpstr>
      <vt:lpstr>Liberation Sans</vt:lpstr>
      <vt:lpstr>Liberation Serif</vt:lpstr>
      <vt:lpstr>Source Sans</vt:lpstr>
      <vt:lpstr>Source Sans </vt:lpstr>
      <vt:lpstr>Source Sans Black</vt:lpstr>
      <vt:lpstr>Source Sans Pro</vt:lpstr>
      <vt:lpstr>Source Sans Pro Black</vt:lpstr>
      <vt:lpstr>Source Sans Pro Semibold</vt:lpstr>
      <vt:lpstr>StarSymbol</vt:lpstr>
      <vt:lpstr>Verdana</vt:lpstr>
      <vt:lpstr>源ノ角ゴシック Heavy</vt:lpstr>
      <vt:lpstr>midnightblue</vt:lpstr>
      <vt:lpstr>Bitcoin</vt:lpstr>
      <vt:lpstr>Bitcoin general info </vt:lpstr>
      <vt:lpstr>Bitcoin: A Peer-to-Peer Electronic Cash System - 2009</vt:lpstr>
      <vt:lpstr>Background</vt:lpstr>
      <vt:lpstr>What is mining ?</vt:lpstr>
      <vt:lpstr>Transactions</vt:lpstr>
      <vt:lpstr>Transactions</vt:lpstr>
      <vt:lpstr>Timestamp Server</vt:lpstr>
      <vt:lpstr>Ordering of transactions</vt:lpstr>
      <vt:lpstr>PowerPoint Presentation</vt:lpstr>
      <vt:lpstr>Proof-of-Work</vt:lpstr>
      <vt:lpstr>Network</vt:lpstr>
      <vt:lpstr>Reclaiming Disk Space</vt:lpstr>
      <vt:lpstr>Privacy</vt:lpstr>
      <vt:lpstr>Security</vt:lpstr>
      <vt:lpstr>Conclusion</vt:lpstr>
      <vt:lpstr>Questions ?</vt:lpstr>
      <vt:lpstr>A Fistful of Bitcoins: Characterizing Payments Among Men with No Names - CCS13</vt:lpstr>
      <vt:lpstr>The main players in the Bitcoin landscape</vt:lpstr>
      <vt:lpstr>Popular services and “bad” actors </vt:lpstr>
      <vt:lpstr>Bitcoin network statistics</vt:lpstr>
      <vt:lpstr>Bitcoin network statistics</vt:lpstr>
      <vt:lpstr>Data Collection</vt:lpstr>
      <vt:lpstr>Account Clustering Heuristics</vt:lpstr>
      <vt:lpstr>Heuristic 1.</vt:lpstr>
      <vt:lpstr>Heuristic 2.</vt:lpstr>
      <vt:lpstr>- For an edge between two nodes -&gt; at least 200 transactions between them.  - Blue nodes are mining pools; orange are fixed-rate exchanges; green are wallets; red are vendors; purple are (bank) exchanges; brown are gambling; pink are investment schemes; and grey are uncategorized</vt:lpstr>
      <vt:lpstr>Conclusion</vt:lpstr>
      <vt:lpstr>Questions ?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</dc:title>
  <dc:creator>Eirini</dc:creator>
  <cp:lastModifiedBy>Eirini</cp:lastModifiedBy>
  <cp:revision>78</cp:revision>
  <dcterms:created xsi:type="dcterms:W3CDTF">2016-03-01T13:03:26Z</dcterms:created>
  <dcterms:modified xsi:type="dcterms:W3CDTF">2016-04-04T08:59:13Z</dcterms:modified>
</cp:coreProperties>
</file>