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77" r:id="rId3"/>
    <p:sldMasterId id="2147483689" r:id="rId4"/>
    <p:sldMasterId id="2147483701" r:id="rId5"/>
    <p:sldMasterId id="2147483713" r:id="rId6"/>
  </p:sldMasterIdLst>
  <p:notesMasterIdLst>
    <p:notesMasterId r:id="rId100"/>
  </p:notesMasterIdLst>
  <p:handoutMasterIdLst>
    <p:handoutMasterId r:id="rId101"/>
  </p:handoutMasterIdLst>
  <p:sldIdLst>
    <p:sldId id="468" r:id="rId7"/>
    <p:sldId id="572" r:id="rId8"/>
    <p:sldId id="506" r:id="rId9"/>
    <p:sldId id="510" r:id="rId10"/>
    <p:sldId id="571" r:id="rId11"/>
    <p:sldId id="466" r:id="rId12"/>
    <p:sldId id="471" r:id="rId13"/>
    <p:sldId id="624" r:id="rId14"/>
    <p:sldId id="628" r:id="rId15"/>
    <p:sldId id="562" r:id="rId16"/>
    <p:sldId id="566" r:id="rId17"/>
    <p:sldId id="630" r:id="rId18"/>
    <p:sldId id="629" r:id="rId19"/>
    <p:sldId id="631" r:id="rId20"/>
    <p:sldId id="613" r:id="rId21"/>
    <p:sldId id="563" r:id="rId22"/>
    <p:sldId id="564" r:id="rId23"/>
    <p:sldId id="473" r:id="rId24"/>
    <p:sldId id="475" r:id="rId25"/>
    <p:sldId id="499" r:id="rId26"/>
    <p:sldId id="632" r:id="rId27"/>
    <p:sldId id="554" r:id="rId28"/>
    <p:sldId id="508" r:id="rId29"/>
    <p:sldId id="477" r:id="rId30"/>
    <p:sldId id="509" r:id="rId31"/>
    <p:sldId id="556" r:id="rId32"/>
    <p:sldId id="557" r:id="rId33"/>
    <p:sldId id="561" r:id="rId34"/>
    <p:sldId id="567" r:id="rId35"/>
    <p:sldId id="559" r:id="rId36"/>
    <p:sldId id="558" r:id="rId37"/>
    <p:sldId id="569" r:id="rId38"/>
    <p:sldId id="635" r:id="rId39"/>
    <p:sldId id="636" r:id="rId40"/>
    <p:sldId id="568" r:id="rId41"/>
    <p:sldId id="555" r:id="rId42"/>
    <p:sldId id="620" r:id="rId43"/>
    <p:sldId id="626" r:id="rId44"/>
    <p:sldId id="617" r:id="rId45"/>
    <p:sldId id="622" r:id="rId46"/>
    <p:sldId id="616" r:id="rId47"/>
    <p:sldId id="619" r:id="rId48"/>
    <p:sldId id="618" r:id="rId49"/>
    <p:sldId id="615" r:id="rId50"/>
    <p:sldId id="637" r:id="rId51"/>
    <p:sldId id="638" r:id="rId52"/>
    <p:sldId id="639" r:id="rId53"/>
    <p:sldId id="640" r:id="rId54"/>
    <p:sldId id="641" r:id="rId55"/>
    <p:sldId id="642" r:id="rId56"/>
    <p:sldId id="643" r:id="rId57"/>
    <p:sldId id="627" r:id="rId58"/>
    <p:sldId id="570" r:id="rId59"/>
    <p:sldId id="481" r:id="rId60"/>
    <p:sldId id="505" r:id="rId61"/>
    <p:sldId id="573" r:id="rId62"/>
    <p:sldId id="590" r:id="rId63"/>
    <p:sldId id="595" r:id="rId64"/>
    <p:sldId id="596" r:id="rId65"/>
    <p:sldId id="597" r:id="rId66"/>
    <p:sldId id="594" r:id="rId67"/>
    <p:sldId id="591" r:id="rId68"/>
    <p:sldId id="612" r:id="rId69"/>
    <p:sldId id="598" r:id="rId70"/>
    <p:sldId id="592" r:id="rId71"/>
    <p:sldId id="625" r:id="rId72"/>
    <p:sldId id="653" r:id="rId73"/>
    <p:sldId id="589" r:id="rId74"/>
    <p:sldId id="633" r:id="rId75"/>
    <p:sldId id="634" r:id="rId76"/>
    <p:sldId id="657" r:id="rId77"/>
    <p:sldId id="655" r:id="rId78"/>
    <p:sldId id="658" r:id="rId79"/>
    <p:sldId id="659" r:id="rId80"/>
    <p:sldId id="660" r:id="rId81"/>
    <p:sldId id="661" r:id="rId82"/>
    <p:sldId id="662" r:id="rId83"/>
    <p:sldId id="663" r:id="rId84"/>
    <p:sldId id="664" r:id="rId85"/>
    <p:sldId id="665" r:id="rId86"/>
    <p:sldId id="666" r:id="rId87"/>
    <p:sldId id="667" r:id="rId88"/>
    <p:sldId id="668" r:id="rId89"/>
    <p:sldId id="654" r:id="rId90"/>
    <p:sldId id="644" r:id="rId91"/>
    <p:sldId id="645" r:id="rId92"/>
    <p:sldId id="647" r:id="rId93"/>
    <p:sldId id="648" r:id="rId94"/>
    <p:sldId id="649" r:id="rId95"/>
    <p:sldId id="650" r:id="rId96"/>
    <p:sldId id="651" r:id="rId97"/>
    <p:sldId id="623" r:id="rId98"/>
    <p:sldId id="652" r:id="rId99"/>
  </p:sldIdLst>
  <p:sldSz cx="9144000" cy="6858000" type="screen4x3"/>
  <p:notesSz cx="6797675" cy="9928225"/>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 Papadopouli" initials="MP" lastIdx="6" clrIdx="0">
    <p:extLst>
      <p:ext uri="{19B8F6BF-5375-455C-9EA6-DF929625EA0E}">
        <p15:presenceInfo xmlns:p15="http://schemas.microsoft.com/office/powerpoint/2012/main" userId="S-1-5-21-676814388-1321436977-1990613996-2894" providerId="AD"/>
      </p:ext>
    </p:extLst>
  </p:cmAuthor>
  <p:cmAuthor id="2" name="Thomais Asvestopoulou" initials="TA" lastIdx="7" clrIdx="1">
    <p:extLst>
      <p:ext uri="{19B8F6BF-5375-455C-9EA6-DF929625EA0E}">
        <p15:presenceInfo xmlns:p15="http://schemas.microsoft.com/office/powerpoint/2012/main" userId="4d9460f022b2a62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DCDB"/>
    <a:srgbClr val="D7E4BD"/>
    <a:srgbClr val="E6E0EC"/>
    <a:srgbClr val="1F497D"/>
    <a:srgbClr val="FEFDCA"/>
    <a:srgbClr val="E6B9B8"/>
    <a:srgbClr val="BAE4CE"/>
    <a:srgbClr val="B9CD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597" autoAdjust="0"/>
    <p:restoredTop sz="86372" autoAdjust="0"/>
  </p:normalViewPr>
  <p:slideViewPr>
    <p:cSldViewPr>
      <p:cViewPr varScale="1">
        <p:scale>
          <a:sx n="101" d="100"/>
          <a:sy n="101" d="100"/>
        </p:scale>
        <p:origin x="378" y="114"/>
      </p:cViewPr>
      <p:guideLst>
        <p:guide orient="horz" pos="2160"/>
        <p:guide pos="2880"/>
      </p:guideLst>
    </p:cSldViewPr>
  </p:slideViewPr>
  <p:outlineViewPr>
    <p:cViewPr>
      <p:scale>
        <a:sx n="33" d="100"/>
        <a:sy n="33" d="100"/>
      </p:scale>
      <p:origin x="248" y="306356"/>
    </p:cViewPr>
  </p:outlineViewPr>
  <p:notesTextViewPr>
    <p:cViewPr>
      <p:scale>
        <a:sx n="100" d="100"/>
        <a:sy n="100" d="100"/>
      </p:scale>
      <p:origin x="0" y="0"/>
    </p:cViewPr>
  </p:notesTextViewPr>
  <p:sorterViewPr>
    <p:cViewPr varScale="1">
      <p:scale>
        <a:sx n="1" d="1"/>
        <a:sy n="1" d="1"/>
      </p:scale>
      <p:origin x="0" y="-2064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commentAuthors" Target="commentAuthors.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notesMaster" Target="notesMasters/notesMaster1.xml"/><Relationship Id="rId105"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6692CC-B807-4C8B-94BC-DA9A867EB138}"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l-GR"/>
        </a:p>
      </dgm:t>
    </dgm:pt>
    <dgm:pt modelId="{CAD49808-5D78-4035-B893-9AE828104497}">
      <dgm:prSet phldrT="[Text]" custT="1"/>
      <dgm:spPr>
        <a:effectLst>
          <a:outerShdw blurRad="50800" dist="38100" dir="5400000" algn="t" rotWithShape="0">
            <a:prstClr val="black">
              <a:alpha val="40000"/>
            </a:prstClr>
          </a:outerShdw>
        </a:effectLst>
      </dgm:spPr>
      <dgm:t>
        <a:bodyPr/>
        <a:lstStyle/>
        <a:p>
          <a:r>
            <a:rPr lang="en-US" sz="1600" dirty="0" smtClean="0">
              <a:solidFill>
                <a:srgbClr val="FFFF00"/>
              </a:solidFill>
            </a:rPr>
            <a:t>Business</a:t>
          </a:r>
          <a:endParaRPr lang="el-GR" sz="1600" dirty="0">
            <a:solidFill>
              <a:srgbClr val="FFFF00"/>
            </a:solidFill>
          </a:endParaRPr>
        </a:p>
      </dgm:t>
    </dgm:pt>
    <dgm:pt modelId="{E96145CF-E1CD-4F16-891D-9708B0B3915E}" type="parTrans" cxnId="{0B4B73F1-F029-4776-B58C-C3162077E8C3}">
      <dgm:prSet/>
      <dgm:spPr/>
      <dgm:t>
        <a:bodyPr/>
        <a:lstStyle/>
        <a:p>
          <a:endParaRPr lang="el-GR"/>
        </a:p>
      </dgm:t>
    </dgm:pt>
    <dgm:pt modelId="{1D3308D5-DF99-4601-BE8B-3702055C57CE}" type="sibTrans" cxnId="{0B4B73F1-F029-4776-B58C-C3162077E8C3}">
      <dgm:prSet/>
      <dgm:spPr/>
      <dgm:t>
        <a:bodyPr/>
        <a:lstStyle/>
        <a:p>
          <a:endParaRPr lang="el-GR"/>
        </a:p>
      </dgm:t>
    </dgm:pt>
    <dgm:pt modelId="{4F99BD19-1B4F-4A1C-9A94-E035C57A595E}">
      <dgm:prSet phldrT="[Text]" custT="1"/>
      <dgm:spPr>
        <a:effectLst>
          <a:outerShdw blurRad="50800" dist="38100" dir="5400000" algn="t" rotWithShape="0">
            <a:prstClr val="black">
              <a:alpha val="40000"/>
            </a:prstClr>
          </a:outerShdw>
        </a:effectLst>
      </dgm:spPr>
      <dgm:t>
        <a:bodyPr/>
        <a:lstStyle/>
        <a:p>
          <a:r>
            <a:rPr lang="en-US" sz="1600" dirty="0" smtClean="0"/>
            <a:t>Advertising  &amp; marketing</a:t>
          </a:r>
          <a:endParaRPr lang="el-GR" sz="1600" dirty="0"/>
        </a:p>
      </dgm:t>
    </dgm:pt>
    <dgm:pt modelId="{A410257F-0FE9-412B-858C-D051EBE0DA20}" type="parTrans" cxnId="{9206D603-67C9-4006-89B7-7AAF78A00AF1}">
      <dgm:prSet/>
      <dgm:spPr/>
      <dgm:t>
        <a:bodyPr/>
        <a:lstStyle/>
        <a:p>
          <a:endParaRPr lang="el-GR"/>
        </a:p>
      </dgm:t>
    </dgm:pt>
    <dgm:pt modelId="{01942E25-AF9F-422F-A039-46F09B085908}" type="sibTrans" cxnId="{9206D603-67C9-4006-89B7-7AAF78A00AF1}">
      <dgm:prSet/>
      <dgm:spPr/>
      <dgm:t>
        <a:bodyPr/>
        <a:lstStyle/>
        <a:p>
          <a:endParaRPr lang="el-GR"/>
        </a:p>
      </dgm:t>
    </dgm:pt>
    <dgm:pt modelId="{4540C06A-4486-4379-8AC2-3A1AF980B291}">
      <dgm:prSet phldrT="[Text]" custT="1"/>
      <dgm:spPr>
        <a:solidFill>
          <a:schemeClr val="tx2">
            <a:lumMod val="50000"/>
          </a:schemeClr>
        </a:solidFill>
        <a:effectLst>
          <a:outerShdw blurRad="50800" dist="38100" dir="8100000" algn="tr" rotWithShape="0">
            <a:prstClr val="black">
              <a:alpha val="40000"/>
            </a:prstClr>
          </a:outerShdw>
        </a:effectLst>
      </dgm:spPr>
      <dgm:t>
        <a:bodyPr/>
        <a:lstStyle/>
        <a:p>
          <a:r>
            <a:rPr lang="en-US" sz="1800" b="1" i="0" dirty="0" smtClean="0">
              <a:solidFill>
                <a:srgbClr val="FFFF00"/>
              </a:solidFill>
            </a:rPr>
            <a:t>Vision</a:t>
          </a:r>
          <a:endParaRPr lang="el-GR" sz="1800" b="1" i="0" dirty="0">
            <a:solidFill>
              <a:srgbClr val="FFFF00"/>
            </a:solidFill>
          </a:endParaRPr>
        </a:p>
      </dgm:t>
    </dgm:pt>
    <dgm:pt modelId="{CA66AFD4-3AD7-421F-A090-479F6D76AD0E}" type="parTrans" cxnId="{49F53CF1-E54D-43DF-93FA-4B2224FD7E5D}">
      <dgm:prSet/>
      <dgm:spPr/>
      <dgm:t>
        <a:bodyPr/>
        <a:lstStyle/>
        <a:p>
          <a:endParaRPr lang="el-GR"/>
        </a:p>
      </dgm:t>
    </dgm:pt>
    <dgm:pt modelId="{F508C827-0C2C-4A90-98D4-4829AB93E168}" type="sibTrans" cxnId="{49F53CF1-E54D-43DF-93FA-4B2224FD7E5D}">
      <dgm:prSet/>
      <dgm:spPr/>
      <dgm:t>
        <a:bodyPr/>
        <a:lstStyle/>
        <a:p>
          <a:endParaRPr lang="el-GR"/>
        </a:p>
      </dgm:t>
    </dgm:pt>
    <dgm:pt modelId="{3B2582E5-84E3-4699-ACEE-A1630F20A26F}">
      <dgm:prSet custT="1"/>
      <dgm:spPr>
        <a:effectLst>
          <a:outerShdw blurRad="50800" dist="38100" dir="5400000" algn="t" rotWithShape="0">
            <a:prstClr val="black">
              <a:alpha val="40000"/>
            </a:prstClr>
          </a:outerShdw>
        </a:effectLst>
      </dgm:spPr>
      <dgm:t>
        <a:bodyPr/>
        <a:lstStyle/>
        <a:p>
          <a:r>
            <a:rPr lang="en-US" sz="1600" dirty="0" smtClean="0"/>
            <a:t>Monetize  mobility &amp; wireless service sessions</a:t>
          </a:r>
        </a:p>
      </dgm:t>
    </dgm:pt>
    <dgm:pt modelId="{3E663950-CCC0-4176-A3A2-A043BFA3E703}" type="parTrans" cxnId="{0A18B0F4-F5AC-4B04-B2DB-DFE21209C305}">
      <dgm:prSet/>
      <dgm:spPr/>
      <dgm:t>
        <a:bodyPr/>
        <a:lstStyle/>
        <a:p>
          <a:endParaRPr lang="el-GR"/>
        </a:p>
      </dgm:t>
    </dgm:pt>
    <dgm:pt modelId="{A1864182-BC12-4D1B-8DA4-A14B72DF194E}" type="sibTrans" cxnId="{0A18B0F4-F5AC-4B04-B2DB-DFE21209C305}">
      <dgm:prSet/>
      <dgm:spPr/>
      <dgm:t>
        <a:bodyPr/>
        <a:lstStyle/>
        <a:p>
          <a:endParaRPr lang="el-GR"/>
        </a:p>
      </dgm:t>
    </dgm:pt>
    <dgm:pt modelId="{010AD0A5-29E1-4B4F-8C67-B18EC9FA91C4}">
      <dgm:prSet phldrT="[Text]" custT="1"/>
      <dgm:spPr>
        <a:effectLst>
          <a:outerShdw blurRad="50800" dist="38100" dir="5400000" algn="t" rotWithShape="0">
            <a:prstClr val="black">
              <a:alpha val="40000"/>
            </a:prstClr>
          </a:outerShdw>
        </a:effectLst>
      </dgm:spPr>
      <dgm:t>
        <a:bodyPr/>
        <a:lstStyle/>
        <a:p>
          <a:r>
            <a:rPr lang="en-US" sz="1600" dirty="0" smtClean="0">
              <a:solidFill>
                <a:schemeClr val="bg1"/>
              </a:solidFill>
            </a:rPr>
            <a:t>Booking</a:t>
          </a:r>
          <a:endParaRPr lang="el-GR" sz="1600" dirty="0">
            <a:solidFill>
              <a:schemeClr val="bg1"/>
            </a:solidFill>
          </a:endParaRPr>
        </a:p>
      </dgm:t>
    </dgm:pt>
    <dgm:pt modelId="{FED754CD-BF1B-497B-A75D-185C0D1D7846}" type="parTrans" cxnId="{AB8DD1ED-A6CD-4B4D-8977-81B01D9E6CCC}">
      <dgm:prSet/>
      <dgm:spPr/>
      <dgm:t>
        <a:bodyPr/>
        <a:lstStyle/>
        <a:p>
          <a:endParaRPr lang="el-GR"/>
        </a:p>
      </dgm:t>
    </dgm:pt>
    <dgm:pt modelId="{8D960D48-659C-4FCD-8121-04520FA14EFD}" type="sibTrans" cxnId="{AB8DD1ED-A6CD-4B4D-8977-81B01D9E6CCC}">
      <dgm:prSet/>
      <dgm:spPr/>
      <dgm:t>
        <a:bodyPr/>
        <a:lstStyle/>
        <a:p>
          <a:endParaRPr lang="el-GR"/>
        </a:p>
      </dgm:t>
    </dgm:pt>
    <dgm:pt modelId="{53EFC8D5-B600-47DC-9547-E62295DCB4BB}">
      <dgm:prSet phldrT="[Text]" custT="1"/>
      <dgm:spPr>
        <a:solidFill>
          <a:schemeClr val="tx2">
            <a:lumMod val="50000"/>
          </a:schemeClr>
        </a:solidFill>
        <a:effectLst>
          <a:outerShdw blurRad="50800" dist="38100" dir="8100000" algn="tr" rotWithShape="0">
            <a:prstClr val="black">
              <a:alpha val="40000"/>
            </a:prstClr>
          </a:outerShdw>
        </a:effectLst>
      </dgm:spPr>
      <dgm:t>
        <a:bodyPr/>
        <a:lstStyle/>
        <a:p>
          <a:r>
            <a:rPr lang="en-US" sz="1800" b="1" i="0" dirty="0" smtClean="0"/>
            <a:t> Smarter Commerce</a:t>
          </a:r>
          <a:endParaRPr lang="el-GR" sz="1800" b="1" i="0" dirty="0"/>
        </a:p>
      </dgm:t>
    </dgm:pt>
    <dgm:pt modelId="{753B9937-6494-425B-972E-DD782ECF5305}" type="parTrans" cxnId="{4FE316F7-7955-44DC-AF31-B88433C1E239}">
      <dgm:prSet/>
      <dgm:spPr/>
      <dgm:t>
        <a:bodyPr/>
        <a:lstStyle/>
        <a:p>
          <a:endParaRPr lang="el-GR"/>
        </a:p>
      </dgm:t>
    </dgm:pt>
    <dgm:pt modelId="{992EDCF6-8DFE-49B2-9D93-F5BF01E2BC10}" type="sibTrans" cxnId="{4FE316F7-7955-44DC-AF31-B88433C1E239}">
      <dgm:prSet/>
      <dgm:spPr/>
      <dgm:t>
        <a:bodyPr/>
        <a:lstStyle/>
        <a:p>
          <a:endParaRPr lang="el-GR"/>
        </a:p>
      </dgm:t>
    </dgm:pt>
    <dgm:pt modelId="{05AE0DE2-D6F4-4F56-A82E-7EF63C1F9DB2}">
      <dgm:prSet phldrT="[Text]"/>
      <dgm:spPr>
        <a:solidFill>
          <a:schemeClr val="tx2">
            <a:lumMod val="50000"/>
          </a:schemeClr>
        </a:solidFill>
        <a:effectLst>
          <a:outerShdw blurRad="50800" dist="38100" dir="8100000" algn="tr" rotWithShape="0">
            <a:prstClr val="black">
              <a:alpha val="40000"/>
            </a:prstClr>
          </a:outerShdw>
        </a:effectLst>
      </dgm:spPr>
      <dgm:t>
        <a:bodyPr/>
        <a:lstStyle/>
        <a:p>
          <a:endParaRPr lang="el-GR" sz="1300" dirty="0"/>
        </a:p>
      </dgm:t>
    </dgm:pt>
    <dgm:pt modelId="{F07515CE-9C55-4B26-ABF1-DBC44E0C7BBF}" type="parTrans" cxnId="{AC1A821B-A2D3-474B-AE31-7173D3F48456}">
      <dgm:prSet/>
      <dgm:spPr/>
      <dgm:t>
        <a:bodyPr/>
        <a:lstStyle/>
        <a:p>
          <a:endParaRPr lang="el-GR"/>
        </a:p>
      </dgm:t>
    </dgm:pt>
    <dgm:pt modelId="{0DFC5538-43D5-4EF3-B6A9-5E6A64551EC9}" type="sibTrans" cxnId="{AC1A821B-A2D3-474B-AE31-7173D3F48456}">
      <dgm:prSet/>
      <dgm:spPr/>
      <dgm:t>
        <a:bodyPr/>
        <a:lstStyle/>
        <a:p>
          <a:endParaRPr lang="el-GR"/>
        </a:p>
      </dgm:t>
    </dgm:pt>
    <dgm:pt modelId="{D9673A29-EAED-4A24-A069-8F68F5DB16F7}">
      <dgm:prSet phldrT="[Text]" custT="1"/>
      <dgm:spPr>
        <a:effectLst>
          <a:outerShdw blurRad="50800" dist="38100" dir="5400000" algn="t" rotWithShape="0">
            <a:prstClr val="black">
              <a:alpha val="40000"/>
            </a:prstClr>
          </a:outerShdw>
        </a:effectLst>
      </dgm:spPr>
      <dgm:t>
        <a:bodyPr/>
        <a:lstStyle/>
        <a:p>
          <a:r>
            <a:rPr lang="en-US" sz="1600" dirty="0" smtClean="0">
              <a:solidFill>
                <a:schemeClr val="bg1"/>
              </a:solidFill>
            </a:rPr>
            <a:t> Assess agreements</a:t>
          </a:r>
          <a:endParaRPr lang="el-GR" sz="1600" dirty="0">
            <a:solidFill>
              <a:schemeClr val="bg1"/>
            </a:solidFill>
          </a:endParaRPr>
        </a:p>
      </dgm:t>
    </dgm:pt>
    <dgm:pt modelId="{A3002E05-E6F4-447C-8FCE-96E2FF7944DB}" type="parTrans" cxnId="{8AAED9BE-4625-45E3-8E2E-9F2390A7A160}">
      <dgm:prSet/>
      <dgm:spPr/>
      <dgm:t>
        <a:bodyPr/>
        <a:lstStyle/>
        <a:p>
          <a:endParaRPr lang="el-GR"/>
        </a:p>
      </dgm:t>
    </dgm:pt>
    <dgm:pt modelId="{31C76D5D-4B72-41C0-9FF8-C175E1C22B18}" type="sibTrans" cxnId="{8AAED9BE-4625-45E3-8E2E-9F2390A7A160}">
      <dgm:prSet/>
      <dgm:spPr/>
      <dgm:t>
        <a:bodyPr/>
        <a:lstStyle/>
        <a:p>
          <a:endParaRPr lang="el-GR"/>
        </a:p>
      </dgm:t>
    </dgm:pt>
    <dgm:pt modelId="{CC39A22D-57BE-4B3D-A8BE-E108CF6B7E24}">
      <dgm:prSet phldrT="[Text]" custT="1"/>
      <dgm:spPr>
        <a:effectLst>
          <a:outerShdw blurRad="50800" dist="38100" dir="5400000" algn="t" rotWithShape="0">
            <a:prstClr val="black">
              <a:alpha val="40000"/>
            </a:prstClr>
          </a:outerShdw>
        </a:effectLst>
      </dgm:spPr>
      <dgm:t>
        <a:bodyPr/>
        <a:lstStyle/>
        <a:p>
          <a:r>
            <a:rPr lang="en-US" sz="1600" dirty="0" smtClean="0"/>
            <a:t> Pricing</a:t>
          </a:r>
          <a:endParaRPr lang="el-GR" sz="1600" dirty="0"/>
        </a:p>
      </dgm:t>
    </dgm:pt>
    <dgm:pt modelId="{7C29A94E-57F5-475E-9F0D-AD8043025607}" type="parTrans" cxnId="{AD242C96-DD78-4829-BDBD-E4625DE88E23}">
      <dgm:prSet/>
      <dgm:spPr/>
      <dgm:t>
        <a:bodyPr/>
        <a:lstStyle/>
        <a:p>
          <a:endParaRPr lang="el-GR"/>
        </a:p>
      </dgm:t>
    </dgm:pt>
    <dgm:pt modelId="{4D48A8BB-B787-4785-83AD-5FDA9B6E71FA}" type="sibTrans" cxnId="{AD242C96-DD78-4829-BDBD-E4625DE88E23}">
      <dgm:prSet/>
      <dgm:spPr/>
      <dgm:t>
        <a:bodyPr/>
        <a:lstStyle/>
        <a:p>
          <a:endParaRPr lang="el-GR"/>
        </a:p>
      </dgm:t>
    </dgm:pt>
    <dgm:pt modelId="{828B9EDD-94A7-40DA-B588-CD8CC610A22E}">
      <dgm:prSet phldrT="[Text]" custT="1"/>
      <dgm:spPr>
        <a:effectLst>
          <a:outerShdw blurRad="50800" dist="38100" dir="5400000" algn="t" rotWithShape="0">
            <a:prstClr val="black">
              <a:alpha val="40000"/>
            </a:prstClr>
          </a:outerShdw>
        </a:effectLst>
      </dgm:spPr>
      <dgm:t>
        <a:bodyPr/>
        <a:lstStyle/>
        <a:p>
          <a:r>
            <a:rPr lang="en-US" sz="1600" dirty="0" smtClean="0"/>
            <a:t>Optimize value-generating mobility &amp; wireless services</a:t>
          </a:r>
          <a:endParaRPr lang="el-GR" sz="1600" dirty="0"/>
        </a:p>
      </dgm:t>
    </dgm:pt>
    <dgm:pt modelId="{37253D86-2C2A-465C-9466-FD877C0B6BB0}" type="parTrans" cxnId="{2526F4DC-5499-408E-8235-344FCD3CA2F1}">
      <dgm:prSet/>
      <dgm:spPr/>
      <dgm:t>
        <a:bodyPr/>
        <a:lstStyle/>
        <a:p>
          <a:endParaRPr lang="el-GR"/>
        </a:p>
      </dgm:t>
    </dgm:pt>
    <dgm:pt modelId="{485ECA0D-BA36-4949-AA98-607932B46B46}" type="sibTrans" cxnId="{2526F4DC-5499-408E-8235-344FCD3CA2F1}">
      <dgm:prSet/>
      <dgm:spPr/>
      <dgm:t>
        <a:bodyPr/>
        <a:lstStyle/>
        <a:p>
          <a:endParaRPr lang="el-GR"/>
        </a:p>
      </dgm:t>
    </dgm:pt>
    <dgm:pt modelId="{7B9829C9-432A-49A2-887B-08D377910942}">
      <dgm:prSet phldrT="[Text]" custT="1"/>
      <dgm:spPr>
        <a:effectLst>
          <a:outerShdw blurRad="50800" dist="38100" dir="5400000" algn="t" rotWithShape="0">
            <a:prstClr val="black">
              <a:alpha val="40000"/>
            </a:prstClr>
          </a:outerShdw>
        </a:effectLst>
      </dgm:spPr>
      <dgm:t>
        <a:bodyPr/>
        <a:lstStyle/>
        <a:p>
          <a:r>
            <a:rPr lang="en-US" sz="1500" dirty="0" smtClean="0">
              <a:solidFill>
                <a:srgbClr val="FFFF00"/>
              </a:solidFill>
            </a:rPr>
            <a:t>Technical</a:t>
          </a:r>
          <a:endParaRPr lang="el-GR" sz="1500" dirty="0">
            <a:solidFill>
              <a:srgbClr val="FFFF00"/>
            </a:solidFill>
          </a:endParaRPr>
        </a:p>
      </dgm:t>
    </dgm:pt>
    <dgm:pt modelId="{9336D7C5-C2F1-4E90-91E8-98C83C9D03A2}" type="parTrans" cxnId="{577EDE4F-0D4F-4BE6-966D-268F8B9739CA}">
      <dgm:prSet/>
      <dgm:spPr/>
      <dgm:t>
        <a:bodyPr/>
        <a:lstStyle/>
        <a:p>
          <a:endParaRPr lang="el-GR"/>
        </a:p>
      </dgm:t>
    </dgm:pt>
    <dgm:pt modelId="{C27F5E4B-2A7F-4EFD-B0A8-67315C2063B2}" type="sibTrans" cxnId="{577EDE4F-0D4F-4BE6-966D-268F8B9739CA}">
      <dgm:prSet/>
      <dgm:spPr/>
      <dgm:t>
        <a:bodyPr/>
        <a:lstStyle/>
        <a:p>
          <a:endParaRPr lang="el-GR"/>
        </a:p>
      </dgm:t>
    </dgm:pt>
    <dgm:pt modelId="{B1810F28-E002-4C3D-AD9B-9BDB5BF4A6F4}">
      <dgm:prSet phldrT="[Text]" custT="1"/>
      <dgm:spPr>
        <a:effectLst>
          <a:outerShdw blurRad="50800" dist="38100" dir="5400000" algn="t" rotWithShape="0">
            <a:prstClr val="black">
              <a:alpha val="40000"/>
            </a:prstClr>
          </a:outerShdw>
        </a:effectLst>
      </dgm:spPr>
      <dgm:t>
        <a:bodyPr/>
        <a:lstStyle/>
        <a:p>
          <a:r>
            <a:rPr lang="en-US" sz="1500" dirty="0" smtClean="0"/>
            <a:t>Smarter systems</a:t>
          </a:r>
          <a:endParaRPr lang="el-GR" sz="1500" dirty="0"/>
        </a:p>
      </dgm:t>
    </dgm:pt>
    <dgm:pt modelId="{E502E72A-595C-40F8-B1F7-BC84C4A41ACF}" type="parTrans" cxnId="{C447326F-EA2E-4C54-BBA4-6AFFDD5B0B42}">
      <dgm:prSet/>
      <dgm:spPr/>
      <dgm:t>
        <a:bodyPr/>
        <a:lstStyle/>
        <a:p>
          <a:endParaRPr lang="el-GR"/>
        </a:p>
      </dgm:t>
    </dgm:pt>
    <dgm:pt modelId="{0BC6FA69-F628-4C0E-BE6B-9AEE137F2080}" type="sibTrans" cxnId="{C447326F-EA2E-4C54-BBA4-6AFFDD5B0B42}">
      <dgm:prSet/>
      <dgm:spPr/>
      <dgm:t>
        <a:bodyPr/>
        <a:lstStyle/>
        <a:p>
          <a:endParaRPr lang="el-GR"/>
        </a:p>
      </dgm:t>
    </dgm:pt>
    <dgm:pt modelId="{60A5592B-0D0E-494F-9F30-46369401A961}">
      <dgm:prSet phldrT="[Text]" custT="1"/>
      <dgm:spPr>
        <a:effectLst>
          <a:outerShdw blurRad="50800" dist="38100" dir="5400000" algn="t" rotWithShape="0">
            <a:prstClr val="black">
              <a:alpha val="40000"/>
            </a:prstClr>
          </a:outerShdw>
        </a:effectLst>
      </dgm:spPr>
      <dgm:t>
        <a:bodyPr/>
        <a:lstStyle/>
        <a:p>
          <a:r>
            <a:rPr lang="en-US" sz="1500" dirty="0" smtClean="0"/>
            <a:t>Improved user satisfaction</a:t>
          </a:r>
          <a:endParaRPr lang="el-GR" sz="1500" dirty="0"/>
        </a:p>
      </dgm:t>
    </dgm:pt>
    <dgm:pt modelId="{75EB7ECD-16E2-4131-A746-BA4AFAE06066}" type="parTrans" cxnId="{1577DBBF-C902-4012-8EF2-A4F93ACD7203}">
      <dgm:prSet/>
      <dgm:spPr/>
      <dgm:t>
        <a:bodyPr/>
        <a:lstStyle/>
        <a:p>
          <a:endParaRPr lang="el-GR"/>
        </a:p>
      </dgm:t>
    </dgm:pt>
    <dgm:pt modelId="{AE909F12-965C-4FA6-8056-AB19E82C166E}" type="sibTrans" cxnId="{1577DBBF-C902-4012-8EF2-A4F93ACD7203}">
      <dgm:prSet/>
      <dgm:spPr/>
      <dgm:t>
        <a:bodyPr/>
        <a:lstStyle/>
        <a:p>
          <a:endParaRPr lang="el-GR"/>
        </a:p>
      </dgm:t>
    </dgm:pt>
    <dgm:pt modelId="{B53338B7-7110-4A94-B09E-DCCF1CF8E93A}">
      <dgm:prSet phldrT="[Text]" custT="1"/>
      <dgm:spPr>
        <a:effectLst>
          <a:outerShdw blurRad="50800" dist="38100" dir="5400000" algn="t" rotWithShape="0">
            <a:prstClr val="black">
              <a:alpha val="40000"/>
            </a:prstClr>
          </a:outerShdw>
        </a:effectLst>
      </dgm:spPr>
      <dgm:t>
        <a:bodyPr/>
        <a:lstStyle/>
        <a:p>
          <a:r>
            <a:rPr lang="en-US" sz="1500" dirty="0" smtClean="0"/>
            <a:t>Real-time QoE inference</a:t>
          </a:r>
          <a:endParaRPr lang="el-GR" sz="1500" dirty="0"/>
        </a:p>
      </dgm:t>
    </dgm:pt>
    <dgm:pt modelId="{381F0759-BDB7-4F4D-A970-535BE53320DA}" type="parTrans" cxnId="{AFE21B8F-7ABE-419A-B7D0-BAE8A7ECBF3F}">
      <dgm:prSet/>
      <dgm:spPr/>
      <dgm:t>
        <a:bodyPr/>
        <a:lstStyle/>
        <a:p>
          <a:endParaRPr lang="el-GR"/>
        </a:p>
      </dgm:t>
    </dgm:pt>
    <dgm:pt modelId="{A26B6FBF-572F-4670-A754-85DDA8814BDE}" type="sibTrans" cxnId="{AFE21B8F-7ABE-419A-B7D0-BAE8A7ECBF3F}">
      <dgm:prSet/>
      <dgm:spPr/>
      <dgm:t>
        <a:bodyPr/>
        <a:lstStyle/>
        <a:p>
          <a:endParaRPr lang="el-GR"/>
        </a:p>
      </dgm:t>
    </dgm:pt>
    <dgm:pt modelId="{8BE5F8F5-9984-4A92-8C4E-7C795D71DB18}">
      <dgm:prSet phldrT="[Text]" custT="1"/>
      <dgm:spPr>
        <a:effectLst>
          <a:outerShdw blurRad="50800" dist="38100" dir="5400000" algn="t" rotWithShape="0">
            <a:prstClr val="black">
              <a:alpha val="40000"/>
            </a:prstClr>
          </a:outerShdw>
        </a:effectLst>
      </dgm:spPr>
      <dgm:t>
        <a:bodyPr/>
        <a:lstStyle/>
        <a:p>
          <a:r>
            <a:rPr lang="en-US" sz="1500" dirty="0" smtClean="0"/>
            <a:t>Early-warning</a:t>
          </a:r>
          <a:endParaRPr lang="el-GR" sz="1500" dirty="0"/>
        </a:p>
      </dgm:t>
    </dgm:pt>
    <dgm:pt modelId="{1C52D10F-600D-48A5-8A14-38F8F7B5219B}" type="parTrans" cxnId="{603C9168-F21D-4BC1-A6FB-4EF5CDEA311B}">
      <dgm:prSet/>
      <dgm:spPr/>
      <dgm:t>
        <a:bodyPr/>
        <a:lstStyle/>
        <a:p>
          <a:endParaRPr lang="el-GR"/>
        </a:p>
      </dgm:t>
    </dgm:pt>
    <dgm:pt modelId="{666690F5-DFBC-41F2-909D-9F93B6E23703}" type="sibTrans" cxnId="{603C9168-F21D-4BC1-A6FB-4EF5CDEA311B}">
      <dgm:prSet/>
      <dgm:spPr/>
      <dgm:t>
        <a:bodyPr/>
        <a:lstStyle/>
        <a:p>
          <a:endParaRPr lang="el-GR"/>
        </a:p>
      </dgm:t>
    </dgm:pt>
    <dgm:pt modelId="{7350E413-30CB-40A2-9089-C3F55E4DB96F}">
      <dgm:prSet phldrT="[Text]" custT="1"/>
      <dgm:spPr>
        <a:effectLst>
          <a:outerShdw blurRad="50800" dist="38100" dir="5400000" algn="t" rotWithShape="0">
            <a:prstClr val="black">
              <a:alpha val="40000"/>
            </a:prstClr>
          </a:outerShdw>
        </a:effectLst>
      </dgm:spPr>
      <dgm:t>
        <a:bodyPr/>
        <a:lstStyle/>
        <a:p>
          <a:r>
            <a:rPr lang="en-US" sz="1500" dirty="0" smtClean="0"/>
            <a:t>Real-time statistics &amp; trends</a:t>
          </a:r>
          <a:endParaRPr lang="el-GR" sz="1500" dirty="0"/>
        </a:p>
      </dgm:t>
    </dgm:pt>
    <dgm:pt modelId="{DFB61F15-49B0-49F1-A02F-E24D51431DD1}" type="parTrans" cxnId="{F5284A32-4921-4363-9FC3-C044ACF74841}">
      <dgm:prSet/>
      <dgm:spPr/>
      <dgm:t>
        <a:bodyPr/>
        <a:lstStyle/>
        <a:p>
          <a:endParaRPr lang="el-GR"/>
        </a:p>
      </dgm:t>
    </dgm:pt>
    <dgm:pt modelId="{B6A04168-F7E9-4A83-98E5-C447993B26F1}" type="sibTrans" cxnId="{F5284A32-4921-4363-9FC3-C044ACF74841}">
      <dgm:prSet/>
      <dgm:spPr/>
      <dgm:t>
        <a:bodyPr/>
        <a:lstStyle/>
        <a:p>
          <a:endParaRPr lang="el-GR"/>
        </a:p>
      </dgm:t>
    </dgm:pt>
    <dgm:pt modelId="{6105D369-C22D-406C-BEA4-4A7E385885F9}">
      <dgm:prSet phldrT="[Text]"/>
      <dgm:spPr>
        <a:effectLst>
          <a:outerShdw blurRad="50800" dist="38100" dir="5400000" algn="t" rotWithShape="0">
            <a:prstClr val="black">
              <a:alpha val="40000"/>
            </a:prstClr>
          </a:outerShdw>
        </a:effectLst>
      </dgm:spPr>
      <dgm:t>
        <a:bodyPr/>
        <a:lstStyle/>
        <a:p>
          <a:endParaRPr lang="el-GR" sz="1300" dirty="0"/>
        </a:p>
      </dgm:t>
    </dgm:pt>
    <dgm:pt modelId="{F20661B4-9EA9-4333-8431-3DD75DF8B109}" type="parTrans" cxnId="{DD9D9F02-7380-4BE2-B35B-C2E01B3532E7}">
      <dgm:prSet/>
      <dgm:spPr/>
      <dgm:t>
        <a:bodyPr/>
        <a:lstStyle/>
        <a:p>
          <a:endParaRPr lang="el-GR"/>
        </a:p>
      </dgm:t>
    </dgm:pt>
    <dgm:pt modelId="{95393CE9-1FB6-4143-BCCC-99F9F57CA5A9}" type="sibTrans" cxnId="{DD9D9F02-7380-4BE2-B35B-C2E01B3532E7}">
      <dgm:prSet/>
      <dgm:spPr/>
      <dgm:t>
        <a:bodyPr/>
        <a:lstStyle/>
        <a:p>
          <a:endParaRPr lang="el-GR"/>
        </a:p>
      </dgm:t>
    </dgm:pt>
    <dgm:pt modelId="{B3B625E6-A9DF-42B2-B045-CC71A9612A14}">
      <dgm:prSet phldrT="[Text]" custT="1"/>
      <dgm:spPr>
        <a:solidFill>
          <a:schemeClr val="tx2">
            <a:lumMod val="50000"/>
          </a:schemeClr>
        </a:solidFill>
        <a:effectLst>
          <a:outerShdw blurRad="50800" dist="38100" dir="8100000" algn="tr" rotWithShape="0">
            <a:prstClr val="black">
              <a:alpha val="40000"/>
            </a:prstClr>
          </a:outerShdw>
        </a:effectLst>
      </dgm:spPr>
      <dgm:t>
        <a:bodyPr/>
        <a:lstStyle/>
        <a:p>
          <a:r>
            <a:rPr lang="en-US" sz="1800" b="1" i="0" dirty="0" smtClean="0"/>
            <a:t>  Smarter Network Management</a:t>
          </a:r>
          <a:endParaRPr lang="el-GR" sz="1800" b="1" i="0" dirty="0"/>
        </a:p>
      </dgm:t>
    </dgm:pt>
    <dgm:pt modelId="{1BA9FF84-773A-49DF-9B16-AC8D122C79B1}" type="parTrans" cxnId="{8690C339-8EE8-45BF-9D2D-AA3104425AD3}">
      <dgm:prSet/>
      <dgm:spPr/>
      <dgm:t>
        <a:bodyPr/>
        <a:lstStyle/>
        <a:p>
          <a:endParaRPr lang="el-GR"/>
        </a:p>
      </dgm:t>
    </dgm:pt>
    <dgm:pt modelId="{B043D5D5-B3C4-48BD-A677-961AD7C6F37E}" type="sibTrans" cxnId="{8690C339-8EE8-45BF-9D2D-AA3104425AD3}">
      <dgm:prSet/>
      <dgm:spPr/>
      <dgm:t>
        <a:bodyPr/>
        <a:lstStyle/>
        <a:p>
          <a:endParaRPr lang="el-GR"/>
        </a:p>
      </dgm:t>
    </dgm:pt>
    <dgm:pt modelId="{471516EC-234D-48E0-AAAC-84404F1959A9}">
      <dgm:prSet phldrT="[Text]" custT="1"/>
      <dgm:spPr>
        <a:solidFill>
          <a:schemeClr val="tx2">
            <a:lumMod val="50000"/>
          </a:schemeClr>
        </a:solidFill>
        <a:effectLst>
          <a:outerShdw blurRad="50800" dist="38100" dir="8100000" algn="tr" rotWithShape="0">
            <a:prstClr val="black">
              <a:alpha val="40000"/>
            </a:prstClr>
          </a:outerShdw>
        </a:effectLst>
      </dgm:spPr>
      <dgm:t>
        <a:bodyPr/>
        <a:lstStyle/>
        <a:p>
          <a:endParaRPr lang="el-GR" sz="1800" b="1" i="0" dirty="0"/>
        </a:p>
      </dgm:t>
    </dgm:pt>
    <dgm:pt modelId="{B3EE2CE6-30E2-4329-B425-D335765D2237}" type="parTrans" cxnId="{28D0E0A8-4FC0-4C1E-9867-5D352EA8C0BB}">
      <dgm:prSet/>
      <dgm:spPr/>
      <dgm:t>
        <a:bodyPr/>
        <a:lstStyle/>
        <a:p>
          <a:endParaRPr lang="el-GR"/>
        </a:p>
      </dgm:t>
    </dgm:pt>
    <dgm:pt modelId="{C3DD8596-1289-4C8A-BD12-F368BEE430CA}" type="sibTrans" cxnId="{28D0E0A8-4FC0-4C1E-9867-5D352EA8C0BB}">
      <dgm:prSet/>
      <dgm:spPr/>
      <dgm:t>
        <a:bodyPr/>
        <a:lstStyle/>
        <a:p>
          <a:endParaRPr lang="el-GR"/>
        </a:p>
      </dgm:t>
    </dgm:pt>
    <dgm:pt modelId="{2F90A4CB-04F2-42D3-8688-1806FDDB8918}">
      <dgm:prSet custT="1"/>
      <dgm:spPr>
        <a:effectLst>
          <a:outerShdw blurRad="50800" dist="38100" dir="5400000" algn="t" rotWithShape="0">
            <a:prstClr val="black">
              <a:alpha val="40000"/>
            </a:prstClr>
          </a:outerShdw>
        </a:effectLst>
      </dgm:spPr>
      <dgm:t>
        <a:bodyPr/>
        <a:lstStyle/>
        <a:p>
          <a:r>
            <a:rPr lang="en-US" sz="1600" dirty="0" smtClean="0"/>
            <a:t>  …</a:t>
          </a:r>
        </a:p>
      </dgm:t>
    </dgm:pt>
    <dgm:pt modelId="{E4D23DFD-0EA5-42FE-8266-44A515BF1341}" type="parTrans" cxnId="{E36FC60A-CD5F-44F9-9764-21A7806C1A8C}">
      <dgm:prSet/>
      <dgm:spPr/>
      <dgm:t>
        <a:bodyPr/>
        <a:lstStyle/>
        <a:p>
          <a:endParaRPr lang="el-GR"/>
        </a:p>
      </dgm:t>
    </dgm:pt>
    <dgm:pt modelId="{106E8733-1996-43C1-854B-D09955DA7ED5}" type="sibTrans" cxnId="{E36FC60A-CD5F-44F9-9764-21A7806C1A8C}">
      <dgm:prSet/>
      <dgm:spPr/>
      <dgm:t>
        <a:bodyPr/>
        <a:lstStyle/>
        <a:p>
          <a:endParaRPr lang="el-GR"/>
        </a:p>
      </dgm:t>
    </dgm:pt>
    <dgm:pt modelId="{694AA80F-A545-4C6E-A128-E93D5BC7FA9F}">
      <dgm:prSet phldrT="[Text]" custT="1"/>
      <dgm:spPr>
        <a:solidFill>
          <a:schemeClr val="tx2">
            <a:lumMod val="50000"/>
          </a:schemeClr>
        </a:solidFill>
        <a:effectLst>
          <a:outerShdw blurRad="50800" dist="38100" dir="8100000" algn="tr" rotWithShape="0">
            <a:prstClr val="black">
              <a:alpha val="40000"/>
            </a:prstClr>
          </a:outerShdw>
        </a:effectLst>
      </dgm:spPr>
      <dgm:t>
        <a:bodyPr/>
        <a:lstStyle/>
        <a:p>
          <a:r>
            <a:rPr lang="en-US" sz="1800" b="1" i="0" dirty="0" smtClean="0"/>
            <a:t> Analytics &amp; Big Data</a:t>
          </a:r>
          <a:endParaRPr lang="el-GR" sz="1800" b="1" i="0" dirty="0"/>
        </a:p>
      </dgm:t>
    </dgm:pt>
    <dgm:pt modelId="{AF6AE73C-A1A3-4872-BCC0-49F0FA26F3D2}" type="parTrans" cxnId="{8330CBF9-A9CD-4649-824C-21D1DA2302C7}">
      <dgm:prSet/>
      <dgm:spPr/>
      <dgm:t>
        <a:bodyPr/>
        <a:lstStyle/>
        <a:p>
          <a:endParaRPr lang="el-GR"/>
        </a:p>
      </dgm:t>
    </dgm:pt>
    <dgm:pt modelId="{B4EECA45-CFA6-4A47-8676-51861E5864E9}" type="sibTrans" cxnId="{8330CBF9-A9CD-4649-824C-21D1DA2302C7}">
      <dgm:prSet/>
      <dgm:spPr/>
      <dgm:t>
        <a:bodyPr/>
        <a:lstStyle/>
        <a:p>
          <a:endParaRPr lang="el-GR"/>
        </a:p>
      </dgm:t>
    </dgm:pt>
    <dgm:pt modelId="{1EA28DFF-DC75-418E-BAEA-3C4E306EF6E8}">
      <dgm:prSet phldrT="[Text]" custT="1"/>
      <dgm:spPr>
        <a:effectLst>
          <a:outerShdw blurRad="50800" dist="38100" dir="5400000" algn="t" rotWithShape="0">
            <a:prstClr val="black">
              <a:alpha val="40000"/>
            </a:prstClr>
          </a:outerShdw>
        </a:effectLst>
      </dgm:spPr>
      <dgm:t>
        <a:bodyPr/>
        <a:lstStyle/>
        <a:p>
          <a:r>
            <a:rPr lang="en-US" sz="1500" dirty="0" smtClean="0"/>
            <a:t> Improved network performance</a:t>
          </a:r>
          <a:endParaRPr lang="el-GR" sz="1500" dirty="0"/>
        </a:p>
      </dgm:t>
    </dgm:pt>
    <dgm:pt modelId="{4D0C1C24-E5D5-4BF4-B666-DC8596D9B6FE}" type="parTrans" cxnId="{E5E2DAD1-3760-4682-AEAB-C0FB78F74F00}">
      <dgm:prSet/>
      <dgm:spPr/>
      <dgm:t>
        <a:bodyPr/>
        <a:lstStyle/>
        <a:p>
          <a:endParaRPr lang="el-GR"/>
        </a:p>
      </dgm:t>
    </dgm:pt>
    <dgm:pt modelId="{534371D9-96C8-43FB-804C-C31503D293D6}" type="sibTrans" cxnId="{E5E2DAD1-3760-4682-AEAB-C0FB78F74F00}">
      <dgm:prSet/>
      <dgm:spPr/>
      <dgm:t>
        <a:bodyPr/>
        <a:lstStyle/>
        <a:p>
          <a:endParaRPr lang="el-GR"/>
        </a:p>
      </dgm:t>
    </dgm:pt>
    <dgm:pt modelId="{2E3A13B6-9FCF-4BE1-A8FB-8A561DED9D72}">
      <dgm:prSet phldrT="[Text]" custT="1"/>
      <dgm:spPr>
        <a:effectLst>
          <a:outerShdw blurRad="50800" dist="38100" dir="5400000" algn="t" rotWithShape="0">
            <a:prstClr val="black">
              <a:alpha val="40000"/>
            </a:prstClr>
          </a:outerShdw>
        </a:effectLst>
      </dgm:spPr>
      <dgm:t>
        <a:bodyPr/>
        <a:lstStyle/>
        <a:p>
          <a:r>
            <a:rPr lang="en-US" sz="1500" dirty="0" smtClean="0"/>
            <a:t>Rapidly roll-out new services</a:t>
          </a:r>
          <a:endParaRPr lang="el-GR" sz="1500" dirty="0"/>
        </a:p>
      </dgm:t>
    </dgm:pt>
    <dgm:pt modelId="{9F3C774E-50F4-4772-BCC1-5A8AFDAA674D}" type="parTrans" cxnId="{9CB98C10-0658-47AC-A75E-86B777787987}">
      <dgm:prSet/>
      <dgm:spPr/>
      <dgm:t>
        <a:bodyPr/>
        <a:lstStyle/>
        <a:p>
          <a:endParaRPr lang="el-GR"/>
        </a:p>
      </dgm:t>
    </dgm:pt>
    <dgm:pt modelId="{CEDC8AD7-4549-4698-BD4A-AE1E4C8C3B3A}" type="sibTrans" cxnId="{9CB98C10-0658-47AC-A75E-86B777787987}">
      <dgm:prSet/>
      <dgm:spPr/>
      <dgm:t>
        <a:bodyPr/>
        <a:lstStyle/>
        <a:p>
          <a:endParaRPr lang="el-GR"/>
        </a:p>
      </dgm:t>
    </dgm:pt>
    <dgm:pt modelId="{E687CDBE-1129-4372-BD0F-7D85B4628474}">
      <dgm:prSet phldrT="[Text]" custT="1"/>
      <dgm:spPr>
        <a:effectLst>
          <a:outerShdw blurRad="50800" dist="38100" dir="5400000" algn="t" rotWithShape="0">
            <a:prstClr val="black">
              <a:alpha val="40000"/>
            </a:prstClr>
          </a:outerShdw>
        </a:effectLst>
      </dgm:spPr>
      <dgm:t>
        <a:bodyPr/>
        <a:lstStyle/>
        <a:p>
          <a:r>
            <a:rPr lang="en-US" sz="1500" dirty="0" smtClean="0"/>
            <a:t>Reduce maintenance</a:t>
          </a:r>
          <a:endParaRPr lang="el-GR" sz="1500" dirty="0"/>
        </a:p>
      </dgm:t>
    </dgm:pt>
    <dgm:pt modelId="{37B56400-9794-41FE-8F5A-007F77EDB805}" type="parTrans" cxnId="{C7155F94-12EF-4C48-9ABB-27D4C8E72B35}">
      <dgm:prSet/>
      <dgm:spPr/>
      <dgm:t>
        <a:bodyPr/>
        <a:lstStyle/>
        <a:p>
          <a:endParaRPr lang="el-GR"/>
        </a:p>
      </dgm:t>
    </dgm:pt>
    <dgm:pt modelId="{8972060D-37DA-494F-B427-54F871D03CA4}" type="sibTrans" cxnId="{C7155F94-12EF-4C48-9ABB-27D4C8E72B35}">
      <dgm:prSet/>
      <dgm:spPr/>
      <dgm:t>
        <a:bodyPr/>
        <a:lstStyle/>
        <a:p>
          <a:endParaRPr lang="el-GR"/>
        </a:p>
      </dgm:t>
    </dgm:pt>
    <dgm:pt modelId="{14B0F979-C4D3-4B59-A6D2-6368A92BD31E}">
      <dgm:prSet phldrT="[Text]" custT="1"/>
      <dgm:spPr>
        <a:effectLst>
          <a:outerShdw blurRad="50800" dist="38100" dir="5400000" algn="t" rotWithShape="0">
            <a:prstClr val="black">
              <a:alpha val="40000"/>
            </a:prstClr>
          </a:outerShdw>
        </a:effectLst>
      </dgm:spPr>
      <dgm:t>
        <a:bodyPr/>
        <a:lstStyle/>
        <a:p>
          <a:r>
            <a:rPr lang="en-US" sz="1500" dirty="0" smtClean="0"/>
            <a:t>…</a:t>
          </a:r>
          <a:endParaRPr lang="el-GR" sz="1500" dirty="0"/>
        </a:p>
      </dgm:t>
    </dgm:pt>
    <dgm:pt modelId="{7C193F34-D8AA-41EF-AB83-BF823445FD06}" type="parTrans" cxnId="{7A9956E7-3371-40C2-A3EC-B1EBD51DBE96}">
      <dgm:prSet/>
      <dgm:spPr/>
      <dgm:t>
        <a:bodyPr/>
        <a:lstStyle/>
        <a:p>
          <a:endParaRPr lang="el-GR"/>
        </a:p>
      </dgm:t>
    </dgm:pt>
    <dgm:pt modelId="{1B1694B3-8436-475C-80AB-87BE84B844D6}" type="sibTrans" cxnId="{7A9956E7-3371-40C2-A3EC-B1EBD51DBE96}">
      <dgm:prSet/>
      <dgm:spPr/>
      <dgm:t>
        <a:bodyPr/>
        <a:lstStyle/>
        <a:p>
          <a:endParaRPr lang="el-GR"/>
        </a:p>
      </dgm:t>
    </dgm:pt>
    <dgm:pt modelId="{465A5F2F-9F02-4480-98BE-DFEBE6DFE982}">
      <dgm:prSet phldrT="[Text]" custT="1"/>
      <dgm:spPr>
        <a:solidFill>
          <a:schemeClr val="tx2">
            <a:lumMod val="50000"/>
          </a:schemeClr>
        </a:solidFill>
        <a:effectLst>
          <a:outerShdw blurRad="50800" dist="38100" dir="8100000" algn="tr" rotWithShape="0">
            <a:prstClr val="black">
              <a:alpha val="40000"/>
            </a:prstClr>
          </a:outerShdw>
        </a:effectLst>
      </dgm:spPr>
      <dgm:t>
        <a:bodyPr/>
        <a:lstStyle/>
        <a:p>
          <a:r>
            <a:rPr lang="en-US" sz="1800" b="1" i="0" dirty="0" smtClean="0"/>
            <a:t>Support of augmented reality &amp; virtual reality services</a:t>
          </a:r>
          <a:endParaRPr lang="el-GR" sz="1800" b="1" i="0" dirty="0"/>
        </a:p>
      </dgm:t>
    </dgm:pt>
    <dgm:pt modelId="{521C3A55-77AA-4C8B-98E0-39DD47D4FD66}" type="parTrans" cxnId="{B9EDC421-A35F-402C-BE88-F44BFD123251}">
      <dgm:prSet/>
      <dgm:spPr/>
    </dgm:pt>
    <dgm:pt modelId="{A41FAD43-C472-4264-9851-99ECA8DE8D2E}" type="sibTrans" cxnId="{B9EDC421-A35F-402C-BE88-F44BFD123251}">
      <dgm:prSet/>
      <dgm:spPr/>
    </dgm:pt>
    <dgm:pt modelId="{E8108FBE-15F3-4F03-9626-67D8E5218D44}" type="pres">
      <dgm:prSet presAssocID="{436692CC-B807-4C8B-94BC-DA9A867EB138}" presName="Name0" presStyleCnt="0">
        <dgm:presLayoutVars>
          <dgm:dir/>
          <dgm:resizeHandles val="exact"/>
        </dgm:presLayoutVars>
      </dgm:prSet>
      <dgm:spPr/>
      <dgm:t>
        <a:bodyPr/>
        <a:lstStyle/>
        <a:p>
          <a:endParaRPr lang="el-GR"/>
        </a:p>
      </dgm:t>
    </dgm:pt>
    <dgm:pt modelId="{AA358F94-F92C-425F-B5CF-9D4E67D72921}" type="pres">
      <dgm:prSet presAssocID="{7B9829C9-432A-49A2-887B-08D377910942}" presName="node" presStyleLbl="node1" presStyleIdx="0" presStyleCnt="3">
        <dgm:presLayoutVars>
          <dgm:bulletEnabled val="1"/>
        </dgm:presLayoutVars>
      </dgm:prSet>
      <dgm:spPr/>
      <dgm:t>
        <a:bodyPr/>
        <a:lstStyle/>
        <a:p>
          <a:endParaRPr lang="el-GR"/>
        </a:p>
      </dgm:t>
    </dgm:pt>
    <dgm:pt modelId="{C232A8D7-F92C-4A86-8EFB-72297CDC3B2A}" type="pres">
      <dgm:prSet presAssocID="{C27F5E4B-2A7F-4EFD-B0A8-67315C2063B2}" presName="sibTrans" presStyleCnt="0"/>
      <dgm:spPr/>
    </dgm:pt>
    <dgm:pt modelId="{7BBA8E68-5614-4A0E-A0BE-B1A72D96C798}" type="pres">
      <dgm:prSet presAssocID="{CAD49808-5D78-4035-B893-9AE828104497}" presName="node" presStyleLbl="node1" presStyleIdx="1" presStyleCnt="3">
        <dgm:presLayoutVars>
          <dgm:bulletEnabled val="1"/>
        </dgm:presLayoutVars>
      </dgm:prSet>
      <dgm:spPr/>
      <dgm:t>
        <a:bodyPr/>
        <a:lstStyle/>
        <a:p>
          <a:endParaRPr lang="el-GR"/>
        </a:p>
      </dgm:t>
    </dgm:pt>
    <dgm:pt modelId="{0FDC9E50-DDED-4745-ABE7-C8917D3058C2}" type="pres">
      <dgm:prSet presAssocID="{1D3308D5-DF99-4601-BE8B-3702055C57CE}" presName="sibTrans" presStyleCnt="0"/>
      <dgm:spPr/>
    </dgm:pt>
    <dgm:pt modelId="{0D50B850-E08A-4820-9584-D0ADBD64CD53}" type="pres">
      <dgm:prSet presAssocID="{4540C06A-4486-4379-8AC2-3A1AF980B291}" presName="node" presStyleLbl="node1" presStyleIdx="2" presStyleCnt="3" custScaleX="106746">
        <dgm:presLayoutVars>
          <dgm:bulletEnabled val="1"/>
        </dgm:presLayoutVars>
      </dgm:prSet>
      <dgm:spPr/>
      <dgm:t>
        <a:bodyPr/>
        <a:lstStyle/>
        <a:p>
          <a:endParaRPr lang="el-GR"/>
        </a:p>
      </dgm:t>
    </dgm:pt>
  </dgm:ptLst>
  <dgm:cxnLst>
    <dgm:cxn modelId="{C3C309D8-E8A3-4B28-9900-0A7B33ECAA80}" type="presOf" srcId="{05AE0DE2-D6F4-4F56-A82E-7EF63C1F9DB2}" destId="{0D50B850-E08A-4820-9584-D0ADBD64CD53}" srcOrd="0" destOrd="6" presId="urn:microsoft.com/office/officeart/2005/8/layout/hList6"/>
    <dgm:cxn modelId="{C7155F94-12EF-4C48-9ABB-27D4C8E72B35}" srcId="{7B9829C9-432A-49A2-887B-08D377910942}" destId="{E687CDBE-1129-4372-BD0F-7D85B4628474}" srcOrd="3" destOrd="0" parTransId="{37B56400-9794-41FE-8F5A-007F77EDB805}" sibTransId="{8972060D-37DA-494F-B427-54F871D03CA4}"/>
    <dgm:cxn modelId="{2A859398-DACB-42D7-9B03-3437FD235518}" type="presOf" srcId="{4F99BD19-1B4F-4A1C-9A94-E035C57A595E}" destId="{7BBA8E68-5614-4A0E-A0BE-B1A72D96C798}" srcOrd="0" destOrd="3" presId="urn:microsoft.com/office/officeart/2005/8/layout/hList6"/>
    <dgm:cxn modelId="{9206D603-67C9-4006-89B7-7AAF78A00AF1}" srcId="{CAD49808-5D78-4035-B893-9AE828104497}" destId="{4F99BD19-1B4F-4A1C-9A94-E035C57A595E}" srcOrd="2" destOrd="0" parTransId="{A410257F-0FE9-412B-858C-D051EBE0DA20}" sibTransId="{01942E25-AF9F-422F-A039-46F09B085908}"/>
    <dgm:cxn modelId="{E36FC60A-CD5F-44F9-9764-21A7806C1A8C}" srcId="{CAD49808-5D78-4035-B893-9AE828104497}" destId="{2F90A4CB-04F2-42D3-8688-1806FDDB8918}" srcOrd="6" destOrd="0" parTransId="{E4D23DFD-0EA5-42FE-8266-44A515BF1341}" sibTransId="{106E8733-1996-43C1-854B-D09955DA7ED5}"/>
    <dgm:cxn modelId="{8AAED9BE-4625-45E3-8E2E-9F2390A7A160}" srcId="{CAD49808-5D78-4035-B893-9AE828104497}" destId="{D9673A29-EAED-4A24-A069-8F68F5DB16F7}" srcOrd="0" destOrd="0" parTransId="{A3002E05-E6F4-447C-8FCE-96E2FF7944DB}" sibTransId="{31C76D5D-4B72-41C0-9FF8-C175E1C22B18}"/>
    <dgm:cxn modelId="{0B4B73F1-F029-4776-B58C-C3162077E8C3}" srcId="{436692CC-B807-4C8B-94BC-DA9A867EB138}" destId="{CAD49808-5D78-4035-B893-9AE828104497}" srcOrd="1" destOrd="0" parTransId="{E96145CF-E1CD-4F16-891D-9708B0B3915E}" sibTransId="{1D3308D5-DF99-4601-BE8B-3702055C57CE}"/>
    <dgm:cxn modelId="{52131416-B505-4A44-9795-E0108F5C05D7}" type="presOf" srcId="{6105D369-C22D-406C-BEA4-4A7E385885F9}" destId="{AA358F94-F92C-425F-B5CF-9D4E67D72921}" srcOrd="0" destOrd="10" presId="urn:microsoft.com/office/officeart/2005/8/layout/hList6"/>
    <dgm:cxn modelId="{0A18B0F4-F5AC-4B04-B2DB-DFE21209C305}" srcId="{CAD49808-5D78-4035-B893-9AE828104497}" destId="{3B2582E5-84E3-4699-ACEE-A1630F20A26F}" srcOrd="5" destOrd="0" parTransId="{3E663950-CCC0-4176-A3A2-A043BFA3E703}" sibTransId="{A1864182-BC12-4D1B-8DA4-A14B72DF194E}"/>
    <dgm:cxn modelId="{73D28B9D-394E-4A56-9238-1723DA8E522E}" type="presOf" srcId="{14B0F979-C4D3-4B59-A6D2-6368A92BD31E}" destId="{AA358F94-F92C-425F-B5CF-9D4E67D72921}" srcOrd="0" destOrd="9" presId="urn:microsoft.com/office/officeart/2005/8/layout/hList6"/>
    <dgm:cxn modelId="{3BF3EF48-F165-4592-B13A-AE8ADD2FA4CB}" type="presOf" srcId="{E687CDBE-1129-4372-BD0F-7D85B4628474}" destId="{AA358F94-F92C-425F-B5CF-9D4E67D72921}" srcOrd="0" destOrd="4" presId="urn:microsoft.com/office/officeart/2005/8/layout/hList6"/>
    <dgm:cxn modelId="{603C9168-F21D-4BC1-A6FB-4EF5CDEA311B}" srcId="{7B9829C9-432A-49A2-887B-08D377910942}" destId="{8BE5F8F5-9984-4A92-8C4E-7C795D71DB18}" srcOrd="6" destOrd="0" parTransId="{1C52D10F-600D-48A5-8A14-38F8F7B5219B}" sibTransId="{666690F5-DFBC-41F2-909D-9F93B6E23703}"/>
    <dgm:cxn modelId="{9CB98C10-0658-47AC-A75E-86B777787987}" srcId="{7B9829C9-432A-49A2-887B-08D377910942}" destId="{2E3A13B6-9FCF-4BE1-A8FB-8A561DED9D72}" srcOrd="2" destOrd="0" parTransId="{9F3C774E-50F4-4772-BCC1-5A8AFDAA674D}" sibTransId="{CEDC8AD7-4549-4698-BD4A-AE1E4C8C3B3A}"/>
    <dgm:cxn modelId="{B9EDC421-A35F-402C-BE88-F44BFD123251}" srcId="{4540C06A-4486-4379-8AC2-3A1AF980B291}" destId="{465A5F2F-9F02-4480-98BE-DFEBE6DFE982}" srcOrd="3" destOrd="0" parTransId="{521C3A55-77AA-4C8B-98E0-39DD47D4FD66}" sibTransId="{A41FAD43-C472-4264-9851-99ECA8DE8D2E}"/>
    <dgm:cxn modelId="{F5284A32-4921-4363-9FC3-C044ACF74841}" srcId="{7B9829C9-432A-49A2-887B-08D377910942}" destId="{7350E413-30CB-40A2-9089-C3F55E4DB96F}" srcOrd="7" destOrd="0" parTransId="{DFB61F15-49B0-49F1-A02F-E24D51431DD1}" sibTransId="{B6A04168-F7E9-4A83-98E5-C447993B26F1}"/>
    <dgm:cxn modelId="{028147EA-85C3-4202-963E-3437F6F29767}" type="presOf" srcId="{1EA28DFF-DC75-418E-BAEA-3C4E306EF6E8}" destId="{AA358F94-F92C-425F-B5CF-9D4E67D72921}" srcOrd="0" destOrd="2" presId="urn:microsoft.com/office/officeart/2005/8/layout/hList6"/>
    <dgm:cxn modelId="{863D841E-4393-4E94-ABD1-61B7BD6ECC1A}" type="presOf" srcId="{4540C06A-4486-4379-8AC2-3A1AF980B291}" destId="{0D50B850-E08A-4820-9584-D0ADBD64CD53}" srcOrd="0" destOrd="0" presId="urn:microsoft.com/office/officeart/2005/8/layout/hList6"/>
    <dgm:cxn modelId="{784688D9-DE09-4A13-8E16-F030E1559FA9}" type="presOf" srcId="{465A5F2F-9F02-4480-98BE-DFEBE6DFE982}" destId="{0D50B850-E08A-4820-9584-D0ADBD64CD53}" srcOrd="0" destOrd="4" presId="urn:microsoft.com/office/officeart/2005/8/layout/hList6"/>
    <dgm:cxn modelId="{EC675CB7-E6D4-49D0-95E5-DE5C10FB270D}" type="presOf" srcId="{471516EC-234D-48E0-AAAC-84404F1959A9}" destId="{0D50B850-E08A-4820-9584-D0ADBD64CD53}" srcOrd="0" destOrd="5" presId="urn:microsoft.com/office/officeart/2005/8/layout/hList6"/>
    <dgm:cxn modelId="{D357F04B-B98C-47F6-BBD3-40DA231FD0C5}" type="presOf" srcId="{828B9EDD-94A7-40DA-B588-CD8CC610A22E}" destId="{7BBA8E68-5614-4A0E-A0BE-B1A72D96C798}" srcOrd="0" destOrd="5" presId="urn:microsoft.com/office/officeart/2005/8/layout/hList6"/>
    <dgm:cxn modelId="{8690C339-8EE8-45BF-9D2D-AA3104425AD3}" srcId="{4540C06A-4486-4379-8AC2-3A1AF980B291}" destId="{B3B625E6-A9DF-42B2-B045-CC71A9612A14}" srcOrd="2" destOrd="0" parTransId="{1BA9FF84-773A-49DF-9B16-AC8D122C79B1}" sibTransId="{B043D5D5-B3C4-48BD-A677-961AD7C6F37E}"/>
    <dgm:cxn modelId="{1570D570-9D21-47EB-8691-74D38C748195}" type="presOf" srcId="{694AA80F-A545-4C6E-A128-E93D5BC7FA9F}" destId="{0D50B850-E08A-4820-9584-D0ADBD64CD53}" srcOrd="0" destOrd="2" presId="urn:microsoft.com/office/officeart/2005/8/layout/hList6"/>
    <dgm:cxn modelId="{7A9956E7-3371-40C2-A3EC-B1EBD51DBE96}" srcId="{7B9829C9-432A-49A2-887B-08D377910942}" destId="{14B0F979-C4D3-4B59-A6D2-6368A92BD31E}" srcOrd="8" destOrd="0" parTransId="{7C193F34-D8AA-41EF-AB83-BF823445FD06}" sibTransId="{1B1694B3-8436-475C-80AB-87BE84B844D6}"/>
    <dgm:cxn modelId="{E1BB70D1-2AC8-4FE9-B154-F9C5A98E705B}" type="presOf" srcId="{B53338B7-7110-4A94-B09E-DCCF1CF8E93A}" destId="{AA358F94-F92C-425F-B5CF-9D4E67D72921}" srcOrd="0" destOrd="6" presId="urn:microsoft.com/office/officeart/2005/8/layout/hList6"/>
    <dgm:cxn modelId="{C9A0E391-8F65-427E-875E-82597AB7E576}" type="presOf" srcId="{60A5592B-0D0E-494F-9F30-46369401A961}" destId="{AA358F94-F92C-425F-B5CF-9D4E67D72921}" srcOrd="0" destOrd="5" presId="urn:microsoft.com/office/officeart/2005/8/layout/hList6"/>
    <dgm:cxn modelId="{DD9D9F02-7380-4BE2-B35B-C2E01B3532E7}" srcId="{7B9829C9-432A-49A2-887B-08D377910942}" destId="{6105D369-C22D-406C-BEA4-4A7E385885F9}" srcOrd="9" destOrd="0" parTransId="{F20661B4-9EA9-4333-8431-3DD75DF8B109}" sibTransId="{95393CE9-1FB6-4143-BCCC-99F9F57CA5A9}"/>
    <dgm:cxn modelId="{DDAE5F05-F5C0-4716-9D93-AB71775C6762}" type="presOf" srcId="{436692CC-B807-4C8B-94BC-DA9A867EB138}" destId="{E8108FBE-15F3-4F03-9626-67D8E5218D44}" srcOrd="0" destOrd="0" presId="urn:microsoft.com/office/officeart/2005/8/layout/hList6"/>
    <dgm:cxn modelId="{8330CBF9-A9CD-4649-824C-21D1DA2302C7}" srcId="{4540C06A-4486-4379-8AC2-3A1AF980B291}" destId="{694AA80F-A545-4C6E-A128-E93D5BC7FA9F}" srcOrd="1" destOrd="0" parTransId="{AF6AE73C-A1A3-4872-BCC0-49F0FA26F3D2}" sibTransId="{B4EECA45-CFA6-4A47-8676-51861E5864E9}"/>
    <dgm:cxn modelId="{28D0E0A8-4FC0-4C1E-9867-5D352EA8C0BB}" srcId="{4540C06A-4486-4379-8AC2-3A1AF980B291}" destId="{471516EC-234D-48E0-AAAC-84404F1959A9}" srcOrd="4" destOrd="0" parTransId="{B3EE2CE6-30E2-4329-B425-D335765D2237}" sibTransId="{C3DD8596-1289-4C8A-BD12-F368BEE430CA}"/>
    <dgm:cxn modelId="{1577DBBF-C902-4012-8EF2-A4F93ACD7203}" srcId="{7B9829C9-432A-49A2-887B-08D377910942}" destId="{60A5592B-0D0E-494F-9F30-46369401A961}" srcOrd="4" destOrd="0" parTransId="{75EB7ECD-16E2-4131-A746-BA4AFAE06066}" sibTransId="{AE909F12-965C-4FA6-8056-AB19E82C166E}"/>
    <dgm:cxn modelId="{AB8DD1ED-A6CD-4B4D-8977-81B01D9E6CCC}" srcId="{CAD49808-5D78-4035-B893-9AE828104497}" destId="{010AD0A5-29E1-4B4F-8C67-B18EC9FA91C4}" srcOrd="3" destOrd="0" parTransId="{FED754CD-BF1B-497B-A75D-185C0D1D7846}" sibTransId="{8D960D48-659C-4FCD-8121-04520FA14EFD}"/>
    <dgm:cxn modelId="{E5E2DAD1-3760-4682-AEAB-C0FB78F74F00}" srcId="{7B9829C9-432A-49A2-887B-08D377910942}" destId="{1EA28DFF-DC75-418E-BAEA-3C4E306EF6E8}" srcOrd="1" destOrd="0" parTransId="{4D0C1C24-E5D5-4BF4-B666-DC8596D9B6FE}" sibTransId="{534371D9-96C8-43FB-804C-C31503D293D6}"/>
    <dgm:cxn modelId="{3194D74E-9429-4268-B57E-983615CCBAE1}" type="presOf" srcId="{CAD49808-5D78-4035-B893-9AE828104497}" destId="{7BBA8E68-5614-4A0E-A0BE-B1A72D96C798}" srcOrd="0" destOrd="0" presId="urn:microsoft.com/office/officeart/2005/8/layout/hList6"/>
    <dgm:cxn modelId="{AD242C96-DD78-4829-BDBD-E4625DE88E23}" srcId="{CAD49808-5D78-4035-B893-9AE828104497}" destId="{CC39A22D-57BE-4B3D-A8BE-E108CF6B7E24}" srcOrd="1" destOrd="0" parTransId="{7C29A94E-57F5-475E-9F0D-AD8043025607}" sibTransId="{4D48A8BB-B787-4785-83AD-5FDA9B6E71FA}"/>
    <dgm:cxn modelId="{44E35D0B-D99F-4BFD-9841-58E8837730EE}" type="presOf" srcId="{2E3A13B6-9FCF-4BE1-A8FB-8A561DED9D72}" destId="{AA358F94-F92C-425F-B5CF-9D4E67D72921}" srcOrd="0" destOrd="3" presId="urn:microsoft.com/office/officeart/2005/8/layout/hList6"/>
    <dgm:cxn modelId="{EB014084-8127-4856-A162-E74FCF30FE35}" type="presOf" srcId="{CC39A22D-57BE-4B3D-A8BE-E108CF6B7E24}" destId="{7BBA8E68-5614-4A0E-A0BE-B1A72D96C798}" srcOrd="0" destOrd="2" presId="urn:microsoft.com/office/officeart/2005/8/layout/hList6"/>
    <dgm:cxn modelId="{1C2989DA-2656-461D-82BB-5BDCD38A421C}" type="presOf" srcId="{B1810F28-E002-4C3D-AD9B-9BDB5BF4A6F4}" destId="{AA358F94-F92C-425F-B5CF-9D4E67D72921}" srcOrd="0" destOrd="1" presId="urn:microsoft.com/office/officeart/2005/8/layout/hList6"/>
    <dgm:cxn modelId="{B6B095A5-D92A-4E90-BB90-04DB693E206D}" type="presOf" srcId="{7350E413-30CB-40A2-9089-C3F55E4DB96F}" destId="{AA358F94-F92C-425F-B5CF-9D4E67D72921}" srcOrd="0" destOrd="8" presId="urn:microsoft.com/office/officeart/2005/8/layout/hList6"/>
    <dgm:cxn modelId="{2526F4DC-5499-408E-8235-344FCD3CA2F1}" srcId="{CAD49808-5D78-4035-B893-9AE828104497}" destId="{828B9EDD-94A7-40DA-B588-CD8CC610A22E}" srcOrd="4" destOrd="0" parTransId="{37253D86-2C2A-465C-9466-FD877C0B6BB0}" sibTransId="{485ECA0D-BA36-4949-AA98-607932B46B46}"/>
    <dgm:cxn modelId="{49F53CF1-E54D-43DF-93FA-4B2224FD7E5D}" srcId="{436692CC-B807-4C8B-94BC-DA9A867EB138}" destId="{4540C06A-4486-4379-8AC2-3A1AF980B291}" srcOrd="2" destOrd="0" parTransId="{CA66AFD4-3AD7-421F-A090-479F6D76AD0E}" sibTransId="{F508C827-0C2C-4A90-98D4-4829AB93E168}"/>
    <dgm:cxn modelId="{AC1A821B-A2D3-474B-AE31-7173D3F48456}" srcId="{4540C06A-4486-4379-8AC2-3A1AF980B291}" destId="{05AE0DE2-D6F4-4F56-A82E-7EF63C1F9DB2}" srcOrd="5" destOrd="0" parTransId="{F07515CE-9C55-4B26-ABF1-DBC44E0C7BBF}" sibTransId="{0DFC5538-43D5-4EF3-B6A9-5E6A64551EC9}"/>
    <dgm:cxn modelId="{0EA7F615-5D7D-40F5-89ED-95D6199E32E9}" type="presOf" srcId="{53EFC8D5-B600-47DC-9547-E62295DCB4BB}" destId="{0D50B850-E08A-4820-9584-D0ADBD64CD53}" srcOrd="0" destOrd="1" presId="urn:microsoft.com/office/officeart/2005/8/layout/hList6"/>
    <dgm:cxn modelId="{B331094B-F90A-4AD2-ADB5-B6927F0E5D40}" type="presOf" srcId="{010AD0A5-29E1-4B4F-8C67-B18EC9FA91C4}" destId="{7BBA8E68-5614-4A0E-A0BE-B1A72D96C798}" srcOrd="0" destOrd="4" presId="urn:microsoft.com/office/officeart/2005/8/layout/hList6"/>
    <dgm:cxn modelId="{E771D79A-0E2B-4B2B-82E8-B0894AE528BF}" type="presOf" srcId="{3B2582E5-84E3-4699-ACEE-A1630F20A26F}" destId="{7BBA8E68-5614-4A0E-A0BE-B1A72D96C798}" srcOrd="0" destOrd="6" presId="urn:microsoft.com/office/officeart/2005/8/layout/hList6"/>
    <dgm:cxn modelId="{AFE21B8F-7ABE-419A-B7D0-BAE8A7ECBF3F}" srcId="{7B9829C9-432A-49A2-887B-08D377910942}" destId="{B53338B7-7110-4A94-B09E-DCCF1CF8E93A}" srcOrd="5" destOrd="0" parTransId="{381F0759-BDB7-4F4D-A970-535BE53320DA}" sibTransId="{A26B6FBF-572F-4670-A754-85DDA8814BDE}"/>
    <dgm:cxn modelId="{B92394BD-7EA7-4F2A-AE09-2F6983F248D9}" type="presOf" srcId="{2F90A4CB-04F2-42D3-8688-1806FDDB8918}" destId="{7BBA8E68-5614-4A0E-A0BE-B1A72D96C798}" srcOrd="0" destOrd="7" presId="urn:microsoft.com/office/officeart/2005/8/layout/hList6"/>
    <dgm:cxn modelId="{EA797B52-E9AA-4604-86D7-BEBC27CA7FCE}" type="presOf" srcId="{7B9829C9-432A-49A2-887B-08D377910942}" destId="{AA358F94-F92C-425F-B5CF-9D4E67D72921}" srcOrd="0" destOrd="0" presId="urn:microsoft.com/office/officeart/2005/8/layout/hList6"/>
    <dgm:cxn modelId="{4FE316F7-7955-44DC-AF31-B88433C1E239}" srcId="{4540C06A-4486-4379-8AC2-3A1AF980B291}" destId="{53EFC8D5-B600-47DC-9547-E62295DCB4BB}" srcOrd="0" destOrd="0" parTransId="{753B9937-6494-425B-972E-DD782ECF5305}" sibTransId="{992EDCF6-8DFE-49B2-9D93-F5BF01E2BC10}"/>
    <dgm:cxn modelId="{577EDE4F-0D4F-4BE6-966D-268F8B9739CA}" srcId="{436692CC-B807-4C8B-94BC-DA9A867EB138}" destId="{7B9829C9-432A-49A2-887B-08D377910942}" srcOrd="0" destOrd="0" parTransId="{9336D7C5-C2F1-4E90-91E8-98C83C9D03A2}" sibTransId="{C27F5E4B-2A7F-4EFD-B0A8-67315C2063B2}"/>
    <dgm:cxn modelId="{C447326F-EA2E-4C54-BBA4-6AFFDD5B0B42}" srcId="{7B9829C9-432A-49A2-887B-08D377910942}" destId="{B1810F28-E002-4C3D-AD9B-9BDB5BF4A6F4}" srcOrd="0" destOrd="0" parTransId="{E502E72A-595C-40F8-B1F7-BC84C4A41ACF}" sibTransId="{0BC6FA69-F628-4C0E-BE6B-9AEE137F2080}"/>
    <dgm:cxn modelId="{4798094E-9F50-4E86-B513-9212D92D2418}" type="presOf" srcId="{B3B625E6-A9DF-42B2-B045-CC71A9612A14}" destId="{0D50B850-E08A-4820-9584-D0ADBD64CD53}" srcOrd="0" destOrd="3" presId="urn:microsoft.com/office/officeart/2005/8/layout/hList6"/>
    <dgm:cxn modelId="{A3156F79-463C-48DD-9122-6EBCE29C62B9}" type="presOf" srcId="{8BE5F8F5-9984-4A92-8C4E-7C795D71DB18}" destId="{AA358F94-F92C-425F-B5CF-9D4E67D72921}" srcOrd="0" destOrd="7" presId="urn:microsoft.com/office/officeart/2005/8/layout/hList6"/>
    <dgm:cxn modelId="{E48B5B35-16DB-4952-B240-03BB35650F35}" type="presOf" srcId="{D9673A29-EAED-4A24-A069-8F68F5DB16F7}" destId="{7BBA8E68-5614-4A0E-A0BE-B1A72D96C798}" srcOrd="0" destOrd="1" presId="urn:microsoft.com/office/officeart/2005/8/layout/hList6"/>
    <dgm:cxn modelId="{C3A5CFC0-B1DB-44C4-AFB0-5B83CF49016D}" type="presParOf" srcId="{E8108FBE-15F3-4F03-9626-67D8E5218D44}" destId="{AA358F94-F92C-425F-B5CF-9D4E67D72921}" srcOrd="0" destOrd="0" presId="urn:microsoft.com/office/officeart/2005/8/layout/hList6"/>
    <dgm:cxn modelId="{A1815C8A-2545-499B-A18F-CB08EA382DA0}" type="presParOf" srcId="{E8108FBE-15F3-4F03-9626-67D8E5218D44}" destId="{C232A8D7-F92C-4A86-8EFB-72297CDC3B2A}" srcOrd="1" destOrd="0" presId="urn:microsoft.com/office/officeart/2005/8/layout/hList6"/>
    <dgm:cxn modelId="{0FE1BBEE-E308-4F14-8C98-A83643A1B0DE}" type="presParOf" srcId="{E8108FBE-15F3-4F03-9626-67D8E5218D44}" destId="{7BBA8E68-5614-4A0E-A0BE-B1A72D96C798}" srcOrd="2" destOrd="0" presId="urn:microsoft.com/office/officeart/2005/8/layout/hList6"/>
    <dgm:cxn modelId="{5576547C-DF89-4079-91DF-A8B7D0A4A63E}" type="presParOf" srcId="{E8108FBE-15F3-4F03-9626-67D8E5218D44}" destId="{0FDC9E50-DDED-4745-ABE7-C8917D3058C2}" srcOrd="3" destOrd="0" presId="urn:microsoft.com/office/officeart/2005/8/layout/hList6"/>
    <dgm:cxn modelId="{DF576220-8B06-4DEA-973C-0C31EBD4B518}" type="presParOf" srcId="{E8108FBE-15F3-4F03-9626-67D8E5218D44}" destId="{0D50B850-E08A-4820-9584-D0ADBD64CD53}"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3F9D5A-7EC8-4FBC-A4DC-6D0EC6C2EC7B}" type="doc">
      <dgm:prSet loTypeId="urn:microsoft.com/office/officeart/2005/8/layout/hProcess9" loCatId="process" qsTypeId="urn:microsoft.com/office/officeart/2005/8/quickstyle/simple1" qsCatId="simple" csTypeId="urn:microsoft.com/office/officeart/2005/8/colors/accent1_2" csCatId="accent1" phldr="1"/>
      <dgm:spPr/>
    </dgm:pt>
    <dgm:pt modelId="{851AE72B-BF6F-4A17-A07F-1CF30AB87658}">
      <dgm:prSet phldrT="[Text]" custT="1"/>
      <dgm:spPr>
        <a:solidFill>
          <a:schemeClr val="accent1">
            <a:lumMod val="75000"/>
          </a:schemeClr>
        </a:solidFill>
      </dgm:spPr>
      <dgm:t>
        <a:bodyPr/>
        <a:lstStyle/>
        <a:p>
          <a:r>
            <a:rPr lang="en-US" sz="1800" b="1" dirty="0" smtClean="0">
              <a:solidFill>
                <a:srgbClr val="FFFF00"/>
              </a:solidFill>
            </a:rPr>
            <a:t>Convenience</a:t>
          </a:r>
          <a:endParaRPr lang="el-GR" sz="1800" b="1" dirty="0">
            <a:solidFill>
              <a:srgbClr val="FFFF00"/>
            </a:solidFill>
          </a:endParaRPr>
        </a:p>
      </dgm:t>
    </dgm:pt>
    <dgm:pt modelId="{2B39C9F0-F379-4F82-AE01-071E4FA6D25E}" type="parTrans" cxnId="{3CB50C7C-B482-40D9-978E-1C6A49B7141A}">
      <dgm:prSet/>
      <dgm:spPr/>
      <dgm:t>
        <a:bodyPr/>
        <a:lstStyle/>
        <a:p>
          <a:endParaRPr lang="el-GR"/>
        </a:p>
      </dgm:t>
    </dgm:pt>
    <dgm:pt modelId="{ED21E3EA-63B7-4AFB-AFB5-F108A5CB013F}" type="sibTrans" cxnId="{3CB50C7C-B482-40D9-978E-1C6A49B7141A}">
      <dgm:prSet/>
      <dgm:spPr/>
      <dgm:t>
        <a:bodyPr/>
        <a:lstStyle/>
        <a:p>
          <a:endParaRPr lang="el-GR"/>
        </a:p>
      </dgm:t>
    </dgm:pt>
    <dgm:pt modelId="{5B050FF8-F468-4A8A-8BA6-E78428DE4723}">
      <dgm:prSet phldrT="[Text]" custT="1"/>
      <dgm:spPr>
        <a:solidFill>
          <a:schemeClr val="accent1">
            <a:lumMod val="75000"/>
          </a:schemeClr>
        </a:solidFill>
      </dgm:spPr>
      <dgm:t>
        <a:bodyPr/>
        <a:lstStyle/>
        <a:p>
          <a:r>
            <a:rPr lang="en-US" sz="1800" b="1" dirty="0" smtClean="0">
              <a:solidFill>
                <a:srgbClr val="FFFF00"/>
              </a:solidFill>
            </a:rPr>
            <a:t>Time</a:t>
          </a:r>
          <a:endParaRPr lang="el-GR" sz="1800" b="1" dirty="0">
            <a:solidFill>
              <a:srgbClr val="FFFF00"/>
            </a:solidFill>
          </a:endParaRPr>
        </a:p>
      </dgm:t>
    </dgm:pt>
    <dgm:pt modelId="{E0136AD4-E104-42A5-A932-B1283280C43B}" type="parTrans" cxnId="{8A76966D-7601-4AB4-87E3-A57857AE81F8}">
      <dgm:prSet/>
      <dgm:spPr/>
      <dgm:t>
        <a:bodyPr/>
        <a:lstStyle/>
        <a:p>
          <a:endParaRPr lang="el-GR"/>
        </a:p>
      </dgm:t>
    </dgm:pt>
    <dgm:pt modelId="{8021FD9F-0792-40F3-ADCA-2D88A2044A8E}" type="sibTrans" cxnId="{8A76966D-7601-4AB4-87E3-A57857AE81F8}">
      <dgm:prSet/>
      <dgm:spPr/>
      <dgm:t>
        <a:bodyPr/>
        <a:lstStyle/>
        <a:p>
          <a:endParaRPr lang="el-GR"/>
        </a:p>
      </dgm:t>
    </dgm:pt>
    <dgm:pt modelId="{504664CA-14E5-46FE-9C1C-8258CADD7B11}">
      <dgm:prSet phldrT="[Text]" custT="1"/>
      <dgm:spPr>
        <a:solidFill>
          <a:schemeClr val="accent1">
            <a:lumMod val="75000"/>
          </a:schemeClr>
        </a:solidFill>
      </dgm:spPr>
      <dgm:t>
        <a:bodyPr/>
        <a:lstStyle/>
        <a:p>
          <a:r>
            <a:rPr lang="en-US" sz="1800" b="1" dirty="0" smtClean="0">
              <a:solidFill>
                <a:srgbClr val="FFFF00"/>
              </a:solidFill>
            </a:rPr>
            <a:t>Customer Satisfaction</a:t>
          </a:r>
          <a:endParaRPr lang="el-GR" sz="1800" dirty="0">
            <a:solidFill>
              <a:srgbClr val="FFFF00"/>
            </a:solidFill>
          </a:endParaRPr>
        </a:p>
      </dgm:t>
    </dgm:pt>
    <dgm:pt modelId="{6E51A486-6EFB-49B5-8938-A4FB7B489600}" type="parTrans" cxnId="{E1129D9A-B02E-4A40-A1B8-BCEC130448C2}">
      <dgm:prSet/>
      <dgm:spPr/>
      <dgm:t>
        <a:bodyPr/>
        <a:lstStyle/>
        <a:p>
          <a:endParaRPr lang="el-GR"/>
        </a:p>
      </dgm:t>
    </dgm:pt>
    <dgm:pt modelId="{2D8285D4-EBB7-4C7F-A52C-5A4C697F8A33}" type="sibTrans" cxnId="{E1129D9A-B02E-4A40-A1B8-BCEC130448C2}">
      <dgm:prSet/>
      <dgm:spPr/>
      <dgm:t>
        <a:bodyPr/>
        <a:lstStyle/>
        <a:p>
          <a:endParaRPr lang="el-GR"/>
        </a:p>
      </dgm:t>
    </dgm:pt>
    <dgm:pt modelId="{028868FC-CEAF-4232-8E3D-37B1172CDF77}">
      <dgm:prSet phldrT="[Text]" custT="1"/>
      <dgm:spPr>
        <a:solidFill>
          <a:schemeClr val="accent1">
            <a:lumMod val="75000"/>
          </a:schemeClr>
        </a:solidFill>
      </dgm:spPr>
      <dgm:t>
        <a:bodyPr/>
        <a:lstStyle/>
        <a:p>
          <a:r>
            <a:rPr lang="en-US" sz="1800" b="1" dirty="0" smtClean="0">
              <a:solidFill>
                <a:srgbClr val="FFFF00"/>
              </a:solidFill>
            </a:rPr>
            <a:t>Money</a:t>
          </a:r>
          <a:endParaRPr lang="el-GR" sz="1800" b="1" dirty="0">
            <a:solidFill>
              <a:srgbClr val="FFFF00"/>
            </a:solidFill>
          </a:endParaRPr>
        </a:p>
      </dgm:t>
    </dgm:pt>
    <dgm:pt modelId="{72E57617-5DE0-425B-AA70-ADC46C3FA66A}" type="parTrans" cxnId="{4B32F778-D406-4C93-890E-E09BCE4CB51B}">
      <dgm:prSet/>
      <dgm:spPr/>
      <dgm:t>
        <a:bodyPr/>
        <a:lstStyle/>
        <a:p>
          <a:endParaRPr lang="el-GR"/>
        </a:p>
      </dgm:t>
    </dgm:pt>
    <dgm:pt modelId="{B457AD27-53EA-4D75-ABCF-F4847D0F8A7E}" type="sibTrans" cxnId="{4B32F778-D406-4C93-890E-E09BCE4CB51B}">
      <dgm:prSet/>
      <dgm:spPr/>
      <dgm:t>
        <a:bodyPr/>
        <a:lstStyle/>
        <a:p>
          <a:endParaRPr lang="el-GR"/>
        </a:p>
      </dgm:t>
    </dgm:pt>
    <dgm:pt modelId="{61375F60-6C1B-4F75-92FB-5CD032A29EC7}" type="pres">
      <dgm:prSet presAssocID="{7C3F9D5A-7EC8-4FBC-A4DC-6D0EC6C2EC7B}" presName="CompostProcess" presStyleCnt="0">
        <dgm:presLayoutVars>
          <dgm:dir/>
          <dgm:resizeHandles val="exact"/>
        </dgm:presLayoutVars>
      </dgm:prSet>
      <dgm:spPr/>
    </dgm:pt>
    <dgm:pt modelId="{6F8AFEB8-317C-44E2-BB77-BFFA9C6AFE82}" type="pres">
      <dgm:prSet presAssocID="{7C3F9D5A-7EC8-4FBC-A4DC-6D0EC6C2EC7B}" presName="arrow" presStyleLbl="bgShp" presStyleIdx="0" presStyleCnt="1"/>
      <dgm:spPr>
        <a:solidFill>
          <a:srgbClr val="FFFF99"/>
        </a:solidFill>
      </dgm:spPr>
    </dgm:pt>
    <dgm:pt modelId="{C60955C9-06D9-42C9-B251-C6DADD23DF61}" type="pres">
      <dgm:prSet presAssocID="{7C3F9D5A-7EC8-4FBC-A4DC-6D0EC6C2EC7B}" presName="linearProcess" presStyleCnt="0"/>
      <dgm:spPr/>
    </dgm:pt>
    <dgm:pt modelId="{7BC9F35E-43B4-4F0A-A593-4CE9354F39AE}" type="pres">
      <dgm:prSet presAssocID="{851AE72B-BF6F-4A17-A07F-1CF30AB87658}" presName="textNode" presStyleLbl="node1" presStyleIdx="0" presStyleCnt="4">
        <dgm:presLayoutVars>
          <dgm:bulletEnabled val="1"/>
        </dgm:presLayoutVars>
      </dgm:prSet>
      <dgm:spPr/>
      <dgm:t>
        <a:bodyPr/>
        <a:lstStyle/>
        <a:p>
          <a:endParaRPr lang="el-GR"/>
        </a:p>
      </dgm:t>
    </dgm:pt>
    <dgm:pt modelId="{9F91ABAC-81E3-4759-AA1D-3AD6644275E4}" type="pres">
      <dgm:prSet presAssocID="{ED21E3EA-63B7-4AFB-AFB5-F108A5CB013F}" presName="sibTrans" presStyleCnt="0"/>
      <dgm:spPr/>
    </dgm:pt>
    <dgm:pt modelId="{F9F8D557-22E2-44DD-9F75-EF9C901F4427}" type="pres">
      <dgm:prSet presAssocID="{5B050FF8-F468-4A8A-8BA6-E78428DE4723}" presName="textNode" presStyleLbl="node1" presStyleIdx="1" presStyleCnt="4" custLinFactNeighborX="10008" custLinFactNeighborY="-2254">
        <dgm:presLayoutVars>
          <dgm:bulletEnabled val="1"/>
        </dgm:presLayoutVars>
      </dgm:prSet>
      <dgm:spPr/>
      <dgm:t>
        <a:bodyPr/>
        <a:lstStyle/>
        <a:p>
          <a:endParaRPr lang="el-GR"/>
        </a:p>
      </dgm:t>
    </dgm:pt>
    <dgm:pt modelId="{35DD5284-C199-4F2A-8BB9-06B13AA6271F}" type="pres">
      <dgm:prSet presAssocID="{8021FD9F-0792-40F3-ADCA-2D88A2044A8E}" presName="sibTrans" presStyleCnt="0"/>
      <dgm:spPr/>
    </dgm:pt>
    <dgm:pt modelId="{F73A0CDE-42BA-4BAA-9485-1E962B24036D}" type="pres">
      <dgm:prSet presAssocID="{504664CA-14E5-46FE-9C1C-8258CADD7B11}" presName="textNode" presStyleLbl="node1" presStyleIdx="2" presStyleCnt="4">
        <dgm:presLayoutVars>
          <dgm:bulletEnabled val="1"/>
        </dgm:presLayoutVars>
      </dgm:prSet>
      <dgm:spPr/>
      <dgm:t>
        <a:bodyPr/>
        <a:lstStyle/>
        <a:p>
          <a:endParaRPr lang="el-GR"/>
        </a:p>
      </dgm:t>
    </dgm:pt>
    <dgm:pt modelId="{10156BB0-FE21-4CB1-815F-F931CE41D7B5}" type="pres">
      <dgm:prSet presAssocID="{2D8285D4-EBB7-4C7F-A52C-5A4C697F8A33}" presName="sibTrans" presStyleCnt="0"/>
      <dgm:spPr/>
    </dgm:pt>
    <dgm:pt modelId="{76C92572-989A-4D8C-9C6A-686A57D7C601}" type="pres">
      <dgm:prSet presAssocID="{028868FC-CEAF-4232-8E3D-37B1172CDF77}" presName="textNode" presStyleLbl="node1" presStyleIdx="3" presStyleCnt="4">
        <dgm:presLayoutVars>
          <dgm:bulletEnabled val="1"/>
        </dgm:presLayoutVars>
      </dgm:prSet>
      <dgm:spPr/>
      <dgm:t>
        <a:bodyPr/>
        <a:lstStyle/>
        <a:p>
          <a:endParaRPr lang="el-GR"/>
        </a:p>
      </dgm:t>
    </dgm:pt>
  </dgm:ptLst>
  <dgm:cxnLst>
    <dgm:cxn modelId="{F1B48D55-A8A7-47E5-B411-EC22323D1344}" type="presOf" srcId="{7C3F9D5A-7EC8-4FBC-A4DC-6D0EC6C2EC7B}" destId="{61375F60-6C1B-4F75-92FB-5CD032A29EC7}" srcOrd="0" destOrd="0" presId="urn:microsoft.com/office/officeart/2005/8/layout/hProcess9"/>
    <dgm:cxn modelId="{8D59C2A0-FA3A-4858-9469-1EDF5EE38679}" type="presOf" srcId="{851AE72B-BF6F-4A17-A07F-1CF30AB87658}" destId="{7BC9F35E-43B4-4F0A-A593-4CE9354F39AE}" srcOrd="0" destOrd="0" presId="urn:microsoft.com/office/officeart/2005/8/layout/hProcess9"/>
    <dgm:cxn modelId="{AE0D4AA4-9CFD-4DCA-A366-031055AD31E4}" type="presOf" srcId="{028868FC-CEAF-4232-8E3D-37B1172CDF77}" destId="{76C92572-989A-4D8C-9C6A-686A57D7C601}" srcOrd="0" destOrd="0" presId="urn:microsoft.com/office/officeart/2005/8/layout/hProcess9"/>
    <dgm:cxn modelId="{4B32F778-D406-4C93-890E-E09BCE4CB51B}" srcId="{7C3F9D5A-7EC8-4FBC-A4DC-6D0EC6C2EC7B}" destId="{028868FC-CEAF-4232-8E3D-37B1172CDF77}" srcOrd="3" destOrd="0" parTransId="{72E57617-5DE0-425B-AA70-ADC46C3FA66A}" sibTransId="{B457AD27-53EA-4D75-ABCF-F4847D0F8A7E}"/>
    <dgm:cxn modelId="{3CB50C7C-B482-40D9-978E-1C6A49B7141A}" srcId="{7C3F9D5A-7EC8-4FBC-A4DC-6D0EC6C2EC7B}" destId="{851AE72B-BF6F-4A17-A07F-1CF30AB87658}" srcOrd="0" destOrd="0" parTransId="{2B39C9F0-F379-4F82-AE01-071E4FA6D25E}" sibTransId="{ED21E3EA-63B7-4AFB-AFB5-F108A5CB013F}"/>
    <dgm:cxn modelId="{52B55194-7FB7-4A12-B7FE-8F4B0CC551BC}" type="presOf" srcId="{504664CA-14E5-46FE-9C1C-8258CADD7B11}" destId="{F73A0CDE-42BA-4BAA-9485-1E962B24036D}" srcOrd="0" destOrd="0" presId="urn:microsoft.com/office/officeart/2005/8/layout/hProcess9"/>
    <dgm:cxn modelId="{97BD5649-A612-490D-BCAA-5775D3AA83EE}" type="presOf" srcId="{5B050FF8-F468-4A8A-8BA6-E78428DE4723}" destId="{F9F8D557-22E2-44DD-9F75-EF9C901F4427}" srcOrd="0" destOrd="0" presId="urn:microsoft.com/office/officeart/2005/8/layout/hProcess9"/>
    <dgm:cxn modelId="{8A76966D-7601-4AB4-87E3-A57857AE81F8}" srcId="{7C3F9D5A-7EC8-4FBC-A4DC-6D0EC6C2EC7B}" destId="{5B050FF8-F468-4A8A-8BA6-E78428DE4723}" srcOrd="1" destOrd="0" parTransId="{E0136AD4-E104-42A5-A932-B1283280C43B}" sibTransId="{8021FD9F-0792-40F3-ADCA-2D88A2044A8E}"/>
    <dgm:cxn modelId="{E1129D9A-B02E-4A40-A1B8-BCEC130448C2}" srcId="{7C3F9D5A-7EC8-4FBC-A4DC-6D0EC6C2EC7B}" destId="{504664CA-14E5-46FE-9C1C-8258CADD7B11}" srcOrd="2" destOrd="0" parTransId="{6E51A486-6EFB-49B5-8938-A4FB7B489600}" sibTransId="{2D8285D4-EBB7-4C7F-A52C-5A4C697F8A33}"/>
    <dgm:cxn modelId="{2606A7FB-87A5-444E-8A30-B0EB8C520944}" type="presParOf" srcId="{61375F60-6C1B-4F75-92FB-5CD032A29EC7}" destId="{6F8AFEB8-317C-44E2-BB77-BFFA9C6AFE82}" srcOrd="0" destOrd="0" presId="urn:microsoft.com/office/officeart/2005/8/layout/hProcess9"/>
    <dgm:cxn modelId="{9507C075-E4D1-47D6-AA38-A5BEECF23CEC}" type="presParOf" srcId="{61375F60-6C1B-4F75-92FB-5CD032A29EC7}" destId="{C60955C9-06D9-42C9-B251-C6DADD23DF61}" srcOrd="1" destOrd="0" presId="urn:microsoft.com/office/officeart/2005/8/layout/hProcess9"/>
    <dgm:cxn modelId="{F7D4D869-E541-40B7-846D-4FD142AB86EB}" type="presParOf" srcId="{C60955C9-06D9-42C9-B251-C6DADD23DF61}" destId="{7BC9F35E-43B4-4F0A-A593-4CE9354F39AE}" srcOrd="0" destOrd="0" presId="urn:microsoft.com/office/officeart/2005/8/layout/hProcess9"/>
    <dgm:cxn modelId="{7AD6469E-C570-4552-9C77-14133784BC18}" type="presParOf" srcId="{C60955C9-06D9-42C9-B251-C6DADD23DF61}" destId="{9F91ABAC-81E3-4759-AA1D-3AD6644275E4}" srcOrd="1" destOrd="0" presId="urn:microsoft.com/office/officeart/2005/8/layout/hProcess9"/>
    <dgm:cxn modelId="{CFDAFED3-6E70-41AC-9B49-91084EF6A502}" type="presParOf" srcId="{C60955C9-06D9-42C9-B251-C6DADD23DF61}" destId="{F9F8D557-22E2-44DD-9F75-EF9C901F4427}" srcOrd="2" destOrd="0" presId="urn:microsoft.com/office/officeart/2005/8/layout/hProcess9"/>
    <dgm:cxn modelId="{13C4FF09-2828-41DE-8DB7-D3D4D3AAB229}" type="presParOf" srcId="{C60955C9-06D9-42C9-B251-C6DADD23DF61}" destId="{35DD5284-C199-4F2A-8BB9-06B13AA6271F}" srcOrd="3" destOrd="0" presId="urn:microsoft.com/office/officeart/2005/8/layout/hProcess9"/>
    <dgm:cxn modelId="{743AFCE0-B479-4B94-9FA4-EFB4FC750450}" type="presParOf" srcId="{C60955C9-06D9-42C9-B251-C6DADD23DF61}" destId="{F73A0CDE-42BA-4BAA-9485-1E962B24036D}" srcOrd="4" destOrd="0" presId="urn:microsoft.com/office/officeart/2005/8/layout/hProcess9"/>
    <dgm:cxn modelId="{2BC436AB-A89C-4513-A981-6BE8339C0D49}" type="presParOf" srcId="{C60955C9-06D9-42C9-B251-C6DADD23DF61}" destId="{10156BB0-FE21-4CB1-815F-F931CE41D7B5}" srcOrd="5" destOrd="0" presId="urn:microsoft.com/office/officeart/2005/8/layout/hProcess9"/>
    <dgm:cxn modelId="{C66472B5-F25C-4853-9B39-332219CB1B57}" type="presParOf" srcId="{C60955C9-06D9-42C9-B251-C6DADD23DF61}" destId="{76C92572-989A-4D8C-9C6A-686A57D7C601}" srcOrd="6"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358F94-F92C-425F-B5CF-9D4E67D72921}">
      <dsp:nvSpPr>
        <dsp:cNvPr id="0" name=""/>
        <dsp:cNvSpPr/>
      </dsp:nvSpPr>
      <dsp:spPr>
        <a:xfrm rot="16200000">
          <a:off x="-991817" y="995498"/>
          <a:ext cx="4752528" cy="2761531"/>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5250" tIns="0" rIns="95250" bIns="0" numCol="1" spcCol="1270" anchor="t" anchorCtr="0">
          <a:noAutofit/>
        </a:bodyPr>
        <a:lstStyle/>
        <a:p>
          <a:pPr lvl="0" algn="l" defTabSz="666750">
            <a:lnSpc>
              <a:spcPct val="90000"/>
            </a:lnSpc>
            <a:spcBef>
              <a:spcPct val="0"/>
            </a:spcBef>
            <a:spcAft>
              <a:spcPct val="35000"/>
            </a:spcAft>
          </a:pPr>
          <a:r>
            <a:rPr lang="en-US" sz="1500" kern="1200" dirty="0" smtClean="0">
              <a:solidFill>
                <a:srgbClr val="FFFF00"/>
              </a:solidFill>
            </a:rPr>
            <a:t>Technical</a:t>
          </a:r>
          <a:endParaRPr lang="el-GR" sz="1500" kern="1200" dirty="0">
            <a:solidFill>
              <a:srgbClr val="FFFF00"/>
            </a:solidFill>
          </a:endParaRPr>
        </a:p>
        <a:p>
          <a:pPr marL="114300" lvl="1" indent="-114300" algn="l" defTabSz="666750">
            <a:lnSpc>
              <a:spcPct val="90000"/>
            </a:lnSpc>
            <a:spcBef>
              <a:spcPct val="0"/>
            </a:spcBef>
            <a:spcAft>
              <a:spcPct val="15000"/>
            </a:spcAft>
            <a:buChar char="••"/>
          </a:pPr>
          <a:r>
            <a:rPr lang="en-US" sz="1500" kern="1200" dirty="0" smtClean="0"/>
            <a:t>Smarter systems</a:t>
          </a:r>
          <a:endParaRPr lang="el-GR" sz="1500" kern="1200" dirty="0"/>
        </a:p>
        <a:p>
          <a:pPr marL="114300" lvl="1" indent="-114300" algn="l" defTabSz="666750">
            <a:lnSpc>
              <a:spcPct val="90000"/>
            </a:lnSpc>
            <a:spcBef>
              <a:spcPct val="0"/>
            </a:spcBef>
            <a:spcAft>
              <a:spcPct val="15000"/>
            </a:spcAft>
            <a:buChar char="••"/>
          </a:pPr>
          <a:r>
            <a:rPr lang="en-US" sz="1500" kern="1200" dirty="0" smtClean="0"/>
            <a:t> Improved network performance</a:t>
          </a:r>
          <a:endParaRPr lang="el-GR" sz="1500" kern="1200" dirty="0"/>
        </a:p>
        <a:p>
          <a:pPr marL="114300" lvl="1" indent="-114300" algn="l" defTabSz="666750">
            <a:lnSpc>
              <a:spcPct val="90000"/>
            </a:lnSpc>
            <a:spcBef>
              <a:spcPct val="0"/>
            </a:spcBef>
            <a:spcAft>
              <a:spcPct val="15000"/>
            </a:spcAft>
            <a:buChar char="••"/>
          </a:pPr>
          <a:r>
            <a:rPr lang="en-US" sz="1500" kern="1200" dirty="0" smtClean="0"/>
            <a:t>Rapidly roll-out new services</a:t>
          </a:r>
          <a:endParaRPr lang="el-GR" sz="1500" kern="1200" dirty="0"/>
        </a:p>
        <a:p>
          <a:pPr marL="114300" lvl="1" indent="-114300" algn="l" defTabSz="666750">
            <a:lnSpc>
              <a:spcPct val="90000"/>
            </a:lnSpc>
            <a:spcBef>
              <a:spcPct val="0"/>
            </a:spcBef>
            <a:spcAft>
              <a:spcPct val="15000"/>
            </a:spcAft>
            <a:buChar char="••"/>
          </a:pPr>
          <a:r>
            <a:rPr lang="en-US" sz="1500" kern="1200" dirty="0" smtClean="0"/>
            <a:t>Reduce maintenance</a:t>
          </a:r>
          <a:endParaRPr lang="el-GR" sz="1500" kern="1200" dirty="0"/>
        </a:p>
        <a:p>
          <a:pPr marL="114300" lvl="1" indent="-114300" algn="l" defTabSz="666750">
            <a:lnSpc>
              <a:spcPct val="90000"/>
            </a:lnSpc>
            <a:spcBef>
              <a:spcPct val="0"/>
            </a:spcBef>
            <a:spcAft>
              <a:spcPct val="15000"/>
            </a:spcAft>
            <a:buChar char="••"/>
          </a:pPr>
          <a:r>
            <a:rPr lang="en-US" sz="1500" kern="1200" dirty="0" smtClean="0"/>
            <a:t>Improved user satisfaction</a:t>
          </a:r>
          <a:endParaRPr lang="el-GR" sz="1500" kern="1200" dirty="0"/>
        </a:p>
        <a:p>
          <a:pPr marL="114300" lvl="1" indent="-114300" algn="l" defTabSz="666750">
            <a:lnSpc>
              <a:spcPct val="90000"/>
            </a:lnSpc>
            <a:spcBef>
              <a:spcPct val="0"/>
            </a:spcBef>
            <a:spcAft>
              <a:spcPct val="15000"/>
            </a:spcAft>
            <a:buChar char="••"/>
          </a:pPr>
          <a:r>
            <a:rPr lang="en-US" sz="1500" kern="1200" dirty="0" smtClean="0"/>
            <a:t>Real-time QoE inference</a:t>
          </a:r>
          <a:endParaRPr lang="el-GR" sz="1500" kern="1200" dirty="0"/>
        </a:p>
        <a:p>
          <a:pPr marL="114300" lvl="1" indent="-114300" algn="l" defTabSz="666750">
            <a:lnSpc>
              <a:spcPct val="90000"/>
            </a:lnSpc>
            <a:spcBef>
              <a:spcPct val="0"/>
            </a:spcBef>
            <a:spcAft>
              <a:spcPct val="15000"/>
            </a:spcAft>
            <a:buChar char="••"/>
          </a:pPr>
          <a:r>
            <a:rPr lang="en-US" sz="1500" kern="1200" dirty="0" smtClean="0"/>
            <a:t>Early-warning</a:t>
          </a:r>
          <a:endParaRPr lang="el-GR" sz="1500" kern="1200" dirty="0"/>
        </a:p>
        <a:p>
          <a:pPr marL="114300" lvl="1" indent="-114300" algn="l" defTabSz="666750">
            <a:lnSpc>
              <a:spcPct val="90000"/>
            </a:lnSpc>
            <a:spcBef>
              <a:spcPct val="0"/>
            </a:spcBef>
            <a:spcAft>
              <a:spcPct val="15000"/>
            </a:spcAft>
            <a:buChar char="••"/>
          </a:pPr>
          <a:r>
            <a:rPr lang="en-US" sz="1500" kern="1200" dirty="0" smtClean="0"/>
            <a:t>Real-time statistics &amp; trends</a:t>
          </a:r>
          <a:endParaRPr lang="el-GR" sz="1500" kern="1200" dirty="0"/>
        </a:p>
        <a:p>
          <a:pPr marL="114300" lvl="1" indent="-114300" algn="l" defTabSz="666750">
            <a:lnSpc>
              <a:spcPct val="90000"/>
            </a:lnSpc>
            <a:spcBef>
              <a:spcPct val="0"/>
            </a:spcBef>
            <a:spcAft>
              <a:spcPct val="15000"/>
            </a:spcAft>
            <a:buChar char="••"/>
          </a:pPr>
          <a:r>
            <a:rPr lang="en-US" sz="1500" kern="1200" dirty="0" smtClean="0"/>
            <a:t>…</a:t>
          </a:r>
          <a:endParaRPr lang="el-GR" sz="1500" kern="1200" dirty="0"/>
        </a:p>
        <a:p>
          <a:pPr marL="114300" lvl="1" indent="-114300" algn="l" defTabSz="577850">
            <a:lnSpc>
              <a:spcPct val="90000"/>
            </a:lnSpc>
            <a:spcBef>
              <a:spcPct val="0"/>
            </a:spcBef>
            <a:spcAft>
              <a:spcPct val="15000"/>
            </a:spcAft>
            <a:buChar char="••"/>
          </a:pPr>
          <a:endParaRPr lang="el-GR" sz="1300" kern="1200" dirty="0"/>
        </a:p>
      </dsp:txBody>
      <dsp:txXfrm rot="5400000">
        <a:off x="3681" y="950506"/>
        <a:ext cx="2761531" cy="2851516"/>
      </dsp:txXfrm>
    </dsp:sp>
    <dsp:sp modelId="{7BBA8E68-5614-4A0E-A0BE-B1A72D96C798}">
      <dsp:nvSpPr>
        <dsp:cNvPr id="0" name=""/>
        <dsp:cNvSpPr/>
      </dsp:nvSpPr>
      <dsp:spPr>
        <a:xfrm rot="16200000">
          <a:off x="1976829" y="995498"/>
          <a:ext cx="4752528" cy="2761531"/>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lvl="0" algn="l" defTabSz="711200">
            <a:lnSpc>
              <a:spcPct val="90000"/>
            </a:lnSpc>
            <a:spcBef>
              <a:spcPct val="0"/>
            </a:spcBef>
            <a:spcAft>
              <a:spcPct val="35000"/>
            </a:spcAft>
          </a:pPr>
          <a:r>
            <a:rPr lang="en-US" sz="1600" kern="1200" dirty="0" smtClean="0">
              <a:solidFill>
                <a:srgbClr val="FFFF00"/>
              </a:solidFill>
            </a:rPr>
            <a:t>Business</a:t>
          </a:r>
          <a:endParaRPr lang="el-GR" sz="1600" kern="1200" dirty="0">
            <a:solidFill>
              <a:srgbClr val="FFFF00"/>
            </a:solidFill>
          </a:endParaRPr>
        </a:p>
        <a:p>
          <a:pPr marL="171450" lvl="1" indent="-171450" algn="l" defTabSz="711200">
            <a:lnSpc>
              <a:spcPct val="90000"/>
            </a:lnSpc>
            <a:spcBef>
              <a:spcPct val="0"/>
            </a:spcBef>
            <a:spcAft>
              <a:spcPct val="15000"/>
            </a:spcAft>
            <a:buChar char="••"/>
          </a:pPr>
          <a:r>
            <a:rPr lang="en-US" sz="1600" kern="1200" dirty="0" smtClean="0">
              <a:solidFill>
                <a:schemeClr val="bg1"/>
              </a:solidFill>
            </a:rPr>
            <a:t> Assess agreements</a:t>
          </a:r>
          <a:endParaRPr lang="el-GR" sz="1600" kern="1200" dirty="0">
            <a:solidFill>
              <a:schemeClr val="bg1"/>
            </a:solidFill>
          </a:endParaRPr>
        </a:p>
        <a:p>
          <a:pPr marL="171450" lvl="1" indent="-171450" algn="l" defTabSz="711200">
            <a:lnSpc>
              <a:spcPct val="90000"/>
            </a:lnSpc>
            <a:spcBef>
              <a:spcPct val="0"/>
            </a:spcBef>
            <a:spcAft>
              <a:spcPct val="15000"/>
            </a:spcAft>
            <a:buChar char="••"/>
          </a:pPr>
          <a:r>
            <a:rPr lang="en-US" sz="1600" kern="1200" dirty="0" smtClean="0"/>
            <a:t> Pricing</a:t>
          </a:r>
          <a:endParaRPr lang="el-GR" sz="1600" kern="1200" dirty="0"/>
        </a:p>
        <a:p>
          <a:pPr marL="171450" lvl="1" indent="-171450" algn="l" defTabSz="711200">
            <a:lnSpc>
              <a:spcPct val="90000"/>
            </a:lnSpc>
            <a:spcBef>
              <a:spcPct val="0"/>
            </a:spcBef>
            <a:spcAft>
              <a:spcPct val="15000"/>
            </a:spcAft>
            <a:buChar char="••"/>
          </a:pPr>
          <a:r>
            <a:rPr lang="en-US" sz="1600" kern="1200" dirty="0" smtClean="0"/>
            <a:t>Advertising  &amp; marketing</a:t>
          </a:r>
          <a:endParaRPr lang="el-GR" sz="1600" kern="1200" dirty="0"/>
        </a:p>
        <a:p>
          <a:pPr marL="171450" lvl="1" indent="-171450" algn="l" defTabSz="711200">
            <a:lnSpc>
              <a:spcPct val="90000"/>
            </a:lnSpc>
            <a:spcBef>
              <a:spcPct val="0"/>
            </a:spcBef>
            <a:spcAft>
              <a:spcPct val="15000"/>
            </a:spcAft>
            <a:buChar char="••"/>
          </a:pPr>
          <a:r>
            <a:rPr lang="en-US" sz="1600" kern="1200" dirty="0" smtClean="0">
              <a:solidFill>
                <a:schemeClr val="bg1"/>
              </a:solidFill>
            </a:rPr>
            <a:t>Booking</a:t>
          </a:r>
          <a:endParaRPr lang="el-GR" sz="1600" kern="1200" dirty="0">
            <a:solidFill>
              <a:schemeClr val="bg1"/>
            </a:solidFill>
          </a:endParaRPr>
        </a:p>
        <a:p>
          <a:pPr marL="171450" lvl="1" indent="-171450" algn="l" defTabSz="711200">
            <a:lnSpc>
              <a:spcPct val="90000"/>
            </a:lnSpc>
            <a:spcBef>
              <a:spcPct val="0"/>
            </a:spcBef>
            <a:spcAft>
              <a:spcPct val="15000"/>
            </a:spcAft>
            <a:buChar char="••"/>
          </a:pPr>
          <a:r>
            <a:rPr lang="en-US" sz="1600" kern="1200" dirty="0" smtClean="0"/>
            <a:t>Optimize value-generating mobility &amp; wireless services</a:t>
          </a:r>
          <a:endParaRPr lang="el-GR" sz="1600" kern="1200" dirty="0"/>
        </a:p>
        <a:p>
          <a:pPr marL="171450" lvl="1" indent="-171450" algn="l" defTabSz="711200">
            <a:lnSpc>
              <a:spcPct val="90000"/>
            </a:lnSpc>
            <a:spcBef>
              <a:spcPct val="0"/>
            </a:spcBef>
            <a:spcAft>
              <a:spcPct val="15000"/>
            </a:spcAft>
            <a:buChar char="••"/>
          </a:pPr>
          <a:r>
            <a:rPr lang="en-US" sz="1600" kern="1200" dirty="0" smtClean="0"/>
            <a:t>Monetize  mobility &amp; wireless service sessions</a:t>
          </a:r>
        </a:p>
        <a:p>
          <a:pPr marL="171450" lvl="1" indent="-171450" algn="l" defTabSz="711200">
            <a:lnSpc>
              <a:spcPct val="90000"/>
            </a:lnSpc>
            <a:spcBef>
              <a:spcPct val="0"/>
            </a:spcBef>
            <a:spcAft>
              <a:spcPct val="15000"/>
            </a:spcAft>
            <a:buChar char="••"/>
          </a:pPr>
          <a:r>
            <a:rPr lang="en-US" sz="1600" kern="1200" dirty="0" smtClean="0"/>
            <a:t>  …</a:t>
          </a:r>
        </a:p>
      </dsp:txBody>
      <dsp:txXfrm rot="5400000">
        <a:off x="2972327" y="950506"/>
        <a:ext cx="2761531" cy="2851516"/>
      </dsp:txXfrm>
    </dsp:sp>
    <dsp:sp modelId="{0D50B850-E08A-4820-9584-D0ADBD64CD53}">
      <dsp:nvSpPr>
        <dsp:cNvPr id="0" name=""/>
        <dsp:cNvSpPr/>
      </dsp:nvSpPr>
      <dsp:spPr>
        <a:xfrm rot="16200000">
          <a:off x="5038622" y="902351"/>
          <a:ext cx="4752528" cy="2947824"/>
        </a:xfrm>
        <a:prstGeom prst="flowChartManualOperation">
          <a:avLst/>
        </a:prstGeom>
        <a:solidFill>
          <a:schemeClr val="tx2">
            <a:lumMod val="50000"/>
          </a:schemeClr>
        </a:solidFill>
        <a:ln w="25400" cap="flat" cmpd="sng" algn="ctr">
          <a:solidFill>
            <a:schemeClr val="lt1">
              <a:hueOff val="0"/>
              <a:satOff val="0"/>
              <a:lumOff val="0"/>
              <a:alphaOff val="0"/>
            </a:schemeClr>
          </a:solidFill>
          <a:prstDash val="solid"/>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t" anchorCtr="0">
          <a:noAutofit/>
        </a:bodyPr>
        <a:lstStyle/>
        <a:p>
          <a:pPr lvl="0" algn="l" defTabSz="800100">
            <a:lnSpc>
              <a:spcPct val="90000"/>
            </a:lnSpc>
            <a:spcBef>
              <a:spcPct val="0"/>
            </a:spcBef>
            <a:spcAft>
              <a:spcPct val="35000"/>
            </a:spcAft>
          </a:pPr>
          <a:r>
            <a:rPr lang="en-US" sz="1800" b="1" i="0" kern="1200" dirty="0" smtClean="0">
              <a:solidFill>
                <a:srgbClr val="FFFF00"/>
              </a:solidFill>
            </a:rPr>
            <a:t>Vision</a:t>
          </a:r>
          <a:endParaRPr lang="el-GR" sz="1800" b="1" i="0" kern="1200" dirty="0">
            <a:solidFill>
              <a:srgbClr val="FFFF00"/>
            </a:solidFill>
          </a:endParaRPr>
        </a:p>
        <a:p>
          <a:pPr marL="171450" lvl="1" indent="-171450" algn="l" defTabSz="800100">
            <a:lnSpc>
              <a:spcPct val="90000"/>
            </a:lnSpc>
            <a:spcBef>
              <a:spcPct val="0"/>
            </a:spcBef>
            <a:spcAft>
              <a:spcPct val="15000"/>
            </a:spcAft>
            <a:buChar char="••"/>
          </a:pPr>
          <a:r>
            <a:rPr lang="en-US" sz="1800" b="1" i="0" kern="1200" dirty="0" smtClean="0"/>
            <a:t> Smarter Commerce</a:t>
          </a:r>
          <a:endParaRPr lang="el-GR" sz="1800" b="1" i="0" kern="1200" dirty="0"/>
        </a:p>
        <a:p>
          <a:pPr marL="171450" lvl="1" indent="-171450" algn="l" defTabSz="800100">
            <a:lnSpc>
              <a:spcPct val="90000"/>
            </a:lnSpc>
            <a:spcBef>
              <a:spcPct val="0"/>
            </a:spcBef>
            <a:spcAft>
              <a:spcPct val="15000"/>
            </a:spcAft>
            <a:buChar char="••"/>
          </a:pPr>
          <a:r>
            <a:rPr lang="en-US" sz="1800" b="1" i="0" kern="1200" dirty="0" smtClean="0"/>
            <a:t> Analytics &amp; Big Data</a:t>
          </a:r>
          <a:endParaRPr lang="el-GR" sz="1800" b="1" i="0" kern="1200" dirty="0"/>
        </a:p>
        <a:p>
          <a:pPr marL="171450" lvl="1" indent="-171450" algn="l" defTabSz="800100">
            <a:lnSpc>
              <a:spcPct val="90000"/>
            </a:lnSpc>
            <a:spcBef>
              <a:spcPct val="0"/>
            </a:spcBef>
            <a:spcAft>
              <a:spcPct val="15000"/>
            </a:spcAft>
            <a:buChar char="••"/>
          </a:pPr>
          <a:r>
            <a:rPr lang="en-US" sz="1800" b="1" i="0" kern="1200" dirty="0" smtClean="0"/>
            <a:t>  Smarter Network Management</a:t>
          </a:r>
          <a:endParaRPr lang="el-GR" sz="1800" b="1" i="0" kern="1200" dirty="0"/>
        </a:p>
        <a:p>
          <a:pPr marL="171450" lvl="1" indent="-171450" algn="l" defTabSz="800100">
            <a:lnSpc>
              <a:spcPct val="90000"/>
            </a:lnSpc>
            <a:spcBef>
              <a:spcPct val="0"/>
            </a:spcBef>
            <a:spcAft>
              <a:spcPct val="15000"/>
            </a:spcAft>
            <a:buChar char="••"/>
          </a:pPr>
          <a:r>
            <a:rPr lang="en-US" sz="1800" b="1" i="0" kern="1200" dirty="0" smtClean="0"/>
            <a:t>Support of augmented reality &amp; virtual reality services</a:t>
          </a:r>
          <a:endParaRPr lang="el-GR" sz="1800" b="1" i="0" kern="1200" dirty="0"/>
        </a:p>
        <a:p>
          <a:pPr marL="171450" lvl="1" indent="-171450" algn="l" defTabSz="800100">
            <a:lnSpc>
              <a:spcPct val="90000"/>
            </a:lnSpc>
            <a:spcBef>
              <a:spcPct val="0"/>
            </a:spcBef>
            <a:spcAft>
              <a:spcPct val="15000"/>
            </a:spcAft>
            <a:buChar char="••"/>
          </a:pPr>
          <a:endParaRPr lang="el-GR" sz="1800" b="1" i="0" kern="1200" dirty="0"/>
        </a:p>
        <a:p>
          <a:pPr marL="114300" lvl="1" indent="-114300" algn="l" defTabSz="577850">
            <a:lnSpc>
              <a:spcPct val="90000"/>
            </a:lnSpc>
            <a:spcBef>
              <a:spcPct val="0"/>
            </a:spcBef>
            <a:spcAft>
              <a:spcPct val="15000"/>
            </a:spcAft>
            <a:buChar char="••"/>
          </a:pPr>
          <a:endParaRPr lang="el-GR" sz="1300" kern="1200" dirty="0"/>
        </a:p>
      </dsp:txBody>
      <dsp:txXfrm rot="5400000">
        <a:off x="5940974" y="950505"/>
        <a:ext cx="2947824" cy="28515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8AFEB8-317C-44E2-BB77-BFFA9C6AFE82}">
      <dsp:nvSpPr>
        <dsp:cNvPr id="0" name=""/>
        <dsp:cNvSpPr/>
      </dsp:nvSpPr>
      <dsp:spPr>
        <a:xfrm>
          <a:off x="621068" y="0"/>
          <a:ext cx="7038782" cy="1484784"/>
        </a:xfrm>
        <a:prstGeom prst="rightArrow">
          <a:avLst/>
        </a:prstGeom>
        <a:solidFill>
          <a:srgbClr val="FFFF99"/>
        </a:solidFill>
        <a:ln>
          <a:noFill/>
        </a:ln>
        <a:effectLst/>
      </dsp:spPr>
      <dsp:style>
        <a:lnRef idx="0">
          <a:scrgbClr r="0" g="0" b="0"/>
        </a:lnRef>
        <a:fillRef idx="1">
          <a:scrgbClr r="0" g="0" b="0"/>
        </a:fillRef>
        <a:effectRef idx="0">
          <a:scrgbClr r="0" g="0" b="0"/>
        </a:effectRef>
        <a:fontRef idx="minor"/>
      </dsp:style>
    </dsp:sp>
    <dsp:sp modelId="{7BC9F35E-43B4-4F0A-A593-4CE9354F39AE}">
      <dsp:nvSpPr>
        <dsp:cNvPr id="0" name=""/>
        <dsp:cNvSpPr/>
      </dsp:nvSpPr>
      <dsp:spPr>
        <a:xfrm>
          <a:off x="2830" y="445435"/>
          <a:ext cx="1838946" cy="593913"/>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FFFF00"/>
              </a:solidFill>
            </a:rPr>
            <a:t>Convenience</a:t>
          </a:r>
          <a:endParaRPr lang="el-GR" sz="1800" b="1" kern="1200" dirty="0">
            <a:solidFill>
              <a:srgbClr val="FFFF00"/>
            </a:solidFill>
          </a:endParaRPr>
        </a:p>
      </dsp:txBody>
      <dsp:txXfrm>
        <a:off x="31822" y="474427"/>
        <a:ext cx="1780962" cy="535929"/>
      </dsp:txXfrm>
    </dsp:sp>
    <dsp:sp modelId="{F9F8D557-22E2-44DD-9F75-EF9C901F4427}">
      <dsp:nvSpPr>
        <dsp:cNvPr id="0" name=""/>
        <dsp:cNvSpPr/>
      </dsp:nvSpPr>
      <dsp:spPr>
        <a:xfrm>
          <a:off x="2178941" y="432048"/>
          <a:ext cx="1838946" cy="593913"/>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FFFF00"/>
              </a:solidFill>
            </a:rPr>
            <a:t>Time</a:t>
          </a:r>
          <a:endParaRPr lang="el-GR" sz="1800" b="1" kern="1200" dirty="0">
            <a:solidFill>
              <a:srgbClr val="FFFF00"/>
            </a:solidFill>
          </a:endParaRPr>
        </a:p>
      </dsp:txBody>
      <dsp:txXfrm>
        <a:off x="2207933" y="461040"/>
        <a:ext cx="1780962" cy="535929"/>
      </dsp:txXfrm>
    </dsp:sp>
    <dsp:sp modelId="{F73A0CDE-42BA-4BAA-9485-1E962B24036D}">
      <dsp:nvSpPr>
        <dsp:cNvPr id="0" name=""/>
        <dsp:cNvSpPr/>
      </dsp:nvSpPr>
      <dsp:spPr>
        <a:xfrm>
          <a:off x="4293705" y="445435"/>
          <a:ext cx="1838946" cy="593913"/>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FFFF00"/>
              </a:solidFill>
            </a:rPr>
            <a:t>Customer Satisfaction</a:t>
          </a:r>
          <a:endParaRPr lang="el-GR" sz="1800" kern="1200" dirty="0">
            <a:solidFill>
              <a:srgbClr val="FFFF00"/>
            </a:solidFill>
          </a:endParaRPr>
        </a:p>
      </dsp:txBody>
      <dsp:txXfrm>
        <a:off x="4322697" y="474427"/>
        <a:ext cx="1780962" cy="535929"/>
      </dsp:txXfrm>
    </dsp:sp>
    <dsp:sp modelId="{76C92572-989A-4D8C-9C6A-686A57D7C601}">
      <dsp:nvSpPr>
        <dsp:cNvPr id="0" name=""/>
        <dsp:cNvSpPr/>
      </dsp:nvSpPr>
      <dsp:spPr>
        <a:xfrm>
          <a:off x="6439143" y="445435"/>
          <a:ext cx="1838946" cy="593913"/>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FFFF00"/>
              </a:solidFill>
            </a:rPr>
            <a:t>Money</a:t>
          </a:r>
          <a:endParaRPr lang="el-GR" sz="1800" b="1" kern="1200" dirty="0">
            <a:solidFill>
              <a:srgbClr val="FFFF00"/>
            </a:solidFill>
          </a:endParaRPr>
        </a:p>
      </dsp:txBody>
      <dsp:txXfrm>
        <a:off x="6468135" y="474427"/>
        <a:ext cx="1780962" cy="535929"/>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2" y="1"/>
            <a:ext cx="2945659" cy="496412"/>
          </a:xfrm>
          <a:prstGeom prst="rect">
            <a:avLst/>
          </a:prstGeom>
        </p:spPr>
        <p:txBody>
          <a:bodyPr vert="horz" lIns="91707" tIns="45853" rIns="91707" bIns="45853" rtlCol="0"/>
          <a:lstStyle>
            <a:lvl1pPr algn="l">
              <a:defRPr sz="1200"/>
            </a:lvl1pPr>
          </a:lstStyle>
          <a:p>
            <a:endParaRPr lang="el-GR"/>
          </a:p>
        </p:txBody>
      </p:sp>
      <p:sp>
        <p:nvSpPr>
          <p:cNvPr id="3" name="2 - Θέση ημερομηνίας"/>
          <p:cNvSpPr>
            <a:spLocks noGrp="1"/>
          </p:cNvSpPr>
          <p:nvPr>
            <p:ph type="dt" sz="quarter" idx="1"/>
          </p:nvPr>
        </p:nvSpPr>
        <p:spPr>
          <a:xfrm>
            <a:off x="3850445" y="1"/>
            <a:ext cx="2945659" cy="496412"/>
          </a:xfrm>
          <a:prstGeom prst="rect">
            <a:avLst/>
          </a:prstGeom>
        </p:spPr>
        <p:txBody>
          <a:bodyPr vert="horz" lIns="91707" tIns="45853" rIns="91707" bIns="45853" rtlCol="0"/>
          <a:lstStyle>
            <a:lvl1pPr algn="r">
              <a:defRPr sz="1200"/>
            </a:lvl1pPr>
          </a:lstStyle>
          <a:p>
            <a:fld id="{BAAB54AB-88DA-4A31-A8BE-2BB9250B5843}" type="datetimeFigureOut">
              <a:rPr lang="el-GR" smtClean="0"/>
              <a:pPr/>
              <a:t>12/12/2019</a:t>
            </a:fld>
            <a:endParaRPr lang="el-GR"/>
          </a:p>
        </p:txBody>
      </p:sp>
      <p:sp>
        <p:nvSpPr>
          <p:cNvPr id="4" name="3 - Θέση υποσέλιδου"/>
          <p:cNvSpPr>
            <a:spLocks noGrp="1"/>
          </p:cNvSpPr>
          <p:nvPr>
            <p:ph type="ftr" sz="quarter" idx="2"/>
          </p:nvPr>
        </p:nvSpPr>
        <p:spPr>
          <a:xfrm>
            <a:off x="2" y="9430092"/>
            <a:ext cx="2945659" cy="496412"/>
          </a:xfrm>
          <a:prstGeom prst="rect">
            <a:avLst/>
          </a:prstGeom>
        </p:spPr>
        <p:txBody>
          <a:bodyPr vert="horz" lIns="91707" tIns="45853" rIns="91707" bIns="45853" rtlCol="0" anchor="b"/>
          <a:lstStyle>
            <a:lvl1pPr algn="l">
              <a:defRPr sz="1200"/>
            </a:lvl1pPr>
          </a:lstStyle>
          <a:p>
            <a:endParaRPr lang="el-GR"/>
          </a:p>
        </p:txBody>
      </p:sp>
      <p:sp>
        <p:nvSpPr>
          <p:cNvPr id="5" name="4 - Θέση αριθμού διαφάνειας"/>
          <p:cNvSpPr>
            <a:spLocks noGrp="1"/>
          </p:cNvSpPr>
          <p:nvPr>
            <p:ph type="sldNum" sz="quarter" idx="3"/>
          </p:nvPr>
        </p:nvSpPr>
        <p:spPr>
          <a:xfrm>
            <a:off x="3850445" y="9430092"/>
            <a:ext cx="2945659" cy="496412"/>
          </a:xfrm>
          <a:prstGeom prst="rect">
            <a:avLst/>
          </a:prstGeom>
        </p:spPr>
        <p:txBody>
          <a:bodyPr vert="horz" lIns="91707" tIns="45853" rIns="91707" bIns="45853" rtlCol="0" anchor="b"/>
          <a:lstStyle>
            <a:lvl1pPr algn="r">
              <a:defRPr sz="1200"/>
            </a:lvl1pPr>
          </a:lstStyle>
          <a:p>
            <a:fld id="{1E727EB6-1C9E-490D-AAEF-CE7BB892EDA6}" type="slidenum">
              <a:rPr lang="el-GR" smtClean="0"/>
              <a:pPr/>
              <a:t>‹#›</a:t>
            </a:fld>
            <a:endParaRPr lang="el-GR"/>
          </a:p>
        </p:txBody>
      </p:sp>
    </p:spTree>
    <p:extLst>
      <p:ext uri="{BB962C8B-B14F-4D97-AF65-F5344CB8AC3E}">
        <p14:creationId xmlns:p14="http://schemas.microsoft.com/office/powerpoint/2010/main" val="27960417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2" y="1"/>
            <a:ext cx="2945659" cy="496412"/>
          </a:xfrm>
          <a:prstGeom prst="rect">
            <a:avLst/>
          </a:prstGeom>
        </p:spPr>
        <p:txBody>
          <a:bodyPr vert="horz" lIns="91707" tIns="45853" rIns="91707" bIns="45853" rtlCol="0"/>
          <a:lstStyle>
            <a:lvl1pPr algn="l">
              <a:defRPr sz="1200"/>
            </a:lvl1pPr>
          </a:lstStyle>
          <a:p>
            <a:endParaRPr lang="el-GR"/>
          </a:p>
        </p:txBody>
      </p:sp>
      <p:sp>
        <p:nvSpPr>
          <p:cNvPr id="3" name="2 - Θέση ημερομηνίας"/>
          <p:cNvSpPr>
            <a:spLocks noGrp="1"/>
          </p:cNvSpPr>
          <p:nvPr>
            <p:ph type="dt" idx="1"/>
          </p:nvPr>
        </p:nvSpPr>
        <p:spPr>
          <a:xfrm>
            <a:off x="3850445" y="1"/>
            <a:ext cx="2945659" cy="496412"/>
          </a:xfrm>
          <a:prstGeom prst="rect">
            <a:avLst/>
          </a:prstGeom>
        </p:spPr>
        <p:txBody>
          <a:bodyPr vert="horz" lIns="91707" tIns="45853" rIns="91707" bIns="45853" rtlCol="0"/>
          <a:lstStyle>
            <a:lvl1pPr algn="r">
              <a:defRPr sz="1200"/>
            </a:lvl1pPr>
          </a:lstStyle>
          <a:p>
            <a:fld id="{AF31EAAA-E51F-49D6-BD7C-07BF1F3F15FA}" type="datetimeFigureOut">
              <a:rPr lang="el-GR" smtClean="0"/>
              <a:pPr/>
              <a:t>12/12/2019</a:t>
            </a:fld>
            <a:endParaRPr lang="el-GR"/>
          </a:p>
        </p:txBody>
      </p:sp>
      <p:sp>
        <p:nvSpPr>
          <p:cNvPr id="4" name="3 - Θέση εικόνας διαφάνειας"/>
          <p:cNvSpPr>
            <a:spLocks noGrp="1" noRot="1" noChangeAspect="1"/>
          </p:cNvSpPr>
          <p:nvPr>
            <p:ph type="sldImg" idx="2"/>
          </p:nvPr>
        </p:nvSpPr>
        <p:spPr>
          <a:xfrm>
            <a:off x="919163" y="746125"/>
            <a:ext cx="4959350" cy="3721100"/>
          </a:xfrm>
          <a:prstGeom prst="rect">
            <a:avLst/>
          </a:prstGeom>
          <a:noFill/>
          <a:ln w="12700">
            <a:solidFill>
              <a:prstClr val="black"/>
            </a:solidFill>
          </a:ln>
        </p:spPr>
        <p:txBody>
          <a:bodyPr vert="horz" lIns="91707" tIns="45853" rIns="91707" bIns="45853" rtlCol="0" anchor="ctr"/>
          <a:lstStyle/>
          <a:p>
            <a:endParaRPr lang="el-GR"/>
          </a:p>
        </p:txBody>
      </p:sp>
      <p:sp>
        <p:nvSpPr>
          <p:cNvPr id="5" name="4 - Θέση σημειώσεων"/>
          <p:cNvSpPr>
            <a:spLocks noGrp="1"/>
          </p:cNvSpPr>
          <p:nvPr>
            <p:ph type="body" sz="quarter" idx="3"/>
          </p:nvPr>
        </p:nvSpPr>
        <p:spPr>
          <a:xfrm>
            <a:off x="679768" y="4715909"/>
            <a:ext cx="5438140" cy="4467701"/>
          </a:xfrm>
          <a:prstGeom prst="rect">
            <a:avLst/>
          </a:prstGeom>
        </p:spPr>
        <p:txBody>
          <a:bodyPr vert="horz" lIns="91707" tIns="45853" rIns="91707" bIns="45853"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2" y="9430092"/>
            <a:ext cx="2945659" cy="496412"/>
          </a:xfrm>
          <a:prstGeom prst="rect">
            <a:avLst/>
          </a:prstGeom>
        </p:spPr>
        <p:txBody>
          <a:bodyPr vert="horz" lIns="91707" tIns="45853" rIns="91707" bIns="45853"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50445" y="9430092"/>
            <a:ext cx="2945659" cy="496412"/>
          </a:xfrm>
          <a:prstGeom prst="rect">
            <a:avLst/>
          </a:prstGeom>
        </p:spPr>
        <p:txBody>
          <a:bodyPr vert="horz" lIns="91707" tIns="45853" rIns="91707" bIns="45853" rtlCol="0" anchor="b"/>
          <a:lstStyle>
            <a:lvl1pPr algn="r">
              <a:defRPr sz="1200"/>
            </a:lvl1pPr>
          </a:lstStyle>
          <a:p>
            <a:fld id="{CC64AD67-839C-4314-B4B6-5604512A643F}" type="slidenum">
              <a:rPr lang="el-GR" smtClean="0"/>
              <a:pPr/>
              <a:t>‹#›</a:t>
            </a:fld>
            <a:endParaRPr lang="el-GR"/>
          </a:p>
        </p:txBody>
      </p:sp>
    </p:spTree>
    <p:extLst>
      <p:ext uri="{BB962C8B-B14F-4D97-AF65-F5344CB8AC3E}">
        <p14:creationId xmlns:p14="http://schemas.microsoft.com/office/powerpoint/2010/main" val="1790394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Brightness" TargetMode="External"/><Relationship Id="rId7" Type="http://schemas.openxmlformats.org/officeDocument/2006/relationships/hyperlink" Target="https://en.wikipedia.org/wiki/Hipparchus"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en.wikipedia.org/wiki/Weber%E2%80%93Fechner_law" TargetMode="External"/><Relationship Id="rId5" Type="http://schemas.openxmlformats.org/officeDocument/2006/relationships/hyperlink" Target="https://en.wikipedia.org/wiki/Stellar_magnitude" TargetMode="External"/><Relationship Id="rId4" Type="http://schemas.openxmlformats.org/officeDocument/2006/relationships/hyperlink" Target="https://en.wikipedia.org/wiki/Power_law"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5"/>
          <p:cNvSpPr>
            <a:spLocks noGrp="1" noChangeArrowheads="1"/>
          </p:cNvSpPr>
          <p:nvPr>
            <p:ph type="sldNum"/>
          </p:nvPr>
        </p:nvSpPr>
        <p:spPr>
          <a:ln/>
        </p:spPr>
        <p:txBody>
          <a:bodyPr/>
          <a:lstStyle/>
          <a:p>
            <a:fld id="{5CBF315C-1B69-46CF-B530-1A9830B98D26}" type="slidenum">
              <a:rPr lang="en-US"/>
              <a:pPr/>
              <a:t>1</a:t>
            </a:fld>
            <a:endParaRPr lang="en-US" dirty="0"/>
          </a:p>
        </p:txBody>
      </p:sp>
      <p:sp>
        <p:nvSpPr>
          <p:cNvPr id="26625" name="Text Box 1"/>
          <p:cNvSpPr txBox="1">
            <a:spLocks noChangeArrowheads="1"/>
          </p:cNvSpPr>
          <p:nvPr/>
        </p:nvSpPr>
        <p:spPr bwMode="auto">
          <a:xfrm>
            <a:off x="3847297" y="9431504"/>
            <a:ext cx="2942049" cy="487322"/>
          </a:xfrm>
          <a:prstGeom prst="rect">
            <a:avLst/>
          </a:prstGeom>
          <a:noFill/>
          <a:ln w="9525">
            <a:noFill/>
            <a:round/>
            <a:headEnd/>
            <a:tailEnd/>
          </a:ln>
          <a:effectLst/>
        </p:spPr>
        <p:txBody>
          <a:bodyPr lIns="0" tIns="0" rIns="0" bIns="0" anchor="b"/>
          <a:lstStyle/>
          <a:p>
            <a:pPr algn="r">
              <a:tabLst>
                <a:tab pos="0" algn="l"/>
                <a:tab pos="405619" algn="l"/>
                <a:tab pos="811238" algn="l"/>
                <a:tab pos="1216858" algn="l"/>
                <a:tab pos="1622477" algn="l"/>
                <a:tab pos="2028096" algn="l"/>
                <a:tab pos="2433715" algn="l"/>
                <a:tab pos="2839336" algn="l"/>
                <a:tab pos="3244955" algn="l"/>
                <a:tab pos="3650574" algn="l"/>
                <a:tab pos="4056193" algn="l"/>
                <a:tab pos="4461813" algn="l"/>
                <a:tab pos="4867431" algn="l"/>
                <a:tab pos="5273051" algn="l"/>
                <a:tab pos="5678670" algn="l"/>
                <a:tab pos="6084290" algn="l"/>
                <a:tab pos="6489908" algn="l"/>
                <a:tab pos="6895528" algn="l"/>
                <a:tab pos="7301147" algn="l"/>
                <a:tab pos="7706767" algn="l"/>
                <a:tab pos="8112387" algn="l"/>
              </a:tabLst>
            </a:pPr>
            <a:fld id="{779D38FD-D2CB-4C35-AEE3-E5AA11246B5A}" type="slidenum">
              <a:rPr lang="en-US" sz="1300">
                <a:solidFill>
                  <a:srgbClr val="000000"/>
                </a:solidFill>
                <a:latin typeface="Times New Roman" pitchFamily="16" charset="0"/>
                <a:ea typeface="DejaVu Sans" charset="0"/>
                <a:cs typeface="DejaVu Sans" charset="0"/>
              </a:rPr>
              <a:pPr algn="r">
                <a:tabLst>
                  <a:tab pos="0" algn="l"/>
                  <a:tab pos="405619" algn="l"/>
                  <a:tab pos="811238" algn="l"/>
                  <a:tab pos="1216858" algn="l"/>
                  <a:tab pos="1622477" algn="l"/>
                  <a:tab pos="2028096" algn="l"/>
                  <a:tab pos="2433715" algn="l"/>
                  <a:tab pos="2839336" algn="l"/>
                  <a:tab pos="3244955" algn="l"/>
                  <a:tab pos="3650574" algn="l"/>
                  <a:tab pos="4056193" algn="l"/>
                  <a:tab pos="4461813" algn="l"/>
                  <a:tab pos="4867431" algn="l"/>
                  <a:tab pos="5273051" algn="l"/>
                  <a:tab pos="5678670" algn="l"/>
                  <a:tab pos="6084290" algn="l"/>
                  <a:tab pos="6489908" algn="l"/>
                  <a:tab pos="6895528" algn="l"/>
                  <a:tab pos="7301147" algn="l"/>
                  <a:tab pos="7706767" algn="l"/>
                  <a:tab pos="8112387" algn="l"/>
                </a:tabLst>
              </a:pPr>
              <a:t>1</a:t>
            </a:fld>
            <a:endParaRPr lang="en-US" sz="1300" dirty="0">
              <a:solidFill>
                <a:srgbClr val="000000"/>
              </a:solidFill>
              <a:latin typeface="Times New Roman" pitchFamily="16" charset="0"/>
              <a:ea typeface="DejaVu Sans" charset="0"/>
              <a:cs typeface="DejaVu Sans" charset="0"/>
            </a:endParaRPr>
          </a:p>
        </p:txBody>
      </p:sp>
      <p:sp>
        <p:nvSpPr>
          <p:cNvPr id="26626" name="Rectangle 2"/>
          <p:cNvSpPr txBox="1">
            <a:spLocks noGrp="1" noRot="1" noChangeAspect="1" noChangeArrowheads="1"/>
          </p:cNvSpPr>
          <p:nvPr>
            <p:ph type="sldImg"/>
          </p:nvPr>
        </p:nvSpPr>
        <p:spPr bwMode="auto">
          <a:xfrm>
            <a:off x="915988" y="750888"/>
            <a:ext cx="4965700" cy="3725862"/>
          </a:xfrm>
          <a:prstGeom prst="rect">
            <a:avLst/>
          </a:prstGeom>
          <a:solidFill>
            <a:srgbClr val="FFFFFF"/>
          </a:solidFill>
          <a:ln>
            <a:solidFill>
              <a:srgbClr val="000000"/>
            </a:solidFill>
            <a:miter lim="800000"/>
            <a:headEnd/>
            <a:tailEnd/>
          </a:ln>
        </p:spPr>
      </p:sp>
      <p:sp>
        <p:nvSpPr>
          <p:cNvPr id="26627" name="Rectangle 3"/>
          <p:cNvSpPr txBox="1">
            <a:spLocks noGrp="1" noChangeArrowheads="1"/>
          </p:cNvSpPr>
          <p:nvPr>
            <p:ph type="body" idx="1"/>
          </p:nvPr>
        </p:nvSpPr>
        <p:spPr bwMode="auto">
          <a:xfrm>
            <a:off x="680325" y="4714973"/>
            <a:ext cx="5438419" cy="4467386"/>
          </a:xfrm>
          <a:prstGeom prst="rect">
            <a:avLst/>
          </a:prstGeom>
          <a:noFill/>
          <a:ln>
            <a:round/>
            <a:headEnd/>
            <a:tailEnd/>
          </a:ln>
        </p:spPr>
        <p:txBody>
          <a:bodyPr wrap="none" anchor="ctr"/>
          <a:lstStyle/>
          <a:p>
            <a:endParaRPr lang="el-GR" dirty="0"/>
          </a:p>
        </p:txBody>
      </p:sp>
    </p:spTree>
    <p:extLst>
      <p:ext uri="{BB962C8B-B14F-4D97-AF65-F5344CB8AC3E}">
        <p14:creationId xmlns:p14="http://schemas.microsoft.com/office/powerpoint/2010/main" val="3887702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baseline="0" dirty="0" smtClean="0"/>
          </a:p>
        </p:txBody>
      </p:sp>
      <p:sp>
        <p:nvSpPr>
          <p:cNvPr id="4" name="Slide Number Placeholder 3"/>
          <p:cNvSpPr>
            <a:spLocks noGrp="1"/>
          </p:cNvSpPr>
          <p:nvPr>
            <p:ph type="sldNum" sz="quarter" idx="10"/>
          </p:nvPr>
        </p:nvSpPr>
        <p:spPr/>
        <p:txBody>
          <a:bodyPr/>
          <a:lstStyle/>
          <a:p>
            <a:fld id="{182483F8-F330-4780-8F27-03AA08BC1AF7}" type="slidenum">
              <a:rPr lang="el-GR" smtClean="0"/>
              <a:pPr/>
              <a:t>3</a:t>
            </a:fld>
            <a:endParaRPr lang="el-GR"/>
          </a:p>
        </p:txBody>
      </p:sp>
    </p:spTree>
    <p:extLst>
      <p:ext uri="{BB962C8B-B14F-4D97-AF65-F5344CB8AC3E}">
        <p14:creationId xmlns:p14="http://schemas.microsoft.com/office/powerpoint/2010/main" val="907933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CC64AD67-839C-4314-B4B6-5604512A643F}" type="slidenum">
              <a:rPr lang="el-GR" smtClean="0"/>
              <a:pPr/>
              <a:t>10</a:t>
            </a:fld>
            <a:endParaRPr lang="el-GR"/>
          </a:p>
        </p:txBody>
      </p:sp>
    </p:spTree>
    <p:extLst>
      <p:ext uri="{BB962C8B-B14F-4D97-AF65-F5344CB8AC3E}">
        <p14:creationId xmlns:p14="http://schemas.microsoft.com/office/powerpoint/2010/main" val="3620615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182483F8-F330-4780-8F27-03AA08BC1AF7}" type="slidenum">
              <a:rPr lang="el-GR" smtClean="0"/>
              <a:pPr/>
              <a:t>30</a:t>
            </a:fld>
            <a:endParaRPr lang="el-GR"/>
          </a:p>
        </p:txBody>
      </p:sp>
    </p:spTree>
    <p:extLst>
      <p:ext uri="{BB962C8B-B14F-4D97-AF65-F5344CB8AC3E}">
        <p14:creationId xmlns:p14="http://schemas.microsoft.com/office/powerpoint/2010/main" val="738496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Elements of psychophysics. Perceived loudness/brightness is proportional to logarithm of the actual intensity measured with an accurate nonhuman instrument. The eye senses </a:t>
            </a:r>
            <a:r>
              <a:rPr lang="en-US" dirty="0" smtClean="0">
                <a:hlinkClick r:id="rId3" tooltip="Brightness"/>
              </a:rPr>
              <a:t>brightness</a:t>
            </a:r>
            <a:r>
              <a:rPr lang="en-US" dirty="0" smtClean="0"/>
              <a:t> approximately logarithmically over a moderate range (but more like a </a:t>
            </a:r>
            <a:r>
              <a:rPr lang="en-US" dirty="0" smtClean="0">
                <a:hlinkClick r:id="rId4" tooltip="Power law"/>
              </a:rPr>
              <a:t>power law</a:t>
            </a:r>
            <a:r>
              <a:rPr lang="en-US" dirty="0" smtClean="0"/>
              <a:t> over a wider range), and </a:t>
            </a:r>
            <a:r>
              <a:rPr lang="en-US" dirty="0" smtClean="0">
                <a:hlinkClick r:id="rId5" tooltip="Stellar magnitude"/>
              </a:rPr>
              <a:t>stellar magnitude</a:t>
            </a:r>
            <a:r>
              <a:rPr lang="en-US" dirty="0" smtClean="0"/>
              <a:t> is measured on a logarithmic scale.</a:t>
            </a:r>
            <a:r>
              <a:rPr lang="en-US" baseline="30000" dirty="0" smtClean="0">
                <a:hlinkClick r:id="rId6"/>
              </a:rPr>
              <a:t>[14]</a:t>
            </a:r>
            <a:r>
              <a:rPr lang="en-US" dirty="0" smtClean="0"/>
              <a:t> This magnitude scale was invented by the ancient Greek astronomer </a:t>
            </a:r>
            <a:r>
              <a:rPr lang="en-US" dirty="0" smtClean="0">
                <a:hlinkClick r:id="rId7" tooltip="Hipparchus"/>
              </a:rPr>
              <a:t>Hipparchus</a:t>
            </a:r>
            <a:r>
              <a:rPr lang="en-US" dirty="0" smtClean="0"/>
              <a:t> in about 150 B.C. He ranked the stars he could see in terms of their brightness, with 1 representing the brightest down to 6 representing the faintest, though now the scale has been extended beyond these limits; an increase in 5 magnitudes corresponds to a decrease in brightness by a factor of 100. There is a new branch of the literature on public finance hypothesizing that the Weber–Fechner law can explain the increasing levels of public expenditures in mature democracies</a:t>
            </a:r>
            <a:endParaRPr lang="el-GR" dirty="0"/>
          </a:p>
        </p:txBody>
      </p:sp>
      <p:sp>
        <p:nvSpPr>
          <p:cNvPr id="4" name="Slide Number Placeholder 3"/>
          <p:cNvSpPr>
            <a:spLocks noGrp="1"/>
          </p:cNvSpPr>
          <p:nvPr>
            <p:ph type="sldNum" sz="quarter" idx="10"/>
          </p:nvPr>
        </p:nvSpPr>
        <p:spPr/>
        <p:txBody>
          <a:bodyPr/>
          <a:lstStyle/>
          <a:p>
            <a:fld id="{CC64AD67-839C-4314-B4B6-5604512A643F}" type="slidenum">
              <a:rPr lang="el-GR" smtClean="0"/>
              <a:pPr/>
              <a:t>35</a:t>
            </a:fld>
            <a:endParaRPr lang="el-GR"/>
          </a:p>
        </p:txBody>
      </p:sp>
    </p:spTree>
    <p:extLst>
      <p:ext uri="{BB962C8B-B14F-4D97-AF65-F5344CB8AC3E}">
        <p14:creationId xmlns:p14="http://schemas.microsoft.com/office/powerpoint/2010/main" val="499816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063EF06D-C1F6-4ED8-82F2-A7B7EC8D6EBB}" type="slidenum">
              <a:rPr lang="el-GR" smtClean="0"/>
              <a:t>71</a:t>
            </a:fld>
            <a:endParaRPr lang="el-GR"/>
          </a:p>
        </p:txBody>
      </p:sp>
    </p:spTree>
    <p:extLst>
      <p:ext uri="{BB962C8B-B14F-4D97-AF65-F5344CB8AC3E}">
        <p14:creationId xmlns:p14="http://schemas.microsoft.com/office/powerpoint/2010/main" val="2720411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 our setting, the predicted value y is the video watching percentage, x </a:t>
            </a:r>
            <a:r>
              <a:rPr lang="en-US" sz="1200" b="0" i="0" u="none" strike="noStrike" kern="1200" baseline="0" dirty="0" err="1" smtClean="0">
                <a:solidFill>
                  <a:schemeClr val="tx1"/>
                </a:solidFill>
                <a:latin typeface="+mn-lt"/>
                <a:ea typeface="+mn-ea"/>
                <a:cs typeface="+mn-cs"/>
              </a:rPr>
              <a:t>i,j</a:t>
            </a:r>
            <a:r>
              <a:rPr lang="en-US" sz="1200" b="0" i="0" u="none" strike="noStrike" kern="1200" baseline="0" dirty="0" smtClean="0">
                <a:solidFill>
                  <a:schemeClr val="tx1"/>
                </a:solidFill>
                <a:latin typeface="+mn-lt"/>
                <a:ea typeface="+mn-ea"/>
                <a:cs typeface="+mn-cs"/>
              </a:rPr>
              <a:t> are the 37 parameters we use, and βj are the estimated coefficients. In practice, as λ gets higher, a smaller number of features are taken into account. We employed LASSO with 10-fold cross validation to estimate the parameter λ. </a:t>
            </a:r>
          </a:p>
          <a:p>
            <a:r>
              <a:rPr lang="en-US" sz="1200" b="0" i="0" u="none" strike="noStrike" kern="1200" baseline="0" dirty="0" smtClean="0">
                <a:solidFill>
                  <a:schemeClr val="tx1"/>
                </a:solidFill>
                <a:latin typeface="+mn-lt"/>
                <a:ea typeface="+mn-ea"/>
                <a:cs typeface="+mn-cs"/>
              </a:rPr>
              <a:t>All coefficients β become zero for λ = 2. </a:t>
            </a:r>
          </a:p>
          <a:p>
            <a:r>
              <a:rPr lang="en-US" sz="1200" b="0" i="0" u="none" strike="noStrike" kern="1200" baseline="0" dirty="0" smtClean="0">
                <a:solidFill>
                  <a:schemeClr val="tx1"/>
                </a:solidFill>
                <a:latin typeface="+mn-lt"/>
                <a:ea typeface="+mn-ea"/>
                <a:cs typeface="+mn-cs"/>
              </a:rPr>
              <a:t>We ran cross validation and estimated the value of λ that yields the smallest cross-validation error. For each iteration, we obtained a λ in [0.4, 0.6] when the smallest cross validation-error was met. After that, we examined the derived plot for λ in [0, 2] with step size of 0.05. The dominant parameters are the ones with non-zero LASSO coefficients for λ in [0.4, 0.6]. For the different values of λ in the aforementioned interval, the set of dominant parameters, namely the number of BR changes per video duration, starting time of first RB event per video duration, timestamp of first BR change per video duration, number of negative BR changes, number of rebufferings (RBs), remains the same.</a:t>
            </a:r>
            <a:endParaRPr lang="el-GR" dirty="0"/>
          </a:p>
        </p:txBody>
      </p:sp>
      <p:sp>
        <p:nvSpPr>
          <p:cNvPr id="4" name="Slide Number Placeholder 3"/>
          <p:cNvSpPr>
            <a:spLocks noGrp="1"/>
          </p:cNvSpPr>
          <p:nvPr>
            <p:ph type="sldNum" sz="quarter" idx="10"/>
          </p:nvPr>
        </p:nvSpPr>
        <p:spPr/>
        <p:txBody>
          <a:bodyPr/>
          <a:lstStyle/>
          <a:p>
            <a:fld id="{E25511F1-FC50-4651-9366-B04D5AC26C82}" type="slidenum">
              <a:rPr lang="el-GR" smtClean="0"/>
              <a:t>80</a:t>
            </a:fld>
            <a:endParaRPr lang="el-GR"/>
          </a:p>
        </p:txBody>
      </p:sp>
    </p:spTree>
    <p:extLst>
      <p:ext uri="{BB962C8B-B14F-4D97-AF65-F5344CB8AC3E}">
        <p14:creationId xmlns:p14="http://schemas.microsoft.com/office/powerpoint/2010/main" val="1768387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Κάντε κλικ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0F3743E1-7D68-4C09-AFD1-40406D8D2AC8}" type="datetime1">
              <a:rPr lang="el-GR" smtClean="0"/>
              <a:pPr/>
              <a:t>12/12/2019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95BBB129-AB7C-407E-9B66-DF8E50EEC5AB}" type="datetime1">
              <a:rPr lang="el-GR" smtClean="0"/>
              <a:pPr/>
              <a:t>12/12/2019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Κάντε κλικ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C189CD8B-3018-4518-AA4A-D0A385F05661}" type="datetime1">
              <a:rPr lang="el-GR" smtClean="0"/>
              <a:pPr/>
              <a:t>12/12/2019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14" name="Text Placeholder 13"/>
          <p:cNvSpPr>
            <a:spLocks noGrp="1"/>
          </p:cNvSpPr>
          <p:nvPr>
            <p:ph type="body" sz="quarter" idx="10" hasCustomPrompt="1"/>
          </p:nvPr>
        </p:nvSpPr>
        <p:spPr>
          <a:xfrm>
            <a:off x="0" y="-30480"/>
            <a:ext cx="6084168" cy="278130"/>
          </a:xfrm>
        </p:spPr>
        <p:txBody>
          <a:bodyPr>
            <a:noAutofit/>
          </a:bodyPr>
          <a:lstStyle>
            <a:lvl1pPr marL="0" indent="0">
              <a:buNone/>
              <a:defRPr sz="1400" baseline="0">
                <a:solidFill>
                  <a:schemeClr val="bg1"/>
                </a:solidFill>
              </a:defRPr>
            </a:lvl1pPr>
            <a:lvl2pPr>
              <a:defRPr sz="1400"/>
            </a:lvl2pPr>
            <a:lvl3pPr>
              <a:defRPr sz="1400"/>
            </a:lvl3pPr>
            <a:lvl4pPr>
              <a:defRPr sz="1400"/>
            </a:lvl4pPr>
            <a:lvl5pPr>
              <a:defRPr sz="1400"/>
            </a:lvl5pPr>
          </a:lstStyle>
          <a:p>
            <a:pPr lvl="0"/>
            <a:r>
              <a:rPr lang="en-US" dirty="0" smtClean="0"/>
              <a:t>Click to add section name</a:t>
            </a:r>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Rectangle 4"/>
          <p:cNvSpPr>
            <a:spLocks noGrp="1" noChangeArrowheads="1"/>
          </p:cNvSpPr>
          <p:nvPr>
            <p:ph type="dt" sz="half" idx="10"/>
          </p:nvPr>
        </p:nvSpPr>
        <p:spPr>
          <a:ln/>
        </p:spPr>
        <p:txBody>
          <a:bodyPr/>
          <a:lstStyle>
            <a:lvl1pPr>
              <a:defRPr/>
            </a:lvl1pPr>
          </a:lstStyle>
          <a:p>
            <a:pPr>
              <a:defRPr/>
            </a:pPr>
            <a:fld id="{84DFF8C8-74D5-4338-AA94-0A6D971078A9}" type="datetime1">
              <a:rPr lang="el-GR" smtClean="0"/>
              <a:pPr>
                <a:defRPr/>
              </a:pPr>
              <a:t>12/12/2019</a:t>
            </a:fld>
            <a:endParaRPr lang="el-GR"/>
          </a:p>
        </p:txBody>
      </p:sp>
      <p:sp>
        <p:nvSpPr>
          <p:cNvPr id="7" name="Rectangle 5"/>
          <p:cNvSpPr>
            <a:spLocks noGrp="1" noChangeArrowheads="1"/>
          </p:cNvSpPr>
          <p:nvPr>
            <p:ph type="ftr" sz="quarter" idx="11"/>
          </p:nvPr>
        </p:nvSpPr>
        <p:spPr>
          <a:ln/>
        </p:spPr>
        <p:txBody>
          <a:bodyPr/>
          <a:lstStyle>
            <a:lvl1pPr>
              <a:defRPr/>
            </a:lvl1pPr>
          </a:lstStyle>
          <a:p>
            <a:pPr>
              <a:defRPr/>
            </a:pPr>
            <a:endParaRPr lang="el-GR"/>
          </a:p>
        </p:txBody>
      </p:sp>
      <p:sp>
        <p:nvSpPr>
          <p:cNvPr id="8" name="Rectangle 6"/>
          <p:cNvSpPr>
            <a:spLocks noGrp="1" noChangeArrowheads="1"/>
          </p:cNvSpPr>
          <p:nvPr>
            <p:ph type="sldNum" sz="quarter" idx="12"/>
          </p:nvPr>
        </p:nvSpPr>
        <p:spPr>
          <a:ln/>
        </p:spPr>
        <p:txBody>
          <a:bodyPr/>
          <a:lstStyle>
            <a:lvl1pPr>
              <a:defRPr/>
            </a:lvl1pPr>
          </a:lstStyle>
          <a:p>
            <a:pPr>
              <a:defRPr/>
            </a:pPr>
            <a:fld id="{9381A353-B961-4019-A3F6-44829A67B3EC}" type="slidenum">
              <a:rPr lang="el-GR"/>
              <a:pPr>
                <a:defRPr/>
              </a:pPr>
              <a:t>‹#›</a:t>
            </a:fld>
            <a:endParaRPr lang="el-GR"/>
          </a:p>
        </p:txBody>
      </p:sp>
    </p:spTree>
    <p:extLst>
      <p:ext uri="{BB962C8B-B14F-4D97-AF65-F5344CB8AC3E}">
        <p14:creationId xmlns:p14="http://schemas.microsoft.com/office/powerpoint/2010/main" val="101496604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8" name="Text Placeholder 13"/>
          <p:cNvSpPr>
            <a:spLocks noGrp="1"/>
          </p:cNvSpPr>
          <p:nvPr>
            <p:ph type="body" sz="quarter" idx="10" hasCustomPrompt="1"/>
          </p:nvPr>
        </p:nvSpPr>
        <p:spPr>
          <a:xfrm>
            <a:off x="0" y="-30480"/>
            <a:ext cx="6084168" cy="278130"/>
          </a:xfrm>
        </p:spPr>
        <p:txBody>
          <a:bodyPr>
            <a:noAutofit/>
          </a:bodyPr>
          <a:lstStyle>
            <a:lvl1pPr marL="0" indent="0">
              <a:buNone/>
              <a:defRPr sz="1400" baseline="0">
                <a:solidFill>
                  <a:schemeClr val="bg1"/>
                </a:solidFill>
              </a:defRPr>
            </a:lvl1pPr>
            <a:lvl2pPr>
              <a:defRPr sz="1400"/>
            </a:lvl2pPr>
            <a:lvl3pPr>
              <a:defRPr sz="1400"/>
            </a:lvl3pPr>
            <a:lvl4pPr>
              <a:defRPr sz="1400"/>
            </a:lvl4pPr>
            <a:lvl5pPr>
              <a:defRPr sz="1400"/>
            </a:lvl5pPr>
          </a:lstStyle>
          <a:p>
            <a:pPr lvl="0"/>
            <a:r>
              <a:rPr lang="en-US" dirty="0" smtClean="0"/>
              <a:t>Click to add section name</a:t>
            </a:r>
            <a:endParaRPr lang="en-US" dirty="0"/>
          </a:p>
        </p:txBody>
      </p:sp>
    </p:spTree>
    <p:extLst>
      <p:ext uri="{BB962C8B-B14F-4D97-AF65-F5344CB8AC3E}">
        <p14:creationId xmlns:p14="http://schemas.microsoft.com/office/powerpoint/2010/main" val="291262200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413045689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l-G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3F9ECB21-DC8E-46A7-8EE0-21C33B703EFF}" type="datetimeFigureOut">
              <a:rPr lang="el-GR" smtClean="0">
                <a:solidFill>
                  <a:prstClr val="black">
                    <a:tint val="75000"/>
                  </a:prstClr>
                </a:solidFill>
              </a:rPr>
              <a:pPr/>
              <a:t>12/12/2019</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27B2673C-48C6-4518-B0CF-9D37A509ADB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906356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3F9ECB21-DC8E-46A7-8EE0-21C33B703EFF}" type="datetimeFigureOut">
              <a:rPr lang="el-GR" smtClean="0">
                <a:solidFill>
                  <a:prstClr val="black">
                    <a:tint val="75000"/>
                  </a:prstClr>
                </a:solidFill>
              </a:rPr>
              <a:pPr/>
              <a:t>12/12/2019</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27B2673C-48C6-4518-B0CF-9D37A509ADB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47196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l-G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9ECB21-DC8E-46A7-8EE0-21C33B703EFF}" type="datetimeFigureOut">
              <a:rPr lang="el-GR" smtClean="0">
                <a:solidFill>
                  <a:prstClr val="black">
                    <a:tint val="75000"/>
                  </a:prstClr>
                </a:solidFill>
              </a:rPr>
              <a:pPr/>
              <a:t>12/12/2019</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27B2673C-48C6-4518-B0CF-9D37A509ADB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508350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3F9ECB21-DC8E-46A7-8EE0-21C33B703EFF}" type="datetimeFigureOut">
              <a:rPr lang="el-GR" smtClean="0">
                <a:solidFill>
                  <a:prstClr val="black">
                    <a:tint val="75000"/>
                  </a:prstClr>
                </a:solidFill>
              </a:rPr>
              <a:pPr/>
              <a:t>12/12/2019</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27B2673C-48C6-4518-B0CF-9D37A509ADB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01343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491B5B10-20C7-42E6-B723-0E9B526A6D04}" type="datetime1">
              <a:rPr lang="el-GR" smtClean="0"/>
              <a:pPr/>
              <a:t>12/12/2019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l-G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3F9ECB21-DC8E-46A7-8EE0-21C33B703EFF}" type="datetimeFigureOut">
              <a:rPr lang="el-GR" smtClean="0">
                <a:solidFill>
                  <a:prstClr val="black">
                    <a:tint val="75000"/>
                  </a:prstClr>
                </a:solidFill>
              </a:rPr>
              <a:pPr/>
              <a:t>12/12/2019</a:t>
            </a:fld>
            <a:endParaRPr lang="el-GR">
              <a:solidFill>
                <a:prstClr val="black">
                  <a:tint val="75000"/>
                </a:prstClr>
              </a:solidFill>
            </a:endParaRPr>
          </a:p>
        </p:txBody>
      </p:sp>
      <p:sp>
        <p:nvSpPr>
          <p:cNvPr id="8" name="Footer Placeholder 7"/>
          <p:cNvSpPr>
            <a:spLocks noGrp="1"/>
          </p:cNvSpPr>
          <p:nvPr>
            <p:ph type="ftr" sz="quarter" idx="11"/>
          </p:nvPr>
        </p:nvSpPr>
        <p:spPr/>
        <p:txBody>
          <a:bodyPr/>
          <a:lstStyle/>
          <a:p>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fld id="{27B2673C-48C6-4518-B0CF-9D37A509ADB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272828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3F9ECB21-DC8E-46A7-8EE0-21C33B703EFF}" type="datetimeFigureOut">
              <a:rPr lang="el-GR" smtClean="0">
                <a:solidFill>
                  <a:prstClr val="black">
                    <a:tint val="75000"/>
                  </a:prstClr>
                </a:solidFill>
              </a:rPr>
              <a:pPr/>
              <a:t>12/12/2019</a:t>
            </a:fld>
            <a:endParaRPr lang="el-GR">
              <a:solidFill>
                <a:prstClr val="black">
                  <a:tint val="75000"/>
                </a:prstClr>
              </a:solidFill>
            </a:endParaRPr>
          </a:p>
        </p:txBody>
      </p:sp>
      <p:sp>
        <p:nvSpPr>
          <p:cNvPr id="4" name="Footer Placeholder 3"/>
          <p:cNvSpPr>
            <a:spLocks noGrp="1"/>
          </p:cNvSpPr>
          <p:nvPr>
            <p:ph type="ftr" sz="quarter" idx="11"/>
          </p:nvPr>
        </p:nvSpPr>
        <p:spPr/>
        <p:txBody>
          <a:bodyPr/>
          <a:lstStyle/>
          <a:p>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fld id="{27B2673C-48C6-4518-B0CF-9D37A509ADB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774737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9ECB21-DC8E-46A7-8EE0-21C33B703EFF}" type="datetimeFigureOut">
              <a:rPr lang="el-GR" smtClean="0">
                <a:solidFill>
                  <a:prstClr val="black">
                    <a:tint val="75000"/>
                  </a:prstClr>
                </a:solidFill>
              </a:rPr>
              <a:pPr/>
              <a:t>12/12/2019</a:t>
            </a:fld>
            <a:endParaRPr lang="el-GR">
              <a:solidFill>
                <a:prstClr val="black">
                  <a:tint val="75000"/>
                </a:prstClr>
              </a:solidFill>
            </a:endParaRPr>
          </a:p>
        </p:txBody>
      </p:sp>
      <p:sp>
        <p:nvSpPr>
          <p:cNvPr id="3" name="Footer Placeholder 2"/>
          <p:cNvSpPr>
            <a:spLocks noGrp="1"/>
          </p:cNvSpPr>
          <p:nvPr>
            <p:ph type="ftr" sz="quarter" idx="11"/>
          </p:nvPr>
        </p:nvSpPr>
        <p:spPr/>
        <p:txBody>
          <a:bodyPr/>
          <a:lstStyle/>
          <a:p>
            <a:endParaRPr lang="el-GR">
              <a:solidFill>
                <a:prstClr val="black">
                  <a:tint val="75000"/>
                </a:prstClr>
              </a:solidFill>
            </a:endParaRPr>
          </a:p>
        </p:txBody>
      </p:sp>
      <p:sp>
        <p:nvSpPr>
          <p:cNvPr id="4" name="Slide Number Placeholder 3"/>
          <p:cNvSpPr>
            <a:spLocks noGrp="1"/>
          </p:cNvSpPr>
          <p:nvPr>
            <p:ph type="sldNum" sz="quarter" idx="12"/>
          </p:nvPr>
        </p:nvSpPr>
        <p:spPr/>
        <p:txBody>
          <a:bodyPr/>
          <a:lstStyle/>
          <a:p>
            <a:fld id="{27B2673C-48C6-4518-B0CF-9D37A509ADB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0859038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l-G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9ECB21-DC8E-46A7-8EE0-21C33B703EFF}" type="datetimeFigureOut">
              <a:rPr lang="el-GR" smtClean="0">
                <a:solidFill>
                  <a:prstClr val="black">
                    <a:tint val="75000"/>
                  </a:prstClr>
                </a:solidFill>
              </a:rPr>
              <a:pPr/>
              <a:t>12/12/2019</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27B2673C-48C6-4518-B0CF-9D37A509ADB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5130163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l-G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l-G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9ECB21-DC8E-46A7-8EE0-21C33B703EFF}" type="datetimeFigureOut">
              <a:rPr lang="el-GR" smtClean="0">
                <a:solidFill>
                  <a:prstClr val="black">
                    <a:tint val="75000"/>
                  </a:prstClr>
                </a:solidFill>
              </a:rPr>
              <a:pPr/>
              <a:t>12/12/2019</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27B2673C-48C6-4518-B0CF-9D37A509ADB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2774258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3F9ECB21-DC8E-46A7-8EE0-21C33B703EFF}" type="datetimeFigureOut">
              <a:rPr lang="el-GR" smtClean="0">
                <a:solidFill>
                  <a:prstClr val="black">
                    <a:tint val="75000"/>
                  </a:prstClr>
                </a:solidFill>
              </a:rPr>
              <a:pPr/>
              <a:t>12/12/2019</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27B2673C-48C6-4518-B0CF-9D37A509ADB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6885336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3F9ECB21-DC8E-46A7-8EE0-21C33B703EFF}" type="datetimeFigureOut">
              <a:rPr lang="el-GR" smtClean="0">
                <a:solidFill>
                  <a:prstClr val="black">
                    <a:tint val="75000"/>
                  </a:prstClr>
                </a:solidFill>
              </a:rPr>
              <a:pPr/>
              <a:t>12/12/2019</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27B2673C-48C6-4518-B0CF-9D37A509ADB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8181315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E2D6ACE4-7CE7-4BD5-B42B-D5E4CC136C6D}" type="datetime1">
              <a:rPr lang="el-GR" smtClean="0">
                <a:solidFill>
                  <a:prstClr val="black">
                    <a:tint val="75000"/>
                  </a:prstClr>
                </a:solidFill>
              </a:rPr>
              <a:pPr/>
              <a:t>12/12/2019</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F5CEC033-B8BA-42C0-9BEC-51F5461D17B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210547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6AE46227-93A0-4BEF-ACC6-913B0D0EA17C}" type="datetime1">
              <a:rPr lang="el-GR" smtClean="0">
                <a:solidFill>
                  <a:prstClr val="black">
                    <a:tint val="75000"/>
                  </a:prstClr>
                </a:solidFill>
              </a:rPr>
              <a:pPr/>
              <a:t>12/12/2019</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F5CEC033-B8BA-42C0-9BEC-51F5461D17B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0191922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085998-03A1-4786-AB23-C80B26BD1719}" type="datetime1">
              <a:rPr lang="el-GR" smtClean="0">
                <a:solidFill>
                  <a:prstClr val="black">
                    <a:tint val="75000"/>
                  </a:prstClr>
                </a:solidFill>
              </a:rPr>
              <a:pPr/>
              <a:t>12/12/2019</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F5CEC033-B8BA-42C0-9BEC-51F5461D17B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525969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Κάντε κλικ για να επεξεργαστείτε τα στυλ κειμένου του υποδείγματος</a:t>
            </a:r>
          </a:p>
        </p:txBody>
      </p:sp>
      <p:sp>
        <p:nvSpPr>
          <p:cNvPr id="4" name="3 - Θέση ημερομηνίας"/>
          <p:cNvSpPr>
            <a:spLocks noGrp="1"/>
          </p:cNvSpPr>
          <p:nvPr>
            <p:ph type="dt" sz="half" idx="10"/>
          </p:nvPr>
        </p:nvSpPr>
        <p:spPr/>
        <p:txBody>
          <a:bodyPr/>
          <a:lstStyle/>
          <a:p>
            <a:fld id="{F5A48618-4EC7-4F14-AFE4-4F6660D79CCF}" type="datetime1">
              <a:rPr lang="el-GR" smtClean="0"/>
              <a:pPr/>
              <a:t>12/12/2019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876ED227-9CFF-422F-84F2-20374FC036DE}" type="datetime1">
              <a:rPr lang="el-GR" smtClean="0">
                <a:solidFill>
                  <a:prstClr val="black">
                    <a:tint val="75000"/>
                  </a:prstClr>
                </a:solidFill>
              </a:rPr>
              <a:pPr/>
              <a:t>12/12/2019</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F5CEC033-B8BA-42C0-9BEC-51F5461D17B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9068907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C0D8893B-47BF-4D02-8AEE-02C999AEEBEF}" type="datetime1">
              <a:rPr lang="el-GR" smtClean="0">
                <a:solidFill>
                  <a:prstClr val="black">
                    <a:tint val="75000"/>
                  </a:prstClr>
                </a:solidFill>
              </a:rPr>
              <a:pPr/>
              <a:t>12/12/2019</a:t>
            </a:fld>
            <a:endParaRPr lang="el-GR">
              <a:solidFill>
                <a:prstClr val="black">
                  <a:tint val="75000"/>
                </a:prstClr>
              </a:solidFill>
            </a:endParaRPr>
          </a:p>
        </p:txBody>
      </p:sp>
      <p:sp>
        <p:nvSpPr>
          <p:cNvPr id="8" name="Footer Placeholder 7"/>
          <p:cNvSpPr>
            <a:spLocks noGrp="1"/>
          </p:cNvSpPr>
          <p:nvPr>
            <p:ph type="ftr" sz="quarter" idx="11"/>
          </p:nvPr>
        </p:nvSpPr>
        <p:spPr/>
        <p:txBody>
          <a:bodyPr/>
          <a:lstStyle/>
          <a:p>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fld id="{F5CEC033-B8BA-42C0-9BEC-51F5461D17B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4620123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4E7EEDED-3395-4624-8523-225A2DA9B23C}" type="datetime1">
              <a:rPr lang="el-GR" smtClean="0">
                <a:solidFill>
                  <a:prstClr val="black">
                    <a:tint val="75000"/>
                  </a:prstClr>
                </a:solidFill>
              </a:rPr>
              <a:pPr/>
              <a:t>12/12/2019</a:t>
            </a:fld>
            <a:endParaRPr lang="el-GR">
              <a:solidFill>
                <a:prstClr val="black">
                  <a:tint val="75000"/>
                </a:prstClr>
              </a:solidFill>
            </a:endParaRPr>
          </a:p>
        </p:txBody>
      </p:sp>
      <p:sp>
        <p:nvSpPr>
          <p:cNvPr id="4" name="Footer Placeholder 3"/>
          <p:cNvSpPr>
            <a:spLocks noGrp="1"/>
          </p:cNvSpPr>
          <p:nvPr>
            <p:ph type="ftr" sz="quarter" idx="11"/>
          </p:nvPr>
        </p:nvSpPr>
        <p:spPr/>
        <p:txBody>
          <a:bodyPr/>
          <a:lstStyle/>
          <a:p>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fld id="{F5CEC033-B8BA-42C0-9BEC-51F5461D17B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2748115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35B0A6-B979-4F4A-91AF-D61EB5C5832B}" type="datetime1">
              <a:rPr lang="el-GR" smtClean="0">
                <a:solidFill>
                  <a:prstClr val="black">
                    <a:tint val="75000"/>
                  </a:prstClr>
                </a:solidFill>
              </a:rPr>
              <a:pPr/>
              <a:t>12/12/2019</a:t>
            </a:fld>
            <a:endParaRPr lang="el-GR">
              <a:solidFill>
                <a:prstClr val="black">
                  <a:tint val="75000"/>
                </a:prstClr>
              </a:solidFill>
            </a:endParaRPr>
          </a:p>
        </p:txBody>
      </p:sp>
      <p:sp>
        <p:nvSpPr>
          <p:cNvPr id="3" name="Footer Placeholder 2"/>
          <p:cNvSpPr>
            <a:spLocks noGrp="1"/>
          </p:cNvSpPr>
          <p:nvPr>
            <p:ph type="ftr" sz="quarter" idx="11"/>
          </p:nvPr>
        </p:nvSpPr>
        <p:spPr/>
        <p:txBody>
          <a:bodyPr/>
          <a:lstStyle/>
          <a:p>
            <a:endParaRPr lang="el-GR">
              <a:solidFill>
                <a:prstClr val="black">
                  <a:tint val="75000"/>
                </a:prstClr>
              </a:solidFill>
            </a:endParaRPr>
          </a:p>
        </p:txBody>
      </p:sp>
      <p:sp>
        <p:nvSpPr>
          <p:cNvPr id="4" name="Slide Number Placeholder 3"/>
          <p:cNvSpPr>
            <a:spLocks noGrp="1"/>
          </p:cNvSpPr>
          <p:nvPr>
            <p:ph type="sldNum" sz="quarter" idx="12"/>
          </p:nvPr>
        </p:nvSpPr>
        <p:spPr/>
        <p:txBody>
          <a:bodyPr/>
          <a:lstStyle/>
          <a:p>
            <a:fld id="{F5CEC033-B8BA-42C0-9BEC-51F5461D17B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8283740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4B331F-FA63-4B2D-BE5F-792E5697517E}" type="datetime1">
              <a:rPr lang="el-GR" smtClean="0">
                <a:solidFill>
                  <a:prstClr val="black">
                    <a:tint val="75000"/>
                  </a:prstClr>
                </a:solidFill>
              </a:rPr>
              <a:pPr/>
              <a:t>12/12/2019</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F5CEC033-B8BA-42C0-9BEC-51F5461D17B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3315549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696547-1BDD-48B4-85D0-40A0BB3D2733}" type="datetime1">
              <a:rPr lang="el-GR" smtClean="0">
                <a:solidFill>
                  <a:prstClr val="black">
                    <a:tint val="75000"/>
                  </a:prstClr>
                </a:solidFill>
              </a:rPr>
              <a:pPr/>
              <a:t>12/12/2019</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F5CEC033-B8BA-42C0-9BEC-51F5461D17B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7711953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D79AF6E5-D0FB-42EA-8B0B-50D6D5714C73}" type="datetime1">
              <a:rPr lang="el-GR" smtClean="0">
                <a:solidFill>
                  <a:prstClr val="black">
                    <a:tint val="75000"/>
                  </a:prstClr>
                </a:solidFill>
              </a:rPr>
              <a:pPr/>
              <a:t>12/12/2019</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F5CEC033-B8BA-42C0-9BEC-51F5461D17B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3387654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9B912E85-EC01-482A-A4BA-FF24EFC23B71}" type="datetime1">
              <a:rPr lang="el-GR" smtClean="0">
                <a:solidFill>
                  <a:prstClr val="black">
                    <a:tint val="75000"/>
                  </a:prstClr>
                </a:solidFill>
              </a:rPr>
              <a:pPr/>
              <a:t>12/12/2019</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F5CEC033-B8BA-42C0-9BEC-51F5461D17B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6005822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l-G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67FEAA56-C411-4B96-ABCC-A9EC6D9E6898}" type="datetimeFigureOut">
              <a:rPr lang="el-GR" smtClean="0">
                <a:solidFill>
                  <a:prstClr val="black">
                    <a:tint val="75000"/>
                  </a:prstClr>
                </a:solidFill>
              </a:rPr>
              <a:pPr/>
              <a:t>12/12/2019</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BAC4AE94-29D5-43D8-9C9A-4AC46F9E8755}"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7473489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67FEAA56-C411-4B96-ABCC-A9EC6D9E6898}" type="datetimeFigureOut">
              <a:rPr lang="el-GR" smtClean="0">
                <a:solidFill>
                  <a:prstClr val="black">
                    <a:tint val="75000"/>
                  </a:prstClr>
                </a:solidFill>
              </a:rPr>
              <a:pPr/>
              <a:t>12/12/2019</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BAC4AE94-29D5-43D8-9C9A-4AC46F9E8755}"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050685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EA803C6C-D8D5-4AAF-9725-6D65AD9AD022}" type="datetime1">
              <a:rPr lang="el-GR" smtClean="0"/>
              <a:pPr/>
              <a:t>12/12/2019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l-G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FEAA56-C411-4B96-ABCC-A9EC6D9E6898}" type="datetimeFigureOut">
              <a:rPr lang="el-GR" smtClean="0">
                <a:solidFill>
                  <a:prstClr val="black">
                    <a:tint val="75000"/>
                  </a:prstClr>
                </a:solidFill>
              </a:rPr>
              <a:pPr/>
              <a:t>12/12/2019</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BAC4AE94-29D5-43D8-9C9A-4AC46F9E8755}"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3621034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67FEAA56-C411-4B96-ABCC-A9EC6D9E6898}" type="datetimeFigureOut">
              <a:rPr lang="el-GR" smtClean="0">
                <a:solidFill>
                  <a:prstClr val="black">
                    <a:tint val="75000"/>
                  </a:prstClr>
                </a:solidFill>
              </a:rPr>
              <a:pPr/>
              <a:t>12/12/2019</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BAC4AE94-29D5-43D8-9C9A-4AC46F9E8755}"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5869737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l-G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67FEAA56-C411-4B96-ABCC-A9EC6D9E6898}" type="datetimeFigureOut">
              <a:rPr lang="el-GR" smtClean="0">
                <a:solidFill>
                  <a:prstClr val="black">
                    <a:tint val="75000"/>
                  </a:prstClr>
                </a:solidFill>
              </a:rPr>
              <a:pPr/>
              <a:t>12/12/2019</a:t>
            </a:fld>
            <a:endParaRPr lang="el-GR">
              <a:solidFill>
                <a:prstClr val="black">
                  <a:tint val="75000"/>
                </a:prstClr>
              </a:solidFill>
            </a:endParaRPr>
          </a:p>
        </p:txBody>
      </p:sp>
      <p:sp>
        <p:nvSpPr>
          <p:cNvPr id="8" name="Footer Placeholder 7"/>
          <p:cNvSpPr>
            <a:spLocks noGrp="1"/>
          </p:cNvSpPr>
          <p:nvPr>
            <p:ph type="ftr" sz="quarter" idx="11"/>
          </p:nvPr>
        </p:nvSpPr>
        <p:spPr/>
        <p:txBody>
          <a:bodyPr/>
          <a:lstStyle/>
          <a:p>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fld id="{BAC4AE94-29D5-43D8-9C9A-4AC46F9E8755}"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6760909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67FEAA56-C411-4B96-ABCC-A9EC6D9E6898}" type="datetimeFigureOut">
              <a:rPr lang="el-GR" smtClean="0">
                <a:solidFill>
                  <a:prstClr val="black">
                    <a:tint val="75000"/>
                  </a:prstClr>
                </a:solidFill>
              </a:rPr>
              <a:pPr/>
              <a:t>12/12/2019</a:t>
            </a:fld>
            <a:endParaRPr lang="el-GR">
              <a:solidFill>
                <a:prstClr val="black">
                  <a:tint val="75000"/>
                </a:prstClr>
              </a:solidFill>
            </a:endParaRPr>
          </a:p>
        </p:txBody>
      </p:sp>
      <p:sp>
        <p:nvSpPr>
          <p:cNvPr id="4" name="Footer Placeholder 3"/>
          <p:cNvSpPr>
            <a:spLocks noGrp="1"/>
          </p:cNvSpPr>
          <p:nvPr>
            <p:ph type="ftr" sz="quarter" idx="11"/>
          </p:nvPr>
        </p:nvSpPr>
        <p:spPr/>
        <p:txBody>
          <a:bodyPr/>
          <a:lstStyle/>
          <a:p>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fld id="{BAC4AE94-29D5-43D8-9C9A-4AC46F9E8755}"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4442767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FEAA56-C411-4B96-ABCC-A9EC6D9E6898}" type="datetimeFigureOut">
              <a:rPr lang="el-GR" smtClean="0">
                <a:solidFill>
                  <a:prstClr val="black">
                    <a:tint val="75000"/>
                  </a:prstClr>
                </a:solidFill>
              </a:rPr>
              <a:pPr/>
              <a:t>12/12/2019</a:t>
            </a:fld>
            <a:endParaRPr lang="el-GR">
              <a:solidFill>
                <a:prstClr val="black">
                  <a:tint val="75000"/>
                </a:prstClr>
              </a:solidFill>
            </a:endParaRPr>
          </a:p>
        </p:txBody>
      </p:sp>
      <p:sp>
        <p:nvSpPr>
          <p:cNvPr id="3" name="Footer Placeholder 2"/>
          <p:cNvSpPr>
            <a:spLocks noGrp="1"/>
          </p:cNvSpPr>
          <p:nvPr>
            <p:ph type="ftr" sz="quarter" idx="11"/>
          </p:nvPr>
        </p:nvSpPr>
        <p:spPr/>
        <p:txBody>
          <a:bodyPr/>
          <a:lstStyle/>
          <a:p>
            <a:endParaRPr lang="el-GR">
              <a:solidFill>
                <a:prstClr val="black">
                  <a:tint val="75000"/>
                </a:prstClr>
              </a:solidFill>
            </a:endParaRPr>
          </a:p>
        </p:txBody>
      </p:sp>
      <p:sp>
        <p:nvSpPr>
          <p:cNvPr id="4" name="Slide Number Placeholder 3"/>
          <p:cNvSpPr>
            <a:spLocks noGrp="1"/>
          </p:cNvSpPr>
          <p:nvPr>
            <p:ph type="sldNum" sz="quarter" idx="12"/>
          </p:nvPr>
        </p:nvSpPr>
        <p:spPr/>
        <p:txBody>
          <a:bodyPr/>
          <a:lstStyle/>
          <a:p>
            <a:fld id="{BAC4AE94-29D5-43D8-9C9A-4AC46F9E8755}"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3971142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l-G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FEAA56-C411-4B96-ABCC-A9EC6D9E6898}" type="datetimeFigureOut">
              <a:rPr lang="el-GR" smtClean="0">
                <a:solidFill>
                  <a:prstClr val="black">
                    <a:tint val="75000"/>
                  </a:prstClr>
                </a:solidFill>
              </a:rPr>
              <a:pPr/>
              <a:t>12/12/2019</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BAC4AE94-29D5-43D8-9C9A-4AC46F9E8755}"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7437833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l-G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l-G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FEAA56-C411-4B96-ABCC-A9EC6D9E6898}" type="datetimeFigureOut">
              <a:rPr lang="el-GR" smtClean="0">
                <a:solidFill>
                  <a:prstClr val="black">
                    <a:tint val="75000"/>
                  </a:prstClr>
                </a:solidFill>
              </a:rPr>
              <a:pPr/>
              <a:t>12/12/2019</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BAC4AE94-29D5-43D8-9C9A-4AC46F9E8755}"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6969725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67FEAA56-C411-4B96-ABCC-A9EC6D9E6898}" type="datetimeFigureOut">
              <a:rPr lang="el-GR" smtClean="0">
                <a:solidFill>
                  <a:prstClr val="black">
                    <a:tint val="75000"/>
                  </a:prstClr>
                </a:solidFill>
              </a:rPr>
              <a:pPr/>
              <a:t>12/12/2019</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BAC4AE94-29D5-43D8-9C9A-4AC46F9E8755}"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1331362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67FEAA56-C411-4B96-ABCC-A9EC6D9E6898}" type="datetimeFigureOut">
              <a:rPr lang="el-GR" smtClean="0">
                <a:solidFill>
                  <a:prstClr val="black">
                    <a:tint val="75000"/>
                  </a:prstClr>
                </a:solidFill>
              </a:rPr>
              <a:pPr/>
              <a:t>12/12/2019</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BAC4AE94-29D5-43D8-9C9A-4AC46F9E8755}"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1154486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l-G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67FEAA56-C411-4B96-ABCC-A9EC6D9E6898}" type="datetimeFigureOut">
              <a:rPr lang="el-GR" smtClean="0">
                <a:solidFill>
                  <a:prstClr val="black">
                    <a:tint val="75000"/>
                  </a:prstClr>
                </a:solidFill>
              </a:rPr>
              <a:pPr/>
              <a:t>12/12/2019</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BAC4AE94-29D5-43D8-9C9A-4AC46F9E8755}"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55976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Κάντε κλικ για να επεξεργαστείτε τα στυλ κειμένου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Κάντε κλικ για να επεξεργαστείτε τα στυλ κειμένου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02BEF9D9-3793-46E1-A57C-43FDFE4F08D6}" type="datetime1">
              <a:rPr lang="el-GR" smtClean="0"/>
              <a:pPr/>
              <a:t>12/12/2019</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67FEAA56-C411-4B96-ABCC-A9EC6D9E6898}" type="datetimeFigureOut">
              <a:rPr lang="el-GR" smtClean="0">
                <a:solidFill>
                  <a:prstClr val="black">
                    <a:tint val="75000"/>
                  </a:prstClr>
                </a:solidFill>
              </a:rPr>
              <a:pPr/>
              <a:t>12/12/2019</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BAC4AE94-29D5-43D8-9C9A-4AC46F9E8755}"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288391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l-G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FEAA56-C411-4B96-ABCC-A9EC6D9E6898}" type="datetimeFigureOut">
              <a:rPr lang="el-GR" smtClean="0">
                <a:solidFill>
                  <a:prstClr val="black">
                    <a:tint val="75000"/>
                  </a:prstClr>
                </a:solidFill>
              </a:rPr>
              <a:pPr/>
              <a:t>12/12/2019</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BAC4AE94-29D5-43D8-9C9A-4AC46F9E8755}"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7073800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67FEAA56-C411-4B96-ABCC-A9EC6D9E6898}" type="datetimeFigureOut">
              <a:rPr lang="el-GR" smtClean="0">
                <a:solidFill>
                  <a:prstClr val="black">
                    <a:tint val="75000"/>
                  </a:prstClr>
                </a:solidFill>
              </a:rPr>
              <a:pPr/>
              <a:t>12/12/2019</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BAC4AE94-29D5-43D8-9C9A-4AC46F9E8755}"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5598874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l-G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67FEAA56-C411-4B96-ABCC-A9EC6D9E6898}" type="datetimeFigureOut">
              <a:rPr lang="el-GR" smtClean="0">
                <a:solidFill>
                  <a:prstClr val="black">
                    <a:tint val="75000"/>
                  </a:prstClr>
                </a:solidFill>
              </a:rPr>
              <a:pPr/>
              <a:t>12/12/2019</a:t>
            </a:fld>
            <a:endParaRPr lang="el-GR">
              <a:solidFill>
                <a:prstClr val="black">
                  <a:tint val="75000"/>
                </a:prstClr>
              </a:solidFill>
            </a:endParaRPr>
          </a:p>
        </p:txBody>
      </p:sp>
      <p:sp>
        <p:nvSpPr>
          <p:cNvPr id="8" name="Footer Placeholder 7"/>
          <p:cNvSpPr>
            <a:spLocks noGrp="1"/>
          </p:cNvSpPr>
          <p:nvPr>
            <p:ph type="ftr" sz="quarter" idx="11"/>
          </p:nvPr>
        </p:nvSpPr>
        <p:spPr/>
        <p:txBody>
          <a:bodyPr/>
          <a:lstStyle/>
          <a:p>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fld id="{BAC4AE94-29D5-43D8-9C9A-4AC46F9E8755}"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1280919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67FEAA56-C411-4B96-ABCC-A9EC6D9E6898}" type="datetimeFigureOut">
              <a:rPr lang="el-GR" smtClean="0">
                <a:solidFill>
                  <a:prstClr val="black">
                    <a:tint val="75000"/>
                  </a:prstClr>
                </a:solidFill>
              </a:rPr>
              <a:pPr/>
              <a:t>12/12/2019</a:t>
            </a:fld>
            <a:endParaRPr lang="el-GR">
              <a:solidFill>
                <a:prstClr val="black">
                  <a:tint val="75000"/>
                </a:prstClr>
              </a:solidFill>
            </a:endParaRPr>
          </a:p>
        </p:txBody>
      </p:sp>
      <p:sp>
        <p:nvSpPr>
          <p:cNvPr id="4" name="Footer Placeholder 3"/>
          <p:cNvSpPr>
            <a:spLocks noGrp="1"/>
          </p:cNvSpPr>
          <p:nvPr>
            <p:ph type="ftr" sz="quarter" idx="11"/>
          </p:nvPr>
        </p:nvSpPr>
        <p:spPr/>
        <p:txBody>
          <a:bodyPr/>
          <a:lstStyle/>
          <a:p>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fld id="{BAC4AE94-29D5-43D8-9C9A-4AC46F9E8755}"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967234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FEAA56-C411-4B96-ABCC-A9EC6D9E6898}" type="datetimeFigureOut">
              <a:rPr lang="el-GR" smtClean="0">
                <a:solidFill>
                  <a:prstClr val="black">
                    <a:tint val="75000"/>
                  </a:prstClr>
                </a:solidFill>
              </a:rPr>
              <a:pPr/>
              <a:t>12/12/2019</a:t>
            </a:fld>
            <a:endParaRPr lang="el-GR">
              <a:solidFill>
                <a:prstClr val="black">
                  <a:tint val="75000"/>
                </a:prstClr>
              </a:solidFill>
            </a:endParaRPr>
          </a:p>
        </p:txBody>
      </p:sp>
      <p:sp>
        <p:nvSpPr>
          <p:cNvPr id="3" name="Footer Placeholder 2"/>
          <p:cNvSpPr>
            <a:spLocks noGrp="1"/>
          </p:cNvSpPr>
          <p:nvPr>
            <p:ph type="ftr" sz="quarter" idx="11"/>
          </p:nvPr>
        </p:nvSpPr>
        <p:spPr/>
        <p:txBody>
          <a:bodyPr/>
          <a:lstStyle/>
          <a:p>
            <a:endParaRPr lang="el-GR">
              <a:solidFill>
                <a:prstClr val="black">
                  <a:tint val="75000"/>
                </a:prstClr>
              </a:solidFill>
            </a:endParaRPr>
          </a:p>
        </p:txBody>
      </p:sp>
      <p:sp>
        <p:nvSpPr>
          <p:cNvPr id="4" name="Slide Number Placeholder 3"/>
          <p:cNvSpPr>
            <a:spLocks noGrp="1"/>
          </p:cNvSpPr>
          <p:nvPr>
            <p:ph type="sldNum" sz="quarter" idx="12"/>
          </p:nvPr>
        </p:nvSpPr>
        <p:spPr/>
        <p:txBody>
          <a:bodyPr/>
          <a:lstStyle/>
          <a:p>
            <a:fld id="{BAC4AE94-29D5-43D8-9C9A-4AC46F9E8755}"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7153465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l-G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FEAA56-C411-4B96-ABCC-A9EC6D9E6898}" type="datetimeFigureOut">
              <a:rPr lang="el-GR" smtClean="0">
                <a:solidFill>
                  <a:prstClr val="black">
                    <a:tint val="75000"/>
                  </a:prstClr>
                </a:solidFill>
              </a:rPr>
              <a:pPr/>
              <a:t>12/12/2019</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BAC4AE94-29D5-43D8-9C9A-4AC46F9E8755}"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6484062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l-G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l-G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FEAA56-C411-4B96-ABCC-A9EC6D9E6898}" type="datetimeFigureOut">
              <a:rPr lang="el-GR" smtClean="0">
                <a:solidFill>
                  <a:prstClr val="black">
                    <a:tint val="75000"/>
                  </a:prstClr>
                </a:solidFill>
              </a:rPr>
              <a:pPr/>
              <a:t>12/12/2019</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BAC4AE94-29D5-43D8-9C9A-4AC46F9E8755}"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903175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67FEAA56-C411-4B96-ABCC-A9EC6D9E6898}" type="datetimeFigureOut">
              <a:rPr lang="el-GR" smtClean="0">
                <a:solidFill>
                  <a:prstClr val="black">
                    <a:tint val="75000"/>
                  </a:prstClr>
                </a:solidFill>
              </a:rPr>
              <a:pPr/>
              <a:t>12/12/2019</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BAC4AE94-29D5-43D8-9C9A-4AC46F9E8755}"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0814939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67FEAA56-C411-4B96-ABCC-A9EC6D9E6898}" type="datetimeFigureOut">
              <a:rPr lang="el-GR" smtClean="0">
                <a:solidFill>
                  <a:prstClr val="black">
                    <a:tint val="75000"/>
                  </a:prstClr>
                </a:solidFill>
              </a:rPr>
              <a:pPr/>
              <a:t>12/12/2019</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BAC4AE94-29D5-43D8-9C9A-4AC46F9E8755}"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999854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F2C433A8-75C7-4677-AB1B-268CAE25DE0D}" type="datetime1">
              <a:rPr lang="el-GR" smtClean="0"/>
              <a:pPr/>
              <a:t>12/12/2019</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9C94FD07-D59D-435B-856A-3AFF4B0739F1}" type="datetimeFigureOut">
              <a:rPr lang="el-GR" smtClean="0">
                <a:solidFill>
                  <a:prstClr val="black">
                    <a:tint val="75000"/>
                  </a:prstClr>
                </a:solidFill>
              </a:rPr>
              <a:pPr/>
              <a:t>12/12/2019</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58641C45-947A-4388-909E-F11F4D2307A0}"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5707051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9C94FD07-D59D-435B-856A-3AFF4B0739F1}" type="datetimeFigureOut">
              <a:rPr lang="el-GR" smtClean="0">
                <a:solidFill>
                  <a:prstClr val="black">
                    <a:tint val="75000"/>
                  </a:prstClr>
                </a:solidFill>
              </a:rPr>
              <a:pPr/>
              <a:t>12/12/2019</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58641C45-947A-4388-909E-F11F4D2307A0}"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7602690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94FD07-D59D-435B-856A-3AFF4B0739F1}" type="datetimeFigureOut">
              <a:rPr lang="el-GR" smtClean="0">
                <a:solidFill>
                  <a:prstClr val="black">
                    <a:tint val="75000"/>
                  </a:prstClr>
                </a:solidFill>
              </a:rPr>
              <a:pPr/>
              <a:t>12/12/2019</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58641C45-947A-4388-909E-F11F4D2307A0}"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1879751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9C94FD07-D59D-435B-856A-3AFF4B0739F1}" type="datetimeFigureOut">
              <a:rPr lang="el-GR" smtClean="0">
                <a:solidFill>
                  <a:prstClr val="black">
                    <a:tint val="75000"/>
                  </a:prstClr>
                </a:solidFill>
              </a:rPr>
              <a:pPr/>
              <a:t>12/12/2019</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58641C45-947A-4388-909E-F11F4D2307A0}"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3255252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9C94FD07-D59D-435B-856A-3AFF4B0739F1}" type="datetimeFigureOut">
              <a:rPr lang="el-GR" smtClean="0">
                <a:solidFill>
                  <a:prstClr val="black">
                    <a:tint val="75000"/>
                  </a:prstClr>
                </a:solidFill>
              </a:rPr>
              <a:pPr/>
              <a:t>12/12/2019</a:t>
            </a:fld>
            <a:endParaRPr lang="el-GR">
              <a:solidFill>
                <a:prstClr val="black">
                  <a:tint val="75000"/>
                </a:prstClr>
              </a:solidFill>
            </a:endParaRPr>
          </a:p>
        </p:txBody>
      </p:sp>
      <p:sp>
        <p:nvSpPr>
          <p:cNvPr id="8" name="Footer Placeholder 7"/>
          <p:cNvSpPr>
            <a:spLocks noGrp="1"/>
          </p:cNvSpPr>
          <p:nvPr>
            <p:ph type="ftr" sz="quarter" idx="11"/>
          </p:nvPr>
        </p:nvSpPr>
        <p:spPr/>
        <p:txBody>
          <a:bodyPr/>
          <a:lstStyle/>
          <a:p>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fld id="{58641C45-947A-4388-909E-F11F4D2307A0}"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0508073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9C94FD07-D59D-435B-856A-3AFF4B0739F1}" type="datetimeFigureOut">
              <a:rPr lang="el-GR" smtClean="0">
                <a:solidFill>
                  <a:prstClr val="black">
                    <a:tint val="75000"/>
                  </a:prstClr>
                </a:solidFill>
              </a:rPr>
              <a:pPr/>
              <a:t>12/12/2019</a:t>
            </a:fld>
            <a:endParaRPr lang="el-GR">
              <a:solidFill>
                <a:prstClr val="black">
                  <a:tint val="75000"/>
                </a:prstClr>
              </a:solidFill>
            </a:endParaRPr>
          </a:p>
        </p:txBody>
      </p:sp>
      <p:sp>
        <p:nvSpPr>
          <p:cNvPr id="4" name="Footer Placeholder 3"/>
          <p:cNvSpPr>
            <a:spLocks noGrp="1"/>
          </p:cNvSpPr>
          <p:nvPr>
            <p:ph type="ftr" sz="quarter" idx="11"/>
          </p:nvPr>
        </p:nvSpPr>
        <p:spPr/>
        <p:txBody>
          <a:bodyPr/>
          <a:lstStyle/>
          <a:p>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fld id="{58641C45-947A-4388-909E-F11F4D2307A0}"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1367910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94FD07-D59D-435B-856A-3AFF4B0739F1}" type="datetimeFigureOut">
              <a:rPr lang="el-GR" smtClean="0">
                <a:solidFill>
                  <a:prstClr val="black">
                    <a:tint val="75000"/>
                  </a:prstClr>
                </a:solidFill>
              </a:rPr>
              <a:pPr/>
              <a:t>12/12/2019</a:t>
            </a:fld>
            <a:endParaRPr lang="el-GR">
              <a:solidFill>
                <a:prstClr val="black">
                  <a:tint val="75000"/>
                </a:prstClr>
              </a:solidFill>
            </a:endParaRPr>
          </a:p>
        </p:txBody>
      </p:sp>
      <p:sp>
        <p:nvSpPr>
          <p:cNvPr id="3" name="Footer Placeholder 2"/>
          <p:cNvSpPr>
            <a:spLocks noGrp="1"/>
          </p:cNvSpPr>
          <p:nvPr>
            <p:ph type="ftr" sz="quarter" idx="11"/>
          </p:nvPr>
        </p:nvSpPr>
        <p:spPr/>
        <p:txBody>
          <a:bodyPr/>
          <a:lstStyle/>
          <a:p>
            <a:endParaRPr lang="el-GR">
              <a:solidFill>
                <a:prstClr val="black">
                  <a:tint val="75000"/>
                </a:prstClr>
              </a:solidFill>
            </a:endParaRPr>
          </a:p>
        </p:txBody>
      </p:sp>
      <p:sp>
        <p:nvSpPr>
          <p:cNvPr id="4" name="Slide Number Placeholder 3"/>
          <p:cNvSpPr>
            <a:spLocks noGrp="1"/>
          </p:cNvSpPr>
          <p:nvPr>
            <p:ph type="sldNum" sz="quarter" idx="12"/>
          </p:nvPr>
        </p:nvSpPr>
        <p:spPr/>
        <p:txBody>
          <a:bodyPr/>
          <a:lstStyle/>
          <a:p>
            <a:fld id="{58641C45-947A-4388-909E-F11F4D2307A0}"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9644211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94FD07-D59D-435B-856A-3AFF4B0739F1}" type="datetimeFigureOut">
              <a:rPr lang="el-GR" smtClean="0">
                <a:solidFill>
                  <a:prstClr val="black">
                    <a:tint val="75000"/>
                  </a:prstClr>
                </a:solidFill>
              </a:rPr>
              <a:pPr/>
              <a:t>12/12/2019</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58641C45-947A-4388-909E-F11F4D2307A0}"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3671880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94FD07-D59D-435B-856A-3AFF4B0739F1}" type="datetimeFigureOut">
              <a:rPr lang="el-GR" smtClean="0">
                <a:solidFill>
                  <a:prstClr val="black">
                    <a:tint val="75000"/>
                  </a:prstClr>
                </a:solidFill>
              </a:rPr>
              <a:pPr/>
              <a:t>12/12/2019</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58641C45-947A-4388-909E-F11F4D2307A0}"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5775641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9C94FD07-D59D-435B-856A-3AFF4B0739F1}" type="datetimeFigureOut">
              <a:rPr lang="el-GR" smtClean="0">
                <a:solidFill>
                  <a:prstClr val="black">
                    <a:tint val="75000"/>
                  </a:prstClr>
                </a:solidFill>
              </a:rPr>
              <a:pPr/>
              <a:t>12/12/2019</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58641C45-947A-4388-909E-F11F4D2307A0}"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677357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90560706-742A-490A-B091-2935CEF70065}" type="datetime1">
              <a:rPr lang="el-GR" smtClean="0"/>
              <a:pPr/>
              <a:t>12/12/2019</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9C94FD07-D59D-435B-856A-3AFF4B0739F1}" type="datetimeFigureOut">
              <a:rPr lang="el-GR" smtClean="0">
                <a:solidFill>
                  <a:prstClr val="black">
                    <a:tint val="75000"/>
                  </a:prstClr>
                </a:solidFill>
              </a:rPr>
              <a:pPr/>
              <a:t>12/12/2019</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58641C45-947A-4388-909E-F11F4D2307A0}"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574080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Κάντε κλικ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F2E54141-C7C3-4DAC-BFD1-EECA45363AE0}" type="datetime1">
              <a:rPr lang="el-GR" smtClean="0"/>
              <a:pPr/>
              <a:t>12/12/2019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Κάντε κλικ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36D17185-903C-4A19-B02D-9AA4598AE12F}" type="datetime1">
              <a:rPr lang="el-GR" smtClean="0"/>
              <a:pPr/>
              <a:t>12/12/2019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3C3F5E-F734-493B-A017-3E5E65FBA2B2}" type="datetime1">
              <a:rPr lang="el-GR" smtClean="0"/>
              <a:pPr/>
              <a:t>12/12/2019</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F1D1C4-C2D9-4231-9FB2-B2D9D97AA41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F9ECB21-DC8E-46A7-8EE0-21C33B703EFF}" type="datetimeFigureOut">
              <a:rPr lang="el-GR" smtClean="0">
                <a:solidFill>
                  <a:prstClr val="black">
                    <a:tint val="75000"/>
                  </a:prstClr>
                </a:solidFill>
              </a:rPr>
              <a:pPr/>
              <a:t>12/12/2019</a:t>
            </a:fld>
            <a:endParaRPr lang="el-GR">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l-GR">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7B2673C-48C6-4518-B0CF-9D37A509ADB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4937812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l-G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7BCB13-7207-48B1-886B-5B11DDBBCF7B}" type="datetime1">
              <a:rPr lang="el-GR" smtClean="0">
                <a:solidFill>
                  <a:prstClr val="black">
                    <a:tint val="75000"/>
                  </a:prstClr>
                </a:solidFill>
              </a:rPr>
              <a:pPr/>
              <a:t>12/12/2019</a:t>
            </a:fld>
            <a:endParaRPr lang="el-G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CEC033-B8BA-42C0-9BEC-51F5461D17B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71417975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7FEAA56-C411-4B96-ABCC-A9EC6D9E6898}" type="datetimeFigureOut">
              <a:rPr lang="el-GR" smtClean="0">
                <a:solidFill>
                  <a:prstClr val="black">
                    <a:tint val="75000"/>
                  </a:prstClr>
                </a:solidFill>
              </a:rPr>
              <a:pPr/>
              <a:t>12/12/2019</a:t>
            </a:fld>
            <a:endParaRPr lang="el-GR">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l-GR">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AC4AE94-29D5-43D8-9C9A-4AC46F9E8755}"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88709264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l-G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7FEAA56-C411-4B96-ABCC-A9EC6D9E6898}" type="datetimeFigureOut">
              <a:rPr lang="el-GR" smtClean="0">
                <a:solidFill>
                  <a:prstClr val="black">
                    <a:tint val="75000"/>
                  </a:prstClr>
                </a:solidFill>
              </a:rPr>
              <a:pPr/>
              <a:t>12/12/2019</a:t>
            </a:fld>
            <a:endParaRPr lang="el-GR">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l-GR">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AC4AE94-29D5-43D8-9C9A-4AC46F9E8755}"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52079952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l-G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94FD07-D59D-435B-856A-3AFF4B0739F1}" type="datetimeFigureOut">
              <a:rPr lang="el-GR" smtClean="0">
                <a:solidFill>
                  <a:prstClr val="black">
                    <a:tint val="75000"/>
                  </a:prstClr>
                </a:solidFill>
              </a:rPr>
              <a:pPr/>
              <a:t>12/12/2019</a:t>
            </a:fld>
            <a:endParaRPr lang="el-G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41C45-947A-4388-909E-F11F4D2307A0}"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02545583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hyperlink" Target="http://www.ics.forth.gr/mobile" TargetMode="Externa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jpe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19.gif"/><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jpe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jpeg"/></Relationships>
</file>

<file path=ppt/slides/_rels/slide1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2.png"/><Relationship Id="rId7" Type="http://schemas.openxmlformats.org/officeDocument/2006/relationships/image" Target="../media/image10.jpeg"/><Relationship Id="rId2" Type="http://schemas.openxmlformats.org/officeDocument/2006/relationships/image" Target="../media/image21.gif"/><Relationship Id="rId1" Type="http://schemas.openxmlformats.org/officeDocument/2006/relationships/slideLayout" Target="../slideLayouts/slideLayout7.xml"/><Relationship Id="rId6" Type="http://schemas.openxmlformats.org/officeDocument/2006/relationships/image" Target="../media/image18.jpeg"/><Relationship Id="rId11" Type="http://schemas.openxmlformats.org/officeDocument/2006/relationships/image" Target="../media/image28.jpeg"/><Relationship Id="rId5" Type="http://schemas.openxmlformats.org/officeDocument/2006/relationships/image" Target="../media/image24.jpeg"/><Relationship Id="rId10" Type="http://schemas.openxmlformats.org/officeDocument/2006/relationships/image" Target="../media/image27.jpeg"/><Relationship Id="rId4" Type="http://schemas.openxmlformats.org/officeDocument/2006/relationships/image" Target="../media/image23.jpeg"/><Relationship Id="rId9" Type="http://schemas.openxmlformats.org/officeDocument/2006/relationships/image" Target="../media/image2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png"/><Relationship Id="rId1" Type="http://schemas.openxmlformats.org/officeDocument/2006/relationships/slideLayout" Target="../slideLayouts/slideLayout33.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png"/><Relationship Id="rId7"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18.jpeg"/><Relationship Id="rId4" Type="http://schemas.openxmlformats.org/officeDocument/2006/relationships/image" Target="../media/image23.jpeg"/><Relationship Id="rId9" Type="http://schemas.openxmlformats.org/officeDocument/2006/relationships/image" Target="../media/image40.jpeg"/></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0.xml"/></Relationships>
</file>

<file path=ppt/slides/_rels/slide7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50.xml"/></Relationships>
</file>

<file path=ppt/slides/_rels/slide7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xml"/><Relationship Id="rId1" Type="http://schemas.openxmlformats.org/officeDocument/2006/relationships/slideLayout" Target="../slideLayouts/slideLayout50.xml"/><Relationship Id="rId4" Type="http://schemas.openxmlformats.org/officeDocument/2006/relationships/image" Target="../media/image79.png"/></Relationships>
</file>

<file path=ppt/slides/_rels/slide8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3" Type="http://schemas.openxmlformats.org/officeDocument/2006/relationships/hyperlink" Target="https://link.springer.com/content/pdf/10.1007/s11213-018-9471-x.pdf" TargetMode="External"/><Relationship Id="rId2" Type="http://schemas.openxmlformats.org/officeDocument/2006/relationships/hyperlink" Target="https://www.researchgate.net/profile/Arslan_Ahmad3/publication/331013590_QoE--aware_Multimedia_Service_Management_and_Monitoring_through_OTT_and_ISP_Collaboration/links/5c61455292851c48a9c98a46/QoE--aware-Multimedia-Service-Management-and-Monitoring-through-OTT-and-ISP-Collaboration.pdf" TargetMode="External"/><Relationship Id="rId1" Type="http://schemas.openxmlformats.org/officeDocument/2006/relationships/slideLayout" Target="../slideLayouts/slideLayout50.xml"/><Relationship Id="rId4" Type="http://schemas.openxmlformats.org/officeDocument/2006/relationships/hyperlink" Target="https://link.springer.com/article/10.1007/s41233-017-0009-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uoc_logo.jpg"/>
          <p:cNvPicPr>
            <a:picLocks noChangeAspect="1"/>
          </p:cNvPicPr>
          <p:nvPr/>
        </p:nvPicPr>
        <p:blipFill>
          <a:blip r:embed="rId3" cstate="print"/>
          <a:stretch>
            <a:fillRect/>
          </a:stretch>
        </p:blipFill>
        <p:spPr bwMode="auto">
          <a:xfrm>
            <a:off x="7695999" y="0"/>
            <a:ext cx="1448000" cy="1556792"/>
          </a:xfrm>
          <a:prstGeom prst="rect">
            <a:avLst/>
          </a:prstGeom>
          <a:noFill/>
          <a:ln w="9525">
            <a:noFill/>
            <a:miter lim="800000"/>
            <a:headEnd/>
            <a:tailEnd/>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2326098" cy="1124744"/>
          </a:xfrm>
          <a:prstGeom prst="rect">
            <a:avLst/>
          </a:prstGeom>
        </p:spPr>
      </p:pic>
      <p:sp>
        <p:nvSpPr>
          <p:cNvPr id="11" name="Text Box 2"/>
          <p:cNvSpPr txBox="1">
            <a:spLocks noChangeArrowheads="1"/>
          </p:cNvSpPr>
          <p:nvPr/>
        </p:nvSpPr>
        <p:spPr bwMode="auto">
          <a:xfrm>
            <a:off x="1835696" y="3068960"/>
            <a:ext cx="5688632" cy="1728192"/>
          </a:xfrm>
          <a:prstGeom prst="rect">
            <a:avLst/>
          </a:prstGeom>
          <a:noFill/>
          <a:ln w="9525">
            <a:noFill/>
            <a:round/>
            <a:headEnd/>
            <a:tailEnd/>
          </a:ln>
          <a:effectLst/>
        </p:spPr>
        <p:txBody>
          <a:bodyPr lIns="0" tIns="25471" rIns="0" bIns="0" anchor="ctr"/>
          <a:lstStyle/>
          <a:p>
            <a:pPr marL="311045" indent="-298085" algn="ctr">
              <a:tabLst>
                <a:tab pos="311045" algn="l"/>
                <a:tab pos="725771" algn="l"/>
                <a:tab pos="1140497" algn="l"/>
                <a:tab pos="1555223" algn="l"/>
                <a:tab pos="1969949" algn="l"/>
                <a:tab pos="2384675" algn="l"/>
                <a:tab pos="2799401" algn="l"/>
                <a:tab pos="3214127" algn="l"/>
                <a:tab pos="3628854" algn="l"/>
                <a:tab pos="4043580" algn="l"/>
                <a:tab pos="4458306" algn="l"/>
                <a:tab pos="4873032" algn="l"/>
                <a:tab pos="5287758" algn="l"/>
                <a:tab pos="5702484" algn="l"/>
                <a:tab pos="6117210" algn="l"/>
                <a:tab pos="6531936" algn="l"/>
                <a:tab pos="6946663" algn="l"/>
                <a:tab pos="7361389" algn="l"/>
                <a:tab pos="7776115" algn="l"/>
                <a:tab pos="8190841" algn="l"/>
                <a:tab pos="8605567" algn="l"/>
              </a:tabLst>
            </a:pPr>
            <a:endParaRPr lang="en-US" dirty="0" smtClean="0">
              <a:solidFill>
                <a:srgbClr val="000000"/>
              </a:solidFill>
              <a:latin typeface="+mj-lt"/>
              <a:ea typeface="WenQuanYi Micro Hei" charset="0"/>
              <a:cs typeface="WenQuanYi Micro Hei" charset="0"/>
            </a:endParaRPr>
          </a:p>
          <a:p>
            <a:pPr marL="311045" indent="-298085" algn="ctr">
              <a:tabLst>
                <a:tab pos="311045" algn="l"/>
                <a:tab pos="725771" algn="l"/>
                <a:tab pos="1140497" algn="l"/>
                <a:tab pos="1555223" algn="l"/>
                <a:tab pos="1969949" algn="l"/>
                <a:tab pos="2384675" algn="l"/>
                <a:tab pos="2799401" algn="l"/>
                <a:tab pos="3214127" algn="l"/>
                <a:tab pos="3628854" algn="l"/>
                <a:tab pos="4043580" algn="l"/>
                <a:tab pos="4458306" algn="l"/>
                <a:tab pos="4873032" algn="l"/>
                <a:tab pos="5287758" algn="l"/>
                <a:tab pos="5702484" algn="l"/>
                <a:tab pos="6117210" algn="l"/>
                <a:tab pos="6531936" algn="l"/>
                <a:tab pos="6946663" algn="l"/>
                <a:tab pos="7361389" algn="l"/>
                <a:tab pos="7776115" algn="l"/>
                <a:tab pos="8190841" algn="l"/>
                <a:tab pos="8605567" algn="l"/>
              </a:tabLst>
            </a:pPr>
            <a:r>
              <a:rPr lang="en-US" sz="2400" b="1" dirty="0" smtClean="0">
                <a:solidFill>
                  <a:srgbClr val="000000"/>
                </a:solidFill>
                <a:ea typeface="WenQuanYi Micro Hei" charset="0"/>
                <a:cs typeface="WenQuanYi Micro Hei" charset="0"/>
              </a:rPr>
              <a:t>Maria Papadopouli</a:t>
            </a:r>
          </a:p>
          <a:p>
            <a:pPr marL="311045" indent="-298085" algn="ctr">
              <a:tabLst>
                <a:tab pos="311045" algn="l"/>
                <a:tab pos="725771" algn="l"/>
                <a:tab pos="1140497" algn="l"/>
                <a:tab pos="1555223" algn="l"/>
                <a:tab pos="1969949" algn="l"/>
                <a:tab pos="2384675" algn="l"/>
                <a:tab pos="2799401" algn="l"/>
                <a:tab pos="3214127" algn="l"/>
                <a:tab pos="3628854" algn="l"/>
                <a:tab pos="4043580" algn="l"/>
                <a:tab pos="4458306" algn="l"/>
                <a:tab pos="4873032" algn="l"/>
                <a:tab pos="5287758" algn="l"/>
                <a:tab pos="5702484" algn="l"/>
                <a:tab pos="6117210" algn="l"/>
                <a:tab pos="6531936" algn="l"/>
                <a:tab pos="6946663" algn="l"/>
                <a:tab pos="7361389" algn="l"/>
                <a:tab pos="7776115" algn="l"/>
                <a:tab pos="8190841" algn="l"/>
                <a:tab pos="8605567" algn="l"/>
              </a:tabLst>
            </a:pPr>
            <a:r>
              <a:rPr lang="en-US" sz="2200" dirty="0" smtClean="0">
                <a:solidFill>
                  <a:srgbClr val="000000"/>
                </a:solidFill>
                <a:ea typeface="WenQuanYi Micro Hei" charset="0"/>
                <a:cs typeface="WenQuanYi Micro Hei" charset="0"/>
              </a:rPr>
              <a:t>Professor </a:t>
            </a:r>
          </a:p>
          <a:p>
            <a:pPr marL="311045" indent="-298085" algn="ctr">
              <a:tabLst>
                <a:tab pos="311045" algn="l"/>
                <a:tab pos="725771" algn="l"/>
                <a:tab pos="1140497" algn="l"/>
                <a:tab pos="1555223" algn="l"/>
                <a:tab pos="1969949" algn="l"/>
                <a:tab pos="2384675" algn="l"/>
                <a:tab pos="2799401" algn="l"/>
                <a:tab pos="3214127" algn="l"/>
                <a:tab pos="3628854" algn="l"/>
                <a:tab pos="4043580" algn="l"/>
                <a:tab pos="4458306" algn="l"/>
                <a:tab pos="4873032" algn="l"/>
                <a:tab pos="5287758" algn="l"/>
                <a:tab pos="5702484" algn="l"/>
                <a:tab pos="6117210" algn="l"/>
                <a:tab pos="6531936" algn="l"/>
                <a:tab pos="6946663" algn="l"/>
                <a:tab pos="7361389" algn="l"/>
                <a:tab pos="7776115" algn="l"/>
                <a:tab pos="8190841" algn="l"/>
                <a:tab pos="8605567" algn="l"/>
              </a:tabLst>
            </a:pPr>
            <a:r>
              <a:rPr lang="en-US" dirty="0" smtClean="0">
                <a:solidFill>
                  <a:srgbClr val="000000"/>
                </a:solidFill>
                <a:latin typeface="+mj-lt"/>
                <a:ea typeface="WenQuanYi Micro Hei" charset="0"/>
                <a:cs typeface="WenQuanYi Micro Hei" charset="0"/>
              </a:rPr>
              <a:t>University </a:t>
            </a:r>
            <a:r>
              <a:rPr lang="en-US" dirty="0">
                <a:solidFill>
                  <a:srgbClr val="000000"/>
                </a:solidFill>
                <a:latin typeface="+mj-lt"/>
                <a:ea typeface="WenQuanYi Micro Hei" charset="0"/>
                <a:cs typeface="WenQuanYi Micro Hei" charset="0"/>
              </a:rPr>
              <a:t>of </a:t>
            </a:r>
            <a:r>
              <a:rPr lang="en-US" dirty="0" smtClean="0">
                <a:solidFill>
                  <a:srgbClr val="000000"/>
                </a:solidFill>
                <a:latin typeface="+mj-lt"/>
                <a:ea typeface="WenQuanYi Micro Hei" charset="0"/>
                <a:cs typeface="WenQuanYi Micro Hei" charset="0"/>
              </a:rPr>
              <a:t>Crete</a:t>
            </a:r>
            <a:endParaRPr lang="en-US" dirty="0">
              <a:solidFill>
                <a:srgbClr val="000000"/>
              </a:solidFill>
              <a:latin typeface="+mj-lt"/>
              <a:ea typeface="WenQuanYi Micro Hei" charset="0"/>
              <a:cs typeface="WenQuanYi Micro Hei" charset="0"/>
            </a:endParaRPr>
          </a:p>
          <a:p>
            <a:pPr marL="311045" indent="-298085" algn="ctr">
              <a:tabLst>
                <a:tab pos="311045" algn="l"/>
                <a:tab pos="725771" algn="l"/>
                <a:tab pos="1140497" algn="l"/>
                <a:tab pos="1555223" algn="l"/>
                <a:tab pos="1969949" algn="l"/>
                <a:tab pos="2384675" algn="l"/>
                <a:tab pos="2799401" algn="l"/>
                <a:tab pos="3214127" algn="l"/>
                <a:tab pos="3628854" algn="l"/>
                <a:tab pos="4043580" algn="l"/>
                <a:tab pos="4458306" algn="l"/>
                <a:tab pos="4873032" algn="l"/>
                <a:tab pos="5287758" algn="l"/>
                <a:tab pos="5702484" algn="l"/>
                <a:tab pos="6117210" algn="l"/>
                <a:tab pos="6531936" algn="l"/>
                <a:tab pos="6946663" algn="l"/>
                <a:tab pos="7361389" algn="l"/>
                <a:tab pos="7776115" algn="l"/>
                <a:tab pos="8190841" algn="l"/>
                <a:tab pos="8605567" algn="l"/>
              </a:tabLst>
            </a:pPr>
            <a:r>
              <a:rPr lang="en-US" dirty="0" smtClean="0">
                <a:solidFill>
                  <a:srgbClr val="000000"/>
                </a:solidFill>
                <a:latin typeface="+mj-lt"/>
                <a:ea typeface="WenQuanYi Micro Hei" charset="0"/>
                <a:cs typeface="WenQuanYi Micro Hei" charset="0"/>
              </a:rPr>
              <a:t>Foundation </a:t>
            </a:r>
            <a:r>
              <a:rPr lang="en-US" dirty="0">
                <a:solidFill>
                  <a:srgbClr val="000000"/>
                </a:solidFill>
                <a:latin typeface="+mj-lt"/>
                <a:ea typeface="WenQuanYi Micro Hei" charset="0"/>
                <a:cs typeface="WenQuanYi Micro Hei" charset="0"/>
              </a:rPr>
              <a:t>for Research &amp; Technology </a:t>
            </a:r>
            <a:r>
              <a:rPr lang="en-US" dirty="0" smtClean="0">
                <a:solidFill>
                  <a:srgbClr val="000000"/>
                </a:solidFill>
                <a:latin typeface="+mj-lt"/>
                <a:ea typeface="WenQuanYi Micro Hei" charset="0"/>
                <a:cs typeface="WenQuanYi Micro Hei" charset="0"/>
              </a:rPr>
              <a:t>– Hellas (FORTH)</a:t>
            </a:r>
            <a:endParaRPr lang="en-US" dirty="0">
              <a:solidFill>
                <a:srgbClr val="000000"/>
              </a:solidFill>
              <a:latin typeface="+mj-lt"/>
              <a:ea typeface="WenQuanYi Micro Hei" charset="0"/>
              <a:cs typeface="WenQuanYi Micro Hei" charset="0"/>
            </a:endParaRPr>
          </a:p>
          <a:p>
            <a:pPr marL="311045" indent="-298085" algn="ctr">
              <a:tabLst>
                <a:tab pos="311045" algn="l"/>
                <a:tab pos="725771" algn="l"/>
                <a:tab pos="1140497" algn="l"/>
                <a:tab pos="1555223" algn="l"/>
                <a:tab pos="1969949" algn="l"/>
                <a:tab pos="2384675" algn="l"/>
                <a:tab pos="2799401" algn="l"/>
                <a:tab pos="3214127" algn="l"/>
                <a:tab pos="3628854" algn="l"/>
                <a:tab pos="4043580" algn="l"/>
                <a:tab pos="4458306" algn="l"/>
                <a:tab pos="4873032" algn="l"/>
                <a:tab pos="5287758" algn="l"/>
                <a:tab pos="5702484" algn="l"/>
                <a:tab pos="6117210" algn="l"/>
                <a:tab pos="6531936" algn="l"/>
                <a:tab pos="6946663" algn="l"/>
                <a:tab pos="7361389" algn="l"/>
                <a:tab pos="7776115" algn="l"/>
                <a:tab pos="8190841" algn="l"/>
                <a:tab pos="8605567" algn="l"/>
              </a:tabLst>
            </a:pPr>
            <a:r>
              <a:rPr lang="en-GB" sz="1600" b="1" dirty="0" smtClean="0">
                <a:solidFill>
                  <a:srgbClr val="000000"/>
                </a:solidFill>
                <a:latin typeface="+mj-lt"/>
                <a:ea typeface="WenQuanYi Micro Hei" charset="0"/>
                <a:cs typeface="WenQuanYi Micro Hei" charset="0"/>
                <a:hlinkClick r:id="rId5"/>
              </a:rPr>
              <a:t>http</a:t>
            </a:r>
            <a:r>
              <a:rPr lang="en-GB" sz="1600" b="1" dirty="0">
                <a:solidFill>
                  <a:srgbClr val="000000"/>
                </a:solidFill>
                <a:latin typeface="+mj-lt"/>
                <a:ea typeface="WenQuanYi Micro Hei" charset="0"/>
                <a:cs typeface="WenQuanYi Micro Hei" charset="0"/>
                <a:hlinkClick r:id="rId5"/>
              </a:rPr>
              <a:t>://</a:t>
            </a:r>
            <a:r>
              <a:rPr lang="en-GB" sz="1600" b="1" dirty="0" smtClean="0">
                <a:solidFill>
                  <a:srgbClr val="000000"/>
                </a:solidFill>
                <a:latin typeface="+mj-lt"/>
                <a:ea typeface="WenQuanYi Micro Hei" charset="0"/>
                <a:cs typeface="WenQuanYi Micro Hei" charset="0"/>
                <a:hlinkClick r:id="rId5"/>
              </a:rPr>
              <a:t>www.ics.forth.gr/mobile</a:t>
            </a:r>
            <a:endParaRPr lang="en-GB" sz="1600" b="1" dirty="0" smtClean="0">
              <a:solidFill>
                <a:srgbClr val="000000"/>
              </a:solidFill>
              <a:latin typeface="+mj-lt"/>
              <a:ea typeface="WenQuanYi Micro Hei" charset="0"/>
              <a:cs typeface="WenQuanYi Micro Hei" charset="0"/>
            </a:endParaRPr>
          </a:p>
          <a:p>
            <a:pPr marL="311045" indent="-298085" algn="ctr">
              <a:tabLst>
                <a:tab pos="311045" algn="l"/>
                <a:tab pos="725771" algn="l"/>
                <a:tab pos="1140497" algn="l"/>
                <a:tab pos="1555223" algn="l"/>
                <a:tab pos="1969949" algn="l"/>
                <a:tab pos="2384675" algn="l"/>
                <a:tab pos="2799401" algn="l"/>
                <a:tab pos="3214127" algn="l"/>
                <a:tab pos="3628854" algn="l"/>
                <a:tab pos="4043580" algn="l"/>
                <a:tab pos="4458306" algn="l"/>
                <a:tab pos="4873032" algn="l"/>
                <a:tab pos="5287758" algn="l"/>
                <a:tab pos="5702484" algn="l"/>
                <a:tab pos="6117210" algn="l"/>
                <a:tab pos="6531936" algn="l"/>
                <a:tab pos="6946663" algn="l"/>
                <a:tab pos="7361389" algn="l"/>
                <a:tab pos="7776115" algn="l"/>
                <a:tab pos="8190841" algn="l"/>
                <a:tab pos="8605567" algn="l"/>
              </a:tabLst>
            </a:pPr>
            <a:endParaRPr lang="en-GB" sz="1600" dirty="0">
              <a:solidFill>
                <a:srgbClr val="000000"/>
              </a:solidFill>
              <a:latin typeface="+mj-lt"/>
              <a:ea typeface="WenQuanYi Micro Hei" charset="0"/>
              <a:cs typeface="WenQuanYi Micro Hei" charset="0"/>
            </a:endParaRPr>
          </a:p>
        </p:txBody>
      </p:sp>
      <p:sp>
        <p:nvSpPr>
          <p:cNvPr id="3073" name="Text Box 1"/>
          <p:cNvSpPr txBox="1">
            <a:spLocks noChangeArrowheads="1"/>
          </p:cNvSpPr>
          <p:nvPr/>
        </p:nvSpPr>
        <p:spPr bwMode="auto">
          <a:xfrm>
            <a:off x="107504" y="548680"/>
            <a:ext cx="9144000" cy="1398406"/>
          </a:xfrm>
          <a:prstGeom prst="rect">
            <a:avLst/>
          </a:prstGeom>
          <a:noFill/>
          <a:ln w="9525">
            <a:noFill/>
            <a:round/>
            <a:headEnd/>
            <a:tailEnd/>
          </a:ln>
          <a:effectLst/>
        </p:spPr>
        <p:txBody>
          <a:bodyPr lIns="0" tIns="35268" rIns="0" bIns="0" anchor="ct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 pos="9193096" algn="l"/>
              </a:tabLst>
            </a:pPr>
            <a:endParaRPr lang="en-US" sz="3600" b="1" dirty="0" smtClean="0">
              <a:solidFill>
                <a:srgbClr val="0070C0"/>
              </a:solidFill>
              <a:latin typeface="+mj-lt"/>
              <a:ea typeface="WenQuanYi Micro Hei" charset="0"/>
              <a:cs typeface="WenQuanYi Micro Hei" charset="0"/>
            </a:endParaRPr>
          </a:p>
        </p:txBody>
      </p:sp>
      <p:sp>
        <p:nvSpPr>
          <p:cNvPr id="8" name="Rectangle 7"/>
          <p:cNvSpPr/>
          <p:nvPr/>
        </p:nvSpPr>
        <p:spPr>
          <a:xfrm>
            <a:off x="6372200" y="4"/>
            <a:ext cx="2268406" cy="360755"/>
          </a:xfrm>
          <a:prstGeom prst="rect">
            <a:avLst/>
          </a:prstGeom>
        </p:spPr>
        <p:txBody>
          <a:bodyPr wrap="none" lIns="82945" tIns="41473" rIns="82945" bIns="41473">
            <a:spAutoFit/>
          </a:bodyPr>
          <a:lstStyle/>
          <a:p>
            <a:r>
              <a:rPr lang="en-US" b="1" dirty="0" smtClean="0">
                <a:solidFill>
                  <a:srgbClr val="C4760E"/>
                </a:solidFill>
              </a:rPr>
              <a:t>UNIVERSITY OF CRETE</a:t>
            </a:r>
            <a:endParaRPr lang="el-GR" b="1" dirty="0">
              <a:solidFill>
                <a:srgbClr val="C4760E"/>
              </a:solidFill>
            </a:endParaRPr>
          </a:p>
        </p:txBody>
      </p:sp>
      <p:pic>
        <p:nvPicPr>
          <p:cNvPr id="3075" name="Picture 3"/>
          <p:cNvPicPr>
            <a:picLocks noChangeAspect="1" noChangeArrowheads="1"/>
          </p:cNvPicPr>
          <p:nvPr/>
        </p:nvPicPr>
        <p:blipFill>
          <a:blip r:embed="rId6" cstate="print"/>
          <a:srcRect/>
          <a:stretch>
            <a:fillRect/>
          </a:stretch>
        </p:blipFill>
        <p:spPr bwMode="auto">
          <a:xfrm>
            <a:off x="-1" y="5301208"/>
            <a:ext cx="9144001" cy="1451672"/>
          </a:xfrm>
          <a:prstGeom prst="rect">
            <a:avLst/>
          </a:prstGeom>
          <a:noFill/>
          <a:ln w="9525">
            <a:noFill/>
            <a:round/>
            <a:headEnd/>
            <a:tailEnd/>
          </a:ln>
          <a:effectLst/>
        </p:spPr>
      </p:pic>
      <p:sp>
        <p:nvSpPr>
          <p:cNvPr id="17" name="Footer Placeholder 11"/>
          <p:cNvSpPr txBox="1">
            <a:spLocks/>
          </p:cNvSpPr>
          <p:nvPr/>
        </p:nvSpPr>
        <p:spPr>
          <a:xfrm>
            <a:off x="-324544" y="6669364"/>
            <a:ext cx="9865096" cy="45719"/>
          </a:xfrm>
          <a:prstGeom prst="rect">
            <a:avLst/>
          </a:prstGeom>
        </p:spPr>
        <p:txBody>
          <a:bodyPr anchor="ctr"/>
          <a:lstStyle>
            <a:defPPr>
              <a:defRPr lang="el-GR"/>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l-GR" sz="1400" b="1" dirty="0"/>
          </a:p>
        </p:txBody>
      </p:sp>
      <p:sp>
        <p:nvSpPr>
          <p:cNvPr id="10" name="Slide Number Placeholder 9"/>
          <p:cNvSpPr>
            <a:spLocks noGrp="1"/>
          </p:cNvSpPr>
          <p:nvPr>
            <p:ph type="sldNum" sz="quarter" idx="12"/>
          </p:nvPr>
        </p:nvSpPr>
        <p:spPr>
          <a:xfrm>
            <a:off x="6588224" y="6492879"/>
            <a:ext cx="2133600" cy="365125"/>
          </a:xfrm>
        </p:spPr>
        <p:txBody>
          <a:bodyPr/>
          <a:lstStyle/>
          <a:p>
            <a:fld id="{DF17590C-E3D4-4FA3-BC76-2DDCB2753019}" type="slidenum">
              <a:rPr lang="el-GR" smtClean="0"/>
              <a:pPr/>
              <a:t>1</a:t>
            </a:fld>
            <a:endParaRPr lang="el-GR" dirty="0"/>
          </a:p>
        </p:txBody>
      </p:sp>
      <p:sp>
        <p:nvSpPr>
          <p:cNvPr id="105473" name="Rectangle 1"/>
          <p:cNvSpPr>
            <a:spLocks noChangeArrowheads="1"/>
          </p:cNvSpPr>
          <p:nvPr/>
        </p:nvSpPr>
        <p:spPr bwMode="auto">
          <a:xfrm>
            <a:off x="-252536" y="1540825"/>
            <a:ext cx="9396536" cy="15081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US" sz="3000" dirty="0" smtClean="0">
                <a:solidFill>
                  <a:srgbClr val="002060"/>
                </a:solidFill>
              </a:rPr>
              <a:t> </a:t>
            </a:r>
            <a:r>
              <a:rPr lang="en-US" sz="3200" dirty="0" smtClean="0"/>
              <a:t> </a:t>
            </a:r>
            <a:br>
              <a:rPr lang="en-US" sz="3200" dirty="0" smtClean="0"/>
            </a:br>
            <a:endParaRPr kumimoji="0" lang="en-GB" sz="3000" b="1" i="0" u="none" strike="noStrike" cap="none" normalizeH="0" dirty="0" smtClean="0">
              <a:ln>
                <a:noFill/>
              </a:ln>
              <a:solidFill>
                <a:srgbClr val="002060"/>
              </a:solidFill>
              <a:effectLst/>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lang="en-GB" sz="3000" b="1" dirty="0" smtClean="0">
                <a:solidFill>
                  <a:srgbClr val="002060"/>
                </a:solidFill>
                <a:latin typeface="Times New Roman" pitchFamily="18" charset="0"/>
                <a:ea typeface="Times New Roman" pitchFamily="18" charset="0"/>
                <a:cs typeface="Times New Roman" pitchFamily="18" charset="0"/>
              </a:rPr>
              <a:t>        </a:t>
            </a:r>
            <a:endParaRPr kumimoji="0" lang="en-GB" sz="3000" b="1" i="0" u="none" strike="noStrike" cap="none" normalizeH="0" dirty="0" smtClean="0">
              <a:ln>
                <a:noFill/>
              </a:ln>
              <a:solidFill>
                <a:srgbClr val="002060"/>
              </a:solidFill>
              <a:effectLst/>
              <a:latin typeface="Times New Roman" pitchFamily="18" charset="0"/>
              <a:ea typeface="Times New Roman" pitchFamily="18" charset="0"/>
              <a:cs typeface="Times New Roman" pitchFamily="18" charset="0"/>
            </a:endParaRPr>
          </a:p>
        </p:txBody>
      </p:sp>
      <p:sp>
        <p:nvSpPr>
          <p:cNvPr id="13" name="Rectangle 12"/>
          <p:cNvSpPr/>
          <p:nvPr/>
        </p:nvSpPr>
        <p:spPr>
          <a:xfrm>
            <a:off x="0" y="6237312"/>
            <a:ext cx="9144000" cy="584775"/>
          </a:xfrm>
          <a:prstGeom prst="rect">
            <a:avLst/>
          </a:prstGeom>
        </p:spPr>
        <p:txBody>
          <a:bodyPr wrap="square">
            <a:spAutoFit/>
          </a:bodyPr>
          <a:lstStyle/>
          <a:p>
            <a:endParaRPr lang="en-US" sz="1600" b="1" dirty="0" smtClean="0">
              <a:solidFill>
                <a:schemeClr val="accent6">
                  <a:lumMod val="50000"/>
                </a:schemeClr>
              </a:solidFill>
            </a:endParaRPr>
          </a:p>
          <a:p>
            <a:r>
              <a:rPr lang="en-US" sz="1600" b="1" dirty="0" smtClean="0">
                <a:solidFill>
                  <a:schemeClr val="accent6">
                    <a:lumMod val="50000"/>
                  </a:schemeClr>
                </a:solidFill>
              </a:rPr>
              <a:t>.</a:t>
            </a:r>
            <a:endParaRPr lang="el-GR" sz="1600" b="1" dirty="0">
              <a:solidFill>
                <a:schemeClr val="accent6">
                  <a:lumMod val="50000"/>
                </a:schemeClr>
              </a:solidFill>
            </a:endParaRPr>
          </a:p>
        </p:txBody>
      </p:sp>
      <p:sp>
        <p:nvSpPr>
          <p:cNvPr id="14" name="Rectangle 13"/>
          <p:cNvSpPr/>
          <p:nvPr/>
        </p:nvSpPr>
        <p:spPr>
          <a:xfrm>
            <a:off x="-1" y="1463880"/>
            <a:ext cx="10188624" cy="1661993"/>
          </a:xfrm>
          <a:prstGeom prst="rect">
            <a:avLst/>
          </a:prstGeom>
        </p:spPr>
        <p:txBody>
          <a:bodyPr wrap="square">
            <a:spAutoFit/>
          </a:bodyPr>
          <a:lstStyle/>
          <a:p>
            <a:endParaRPr lang="en-US" sz="3300" dirty="0" smtClean="0"/>
          </a:p>
          <a:p>
            <a:r>
              <a:rPr lang="en-US" sz="3300" dirty="0" smtClean="0"/>
              <a:t>      </a:t>
            </a:r>
            <a:r>
              <a:rPr lang="en-US" sz="3600" dirty="0" smtClean="0"/>
              <a:t>Quality of Experience for Internet Services</a:t>
            </a:r>
          </a:p>
          <a:p>
            <a:r>
              <a:rPr lang="en-US" sz="3300" dirty="0"/>
              <a:t> </a:t>
            </a:r>
            <a:r>
              <a:rPr lang="en-US" sz="3300" dirty="0" smtClean="0"/>
              <a:t>                    </a:t>
            </a:r>
            <a:r>
              <a:rPr lang="en-US" sz="3000" dirty="0" smtClean="0"/>
              <a:t>Main f</a:t>
            </a:r>
            <a:r>
              <a:rPr lang="en-US" sz="3000" dirty="0" smtClean="0"/>
              <a:t>ocus </a:t>
            </a:r>
            <a:r>
              <a:rPr lang="en-US" sz="3000" dirty="0" smtClean="0"/>
              <a:t>on Video Streaming</a:t>
            </a:r>
            <a:endParaRPr lang="el-GR" sz="3000" dirty="0"/>
          </a:p>
        </p:txBody>
      </p:sp>
    </p:spTree>
    <p:extLst>
      <p:ext uri="{BB962C8B-B14F-4D97-AF65-F5344CB8AC3E}">
        <p14:creationId xmlns:p14="http://schemas.microsoft.com/office/powerpoint/2010/main" val="373705719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fld id="{DF17590C-E3D4-4FA3-BC76-2DDCB2753019}" type="slidenum">
              <a:rPr lang="el-GR" smtClean="0"/>
              <a:pPr/>
              <a:t>10</a:t>
            </a:fld>
            <a:endParaRPr lang="el-GR" dirty="0"/>
          </a:p>
        </p:txBody>
      </p:sp>
      <p:sp>
        <p:nvSpPr>
          <p:cNvPr id="5" name="TextBox 4"/>
          <p:cNvSpPr txBox="1"/>
          <p:nvPr/>
        </p:nvSpPr>
        <p:spPr>
          <a:xfrm>
            <a:off x="0" y="1124744"/>
            <a:ext cx="9144000" cy="2092881"/>
          </a:xfrm>
          <a:prstGeom prst="rect">
            <a:avLst/>
          </a:prstGeom>
          <a:solidFill>
            <a:srgbClr val="FAF0F0"/>
          </a:solidFill>
          <a:ln>
            <a:solidFill>
              <a:schemeClr val="accent2">
                <a:lumMod val="20000"/>
                <a:lumOff val="80000"/>
              </a:schemeClr>
            </a:solidFill>
          </a:ln>
        </p:spPr>
        <p:txBody>
          <a:bodyPr wrap="square" rtlCol="0">
            <a:spAutoFit/>
          </a:bodyPr>
          <a:lstStyle/>
          <a:p>
            <a:r>
              <a:rPr lang="en-US" sz="2400" b="1" dirty="0" smtClean="0"/>
              <a:t>Network </a:t>
            </a:r>
            <a:r>
              <a:rPr lang="en-US" sz="2400" b="1" dirty="0" err="1" smtClean="0"/>
              <a:t>QoS</a:t>
            </a:r>
            <a:endParaRPr lang="en-US" sz="2400" b="1" dirty="0" smtClean="0"/>
          </a:p>
          <a:p>
            <a:r>
              <a:rPr lang="en-US" sz="2400" dirty="0" smtClean="0"/>
              <a:t>Throughput, delay, packet loss, number of resource units,…</a:t>
            </a:r>
          </a:p>
          <a:p>
            <a:endParaRPr lang="en-US" sz="1000" dirty="0" smtClean="0"/>
          </a:p>
          <a:p>
            <a:r>
              <a:rPr lang="en-US" sz="2400" b="1" dirty="0" smtClean="0"/>
              <a:t>Application </a:t>
            </a:r>
            <a:r>
              <a:rPr lang="en-US" sz="2400" b="1" dirty="0" err="1" smtClean="0"/>
              <a:t>QoS</a:t>
            </a:r>
            <a:endParaRPr lang="en-US" sz="2400" b="1" dirty="0" smtClean="0"/>
          </a:p>
          <a:p>
            <a:r>
              <a:rPr lang="en-US" sz="2400" b="1" dirty="0" smtClean="0"/>
              <a:t> </a:t>
            </a:r>
            <a:r>
              <a:rPr lang="en-US" sz="2400" dirty="0" smtClean="0"/>
              <a:t>Startup delay, rebuffering events, bitrate changes, video resolution, termination status, …</a:t>
            </a:r>
          </a:p>
        </p:txBody>
      </p:sp>
      <p:sp>
        <p:nvSpPr>
          <p:cNvPr id="20" name="TextBox 19"/>
          <p:cNvSpPr txBox="1"/>
          <p:nvPr/>
        </p:nvSpPr>
        <p:spPr>
          <a:xfrm>
            <a:off x="-75109" y="736015"/>
            <a:ext cx="184731" cy="369332"/>
          </a:xfrm>
          <a:prstGeom prst="rect">
            <a:avLst/>
          </a:prstGeom>
          <a:noFill/>
        </p:spPr>
        <p:txBody>
          <a:bodyPr wrap="none" rtlCol="0">
            <a:spAutoFit/>
          </a:bodyPr>
          <a:lstStyle/>
          <a:p>
            <a:endParaRPr lang="el-GR" b="1" dirty="0"/>
          </a:p>
        </p:txBody>
      </p:sp>
      <p:sp>
        <p:nvSpPr>
          <p:cNvPr id="6" name="TextBox 5"/>
          <p:cNvSpPr txBox="1"/>
          <p:nvPr/>
        </p:nvSpPr>
        <p:spPr>
          <a:xfrm>
            <a:off x="0" y="4872841"/>
            <a:ext cx="9144000" cy="1985159"/>
          </a:xfrm>
          <a:prstGeom prst="rect">
            <a:avLst/>
          </a:prstGeom>
          <a:solidFill>
            <a:schemeClr val="accent2">
              <a:lumMod val="40000"/>
              <a:lumOff val="60000"/>
            </a:schemeClr>
          </a:solidFill>
        </p:spPr>
        <p:txBody>
          <a:bodyPr wrap="square" rtlCol="0">
            <a:spAutoFit/>
          </a:bodyPr>
          <a:lstStyle/>
          <a:p>
            <a:endParaRPr lang="en-US" sz="2400" b="1" dirty="0" smtClean="0"/>
          </a:p>
          <a:p>
            <a:r>
              <a:rPr lang="en-US" sz="2400" b="1" dirty="0" smtClean="0"/>
              <a:t>Subjectivity</a:t>
            </a:r>
            <a:r>
              <a:rPr lang="en-US" sz="2400" dirty="0" smtClean="0"/>
              <a:t> &amp; </a:t>
            </a:r>
            <a:r>
              <a:rPr lang="en-US" sz="2400" b="1" dirty="0" smtClean="0"/>
              <a:t>techno-socio-economic-psychological</a:t>
            </a:r>
            <a:r>
              <a:rPr lang="en-US" sz="2400" dirty="0" smtClean="0"/>
              <a:t> aspects</a:t>
            </a:r>
            <a:endParaRPr lang="en-US" sz="1000" dirty="0" smtClean="0"/>
          </a:p>
          <a:p>
            <a:r>
              <a:rPr lang="en-US" sz="2400" dirty="0" smtClean="0"/>
              <a:t>Willingness-to-pay, preference on </a:t>
            </a:r>
            <a:r>
              <a:rPr lang="en-US" sz="2400" dirty="0" err="1" smtClean="0"/>
              <a:t>QoS</a:t>
            </a:r>
            <a:r>
              <a:rPr lang="en-US" sz="2400" dirty="0" smtClean="0"/>
              <a:t> vs. price, intrinsic indicators towards a  provider (e.g., popularity among peers, reliability)</a:t>
            </a:r>
          </a:p>
          <a:p>
            <a:r>
              <a:rPr lang="en-US" sz="2400" dirty="0" smtClean="0"/>
              <a:t> </a:t>
            </a:r>
          </a:p>
          <a:p>
            <a:endParaRPr lang="el-GR" sz="300" dirty="0"/>
          </a:p>
        </p:txBody>
      </p:sp>
      <p:sp>
        <p:nvSpPr>
          <p:cNvPr id="27" name="TextBox 26"/>
          <p:cNvSpPr txBox="1"/>
          <p:nvPr/>
        </p:nvSpPr>
        <p:spPr>
          <a:xfrm>
            <a:off x="0" y="6057781"/>
            <a:ext cx="8352928" cy="800219"/>
          </a:xfrm>
          <a:prstGeom prst="rect">
            <a:avLst/>
          </a:prstGeom>
          <a:noFill/>
          <a:ln w="28575">
            <a:noFill/>
          </a:ln>
        </p:spPr>
        <p:txBody>
          <a:bodyPr wrap="square" rtlCol="0">
            <a:spAutoFit/>
          </a:bodyPr>
          <a:lstStyle/>
          <a:p>
            <a:endParaRPr lang="en-US" sz="500" dirty="0" smtClean="0"/>
          </a:p>
          <a:p>
            <a:endParaRPr lang="en-US" sz="400" dirty="0" smtClean="0"/>
          </a:p>
          <a:p>
            <a:endParaRPr lang="en-US" sz="2400" dirty="0" smtClean="0"/>
          </a:p>
          <a:p>
            <a:endParaRPr lang="en-US" sz="800" dirty="0" smtClean="0"/>
          </a:p>
          <a:p>
            <a:endParaRPr lang="el-GR" sz="500" dirty="0"/>
          </a:p>
        </p:txBody>
      </p:sp>
      <p:sp>
        <p:nvSpPr>
          <p:cNvPr id="7" name="TextBox 6"/>
          <p:cNvSpPr txBox="1"/>
          <p:nvPr/>
        </p:nvSpPr>
        <p:spPr>
          <a:xfrm>
            <a:off x="0" y="3212976"/>
            <a:ext cx="9144000" cy="1938992"/>
          </a:xfrm>
          <a:prstGeom prst="rect">
            <a:avLst/>
          </a:prstGeom>
          <a:solidFill>
            <a:schemeClr val="accent2">
              <a:lumMod val="20000"/>
              <a:lumOff val="80000"/>
            </a:schemeClr>
          </a:solidFill>
        </p:spPr>
        <p:txBody>
          <a:bodyPr wrap="square" rtlCol="0">
            <a:spAutoFit/>
          </a:bodyPr>
          <a:lstStyle/>
          <a:p>
            <a:endParaRPr lang="en-US" sz="2400" b="1" dirty="0" smtClean="0"/>
          </a:p>
          <a:p>
            <a:r>
              <a:rPr lang="en-US" sz="2400" b="1" dirty="0" smtClean="0"/>
              <a:t>User engagement</a:t>
            </a:r>
          </a:p>
          <a:p>
            <a:r>
              <a:rPr lang="en-US" sz="2400" dirty="0" smtClean="0"/>
              <a:t>Fast forward, rewind, pause, abandonment, watching </a:t>
            </a:r>
            <a:r>
              <a:rPr lang="en-US" sz="2400" dirty="0" err="1" smtClean="0"/>
              <a:t>dur</a:t>
            </a:r>
            <a:r>
              <a:rPr lang="en-US" sz="2400" dirty="0" smtClean="0"/>
              <a:t>. %, revisit …</a:t>
            </a:r>
            <a:endParaRPr lang="en-US" sz="2400" dirty="0"/>
          </a:p>
          <a:p>
            <a:r>
              <a:rPr lang="en-US" sz="2400" dirty="0" smtClean="0"/>
              <a:t>Keyboard activity, applications running, …</a:t>
            </a:r>
          </a:p>
          <a:p>
            <a:endParaRPr lang="en-US" sz="2400" dirty="0" smtClean="0"/>
          </a:p>
        </p:txBody>
      </p:sp>
      <p:sp>
        <p:nvSpPr>
          <p:cNvPr id="8" name="TextBox 7"/>
          <p:cNvSpPr txBox="1"/>
          <p:nvPr/>
        </p:nvSpPr>
        <p:spPr>
          <a:xfrm>
            <a:off x="0" y="0"/>
            <a:ext cx="9144000" cy="523220"/>
          </a:xfrm>
          <a:prstGeom prst="rect">
            <a:avLst/>
          </a:prstGeom>
          <a:noFill/>
        </p:spPr>
        <p:txBody>
          <a:bodyPr wrap="square" rtlCol="0">
            <a:spAutoFit/>
          </a:bodyPr>
          <a:lstStyle/>
          <a:p>
            <a:r>
              <a:rPr lang="en-US" sz="2800" dirty="0" smtClean="0"/>
              <a:t>How do </a:t>
            </a:r>
            <a:r>
              <a:rPr lang="en-US" sz="2800" b="1" dirty="0" smtClean="0"/>
              <a:t>users perceive the network</a:t>
            </a:r>
            <a:r>
              <a:rPr lang="en-US" sz="2800" dirty="0" smtClean="0"/>
              <a:t>?</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0"/>
            <a:ext cx="8229600" cy="692696"/>
          </a:xfrm>
        </p:spPr>
        <p:txBody>
          <a:bodyPr>
            <a:normAutofit fontScale="90000"/>
          </a:bodyPr>
          <a:lstStyle/>
          <a:p>
            <a:r>
              <a:rPr lang="en-US" dirty="0" smtClean="0"/>
              <a:t>Categories of Measurement Studies</a:t>
            </a:r>
            <a:endParaRPr lang="el-GR" dirty="0"/>
          </a:p>
        </p:txBody>
      </p:sp>
      <p:sp>
        <p:nvSpPr>
          <p:cNvPr id="3" name="Content Placeholder 2"/>
          <p:cNvSpPr>
            <a:spLocks noGrp="1"/>
          </p:cNvSpPr>
          <p:nvPr>
            <p:ph idx="1"/>
          </p:nvPr>
        </p:nvSpPr>
        <p:spPr>
          <a:xfrm>
            <a:off x="179512" y="1052736"/>
            <a:ext cx="8964488" cy="4525963"/>
          </a:xfrm>
        </p:spPr>
        <p:txBody>
          <a:bodyPr>
            <a:noAutofit/>
          </a:bodyPr>
          <a:lstStyle/>
          <a:p>
            <a:r>
              <a:rPr lang="en-US" sz="2400" b="1" dirty="0" smtClean="0">
                <a:solidFill>
                  <a:schemeClr val="accent3">
                    <a:lumMod val="50000"/>
                  </a:schemeClr>
                </a:solidFill>
              </a:rPr>
              <a:t>“Out in the wild” participatory studies</a:t>
            </a:r>
          </a:p>
          <a:p>
            <a:pPr lvl="1"/>
            <a:r>
              <a:rPr lang="en-US" sz="2200" b="1" dirty="0" smtClean="0">
                <a:solidFill>
                  <a:schemeClr val="accent6">
                    <a:lumMod val="75000"/>
                  </a:schemeClr>
                </a:solidFill>
              </a:rPr>
              <a:t>Diverse conditions</a:t>
            </a:r>
            <a:endParaRPr lang="en-US" sz="2200" dirty="0" smtClean="0"/>
          </a:p>
          <a:p>
            <a:pPr lvl="1"/>
            <a:r>
              <a:rPr lang="en-US" sz="2200" dirty="0" smtClean="0"/>
              <a:t>Relatively small costs, larger scales</a:t>
            </a:r>
          </a:p>
          <a:p>
            <a:pPr lvl="1"/>
            <a:r>
              <a:rPr lang="en-US" sz="2200" dirty="0" smtClean="0"/>
              <a:t>Limited contextual knowledge</a:t>
            </a:r>
          </a:p>
          <a:p>
            <a:pPr lvl="1"/>
            <a:endParaRPr lang="en-US" sz="1000" b="1" dirty="0" smtClean="0">
              <a:solidFill>
                <a:schemeClr val="accent3">
                  <a:lumMod val="50000"/>
                </a:schemeClr>
              </a:solidFill>
            </a:endParaRPr>
          </a:p>
          <a:p>
            <a:r>
              <a:rPr lang="en-US" sz="2400" b="1" dirty="0" smtClean="0">
                <a:solidFill>
                  <a:schemeClr val="accent3">
                    <a:lumMod val="50000"/>
                  </a:schemeClr>
                </a:solidFill>
              </a:rPr>
              <a:t>Controlled field studies </a:t>
            </a:r>
          </a:p>
          <a:p>
            <a:pPr lvl="1"/>
            <a:r>
              <a:rPr lang="en-US" sz="2200" b="1" dirty="0" smtClean="0">
                <a:solidFill>
                  <a:schemeClr val="accent6">
                    <a:lumMod val="75000"/>
                  </a:schemeClr>
                </a:solidFill>
              </a:rPr>
              <a:t>Homogenous fixed </a:t>
            </a:r>
            <a:r>
              <a:rPr lang="en-US" sz="2200" dirty="0" smtClean="0"/>
              <a:t>conditions</a:t>
            </a:r>
          </a:p>
          <a:p>
            <a:pPr lvl="1"/>
            <a:r>
              <a:rPr lang="en-US" sz="2200" b="1" dirty="0" smtClean="0">
                <a:solidFill>
                  <a:schemeClr val="accent6">
                    <a:lumMod val="75000"/>
                  </a:schemeClr>
                </a:solidFill>
              </a:rPr>
              <a:t>Large cost </a:t>
            </a:r>
            <a:r>
              <a:rPr lang="en-US" sz="2200" dirty="0" smtClean="0"/>
              <a:t>&amp; overhead, relatively small scale </a:t>
            </a:r>
          </a:p>
          <a:p>
            <a:pPr lvl="1"/>
            <a:r>
              <a:rPr lang="en-US" sz="2200" dirty="0" smtClean="0"/>
              <a:t> Often not reaching  representative conditions </a:t>
            </a:r>
          </a:p>
          <a:p>
            <a:pPr lvl="1">
              <a:buNone/>
            </a:pPr>
            <a:endParaRPr lang="en-US" sz="1000" dirty="0" smtClean="0"/>
          </a:p>
          <a:p>
            <a:r>
              <a:rPr lang="en-US" sz="2400" b="1" dirty="0" smtClean="0"/>
              <a:t>Explicit feedback vs. Inferring data from measurements </a:t>
            </a:r>
          </a:p>
          <a:p>
            <a:r>
              <a:rPr lang="en-US" sz="2400" b="1" dirty="0" smtClean="0"/>
              <a:t>Subjective </a:t>
            </a:r>
            <a:r>
              <a:rPr lang="en-US" sz="2400" dirty="0" smtClean="0"/>
              <a:t>feedback vs. </a:t>
            </a:r>
            <a:r>
              <a:rPr lang="en-US" sz="2400" b="1" dirty="0"/>
              <a:t>o</a:t>
            </a:r>
            <a:r>
              <a:rPr lang="en-US" sz="2400" b="1" dirty="0" smtClean="0"/>
              <a:t>bjective</a:t>
            </a:r>
            <a:r>
              <a:rPr lang="en-US" sz="2400" dirty="0" smtClean="0"/>
              <a:t> measurements </a:t>
            </a:r>
          </a:p>
          <a:p>
            <a:pPr lvl="1"/>
            <a:r>
              <a:rPr lang="en-US" sz="2200" dirty="0" smtClean="0"/>
              <a:t>Subjectivity vs. objectivity ─ Reliability</a:t>
            </a:r>
          </a:p>
          <a:p>
            <a:pPr lvl="1"/>
            <a:r>
              <a:rPr lang="en-US" sz="2200" dirty="0" smtClean="0"/>
              <a:t>Intrusiveness vs. Non-interfering </a:t>
            </a:r>
            <a:r>
              <a:rPr lang="en-US" sz="2200" dirty="0"/>
              <a:t>─ </a:t>
            </a:r>
            <a:r>
              <a:rPr lang="en-US" sz="2200" dirty="0" smtClean="0"/>
              <a:t>Privacy </a:t>
            </a:r>
            <a:r>
              <a:rPr lang="en-US" sz="2200" dirty="0"/>
              <a:t>─ R</a:t>
            </a:r>
            <a:r>
              <a:rPr lang="en-US" sz="2200" dirty="0" smtClean="0"/>
              <a:t>eliability</a:t>
            </a:r>
            <a:endParaRPr lang="el-GR" sz="2200"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823" y="169823"/>
            <a:ext cx="7886700" cy="994172"/>
          </a:xfrm>
        </p:spPr>
        <p:txBody>
          <a:bodyPr>
            <a:normAutofit/>
          </a:bodyPr>
          <a:lstStyle/>
          <a:p>
            <a:r>
              <a:rPr lang="en-US" sz="2700" dirty="0"/>
              <a:t>Classification based on the </a:t>
            </a:r>
            <a:r>
              <a:rPr lang="en-US" sz="2700" dirty="0" smtClean="0"/>
              <a:t>Time </a:t>
            </a:r>
            <a:r>
              <a:rPr lang="en-US" sz="2700" dirty="0"/>
              <a:t>of QoE estimation</a:t>
            </a:r>
            <a:endParaRPr lang="el-GR" sz="2700" dirty="0"/>
          </a:p>
        </p:txBody>
      </p:sp>
      <p:sp>
        <p:nvSpPr>
          <p:cNvPr id="3" name="Content Placeholder 2"/>
          <p:cNvSpPr>
            <a:spLocks noGrp="1"/>
          </p:cNvSpPr>
          <p:nvPr>
            <p:ph idx="1"/>
          </p:nvPr>
        </p:nvSpPr>
        <p:spPr>
          <a:xfrm>
            <a:off x="125823" y="1163995"/>
            <a:ext cx="9144000" cy="3275462"/>
          </a:xfrm>
        </p:spPr>
        <p:txBody>
          <a:bodyPr>
            <a:noAutofit/>
          </a:bodyPr>
          <a:lstStyle/>
          <a:p>
            <a:r>
              <a:rPr lang="en-US" sz="2200" b="1" dirty="0" smtClean="0"/>
              <a:t>Real-time estimation (while the session takes place)</a:t>
            </a:r>
          </a:p>
          <a:p>
            <a:pPr lvl="1"/>
            <a:r>
              <a:rPr lang="en-US" sz="2200" dirty="0" smtClean="0"/>
              <a:t>LSTMs (to model system dynamics)</a:t>
            </a:r>
          </a:p>
          <a:p>
            <a:pPr lvl="1"/>
            <a:r>
              <a:rPr lang="en-US" sz="2200" dirty="0" smtClean="0"/>
              <a:t>Chunk based approach </a:t>
            </a:r>
            <a:r>
              <a:rPr lang="en-US" sz="2200" dirty="0"/>
              <a:t>(per second </a:t>
            </a:r>
            <a:r>
              <a:rPr lang="en-US" sz="2200" dirty="0" smtClean="0"/>
              <a:t>activity from the IP header)</a:t>
            </a:r>
          </a:p>
          <a:p>
            <a:pPr lvl="1"/>
            <a:r>
              <a:rPr lang="en-US" sz="2200" dirty="0" smtClean="0"/>
              <a:t>Deep </a:t>
            </a:r>
            <a:r>
              <a:rPr lang="en-US" sz="2200" dirty="0"/>
              <a:t>learning approach (per second aggregated activity</a:t>
            </a:r>
            <a:r>
              <a:rPr lang="en-US" sz="2200" dirty="0" smtClean="0"/>
              <a:t>)</a:t>
            </a:r>
          </a:p>
          <a:p>
            <a:pPr marL="0" indent="0">
              <a:buNone/>
            </a:pPr>
            <a:endParaRPr lang="en-US" sz="2200" dirty="0"/>
          </a:p>
          <a:p>
            <a:r>
              <a:rPr lang="en-US" sz="2200" b="1" dirty="0" smtClean="0"/>
              <a:t>Post-data collection estimation (after the completion of the sessions)</a:t>
            </a:r>
          </a:p>
          <a:p>
            <a:pPr lvl="1"/>
            <a:r>
              <a:rPr lang="en-US" sz="2200" dirty="0" smtClean="0"/>
              <a:t>Analysis of the session characteristics (e.g., </a:t>
            </a:r>
            <a:r>
              <a:rPr lang="en-US" sz="2200" dirty="0" err="1" smtClean="0"/>
              <a:t>rebufferings</a:t>
            </a:r>
            <a:r>
              <a:rPr lang="en-US" sz="2200" dirty="0"/>
              <a:t>, startup delay, bitrate </a:t>
            </a:r>
            <a:r>
              <a:rPr lang="en-US" sz="2200" dirty="0" smtClean="0"/>
              <a:t>changes)</a:t>
            </a:r>
            <a:endParaRPr lang="en-US" sz="2200" dirty="0"/>
          </a:p>
          <a:p>
            <a:pPr lvl="1"/>
            <a:r>
              <a:rPr lang="en-US" sz="2200" dirty="0" smtClean="0"/>
              <a:t>Use of statistical tests to find interactions of impairments</a:t>
            </a:r>
          </a:p>
          <a:p>
            <a:pPr lvl="1"/>
            <a:r>
              <a:rPr lang="en-US" sz="2200" dirty="0" smtClean="0"/>
              <a:t>Use of ML techniques to predict the QoE or the user engagement of session characteristics</a:t>
            </a:r>
            <a:endParaRPr lang="el-GR" sz="2200" dirty="0"/>
          </a:p>
        </p:txBody>
      </p:sp>
      <p:sp>
        <p:nvSpPr>
          <p:cNvPr id="4" name="TextBox 3"/>
          <p:cNvSpPr txBox="1"/>
          <p:nvPr/>
        </p:nvSpPr>
        <p:spPr>
          <a:xfrm>
            <a:off x="13538" y="5673405"/>
            <a:ext cx="9144000" cy="1015663"/>
          </a:xfrm>
          <a:prstGeom prst="rect">
            <a:avLst/>
          </a:prstGeom>
          <a:noFill/>
        </p:spPr>
        <p:txBody>
          <a:bodyPr wrap="square" rtlCol="0">
            <a:spAutoFit/>
          </a:bodyPr>
          <a:lstStyle/>
          <a:p>
            <a:r>
              <a:rPr lang="en-US" sz="1200" dirty="0"/>
              <a:t>1. N. </a:t>
            </a:r>
            <a:r>
              <a:rPr lang="en-US" sz="1200" dirty="0" err="1"/>
              <a:t>Eswara</a:t>
            </a:r>
            <a:r>
              <a:rPr lang="en-US" sz="1200" dirty="0"/>
              <a:t> </a:t>
            </a:r>
            <a:r>
              <a:rPr lang="en-US" sz="1200" i="1" dirty="0"/>
              <a:t>et al.</a:t>
            </a:r>
            <a:r>
              <a:rPr lang="en-US" sz="1200" dirty="0"/>
              <a:t>, “Streaming Video QoE Modeling and Prediction: A Long Short-Term Memory Approach”, IEEE Transactions on Circuits and Systems for Video Technology, 2019.</a:t>
            </a:r>
          </a:p>
          <a:p>
            <a:r>
              <a:rPr lang="en-US" sz="1200" dirty="0"/>
              <a:t>2. C. </a:t>
            </a:r>
            <a:r>
              <a:rPr lang="en-US" sz="1200" dirty="0" err="1"/>
              <a:t>Gutterman</a:t>
            </a:r>
            <a:r>
              <a:rPr lang="en-US" sz="1200" dirty="0"/>
              <a:t> </a:t>
            </a:r>
            <a:r>
              <a:rPr lang="en-US" sz="1200" i="1" dirty="0"/>
              <a:t>et al.</a:t>
            </a:r>
            <a:r>
              <a:rPr lang="en-US" sz="1200" dirty="0"/>
              <a:t>,  “</a:t>
            </a:r>
            <a:r>
              <a:rPr lang="en-US" sz="1200" dirty="0" err="1"/>
              <a:t>Requet</a:t>
            </a:r>
            <a:r>
              <a:rPr lang="en-US" sz="1200" dirty="0"/>
              <a:t>: real-time QoE detection for encrypted YouTube </a:t>
            </a:r>
            <a:r>
              <a:rPr lang="en-US" sz="1200" dirty="0" smtClean="0"/>
              <a:t>traffic”10th </a:t>
            </a:r>
            <a:r>
              <a:rPr lang="en-US" sz="1200" dirty="0"/>
              <a:t>ACM Multimedia Systems Conference (</a:t>
            </a:r>
            <a:r>
              <a:rPr lang="en-US" sz="1200" dirty="0" err="1"/>
              <a:t>MMSys</a:t>
            </a:r>
            <a:r>
              <a:rPr lang="en-US" sz="1200" dirty="0"/>
              <a:t> '19).</a:t>
            </a:r>
          </a:p>
          <a:p>
            <a:pPr algn="just"/>
            <a:r>
              <a:rPr lang="en-US" sz="1200" dirty="0"/>
              <a:t>3. S. Wassermann </a:t>
            </a:r>
            <a:r>
              <a:rPr lang="en-US" sz="1200" i="1" dirty="0"/>
              <a:t>et al</a:t>
            </a:r>
            <a:r>
              <a:rPr lang="en-US" sz="1200" dirty="0"/>
              <a:t>., “QoE in Cellular Networks through in-Smartphone Measurements”, 12th IFIP Wireless &amp;</a:t>
            </a:r>
            <a:r>
              <a:rPr lang="en-US" sz="1200" dirty="0" smtClean="0"/>
              <a:t> </a:t>
            </a:r>
            <a:r>
              <a:rPr lang="en-US" sz="1200" dirty="0"/>
              <a:t>Mobile Networking Conference (WMNC</a:t>
            </a:r>
            <a:r>
              <a:rPr lang="en-US" sz="1200" dirty="0" smtClean="0"/>
              <a:t>), </a:t>
            </a:r>
            <a:r>
              <a:rPr lang="en-US" sz="1200" dirty="0"/>
              <a:t>2019.</a:t>
            </a:r>
            <a:endParaRPr lang="el-GR" sz="1200" dirty="0"/>
          </a:p>
        </p:txBody>
      </p:sp>
    </p:spTree>
    <p:extLst>
      <p:ext uri="{BB962C8B-B14F-4D97-AF65-F5344CB8AC3E}">
        <p14:creationId xmlns:p14="http://schemas.microsoft.com/office/powerpoint/2010/main" val="582974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692696"/>
            <a:ext cx="9252520" cy="4525963"/>
          </a:xfrm>
        </p:spPr>
        <p:txBody>
          <a:bodyPr>
            <a:normAutofit fontScale="92500"/>
          </a:bodyPr>
          <a:lstStyle/>
          <a:p>
            <a:r>
              <a:rPr lang="en-US" b="1" dirty="0" smtClean="0"/>
              <a:t>Explicit QoE</a:t>
            </a:r>
            <a:r>
              <a:rPr lang="en-US" dirty="0" smtClean="0"/>
              <a:t>: through opinion scores</a:t>
            </a:r>
            <a:endParaRPr lang="en-US" dirty="0"/>
          </a:p>
          <a:p>
            <a:pPr lvl="1"/>
            <a:r>
              <a:rPr lang="en-US" dirty="0" smtClean="0"/>
              <a:t>After or while watching a video, the participants are asked to rate the video</a:t>
            </a:r>
          </a:p>
          <a:p>
            <a:pPr lvl="1"/>
            <a:r>
              <a:rPr lang="en-US" dirty="0" smtClean="0"/>
              <a:t>Absolute Category Ratings (ACR)</a:t>
            </a:r>
          </a:p>
          <a:p>
            <a:pPr lvl="1"/>
            <a:endParaRPr lang="en-US" dirty="0"/>
          </a:p>
          <a:p>
            <a:r>
              <a:rPr lang="en-US" b="1" dirty="0" smtClean="0"/>
              <a:t>Implicit QoE</a:t>
            </a:r>
            <a:r>
              <a:rPr lang="en-US" dirty="0" smtClean="0"/>
              <a:t>: inferred by the QoS information</a:t>
            </a:r>
          </a:p>
          <a:p>
            <a:pPr lvl="1"/>
            <a:r>
              <a:rPr lang="en-US" dirty="0" smtClean="0"/>
              <a:t>No exact knowledge about what the user liked or not</a:t>
            </a:r>
          </a:p>
          <a:p>
            <a:pPr lvl="1"/>
            <a:r>
              <a:rPr lang="en-US" dirty="0" smtClean="0"/>
              <a:t>Use the available  network- </a:t>
            </a:r>
            <a:r>
              <a:rPr lang="en-US" dirty="0"/>
              <a:t>&amp;</a:t>
            </a:r>
            <a:r>
              <a:rPr lang="en-US" dirty="0" smtClean="0"/>
              <a:t> application-level information</a:t>
            </a:r>
          </a:p>
          <a:p>
            <a:pPr marL="457200" lvl="1" indent="0">
              <a:buNone/>
            </a:pPr>
            <a:r>
              <a:rPr lang="en-US" dirty="0"/>
              <a:t> </a:t>
            </a:r>
            <a:r>
              <a:rPr lang="en-US" dirty="0" smtClean="0"/>
              <a:t>&amp; models of QoS </a:t>
            </a:r>
            <a:r>
              <a:rPr lang="en-US" dirty="0" smtClean="0">
                <a:sym typeface="Wingdings" panose="05000000000000000000" pitchFamily="2" charset="2"/>
              </a:rPr>
              <a:t> QoE</a:t>
            </a:r>
            <a:endParaRPr lang="en-US" dirty="0"/>
          </a:p>
        </p:txBody>
      </p:sp>
      <p:sp>
        <p:nvSpPr>
          <p:cNvPr id="4" name="TextBox 3"/>
          <p:cNvSpPr txBox="1"/>
          <p:nvPr/>
        </p:nvSpPr>
        <p:spPr>
          <a:xfrm>
            <a:off x="-3375" y="5842337"/>
            <a:ext cx="9144000" cy="1015663"/>
          </a:xfrm>
          <a:prstGeom prst="rect">
            <a:avLst/>
          </a:prstGeom>
          <a:noFill/>
        </p:spPr>
        <p:txBody>
          <a:bodyPr wrap="square" rtlCol="0">
            <a:spAutoFit/>
          </a:bodyPr>
          <a:lstStyle/>
          <a:p>
            <a:r>
              <a:rPr lang="en-US" sz="1200" dirty="0"/>
              <a:t>1. C. Moldovan and F. Metzger, “Bridging the Gap between QoE and User Engagement in HTTP Video Streaming”, In 28th International </a:t>
            </a:r>
            <a:r>
              <a:rPr lang="en-US" sz="1200" dirty="0" err="1"/>
              <a:t>Teletraffic</a:t>
            </a:r>
            <a:r>
              <a:rPr lang="en-US" sz="1200" dirty="0"/>
              <a:t> Congress (ITC 28), 2016.</a:t>
            </a:r>
          </a:p>
          <a:p>
            <a:r>
              <a:rPr lang="en-US" sz="1200" dirty="0"/>
              <a:t>2. V. </a:t>
            </a:r>
            <a:r>
              <a:rPr lang="en-US" sz="1200" dirty="0" err="1"/>
              <a:t>Menkovski</a:t>
            </a:r>
            <a:r>
              <a:rPr lang="en-US" sz="1200" dirty="0"/>
              <a:t> </a:t>
            </a:r>
            <a:r>
              <a:rPr lang="en-US" sz="1200" i="1" dirty="0"/>
              <a:t>et al</a:t>
            </a:r>
            <a:r>
              <a:rPr lang="en-US" sz="1200" dirty="0"/>
              <a:t>., “Predicting quality of experience in multimedia streaming.”, In Proceedings of the 7th International Conference on Advances in Mobile Computing and</a:t>
            </a:r>
          </a:p>
          <a:p>
            <a:r>
              <a:rPr lang="en-US" sz="1200" dirty="0"/>
              <a:t>Multimedia. ACM, 2009.</a:t>
            </a:r>
            <a:endParaRPr lang="el-GR" sz="1200" dirty="0"/>
          </a:p>
        </p:txBody>
      </p:sp>
    </p:spTree>
    <p:extLst>
      <p:ext uri="{BB962C8B-B14F-4D97-AF65-F5344CB8AC3E}">
        <p14:creationId xmlns:p14="http://schemas.microsoft.com/office/powerpoint/2010/main" val="265359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43408"/>
            <a:ext cx="8229600" cy="1143000"/>
          </a:xfrm>
        </p:spPr>
        <p:txBody>
          <a:bodyPr/>
          <a:lstStyle/>
          <a:p>
            <a:r>
              <a:rPr lang="en-US" dirty="0"/>
              <a:t>Absolute Category Rating (</a:t>
            </a:r>
            <a:r>
              <a:rPr lang="en-US" dirty="0" smtClean="0"/>
              <a:t>ACR)</a:t>
            </a:r>
            <a:endParaRPr lang="el-GR" dirty="0"/>
          </a:p>
        </p:txBody>
      </p:sp>
      <p:sp>
        <p:nvSpPr>
          <p:cNvPr id="3" name="Content Placeholder 2"/>
          <p:cNvSpPr>
            <a:spLocks noGrp="1"/>
          </p:cNvSpPr>
          <p:nvPr>
            <p:ph idx="1"/>
          </p:nvPr>
        </p:nvSpPr>
        <p:spPr>
          <a:xfrm>
            <a:off x="110444" y="764704"/>
            <a:ext cx="9010328" cy="4525963"/>
          </a:xfrm>
        </p:spPr>
        <p:txBody>
          <a:bodyPr>
            <a:noAutofit/>
          </a:bodyPr>
          <a:lstStyle/>
          <a:p>
            <a:r>
              <a:rPr lang="en-US" sz="2200" dirty="0" smtClean="0"/>
              <a:t>A test </a:t>
            </a:r>
            <a:r>
              <a:rPr lang="en-US" sz="2200" dirty="0"/>
              <a:t>method used in quality </a:t>
            </a:r>
            <a:r>
              <a:rPr lang="en-US" sz="2200" dirty="0" smtClean="0"/>
              <a:t>tests</a:t>
            </a:r>
            <a:endParaRPr lang="en-US" sz="2200" dirty="0"/>
          </a:p>
          <a:p>
            <a:r>
              <a:rPr lang="en-US" sz="2200" dirty="0"/>
              <a:t>The levels of the scale are, sorted by </a:t>
            </a:r>
            <a:r>
              <a:rPr lang="en-US" sz="2200" dirty="0" smtClean="0"/>
              <a:t>quality:</a:t>
            </a:r>
            <a:endParaRPr lang="en-US" sz="2200" dirty="0"/>
          </a:p>
          <a:p>
            <a:pPr lvl="1"/>
            <a:r>
              <a:rPr lang="en-US" sz="2200" dirty="0" smtClean="0"/>
              <a:t>Excellent (5)</a:t>
            </a:r>
            <a:endParaRPr lang="en-US" sz="2200" dirty="0"/>
          </a:p>
          <a:p>
            <a:pPr lvl="1"/>
            <a:r>
              <a:rPr lang="en-US" sz="2200" dirty="0" smtClean="0"/>
              <a:t>Good (4)</a:t>
            </a:r>
            <a:endParaRPr lang="en-US" sz="2200" dirty="0"/>
          </a:p>
          <a:p>
            <a:pPr lvl="1"/>
            <a:r>
              <a:rPr lang="en-US" sz="2200" dirty="0" smtClean="0"/>
              <a:t>Fair (3)</a:t>
            </a:r>
            <a:endParaRPr lang="en-US" sz="2200" dirty="0"/>
          </a:p>
          <a:p>
            <a:pPr lvl="1"/>
            <a:r>
              <a:rPr lang="en-US" sz="2200" dirty="0" smtClean="0"/>
              <a:t>Poor (2)</a:t>
            </a:r>
            <a:endParaRPr lang="en-US" sz="2200" dirty="0"/>
          </a:p>
          <a:p>
            <a:pPr lvl="1"/>
            <a:r>
              <a:rPr lang="en-US" sz="2200" dirty="0" smtClean="0"/>
              <a:t>Bad  (1)</a:t>
            </a:r>
          </a:p>
          <a:p>
            <a:r>
              <a:rPr lang="en-US" sz="2200" dirty="0" smtClean="0"/>
              <a:t>A single </a:t>
            </a:r>
            <a:r>
              <a:rPr lang="en-US" sz="2200" dirty="0"/>
              <a:t>test condition (generally an image or a video sequence) is presented to the viewers </a:t>
            </a:r>
            <a:r>
              <a:rPr lang="en-US" sz="2200" b="1" i="1" dirty="0">
                <a:solidFill>
                  <a:schemeClr val="accent3">
                    <a:lumMod val="50000"/>
                  </a:schemeClr>
                </a:solidFill>
              </a:rPr>
              <a:t>once only</a:t>
            </a:r>
            <a:r>
              <a:rPr lang="en-US" sz="2200" dirty="0"/>
              <a:t>. They should then give a quality rating on an ACR scale. </a:t>
            </a:r>
            <a:endParaRPr lang="en-US" sz="2200" dirty="0" smtClean="0"/>
          </a:p>
          <a:p>
            <a:pPr marL="0" indent="0">
              <a:buNone/>
            </a:pPr>
            <a:r>
              <a:rPr lang="en-US" sz="2200" dirty="0"/>
              <a:t> </a:t>
            </a:r>
            <a:r>
              <a:rPr lang="en-US" sz="2200" dirty="0" smtClean="0"/>
              <a:t>    Test </a:t>
            </a:r>
            <a:r>
              <a:rPr lang="en-US" sz="2200" dirty="0"/>
              <a:t>conditions should be presented in a </a:t>
            </a:r>
            <a:r>
              <a:rPr lang="en-US" sz="2200" b="1" dirty="0">
                <a:solidFill>
                  <a:schemeClr val="accent3">
                    <a:lumMod val="50000"/>
                  </a:schemeClr>
                </a:solidFill>
              </a:rPr>
              <a:t>random order per test person</a:t>
            </a:r>
            <a:r>
              <a:rPr lang="en-US" sz="2200" dirty="0" smtClean="0"/>
              <a:t>.</a:t>
            </a:r>
            <a:endParaRPr lang="en-US" sz="2200" dirty="0"/>
          </a:p>
          <a:p>
            <a:r>
              <a:rPr lang="en-US" sz="2200" dirty="0" smtClean="0"/>
              <a:t>Mean opinion score: the </a:t>
            </a:r>
            <a:r>
              <a:rPr lang="en-US" sz="2200" dirty="0"/>
              <a:t>average numeric score over all experiment participants, for each test condition that was </a:t>
            </a:r>
            <a:r>
              <a:rPr lang="en-US" sz="2200" dirty="0" smtClean="0"/>
              <a:t>shown</a:t>
            </a:r>
            <a:endParaRPr lang="en-US" sz="2200" dirty="0"/>
          </a:p>
          <a:p>
            <a:r>
              <a:rPr lang="en-US" sz="2200" dirty="0"/>
              <a:t>U</a:t>
            </a:r>
            <a:r>
              <a:rPr lang="en-US" sz="2200" dirty="0" smtClean="0"/>
              <a:t>sed </a:t>
            </a:r>
            <a:r>
              <a:rPr lang="en-US" sz="2200" dirty="0"/>
              <a:t>for telephony voice quality to give a mean opinion score.</a:t>
            </a:r>
            <a:endParaRPr lang="el-GR" sz="2200" dirty="0"/>
          </a:p>
        </p:txBody>
      </p:sp>
    </p:spTree>
    <p:extLst>
      <p:ext uri="{BB962C8B-B14F-4D97-AF65-F5344CB8AC3E}">
        <p14:creationId xmlns:p14="http://schemas.microsoft.com/office/powerpoint/2010/main" val="1486696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600" dirty="0" smtClean="0"/>
              <a:t>Examples of </a:t>
            </a:r>
            <a:r>
              <a:rPr lang="en-US" sz="3600" dirty="0" err="1" smtClean="0"/>
              <a:t>Crowdsourcing</a:t>
            </a:r>
            <a:r>
              <a:rPr lang="en-US" sz="3600" dirty="0" smtClean="0"/>
              <a:t> Systems Developed at FORTH/</a:t>
            </a:r>
            <a:r>
              <a:rPr lang="en-US" sz="3600" dirty="0" err="1" smtClean="0"/>
              <a:t>UoC</a:t>
            </a:r>
            <a:endParaRPr lang="el-GR" sz="3600" dirty="0"/>
          </a:p>
        </p:txBody>
      </p:sp>
      <p:sp>
        <p:nvSpPr>
          <p:cNvPr id="6" name="Content Placeholder 5"/>
          <p:cNvSpPr>
            <a:spLocks noGrp="1"/>
          </p:cNvSpPr>
          <p:nvPr>
            <p:ph idx="1"/>
          </p:nvPr>
        </p:nvSpPr>
        <p:spPr>
          <a:xfrm>
            <a:off x="395536" y="2332037"/>
            <a:ext cx="8229600" cy="4525963"/>
          </a:xfrm>
        </p:spPr>
        <p:txBody>
          <a:bodyPr/>
          <a:lstStyle/>
          <a:p>
            <a:r>
              <a:rPr lang="en-US" dirty="0" err="1" smtClean="0"/>
              <a:t>Dataplan</a:t>
            </a:r>
            <a:r>
              <a:rPr lang="en-US" dirty="0" smtClean="0"/>
              <a:t> &amp; telecom provider selection and QoE measurements for telecom services (e.g., VoIP, video streaming)</a:t>
            </a:r>
          </a:p>
          <a:p>
            <a:r>
              <a:rPr lang="en-US" dirty="0" smtClean="0"/>
              <a:t>Assessment of quality of water</a:t>
            </a:r>
            <a:endParaRPr lang="el-GR"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40"/>
          <p:cNvGrpSpPr/>
          <p:nvPr/>
        </p:nvGrpSpPr>
        <p:grpSpPr>
          <a:xfrm>
            <a:off x="0" y="0"/>
            <a:ext cx="9468544" cy="6858000"/>
            <a:chOff x="355512" y="-604493"/>
            <a:chExt cx="11443345" cy="8139806"/>
          </a:xfrm>
        </p:grpSpPr>
        <p:sp>
          <p:nvSpPr>
            <p:cNvPr id="2" name="TextBox 40"/>
            <p:cNvSpPr txBox="1">
              <a:spLocks noChangeArrowheads="1"/>
            </p:cNvSpPr>
            <p:nvPr/>
          </p:nvSpPr>
          <p:spPr bwMode="auto">
            <a:xfrm>
              <a:off x="9096930" y="1414207"/>
              <a:ext cx="1056233" cy="84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2000" b="1" dirty="0" smtClean="0">
                  <a:cs typeface="Times New Roman" pitchFamily="18" charset="0"/>
                </a:rPr>
                <a:t>u-map</a:t>
              </a:r>
              <a:r>
                <a:rPr lang="en-US" sz="2000" b="1" dirty="0" smtClean="0">
                  <a:latin typeface="+mn-lt"/>
                  <a:cs typeface="Times New Roman" pitchFamily="18" charset="0"/>
                </a:rPr>
                <a:t/>
              </a:r>
              <a:br>
                <a:rPr lang="en-US" sz="2000" b="1" dirty="0" smtClean="0">
                  <a:latin typeface="+mn-lt"/>
                  <a:cs typeface="Times New Roman" pitchFamily="18" charset="0"/>
                </a:rPr>
              </a:br>
              <a:r>
                <a:rPr lang="en-US" sz="2000" b="1" dirty="0" smtClean="0">
                  <a:latin typeface="+mn-lt"/>
                  <a:cs typeface="Times New Roman" pitchFamily="18" charset="0"/>
                </a:rPr>
                <a:t>server</a:t>
              </a:r>
              <a:endParaRPr lang="el-GR" sz="2000" b="1" dirty="0">
                <a:latin typeface="+mn-lt"/>
                <a:cs typeface="Times New Roman"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01042" y="46739"/>
              <a:ext cx="727875" cy="1270469"/>
            </a:xfrm>
            <a:prstGeom prst="rect">
              <a:avLst/>
            </a:prstGeom>
          </p:spPr>
        </p:pic>
        <p:pic>
          <p:nvPicPr>
            <p:cNvPr id="4" name="Picture 3" descr="Data_Centre.jpg"/>
            <p:cNvPicPr>
              <a:picLocks noChangeAspect="1"/>
            </p:cNvPicPr>
            <p:nvPr/>
          </p:nvPicPr>
          <p:blipFill>
            <a:blip r:embed="rId3" cstate="print"/>
            <a:stretch>
              <a:fillRect/>
            </a:stretch>
          </p:blipFill>
          <p:spPr>
            <a:xfrm>
              <a:off x="9971305" y="132206"/>
              <a:ext cx="980333" cy="832911"/>
            </a:xfrm>
            <a:prstGeom prst="rect">
              <a:avLst/>
            </a:prstGeom>
          </p:spPr>
        </p:pic>
        <p:sp>
          <p:nvSpPr>
            <p:cNvPr id="5" name="TextBox 4"/>
            <p:cNvSpPr txBox="1"/>
            <p:nvPr/>
          </p:nvSpPr>
          <p:spPr>
            <a:xfrm>
              <a:off x="10452931" y="1072340"/>
              <a:ext cx="1043757" cy="840195"/>
            </a:xfrm>
            <a:prstGeom prst="rect">
              <a:avLst/>
            </a:prstGeom>
            <a:noFill/>
          </p:spPr>
          <p:txBody>
            <a:bodyPr wrap="none" rtlCol="0">
              <a:spAutoFit/>
            </a:bodyPr>
            <a:lstStyle/>
            <a:p>
              <a:pPr algn="ctr"/>
              <a:r>
                <a:rPr lang="en-US" sz="2000" b="1" dirty="0" smtClean="0"/>
                <a:t>Data</a:t>
              </a:r>
              <a:br>
                <a:rPr lang="en-US" sz="2000" b="1" dirty="0" smtClean="0"/>
              </a:br>
              <a:r>
                <a:rPr lang="en-US" sz="2000" b="1" dirty="0" smtClean="0"/>
                <a:t>center</a:t>
              </a:r>
              <a:endParaRPr lang="el-GR" sz="2000" b="1"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3752" y="3721810"/>
              <a:ext cx="1468939" cy="1389481"/>
            </a:xfrm>
            <a:prstGeom prst="rect">
              <a:avLst/>
            </a:prstGeom>
            <a:ln w="12700">
              <a:solidFill>
                <a:schemeClr val="tx1"/>
              </a:solidFill>
            </a:ln>
          </p:spPr>
        </p:pic>
        <p:sp>
          <p:nvSpPr>
            <p:cNvPr id="7" name="TextBox 6"/>
            <p:cNvSpPr txBox="1"/>
            <p:nvPr/>
          </p:nvSpPr>
          <p:spPr>
            <a:xfrm>
              <a:off x="7099437" y="3123543"/>
              <a:ext cx="4307188" cy="474893"/>
            </a:xfrm>
            <a:prstGeom prst="rect">
              <a:avLst/>
            </a:prstGeom>
            <a:noFill/>
          </p:spPr>
          <p:txBody>
            <a:bodyPr wrap="square" rtlCol="0">
              <a:spAutoFit/>
            </a:bodyPr>
            <a:lstStyle/>
            <a:p>
              <a:pPr algn="ctr"/>
              <a:r>
                <a:rPr lang="en-US" sz="2000" b="1" dirty="0" smtClean="0"/>
                <a:t>    Data analytics &amp; modeling</a:t>
              </a:r>
              <a:endParaRPr lang="en-US" sz="2000" b="1" dirty="0"/>
            </a:p>
          </p:txBody>
        </p:sp>
        <p:sp>
          <p:nvSpPr>
            <p:cNvPr id="8" name="Arc 7"/>
            <p:cNvSpPr/>
            <p:nvPr/>
          </p:nvSpPr>
          <p:spPr>
            <a:xfrm rot="17398702">
              <a:off x="8614601" y="1785382"/>
              <a:ext cx="1555973" cy="1340822"/>
            </a:xfrm>
            <a:prstGeom prst="arc">
              <a:avLst>
                <a:gd name="adj1" fmla="val 10045461"/>
                <a:gd name="adj2" fmla="val 19234766"/>
              </a:avLst>
            </a:prstGeom>
            <a:ln w="1270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p>
          </p:txBody>
        </p:sp>
        <p:sp>
          <p:nvSpPr>
            <p:cNvPr id="9" name="TextBox 8"/>
            <p:cNvSpPr txBox="1"/>
            <p:nvPr/>
          </p:nvSpPr>
          <p:spPr>
            <a:xfrm>
              <a:off x="2587175" y="96022"/>
              <a:ext cx="3107835" cy="1205497"/>
            </a:xfrm>
            <a:prstGeom prst="rect">
              <a:avLst/>
            </a:prstGeom>
            <a:noFill/>
          </p:spPr>
          <p:txBody>
            <a:bodyPr wrap="square" rtlCol="0">
              <a:spAutoFit/>
            </a:bodyPr>
            <a:lstStyle/>
            <a:p>
              <a:r>
                <a:rPr lang="en-US" sz="2000" dirty="0" smtClean="0"/>
                <a:t>Providers,</a:t>
              </a:r>
              <a:br>
                <a:rPr lang="en-US" sz="2000" dirty="0" smtClean="0"/>
              </a:br>
              <a:r>
                <a:rPr lang="en-US" sz="2000" dirty="0" smtClean="0"/>
                <a:t>regulators</a:t>
              </a:r>
              <a:br>
                <a:rPr lang="en-US" sz="2000" dirty="0" smtClean="0"/>
              </a:br>
              <a:r>
                <a:rPr lang="en-US" sz="2000" dirty="0" smtClean="0"/>
                <a:t>receive alerts, reports</a:t>
              </a:r>
              <a:endParaRPr lang="en-US" sz="2000" dirty="0"/>
            </a:p>
          </p:txBody>
        </p:sp>
        <p:pic>
          <p:nvPicPr>
            <p:cNvPr id="10" name="Picture 2" descr="http://www.esmobileweb.com/img/us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01621" y="-380595"/>
              <a:ext cx="1276642" cy="12766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9726" y="3550877"/>
              <a:ext cx="1255046" cy="1255046"/>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9174" y="3550877"/>
              <a:ext cx="1255046" cy="1255046"/>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0569" y="3721810"/>
              <a:ext cx="1877664" cy="1219677"/>
            </a:xfrm>
            <a:prstGeom prst="rect">
              <a:avLst/>
            </a:prstGeom>
          </p:spPr>
        </p:pic>
        <p:cxnSp>
          <p:nvCxnSpPr>
            <p:cNvPr id="18" name="Straight Connector 17"/>
            <p:cNvCxnSpPr/>
            <p:nvPr/>
          </p:nvCxnSpPr>
          <p:spPr>
            <a:xfrm flipH="1">
              <a:off x="2051911" y="3465410"/>
              <a:ext cx="414974" cy="231886"/>
            </a:xfrm>
            <a:prstGeom prst="line">
              <a:avLst/>
            </a:prstGeom>
            <a:ln w="1270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097832" y="3294477"/>
              <a:ext cx="333787" cy="329406"/>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16" idx="0"/>
            </p:cNvCxnSpPr>
            <p:nvPr/>
          </p:nvCxnSpPr>
          <p:spPr>
            <a:xfrm>
              <a:off x="6594772" y="3040268"/>
              <a:ext cx="261925" cy="510608"/>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93955" y="2539522"/>
              <a:ext cx="631429" cy="631430"/>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87042" y="2868702"/>
              <a:ext cx="609184" cy="609185"/>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62700" y="2781676"/>
              <a:ext cx="679127" cy="679128"/>
            </a:xfrm>
            <a:prstGeom prst="rect">
              <a:avLst/>
            </a:prstGeom>
          </p:spPr>
        </p:pic>
        <p:sp>
          <p:nvSpPr>
            <p:cNvPr id="24" name="TextBox 23"/>
            <p:cNvSpPr txBox="1"/>
            <p:nvPr/>
          </p:nvSpPr>
          <p:spPr>
            <a:xfrm>
              <a:off x="355512" y="4747412"/>
              <a:ext cx="1942990" cy="474893"/>
            </a:xfrm>
            <a:prstGeom prst="rect">
              <a:avLst/>
            </a:prstGeom>
            <a:noFill/>
          </p:spPr>
          <p:txBody>
            <a:bodyPr wrap="none" rtlCol="0">
              <a:spAutoFit/>
            </a:bodyPr>
            <a:lstStyle/>
            <a:p>
              <a:r>
                <a:rPr lang="en-US" sz="2000" dirty="0" smtClean="0"/>
                <a:t>Organizations</a:t>
              </a:r>
              <a:endParaRPr lang="en-US" sz="2000" dirty="0"/>
            </a:p>
          </p:txBody>
        </p:sp>
        <p:pic>
          <p:nvPicPr>
            <p:cNvPr id="25" name="Picture 4" descr="cellular_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72372" y="1443588"/>
              <a:ext cx="778961" cy="861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355512" y="2952609"/>
              <a:ext cx="2371983" cy="474893"/>
            </a:xfrm>
            <a:prstGeom prst="rect">
              <a:avLst/>
            </a:prstGeom>
            <a:noFill/>
          </p:spPr>
          <p:txBody>
            <a:bodyPr wrap="square" rtlCol="0">
              <a:spAutoFit/>
            </a:bodyPr>
            <a:lstStyle/>
            <a:p>
              <a:r>
                <a:rPr lang="en-US" sz="2000" dirty="0" smtClean="0"/>
                <a:t>Wireless sensor</a:t>
              </a:r>
              <a:endParaRPr lang="en-US" sz="2000" dirty="0"/>
            </a:p>
          </p:txBody>
        </p:sp>
        <p:sp>
          <p:nvSpPr>
            <p:cNvPr id="27" name="TextBox 26"/>
            <p:cNvSpPr txBox="1"/>
            <p:nvPr/>
          </p:nvSpPr>
          <p:spPr>
            <a:xfrm>
              <a:off x="4575674" y="4661945"/>
              <a:ext cx="2692582" cy="474893"/>
            </a:xfrm>
            <a:prstGeom prst="rect">
              <a:avLst/>
            </a:prstGeom>
            <a:noFill/>
          </p:spPr>
          <p:txBody>
            <a:bodyPr wrap="none" rtlCol="0">
              <a:spAutoFit/>
            </a:bodyPr>
            <a:lstStyle/>
            <a:p>
              <a:r>
                <a:rPr lang="en-US" sz="2000" dirty="0" smtClean="0"/>
                <a:t>Resident customers</a:t>
              </a:r>
              <a:endParaRPr lang="en-US" sz="2000" dirty="0"/>
            </a:p>
          </p:txBody>
        </p:sp>
        <p:sp>
          <p:nvSpPr>
            <p:cNvPr id="28" name="TextBox 27"/>
            <p:cNvSpPr txBox="1"/>
            <p:nvPr/>
          </p:nvSpPr>
          <p:spPr>
            <a:xfrm>
              <a:off x="6664305" y="1585141"/>
              <a:ext cx="2284870" cy="840195"/>
            </a:xfrm>
            <a:prstGeom prst="rect">
              <a:avLst/>
            </a:prstGeom>
            <a:noFill/>
          </p:spPr>
          <p:txBody>
            <a:bodyPr wrap="square" rtlCol="0">
              <a:spAutoFit/>
            </a:bodyPr>
            <a:lstStyle/>
            <a:p>
              <a:r>
                <a:rPr lang="en-US" sz="2000" dirty="0" smtClean="0"/>
                <a:t>Wireless</a:t>
              </a:r>
              <a:br>
                <a:rPr lang="en-US" sz="2000" dirty="0" smtClean="0"/>
              </a:br>
              <a:r>
                <a:rPr lang="en-US" sz="2000" dirty="0" smtClean="0"/>
                <a:t>Base Station</a:t>
              </a:r>
              <a:endParaRPr lang="en-US" sz="2000" dirty="0"/>
            </a:p>
          </p:txBody>
        </p:sp>
        <p:pic>
          <p:nvPicPr>
            <p:cNvPr id="29" name="Picture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5512" y="1756075"/>
              <a:ext cx="1168700" cy="663838"/>
            </a:xfrm>
            <a:prstGeom prst="rect">
              <a:avLst/>
            </a:prstGeom>
          </p:spPr>
        </p:pic>
        <p:sp>
          <p:nvSpPr>
            <p:cNvPr id="30" name="TextBox 29"/>
            <p:cNvSpPr txBox="1">
              <a:spLocks noChangeArrowheads="1"/>
            </p:cNvSpPr>
            <p:nvPr/>
          </p:nvSpPr>
          <p:spPr bwMode="auto">
            <a:xfrm>
              <a:off x="355512" y="2525275"/>
              <a:ext cx="1834111" cy="474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000" b="1" dirty="0" smtClean="0">
                  <a:cs typeface="Times New Roman" pitchFamily="18" charset="0"/>
                </a:rPr>
                <a:t>u-map </a:t>
              </a:r>
              <a:r>
                <a:rPr lang="en-US" sz="2000" b="1" dirty="0" smtClean="0">
                  <a:latin typeface="+mn-lt"/>
                  <a:cs typeface="Times New Roman" pitchFamily="18" charset="0"/>
                </a:rPr>
                <a:t>client</a:t>
              </a:r>
              <a:endParaRPr lang="el-GR" sz="2000" b="1" dirty="0">
                <a:latin typeface="+mn-lt"/>
                <a:cs typeface="Times New Roman" pitchFamily="18" charset="0"/>
              </a:endParaRPr>
            </a:p>
          </p:txBody>
        </p:sp>
        <p:cxnSp>
          <p:nvCxnSpPr>
            <p:cNvPr id="31" name="Straight Arrow Connector 30"/>
            <p:cNvCxnSpPr/>
            <p:nvPr/>
          </p:nvCxnSpPr>
          <p:spPr>
            <a:xfrm flipV="1">
              <a:off x="1790832" y="1927008"/>
              <a:ext cx="4025032" cy="4996"/>
            </a:xfrm>
            <a:prstGeom prst="straightConnector1">
              <a:avLst/>
            </a:prstGeom>
            <a:ln>
              <a:tailEnd type="triangle" w="lg" len="lg"/>
            </a:ln>
          </p:spPr>
          <p:style>
            <a:lnRef idx="1">
              <a:schemeClr val="dk1"/>
            </a:lnRef>
            <a:fillRef idx="0">
              <a:schemeClr val="dk1"/>
            </a:fillRef>
            <a:effectRef idx="0">
              <a:schemeClr val="dk1"/>
            </a:effectRef>
            <a:fontRef idx="minor">
              <a:schemeClr val="tx1"/>
            </a:fontRef>
          </p:style>
        </p:cxnSp>
        <p:cxnSp>
          <p:nvCxnSpPr>
            <p:cNvPr id="32" name="Straight Arrow Connector 31"/>
            <p:cNvCxnSpPr>
              <a:endCxn id="25" idx="1"/>
            </p:cNvCxnSpPr>
            <p:nvPr/>
          </p:nvCxnSpPr>
          <p:spPr>
            <a:xfrm flipV="1">
              <a:off x="3357306" y="1874235"/>
              <a:ext cx="2615066" cy="1249310"/>
            </a:xfrm>
            <a:prstGeom prst="straightConnector1">
              <a:avLst/>
            </a:prstGeom>
            <a:ln>
              <a:tailEnd type="triangle" w="lg" len="lg"/>
            </a:ln>
          </p:spPr>
          <p:style>
            <a:lnRef idx="1">
              <a:schemeClr val="dk1"/>
            </a:lnRef>
            <a:fillRef idx="0">
              <a:schemeClr val="dk1"/>
            </a:fillRef>
            <a:effectRef idx="0">
              <a:schemeClr val="dk1"/>
            </a:effectRef>
            <a:fontRef idx="minor">
              <a:schemeClr val="tx1"/>
            </a:fontRef>
          </p:style>
        </p:cxnSp>
        <p:cxnSp>
          <p:nvCxnSpPr>
            <p:cNvPr id="33" name="Straight Arrow Connector 32"/>
            <p:cNvCxnSpPr/>
            <p:nvPr/>
          </p:nvCxnSpPr>
          <p:spPr>
            <a:xfrm flipV="1">
              <a:off x="5271884" y="1824326"/>
              <a:ext cx="790355" cy="957349"/>
            </a:xfrm>
            <a:prstGeom prst="straightConnector1">
              <a:avLst/>
            </a:prstGeom>
            <a:ln>
              <a:tailEnd type="triangle" w="lg" len="lg"/>
            </a:ln>
          </p:spPr>
          <p:style>
            <a:lnRef idx="1">
              <a:schemeClr val="dk1"/>
            </a:lnRef>
            <a:fillRef idx="0">
              <a:schemeClr val="dk1"/>
            </a:fillRef>
            <a:effectRef idx="0">
              <a:schemeClr val="dk1"/>
            </a:effectRef>
            <a:fontRef idx="minor">
              <a:schemeClr val="tx1"/>
            </a:fontRef>
          </p:style>
        </p:cxnSp>
        <p:cxnSp>
          <p:nvCxnSpPr>
            <p:cNvPr id="34" name="Straight Arrow Connector 33"/>
            <p:cNvCxnSpPr/>
            <p:nvPr/>
          </p:nvCxnSpPr>
          <p:spPr>
            <a:xfrm flipH="1" flipV="1">
              <a:off x="6316200" y="2354342"/>
              <a:ext cx="224398" cy="369288"/>
            </a:xfrm>
            <a:prstGeom prst="straightConnector1">
              <a:avLst/>
            </a:prstGeom>
            <a:ln>
              <a:tailEnd type="triangle" w="lg" len="lg"/>
            </a:ln>
          </p:spPr>
          <p:style>
            <a:lnRef idx="1">
              <a:schemeClr val="dk1"/>
            </a:lnRef>
            <a:fillRef idx="0">
              <a:schemeClr val="dk1"/>
            </a:fillRef>
            <a:effectRef idx="0">
              <a:schemeClr val="dk1"/>
            </a:effectRef>
            <a:fontRef idx="minor">
              <a:schemeClr val="tx1"/>
            </a:fontRef>
          </p:style>
        </p:cxnSp>
        <p:cxnSp>
          <p:nvCxnSpPr>
            <p:cNvPr id="35" name="Straight Arrow Connector 34"/>
            <p:cNvCxnSpPr>
              <a:endCxn id="3" idx="1"/>
            </p:cNvCxnSpPr>
            <p:nvPr/>
          </p:nvCxnSpPr>
          <p:spPr>
            <a:xfrm flipV="1">
              <a:off x="6925384" y="681974"/>
              <a:ext cx="2175658" cy="817700"/>
            </a:xfrm>
            <a:prstGeom prst="straightConnector1">
              <a:avLst/>
            </a:prstGeom>
            <a:ln w="12700">
              <a:headEnd type="triangle" w="lg" len="lg"/>
              <a:tailEnd type="triangle" w="lg" len="lg"/>
            </a:ln>
          </p:spPr>
          <p:style>
            <a:lnRef idx="1">
              <a:schemeClr val="dk1"/>
            </a:lnRef>
            <a:fillRef idx="0">
              <a:schemeClr val="dk1"/>
            </a:fillRef>
            <a:effectRef idx="0">
              <a:schemeClr val="dk1"/>
            </a:effectRef>
            <a:fontRef idx="minor">
              <a:schemeClr val="tx1"/>
            </a:fontRef>
          </p:style>
        </p:cxnSp>
        <p:sp>
          <p:nvSpPr>
            <p:cNvPr id="36" name="Arc 35"/>
            <p:cNvSpPr/>
            <p:nvPr/>
          </p:nvSpPr>
          <p:spPr>
            <a:xfrm rot="1185528">
              <a:off x="5162822" y="605113"/>
              <a:ext cx="4704838" cy="1919756"/>
            </a:xfrm>
            <a:prstGeom prst="arc">
              <a:avLst>
                <a:gd name="adj1" fmla="val 11234238"/>
                <a:gd name="adj2" fmla="val 17734119"/>
              </a:avLst>
            </a:prstGeom>
            <a:ln w="1270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p>
          </p:txBody>
        </p:sp>
        <p:pic>
          <p:nvPicPr>
            <p:cNvPr id="37" name="Picture 109" descr="pair_mobile.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9374" y="-604493"/>
              <a:ext cx="1480130" cy="2104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p:cNvSpPr txBox="1"/>
            <p:nvPr/>
          </p:nvSpPr>
          <p:spPr>
            <a:xfrm>
              <a:off x="355512" y="1243274"/>
              <a:ext cx="1561723" cy="474893"/>
            </a:xfrm>
            <a:prstGeom prst="rect">
              <a:avLst/>
            </a:prstGeom>
            <a:noFill/>
          </p:spPr>
          <p:txBody>
            <a:bodyPr wrap="none" rtlCol="0">
              <a:spAutoFit/>
            </a:bodyPr>
            <a:lstStyle/>
            <a:p>
              <a:r>
                <a:rPr lang="en-US" sz="2000" dirty="0" smtClean="0"/>
                <a:t>Customers</a:t>
              </a:r>
              <a:endParaRPr lang="en-US" sz="2000" dirty="0"/>
            </a:p>
          </p:txBody>
        </p:sp>
        <p:pic>
          <p:nvPicPr>
            <p:cNvPr id="39" name="Picture 38"/>
            <p:cNvPicPr>
              <a:picLocks noChangeAspect="1"/>
            </p:cNvPicPr>
            <p:nvPr/>
          </p:nvPicPr>
          <p:blipFill rotWithShape="1">
            <a:blip r:embed="rId12" cstate="print">
              <a:extLst>
                <a:ext uri="{28A0092B-C50C-407E-A947-70E740481C1C}">
                  <a14:useLocalDpi xmlns:a14="http://schemas.microsoft.com/office/drawing/2010/main" val="0"/>
                </a:ext>
              </a:extLst>
            </a:blip>
            <a:srcRect l="19490" r="4315"/>
            <a:stretch/>
          </p:blipFill>
          <p:spPr>
            <a:xfrm>
              <a:off x="9623199" y="3721810"/>
              <a:ext cx="1437372" cy="1385660"/>
            </a:xfrm>
            <a:prstGeom prst="rect">
              <a:avLst/>
            </a:prstGeom>
            <a:ln w="12700">
              <a:solidFill>
                <a:schemeClr val="tx1"/>
              </a:solidFill>
            </a:ln>
          </p:spPr>
        </p:pic>
        <p:sp>
          <p:nvSpPr>
            <p:cNvPr id="40" name="TextBox 39"/>
            <p:cNvSpPr txBox="1"/>
            <p:nvPr/>
          </p:nvSpPr>
          <p:spPr>
            <a:xfrm>
              <a:off x="355512" y="5672273"/>
              <a:ext cx="11443345" cy="1863040"/>
            </a:xfrm>
            <a:prstGeom prst="rect">
              <a:avLst/>
            </a:prstGeom>
            <a:noFill/>
            <a:ln>
              <a:noFill/>
            </a:ln>
          </p:spPr>
          <p:txBody>
            <a:bodyPr wrap="square" rtlCol="0">
              <a:spAutoFit/>
            </a:bodyPr>
            <a:lstStyle/>
            <a:p>
              <a:r>
                <a:rPr lang="en-US" sz="2400" dirty="0" smtClean="0"/>
                <a:t>1. Monitor infrastructure  &amp; upload </a:t>
              </a:r>
              <a:r>
                <a:rPr lang="en-US" sz="2400" b="1" dirty="0" smtClean="0"/>
                <a:t>objective measurements </a:t>
              </a:r>
              <a:r>
                <a:rPr lang="en-US" sz="2400" dirty="0" smtClean="0"/>
                <a:t>on server</a:t>
              </a:r>
            </a:p>
            <a:p>
              <a:r>
                <a:rPr lang="en-US" sz="2400" dirty="0" smtClean="0"/>
                <a:t>2. Customers upload their feedback using u-map clients on </a:t>
              </a:r>
              <a:r>
                <a:rPr lang="en-US" sz="2400" dirty="0" err="1" smtClean="0"/>
                <a:t>smartphones</a:t>
              </a:r>
              <a:r>
                <a:rPr lang="en-US" sz="2400" dirty="0" smtClean="0"/>
                <a:t/>
              </a:r>
              <a:br>
                <a:rPr lang="en-US" sz="2400" dirty="0" smtClean="0"/>
              </a:br>
              <a:r>
                <a:rPr lang="en-US" sz="2400" dirty="0" smtClean="0"/>
                <a:t>3. Analysis of  </a:t>
              </a:r>
              <a:r>
                <a:rPr lang="en-US" sz="2400" b="1" dirty="0" smtClean="0"/>
                <a:t>objective measurements &amp; subjective feedback</a:t>
              </a:r>
            </a:p>
            <a:p>
              <a:r>
                <a:rPr lang="en-US" sz="2400" dirty="0" smtClean="0"/>
                <a:t>4. </a:t>
              </a:r>
              <a:r>
                <a:rPr lang="en-US" sz="2400" b="1" dirty="0" smtClean="0"/>
                <a:t>Recommendations</a:t>
              </a:r>
              <a:r>
                <a:rPr lang="en-US" sz="2400" dirty="0" smtClean="0"/>
                <a:t>, alerts, and reports are sent to all stakeholders</a:t>
              </a:r>
              <a:endParaRPr lang="en-US" sz="2400" dirty="0"/>
            </a:p>
          </p:txBody>
        </p:sp>
      </p:grpSp>
      <p:pic>
        <p:nvPicPr>
          <p:cNvPr id="41" name="Picture 4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51920" y="3717032"/>
            <a:ext cx="288032" cy="313075"/>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2211297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customer-service-cartoon.gif"/>
          <p:cNvPicPr>
            <a:picLocks noChangeAspect="1"/>
          </p:cNvPicPr>
          <p:nvPr/>
        </p:nvPicPr>
        <p:blipFill>
          <a:blip r:embed="rId2" cstate="print"/>
          <a:stretch>
            <a:fillRect/>
          </a:stretch>
        </p:blipFill>
        <p:spPr>
          <a:xfrm>
            <a:off x="6012160" y="4276672"/>
            <a:ext cx="3198601" cy="2581328"/>
          </a:xfrm>
          <a:prstGeom prst="rect">
            <a:avLst/>
          </a:prstGeom>
        </p:spPr>
      </p:pic>
      <p:pic>
        <p:nvPicPr>
          <p:cNvPr id="7"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206732" cy="3346706"/>
          </a:xfrm>
          <a:prstGeom prst="rect">
            <a:avLst/>
          </a:prstGeom>
        </p:spPr>
      </p:pic>
      <p:pic>
        <p:nvPicPr>
          <p:cNvPr id="10" name="Picture 33" descr="PC.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5775" y="3130682"/>
            <a:ext cx="1191263" cy="1090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loud 12"/>
          <p:cNvSpPr/>
          <p:nvPr/>
        </p:nvSpPr>
        <p:spPr>
          <a:xfrm>
            <a:off x="4355976" y="2924944"/>
            <a:ext cx="1800198" cy="1189998"/>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 name="Picture 3" descr="Simulator_corlab2.jpg"/>
          <p:cNvPicPr>
            <a:picLocks noChangeAspect="1"/>
          </p:cNvPicPr>
          <p:nvPr/>
        </p:nvPicPr>
        <p:blipFill>
          <a:blip r:embed="rId5" cstate="print"/>
          <a:stretch>
            <a:fillRect/>
          </a:stretch>
        </p:blipFill>
        <p:spPr>
          <a:xfrm>
            <a:off x="5148064" y="0"/>
            <a:ext cx="2018207" cy="1512168"/>
          </a:xfrm>
          <a:prstGeom prst="rect">
            <a:avLst/>
          </a:prstGeom>
        </p:spPr>
      </p:pic>
      <p:cxnSp>
        <p:nvCxnSpPr>
          <p:cNvPr id="9" name="Curved Connector 8"/>
          <p:cNvCxnSpPr/>
          <p:nvPr/>
        </p:nvCxnSpPr>
        <p:spPr>
          <a:xfrm rot="10800000">
            <a:off x="1619671" y="2842650"/>
            <a:ext cx="1728192" cy="936104"/>
          </a:xfrm>
          <a:prstGeom prst="curvedConnector3">
            <a:avLst>
              <a:gd name="adj1" fmla="val 50000"/>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1" name="Curved Connector 20"/>
          <p:cNvCxnSpPr/>
          <p:nvPr/>
        </p:nvCxnSpPr>
        <p:spPr>
          <a:xfrm>
            <a:off x="3995936" y="404664"/>
            <a:ext cx="1152128" cy="648072"/>
          </a:xfrm>
          <a:prstGeom prst="curvedConnector3">
            <a:avLst>
              <a:gd name="adj1" fmla="val 50000"/>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15" name="Picture 14" descr="pair_mobile.jpg"/>
          <p:cNvPicPr>
            <a:picLocks noChangeAspect="1"/>
          </p:cNvPicPr>
          <p:nvPr/>
        </p:nvPicPr>
        <p:blipFill>
          <a:blip r:embed="rId6" cstate="print"/>
          <a:stretch>
            <a:fillRect/>
          </a:stretch>
        </p:blipFill>
        <p:spPr>
          <a:xfrm>
            <a:off x="7596336" y="1700808"/>
            <a:ext cx="1547664" cy="2404409"/>
          </a:xfrm>
          <a:prstGeom prst="rect">
            <a:avLst/>
          </a:prstGeom>
        </p:spPr>
      </p:pic>
      <p:sp>
        <p:nvSpPr>
          <p:cNvPr id="16" name="TextBox 15"/>
          <p:cNvSpPr txBox="1"/>
          <p:nvPr/>
        </p:nvSpPr>
        <p:spPr>
          <a:xfrm>
            <a:off x="6300192" y="3573016"/>
            <a:ext cx="1509837" cy="461665"/>
          </a:xfrm>
          <a:prstGeom prst="rect">
            <a:avLst/>
          </a:prstGeom>
          <a:noFill/>
        </p:spPr>
        <p:txBody>
          <a:bodyPr wrap="square" rtlCol="0">
            <a:spAutoFit/>
          </a:bodyPr>
          <a:lstStyle/>
          <a:p>
            <a:r>
              <a:rPr lang="en-US" sz="2400" dirty="0" smtClean="0"/>
              <a:t>Customers</a:t>
            </a:r>
            <a:endParaRPr lang="el-GR" sz="2400" dirty="0"/>
          </a:p>
        </p:txBody>
      </p:sp>
      <p:pic>
        <p:nvPicPr>
          <p:cNvPr id="22" name="Picture 21" descr="Data_Centre.jpg"/>
          <p:cNvPicPr>
            <a:picLocks noChangeAspect="1"/>
          </p:cNvPicPr>
          <p:nvPr/>
        </p:nvPicPr>
        <p:blipFill>
          <a:blip r:embed="rId7" cstate="print"/>
          <a:stretch>
            <a:fillRect/>
          </a:stretch>
        </p:blipFill>
        <p:spPr>
          <a:xfrm>
            <a:off x="1259631" y="3436581"/>
            <a:ext cx="1080121" cy="917696"/>
          </a:xfrm>
          <a:prstGeom prst="rect">
            <a:avLst/>
          </a:prstGeom>
        </p:spPr>
      </p:pic>
      <p:sp>
        <p:nvSpPr>
          <p:cNvPr id="14" name="TextBox 13"/>
          <p:cNvSpPr txBox="1"/>
          <p:nvPr/>
        </p:nvSpPr>
        <p:spPr>
          <a:xfrm>
            <a:off x="4644008" y="3356992"/>
            <a:ext cx="1368152" cy="461665"/>
          </a:xfrm>
          <a:prstGeom prst="rect">
            <a:avLst/>
          </a:prstGeom>
          <a:noFill/>
        </p:spPr>
        <p:txBody>
          <a:bodyPr wrap="square" rtlCol="0">
            <a:spAutoFit/>
          </a:bodyPr>
          <a:lstStyle/>
          <a:p>
            <a:r>
              <a:rPr lang="en-US" sz="2400" dirty="0" smtClean="0"/>
              <a:t>Network</a:t>
            </a:r>
            <a:endParaRPr lang="el-GR" sz="2400" dirty="0"/>
          </a:p>
        </p:txBody>
      </p:sp>
      <p:pic>
        <p:nvPicPr>
          <p:cNvPr id="24" name="Picture 23" descr="spotify_user.jpg"/>
          <p:cNvPicPr>
            <a:picLocks noChangeAspect="1"/>
          </p:cNvPicPr>
          <p:nvPr/>
        </p:nvPicPr>
        <p:blipFill>
          <a:blip r:embed="rId8" cstate="print"/>
          <a:stretch>
            <a:fillRect/>
          </a:stretch>
        </p:blipFill>
        <p:spPr>
          <a:xfrm>
            <a:off x="6372200" y="2708920"/>
            <a:ext cx="972010" cy="648593"/>
          </a:xfrm>
          <a:prstGeom prst="rect">
            <a:avLst/>
          </a:prstGeom>
        </p:spPr>
      </p:pic>
      <p:sp>
        <p:nvSpPr>
          <p:cNvPr id="29" name="TextBox 28"/>
          <p:cNvSpPr txBox="1"/>
          <p:nvPr/>
        </p:nvSpPr>
        <p:spPr>
          <a:xfrm>
            <a:off x="0" y="3861048"/>
            <a:ext cx="1636923" cy="461665"/>
          </a:xfrm>
          <a:prstGeom prst="rect">
            <a:avLst/>
          </a:prstGeom>
          <a:noFill/>
        </p:spPr>
        <p:txBody>
          <a:bodyPr wrap="none" rtlCol="0">
            <a:spAutoFit/>
          </a:bodyPr>
          <a:lstStyle/>
          <a:p>
            <a:r>
              <a:rPr lang="en-US" sz="2400" dirty="0" smtClean="0"/>
              <a:t>Data center</a:t>
            </a:r>
            <a:endParaRPr lang="el-GR" sz="2400" dirty="0"/>
          </a:p>
        </p:txBody>
      </p:sp>
      <p:pic>
        <p:nvPicPr>
          <p:cNvPr id="23" name="Picture 22" descr="wireshark.jpg"/>
          <p:cNvPicPr>
            <a:picLocks noChangeAspect="1"/>
          </p:cNvPicPr>
          <p:nvPr/>
        </p:nvPicPr>
        <p:blipFill>
          <a:blip r:embed="rId9" cstate="print"/>
          <a:stretch>
            <a:fillRect/>
          </a:stretch>
        </p:blipFill>
        <p:spPr>
          <a:xfrm>
            <a:off x="7236296" y="332656"/>
            <a:ext cx="1907704" cy="1423441"/>
          </a:xfrm>
          <a:prstGeom prst="rect">
            <a:avLst/>
          </a:prstGeom>
        </p:spPr>
      </p:pic>
      <p:sp>
        <p:nvSpPr>
          <p:cNvPr id="11" name="TextBox 10"/>
          <p:cNvSpPr txBox="1"/>
          <p:nvPr/>
        </p:nvSpPr>
        <p:spPr>
          <a:xfrm>
            <a:off x="2555776" y="4005064"/>
            <a:ext cx="2310545" cy="461665"/>
          </a:xfrm>
          <a:prstGeom prst="rect">
            <a:avLst/>
          </a:prstGeom>
          <a:noFill/>
        </p:spPr>
        <p:txBody>
          <a:bodyPr wrap="square" rtlCol="0">
            <a:spAutoFit/>
          </a:bodyPr>
          <a:lstStyle/>
          <a:p>
            <a:r>
              <a:rPr lang="en-US" sz="2400" b="1" dirty="0" smtClean="0"/>
              <a:t>u-map</a:t>
            </a:r>
            <a:r>
              <a:rPr lang="en-US" sz="2400" dirty="0" smtClean="0"/>
              <a:t> server</a:t>
            </a:r>
            <a:endParaRPr lang="el-GR" sz="2400" dirty="0"/>
          </a:p>
        </p:txBody>
      </p:sp>
      <p:sp>
        <p:nvSpPr>
          <p:cNvPr id="26" name="TextBox 25"/>
          <p:cNvSpPr txBox="1"/>
          <p:nvPr/>
        </p:nvSpPr>
        <p:spPr>
          <a:xfrm>
            <a:off x="6084168" y="2276872"/>
            <a:ext cx="1632755" cy="430887"/>
          </a:xfrm>
          <a:prstGeom prst="rect">
            <a:avLst/>
          </a:prstGeom>
          <a:noFill/>
        </p:spPr>
        <p:txBody>
          <a:bodyPr wrap="none" rtlCol="0">
            <a:spAutoFit/>
          </a:bodyPr>
          <a:lstStyle/>
          <a:p>
            <a:r>
              <a:rPr lang="en-US" sz="2200" b="1" dirty="0" smtClean="0"/>
              <a:t>u-map</a:t>
            </a:r>
            <a:r>
              <a:rPr lang="en-US" sz="2200" dirty="0" smtClean="0"/>
              <a:t> client</a:t>
            </a:r>
            <a:endParaRPr lang="el-GR" sz="2200" dirty="0"/>
          </a:p>
        </p:txBody>
      </p:sp>
      <p:cxnSp>
        <p:nvCxnSpPr>
          <p:cNvPr id="33" name="Straight Arrow Connector 32"/>
          <p:cNvCxnSpPr>
            <a:endCxn id="13" idx="2"/>
          </p:cNvCxnSpPr>
          <p:nvPr/>
        </p:nvCxnSpPr>
        <p:spPr>
          <a:xfrm flipV="1">
            <a:off x="3419872" y="3519943"/>
            <a:ext cx="941688" cy="106147"/>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5724128" y="3140968"/>
            <a:ext cx="720080" cy="93712"/>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grpSp>
        <p:nvGrpSpPr>
          <p:cNvPr id="2" name="Group 41"/>
          <p:cNvGrpSpPr/>
          <p:nvPr/>
        </p:nvGrpSpPr>
        <p:grpSpPr>
          <a:xfrm>
            <a:off x="0" y="4869160"/>
            <a:ext cx="8604448" cy="1772819"/>
            <a:chOff x="-144016" y="181182"/>
            <a:chExt cx="8604448" cy="1772819"/>
          </a:xfrm>
        </p:grpSpPr>
        <p:sp>
          <p:nvSpPr>
            <p:cNvPr id="28" name="Rectangle 27"/>
            <p:cNvSpPr/>
            <p:nvPr/>
          </p:nvSpPr>
          <p:spPr>
            <a:xfrm>
              <a:off x="3275856" y="325198"/>
              <a:ext cx="3275856" cy="1477328"/>
            </a:xfrm>
            <a:prstGeom prst="rect">
              <a:avLst/>
            </a:prstGeom>
          </p:spPr>
          <p:txBody>
            <a:bodyPr wrap="square">
              <a:spAutoFit/>
            </a:bodyPr>
            <a:lstStyle/>
            <a:p>
              <a:r>
                <a:rPr lang="en-US" dirty="0" smtClean="0"/>
                <a:t> Reduces overhead, administrative support &amp; results in </a:t>
              </a:r>
              <a:r>
                <a:rPr lang="en-US" b="1" dirty="0" smtClean="0">
                  <a:solidFill>
                    <a:srgbClr val="002060"/>
                  </a:solidFill>
                </a:rPr>
                <a:t>faster responses, better resource management, </a:t>
              </a:r>
              <a:r>
                <a:rPr lang="en-US" dirty="0" smtClean="0"/>
                <a:t>with </a:t>
              </a:r>
              <a:r>
                <a:rPr lang="en-US" b="1" dirty="0" smtClean="0">
                  <a:solidFill>
                    <a:srgbClr val="002060"/>
                  </a:solidFill>
                </a:rPr>
                <a:t>lower cost </a:t>
              </a:r>
              <a:endParaRPr lang="el-GR" dirty="0"/>
            </a:p>
          </p:txBody>
        </p:sp>
        <p:grpSp>
          <p:nvGrpSpPr>
            <p:cNvPr id="3" name="Group 18"/>
            <p:cNvGrpSpPr/>
            <p:nvPr/>
          </p:nvGrpSpPr>
          <p:grpSpPr>
            <a:xfrm>
              <a:off x="-72008" y="181182"/>
              <a:ext cx="8392959" cy="1772819"/>
              <a:chOff x="405682" y="3922748"/>
              <a:chExt cx="7210428" cy="1440414"/>
            </a:xfrm>
          </p:grpSpPr>
          <p:pic>
            <p:nvPicPr>
              <p:cNvPr id="32" name="Picture 31" descr="network_operators.jpg"/>
              <p:cNvPicPr>
                <a:picLocks noChangeAspect="1"/>
              </p:cNvPicPr>
              <p:nvPr/>
            </p:nvPicPr>
            <p:blipFill>
              <a:blip r:embed="rId10" cstate="print"/>
              <a:stretch>
                <a:fillRect/>
              </a:stretch>
            </p:blipFill>
            <p:spPr>
              <a:xfrm>
                <a:off x="1890379" y="4613736"/>
                <a:ext cx="1338257" cy="749424"/>
              </a:xfrm>
              <a:prstGeom prst="rect">
                <a:avLst/>
              </a:prstGeom>
            </p:spPr>
          </p:pic>
          <p:cxnSp>
            <p:nvCxnSpPr>
              <p:cNvPr id="34" name="Straight Connector 33"/>
              <p:cNvCxnSpPr/>
              <p:nvPr/>
            </p:nvCxnSpPr>
            <p:spPr>
              <a:xfrm flipV="1">
                <a:off x="6468196" y="3922748"/>
                <a:ext cx="1147914" cy="7335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828517" y="4661084"/>
                <a:ext cx="1299110" cy="7020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7" name="Picture 36" descr="verizon-truck-1-ss.jpg"/>
              <p:cNvPicPr>
                <a:picLocks noChangeAspect="1"/>
              </p:cNvPicPr>
              <p:nvPr/>
            </p:nvPicPr>
            <p:blipFill>
              <a:blip r:embed="rId11" cstate="print"/>
              <a:stretch>
                <a:fillRect/>
              </a:stretch>
            </p:blipFill>
            <p:spPr>
              <a:xfrm>
                <a:off x="467544" y="4593540"/>
                <a:ext cx="1152128" cy="769622"/>
              </a:xfrm>
              <a:prstGeom prst="rect">
                <a:avLst/>
              </a:prstGeom>
            </p:spPr>
          </p:pic>
          <p:cxnSp>
            <p:nvCxnSpPr>
              <p:cNvPr id="38" name="Straight Connector 37"/>
              <p:cNvCxnSpPr/>
              <p:nvPr/>
            </p:nvCxnSpPr>
            <p:spPr>
              <a:xfrm>
                <a:off x="405682" y="4661084"/>
                <a:ext cx="1051661" cy="7020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467544" y="4602578"/>
                <a:ext cx="1051661" cy="7605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0" name="Straight Connector 39"/>
            <p:cNvCxnSpPr/>
            <p:nvPr/>
          </p:nvCxnSpPr>
          <p:spPr>
            <a:xfrm>
              <a:off x="7200800" y="181184"/>
              <a:ext cx="1259632" cy="94356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144016" y="531930"/>
              <a:ext cx="2856616" cy="369332"/>
            </a:xfrm>
            <a:prstGeom prst="rect">
              <a:avLst/>
            </a:prstGeom>
          </p:spPr>
          <p:txBody>
            <a:bodyPr wrap="none">
              <a:spAutoFit/>
            </a:bodyPr>
            <a:lstStyle/>
            <a:p>
              <a:r>
                <a:rPr lang="en-US" b="1" dirty="0" smtClean="0">
                  <a:solidFill>
                    <a:srgbClr val="002060"/>
                  </a:solidFill>
                </a:rPr>
                <a:t>No</a:t>
              </a:r>
              <a:r>
                <a:rPr lang="en-US" dirty="0" smtClean="0">
                  <a:solidFill>
                    <a:srgbClr val="002060"/>
                  </a:solidFill>
                </a:rPr>
                <a:t> </a:t>
              </a:r>
              <a:r>
                <a:rPr lang="en-US" b="1" dirty="0" smtClean="0">
                  <a:solidFill>
                    <a:srgbClr val="002060"/>
                  </a:solidFill>
                </a:rPr>
                <a:t>extra cost </a:t>
              </a:r>
              <a:r>
                <a:rPr lang="en-US" dirty="0" smtClean="0"/>
                <a:t>for monitoring</a:t>
              </a:r>
            </a:p>
          </p:txBody>
        </p:sp>
      </p:grpSp>
      <p:cxnSp>
        <p:nvCxnSpPr>
          <p:cNvPr id="43" name="Straight Connector 42"/>
          <p:cNvCxnSpPr/>
          <p:nvPr/>
        </p:nvCxnSpPr>
        <p:spPr>
          <a:xfrm flipV="1">
            <a:off x="1907704" y="5733256"/>
            <a:ext cx="1296144" cy="9361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0" y="4509120"/>
            <a:ext cx="9144000" cy="0"/>
          </a:xfrm>
          <a:prstGeom prst="line">
            <a:avLst/>
          </a:prstGeom>
          <a:ln w="57150"/>
          <a:effectLst>
            <a:innerShdw blurRad="63500" dist="50800" dir="16200000">
              <a:prstClr val="black">
                <a:alpha val="50000"/>
              </a:prstClr>
            </a:innerShdw>
            <a:reflection blurRad="6350" stA="52000" endA="300" endPos="35000" dir="5400000" sy="-100000" algn="bl" rotWithShape="0"/>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424936" cy="1143000"/>
          </a:xfrm>
        </p:spPr>
        <p:txBody>
          <a:bodyPr>
            <a:normAutofit fontScale="90000"/>
          </a:bodyPr>
          <a:lstStyle/>
          <a:p>
            <a:r>
              <a:rPr lang="en-US" b="1" dirty="0" smtClean="0">
                <a:solidFill>
                  <a:srgbClr val="002060"/>
                </a:solidFill>
              </a:rPr>
              <a:t>u-map</a:t>
            </a:r>
            <a:r>
              <a:rPr lang="en-US" dirty="0" smtClean="0">
                <a:solidFill>
                  <a:srgbClr val="002060"/>
                </a:solidFill>
              </a:rPr>
              <a:t>: user-centric QoE geo-database for recommendations &amp; feedback</a:t>
            </a:r>
            <a:endParaRPr lang="el-GR" dirty="0">
              <a:solidFill>
                <a:srgbClr val="002060"/>
              </a:solidFill>
            </a:endParaRPr>
          </a:p>
        </p:txBody>
      </p:sp>
      <p:sp>
        <p:nvSpPr>
          <p:cNvPr id="3" name="Content Placeholder 2"/>
          <p:cNvSpPr>
            <a:spLocks noGrp="1"/>
          </p:cNvSpPr>
          <p:nvPr>
            <p:ph sz="half" idx="2"/>
          </p:nvPr>
        </p:nvSpPr>
        <p:spPr>
          <a:xfrm>
            <a:off x="0" y="1628802"/>
            <a:ext cx="4497388" cy="4497363"/>
          </a:xfrm>
        </p:spPr>
        <p:txBody>
          <a:bodyPr>
            <a:normAutofit fontScale="85000" lnSpcReduction="10000"/>
          </a:bodyPr>
          <a:lstStyle/>
          <a:p>
            <a:pPr>
              <a:buNone/>
            </a:pPr>
            <a:r>
              <a:rPr lang="en-US" sz="2400" b="1" dirty="0" smtClean="0">
                <a:solidFill>
                  <a:srgbClr val="002060"/>
                </a:solidFill>
              </a:rPr>
              <a:t>   Client-to-Server</a:t>
            </a:r>
            <a:r>
              <a:rPr lang="en-US" sz="2400" dirty="0" smtClean="0"/>
              <a:t> architecture</a:t>
            </a:r>
          </a:p>
          <a:p>
            <a:endParaRPr lang="en-US" sz="1200" dirty="0" smtClean="0"/>
          </a:p>
          <a:p>
            <a:r>
              <a:rPr lang="en-US" sz="2400" b="1" dirty="0" smtClean="0">
                <a:solidFill>
                  <a:srgbClr val="002060"/>
                </a:solidFill>
              </a:rPr>
              <a:t>u-map clients </a:t>
            </a:r>
            <a:r>
              <a:rPr lang="en-US" sz="2400" dirty="0" smtClean="0"/>
              <a:t>on smart-phones</a:t>
            </a:r>
          </a:p>
          <a:p>
            <a:pPr lvl="1"/>
            <a:r>
              <a:rPr lang="en-US" sz="2400" dirty="0" smtClean="0"/>
              <a:t>Collect network </a:t>
            </a:r>
            <a:r>
              <a:rPr lang="en-US" sz="2400" b="1" dirty="0" smtClean="0">
                <a:solidFill>
                  <a:srgbClr val="002060"/>
                </a:solidFill>
              </a:rPr>
              <a:t>measurements,</a:t>
            </a:r>
            <a:r>
              <a:rPr lang="en-US" sz="2400" b="1" dirty="0" smtClean="0">
                <a:solidFill>
                  <a:schemeClr val="accent1">
                    <a:lumMod val="50000"/>
                  </a:schemeClr>
                </a:solidFill>
              </a:rPr>
              <a:t> </a:t>
            </a:r>
            <a:r>
              <a:rPr lang="en-US" sz="2400" b="1" dirty="0" smtClean="0">
                <a:solidFill>
                  <a:srgbClr val="002060"/>
                </a:solidFill>
              </a:rPr>
              <a:t>opinion scores</a:t>
            </a:r>
            <a:r>
              <a:rPr lang="en-US" sz="2400" b="1" dirty="0" smtClean="0">
                <a:solidFill>
                  <a:schemeClr val="accent1">
                    <a:lumMod val="50000"/>
                  </a:schemeClr>
                </a:solidFill>
              </a:rPr>
              <a:t>, </a:t>
            </a:r>
            <a:r>
              <a:rPr lang="en-US" sz="2400" b="1" dirty="0" smtClean="0">
                <a:solidFill>
                  <a:srgbClr val="002060"/>
                </a:solidFill>
              </a:rPr>
              <a:t>customer feedback </a:t>
            </a:r>
            <a:r>
              <a:rPr lang="en-US" sz="2400" dirty="0" smtClean="0"/>
              <a:t>and store them locally</a:t>
            </a:r>
          </a:p>
          <a:p>
            <a:pPr lvl="1"/>
            <a:r>
              <a:rPr lang="en-US" sz="2400" dirty="0" smtClean="0"/>
              <a:t>Upload traces to u-map server</a:t>
            </a:r>
          </a:p>
          <a:p>
            <a:pPr lvl="1"/>
            <a:r>
              <a:rPr lang="en-US" sz="2400" dirty="0" smtClean="0"/>
              <a:t>Query u-map server</a:t>
            </a:r>
          </a:p>
          <a:p>
            <a:pPr lvl="1">
              <a:buNone/>
            </a:pPr>
            <a:endParaRPr lang="en-US" sz="1300" dirty="0" smtClean="0"/>
          </a:p>
          <a:p>
            <a:r>
              <a:rPr lang="en-US" sz="2400" b="1" dirty="0" smtClean="0">
                <a:solidFill>
                  <a:srgbClr val="002060"/>
                </a:solidFill>
              </a:rPr>
              <a:t>u-map server</a:t>
            </a:r>
          </a:p>
          <a:p>
            <a:pPr lvl="1"/>
            <a:r>
              <a:rPr lang="en-US" sz="2400" dirty="0" smtClean="0"/>
              <a:t>Collects traces &amp; stores them in </a:t>
            </a:r>
            <a:r>
              <a:rPr lang="en-US" sz="2400" dirty="0" err="1" smtClean="0"/>
              <a:t>spatio</a:t>
            </a:r>
            <a:r>
              <a:rPr lang="en-US" sz="2400" dirty="0" smtClean="0"/>
              <a:t>-temporal geo-DB</a:t>
            </a:r>
          </a:p>
          <a:p>
            <a:pPr lvl="1"/>
            <a:r>
              <a:rPr lang="en-US" sz="2400" dirty="0" smtClean="0"/>
              <a:t>Responds to queries sent by users/customers &amp; service/content providers</a:t>
            </a:r>
          </a:p>
          <a:p>
            <a:pPr>
              <a:buNone/>
            </a:pPr>
            <a:endParaRPr lang="en-US" sz="2400" dirty="0" smtClean="0"/>
          </a:p>
          <a:p>
            <a:pPr lvl="1"/>
            <a:endParaRPr lang="en-US" sz="2000" dirty="0" smtClean="0"/>
          </a:p>
          <a:p>
            <a:pPr lvl="1"/>
            <a:endParaRPr lang="en-US" sz="2000" dirty="0" smtClean="0"/>
          </a:p>
          <a:p>
            <a:endParaRPr lang="en-US" sz="2400" dirty="0" smtClean="0"/>
          </a:p>
        </p:txBody>
      </p:sp>
      <p:sp>
        <p:nvSpPr>
          <p:cNvPr id="14" name="Text Placeholder 9"/>
          <p:cNvSpPr>
            <a:spLocks noGrp="1"/>
          </p:cNvSpPr>
          <p:nvPr>
            <p:ph sz="quarter" idx="4"/>
          </p:nvPr>
        </p:nvSpPr>
        <p:spPr>
          <a:xfrm>
            <a:off x="4499994" y="1556792"/>
            <a:ext cx="4644007" cy="5301208"/>
          </a:xfrm>
        </p:spPr>
        <p:txBody>
          <a:bodyPr>
            <a:normAutofit/>
          </a:bodyPr>
          <a:lstStyle/>
          <a:p>
            <a:pPr>
              <a:buNone/>
            </a:pPr>
            <a:r>
              <a:rPr lang="en-US" sz="3200" dirty="0" smtClean="0">
                <a:sym typeface="Wingdings"/>
              </a:rPr>
              <a:t></a:t>
            </a:r>
            <a:r>
              <a:rPr lang="en-US" sz="2200" dirty="0" smtClean="0"/>
              <a:t>Can be designed according to different </a:t>
            </a:r>
            <a:r>
              <a:rPr lang="en-US" sz="2200" b="1" dirty="0" smtClean="0">
                <a:solidFill>
                  <a:srgbClr val="002060"/>
                </a:solidFill>
              </a:rPr>
              <a:t>business </a:t>
            </a:r>
            <a:r>
              <a:rPr lang="en-US" sz="2200" dirty="0" smtClean="0"/>
              <a:t>models:</a:t>
            </a:r>
            <a:endParaRPr lang="en-US" dirty="0" smtClean="0"/>
          </a:p>
          <a:p>
            <a:pPr lvl="1">
              <a:buNone/>
            </a:pPr>
            <a:r>
              <a:rPr lang="en-US" dirty="0" smtClean="0"/>
              <a:t>  e.g., provider-driven or a third-party</a:t>
            </a:r>
          </a:p>
          <a:p>
            <a:pPr lvl="1">
              <a:buNone/>
            </a:pPr>
            <a:endParaRPr lang="en-US" dirty="0" smtClean="0"/>
          </a:p>
          <a:p>
            <a:r>
              <a:rPr lang="en-US" sz="2200" dirty="0" smtClean="0"/>
              <a:t>Strong </a:t>
            </a:r>
            <a:r>
              <a:rPr lang="en-US" sz="2200" b="1" dirty="0" smtClean="0">
                <a:solidFill>
                  <a:srgbClr val="002060"/>
                </a:solidFill>
              </a:rPr>
              <a:t>access control  </a:t>
            </a:r>
            <a:r>
              <a:rPr lang="en-US" sz="2200" dirty="0" smtClean="0"/>
              <a:t>that applies privacy rules</a:t>
            </a:r>
          </a:p>
          <a:p>
            <a:endParaRPr lang="en-US" sz="2200" b="1" dirty="0" smtClean="0">
              <a:solidFill>
                <a:srgbClr val="002060"/>
              </a:solidFill>
            </a:endParaRPr>
          </a:p>
          <a:p>
            <a:r>
              <a:rPr lang="en-US" sz="2200" dirty="0" smtClean="0"/>
              <a:t>Provision of </a:t>
            </a:r>
            <a:r>
              <a:rPr lang="en-US" sz="2200" b="1" dirty="0" smtClean="0">
                <a:solidFill>
                  <a:srgbClr val="002060"/>
                </a:solidFill>
              </a:rPr>
              <a:t>incentives</a:t>
            </a:r>
          </a:p>
          <a:p>
            <a:pPr>
              <a:buNone/>
            </a:pPr>
            <a:r>
              <a:rPr lang="en-US" sz="2200" b="1" dirty="0" smtClean="0">
                <a:solidFill>
                  <a:srgbClr val="002060"/>
                </a:solidFill>
              </a:rPr>
              <a:t>            improved QoE </a:t>
            </a:r>
            <a:r>
              <a:rPr lang="en-US" sz="2200" dirty="0" smtClean="0"/>
              <a:t>in services</a:t>
            </a:r>
          </a:p>
          <a:p>
            <a:pPr>
              <a:buNone/>
            </a:pPr>
            <a:r>
              <a:rPr lang="en-US" sz="2200" b="1" dirty="0" smtClean="0">
                <a:solidFill>
                  <a:srgbClr val="002060"/>
                </a:solidFill>
              </a:rPr>
              <a:t>             </a:t>
            </a:r>
            <a:r>
              <a:rPr lang="en-US" sz="2000" dirty="0" smtClean="0"/>
              <a:t>reputation, altruism, </a:t>
            </a:r>
          </a:p>
          <a:p>
            <a:pPr>
              <a:buNone/>
            </a:pPr>
            <a:r>
              <a:rPr lang="en-US" sz="2000" dirty="0" smtClean="0"/>
              <a:t>              payment (e.g., free SMS, calls)</a:t>
            </a:r>
          </a:p>
          <a:p>
            <a:pPr>
              <a:buNone/>
            </a:pPr>
            <a:endParaRPr lang="en-US" sz="2000" b="1" dirty="0" smtClean="0"/>
          </a:p>
          <a:p>
            <a:endParaRPr lang="el-GR" sz="2200" dirty="0"/>
          </a:p>
        </p:txBody>
      </p:sp>
      <p:sp>
        <p:nvSpPr>
          <p:cNvPr id="9" name="Slide Number Placeholder 8"/>
          <p:cNvSpPr>
            <a:spLocks noGrp="1"/>
          </p:cNvSpPr>
          <p:nvPr>
            <p:ph type="sldNum" sz="quarter" idx="12"/>
          </p:nvPr>
        </p:nvSpPr>
        <p:spPr/>
        <p:txBody>
          <a:bodyPr/>
          <a:lstStyle/>
          <a:p>
            <a:fld id="{DF17590C-E3D4-4FA3-BC76-2DDCB2753019}" type="slidenum">
              <a:rPr lang="el-GR" smtClean="0"/>
              <a:pPr/>
              <a:t>18</a:t>
            </a:fld>
            <a:endParaRPr lang="el-GR"/>
          </a:p>
        </p:txBody>
      </p:sp>
    </p:spTree>
    <p:extLst>
      <p:ext uri="{BB962C8B-B14F-4D97-AF65-F5344CB8AC3E}">
        <p14:creationId xmlns:p14="http://schemas.microsoft.com/office/powerpoint/2010/main" val="31327959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Users\Maria-Papadopouli\AppData\Local\Temp\Rar$DI00.940\heraklion_polygon.png"/>
          <p:cNvPicPr>
            <a:picLocks noChangeAspect="1" noChangeArrowheads="1"/>
          </p:cNvPicPr>
          <p:nvPr/>
        </p:nvPicPr>
        <p:blipFill>
          <a:blip r:embed="rId2" cstate="print"/>
          <a:srcRect/>
          <a:stretch>
            <a:fillRect/>
          </a:stretch>
        </p:blipFill>
        <p:spPr bwMode="auto">
          <a:xfrm>
            <a:off x="0" y="0"/>
            <a:ext cx="4063042" cy="6858000"/>
          </a:xfrm>
          <a:prstGeom prst="rect">
            <a:avLst/>
          </a:prstGeom>
          <a:noFill/>
        </p:spPr>
      </p:pic>
      <p:pic>
        <p:nvPicPr>
          <p:cNvPr id="57347" name="Picture 3" descr="C:\Users\Maria-Papadopouli\AppData\Local\Temp\Rar$DI03.187\line.png"/>
          <p:cNvPicPr>
            <a:picLocks noChangeAspect="1" noChangeArrowheads="1"/>
          </p:cNvPicPr>
          <p:nvPr/>
        </p:nvPicPr>
        <p:blipFill>
          <a:blip r:embed="rId3" cstate="print"/>
          <a:srcRect/>
          <a:stretch>
            <a:fillRect/>
          </a:stretch>
        </p:blipFill>
        <p:spPr bwMode="auto">
          <a:xfrm>
            <a:off x="5080958" y="0"/>
            <a:ext cx="4063042" cy="6858000"/>
          </a:xfrm>
          <a:prstGeom prst="rect">
            <a:avLst/>
          </a:prstGeom>
          <a:noFill/>
        </p:spPr>
      </p:pic>
      <p:sp>
        <p:nvSpPr>
          <p:cNvPr id="4" name="Slide Number Placeholder 3"/>
          <p:cNvSpPr>
            <a:spLocks noGrp="1"/>
          </p:cNvSpPr>
          <p:nvPr>
            <p:ph type="sldNum" sz="quarter" idx="12"/>
          </p:nvPr>
        </p:nvSpPr>
        <p:spPr/>
        <p:txBody>
          <a:bodyPr/>
          <a:lstStyle/>
          <a:p>
            <a:fld id="{DF17590C-E3D4-4FA3-BC76-2DDCB2753019}" type="slidenum">
              <a:rPr lang="el-GR" smtClean="0"/>
              <a:pPr/>
              <a:t>19</a:t>
            </a:fld>
            <a:endParaRPr lang="el-GR"/>
          </a:p>
        </p:txBody>
      </p:sp>
      <p:sp>
        <p:nvSpPr>
          <p:cNvPr id="5" name="TextBox 4"/>
          <p:cNvSpPr txBox="1"/>
          <p:nvPr/>
        </p:nvSpPr>
        <p:spPr>
          <a:xfrm>
            <a:off x="1043608" y="1196752"/>
            <a:ext cx="7395294" cy="1200329"/>
          </a:xfrm>
          <a:prstGeom prst="rect">
            <a:avLst/>
          </a:prstGeom>
          <a:solidFill>
            <a:schemeClr val="accent6">
              <a:lumMod val="20000"/>
              <a:lumOff val="80000"/>
            </a:schemeClr>
          </a:solidFill>
        </p:spPr>
        <p:txBody>
          <a:bodyPr wrap="none" rtlCol="0">
            <a:spAutoFit/>
          </a:bodyPr>
          <a:lstStyle/>
          <a:p>
            <a:r>
              <a:rPr lang="en-US" dirty="0" smtClean="0"/>
              <a:t>U-map runs a localization system, which  positions the user at a Google map.</a:t>
            </a:r>
          </a:p>
          <a:p>
            <a:r>
              <a:rPr lang="en-US" dirty="0" smtClean="0"/>
              <a:t>There are pre-determined  regions for the queries  (e.g., entire city, island) or</a:t>
            </a:r>
          </a:p>
          <a:p>
            <a:r>
              <a:rPr lang="en-US" dirty="0" smtClean="0"/>
              <a:t>the user can indicate the region of interest  using the GUI/ touch screen </a:t>
            </a:r>
          </a:p>
          <a:p>
            <a:r>
              <a:rPr lang="en-US" dirty="0" smtClean="0"/>
              <a:t>and “drawing” a </a:t>
            </a:r>
            <a:r>
              <a:rPr lang="en-US" dirty="0" err="1" smtClean="0"/>
              <a:t>polygong</a:t>
            </a:r>
            <a:r>
              <a:rPr lang="en-US" dirty="0" smtClean="0"/>
              <a:t> or a path.</a:t>
            </a:r>
            <a:endParaRPr lang="el-GR" dirty="0"/>
          </a:p>
        </p:txBody>
      </p:sp>
      <p:cxnSp>
        <p:nvCxnSpPr>
          <p:cNvPr id="7" name="Straight Arrow Connector 6"/>
          <p:cNvCxnSpPr/>
          <p:nvPr/>
        </p:nvCxnSpPr>
        <p:spPr>
          <a:xfrm flipH="1">
            <a:off x="2699793" y="1484784"/>
            <a:ext cx="2808312" cy="158417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580112" y="1484784"/>
            <a:ext cx="2304256" cy="122413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408"/>
            <a:ext cx="8229600" cy="1143000"/>
          </a:xfrm>
        </p:spPr>
        <p:txBody>
          <a:bodyPr/>
          <a:lstStyle/>
          <a:p>
            <a:r>
              <a:rPr lang="en-US" dirty="0" smtClean="0"/>
              <a:t>Quality of Experience (QoE)</a:t>
            </a:r>
            <a:endParaRPr lang="el-GR" dirty="0"/>
          </a:p>
        </p:txBody>
      </p:sp>
      <p:sp>
        <p:nvSpPr>
          <p:cNvPr id="3" name="Content Placeholder 2"/>
          <p:cNvSpPr>
            <a:spLocks noGrp="1"/>
          </p:cNvSpPr>
          <p:nvPr>
            <p:ph idx="1"/>
          </p:nvPr>
        </p:nvSpPr>
        <p:spPr>
          <a:xfrm>
            <a:off x="46892" y="899592"/>
            <a:ext cx="9144000" cy="5841776"/>
          </a:xfrm>
        </p:spPr>
        <p:txBody>
          <a:bodyPr>
            <a:normAutofit fontScale="92500" lnSpcReduction="10000"/>
          </a:bodyPr>
          <a:lstStyle/>
          <a:p>
            <a:pPr marL="0" indent="0">
              <a:buNone/>
            </a:pPr>
            <a:r>
              <a:rPr lang="en-GB" sz="2200" dirty="0">
                <a:latin typeface="Calibri" panose="020F0502020204030204" pitchFamily="34" charset="0"/>
                <a:ea typeface="Calibri" panose="020F0502020204030204" pitchFamily="34" charset="0"/>
                <a:cs typeface="Times New Roman" panose="02020603050405020304" pitchFamily="18" charset="0"/>
              </a:rPr>
              <a:t>D</a:t>
            </a:r>
            <a:r>
              <a:rPr lang="en-GB" sz="2200" dirty="0" smtClean="0">
                <a:latin typeface="Calibri" panose="020F0502020204030204" pitchFamily="34" charset="0"/>
                <a:ea typeface="Calibri" panose="020F0502020204030204" pitchFamily="34" charset="0"/>
                <a:cs typeface="Times New Roman" panose="02020603050405020304" pitchFamily="18" charset="0"/>
              </a:rPr>
              <a:t>efinition</a:t>
            </a:r>
            <a:r>
              <a:rPr lang="en-GB" sz="2400" dirty="0" smtClean="0">
                <a:latin typeface="Calibri" panose="020F0502020204030204" pitchFamily="34" charset="0"/>
                <a:ea typeface="Calibri" panose="020F0502020204030204" pitchFamily="34" charset="0"/>
                <a:cs typeface="Times New Roman" panose="02020603050405020304" pitchFamily="18" charset="0"/>
              </a:rPr>
              <a:t> “</a:t>
            </a:r>
            <a:r>
              <a:rPr lang="en-GB" sz="2400" dirty="0" smtClean="0">
                <a:solidFill>
                  <a:schemeClr val="accent3">
                    <a:lumMod val="50000"/>
                  </a:schemeClr>
                </a:solidFill>
                <a:latin typeface="Calibri" panose="020F0502020204030204" pitchFamily="34" charset="0"/>
                <a:ea typeface="Calibri" panose="020F0502020204030204" pitchFamily="34" charset="0"/>
                <a:cs typeface="Times New Roman" panose="02020603050405020304" pitchFamily="18" charset="0"/>
              </a:rPr>
              <a:t>The </a:t>
            </a:r>
            <a:r>
              <a:rPr lang="en-GB" sz="2400" b="1" dirty="0">
                <a:solidFill>
                  <a:schemeClr val="accent3">
                    <a:lumMod val="50000"/>
                  </a:schemeClr>
                </a:solidFill>
                <a:latin typeface="Calibri" panose="020F0502020204030204" pitchFamily="34" charset="0"/>
                <a:ea typeface="Calibri" panose="020F0502020204030204" pitchFamily="34" charset="0"/>
                <a:cs typeface="Times New Roman" panose="02020603050405020304" pitchFamily="18" charset="0"/>
              </a:rPr>
              <a:t>degree of delight or annoyance </a:t>
            </a:r>
            <a:r>
              <a:rPr lang="en-GB" sz="2400" dirty="0">
                <a:solidFill>
                  <a:schemeClr val="accent3">
                    <a:lumMod val="50000"/>
                  </a:schemeClr>
                </a:solidFill>
                <a:latin typeface="Calibri" panose="020F0502020204030204" pitchFamily="34" charset="0"/>
                <a:ea typeface="Calibri" panose="020F0502020204030204" pitchFamily="34" charset="0"/>
                <a:cs typeface="Times New Roman" panose="02020603050405020304" pitchFamily="18" charset="0"/>
              </a:rPr>
              <a:t>of a person whose experiencing involves an application, service, or system. It results from the evaluation of the user </a:t>
            </a:r>
            <a:r>
              <a:rPr lang="en-GB" sz="2400" b="1" dirty="0">
                <a:solidFill>
                  <a:schemeClr val="accent3">
                    <a:lumMod val="50000"/>
                  </a:schemeClr>
                </a:solidFill>
                <a:latin typeface="Calibri" panose="020F0502020204030204" pitchFamily="34" charset="0"/>
                <a:ea typeface="Calibri" panose="020F0502020204030204" pitchFamily="34" charset="0"/>
                <a:cs typeface="Times New Roman" panose="02020603050405020304" pitchFamily="18" charset="0"/>
              </a:rPr>
              <a:t>fulfilment of the expectations and needs </a:t>
            </a:r>
            <a:r>
              <a:rPr lang="en-GB" sz="2400" dirty="0">
                <a:solidFill>
                  <a:schemeClr val="accent3">
                    <a:lumMod val="50000"/>
                  </a:schemeClr>
                </a:solidFill>
                <a:latin typeface="Calibri" panose="020F0502020204030204" pitchFamily="34" charset="0"/>
                <a:ea typeface="Calibri" panose="020F0502020204030204" pitchFamily="34" charset="0"/>
                <a:cs typeface="Times New Roman" panose="02020603050405020304" pitchFamily="18" charset="0"/>
              </a:rPr>
              <a:t>with respect to the utility and/or enjoyment in the light of the user </a:t>
            </a:r>
            <a:r>
              <a:rPr lang="en-GB" sz="2400" b="1" dirty="0" smtClean="0">
                <a:solidFill>
                  <a:schemeClr val="accent3">
                    <a:lumMod val="50000"/>
                  </a:schemeClr>
                </a:solidFill>
                <a:latin typeface="Calibri" panose="020F0502020204030204" pitchFamily="34" charset="0"/>
                <a:ea typeface="Calibri" panose="020F0502020204030204" pitchFamily="34" charset="0"/>
                <a:cs typeface="Times New Roman" panose="02020603050405020304" pitchFamily="18" charset="0"/>
              </a:rPr>
              <a:t>context, </a:t>
            </a:r>
            <a:r>
              <a:rPr lang="en-GB" sz="2400" b="1" dirty="0">
                <a:solidFill>
                  <a:schemeClr val="accent3">
                    <a:lumMod val="50000"/>
                  </a:schemeClr>
                </a:solidFill>
                <a:latin typeface="Calibri" panose="020F0502020204030204" pitchFamily="34" charset="0"/>
                <a:ea typeface="Calibri" panose="020F0502020204030204" pitchFamily="34" charset="0"/>
                <a:cs typeface="Times New Roman" panose="02020603050405020304" pitchFamily="18" charset="0"/>
              </a:rPr>
              <a:t>personality and current state</a:t>
            </a:r>
            <a:r>
              <a:rPr lang="en-GB" sz="2400" dirty="0" smtClean="0">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en-GB" sz="1500" dirty="0" smtClean="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1300" dirty="0" err="1" smtClean="0">
                <a:latin typeface="Calibri" panose="020F0502020204030204" pitchFamily="34" charset="0"/>
                <a:ea typeface="Calibri" panose="020F0502020204030204" pitchFamily="34" charset="0"/>
                <a:cs typeface="Times New Roman" panose="02020603050405020304" pitchFamily="18" charset="0"/>
              </a:rPr>
              <a:t>Kjell</a:t>
            </a:r>
            <a:r>
              <a:rPr lang="en-GB" sz="1300" dirty="0" smtClean="0">
                <a:latin typeface="Calibri" panose="020F0502020204030204" pitchFamily="34" charset="0"/>
                <a:ea typeface="Calibri" panose="020F0502020204030204" pitchFamily="34" charset="0"/>
                <a:cs typeface="Times New Roman" panose="02020603050405020304" pitchFamily="18" charset="0"/>
              </a:rPr>
              <a:t> </a:t>
            </a:r>
            <a:r>
              <a:rPr lang="en-GB" sz="1300" dirty="0" err="1">
                <a:latin typeface="Calibri" panose="020F0502020204030204" pitchFamily="34" charset="0"/>
                <a:ea typeface="Calibri" panose="020F0502020204030204" pitchFamily="34" charset="0"/>
                <a:cs typeface="Times New Roman" panose="02020603050405020304" pitchFamily="18" charset="0"/>
              </a:rPr>
              <a:t>Brunnström</a:t>
            </a:r>
            <a:r>
              <a:rPr lang="en-GB" sz="1300" dirty="0">
                <a:latin typeface="Calibri" panose="020F0502020204030204" pitchFamily="34" charset="0"/>
                <a:ea typeface="Calibri" panose="020F0502020204030204" pitchFamily="34" charset="0"/>
                <a:cs typeface="Times New Roman" panose="02020603050405020304" pitchFamily="18" charset="0"/>
              </a:rPr>
              <a:t>, Sergio Ariel </a:t>
            </a:r>
            <a:r>
              <a:rPr lang="en-GB" sz="1300" dirty="0" err="1">
                <a:latin typeface="Calibri" panose="020F0502020204030204" pitchFamily="34" charset="0"/>
                <a:ea typeface="Calibri" panose="020F0502020204030204" pitchFamily="34" charset="0"/>
                <a:cs typeface="Times New Roman" panose="02020603050405020304" pitchFamily="18" charset="0"/>
              </a:rPr>
              <a:t>Beker</a:t>
            </a:r>
            <a:r>
              <a:rPr lang="en-GB" sz="1300" dirty="0">
                <a:latin typeface="Calibri" panose="020F0502020204030204" pitchFamily="34" charset="0"/>
                <a:ea typeface="Calibri" panose="020F0502020204030204" pitchFamily="34" charset="0"/>
                <a:cs typeface="Times New Roman" panose="02020603050405020304" pitchFamily="18" charset="0"/>
              </a:rPr>
              <a:t>, </a:t>
            </a:r>
            <a:r>
              <a:rPr lang="en-GB" sz="1300" dirty="0" err="1">
                <a:latin typeface="Calibri" panose="020F0502020204030204" pitchFamily="34" charset="0"/>
                <a:ea typeface="Calibri" panose="020F0502020204030204" pitchFamily="34" charset="0"/>
                <a:cs typeface="Times New Roman" panose="02020603050405020304" pitchFamily="18" charset="0"/>
              </a:rPr>
              <a:t>Katrien</a:t>
            </a:r>
            <a:r>
              <a:rPr lang="en-GB" sz="1300" dirty="0">
                <a:latin typeface="Calibri" panose="020F0502020204030204" pitchFamily="34" charset="0"/>
                <a:ea typeface="Calibri" panose="020F0502020204030204" pitchFamily="34" charset="0"/>
                <a:cs typeface="Times New Roman" panose="02020603050405020304" pitchFamily="18" charset="0"/>
              </a:rPr>
              <a:t> de Moor, Ann Dooms, Sebastian Egger, et al. “</a:t>
            </a:r>
            <a:r>
              <a:rPr lang="en-GB" sz="1300" dirty="0" err="1">
                <a:latin typeface="Calibri" panose="020F0502020204030204" pitchFamily="34" charset="0"/>
                <a:ea typeface="Calibri" panose="020F0502020204030204" pitchFamily="34" charset="0"/>
                <a:cs typeface="Times New Roman" panose="02020603050405020304" pitchFamily="18" charset="0"/>
              </a:rPr>
              <a:t>Qualinet</a:t>
            </a:r>
            <a:r>
              <a:rPr lang="en-GB" sz="1300" dirty="0">
                <a:latin typeface="Calibri" panose="020F0502020204030204" pitchFamily="34" charset="0"/>
                <a:ea typeface="Calibri" panose="020F0502020204030204" pitchFamily="34" charset="0"/>
                <a:cs typeface="Times New Roman" panose="02020603050405020304" pitchFamily="18" charset="0"/>
              </a:rPr>
              <a:t> White Paper on Definitions of Quality of </a:t>
            </a:r>
            <a:r>
              <a:rPr lang="en-GB" sz="1300" dirty="0" smtClean="0">
                <a:latin typeface="Calibri" panose="020F0502020204030204" pitchFamily="34" charset="0"/>
                <a:ea typeface="Calibri" panose="020F0502020204030204" pitchFamily="34" charset="0"/>
                <a:cs typeface="Times New Roman" panose="02020603050405020304" pitchFamily="18" charset="0"/>
              </a:rPr>
              <a:t>Experience” 2013</a:t>
            </a:r>
            <a:r>
              <a:rPr lang="en-GB" sz="1300" dirty="0">
                <a:latin typeface="Calibri" panose="020F0502020204030204" pitchFamily="34" charset="0"/>
                <a:ea typeface="Calibri" panose="020F0502020204030204" pitchFamily="34" charset="0"/>
                <a:cs typeface="Times New Roman" panose="02020603050405020304" pitchFamily="18" charset="0"/>
              </a:rPr>
              <a:t>. </a:t>
            </a:r>
            <a:endParaRPr lang="en-GB" sz="1300" dirty="0" smtClean="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5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2200" dirty="0" smtClean="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2200" dirty="0" smtClean="0">
              <a:latin typeface="Calibri" panose="020F0502020204030204" pitchFamily="34" charset="0"/>
              <a:ea typeface="Calibri" panose="020F0502020204030204" pitchFamily="34" charset="0"/>
              <a:cs typeface="Times New Roman" panose="02020603050405020304" pitchFamily="18" charset="0"/>
            </a:endParaRPr>
          </a:p>
          <a:p>
            <a:r>
              <a:rPr lang="en-GB" sz="2400" dirty="0">
                <a:latin typeface="Calibri" panose="020F0502020204030204" pitchFamily="34" charset="0"/>
                <a:ea typeface="Calibri" panose="020F0502020204030204" pitchFamily="34" charset="0"/>
                <a:cs typeface="Times New Roman" panose="02020603050405020304" pitchFamily="18" charset="0"/>
              </a:rPr>
              <a:t>U</a:t>
            </a:r>
            <a:r>
              <a:rPr lang="en-GB" sz="2400" dirty="0" smtClean="0">
                <a:latin typeface="Calibri" panose="020F0502020204030204" pitchFamily="34" charset="0"/>
                <a:ea typeface="Calibri" panose="020F0502020204030204" pitchFamily="34" charset="0"/>
                <a:cs typeface="Times New Roman" panose="02020603050405020304" pitchFamily="18" charset="0"/>
              </a:rPr>
              <a:t>ser-centric &amp; contextual aspects </a:t>
            </a:r>
          </a:p>
          <a:p>
            <a:r>
              <a:rPr lang="en-GB" sz="2400" dirty="0">
                <a:latin typeface="Calibri" panose="020F0502020204030204" pitchFamily="34" charset="0"/>
                <a:ea typeface="Calibri" panose="020F0502020204030204" pitchFamily="34" charset="0"/>
                <a:cs typeface="Times New Roman" panose="02020603050405020304" pitchFamily="18" charset="0"/>
              </a:rPr>
              <a:t>V</a:t>
            </a:r>
            <a:r>
              <a:rPr lang="en-GB" sz="2400" dirty="0" smtClean="0">
                <a:latin typeface="Calibri" panose="020F0502020204030204" pitchFamily="34" charset="0"/>
                <a:ea typeface="Calibri" panose="020F0502020204030204" pitchFamily="34" charset="0"/>
                <a:cs typeface="Times New Roman" panose="02020603050405020304" pitchFamily="18" charset="0"/>
              </a:rPr>
              <a:t>arious </a:t>
            </a:r>
            <a:r>
              <a:rPr lang="en-GB" sz="2400" dirty="0">
                <a:latin typeface="Calibri" panose="020F0502020204030204" pitchFamily="34" charset="0"/>
                <a:ea typeface="Calibri" panose="020F0502020204030204" pitchFamily="34" charset="0"/>
                <a:cs typeface="Times New Roman" panose="02020603050405020304" pitchFamily="18" charset="0"/>
              </a:rPr>
              <a:t>techno-socio-economic-cultural-psychological </a:t>
            </a:r>
            <a:r>
              <a:rPr lang="en-GB" sz="2400" dirty="0" smtClean="0">
                <a:latin typeface="Calibri" panose="020F0502020204030204" pitchFamily="34" charset="0"/>
                <a:ea typeface="Calibri" panose="020F0502020204030204" pitchFamily="34" charset="0"/>
                <a:cs typeface="Times New Roman" panose="02020603050405020304" pitchFamily="18" charset="0"/>
              </a:rPr>
              <a:t>parameters, such as:</a:t>
            </a:r>
          </a:p>
          <a:p>
            <a:pPr lvl="1"/>
            <a:r>
              <a:rPr lang="en-GB" sz="2400" dirty="0">
                <a:latin typeface="Calibri" panose="020F0502020204030204" pitchFamily="34" charset="0"/>
                <a:ea typeface="Calibri" panose="020F0502020204030204" pitchFamily="34" charset="0"/>
                <a:cs typeface="Times New Roman" panose="02020603050405020304" pitchFamily="18" charset="0"/>
              </a:rPr>
              <a:t> </a:t>
            </a:r>
            <a:r>
              <a:rPr lang="en-GB" sz="2400" dirty="0" smtClean="0">
                <a:latin typeface="Calibri" panose="020F0502020204030204" pitchFamily="34" charset="0"/>
                <a:ea typeface="Calibri" panose="020F0502020204030204" pitchFamily="34" charset="0"/>
                <a:cs typeface="Times New Roman" panose="02020603050405020304" pitchFamily="18" charset="0"/>
              </a:rPr>
              <a:t>  user </a:t>
            </a:r>
            <a:r>
              <a:rPr lang="en-GB" sz="2400" dirty="0">
                <a:latin typeface="Calibri" panose="020F0502020204030204" pitchFamily="34" charset="0"/>
                <a:ea typeface="Calibri" panose="020F0502020204030204" pitchFamily="34" charset="0"/>
                <a:cs typeface="Times New Roman" panose="02020603050405020304" pitchFamily="18" charset="0"/>
              </a:rPr>
              <a:t>preferences with respect to QoE &amp;</a:t>
            </a:r>
            <a:r>
              <a:rPr lang="en-GB" sz="2400" dirty="0" smtClean="0">
                <a:latin typeface="Calibri" panose="020F0502020204030204" pitchFamily="34" charset="0"/>
                <a:ea typeface="Calibri" panose="020F0502020204030204" pitchFamily="34" charset="0"/>
                <a:cs typeface="Times New Roman" panose="02020603050405020304" pitchFamily="18" charset="0"/>
              </a:rPr>
              <a:t> price</a:t>
            </a:r>
          </a:p>
          <a:p>
            <a:pPr lvl="1"/>
            <a:r>
              <a:rPr lang="en-GB" sz="2400" dirty="0">
                <a:latin typeface="Calibri" panose="020F0502020204030204" pitchFamily="34" charset="0"/>
                <a:ea typeface="Calibri" panose="020F0502020204030204" pitchFamily="34" charset="0"/>
                <a:cs typeface="Times New Roman" panose="02020603050405020304" pitchFamily="18" charset="0"/>
              </a:rPr>
              <a:t> </a:t>
            </a:r>
            <a:r>
              <a:rPr lang="en-GB" sz="2400" dirty="0" smtClean="0">
                <a:latin typeface="Calibri" panose="020F0502020204030204" pitchFamily="34" charset="0"/>
                <a:ea typeface="Calibri" panose="020F0502020204030204" pitchFamily="34" charset="0"/>
                <a:cs typeface="Times New Roman" panose="02020603050405020304" pitchFamily="18" charset="0"/>
              </a:rPr>
              <a:t>  willingness-to-pay</a:t>
            </a:r>
            <a:r>
              <a:rPr lang="en-GB" sz="2400" dirty="0">
                <a:latin typeface="Calibri" panose="020F0502020204030204" pitchFamily="34" charset="0"/>
                <a:ea typeface="Calibri" panose="020F0502020204030204" pitchFamily="34" charset="0"/>
                <a:cs typeface="Times New Roman" panose="02020603050405020304" pitchFamily="18" charset="0"/>
              </a:rPr>
              <a:t>, intrinsic indicators towards a service provider (e.g., band name, perceived value, reliability</a:t>
            </a:r>
            <a:r>
              <a:rPr lang="en-GB" sz="2400" dirty="0" smtClean="0">
                <a:latin typeface="Calibri" panose="020F0502020204030204" pitchFamily="34" charset="0"/>
                <a:ea typeface="Calibri" panose="020F0502020204030204" pitchFamily="34" charset="0"/>
                <a:cs typeface="Times New Roman" panose="02020603050405020304" pitchFamily="18" charset="0"/>
              </a:rPr>
              <a:t>)</a:t>
            </a:r>
          </a:p>
          <a:p>
            <a:pPr lvl="1"/>
            <a:r>
              <a:rPr lang="en-GB" sz="2400" dirty="0" smtClean="0">
                <a:latin typeface="Calibri" panose="020F0502020204030204" pitchFamily="34" charset="0"/>
                <a:ea typeface="Calibri" panose="020F0502020204030204" pitchFamily="34" charset="0"/>
                <a:cs typeface="Times New Roman" panose="02020603050405020304" pitchFamily="18" charset="0"/>
              </a:rPr>
              <a:t>its </a:t>
            </a:r>
            <a:r>
              <a:rPr lang="en-GB" sz="2400" dirty="0">
                <a:latin typeface="Calibri" panose="020F0502020204030204" pitchFamily="34" charset="0"/>
                <a:ea typeface="Calibri" panose="020F0502020204030204" pitchFamily="34" charset="0"/>
                <a:cs typeface="Times New Roman" panose="02020603050405020304" pitchFamily="18" charset="0"/>
              </a:rPr>
              <a:t>content (e.g., richness, diversity, searching mechanisms</a:t>
            </a:r>
            <a:r>
              <a:rPr lang="en-GB" sz="2400" dirty="0" smtClean="0">
                <a:latin typeface="Calibri" panose="020F0502020204030204" pitchFamily="34" charset="0"/>
                <a:ea typeface="Calibri" panose="020F0502020204030204" pitchFamily="34" charset="0"/>
                <a:cs typeface="Times New Roman" panose="02020603050405020304" pitchFamily="18" charset="0"/>
              </a:rPr>
              <a:t>)</a:t>
            </a:r>
          </a:p>
          <a:p>
            <a:pPr lvl="1"/>
            <a:r>
              <a:rPr lang="en-GB" sz="2400" dirty="0" smtClean="0">
                <a:latin typeface="Calibri" panose="020F0502020204030204" pitchFamily="34" charset="0"/>
                <a:ea typeface="Calibri" panose="020F0502020204030204" pitchFamily="34" charset="0"/>
                <a:cs typeface="Times New Roman" panose="02020603050405020304" pitchFamily="18" charset="0"/>
              </a:rPr>
              <a:t>integration </a:t>
            </a:r>
            <a:r>
              <a:rPr lang="en-GB" sz="2400" dirty="0">
                <a:latin typeface="Calibri" panose="020F0502020204030204" pitchFamily="34" charset="0"/>
                <a:ea typeface="Calibri" panose="020F0502020204030204" pitchFamily="34" charset="0"/>
                <a:cs typeface="Times New Roman" panose="02020603050405020304" pitchFamily="18" charset="0"/>
              </a:rPr>
              <a:t>with other popular services (e.g., social networking </a:t>
            </a:r>
            <a:r>
              <a:rPr lang="en-GB" sz="2400" dirty="0" smtClean="0">
                <a:latin typeface="Calibri" panose="020F0502020204030204" pitchFamily="34" charset="0"/>
                <a:ea typeface="Calibri" panose="020F0502020204030204" pitchFamily="34" charset="0"/>
                <a:cs typeface="Times New Roman" panose="02020603050405020304" pitchFamily="18" charset="0"/>
              </a:rPr>
              <a:t>apps) </a:t>
            </a:r>
            <a:endParaRPr lang="el-GR" sz="2400" dirty="0"/>
          </a:p>
        </p:txBody>
      </p:sp>
    </p:spTree>
    <p:extLst>
      <p:ext uri="{BB962C8B-B14F-4D97-AF65-F5344CB8AC3E}">
        <p14:creationId xmlns:p14="http://schemas.microsoft.com/office/powerpoint/2010/main" val="883804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17590C-E3D4-4FA3-BC76-2DDCB2753019}" type="slidenum">
              <a:rPr lang="el-GR" smtClean="0"/>
              <a:pPr/>
              <a:t>20</a:t>
            </a:fld>
            <a:endParaRPr lang="el-GR"/>
          </a:p>
        </p:txBody>
      </p:sp>
      <p:sp>
        <p:nvSpPr>
          <p:cNvPr id="8" name="Slide Number Placeholder 7"/>
          <p:cNvSpPr txBox="1">
            <a:spLocks/>
          </p:cNvSpPr>
          <p:nvPr/>
        </p:nvSpPr>
        <p:spPr>
          <a:xfrm flipH="1">
            <a:off x="8839200" y="6640652"/>
            <a:ext cx="1125270" cy="233227"/>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DF17590C-E3D4-4FA3-BC76-2DDCB2753019}" type="slidenum">
              <a:rPr kumimoji="0" lang="el-GR"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l-GR" sz="1200" b="0" i="0" u="none" strike="noStrike" kern="1200" cap="none" spc="0" normalizeH="0" baseline="0" noProof="0">
              <a:ln>
                <a:noFill/>
              </a:ln>
              <a:solidFill>
                <a:schemeClr val="tx1">
                  <a:tint val="75000"/>
                </a:schemeClr>
              </a:solidFill>
              <a:effectLst/>
              <a:uLnTx/>
              <a:uFillTx/>
              <a:latin typeface="+mn-lt"/>
              <a:ea typeface="+mn-ea"/>
              <a:cs typeface="+mn-cs"/>
            </a:endParaRPr>
          </a:p>
        </p:txBody>
      </p:sp>
      <p:grpSp>
        <p:nvGrpSpPr>
          <p:cNvPr id="3" name="Group 5"/>
          <p:cNvGrpSpPr/>
          <p:nvPr/>
        </p:nvGrpSpPr>
        <p:grpSpPr>
          <a:xfrm>
            <a:off x="0" y="1628800"/>
            <a:ext cx="9144000" cy="5043142"/>
            <a:chOff x="0" y="1814858"/>
            <a:chExt cx="9144000" cy="5043142"/>
          </a:xfrm>
        </p:grpSpPr>
        <p:pic>
          <p:nvPicPr>
            <p:cNvPr id="7" name="Picture 2" descr="C:\Users\Maria-Papadopouli\AppData\Local\Temp\Rar$DI07.485\qoe_5.png"/>
            <p:cNvPicPr>
              <a:picLocks noChangeAspect="1" noChangeArrowheads="1"/>
            </p:cNvPicPr>
            <p:nvPr/>
          </p:nvPicPr>
          <p:blipFill>
            <a:blip r:embed="rId2" cstate="print"/>
            <a:srcRect/>
            <a:stretch>
              <a:fillRect/>
            </a:stretch>
          </p:blipFill>
          <p:spPr bwMode="auto">
            <a:xfrm>
              <a:off x="0" y="1814858"/>
              <a:ext cx="2987824" cy="5043142"/>
            </a:xfrm>
            <a:prstGeom prst="rect">
              <a:avLst/>
            </a:prstGeom>
            <a:noFill/>
          </p:spPr>
        </p:pic>
        <p:pic>
          <p:nvPicPr>
            <p:cNvPr id="9" name="Picture 3" descr="C:\Users\Maria-Papadopouli\AppData\Local\Temp\Rar$DI10.046\qoe_1.png"/>
            <p:cNvPicPr>
              <a:picLocks noChangeAspect="1" noChangeArrowheads="1"/>
            </p:cNvPicPr>
            <p:nvPr/>
          </p:nvPicPr>
          <p:blipFill>
            <a:blip r:embed="rId3" cstate="print"/>
            <a:srcRect/>
            <a:stretch>
              <a:fillRect/>
            </a:stretch>
          </p:blipFill>
          <p:spPr bwMode="auto">
            <a:xfrm>
              <a:off x="3131840" y="1844824"/>
              <a:ext cx="2970071" cy="5013176"/>
            </a:xfrm>
            <a:prstGeom prst="rect">
              <a:avLst/>
            </a:prstGeom>
            <a:noFill/>
          </p:spPr>
        </p:pic>
        <p:pic>
          <p:nvPicPr>
            <p:cNvPr id="10" name="Picture 4" descr="C:\Users\Maria-Papadopouli\AppData\Local\Temp\Rar$DI13.736\qoe_problems.png"/>
            <p:cNvPicPr>
              <a:picLocks noChangeAspect="1" noChangeArrowheads="1"/>
            </p:cNvPicPr>
            <p:nvPr/>
          </p:nvPicPr>
          <p:blipFill>
            <a:blip r:embed="rId4" cstate="print"/>
            <a:srcRect/>
            <a:stretch>
              <a:fillRect/>
            </a:stretch>
          </p:blipFill>
          <p:spPr bwMode="auto">
            <a:xfrm>
              <a:off x="6156176" y="1814859"/>
              <a:ext cx="2987824" cy="5043141"/>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20" y="-315416"/>
            <a:ext cx="10237061" cy="7272808"/>
          </a:xfrm>
          <a:prstGeom prst="rect">
            <a:avLst/>
          </a:prstGeom>
        </p:spPr>
      </p:pic>
      <p:sp>
        <p:nvSpPr>
          <p:cNvPr id="3" name="Rectangle 2"/>
          <p:cNvSpPr/>
          <p:nvPr/>
        </p:nvSpPr>
        <p:spPr>
          <a:xfrm>
            <a:off x="1170313" y="-99392"/>
            <a:ext cx="6803373" cy="954107"/>
          </a:xfrm>
          <a:prstGeom prst="rect">
            <a:avLst/>
          </a:prstGeom>
        </p:spPr>
        <p:txBody>
          <a:bodyPr wrap="square">
            <a:spAutoFit/>
          </a:bodyPr>
          <a:lstStyle/>
          <a:p>
            <a:pPr algn="ctr"/>
            <a:r>
              <a:rPr lang="en-US" sz="2700" b="1" dirty="0" smtClean="0">
                <a:solidFill>
                  <a:prstClr val="white"/>
                </a:solidFill>
              </a:rPr>
              <a:t>   </a:t>
            </a:r>
            <a:r>
              <a:rPr lang="en-US" sz="2800" b="1" dirty="0" smtClean="0">
                <a:solidFill>
                  <a:prstClr val="white"/>
                </a:solidFill>
              </a:rPr>
              <a:t>u-map finds the best plans/tariffs based </a:t>
            </a:r>
          </a:p>
          <a:p>
            <a:pPr algn="ctr"/>
            <a:r>
              <a:rPr lang="en-US" sz="2800" b="1" dirty="0" smtClean="0">
                <a:solidFill>
                  <a:prstClr val="white"/>
                </a:solidFill>
              </a:rPr>
              <a:t>on demand  &amp; user preference</a:t>
            </a:r>
            <a:endParaRPr lang="el-GR" sz="2800" b="1" dirty="0">
              <a:solidFill>
                <a:prstClr val="white"/>
              </a:solidFill>
            </a:endParaRPr>
          </a:p>
        </p:txBody>
      </p:sp>
      <p:pic>
        <p:nvPicPr>
          <p:cNvPr id="4" name="Picture 2" descr="C:\Users\Maria-Papadopouli\AppData\Local\Temp\Rar$DI00.940\heraklion_polygon.png"/>
          <p:cNvPicPr>
            <a:picLocks noChangeAspect="1" noChangeArrowheads="1"/>
          </p:cNvPicPr>
          <p:nvPr/>
        </p:nvPicPr>
        <p:blipFill>
          <a:blip r:embed="rId3" cstate="print"/>
          <a:srcRect/>
          <a:stretch>
            <a:fillRect/>
          </a:stretch>
        </p:blipFill>
        <p:spPr bwMode="auto">
          <a:xfrm>
            <a:off x="1155430" y="947297"/>
            <a:ext cx="3390053" cy="5722063"/>
          </a:xfrm>
          <a:prstGeom prst="rect">
            <a:avLst/>
          </a:prstGeom>
          <a:noFill/>
        </p:spPr>
      </p:pic>
      <p:pic>
        <p:nvPicPr>
          <p:cNvPr id="5" name="Picture 4"/>
          <p:cNvPicPr/>
          <p:nvPr/>
        </p:nvPicPr>
        <p:blipFill>
          <a:blip r:embed="rId4" cstate="print">
            <a:extLst>
              <a:ext uri="{28A0092B-C50C-407E-A947-70E740481C1C}">
                <a14:useLocalDpi xmlns:a14="http://schemas.microsoft.com/office/drawing/2010/main" val="0"/>
              </a:ext>
            </a:extLst>
          </a:blip>
          <a:stretch>
            <a:fillRect/>
          </a:stretch>
        </p:blipFill>
        <p:spPr>
          <a:xfrm>
            <a:off x="4716016" y="882497"/>
            <a:ext cx="4078056" cy="592227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20" y="-305653"/>
            <a:ext cx="1052736" cy="1052736"/>
          </a:xfrm>
          <a:prstGeom prst="rect">
            <a:avLst/>
          </a:prstGeom>
        </p:spPr>
      </p:pic>
      <p:sp>
        <p:nvSpPr>
          <p:cNvPr id="6" name="Rectangle 5"/>
          <p:cNvSpPr/>
          <p:nvPr/>
        </p:nvSpPr>
        <p:spPr>
          <a:xfrm>
            <a:off x="7820083" y="6680393"/>
            <a:ext cx="2385077" cy="276999"/>
          </a:xfrm>
          <a:prstGeom prst="rect">
            <a:avLst/>
          </a:prstGeom>
        </p:spPr>
        <p:txBody>
          <a:bodyPr wrap="none">
            <a:spAutoFit/>
          </a:bodyPr>
          <a:lstStyle/>
          <a:p>
            <a:r>
              <a:rPr lang="pt-BR" sz="1200" b="1" dirty="0">
                <a:solidFill>
                  <a:prstClr val="white"/>
                </a:solidFill>
              </a:rPr>
              <a:t>FORTH-Confidential &amp; Proprietary </a:t>
            </a:r>
            <a:endParaRPr lang="el-GR" sz="1200" b="1" dirty="0">
              <a:solidFill>
                <a:prstClr val="white"/>
              </a:solidFill>
            </a:endParaRPr>
          </a:p>
        </p:txBody>
      </p:sp>
    </p:spTree>
    <p:extLst>
      <p:ext uri="{BB962C8B-B14F-4D97-AF65-F5344CB8AC3E}">
        <p14:creationId xmlns:p14="http://schemas.microsoft.com/office/powerpoint/2010/main" val="314585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Evolution</a:t>
            </a:r>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78095"/>
            <a:ext cx="4067944" cy="6779905"/>
          </a:xfrm>
          <a:prstGeom prst="rect">
            <a:avLst/>
          </a:prstGeom>
          <a:noFill/>
          <a:ln w="9525">
            <a:noFill/>
            <a:miter lim="800000"/>
            <a:headEnd/>
            <a:tailEnd/>
          </a:ln>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499992" y="137255"/>
            <a:ext cx="4032448" cy="6720745"/>
          </a:xfrm>
          <a:prstGeom prst="rect">
            <a:avLst/>
          </a:prstGeom>
          <a:noFill/>
          <a:ln w="9525">
            <a:noFill/>
            <a:miter lim="800000"/>
            <a:headEnd/>
            <a:tailEnd/>
          </a:ln>
        </p:spPr>
      </p:pic>
    </p:spTree>
    <p:extLst>
      <p:ext uri="{BB962C8B-B14F-4D97-AF65-F5344CB8AC3E}">
        <p14:creationId xmlns:p14="http://schemas.microsoft.com/office/powerpoint/2010/main" val="4059046922"/>
      </p:ext>
    </p:extLst>
  </p:cSld>
  <p:clrMapOvr>
    <a:masterClrMapping/>
  </p:clrMapOvr>
  <p:transition advTm="17035"/>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483767" y="0"/>
            <a:ext cx="6192689" cy="6858000"/>
          </a:xfrm>
          <a:prstGeom prst="rect">
            <a:avLst/>
          </a:prstGeom>
          <a:noFill/>
          <a:ln w="9525">
            <a:noFill/>
            <a:miter lim="800000"/>
            <a:headEnd/>
            <a:tailEnd/>
          </a:ln>
        </p:spPr>
      </p:pic>
      <p:sp>
        <p:nvSpPr>
          <p:cNvPr id="3" name="Title 1"/>
          <p:cNvSpPr txBox="1">
            <a:spLocks/>
          </p:cNvSpPr>
          <p:nvPr/>
        </p:nvSpPr>
        <p:spPr>
          <a:xfrm>
            <a:off x="-1116632" y="1700808"/>
            <a:ext cx="4733205"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t>QoE tracker</a:t>
            </a:r>
            <a:endParaRPr lang="en-US" sz="4000" dirty="0"/>
          </a:p>
          <a:p>
            <a:r>
              <a:rPr lang="en-US" sz="2200" dirty="0" smtClean="0"/>
              <a:t>                 </a:t>
            </a:r>
          </a:p>
          <a:p>
            <a:r>
              <a:rPr lang="en-US" sz="2200" dirty="0"/>
              <a:t> </a:t>
            </a:r>
            <a:r>
              <a:rPr lang="en-US" sz="2200" dirty="0" smtClean="0"/>
              <a:t>             Network-QOS Measurements</a:t>
            </a:r>
          </a:p>
          <a:p>
            <a:r>
              <a:rPr lang="en-US" sz="2200" dirty="0" smtClean="0"/>
              <a:t>Active prober (</a:t>
            </a:r>
            <a:r>
              <a:rPr lang="en-US" sz="2200" dirty="0" err="1" smtClean="0"/>
              <a:t>iperf</a:t>
            </a:r>
            <a:r>
              <a:rPr lang="en-US" sz="2200" dirty="0" smtClean="0"/>
              <a:t>) </a:t>
            </a:r>
            <a:endParaRPr lang="el-GR" sz="2200" dirty="0"/>
          </a:p>
        </p:txBody>
      </p:sp>
    </p:spTree>
    <p:extLst>
      <p:ext uri="{BB962C8B-B14F-4D97-AF65-F5344CB8AC3E}">
        <p14:creationId xmlns:p14="http://schemas.microsoft.com/office/powerpoint/2010/main" val="5846199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loud 12"/>
          <p:cNvSpPr/>
          <p:nvPr/>
        </p:nvSpPr>
        <p:spPr>
          <a:xfrm>
            <a:off x="5724130" y="5373216"/>
            <a:ext cx="1800198" cy="1189998"/>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Slide Number Placeholder 2"/>
          <p:cNvSpPr>
            <a:spLocks noGrp="1"/>
          </p:cNvSpPr>
          <p:nvPr>
            <p:ph type="sldNum" sz="quarter" idx="12"/>
          </p:nvPr>
        </p:nvSpPr>
        <p:spPr/>
        <p:txBody>
          <a:bodyPr/>
          <a:lstStyle/>
          <a:p>
            <a:fld id="{DF17590C-E3D4-4FA3-BC76-2DDCB2753019}" type="slidenum">
              <a:rPr lang="el-GR" smtClean="0"/>
              <a:pPr/>
              <a:t>24</a:t>
            </a:fld>
            <a:endParaRPr lang="el-GR"/>
          </a:p>
        </p:txBody>
      </p:sp>
      <p:pic>
        <p:nvPicPr>
          <p:cNvPr id="4" name="Picture 3" descr="Simulator_corlab2.jpg"/>
          <p:cNvPicPr>
            <a:picLocks noChangeAspect="1"/>
          </p:cNvPicPr>
          <p:nvPr/>
        </p:nvPicPr>
        <p:blipFill>
          <a:blip r:embed="rId2" cstate="print"/>
          <a:stretch>
            <a:fillRect/>
          </a:stretch>
        </p:blipFill>
        <p:spPr>
          <a:xfrm>
            <a:off x="3964614" y="1696668"/>
            <a:ext cx="2504258" cy="1876348"/>
          </a:xfrm>
          <a:prstGeom prst="rect">
            <a:avLst/>
          </a:prstGeom>
        </p:spPr>
      </p:pic>
      <p:sp>
        <p:nvSpPr>
          <p:cNvPr id="5" name="TextBox 4"/>
          <p:cNvSpPr txBox="1"/>
          <p:nvPr/>
        </p:nvSpPr>
        <p:spPr>
          <a:xfrm>
            <a:off x="0" y="0"/>
            <a:ext cx="9144000" cy="1631216"/>
          </a:xfrm>
          <a:prstGeom prst="rect">
            <a:avLst/>
          </a:prstGeom>
          <a:solidFill>
            <a:schemeClr val="accent3">
              <a:lumMod val="20000"/>
              <a:lumOff val="80000"/>
            </a:schemeClr>
          </a:solidFill>
        </p:spPr>
        <p:txBody>
          <a:bodyPr wrap="square" rtlCol="0">
            <a:spAutoFit/>
          </a:bodyPr>
          <a:lstStyle/>
          <a:p>
            <a:endParaRPr lang="en-US" sz="2200" dirty="0" smtClean="0"/>
          </a:p>
          <a:p>
            <a:r>
              <a:rPr lang="en-US" sz="3000" dirty="0" smtClean="0"/>
              <a:t>u-map</a:t>
            </a:r>
            <a:r>
              <a:rPr lang="en-US" sz="2800" dirty="0" smtClean="0"/>
              <a:t> </a:t>
            </a:r>
            <a:r>
              <a:rPr lang="en-US" sz="2400" dirty="0" smtClean="0"/>
              <a:t>feeds the analysis platform with </a:t>
            </a:r>
            <a:r>
              <a:rPr lang="en-US" sz="2400" b="1" dirty="0" smtClean="0"/>
              <a:t>real </a:t>
            </a:r>
            <a:r>
              <a:rPr lang="en-US" sz="2400" b="1" dirty="0" smtClean="0">
                <a:solidFill>
                  <a:srgbClr val="1F497D"/>
                </a:solidFill>
              </a:rPr>
              <a:t>customer</a:t>
            </a:r>
            <a:r>
              <a:rPr lang="en-US" sz="2400" b="1" dirty="0" smtClean="0"/>
              <a:t> data, </a:t>
            </a:r>
            <a:r>
              <a:rPr lang="en-US" sz="2400" dirty="0" smtClean="0"/>
              <a:t>so the business-driven assessment becomes more </a:t>
            </a:r>
            <a:r>
              <a:rPr lang="en-US" sz="2400" b="1" dirty="0" smtClean="0"/>
              <a:t>accurate, relevant</a:t>
            </a:r>
            <a:r>
              <a:rPr lang="en-US" sz="2400" dirty="0" smtClean="0"/>
              <a:t>, </a:t>
            </a:r>
            <a:r>
              <a:rPr lang="en-US" sz="2400" b="1" dirty="0" smtClean="0"/>
              <a:t>faster.</a:t>
            </a:r>
          </a:p>
          <a:p>
            <a:endParaRPr lang="en-US" sz="2400" b="1" dirty="0" smtClean="0"/>
          </a:p>
        </p:txBody>
      </p:sp>
      <p:pic>
        <p:nvPicPr>
          <p:cNvPr id="7"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560276"/>
            <a:ext cx="4221679" cy="2713548"/>
          </a:xfrm>
          <a:prstGeom prst="rect">
            <a:avLst/>
          </a:prstGeom>
        </p:spPr>
      </p:pic>
      <p:cxnSp>
        <p:nvCxnSpPr>
          <p:cNvPr id="9" name="Curved Connector 8"/>
          <p:cNvCxnSpPr/>
          <p:nvPr/>
        </p:nvCxnSpPr>
        <p:spPr>
          <a:xfrm rot="10800000">
            <a:off x="1619672" y="5085184"/>
            <a:ext cx="2703388" cy="279854"/>
          </a:xfrm>
          <a:prstGeom prst="curvedConnector3">
            <a:avLst>
              <a:gd name="adj1" fmla="val 62126"/>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1" name="Curved Connector 20"/>
          <p:cNvCxnSpPr/>
          <p:nvPr/>
        </p:nvCxnSpPr>
        <p:spPr>
          <a:xfrm flipV="1">
            <a:off x="2286000" y="2060848"/>
            <a:ext cx="1565920" cy="576064"/>
          </a:xfrm>
          <a:prstGeom prst="curvedConnector3">
            <a:avLst>
              <a:gd name="adj1" fmla="val 50000"/>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10" name="Picture 33" descr="PC.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832" y="5445224"/>
            <a:ext cx="1335488" cy="1222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pair_mobile.jpg"/>
          <p:cNvPicPr>
            <a:picLocks noChangeAspect="1"/>
          </p:cNvPicPr>
          <p:nvPr/>
        </p:nvPicPr>
        <p:blipFill>
          <a:blip r:embed="rId5" cstate="print"/>
          <a:stretch>
            <a:fillRect/>
          </a:stretch>
        </p:blipFill>
        <p:spPr>
          <a:xfrm>
            <a:off x="7596336" y="4453595"/>
            <a:ext cx="1547664" cy="2404409"/>
          </a:xfrm>
          <a:prstGeom prst="rect">
            <a:avLst/>
          </a:prstGeom>
        </p:spPr>
      </p:pic>
      <p:sp>
        <p:nvSpPr>
          <p:cNvPr id="16" name="TextBox 15"/>
          <p:cNvSpPr txBox="1"/>
          <p:nvPr/>
        </p:nvSpPr>
        <p:spPr>
          <a:xfrm>
            <a:off x="8265683" y="6396335"/>
            <a:ext cx="878317" cy="461665"/>
          </a:xfrm>
          <a:prstGeom prst="rect">
            <a:avLst/>
          </a:prstGeom>
          <a:noFill/>
        </p:spPr>
        <p:txBody>
          <a:bodyPr wrap="none" rtlCol="0">
            <a:spAutoFit/>
          </a:bodyPr>
          <a:lstStyle/>
          <a:p>
            <a:r>
              <a:rPr lang="en-US" sz="2400" dirty="0" smtClean="0"/>
              <a:t>Users</a:t>
            </a:r>
            <a:endParaRPr lang="el-GR" sz="2400" dirty="0"/>
          </a:p>
        </p:txBody>
      </p:sp>
      <p:pic>
        <p:nvPicPr>
          <p:cNvPr id="22" name="Picture 21" descr="Data_Centre.jpg"/>
          <p:cNvPicPr>
            <a:picLocks noChangeAspect="1"/>
          </p:cNvPicPr>
          <p:nvPr/>
        </p:nvPicPr>
        <p:blipFill>
          <a:blip r:embed="rId6" cstate="print"/>
          <a:stretch>
            <a:fillRect/>
          </a:stretch>
        </p:blipFill>
        <p:spPr>
          <a:xfrm>
            <a:off x="899592" y="5373216"/>
            <a:ext cx="1747578" cy="1484784"/>
          </a:xfrm>
          <a:prstGeom prst="rect">
            <a:avLst/>
          </a:prstGeom>
        </p:spPr>
      </p:pic>
      <p:sp>
        <p:nvSpPr>
          <p:cNvPr id="14" name="TextBox 13"/>
          <p:cNvSpPr txBox="1"/>
          <p:nvPr/>
        </p:nvSpPr>
        <p:spPr>
          <a:xfrm>
            <a:off x="5868144" y="5589240"/>
            <a:ext cx="1368152" cy="461665"/>
          </a:xfrm>
          <a:prstGeom prst="rect">
            <a:avLst/>
          </a:prstGeom>
          <a:noFill/>
        </p:spPr>
        <p:txBody>
          <a:bodyPr wrap="square" rtlCol="0">
            <a:spAutoFit/>
          </a:bodyPr>
          <a:lstStyle/>
          <a:p>
            <a:r>
              <a:rPr lang="en-US" sz="2400" dirty="0" smtClean="0"/>
              <a:t>Network</a:t>
            </a:r>
            <a:endParaRPr lang="el-GR" sz="2400" dirty="0"/>
          </a:p>
        </p:txBody>
      </p:sp>
      <p:pic>
        <p:nvPicPr>
          <p:cNvPr id="24" name="Picture 23" descr="spotify_user.jpg"/>
          <p:cNvPicPr>
            <a:picLocks noChangeAspect="1"/>
          </p:cNvPicPr>
          <p:nvPr/>
        </p:nvPicPr>
        <p:blipFill>
          <a:blip r:embed="rId7" cstate="print"/>
          <a:stretch>
            <a:fillRect/>
          </a:stretch>
        </p:blipFill>
        <p:spPr>
          <a:xfrm>
            <a:off x="6516216" y="4653136"/>
            <a:ext cx="972010" cy="648593"/>
          </a:xfrm>
          <a:prstGeom prst="rect">
            <a:avLst/>
          </a:prstGeom>
        </p:spPr>
      </p:pic>
      <p:sp>
        <p:nvSpPr>
          <p:cNvPr id="29" name="TextBox 28"/>
          <p:cNvSpPr txBox="1"/>
          <p:nvPr/>
        </p:nvSpPr>
        <p:spPr>
          <a:xfrm>
            <a:off x="0" y="6396335"/>
            <a:ext cx="1636923" cy="461665"/>
          </a:xfrm>
          <a:prstGeom prst="rect">
            <a:avLst/>
          </a:prstGeom>
          <a:noFill/>
        </p:spPr>
        <p:txBody>
          <a:bodyPr wrap="none" rtlCol="0">
            <a:spAutoFit/>
          </a:bodyPr>
          <a:lstStyle/>
          <a:p>
            <a:r>
              <a:rPr lang="en-US" sz="2400" dirty="0" smtClean="0"/>
              <a:t>Data center</a:t>
            </a:r>
            <a:endParaRPr lang="el-GR" sz="2400" dirty="0"/>
          </a:p>
        </p:txBody>
      </p:sp>
      <p:pic>
        <p:nvPicPr>
          <p:cNvPr id="23" name="Picture 22" descr="wireshark.jpg"/>
          <p:cNvPicPr>
            <a:picLocks noChangeAspect="1"/>
          </p:cNvPicPr>
          <p:nvPr/>
        </p:nvPicPr>
        <p:blipFill>
          <a:blip r:embed="rId8" cstate="print"/>
          <a:stretch>
            <a:fillRect/>
          </a:stretch>
        </p:blipFill>
        <p:spPr>
          <a:xfrm>
            <a:off x="6050274" y="1700808"/>
            <a:ext cx="3093727" cy="2308396"/>
          </a:xfrm>
          <a:prstGeom prst="rect">
            <a:avLst/>
          </a:prstGeom>
        </p:spPr>
      </p:pic>
      <p:pic>
        <p:nvPicPr>
          <p:cNvPr id="12" name="Picture 11" descr="tma.cost.jpg"/>
          <p:cNvPicPr>
            <a:picLocks noChangeAspect="1"/>
          </p:cNvPicPr>
          <p:nvPr/>
        </p:nvPicPr>
        <p:blipFill>
          <a:blip r:embed="rId9" cstate="print"/>
          <a:stretch>
            <a:fillRect/>
          </a:stretch>
        </p:blipFill>
        <p:spPr>
          <a:xfrm rot="16200000" flipH="1">
            <a:off x="4485308" y="5315892"/>
            <a:ext cx="1008112" cy="1554808"/>
          </a:xfrm>
          <a:prstGeom prst="rect">
            <a:avLst/>
          </a:prstGeom>
        </p:spPr>
      </p:pic>
      <p:sp>
        <p:nvSpPr>
          <p:cNvPr id="11" name="TextBox 10"/>
          <p:cNvSpPr txBox="1"/>
          <p:nvPr/>
        </p:nvSpPr>
        <p:spPr>
          <a:xfrm>
            <a:off x="2771800" y="6396339"/>
            <a:ext cx="2310545" cy="461665"/>
          </a:xfrm>
          <a:prstGeom prst="rect">
            <a:avLst/>
          </a:prstGeom>
          <a:noFill/>
        </p:spPr>
        <p:txBody>
          <a:bodyPr wrap="square" rtlCol="0">
            <a:spAutoFit/>
          </a:bodyPr>
          <a:lstStyle/>
          <a:p>
            <a:r>
              <a:rPr lang="en-US" sz="2400" b="1" dirty="0" smtClean="0"/>
              <a:t>u-map</a:t>
            </a:r>
            <a:r>
              <a:rPr lang="en-US" sz="2400" dirty="0" smtClean="0"/>
              <a:t> server</a:t>
            </a:r>
            <a:endParaRPr lang="el-GR" sz="2400" dirty="0"/>
          </a:p>
        </p:txBody>
      </p:sp>
      <p:sp>
        <p:nvSpPr>
          <p:cNvPr id="25" name="TextBox 24"/>
          <p:cNvSpPr txBox="1"/>
          <p:nvPr/>
        </p:nvSpPr>
        <p:spPr>
          <a:xfrm>
            <a:off x="899592" y="1988840"/>
            <a:ext cx="1175322" cy="461665"/>
          </a:xfrm>
          <a:prstGeom prst="rect">
            <a:avLst/>
          </a:prstGeom>
          <a:noFill/>
        </p:spPr>
        <p:txBody>
          <a:bodyPr wrap="none" rtlCol="0">
            <a:spAutoFit/>
          </a:bodyPr>
          <a:lstStyle/>
          <a:p>
            <a:r>
              <a:rPr lang="en-US" sz="2400" b="1" dirty="0" smtClean="0"/>
              <a:t>CoRLAB</a:t>
            </a:r>
            <a:endParaRPr lang="el-GR" sz="2400" b="1" dirty="0"/>
          </a:p>
        </p:txBody>
      </p:sp>
      <p:sp>
        <p:nvSpPr>
          <p:cNvPr id="26" name="TextBox 25"/>
          <p:cNvSpPr txBox="1"/>
          <p:nvPr/>
        </p:nvSpPr>
        <p:spPr>
          <a:xfrm>
            <a:off x="4644008" y="4797152"/>
            <a:ext cx="1767150" cy="461665"/>
          </a:xfrm>
          <a:prstGeom prst="rect">
            <a:avLst/>
          </a:prstGeom>
          <a:noFill/>
        </p:spPr>
        <p:txBody>
          <a:bodyPr wrap="none" rtlCol="0">
            <a:spAutoFit/>
          </a:bodyPr>
          <a:lstStyle/>
          <a:p>
            <a:r>
              <a:rPr lang="en-US" sz="2400" b="1" dirty="0" smtClean="0"/>
              <a:t>u-map</a:t>
            </a:r>
            <a:r>
              <a:rPr lang="en-US" sz="2400" dirty="0" smtClean="0"/>
              <a:t> client</a:t>
            </a:r>
            <a:endParaRPr lang="el-GR" sz="2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220072" cy="1143000"/>
          </a:xfrm>
        </p:spPr>
        <p:txBody>
          <a:bodyPr>
            <a:normAutofit fontScale="90000"/>
          </a:bodyPr>
          <a:lstStyle/>
          <a:p>
            <a:pPr algn="l"/>
            <a:r>
              <a:rPr lang="en-US" dirty="0" smtClean="0"/>
              <a:t>Case 1: Field study – completely uncontrolled</a:t>
            </a:r>
            <a:endParaRPr lang="el-GR" dirty="0"/>
          </a:p>
        </p:txBody>
      </p:sp>
      <p:sp>
        <p:nvSpPr>
          <p:cNvPr id="3" name="Content Placeholder 2"/>
          <p:cNvSpPr>
            <a:spLocks noGrp="1"/>
          </p:cNvSpPr>
          <p:nvPr>
            <p:ph idx="1"/>
          </p:nvPr>
        </p:nvSpPr>
        <p:spPr>
          <a:xfrm>
            <a:off x="0" y="1772816"/>
            <a:ext cx="5364088" cy="5688632"/>
          </a:xfrm>
        </p:spPr>
        <p:txBody>
          <a:bodyPr>
            <a:noAutofit/>
          </a:bodyPr>
          <a:lstStyle/>
          <a:p>
            <a:pPr marL="0" indent="0">
              <a:buNone/>
            </a:pPr>
            <a:r>
              <a:rPr lang="en-US" sz="2400" dirty="0" smtClean="0"/>
              <a:t>Duration</a:t>
            </a:r>
            <a:r>
              <a:rPr lang="en-US" sz="2400" dirty="0"/>
              <a:t>: 56 days </a:t>
            </a:r>
          </a:p>
          <a:p>
            <a:pPr marL="0" indent="0">
              <a:buNone/>
            </a:pPr>
            <a:r>
              <a:rPr lang="en-US" sz="2400" dirty="0" smtClean="0"/>
              <a:t>V</a:t>
            </a:r>
            <a:r>
              <a:rPr lang="el-GR" sz="2400" dirty="0" err="1" smtClean="0"/>
              <a:t>olunte</a:t>
            </a:r>
            <a:r>
              <a:rPr lang="en-US" sz="2400" dirty="0" smtClean="0"/>
              <a:t>e</a:t>
            </a:r>
            <a:r>
              <a:rPr lang="el-GR" sz="2400" dirty="0" err="1" smtClean="0"/>
              <a:t>rs</a:t>
            </a:r>
            <a:r>
              <a:rPr lang="en-US" sz="2400" dirty="0" smtClean="0"/>
              <a:t>: </a:t>
            </a:r>
            <a:r>
              <a:rPr lang="el-GR" sz="2400" dirty="0" smtClean="0"/>
              <a:t>20</a:t>
            </a:r>
            <a:r>
              <a:rPr lang="en-US" sz="2400" dirty="0" smtClean="0"/>
              <a:t> customers </a:t>
            </a:r>
            <a:endParaRPr lang="en-US" sz="2400" dirty="0"/>
          </a:p>
          <a:p>
            <a:r>
              <a:rPr lang="en-US" sz="2200" dirty="0"/>
              <a:t>20 </a:t>
            </a:r>
            <a:r>
              <a:rPr lang="en-US" sz="2200" dirty="0" smtClean="0"/>
              <a:t>with ≥ 1 </a:t>
            </a:r>
            <a:r>
              <a:rPr lang="en-US" sz="2200" dirty="0"/>
              <a:t>labeled </a:t>
            </a:r>
            <a:r>
              <a:rPr lang="en-US" sz="2200" dirty="0" smtClean="0"/>
              <a:t>video session</a:t>
            </a:r>
            <a:endParaRPr lang="en-US" sz="2200" dirty="0"/>
          </a:p>
          <a:p>
            <a:r>
              <a:rPr lang="en-US" sz="2200" dirty="0"/>
              <a:t>13 </a:t>
            </a:r>
            <a:r>
              <a:rPr lang="en-US" sz="2200" dirty="0" smtClean="0"/>
              <a:t>with &gt; 5 </a:t>
            </a:r>
            <a:r>
              <a:rPr lang="en-US" sz="2200" dirty="0"/>
              <a:t>labeled </a:t>
            </a:r>
            <a:r>
              <a:rPr lang="en-US" sz="2200" dirty="0" smtClean="0"/>
              <a:t>video sessions</a:t>
            </a:r>
            <a:endParaRPr lang="el-GR" sz="2200" dirty="0"/>
          </a:p>
          <a:p>
            <a:r>
              <a:rPr lang="en-US" sz="2200" dirty="0" smtClean="0"/>
              <a:t>Their devices vary  in </a:t>
            </a:r>
            <a:r>
              <a:rPr lang="en-US" sz="2200" dirty="0"/>
              <a:t>terms of </a:t>
            </a:r>
            <a:r>
              <a:rPr lang="en-US" sz="2200" dirty="0" smtClean="0"/>
              <a:t>                                              manufacturer, model</a:t>
            </a:r>
            <a:r>
              <a:rPr lang="en-US" sz="2200" dirty="0"/>
              <a:t>, </a:t>
            </a:r>
            <a:r>
              <a:rPr lang="en-US" sz="2200" dirty="0" smtClean="0"/>
              <a:t>display size &amp; Android version</a:t>
            </a:r>
          </a:p>
          <a:p>
            <a:pPr>
              <a:buNone/>
            </a:pPr>
            <a:r>
              <a:rPr lang="en-US" sz="2200" dirty="0" smtClean="0"/>
              <a:t>Volunteers free to </a:t>
            </a:r>
          </a:p>
          <a:p>
            <a:r>
              <a:rPr lang="en-US" sz="2200" dirty="0" smtClean="0"/>
              <a:t>select any  videos of their video streaming service</a:t>
            </a:r>
          </a:p>
          <a:p>
            <a:r>
              <a:rPr lang="en-US" sz="2200" dirty="0" smtClean="0"/>
              <a:t>move &amp; connect  via wireless APs </a:t>
            </a:r>
          </a:p>
          <a:p>
            <a:r>
              <a:rPr lang="en-US" sz="2200" dirty="0" smtClean="0"/>
              <a:t>view the video </a:t>
            </a:r>
            <a:endParaRPr lang="en-US" sz="2200" dirty="0"/>
          </a:p>
          <a:p>
            <a:pPr marL="0" indent="0">
              <a:buNone/>
            </a:pPr>
            <a:endParaRPr lang="en-US" sz="2400" dirty="0" smtClean="0"/>
          </a:p>
          <a:p>
            <a:pPr marL="0" indent="0">
              <a:buNone/>
            </a:pPr>
            <a:endParaRPr lang="el-GR" sz="2400" dirty="0"/>
          </a:p>
        </p:txBody>
      </p:sp>
      <p:sp>
        <p:nvSpPr>
          <p:cNvPr id="8" name="Text Placeholder 3"/>
          <p:cNvSpPr>
            <a:spLocks noGrp="1"/>
          </p:cNvSpPr>
          <p:nvPr>
            <p:ph type="body" sz="quarter" idx="10"/>
          </p:nvPr>
        </p:nvSpPr>
        <p:spPr/>
        <p:txBody>
          <a:bodyPr/>
          <a:lstStyle/>
          <a:p>
            <a:r>
              <a:rPr lang="en-US" dirty="0" smtClean="0"/>
              <a:t>3. Background – 1</a:t>
            </a:r>
            <a:r>
              <a:rPr lang="en-US" baseline="30000" dirty="0" smtClean="0"/>
              <a:t>st</a:t>
            </a:r>
            <a:r>
              <a:rPr lang="en-US" dirty="0" smtClean="0"/>
              <a:t> Field Study</a:t>
            </a:r>
            <a:endParaRPr lang="el-GR"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6580" y="-8965"/>
            <a:ext cx="3847420" cy="6839858"/>
          </a:xfrm>
          <a:prstGeom prst="rect">
            <a:avLst/>
          </a:prstGeom>
        </p:spPr>
      </p:pic>
    </p:spTree>
    <p:extLst>
      <p:ext uri="{BB962C8B-B14F-4D97-AF65-F5344CB8AC3E}">
        <p14:creationId xmlns:p14="http://schemas.microsoft.com/office/powerpoint/2010/main" val="34481769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2500" b="1" dirty="0">
                <a:latin typeface="+mn-lt"/>
              </a:rPr>
              <a:t>Sessions with higher startup delay, buffering ratio &amp; lower network performance have lower </a:t>
            </a:r>
            <a:r>
              <a:rPr lang="en-US" sz="2500" b="1" dirty="0" err="1">
                <a:latin typeface="+mn-lt"/>
              </a:rPr>
              <a:t>QoE</a:t>
            </a:r>
            <a:endParaRPr lang="el-GR" sz="2500" b="1" dirty="0">
              <a:latin typeface="+mn-lt"/>
            </a:endParaRPr>
          </a:p>
        </p:txBody>
      </p:sp>
      <p:sp>
        <p:nvSpPr>
          <p:cNvPr id="5" name="Text Placeholder 3"/>
          <p:cNvSpPr>
            <a:spLocks noGrp="1"/>
          </p:cNvSpPr>
          <p:nvPr>
            <p:ph type="body" sz="quarter" idx="10"/>
          </p:nvPr>
        </p:nvSpPr>
        <p:spPr/>
        <p:txBody>
          <a:bodyPr/>
          <a:lstStyle/>
          <a:p>
            <a:r>
              <a:rPr lang="en-US" dirty="0" smtClean="0"/>
              <a:t>3. Background – 1</a:t>
            </a:r>
            <a:r>
              <a:rPr lang="en-US" baseline="30000" dirty="0" smtClean="0"/>
              <a:t>st</a:t>
            </a:r>
            <a:r>
              <a:rPr lang="en-US" dirty="0" smtClean="0"/>
              <a:t> Field Study</a:t>
            </a:r>
            <a:endParaRPr lang="el-GR" dirty="0"/>
          </a:p>
        </p:txBody>
      </p:sp>
      <p:pic>
        <p:nvPicPr>
          <p:cNvPr id="7" name="Content Placeholder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24" y="1268760"/>
            <a:ext cx="6840760" cy="5132104"/>
          </a:xfrm>
          <a:prstGeom prst="rect">
            <a:avLst/>
          </a:prstGeom>
        </p:spPr>
      </p:pic>
    </p:spTree>
    <p:extLst>
      <p:ext uri="{BB962C8B-B14F-4D97-AF65-F5344CB8AC3E}">
        <p14:creationId xmlns:p14="http://schemas.microsoft.com/office/powerpoint/2010/main" val="2080403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8640"/>
            <a:ext cx="9144000" cy="5878513"/>
          </a:xfrm>
        </p:spPr>
        <p:txBody>
          <a:bodyPr/>
          <a:lstStyle/>
          <a:p>
            <a:pPr marL="0" indent="0" algn="ctr">
              <a:buNone/>
            </a:pPr>
            <a:r>
              <a:rPr lang="en-US" sz="2800" b="1" dirty="0"/>
              <a:t>Users perceive the degradation </a:t>
            </a:r>
            <a:r>
              <a:rPr lang="en-US" sz="2800" b="1" dirty="0" smtClean="0"/>
              <a:t>for </a:t>
            </a:r>
            <a:r>
              <a:rPr lang="en-US" sz="2800" b="1" dirty="0"/>
              <a:t>startup delay </a:t>
            </a:r>
            <a:r>
              <a:rPr lang="en-US" sz="2800" b="1" dirty="0">
                <a:sym typeface="Symbol"/>
              </a:rPr>
              <a:t></a:t>
            </a:r>
            <a:r>
              <a:rPr lang="en-US" sz="2800" b="1" dirty="0" smtClean="0"/>
              <a:t> </a:t>
            </a:r>
            <a:r>
              <a:rPr lang="en-US" sz="2800" b="1" dirty="0"/>
              <a:t>10 </a:t>
            </a:r>
            <a:r>
              <a:rPr lang="en-US" sz="2800" b="1" dirty="0" smtClean="0"/>
              <a:t>sec</a:t>
            </a:r>
          </a:p>
          <a:p>
            <a:pPr marL="0" indent="0">
              <a:buNone/>
            </a:pPr>
            <a:r>
              <a:rPr lang="en-US" sz="2200" u="sng" dirty="0" smtClean="0"/>
              <a:t>Startup </a:t>
            </a:r>
            <a:r>
              <a:rPr lang="en-US" sz="2200" u="sng" dirty="0"/>
              <a:t>delay </a:t>
            </a:r>
            <a:r>
              <a:rPr lang="en-US" sz="2200" u="sng" dirty="0" smtClean="0"/>
              <a:t>above 2 </a:t>
            </a:r>
            <a:r>
              <a:rPr lang="en-US" sz="2200" u="sng" dirty="0"/>
              <a:t>sec </a:t>
            </a:r>
            <a:r>
              <a:rPr lang="en-US" sz="2200" dirty="0"/>
              <a:t>causes viewers to abandon the </a:t>
            </a:r>
            <a:r>
              <a:rPr lang="en-US" sz="2200" dirty="0" smtClean="0"/>
              <a:t>video [Krishnan </a:t>
            </a:r>
            <a:r>
              <a:rPr lang="en-US" sz="2200" dirty="0"/>
              <a:t>13]</a:t>
            </a:r>
            <a:endParaRPr lang="el-GR" sz="2200" dirty="0"/>
          </a:p>
          <a:p>
            <a:pPr marL="0" indent="0">
              <a:buNone/>
            </a:pPr>
            <a:endParaRPr lang="el-GR" dirty="0"/>
          </a:p>
        </p:txBody>
      </p:sp>
      <p:sp>
        <p:nvSpPr>
          <p:cNvPr id="5" name="Text Placeholder 3"/>
          <p:cNvSpPr>
            <a:spLocks noGrp="1"/>
          </p:cNvSpPr>
          <p:nvPr>
            <p:ph type="body" sz="quarter" idx="10"/>
          </p:nvPr>
        </p:nvSpPr>
        <p:spPr/>
        <p:txBody>
          <a:bodyPr/>
          <a:lstStyle/>
          <a:p>
            <a:r>
              <a:rPr lang="en-US" dirty="0" smtClean="0"/>
              <a:t>3. Background – 1</a:t>
            </a:r>
            <a:r>
              <a:rPr lang="en-US" baseline="30000" dirty="0" smtClean="0"/>
              <a:t>st</a:t>
            </a:r>
            <a:r>
              <a:rPr lang="en-US" dirty="0" smtClean="0"/>
              <a:t> Field Study</a:t>
            </a:r>
            <a:endParaRPr lang="el-GR" dirty="0"/>
          </a:p>
        </p:txBody>
      </p:sp>
      <p:pic>
        <p:nvPicPr>
          <p:cNvPr id="6"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3423" y="1556792"/>
            <a:ext cx="6737153" cy="5168503"/>
          </a:xfrm>
          <a:prstGeom prst="rect">
            <a:avLst/>
          </a:prstGeom>
        </p:spPr>
      </p:pic>
      <p:sp>
        <p:nvSpPr>
          <p:cNvPr id="7" name="Rectangle 6"/>
          <p:cNvSpPr/>
          <p:nvPr/>
        </p:nvSpPr>
        <p:spPr>
          <a:xfrm>
            <a:off x="1979712" y="1181943"/>
            <a:ext cx="6861622" cy="461665"/>
          </a:xfrm>
          <a:prstGeom prst="rect">
            <a:avLst/>
          </a:prstGeom>
        </p:spPr>
        <p:txBody>
          <a:bodyPr wrap="none">
            <a:spAutoFit/>
          </a:bodyPr>
          <a:lstStyle/>
          <a:p>
            <a:r>
              <a:rPr lang="en-US" sz="2400" dirty="0">
                <a:solidFill>
                  <a:srgbClr val="000066"/>
                </a:solidFill>
                <a:sym typeface="Wingdings"/>
              </a:rPr>
              <a:t>Our speculation: s</a:t>
            </a:r>
            <a:r>
              <a:rPr lang="en-US" sz="2400" dirty="0" smtClean="0">
                <a:solidFill>
                  <a:srgbClr val="000066"/>
                </a:solidFill>
              </a:rPr>
              <a:t>martphone </a:t>
            </a:r>
            <a:r>
              <a:rPr lang="en-US" sz="2400" dirty="0">
                <a:solidFill>
                  <a:srgbClr val="000066"/>
                </a:solidFill>
              </a:rPr>
              <a:t>users are more tolerant</a:t>
            </a:r>
            <a:endParaRPr lang="el-GR" sz="2400" dirty="0"/>
          </a:p>
        </p:txBody>
      </p:sp>
    </p:spTree>
    <p:extLst>
      <p:ext uri="{BB962C8B-B14F-4D97-AF65-F5344CB8AC3E}">
        <p14:creationId xmlns:p14="http://schemas.microsoft.com/office/powerpoint/2010/main" val="2949259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33323" y="94337"/>
            <a:ext cx="10026502" cy="908720"/>
          </a:xfrm>
          <a:solidFill>
            <a:schemeClr val="bg1"/>
          </a:solidFill>
        </p:spPr>
        <p:txBody>
          <a:bodyPr>
            <a:noAutofit/>
          </a:bodyPr>
          <a:lstStyle/>
          <a:p>
            <a:r>
              <a:rPr lang="en-US" sz="2400" b="1" dirty="0" smtClean="0"/>
              <a:t>Improving the data rate adaptation (e.g., reducing the resolution) could potentially reduce the buffering ratio</a:t>
            </a:r>
            <a:endParaRPr lang="el-GR" sz="2400" b="1" dirty="0"/>
          </a:p>
        </p:txBody>
      </p:sp>
      <p:sp>
        <p:nvSpPr>
          <p:cNvPr id="13" name="TextBox 12"/>
          <p:cNvSpPr txBox="1"/>
          <p:nvPr/>
        </p:nvSpPr>
        <p:spPr>
          <a:xfrm>
            <a:off x="0" y="5013176"/>
            <a:ext cx="4644516" cy="353943"/>
          </a:xfrm>
          <a:prstGeom prst="rect">
            <a:avLst/>
          </a:prstGeom>
          <a:solidFill>
            <a:schemeClr val="bg1"/>
          </a:solidFill>
        </p:spPr>
        <p:txBody>
          <a:bodyPr wrap="square" rtlCol="0">
            <a:spAutoFit/>
          </a:bodyPr>
          <a:lstStyle/>
          <a:p>
            <a:pPr algn="ctr"/>
            <a:endParaRPr lang="el-GR" sz="1700" dirty="0"/>
          </a:p>
        </p:txBody>
      </p:sp>
      <p:pic>
        <p:nvPicPr>
          <p:cNvPr id="16" name="Content Placeholder 1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115616" y="1052736"/>
            <a:ext cx="4281762" cy="3710028"/>
          </a:xfrm>
        </p:spPr>
      </p:pic>
      <p:sp>
        <p:nvSpPr>
          <p:cNvPr id="18" name="Rounded Rectangle 17"/>
          <p:cNvSpPr/>
          <p:nvPr/>
        </p:nvSpPr>
        <p:spPr>
          <a:xfrm>
            <a:off x="3059832" y="1556792"/>
            <a:ext cx="1529149" cy="2498904"/>
          </a:xfrm>
          <a:prstGeom prst="roundRect">
            <a:avLst/>
          </a:prstGeom>
          <a:noFill/>
          <a:ln>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sp>
        <p:nvSpPr>
          <p:cNvPr id="19" name="TextBox 18"/>
          <p:cNvSpPr txBox="1"/>
          <p:nvPr/>
        </p:nvSpPr>
        <p:spPr>
          <a:xfrm>
            <a:off x="107504" y="5013176"/>
            <a:ext cx="4176463" cy="1015663"/>
          </a:xfrm>
          <a:prstGeom prst="rect">
            <a:avLst/>
          </a:prstGeom>
          <a:noFill/>
        </p:spPr>
        <p:txBody>
          <a:bodyPr wrap="square" rtlCol="0">
            <a:spAutoFit/>
          </a:bodyPr>
          <a:lstStyle/>
          <a:p>
            <a:r>
              <a:rPr lang="en-US" sz="2000" dirty="0">
                <a:solidFill>
                  <a:srgbClr val="000066"/>
                </a:solidFill>
              </a:rPr>
              <a:t>Videos with high </a:t>
            </a:r>
            <a:r>
              <a:rPr lang="en-US" sz="2000" dirty="0" smtClean="0">
                <a:solidFill>
                  <a:srgbClr val="000066"/>
                </a:solidFill>
              </a:rPr>
              <a:t>resolution &amp; high </a:t>
            </a:r>
            <a:r>
              <a:rPr lang="en-US" sz="2000" dirty="0">
                <a:solidFill>
                  <a:srgbClr val="000066"/>
                </a:solidFill>
              </a:rPr>
              <a:t>buffering duration </a:t>
            </a:r>
            <a:r>
              <a:rPr lang="en-US" sz="2000" dirty="0" smtClean="0">
                <a:solidFill>
                  <a:srgbClr val="000066"/>
                </a:solidFill>
              </a:rPr>
              <a:t>ratio, terminated </a:t>
            </a:r>
            <a:r>
              <a:rPr lang="en-US" sz="2000" dirty="0">
                <a:solidFill>
                  <a:srgbClr val="000066"/>
                </a:solidFill>
              </a:rPr>
              <a:t>due to poor connectivity</a:t>
            </a:r>
          </a:p>
        </p:txBody>
      </p:sp>
      <p:cxnSp>
        <p:nvCxnSpPr>
          <p:cNvPr id="20" name="Straight Arrow Connector 19"/>
          <p:cNvCxnSpPr/>
          <p:nvPr/>
        </p:nvCxnSpPr>
        <p:spPr>
          <a:xfrm flipV="1">
            <a:off x="1943707" y="3573016"/>
            <a:ext cx="1476165" cy="1440160"/>
          </a:xfrm>
          <a:prstGeom prst="straightConnector1">
            <a:avLst/>
          </a:prstGeom>
          <a:ln>
            <a:solidFill>
              <a:srgbClr val="000066"/>
            </a:solidFill>
            <a:tailEnd type="triangle"/>
          </a:ln>
        </p:spPr>
        <p:style>
          <a:lnRef idx="2">
            <a:schemeClr val="accent2"/>
          </a:lnRef>
          <a:fillRef idx="0">
            <a:schemeClr val="accent2"/>
          </a:fillRef>
          <a:effectRef idx="1">
            <a:schemeClr val="accent2"/>
          </a:effectRef>
          <a:fontRef idx="minor">
            <a:schemeClr val="tx1"/>
          </a:fontRef>
        </p:style>
      </p:cxn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8" y="4032415"/>
            <a:ext cx="2471930" cy="2474837"/>
          </a:xfrm>
          <a:prstGeom prst="rect">
            <a:avLst/>
          </a:prstGeom>
        </p:spPr>
      </p:pic>
      <p:sp>
        <p:nvSpPr>
          <p:cNvPr id="3" name="TextBox 2"/>
          <p:cNvSpPr txBox="1"/>
          <p:nvPr/>
        </p:nvSpPr>
        <p:spPr>
          <a:xfrm>
            <a:off x="5471290" y="3933056"/>
            <a:ext cx="1817998" cy="369332"/>
          </a:xfrm>
          <a:prstGeom prst="rect">
            <a:avLst/>
          </a:prstGeom>
          <a:noFill/>
        </p:spPr>
        <p:txBody>
          <a:bodyPr wrap="none" rtlCol="0">
            <a:spAutoFit/>
          </a:bodyPr>
          <a:lstStyle/>
          <a:p>
            <a:r>
              <a:rPr lang="en-US" dirty="0" smtClean="0"/>
              <a:t>Poor connectivity</a:t>
            </a:r>
            <a:endParaRPr lang="el-GR" dirty="0"/>
          </a:p>
        </p:txBody>
      </p:sp>
    </p:spTree>
    <p:extLst>
      <p:ext uri="{BB962C8B-B14F-4D97-AF65-F5344CB8AC3E}">
        <p14:creationId xmlns:p14="http://schemas.microsoft.com/office/powerpoint/2010/main" val="2058102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número de diapositiva 13"/>
          <p:cNvSpPr>
            <a:spLocks noGrp="1"/>
          </p:cNvSpPr>
          <p:nvPr>
            <p:ph type="sldNum" sz="quarter" idx="12"/>
          </p:nvPr>
        </p:nvSpPr>
        <p:spPr/>
        <p:txBody>
          <a:bodyPr/>
          <a:lstStyle/>
          <a:p>
            <a:fld id="{C1772E33-4FB3-458C-925C-56D6EA40BCCB}" type="slidenum">
              <a:rPr lang="en-GB" smtClean="0"/>
              <a:pPr/>
              <a:t>29</a:t>
            </a:fld>
            <a:endParaRPr lang="en-GB" dirty="0"/>
          </a:p>
        </p:txBody>
      </p:sp>
      <p:pic>
        <p:nvPicPr>
          <p:cNvPr id="1027" name="Picture 3"/>
          <p:cNvPicPr>
            <a:picLocks noChangeAspect="1" noChangeArrowheads="1"/>
          </p:cNvPicPr>
          <p:nvPr/>
        </p:nvPicPr>
        <p:blipFill>
          <a:blip r:embed="rId2" cstate="print"/>
          <a:srcRect/>
          <a:stretch>
            <a:fillRect/>
          </a:stretch>
        </p:blipFill>
        <p:spPr bwMode="auto">
          <a:xfrm>
            <a:off x="251520" y="-747464"/>
            <a:ext cx="8892480" cy="6345034"/>
          </a:xfrm>
          <a:prstGeom prst="rect">
            <a:avLst/>
          </a:prstGeom>
          <a:noFill/>
          <a:ln w="9525">
            <a:noFill/>
            <a:miter lim="800000"/>
            <a:headEnd/>
            <a:tailEnd/>
          </a:ln>
        </p:spPr>
      </p:pic>
      <p:sp>
        <p:nvSpPr>
          <p:cNvPr id="3" name="Marcador de contenido 2"/>
          <p:cNvSpPr>
            <a:spLocks noGrp="1"/>
          </p:cNvSpPr>
          <p:nvPr>
            <p:ph idx="1"/>
          </p:nvPr>
        </p:nvSpPr>
        <p:spPr>
          <a:xfrm>
            <a:off x="-108520" y="5472608"/>
            <a:ext cx="9433048" cy="1628800"/>
          </a:xfrm>
        </p:spPr>
        <p:txBody>
          <a:bodyPr>
            <a:normAutofit/>
          </a:bodyPr>
          <a:lstStyle/>
          <a:p>
            <a:pPr lvl="0">
              <a:lnSpc>
                <a:spcPct val="100000"/>
              </a:lnSpc>
            </a:pPr>
            <a:r>
              <a:rPr lang="en-GB" sz="2400" dirty="0" smtClean="0"/>
              <a:t>ISP, date  &amp; time, city &amp; region, country , latitude &amp; longitude</a:t>
            </a:r>
          </a:p>
          <a:p>
            <a:pPr lvl="0">
              <a:lnSpc>
                <a:spcPct val="100000"/>
              </a:lnSpc>
            </a:pPr>
            <a:r>
              <a:rPr lang="en-GB" sz="2400" dirty="0" smtClean="0"/>
              <a:t>Type of abandonment, video </a:t>
            </a:r>
            <a:r>
              <a:rPr lang="en-GB" sz="2400" b="1" dirty="0" smtClean="0"/>
              <a:t>resolutions, </a:t>
            </a:r>
            <a:r>
              <a:rPr lang="en-GB" sz="2400" dirty="0" smtClean="0"/>
              <a:t>total viewing duration, i</a:t>
            </a:r>
            <a:r>
              <a:rPr lang="en-GB" sz="2400" b="1" dirty="0" smtClean="0"/>
              <a:t>nitial Buffering</a:t>
            </a:r>
            <a:r>
              <a:rPr lang="en-GB" sz="2400" dirty="0" smtClean="0"/>
              <a:t>, video duration, # of FWD &amp; BWD skips, r</a:t>
            </a:r>
            <a:r>
              <a:rPr lang="en-GB" sz="2400" b="1" dirty="0" smtClean="0"/>
              <a:t>ebuffering </a:t>
            </a:r>
            <a:r>
              <a:rPr lang="en-GB" sz="2400" dirty="0" smtClean="0"/>
              <a:t>events</a:t>
            </a:r>
          </a:p>
          <a:p>
            <a:pPr>
              <a:lnSpc>
                <a:spcPct val="100000"/>
              </a:lnSpc>
            </a:pPr>
            <a:endParaRPr lang="en-GB" sz="3800" dirty="0"/>
          </a:p>
          <a:p>
            <a:pPr>
              <a:lnSpc>
                <a:spcPct val="100000"/>
              </a:lnSpc>
            </a:pPr>
            <a:endParaRPr lang="en-GB" sz="1800" dirty="0"/>
          </a:p>
          <a:p>
            <a:endParaRPr lang="en-GB" dirty="0"/>
          </a:p>
        </p:txBody>
      </p:sp>
      <p:sp>
        <p:nvSpPr>
          <p:cNvPr id="8" name="TextBox 7"/>
          <p:cNvSpPr txBox="1"/>
          <p:nvPr/>
        </p:nvSpPr>
        <p:spPr>
          <a:xfrm>
            <a:off x="179512" y="260648"/>
            <a:ext cx="4104456" cy="1323439"/>
          </a:xfrm>
          <a:prstGeom prst="rect">
            <a:avLst/>
          </a:prstGeom>
          <a:solidFill>
            <a:schemeClr val="accent3">
              <a:lumMod val="20000"/>
              <a:lumOff val="80000"/>
            </a:schemeClr>
          </a:solidFill>
        </p:spPr>
        <p:txBody>
          <a:bodyPr wrap="square" rtlCol="0">
            <a:spAutoFit/>
          </a:bodyPr>
          <a:lstStyle/>
          <a:p>
            <a:r>
              <a:rPr lang="en-GB" sz="2000" b="1" dirty="0" smtClean="0"/>
              <a:t>Analysis of two large </a:t>
            </a:r>
            <a:r>
              <a:rPr lang="en-GB" sz="2000" b="1" dirty="0" err="1" smtClean="0"/>
              <a:t>youtube</a:t>
            </a:r>
            <a:r>
              <a:rPr lang="en-GB" sz="2000" b="1" dirty="0" smtClean="0"/>
              <a:t> datasets</a:t>
            </a:r>
          </a:p>
          <a:p>
            <a:r>
              <a:rPr lang="en-GB" sz="2000" b="1" dirty="0" smtClean="0"/>
              <a:t>470,090 sessions </a:t>
            </a:r>
            <a:r>
              <a:rPr lang="en-GB" sz="2000" dirty="0" smtClean="0">
                <a:ea typeface="Calibri" panose="020F0502020204030204" pitchFamily="34" charset="0"/>
                <a:cs typeface="Times New Roman" panose="02020603050405020304" pitchFamily="18" charset="0"/>
              </a:rPr>
              <a:t>per  year</a:t>
            </a:r>
          </a:p>
          <a:p>
            <a:r>
              <a:rPr lang="en-GB" sz="2000" dirty="0" smtClean="0">
                <a:ea typeface="Calibri" panose="020F0502020204030204" pitchFamily="34" charset="0"/>
                <a:cs typeface="Times New Roman" panose="02020603050405020304" pitchFamily="18" charset="0"/>
              </a:rPr>
              <a:t>for t</a:t>
            </a:r>
            <a:r>
              <a:rPr lang="en-GB" sz="2000" b="1" dirty="0" smtClean="0">
                <a:ea typeface="Calibri" panose="020F0502020204030204" pitchFamily="34" charset="0"/>
                <a:cs typeface="Times New Roman" panose="02020603050405020304" pitchFamily="18" charset="0"/>
              </a:rPr>
              <a:t>wo consecutive years</a:t>
            </a:r>
          </a:p>
        </p:txBody>
      </p:sp>
      <p:sp>
        <p:nvSpPr>
          <p:cNvPr id="2" name="Título 1"/>
          <p:cNvSpPr>
            <a:spLocks noGrp="1"/>
          </p:cNvSpPr>
          <p:nvPr>
            <p:ph type="title"/>
          </p:nvPr>
        </p:nvSpPr>
        <p:spPr>
          <a:xfrm>
            <a:off x="-684584" y="4797152"/>
            <a:ext cx="3635896" cy="936104"/>
          </a:xfrm>
        </p:spPr>
        <p:txBody>
          <a:bodyPr>
            <a:normAutofit/>
          </a:bodyPr>
          <a:lstStyle/>
          <a:p>
            <a:r>
              <a:rPr lang="en-GB" sz="2800" b="1" dirty="0" smtClean="0"/>
              <a:t>Session info</a:t>
            </a:r>
            <a:endParaRPr lang="en-GB" sz="2800" b="1" dirty="0"/>
          </a:p>
        </p:txBody>
      </p:sp>
    </p:spTree>
    <p:extLst>
      <p:ext uri="{BB962C8B-B14F-4D97-AF65-F5344CB8AC3E}">
        <p14:creationId xmlns:p14="http://schemas.microsoft.com/office/powerpoint/2010/main" val="351483474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0" y="3656781"/>
            <a:ext cx="9144000" cy="3201219"/>
          </a:xfrm>
        </p:spPr>
        <p:txBody>
          <a:bodyPr tIns="36000">
            <a:normAutofit/>
          </a:bodyPr>
          <a:lstStyle/>
          <a:p>
            <a:pPr>
              <a:lnSpc>
                <a:spcPct val="150000"/>
              </a:lnSpc>
            </a:pPr>
            <a:r>
              <a:rPr lang="en-US" sz="2400" dirty="0" smtClean="0"/>
              <a:t>The network degradations affect user engagement &amp; satisfaction</a:t>
            </a:r>
          </a:p>
          <a:p>
            <a:pPr>
              <a:lnSpc>
                <a:spcPct val="150000"/>
              </a:lnSpc>
            </a:pPr>
            <a:r>
              <a:rPr lang="en-US" sz="2400" dirty="0" smtClean="0"/>
              <a:t>For </a:t>
            </a:r>
            <a:r>
              <a:rPr lang="en-US" sz="2400" b="1" dirty="0" smtClean="0"/>
              <a:t>churn</a:t>
            </a:r>
            <a:r>
              <a:rPr lang="en-US" sz="2400" b="1" dirty="0"/>
              <a:t> </a:t>
            </a:r>
            <a:r>
              <a:rPr lang="en-US" sz="2400" b="1" dirty="0" smtClean="0"/>
              <a:t>prevention</a:t>
            </a:r>
            <a:r>
              <a:rPr lang="en-US" sz="2400" dirty="0" smtClean="0"/>
              <a:t>, providers need to understand </a:t>
            </a:r>
            <a:r>
              <a:rPr lang="en-US" sz="2400" dirty="0" err="1" smtClean="0"/>
              <a:t>QoE</a:t>
            </a:r>
            <a:endParaRPr lang="en-US" sz="2400" dirty="0" smtClean="0"/>
          </a:p>
          <a:p>
            <a:pPr>
              <a:lnSpc>
                <a:spcPct val="150000"/>
              </a:lnSpc>
            </a:pPr>
            <a:r>
              <a:rPr lang="en-US" sz="2400" dirty="0" smtClean="0"/>
              <a:t>To better adapt &amp; monetize a service, </a:t>
            </a:r>
            <a:r>
              <a:rPr lang="en-US" sz="2400" dirty="0" err="1" smtClean="0"/>
              <a:t>QoE</a:t>
            </a:r>
            <a:r>
              <a:rPr lang="en-US" sz="2400" dirty="0" smtClean="0"/>
              <a:t> prediction is needed</a:t>
            </a:r>
            <a:endParaRPr lang="en-US" sz="2400" dirty="0"/>
          </a:p>
        </p:txBody>
      </p:sp>
      <p:sp>
        <p:nvSpPr>
          <p:cNvPr id="2" name="Text Placeholder 1"/>
          <p:cNvSpPr>
            <a:spLocks noGrp="1"/>
          </p:cNvSpPr>
          <p:nvPr>
            <p:ph type="body" sz="quarter" idx="10"/>
          </p:nvPr>
        </p:nvSpPr>
        <p:spPr/>
        <p:txBody>
          <a:bodyPr/>
          <a:lstStyle/>
          <a:p>
            <a:r>
              <a:rPr lang="en-US" dirty="0"/>
              <a:t>1. </a:t>
            </a:r>
            <a:r>
              <a:rPr lang="en-US" dirty="0" smtClean="0"/>
              <a:t>Introduction</a:t>
            </a:r>
            <a:endParaRPr lang="en-US" dirty="0"/>
          </a:p>
        </p:txBody>
      </p:sp>
      <p:sp>
        <p:nvSpPr>
          <p:cNvPr id="3"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p>
        </p:txBody>
      </p:sp>
      <p:sp>
        <p:nvSpPr>
          <p:cNvPr id="7" name="Rectangle 6"/>
          <p:cNvSpPr/>
          <p:nvPr/>
        </p:nvSpPr>
        <p:spPr>
          <a:xfrm>
            <a:off x="179512" y="1844824"/>
            <a:ext cx="8640960" cy="1200329"/>
          </a:xfrm>
          <a:prstGeom prst="rect">
            <a:avLst/>
          </a:prstGeom>
          <a:solidFill>
            <a:srgbClr val="FBF0BB"/>
          </a:solidFill>
        </p:spPr>
        <p:txBody>
          <a:bodyPr wrap="square">
            <a:spAutoFit/>
          </a:bodyPr>
          <a:lstStyle/>
          <a:p>
            <a:r>
              <a:rPr lang="en-US" sz="2400" dirty="0"/>
              <a:t>Networks experience periods of severe impairments </a:t>
            </a:r>
            <a:r>
              <a:rPr lang="en-US" sz="2400" dirty="0" smtClean="0"/>
              <a:t>(PSIs) due </a:t>
            </a:r>
            <a:r>
              <a:rPr lang="en-US" sz="2400" dirty="0"/>
              <a:t>to various reasons, such as </a:t>
            </a:r>
            <a:r>
              <a:rPr lang="en-GB" sz="2400" b="1" dirty="0"/>
              <a:t>contention, handovers, channel impairment, outages, congestion</a:t>
            </a:r>
          </a:p>
        </p:txBody>
      </p:sp>
      <p:sp>
        <p:nvSpPr>
          <p:cNvPr id="8" name="Rectangle 7"/>
          <p:cNvSpPr/>
          <p:nvPr/>
        </p:nvSpPr>
        <p:spPr>
          <a:xfrm>
            <a:off x="160844" y="327599"/>
            <a:ext cx="8604448" cy="830997"/>
          </a:xfrm>
          <a:prstGeom prst="rect">
            <a:avLst/>
          </a:prstGeom>
          <a:solidFill>
            <a:schemeClr val="accent6">
              <a:lumMod val="20000"/>
              <a:lumOff val="80000"/>
            </a:schemeClr>
          </a:solidFill>
        </p:spPr>
        <p:txBody>
          <a:bodyPr wrap="square">
            <a:spAutoFit/>
          </a:bodyPr>
          <a:lstStyle/>
          <a:p>
            <a:r>
              <a:rPr lang="en-US" sz="2200" dirty="0"/>
              <a:t> </a:t>
            </a:r>
            <a:r>
              <a:rPr lang="en-US" sz="2400" b="1" dirty="0"/>
              <a:t>Dramatic growth of mobile data, streaming services, telepresence</a:t>
            </a:r>
            <a:endParaRPr lang="en-US" sz="2400" dirty="0"/>
          </a:p>
          <a:p>
            <a:r>
              <a:rPr lang="en-US" sz="2400" dirty="0"/>
              <a:t>    </a:t>
            </a:r>
            <a:endParaRPr lang="el-GR" sz="2400" dirty="0"/>
          </a:p>
        </p:txBody>
      </p:sp>
    </p:spTree>
    <p:extLst>
      <p:ext uri="{BB962C8B-B14F-4D97-AF65-F5344CB8AC3E}">
        <p14:creationId xmlns:p14="http://schemas.microsoft.com/office/powerpoint/2010/main" val="35453843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408"/>
            <a:ext cx="8229600" cy="1143000"/>
          </a:xfrm>
        </p:spPr>
        <p:txBody>
          <a:bodyPr>
            <a:normAutofit/>
          </a:bodyPr>
          <a:lstStyle/>
          <a:p>
            <a:r>
              <a:rPr lang="en-US" sz="4000" b="1" dirty="0" smtClean="0"/>
              <a:t>Case 2: Controlled study</a:t>
            </a:r>
            <a:endParaRPr lang="el-GR" sz="4000" dirty="0"/>
          </a:p>
        </p:txBody>
      </p:sp>
      <p:sp>
        <p:nvSpPr>
          <p:cNvPr id="3" name="Content Placeholder 2"/>
          <p:cNvSpPr>
            <a:spLocks noGrp="1"/>
          </p:cNvSpPr>
          <p:nvPr>
            <p:ph idx="1"/>
          </p:nvPr>
        </p:nvSpPr>
        <p:spPr>
          <a:xfrm>
            <a:off x="0" y="792088"/>
            <a:ext cx="9144000" cy="5733256"/>
          </a:xfrm>
        </p:spPr>
        <p:txBody>
          <a:bodyPr>
            <a:normAutofit/>
          </a:bodyPr>
          <a:lstStyle/>
          <a:p>
            <a:pPr marL="0" indent="0">
              <a:buNone/>
            </a:pPr>
            <a:r>
              <a:rPr lang="en-US" sz="2400" dirty="0" smtClean="0"/>
              <a:t>Scenarios of </a:t>
            </a:r>
            <a:r>
              <a:rPr lang="en-US" sz="2400" b="1" dirty="0" smtClean="0"/>
              <a:t>different types of impairment </a:t>
            </a:r>
          </a:p>
          <a:p>
            <a:r>
              <a:rPr lang="en-US" sz="2400" dirty="0" smtClean="0"/>
              <a:t>4 reference </a:t>
            </a:r>
            <a:r>
              <a:rPr lang="en-US" sz="2400" b="1" dirty="0" smtClean="0"/>
              <a:t>videos</a:t>
            </a:r>
            <a:r>
              <a:rPr lang="en-US" sz="2400" dirty="0" smtClean="0"/>
              <a:t> of high quality</a:t>
            </a:r>
          </a:p>
          <a:p>
            <a:r>
              <a:rPr lang="en-US" sz="2400" dirty="0" smtClean="0"/>
              <a:t>Each video consists of 4 chunks and lasts 5sec</a:t>
            </a:r>
          </a:p>
          <a:p>
            <a:pPr marL="0" indent="0">
              <a:buNone/>
            </a:pPr>
            <a:endParaRPr lang="en-US" sz="2400" dirty="0" smtClean="0"/>
          </a:p>
          <a:p>
            <a:pPr marL="0" indent="0">
              <a:buNone/>
            </a:pPr>
            <a:r>
              <a:rPr lang="en-US" sz="2400" dirty="0" smtClean="0"/>
              <a:t>50 playback video parameterized based on</a:t>
            </a:r>
          </a:p>
          <a:p>
            <a:r>
              <a:rPr lang="en-US" sz="2400" b="1" dirty="0" smtClean="0">
                <a:solidFill>
                  <a:schemeClr val="tx2">
                    <a:lumMod val="75000"/>
                  </a:schemeClr>
                </a:solidFill>
              </a:rPr>
              <a:t>Startup delay</a:t>
            </a:r>
          </a:p>
          <a:p>
            <a:r>
              <a:rPr lang="en-US" sz="2400" b="1" dirty="0" smtClean="0">
                <a:solidFill>
                  <a:schemeClr val="tx2">
                    <a:lumMod val="75000"/>
                  </a:schemeClr>
                </a:solidFill>
              </a:rPr>
              <a:t>Buffering events</a:t>
            </a:r>
            <a:endParaRPr lang="en-US" sz="2400" dirty="0" smtClean="0"/>
          </a:p>
          <a:p>
            <a:r>
              <a:rPr lang="en-US" sz="2400" b="1" dirty="0" smtClean="0">
                <a:solidFill>
                  <a:schemeClr val="tx2">
                    <a:lumMod val="75000"/>
                  </a:schemeClr>
                </a:solidFill>
              </a:rPr>
              <a:t>Video resolution</a:t>
            </a:r>
          </a:p>
          <a:p>
            <a:pPr marL="0" indent="0">
              <a:buNone/>
            </a:pPr>
            <a:endParaRPr lang="en-US" sz="2400" dirty="0" smtClean="0"/>
          </a:p>
          <a:p>
            <a:r>
              <a:rPr lang="en-US" sz="2400" dirty="0" smtClean="0"/>
              <a:t>20 participants viewed all videos</a:t>
            </a:r>
          </a:p>
          <a:p>
            <a:pPr marL="0" indent="0">
              <a:buNone/>
            </a:pPr>
            <a:r>
              <a:rPr lang="en-US" sz="2400" dirty="0" smtClean="0"/>
              <a:t>using the same device</a:t>
            </a:r>
            <a:r>
              <a:rPr lang="en-US" sz="2400" dirty="0"/>
              <a:t> </a:t>
            </a:r>
            <a:r>
              <a:rPr lang="en-US" sz="2400" dirty="0" smtClean="0"/>
              <a:t>in a controlled environment</a:t>
            </a:r>
            <a:endParaRPr lang="el-GR" sz="2400" dirty="0" smtClean="0"/>
          </a:p>
          <a:p>
            <a:pPr marL="0" indent="0">
              <a:buNone/>
            </a:pPr>
            <a:endParaRPr lang="el-GR"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1788" y="1512059"/>
            <a:ext cx="2442212" cy="244827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1788" y="3992620"/>
            <a:ext cx="2442212" cy="2445260"/>
          </a:xfrm>
          <a:prstGeom prst="rect">
            <a:avLst/>
          </a:prstGeom>
        </p:spPr>
      </p:pic>
    </p:spTree>
    <p:extLst>
      <p:ext uri="{BB962C8B-B14F-4D97-AF65-F5344CB8AC3E}">
        <p14:creationId xmlns:p14="http://schemas.microsoft.com/office/powerpoint/2010/main" val="36830588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220750"/>
            <a:ext cx="9144000" cy="2553147"/>
          </a:xfrm>
        </p:spPr>
        <p:txBody>
          <a:bodyPr>
            <a:noAutofit/>
          </a:bodyPr>
          <a:lstStyle/>
          <a:p>
            <a:pPr marL="0" indent="0">
              <a:buNone/>
            </a:pPr>
            <a:r>
              <a:rPr lang="en-US" sz="2400" dirty="0" smtClean="0"/>
              <a:t>Depending </a:t>
            </a:r>
            <a:r>
              <a:rPr lang="en-US" sz="2400" dirty="0"/>
              <a:t>on the type of </a:t>
            </a:r>
            <a:r>
              <a:rPr lang="en-US" sz="2400" dirty="0" smtClean="0"/>
              <a:t>impairment:</a:t>
            </a:r>
            <a:endParaRPr lang="en-US" sz="2400" dirty="0"/>
          </a:p>
          <a:p>
            <a:r>
              <a:rPr lang="en-US" sz="2400" dirty="0"/>
              <a:t>some users are </a:t>
            </a:r>
            <a:r>
              <a:rPr lang="en-US" sz="2400" dirty="0" smtClean="0"/>
              <a:t>consistently more </a:t>
            </a:r>
            <a:r>
              <a:rPr lang="en-US" sz="2400" dirty="0"/>
              <a:t>tolerant/strict than others</a:t>
            </a:r>
          </a:p>
          <a:p>
            <a:r>
              <a:rPr lang="en-US" sz="2400" dirty="0"/>
              <a:t>some users are more tolerant to </a:t>
            </a:r>
            <a:r>
              <a:rPr lang="en-US" sz="2400" b="1" dirty="0">
                <a:solidFill>
                  <a:schemeClr val="tx2"/>
                </a:solidFill>
              </a:rPr>
              <a:t>some types </a:t>
            </a:r>
            <a:r>
              <a:rPr lang="en-US" sz="2400" dirty="0"/>
              <a:t>of impairment &amp; more strict to others</a:t>
            </a:r>
          </a:p>
          <a:p>
            <a:r>
              <a:rPr lang="en-US" sz="2400" b="1" dirty="0">
                <a:solidFill>
                  <a:schemeClr val="tx2"/>
                </a:solidFill>
              </a:rPr>
              <a:t>statistically </a:t>
            </a:r>
            <a:r>
              <a:rPr lang="en-US" sz="2400" b="1" dirty="0" smtClean="0">
                <a:solidFill>
                  <a:schemeClr val="tx2"/>
                </a:solidFill>
              </a:rPr>
              <a:t>significant </a:t>
            </a:r>
            <a:r>
              <a:rPr lang="en-US" sz="2400" b="1" dirty="0">
                <a:solidFill>
                  <a:schemeClr val="tx2"/>
                </a:solidFill>
              </a:rPr>
              <a:t>difference </a:t>
            </a:r>
            <a:r>
              <a:rPr lang="en-US" sz="2400" dirty="0"/>
              <a:t>of the scores of users for the various types of </a:t>
            </a:r>
            <a:r>
              <a:rPr lang="en-US" sz="2400" dirty="0" smtClean="0"/>
              <a:t>impairment</a:t>
            </a:r>
            <a:endParaRPr lang="el-GR" sz="2400" dirty="0"/>
          </a:p>
        </p:txBody>
      </p:sp>
      <p:sp>
        <p:nvSpPr>
          <p:cNvPr id="5" name="Text Placeholder 3"/>
          <p:cNvSpPr>
            <a:spLocks noGrp="1"/>
          </p:cNvSpPr>
          <p:nvPr>
            <p:ph type="body" sz="quarter" idx="10"/>
          </p:nvPr>
        </p:nvSpPr>
        <p:spPr/>
        <p:txBody>
          <a:bodyPr/>
          <a:lstStyle/>
          <a:p>
            <a:r>
              <a:rPr lang="en-US" dirty="0" smtClean="0"/>
              <a:t>3. Background – 2</a:t>
            </a:r>
            <a:r>
              <a:rPr lang="en-US" baseline="30000" dirty="0" smtClean="0"/>
              <a:t>nd</a:t>
            </a:r>
            <a:r>
              <a:rPr lang="en-US" dirty="0" smtClean="0"/>
              <a:t> Field Study</a:t>
            </a:r>
            <a:endParaRPr lang="el-GR" dirty="0"/>
          </a:p>
        </p:txBody>
      </p:sp>
      <p:sp>
        <p:nvSpPr>
          <p:cNvPr id="4" name="TextBox 3"/>
          <p:cNvSpPr txBox="1"/>
          <p:nvPr/>
        </p:nvSpPr>
        <p:spPr>
          <a:xfrm>
            <a:off x="0" y="764704"/>
            <a:ext cx="5508104" cy="19389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a:defRPr sz="2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Three types</a:t>
            </a:r>
            <a:r>
              <a:rPr lang="el-GR" dirty="0">
                <a:solidFill>
                  <a:schemeClr val="tx1"/>
                </a:solidFill>
              </a:rPr>
              <a:t> </a:t>
            </a:r>
            <a:r>
              <a:rPr lang="en-US" dirty="0">
                <a:solidFill>
                  <a:schemeClr val="tx1"/>
                </a:solidFill>
              </a:rPr>
              <a:t>of prominent </a:t>
            </a:r>
            <a:r>
              <a:rPr lang="en-US" dirty="0" smtClean="0">
                <a:solidFill>
                  <a:schemeClr val="tx1"/>
                </a:solidFill>
              </a:rPr>
              <a:t>impairments</a:t>
            </a:r>
            <a:endParaRPr lang="en-US" dirty="0">
              <a:solidFill>
                <a:schemeClr val="tx1"/>
              </a:solidFill>
            </a:endParaRPr>
          </a:p>
          <a:p>
            <a:pPr marL="342900" indent="-342900">
              <a:buFont typeface="Arial" panose="020B0604020202020204" pitchFamily="34" charset="0"/>
              <a:buChar char="•"/>
            </a:pPr>
            <a:r>
              <a:rPr lang="en-US" dirty="0">
                <a:solidFill>
                  <a:schemeClr val="tx1"/>
                </a:solidFill>
              </a:rPr>
              <a:t>large startup delay</a:t>
            </a:r>
          </a:p>
          <a:p>
            <a:pPr marL="342900" indent="-342900">
              <a:buFont typeface="Arial" panose="020B0604020202020204" pitchFamily="34" charset="0"/>
              <a:buChar char="•"/>
            </a:pPr>
            <a:r>
              <a:rPr lang="en-US" dirty="0">
                <a:solidFill>
                  <a:schemeClr val="tx1"/>
                </a:solidFill>
              </a:rPr>
              <a:t>number of buffering events</a:t>
            </a:r>
          </a:p>
          <a:p>
            <a:pPr marL="342900" indent="-342900">
              <a:buFont typeface="Arial" panose="020B0604020202020204" pitchFamily="34" charset="0"/>
              <a:buChar char="•"/>
            </a:pPr>
            <a:r>
              <a:rPr lang="en-US" dirty="0">
                <a:solidFill>
                  <a:schemeClr val="tx1"/>
                </a:solidFill>
              </a:rPr>
              <a:t>low resolution</a:t>
            </a:r>
          </a:p>
          <a:p>
            <a:endParaRPr lang="el-GR" dirty="0"/>
          </a:p>
        </p:txBody>
      </p:sp>
    </p:spTree>
    <p:extLst>
      <p:ext uri="{BB962C8B-B14F-4D97-AF65-F5344CB8AC3E}">
        <p14:creationId xmlns:p14="http://schemas.microsoft.com/office/powerpoint/2010/main" val="18612789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Modeling QoE for Video Streaming</a:t>
            </a:r>
            <a:endParaRPr lang="el-GR" dirty="0"/>
          </a:p>
        </p:txBody>
      </p:sp>
      <p:sp>
        <p:nvSpPr>
          <p:cNvPr id="3" name="Content Placeholder 2"/>
          <p:cNvSpPr>
            <a:spLocks noGrp="1"/>
          </p:cNvSpPr>
          <p:nvPr>
            <p:ph idx="1"/>
          </p:nvPr>
        </p:nvSpPr>
        <p:spPr>
          <a:xfrm>
            <a:off x="0" y="1600200"/>
            <a:ext cx="9144000" cy="4525963"/>
          </a:xfrm>
        </p:spPr>
        <p:txBody>
          <a:bodyPr>
            <a:normAutofit fontScale="85000" lnSpcReduction="10000"/>
          </a:bodyPr>
          <a:lstStyle/>
          <a:p>
            <a:r>
              <a:rPr lang="en-US" sz="2400" dirty="0" smtClean="0"/>
              <a:t>Mathematical models using </a:t>
            </a:r>
            <a:r>
              <a:rPr lang="en-US" sz="2400" dirty="0" err="1" smtClean="0"/>
              <a:t>QoS</a:t>
            </a:r>
            <a:r>
              <a:rPr lang="en-US" sz="2400" dirty="0" smtClean="0"/>
              <a:t> parameters </a:t>
            </a:r>
          </a:p>
          <a:p>
            <a:pPr lvl="1"/>
            <a:r>
              <a:rPr lang="en-US" sz="2400" b="1" dirty="0" smtClean="0">
                <a:solidFill>
                  <a:schemeClr val="accent3">
                    <a:lumMod val="50000"/>
                  </a:schemeClr>
                </a:solidFill>
              </a:rPr>
              <a:t>Weber </a:t>
            </a:r>
            <a:r>
              <a:rPr lang="en-US" sz="2400" b="1" dirty="0" err="1" smtClean="0">
                <a:solidFill>
                  <a:schemeClr val="accent3">
                    <a:lumMod val="50000"/>
                  </a:schemeClr>
                </a:solidFill>
              </a:rPr>
              <a:t>Fehner</a:t>
            </a:r>
            <a:r>
              <a:rPr lang="en-US" sz="2400" b="1" dirty="0" smtClean="0">
                <a:solidFill>
                  <a:schemeClr val="accent3">
                    <a:lumMod val="50000"/>
                  </a:schemeClr>
                </a:solidFill>
              </a:rPr>
              <a:t> Law (WFL), IQX </a:t>
            </a:r>
            <a:r>
              <a:rPr lang="en-US" sz="2400" dirty="0" smtClean="0">
                <a:solidFill>
                  <a:schemeClr val="accent3">
                    <a:lumMod val="50000"/>
                  </a:schemeClr>
                </a:solidFill>
              </a:rPr>
              <a:t>hypothesis</a:t>
            </a:r>
          </a:p>
          <a:p>
            <a:pPr lvl="1"/>
            <a:r>
              <a:rPr lang="en-US" sz="2400" b="1" dirty="0" smtClean="0">
                <a:solidFill>
                  <a:schemeClr val="accent3">
                    <a:lumMod val="50000"/>
                  </a:schemeClr>
                </a:solidFill>
              </a:rPr>
              <a:t>ITU-T.P1202</a:t>
            </a:r>
            <a:r>
              <a:rPr lang="en-US" sz="2400" dirty="0" smtClean="0">
                <a:solidFill>
                  <a:schemeClr val="accent3">
                    <a:lumMod val="50000"/>
                  </a:schemeClr>
                </a:solidFill>
              </a:rPr>
              <a:t> </a:t>
            </a:r>
            <a:r>
              <a:rPr lang="en-US" sz="2400" dirty="0" smtClean="0"/>
              <a:t>based on </a:t>
            </a:r>
            <a:r>
              <a:rPr lang="en-US" sz="2400" b="1" dirty="0" smtClean="0">
                <a:solidFill>
                  <a:schemeClr val="accent3">
                    <a:lumMod val="50000"/>
                  </a:schemeClr>
                </a:solidFill>
              </a:rPr>
              <a:t>log-logistic models </a:t>
            </a:r>
            <a:r>
              <a:rPr lang="en-US" sz="2400" dirty="0" smtClean="0"/>
              <a:t>(based on initial delays and stalling)</a:t>
            </a:r>
          </a:p>
          <a:p>
            <a:pPr lvl="1"/>
            <a:r>
              <a:rPr lang="en-US" sz="2400" b="1" dirty="0" smtClean="0">
                <a:solidFill>
                  <a:schemeClr val="accent3">
                    <a:lumMod val="50000"/>
                  </a:schemeClr>
                </a:solidFill>
              </a:rPr>
              <a:t>ITU-T.P1203</a:t>
            </a:r>
          </a:p>
          <a:p>
            <a:pPr lvl="1">
              <a:buNone/>
            </a:pPr>
            <a:r>
              <a:rPr lang="en-US" sz="2400" dirty="0" smtClean="0"/>
              <a:t>    https://www.itu.int/rec/dologin_pub.asp?lang=e&amp;id=T-REC-P.1203-201710-I!!PDF-</a:t>
            </a:r>
            <a:r>
              <a:rPr lang="en-US" sz="2400" dirty="0" err="1" smtClean="0"/>
              <a:t>E&amp;type</a:t>
            </a:r>
            <a:r>
              <a:rPr lang="en-US" sz="2400" dirty="0" smtClean="0"/>
              <a:t>=items</a:t>
            </a:r>
          </a:p>
          <a:p>
            <a:pPr lvl="1">
              <a:buNone/>
            </a:pPr>
            <a:endParaRPr lang="en-US" sz="1000" dirty="0" smtClean="0"/>
          </a:p>
          <a:p>
            <a:r>
              <a:rPr lang="en-US" sz="2400" dirty="0" smtClean="0"/>
              <a:t>Signal processing techniques (e.g., using PESQ, PSNR)</a:t>
            </a:r>
          </a:p>
          <a:p>
            <a:pPr lvl="1"/>
            <a:r>
              <a:rPr lang="en-US" sz="2400" dirty="0" smtClean="0"/>
              <a:t>Compare two video signals &amp; estimate the </a:t>
            </a:r>
            <a:r>
              <a:rPr lang="en-US" sz="2400" b="1" dirty="0" smtClean="0">
                <a:solidFill>
                  <a:schemeClr val="accent3">
                    <a:lumMod val="50000"/>
                  </a:schemeClr>
                </a:solidFill>
              </a:rPr>
              <a:t>perceptual difference between them</a:t>
            </a:r>
          </a:p>
          <a:p>
            <a:pPr lvl="1"/>
            <a:r>
              <a:rPr lang="en-US" sz="2400" dirty="0" smtClean="0"/>
              <a:t>Need for reference files</a:t>
            </a:r>
          </a:p>
          <a:p>
            <a:pPr lvl="1">
              <a:buNone/>
            </a:pPr>
            <a:endParaRPr lang="en-US" sz="1000" dirty="0" smtClean="0"/>
          </a:p>
          <a:p>
            <a:r>
              <a:rPr lang="en-US" sz="2400" dirty="0" smtClean="0"/>
              <a:t>Data-mining algorithms, such as:</a:t>
            </a:r>
          </a:p>
          <a:p>
            <a:pPr>
              <a:buNone/>
            </a:pPr>
            <a:r>
              <a:rPr lang="en-US" sz="2400" dirty="0" smtClean="0"/>
              <a:t>       Decision Trees, Support Vector Regression, Artificial Neural Networks, Gaussian Naïve </a:t>
            </a:r>
            <a:r>
              <a:rPr lang="en-US" sz="2400" dirty="0" err="1" smtClean="0"/>
              <a:t>Bayes</a:t>
            </a:r>
            <a:r>
              <a:rPr lang="en-US" sz="2400" dirty="0" smtClean="0"/>
              <a:t>, Random Forests</a:t>
            </a:r>
            <a:endParaRPr lang="el-GR" sz="2400" dirty="0"/>
          </a:p>
        </p:txBody>
      </p:sp>
      <p:sp>
        <p:nvSpPr>
          <p:cNvPr id="4" name="Text Placeholder 3"/>
          <p:cNvSpPr>
            <a:spLocks noGrp="1"/>
          </p:cNvSpPr>
          <p:nvPr>
            <p:ph type="body" sz="quarter" idx="10"/>
          </p:nvPr>
        </p:nvSpPr>
        <p:spPr/>
        <p:txBody>
          <a:bodyPr/>
          <a:lstStyle/>
          <a:p>
            <a:endParaRPr lang="el-GR"/>
          </a:p>
        </p:txBody>
      </p:sp>
    </p:spTree>
    <p:extLst>
      <p:ext uri="{BB962C8B-B14F-4D97-AF65-F5344CB8AC3E}">
        <p14:creationId xmlns:p14="http://schemas.microsoft.com/office/powerpoint/2010/main" val="3947405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252520" cy="1143000"/>
          </a:xfrm>
        </p:spPr>
        <p:txBody>
          <a:bodyPr>
            <a:normAutofit/>
          </a:bodyPr>
          <a:lstStyle/>
          <a:p>
            <a:r>
              <a:rPr lang="en-US" sz="3600" dirty="0" smtClean="0"/>
              <a:t>Depending on the Availability of Source Signal</a:t>
            </a:r>
            <a:endParaRPr lang="el-GR" sz="3600" dirty="0"/>
          </a:p>
        </p:txBody>
      </p:sp>
      <p:sp>
        <p:nvSpPr>
          <p:cNvPr id="3" name="Content Placeholder 2"/>
          <p:cNvSpPr>
            <a:spLocks noGrp="1"/>
          </p:cNvSpPr>
          <p:nvPr>
            <p:ph idx="1"/>
          </p:nvPr>
        </p:nvSpPr>
        <p:spPr>
          <a:xfrm>
            <a:off x="0" y="1484784"/>
            <a:ext cx="9144000" cy="4525963"/>
          </a:xfrm>
        </p:spPr>
        <p:txBody>
          <a:bodyPr>
            <a:noAutofit/>
          </a:bodyPr>
          <a:lstStyle/>
          <a:p>
            <a:r>
              <a:rPr lang="en-US" sz="2400" dirty="0" smtClean="0"/>
              <a:t>No-Reference (NR), Reduced-Reference (RR) &amp;Full-Reference (FR) models</a:t>
            </a:r>
          </a:p>
          <a:p>
            <a:r>
              <a:rPr lang="en-US" sz="2400" dirty="0" smtClean="0"/>
              <a:t>FR models compare the </a:t>
            </a:r>
            <a:r>
              <a:rPr lang="en-US" sz="2400" b="1" dirty="0" smtClean="0">
                <a:solidFill>
                  <a:schemeClr val="accent3">
                    <a:lumMod val="50000"/>
                  </a:schemeClr>
                </a:solidFill>
              </a:rPr>
              <a:t>source signal with the received one</a:t>
            </a:r>
          </a:p>
          <a:p>
            <a:pPr marL="0" indent="0">
              <a:buNone/>
            </a:pPr>
            <a:r>
              <a:rPr lang="en-US" sz="2400" dirty="0"/>
              <a:t> </a:t>
            </a:r>
            <a:r>
              <a:rPr lang="en-US" sz="2400" dirty="0" smtClean="0"/>
              <a:t>    e.g., an automated telephone call that was recorded both at the source &amp; receiving end</a:t>
            </a:r>
          </a:p>
          <a:p>
            <a:pPr lvl="1"/>
            <a:r>
              <a:rPr lang="en-US" sz="2400" dirty="0"/>
              <a:t>D</a:t>
            </a:r>
            <a:r>
              <a:rPr lang="en-US" sz="2400" dirty="0" smtClean="0"/>
              <a:t>ata transfer of the signals is often required</a:t>
            </a:r>
          </a:p>
          <a:p>
            <a:pPr lvl="1"/>
            <a:r>
              <a:rPr lang="en-US" sz="2400" dirty="0"/>
              <a:t>I</a:t>
            </a:r>
            <a:r>
              <a:rPr lang="en-US" sz="2400" dirty="0" smtClean="0"/>
              <a:t>mpractical to be used at remote ends, especially when large video traffic has to be inspected</a:t>
            </a:r>
          </a:p>
          <a:p>
            <a:r>
              <a:rPr lang="en-US" sz="2400" dirty="0" smtClean="0"/>
              <a:t>To reduce the amount of information needed, RR &amp; NR models typically operate on the client side only</a:t>
            </a:r>
          </a:p>
          <a:p>
            <a:pPr lvl="1"/>
            <a:r>
              <a:rPr lang="en-US" sz="2400" dirty="0" smtClean="0"/>
              <a:t>RR models receive an auxiliary channel of information</a:t>
            </a:r>
          </a:p>
          <a:p>
            <a:pPr lvl="1"/>
            <a:r>
              <a:rPr lang="en-US" sz="2400" dirty="0" smtClean="0"/>
              <a:t>NR models only inspect received signals</a:t>
            </a:r>
            <a:endParaRPr lang="el-GR" sz="2400" dirty="0"/>
          </a:p>
        </p:txBody>
      </p:sp>
    </p:spTree>
    <p:extLst>
      <p:ext uri="{BB962C8B-B14F-4D97-AF65-F5344CB8AC3E}">
        <p14:creationId xmlns:p14="http://schemas.microsoft.com/office/powerpoint/2010/main" val="21264177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4704"/>
            <a:ext cx="9144000" cy="6093296"/>
          </a:xfrm>
        </p:spPr>
        <p:txBody>
          <a:bodyPr>
            <a:normAutofit/>
          </a:bodyPr>
          <a:lstStyle/>
          <a:p>
            <a:r>
              <a:rPr lang="en-US" sz="2400" dirty="0" smtClean="0"/>
              <a:t>Signal-based models work on the level of pixels &amp; samples only</a:t>
            </a:r>
          </a:p>
          <a:p>
            <a:pPr lvl="1"/>
            <a:r>
              <a:rPr lang="en-US" sz="2400" dirty="0" smtClean="0"/>
              <a:t>They assume full access to data and decoding capabilities</a:t>
            </a:r>
          </a:p>
          <a:p>
            <a:r>
              <a:rPr lang="en-US" sz="2400" dirty="0" smtClean="0"/>
              <a:t>Hybrid models combine signal information with bit-stream-level information, such as packet headers</a:t>
            </a:r>
          </a:p>
          <a:p>
            <a:r>
              <a:rPr lang="en-US" sz="2400" dirty="0" smtClean="0"/>
              <a:t>Parametric models only operate on transmitted packet-level or </a:t>
            </a:r>
            <a:r>
              <a:rPr lang="en-US" sz="2400" dirty="0" err="1" smtClean="0"/>
              <a:t>bitstream</a:t>
            </a:r>
            <a:r>
              <a:rPr lang="en-US" sz="2400" dirty="0" smtClean="0"/>
              <a:t>-level information</a:t>
            </a:r>
          </a:p>
          <a:p>
            <a:r>
              <a:rPr lang="en-US" sz="2400" dirty="0" smtClean="0"/>
              <a:t>A model with access to more information (e.g., decoded video frames instead of just packet headers) should provide a more accurate estimation of the quality, but in practice, the amount of information accessible is often influenced by several extrinsic factors beyond control of the ISP</a:t>
            </a:r>
            <a:endParaRPr lang="el-GR" sz="2400" dirty="0"/>
          </a:p>
        </p:txBody>
      </p:sp>
    </p:spTree>
    <p:extLst>
      <p:ext uri="{BB962C8B-B14F-4D97-AF65-F5344CB8AC3E}">
        <p14:creationId xmlns:p14="http://schemas.microsoft.com/office/powerpoint/2010/main" val="27456368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QoS-QoE.png"/>
          <p:cNvPicPr>
            <a:picLocks noChangeAspect="1"/>
          </p:cNvPicPr>
          <p:nvPr/>
        </p:nvPicPr>
        <p:blipFill>
          <a:blip r:embed="rId4" cstate="print"/>
          <a:srcRect r="818" b="12148"/>
          <a:stretch>
            <a:fillRect/>
          </a:stretch>
        </p:blipFill>
        <p:spPr>
          <a:xfrm>
            <a:off x="4139952" y="260648"/>
            <a:ext cx="4536504" cy="3614864"/>
          </a:xfrm>
          <a:prstGeom prst="rect">
            <a:avLst/>
          </a:prstGeom>
          <a:effectLst>
            <a:outerShdw blurRad="50800" dist="50800" dir="5400000" algn="ctr" rotWithShape="0">
              <a:srgbClr val="000000">
                <a:alpha val="31000"/>
              </a:srgbClr>
            </a:outerShdw>
          </a:effectLst>
        </p:spPr>
      </p:pic>
      <p:grpSp>
        <p:nvGrpSpPr>
          <p:cNvPr id="2" name="Group 5"/>
          <p:cNvGrpSpPr/>
          <p:nvPr/>
        </p:nvGrpSpPr>
        <p:grpSpPr>
          <a:xfrm>
            <a:off x="251520" y="260648"/>
            <a:ext cx="8892480" cy="5256584"/>
            <a:chOff x="179512" y="2492896"/>
            <a:chExt cx="8892480" cy="5256584"/>
          </a:xfrm>
        </p:grpSpPr>
        <p:sp>
          <p:nvSpPr>
            <p:cNvPr id="4" name="TextBox 3"/>
            <p:cNvSpPr txBox="1"/>
            <p:nvPr/>
          </p:nvSpPr>
          <p:spPr>
            <a:xfrm>
              <a:off x="3455368" y="6525344"/>
              <a:ext cx="5616624" cy="1107996"/>
            </a:xfrm>
            <a:prstGeom prst="rect">
              <a:avLst/>
            </a:prstGeom>
            <a:solidFill>
              <a:srgbClr val="F6F9FC"/>
            </a:solidFill>
          </p:spPr>
          <p:txBody>
            <a:bodyPr wrap="square" rtlCol="0">
              <a:spAutoFit/>
            </a:bodyPr>
            <a:lstStyle/>
            <a:p>
              <a:r>
                <a:rPr lang="en-US" sz="2200" b="1" dirty="0" smtClean="0"/>
                <a:t>Weber-Fechner Law</a:t>
              </a:r>
              <a:r>
                <a:rPr lang="en-US" sz="2200" dirty="0" smtClean="0"/>
                <a:t>: as an actual stimulus increases linearly, the intensity of our perception increases only </a:t>
              </a:r>
              <a:r>
                <a:rPr lang="en-US" sz="2200" b="1" dirty="0" smtClean="0"/>
                <a:t>logarithmically</a:t>
              </a:r>
              <a:r>
                <a:rPr lang="en-US" sz="2200" dirty="0" smtClean="0"/>
                <a:t>. </a:t>
              </a:r>
            </a:p>
          </p:txBody>
        </p:sp>
        <p:pic>
          <p:nvPicPr>
            <p:cNvPr id="5" name="Picture 4" descr="Weber.jpg"/>
            <p:cNvPicPr>
              <a:picLocks noChangeAspect="1"/>
            </p:cNvPicPr>
            <p:nvPr/>
          </p:nvPicPr>
          <p:blipFill>
            <a:blip r:embed="rId5" cstate="print"/>
            <a:stretch>
              <a:fillRect/>
            </a:stretch>
          </p:blipFill>
          <p:spPr>
            <a:xfrm>
              <a:off x="179512" y="2492896"/>
              <a:ext cx="3025456" cy="5256584"/>
            </a:xfrm>
            <a:prstGeom prst="rect">
              <a:avLst/>
            </a:prstGeom>
          </p:spPr>
        </p:pic>
      </p:grpSp>
      <p:pic>
        <p:nvPicPr>
          <p:cNvPr id="30721" name="Picture 1"/>
          <p:cNvPicPr>
            <a:picLocks noChangeAspect="1" noChangeArrowheads="1"/>
          </p:cNvPicPr>
          <p:nvPr/>
        </p:nvPicPr>
        <p:blipFill>
          <a:blip r:embed="rId6" cstate="print"/>
          <a:srcRect/>
          <a:stretch>
            <a:fillRect/>
          </a:stretch>
        </p:blipFill>
        <p:spPr bwMode="auto">
          <a:xfrm>
            <a:off x="3707904" y="5705872"/>
            <a:ext cx="2972490" cy="1152128"/>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0"/>
            <a:ext cx="8229600" cy="1143000"/>
          </a:xfrm>
        </p:spPr>
        <p:txBody>
          <a:bodyPr/>
          <a:lstStyle/>
          <a:p>
            <a:r>
              <a:rPr lang="en-US" dirty="0" smtClean="0"/>
              <a:t>Mathematical models of QoE</a:t>
            </a:r>
            <a:endParaRPr lang="el-GR" dirty="0"/>
          </a:p>
        </p:txBody>
      </p:sp>
      <p:pic>
        <p:nvPicPr>
          <p:cNvPr id="1027" name="Picture 3"/>
          <p:cNvPicPr>
            <a:picLocks noGrp="1" noChangeAspect="1" noChangeArrowheads="1"/>
          </p:cNvPicPr>
          <p:nvPr>
            <p:ph sz="half" idx="4294967295"/>
          </p:nvPr>
        </p:nvPicPr>
        <p:blipFill>
          <a:blip r:embed="rId2" cstate="print"/>
          <a:srcRect/>
          <a:stretch>
            <a:fillRect/>
          </a:stretch>
        </p:blipFill>
        <p:spPr bwMode="auto">
          <a:xfrm>
            <a:off x="4184650" y="1628800"/>
            <a:ext cx="4959350" cy="1706563"/>
          </a:xfrm>
          <a:prstGeom prst="rect">
            <a:avLst/>
          </a:prstGeom>
          <a:noFill/>
          <a:ln w="9525">
            <a:noFill/>
            <a:miter lim="800000"/>
            <a:headEnd/>
            <a:tailEnd/>
          </a:ln>
        </p:spPr>
      </p:pic>
      <p:sp>
        <p:nvSpPr>
          <p:cNvPr id="9" name="TextBox 8"/>
          <p:cNvSpPr txBox="1"/>
          <p:nvPr/>
        </p:nvSpPr>
        <p:spPr>
          <a:xfrm>
            <a:off x="539552" y="1124744"/>
            <a:ext cx="2725170" cy="461665"/>
          </a:xfrm>
          <a:prstGeom prst="rect">
            <a:avLst/>
          </a:prstGeom>
          <a:noFill/>
        </p:spPr>
        <p:txBody>
          <a:bodyPr wrap="none" rtlCol="0">
            <a:spAutoFit/>
          </a:bodyPr>
          <a:lstStyle/>
          <a:p>
            <a:r>
              <a:rPr lang="en-US" sz="2400" b="1" dirty="0" smtClean="0">
                <a:solidFill>
                  <a:srgbClr val="FF0000"/>
                </a:solidFill>
              </a:rPr>
              <a:t>Weber-Fechner Law</a:t>
            </a:r>
            <a:endParaRPr lang="el-GR" sz="2400" b="1" dirty="0">
              <a:solidFill>
                <a:srgbClr val="FF0000"/>
              </a:solidFill>
            </a:endParaRPr>
          </a:p>
        </p:txBody>
      </p:sp>
      <p:sp>
        <p:nvSpPr>
          <p:cNvPr id="10" name="TextBox 9"/>
          <p:cNvSpPr txBox="1"/>
          <p:nvPr/>
        </p:nvSpPr>
        <p:spPr>
          <a:xfrm>
            <a:off x="6588224" y="1196752"/>
            <a:ext cx="648511" cy="461665"/>
          </a:xfrm>
          <a:prstGeom prst="rect">
            <a:avLst/>
          </a:prstGeom>
          <a:noFill/>
        </p:spPr>
        <p:txBody>
          <a:bodyPr wrap="none" rtlCol="0">
            <a:spAutoFit/>
          </a:bodyPr>
          <a:lstStyle/>
          <a:p>
            <a:r>
              <a:rPr lang="en-US" sz="2400" b="1" dirty="0" smtClean="0">
                <a:solidFill>
                  <a:srgbClr val="FF0000"/>
                </a:solidFill>
              </a:rPr>
              <a:t>IQX</a:t>
            </a:r>
            <a:endParaRPr lang="el-GR" sz="2400" b="1" dirty="0">
              <a:solidFill>
                <a:srgbClr val="FF0000"/>
              </a:solidFill>
            </a:endParaRPr>
          </a:p>
        </p:txBody>
      </p:sp>
      <p:pic>
        <p:nvPicPr>
          <p:cNvPr id="2050" name="Picture 2"/>
          <p:cNvPicPr>
            <a:picLocks noChangeAspect="1" noChangeArrowheads="1"/>
          </p:cNvPicPr>
          <p:nvPr/>
        </p:nvPicPr>
        <p:blipFill>
          <a:blip r:embed="rId3" cstate="print"/>
          <a:srcRect/>
          <a:stretch>
            <a:fillRect/>
          </a:stretch>
        </p:blipFill>
        <p:spPr bwMode="auto">
          <a:xfrm>
            <a:off x="-252536" y="1700808"/>
            <a:ext cx="4149998" cy="999476"/>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395536" y="3140968"/>
            <a:ext cx="3578690" cy="425574"/>
          </a:xfrm>
          <a:prstGeom prst="rect">
            <a:avLst/>
          </a:prstGeom>
          <a:noFill/>
          <a:ln w="9525">
            <a:noFill/>
            <a:miter lim="800000"/>
            <a:headEnd/>
            <a:tailEnd/>
          </a:ln>
        </p:spPr>
      </p:pic>
      <p:sp>
        <p:nvSpPr>
          <p:cNvPr id="13" name="Rectangle 12"/>
          <p:cNvSpPr/>
          <p:nvPr/>
        </p:nvSpPr>
        <p:spPr>
          <a:xfrm>
            <a:off x="0" y="4293097"/>
            <a:ext cx="9324528" cy="1323439"/>
          </a:xfrm>
          <a:prstGeom prst="rect">
            <a:avLst/>
          </a:prstGeom>
          <a:solidFill>
            <a:schemeClr val="accent3">
              <a:lumMod val="20000"/>
              <a:lumOff val="80000"/>
            </a:schemeClr>
          </a:solidFill>
        </p:spPr>
        <p:txBody>
          <a:bodyPr wrap="square">
            <a:spAutoFit/>
          </a:bodyPr>
          <a:lstStyle/>
          <a:p>
            <a:r>
              <a:rPr lang="en-US" sz="2000" dirty="0" smtClean="0"/>
              <a:t>The QoE of video streaming has a </a:t>
            </a:r>
            <a:r>
              <a:rPr lang="en-US" sz="2000" b="1" dirty="0" smtClean="0"/>
              <a:t>logarithmic dependence on </a:t>
            </a:r>
            <a:r>
              <a:rPr lang="en-US" sz="2000" b="1" dirty="0" err="1" smtClean="0"/>
              <a:t>bitrate</a:t>
            </a:r>
            <a:endParaRPr lang="en-US" sz="2000" b="1" dirty="0" smtClean="0"/>
          </a:p>
          <a:p>
            <a:r>
              <a:rPr lang="en-US" sz="2000" dirty="0" smtClean="0"/>
              <a:t>A logarithmic dependence also exists between QoE &amp; </a:t>
            </a:r>
            <a:r>
              <a:rPr lang="en-US" sz="2000" b="1" dirty="0" smtClean="0"/>
              <a:t>startup delay </a:t>
            </a:r>
            <a:r>
              <a:rPr lang="en-US" sz="2000" dirty="0" smtClean="0"/>
              <a:t>for video streaming</a:t>
            </a:r>
          </a:p>
          <a:p>
            <a:r>
              <a:rPr lang="en-US" sz="2000" dirty="0" smtClean="0"/>
              <a:t>The logarithmic dependence in the Weber-Fechner law: the perception is proportional to the relative change of the stimulus [Reichl2010]</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1" algn="ctr" rtl="0">
              <a:spcBef>
                <a:spcPct val="0"/>
              </a:spcBef>
            </a:pPr>
            <a:r>
              <a:rPr lang="en-US" sz="4000" b="1" dirty="0" smtClean="0">
                <a:solidFill>
                  <a:schemeClr val="accent3">
                    <a:lumMod val="50000"/>
                  </a:schemeClr>
                </a:solidFill>
              </a:rPr>
              <a:t>ITU-T.P1203</a:t>
            </a:r>
            <a:br>
              <a:rPr lang="en-US" sz="4000" b="1" dirty="0" smtClean="0">
                <a:solidFill>
                  <a:schemeClr val="accent3">
                    <a:lumMod val="50000"/>
                  </a:schemeClr>
                </a:solidFill>
              </a:rPr>
            </a:br>
            <a:endParaRPr lang="el-GR" sz="4000" dirty="0"/>
          </a:p>
        </p:txBody>
      </p:sp>
      <p:sp>
        <p:nvSpPr>
          <p:cNvPr id="3" name="Content Placeholder 2"/>
          <p:cNvSpPr>
            <a:spLocks noGrp="1"/>
          </p:cNvSpPr>
          <p:nvPr>
            <p:ph idx="1"/>
          </p:nvPr>
        </p:nvSpPr>
        <p:spPr>
          <a:xfrm>
            <a:off x="0" y="1268760"/>
            <a:ext cx="9144000" cy="5589240"/>
          </a:xfrm>
        </p:spPr>
        <p:txBody>
          <a:bodyPr>
            <a:normAutofit fontScale="92500"/>
          </a:bodyPr>
          <a:lstStyle/>
          <a:p>
            <a:r>
              <a:rPr lang="en-US" sz="2400" dirty="0" smtClean="0"/>
              <a:t>For </a:t>
            </a:r>
            <a:r>
              <a:rPr lang="en-US" sz="2400" b="1" dirty="0" smtClean="0">
                <a:solidFill>
                  <a:schemeClr val="accent3">
                    <a:lumMod val="50000"/>
                  </a:schemeClr>
                </a:solidFill>
              </a:rPr>
              <a:t>adaptive</a:t>
            </a:r>
            <a:r>
              <a:rPr lang="en-US" sz="2400" dirty="0" smtClean="0">
                <a:solidFill>
                  <a:schemeClr val="accent3">
                    <a:lumMod val="50000"/>
                  </a:schemeClr>
                </a:solidFill>
              </a:rPr>
              <a:t>-</a:t>
            </a:r>
            <a:r>
              <a:rPr lang="en-US" sz="2400" dirty="0" smtClean="0"/>
              <a:t> </a:t>
            </a:r>
            <a:r>
              <a:rPr lang="en-US" sz="2400" dirty="0"/>
              <a:t>&amp;</a:t>
            </a:r>
            <a:r>
              <a:rPr lang="en-US" sz="2400" dirty="0" smtClean="0"/>
              <a:t> </a:t>
            </a:r>
            <a:r>
              <a:rPr lang="en-US" sz="2400" b="1" dirty="0" smtClean="0">
                <a:solidFill>
                  <a:schemeClr val="accent3">
                    <a:lumMod val="50000"/>
                  </a:schemeClr>
                </a:solidFill>
              </a:rPr>
              <a:t>progressive-download</a:t>
            </a:r>
            <a:r>
              <a:rPr lang="en-US" sz="2400" dirty="0" smtClean="0"/>
              <a:t>-type media streaming </a:t>
            </a:r>
          </a:p>
          <a:p>
            <a:r>
              <a:rPr lang="en-US" sz="2400" dirty="0" smtClean="0"/>
              <a:t>Can be deployed both in </a:t>
            </a:r>
            <a:r>
              <a:rPr lang="en-US" sz="2400" b="1" dirty="0" smtClean="0"/>
              <a:t>end-point</a:t>
            </a:r>
            <a:r>
              <a:rPr lang="en-US" sz="2400" dirty="0" smtClean="0"/>
              <a:t> locations &amp; at </a:t>
            </a:r>
            <a:r>
              <a:rPr lang="en-US" sz="2400" b="1" dirty="0" smtClean="0"/>
              <a:t>mid-network monitoring </a:t>
            </a:r>
            <a:r>
              <a:rPr lang="en-US" sz="2400" dirty="0" smtClean="0"/>
              <a:t>points</a:t>
            </a:r>
          </a:p>
          <a:p>
            <a:r>
              <a:rPr lang="en-US" sz="2400" b="1" dirty="0" smtClean="0"/>
              <a:t>Cannot </a:t>
            </a:r>
            <a:r>
              <a:rPr lang="en-US" sz="2400" dirty="0" smtClean="0"/>
              <a:t>provide a comprehensive evaluation of </a:t>
            </a:r>
            <a:r>
              <a:rPr lang="en-US" sz="2400" b="1" dirty="0" smtClean="0">
                <a:solidFill>
                  <a:srgbClr val="FF0000"/>
                </a:solidFill>
              </a:rPr>
              <a:t>user perceived </a:t>
            </a:r>
            <a:r>
              <a:rPr lang="en-US" sz="2400" b="1" dirty="0" smtClean="0"/>
              <a:t>transmission quality</a:t>
            </a:r>
            <a:r>
              <a:rPr lang="en-US" sz="2400" dirty="0" smtClean="0"/>
              <a:t> because its scores reflect the </a:t>
            </a:r>
            <a:r>
              <a:rPr lang="en-US" sz="2400" b="1" dirty="0" smtClean="0">
                <a:solidFill>
                  <a:srgbClr val="002060"/>
                </a:solidFill>
              </a:rPr>
              <a:t>perceived impairments due to coded audiovisual media data </a:t>
            </a:r>
            <a:r>
              <a:rPr lang="en-US" sz="2400" dirty="0" smtClean="0"/>
              <a:t>being transmitted with certain performance &amp; </a:t>
            </a:r>
            <a:r>
              <a:rPr lang="en-US" sz="2400" b="1" dirty="0" smtClean="0">
                <a:solidFill>
                  <a:srgbClr val="C00000"/>
                </a:solidFill>
              </a:rPr>
              <a:t>does </a:t>
            </a:r>
            <a:r>
              <a:rPr lang="en-US" sz="2400" b="1" i="1" dirty="0" smtClean="0">
                <a:solidFill>
                  <a:srgbClr val="C00000"/>
                </a:solidFill>
              </a:rPr>
              <a:t>not</a:t>
            </a:r>
            <a:r>
              <a:rPr lang="en-US" sz="2400" b="1" dirty="0" smtClean="0">
                <a:solidFill>
                  <a:srgbClr val="C00000"/>
                </a:solidFill>
              </a:rPr>
              <a:t> include </a:t>
            </a:r>
            <a:r>
              <a:rPr lang="en-US" sz="2400" b="1" i="1" dirty="0" smtClean="0">
                <a:solidFill>
                  <a:srgbClr val="C00000"/>
                </a:solidFill>
              </a:rPr>
              <a:t>specific terminal devices </a:t>
            </a:r>
            <a:r>
              <a:rPr lang="en-US" sz="2400" b="1" dirty="0" smtClean="0">
                <a:solidFill>
                  <a:srgbClr val="C00000"/>
                </a:solidFill>
              </a:rPr>
              <a:t>or user info</a:t>
            </a:r>
          </a:p>
          <a:p>
            <a:r>
              <a:rPr lang="en-US" sz="2400" dirty="0" smtClean="0"/>
              <a:t>The scores reflect </a:t>
            </a:r>
            <a:r>
              <a:rPr lang="en-US" sz="2400" b="1" dirty="0" smtClean="0">
                <a:solidFill>
                  <a:srgbClr val="C00000"/>
                </a:solidFill>
              </a:rPr>
              <a:t>average perceptual impairments</a:t>
            </a:r>
          </a:p>
          <a:p>
            <a:r>
              <a:rPr lang="en-US" sz="2400" dirty="0" smtClean="0"/>
              <a:t>Benchmarking of different service implementations. However, it </a:t>
            </a:r>
            <a:r>
              <a:rPr lang="en-US" sz="2400" b="1" i="1" dirty="0" smtClean="0">
                <a:solidFill>
                  <a:srgbClr val="C00000"/>
                </a:solidFill>
              </a:rPr>
              <a:t>cannot</a:t>
            </a:r>
            <a:r>
              <a:rPr lang="en-US" sz="2400" dirty="0" smtClean="0"/>
              <a:t> be </a:t>
            </a:r>
            <a:r>
              <a:rPr lang="en-US" sz="2400" b="1" dirty="0" smtClean="0">
                <a:solidFill>
                  <a:srgbClr val="C00000"/>
                </a:solidFill>
              </a:rPr>
              <a:t>used for direct benchmarking of different encoder implementations</a:t>
            </a:r>
            <a:r>
              <a:rPr lang="en-US" sz="2400" dirty="0" smtClean="0"/>
              <a:t>. </a:t>
            </a:r>
          </a:p>
          <a:p>
            <a:r>
              <a:rPr lang="en-US" sz="2400" dirty="0" smtClean="0"/>
              <a:t>Effects such as those due to </a:t>
            </a:r>
            <a:r>
              <a:rPr lang="en-US" sz="2400" b="1" i="1" dirty="0" smtClean="0"/>
              <a:t>audio levels, signal noise </a:t>
            </a:r>
            <a:r>
              <a:rPr lang="en-US" sz="2400" dirty="0" smtClean="0"/>
              <a:t>and effects due to source generation (e.g., video shake, certain </a:t>
            </a:r>
            <a:r>
              <a:rPr lang="en-US" sz="2400" dirty="0" err="1" smtClean="0"/>
              <a:t>colour</a:t>
            </a:r>
            <a:r>
              <a:rPr lang="en-US" sz="2400" dirty="0" smtClean="0"/>
              <a:t> properties) and other impairments related to the payload are not reflected in the scores.</a:t>
            </a:r>
            <a:endParaRPr lang="el-GR" sz="24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dirty="0"/>
              <a:t>ITU-T RECOMMENDATION P.1203 (2017)</a:t>
            </a:r>
            <a:endParaRPr lang="el-GR" dirty="0"/>
          </a:p>
        </p:txBody>
      </p:sp>
      <p:pic>
        <p:nvPicPr>
          <p:cNvPr id="4" name="Content Placeholder 3"/>
          <p:cNvPicPr>
            <a:picLocks noGrp="1" noChangeAspect="1"/>
          </p:cNvPicPr>
          <p:nvPr>
            <p:ph idx="1"/>
          </p:nvPr>
        </p:nvPicPr>
        <p:blipFill>
          <a:blip r:embed="rId2"/>
          <a:stretch>
            <a:fillRect/>
          </a:stretch>
        </p:blipFill>
        <p:spPr>
          <a:xfrm>
            <a:off x="228600" y="3789040"/>
            <a:ext cx="8229600" cy="2669059"/>
          </a:xfrm>
          <a:prstGeom prst="rect">
            <a:avLst/>
          </a:prstGeom>
        </p:spPr>
      </p:pic>
      <p:sp>
        <p:nvSpPr>
          <p:cNvPr id="5" name="Rectangle 4"/>
          <p:cNvSpPr/>
          <p:nvPr/>
        </p:nvSpPr>
        <p:spPr>
          <a:xfrm>
            <a:off x="611560" y="1700808"/>
            <a:ext cx="8784976" cy="646331"/>
          </a:xfrm>
          <a:prstGeom prst="rect">
            <a:avLst/>
          </a:prstGeom>
        </p:spPr>
        <p:txBody>
          <a:bodyPr wrap="square">
            <a:spAutoFit/>
          </a:bodyPr>
          <a:lstStyle/>
          <a:p>
            <a:r>
              <a:rPr lang="en-US" dirty="0"/>
              <a:t>First standardized QoE model for HAS</a:t>
            </a:r>
          </a:p>
          <a:p>
            <a:r>
              <a:rPr lang="en-US" dirty="0" smtClean="0"/>
              <a:t>Predicts </a:t>
            </a:r>
            <a:r>
              <a:rPr lang="en-US" dirty="0"/>
              <a:t>Mean Opinion Scores for sequences up to 5 min length</a:t>
            </a:r>
            <a:endParaRPr lang="el-GR" dirty="0"/>
          </a:p>
        </p:txBody>
      </p:sp>
    </p:spTree>
    <p:extLst>
      <p:ext uri="{BB962C8B-B14F-4D97-AF65-F5344CB8AC3E}">
        <p14:creationId xmlns:p14="http://schemas.microsoft.com/office/powerpoint/2010/main" val="28549078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80357" y="0"/>
            <a:ext cx="9223945" cy="5400600"/>
          </a:xfrm>
          <a:prstGeom prst="rect">
            <a:avLst/>
          </a:prstGeom>
          <a:noFill/>
          <a:ln w="9525">
            <a:noFill/>
            <a:miter lim="800000"/>
            <a:headEnd/>
            <a:tailEnd/>
          </a:ln>
        </p:spPr>
      </p:pic>
      <p:sp>
        <p:nvSpPr>
          <p:cNvPr id="3" name="Rectangle 2"/>
          <p:cNvSpPr/>
          <p:nvPr/>
        </p:nvSpPr>
        <p:spPr>
          <a:xfrm>
            <a:off x="3131840" y="548680"/>
            <a:ext cx="1008112"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Rectangle 3"/>
          <p:cNvSpPr/>
          <p:nvPr/>
        </p:nvSpPr>
        <p:spPr>
          <a:xfrm>
            <a:off x="3131840" y="2132856"/>
            <a:ext cx="1008112"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Rectangle 4"/>
          <p:cNvSpPr/>
          <p:nvPr/>
        </p:nvSpPr>
        <p:spPr>
          <a:xfrm>
            <a:off x="1331640" y="3068960"/>
            <a:ext cx="288032" cy="144016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Rectangle 5"/>
          <p:cNvSpPr/>
          <p:nvPr/>
        </p:nvSpPr>
        <p:spPr>
          <a:xfrm>
            <a:off x="1389592" y="1412776"/>
            <a:ext cx="302088" cy="1368152"/>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Rectangle 6"/>
          <p:cNvSpPr/>
          <p:nvPr/>
        </p:nvSpPr>
        <p:spPr>
          <a:xfrm>
            <a:off x="3995936" y="4401108"/>
            <a:ext cx="648072" cy="216024"/>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Rectangle 7"/>
          <p:cNvSpPr/>
          <p:nvPr/>
        </p:nvSpPr>
        <p:spPr>
          <a:xfrm>
            <a:off x="5652120" y="3717032"/>
            <a:ext cx="1080120" cy="43204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ectangle 8"/>
          <p:cNvSpPr/>
          <p:nvPr/>
        </p:nvSpPr>
        <p:spPr>
          <a:xfrm>
            <a:off x="5625420" y="2348880"/>
            <a:ext cx="1034812" cy="759316"/>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Rectangle 9"/>
          <p:cNvSpPr/>
          <p:nvPr/>
        </p:nvSpPr>
        <p:spPr>
          <a:xfrm>
            <a:off x="5436096" y="1664804"/>
            <a:ext cx="1440160" cy="18002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Rectangle 10"/>
          <p:cNvSpPr/>
          <p:nvPr/>
        </p:nvSpPr>
        <p:spPr>
          <a:xfrm>
            <a:off x="6389465" y="5381139"/>
            <a:ext cx="2592844" cy="769441"/>
          </a:xfrm>
          <a:prstGeom prst="rect">
            <a:avLst/>
          </a:prstGeom>
        </p:spPr>
        <p:txBody>
          <a:bodyPr wrap="square">
            <a:spAutoFit/>
          </a:bodyPr>
          <a:lstStyle/>
          <a:p>
            <a:r>
              <a:rPr lang="en-US" sz="2200" b="1" dirty="0">
                <a:solidFill>
                  <a:srgbClr val="0070C0"/>
                </a:solidFill>
              </a:rPr>
              <a:t>per output sampling interval</a:t>
            </a:r>
            <a:endParaRPr lang="el-GR" sz="2200" b="1" dirty="0">
              <a:solidFill>
                <a:srgbClr val="0070C0"/>
              </a:solidFill>
            </a:endParaRPr>
          </a:p>
        </p:txBody>
      </p:sp>
      <p:cxnSp>
        <p:nvCxnSpPr>
          <p:cNvPr id="13" name="Straight Arrow Connector 12"/>
          <p:cNvCxnSpPr/>
          <p:nvPr/>
        </p:nvCxnSpPr>
        <p:spPr>
          <a:xfrm flipH="1" flipV="1">
            <a:off x="6660232" y="3108198"/>
            <a:ext cx="1152128" cy="23147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980418" y="5422975"/>
            <a:ext cx="2851723" cy="769441"/>
          </a:xfrm>
          <a:prstGeom prst="rect">
            <a:avLst/>
          </a:prstGeom>
          <a:ln>
            <a:noFill/>
          </a:ln>
        </p:spPr>
        <p:txBody>
          <a:bodyPr wrap="square">
            <a:spAutoFit/>
          </a:bodyPr>
          <a:lstStyle/>
          <a:p>
            <a:r>
              <a:rPr lang="en-US" sz="2200" b="1" dirty="0">
                <a:solidFill>
                  <a:srgbClr val="0070C0"/>
                </a:solidFill>
              </a:rPr>
              <a:t>temporal integration  of input features </a:t>
            </a:r>
            <a:endParaRPr lang="el-GR" sz="2200" b="1" dirty="0">
              <a:solidFill>
                <a:srgbClr val="0070C0"/>
              </a:solidFill>
            </a:endParaRPr>
          </a:p>
        </p:txBody>
      </p:sp>
      <p:cxnSp>
        <p:nvCxnSpPr>
          <p:cNvPr id="16" name="Straight Arrow Connector 15"/>
          <p:cNvCxnSpPr/>
          <p:nvPr/>
        </p:nvCxnSpPr>
        <p:spPr>
          <a:xfrm flipV="1">
            <a:off x="4234614" y="1844824"/>
            <a:ext cx="1201482" cy="37285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4139953" y="375919"/>
            <a:ext cx="391662" cy="1566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780978" y="37365"/>
            <a:ext cx="2891176" cy="338554"/>
          </a:xfrm>
          <a:prstGeom prst="rect">
            <a:avLst/>
          </a:prstGeom>
          <a:noFill/>
        </p:spPr>
        <p:txBody>
          <a:bodyPr wrap="none" rtlCol="0">
            <a:spAutoFit/>
          </a:bodyPr>
          <a:lstStyle/>
          <a:p>
            <a:r>
              <a:rPr lang="en-US" sz="1600" b="1" dirty="0" smtClean="0">
                <a:solidFill>
                  <a:srgbClr val="FF0000"/>
                </a:solidFill>
              </a:rPr>
              <a:t>Video Quality Score per interval</a:t>
            </a:r>
            <a:endParaRPr lang="el-GR" sz="1600" b="1" dirty="0">
              <a:solidFill>
                <a:srgbClr val="FF0000"/>
              </a:solidFill>
            </a:endParaRPr>
          </a:p>
        </p:txBody>
      </p:sp>
      <p:sp>
        <p:nvSpPr>
          <p:cNvPr id="28" name="Rectangle 27"/>
          <p:cNvSpPr/>
          <p:nvPr/>
        </p:nvSpPr>
        <p:spPr>
          <a:xfrm>
            <a:off x="17663" y="6455803"/>
            <a:ext cx="8636242" cy="369332"/>
          </a:xfrm>
          <a:prstGeom prst="rect">
            <a:avLst/>
          </a:prstGeom>
        </p:spPr>
        <p:txBody>
          <a:bodyPr wrap="square">
            <a:spAutoFit/>
          </a:bodyPr>
          <a:lstStyle/>
          <a:p>
            <a:r>
              <a:rPr lang="en-US" dirty="0" smtClean="0"/>
              <a:t>Sliding </a:t>
            </a:r>
            <a:r>
              <a:rPr lang="en-US" dirty="0"/>
              <a:t>measurement window for the input data acquisition &amp; output score calculation</a:t>
            </a:r>
            <a:endParaRPr lang="el-GR" dirty="0"/>
          </a:p>
        </p:txBody>
      </p:sp>
      <p:sp>
        <p:nvSpPr>
          <p:cNvPr id="31" name="Rectangle 30"/>
          <p:cNvSpPr/>
          <p:nvPr/>
        </p:nvSpPr>
        <p:spPr>
          <a:xfrm>
            <a:off x="-96564" y="3044315"/>
            <a:ext cx="1572220" cy="1754326"/>
          </a:xfrm>
          <a:prstGeom prst="rect">
            <a:avLst/>
          </a:prstGeom>
        </p:spPr>
        <p:txBody>
          <a:bodyPr wrap="square">
            <a:spAutoFit/>
          </a:bodyPr>
          <a:lstStyle/>
          <a:p>
            <a:r>
              <a:rPr lang="en-US" dirty="0" smtClean="0"/>
              <a:t>Audiovisual </a:t>
            </a:r>
            <a:r>
              <a:rPr lang="en-US" dirty="0"/>
              <a:t>stream composed of multiple non-overlapping segments</a:t>
            </a:r>
            <a:endParaRPr lang="el-G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53752"/>
            <a:ext cx="8784976" cy="1143000"/>
          </a:xfrm>
          <a:solidFill>
            <a:schemeClr val="accent2">
              <a:lumMod val="20000"/>
              <a:lumOff val="80000"/>
            </a:schemeClr>
          </a:solidFill>
        </p:spPr>
        <p:txBody>
          <a:bodyPr>
            <a:normAutofit fontScale="90000"/>
          </a:bodyPr>
          <a:lstStyle/>
          <a:p>
            <a:r>
              <a:rPr lang="en-US" sz="3600" dirty="0" smtClean="0"/>
              <a:t>Growth opportunities for services &amp; new markets</a:t>
            </a:r>
            <a:endParaRPr lang="el-GR" sz="3600" dirty="0"/>
          </a:p>
        </p:txBody>
      </p:sp>
      <p:sp>
        <p:nvSpPr>
          <p:cNvPr id="3" name="Content Placeholder 2"/>
          <p:cNvSpPr>
            <a:spLocks noGrp="1"/>
          </p:cNvSpPr>
          <p:nvPr>
            <p:ph sz="half" idx="1"/>
          </p:nvPr>
        </p:nvSpPr>
        <p:spPr>
          <a:xfrm>
            <a:off x="179512" y="1196752"/>
            <a:ext cx="7128792" cy="2880320"/>
          </a:xfrm>
        </p:spPr>
        <p:txBody>
          <a:bodyPr>
            <a:normAutofit/>
          </a:bodyPr>
          <a:lstStyle/>
          <a:p>
            <a:pPr>
              <a:buNone/>
            </a:pPr>
            <a:r>
              <a:rPr lang="en-US" sz="2200" dirty="0" smtClean="0"/>
              <a:t> Trends that cause this growth</a:t>
            </a:r>
            <a:r>
              <a:rPr lang="en-US" sz="2200" dirty="0"/>
              <a:t>: </a:t>
            </a:r>
            <a:endParaRPr lang="en-US" sz="2200" dirty="0" smtClean="0"/>
          </a:p>
          <a:p>
            <a:pPr lvl="1"/>
            <a:r>
              <a:rPr lang="en-US" sz="2200" dirty="0"/>
              <a:t>m</a:t>
            </a:r>
            <a:r>
              <a:rPr lang="en-US" sz="2200" dirty="0" smtClean="0"/>
              <a:t>obile </a:t>
            </a:r>
            <a:r>
              <a:rPr lang="en-US" sz="2200" dirty="0"/>
              <a:t>device capacity </a:t>
            </a:r>
            <a:r>
              <a:rPr lang="en-US" sz="2200" dirty="0" smtClean="0"/>
              <a:t>growth</a:t>
            </a:r>
          </a:p>
          <a:p>
            <a:pPr lvl="1"/>
            <a:r>
              <a:rPr lang="en-US" sz="2200" dirty="0" smtClean="0"/>
              <a:t> </a:t>
            </a:r>
            <a:r>
              <a:rPr lang="en-US" sz="2200" dirty="0"/>
              <a:t>advances </a:t>
            </a:r>
            <a:r>
              <a:rPr lang="en-US" sz="2200" dirty="0" smtClean="0"/>
              <a:t>in networks</a:t>
            </a:r>
          </a:p>
          <a:p>
            <a:pPr lvl="1"/>
            <a:r>
              <a:rPr lang="en-US" sz="2200" b="1" dirty="0" smtClean="0"/>
              <a:t>cloud services</a:t>
            </a:r>
          </a:p>
          <a:p>
            <a:pPr lvl="1"/>
            <a:r>
              <a:rPr lang="en-US" sz="2200" dirty="0" smtClean="0"/>
              <a:t>user-generated content</a:t>
            </a:r>
          </a:p>
          <a:p>
            <a:pPr lvl="1"/>
            <a:r>
              <a:rPr lang="en-US" sz="2200" dirty="0" smtClean="0"/>
              <a:t>mobile services</a:t>
            </a:r>
          </a:p>
          <a:p>
            <a:pPr lvl="1"/>
            <a:r>
              <a:rPr lang="en-US" sz="2200" b="1" dirty="0" smtClean="0"/>
              <a:t>virtualization</a:t>
            </a:r>
          </a:p>
        </p:txBody>
      </p:sp>
      <p:sp>
        <p:nvSpPr>
          <p:cNvPr id="6" name="Slide Number Placeholder 5"/>
          <p:cNvSpPr>
            <a:spLocks noGrp="1"/>
          </p:cNvSpPr>
          <p:nvPr>
            <p:ph type="sldNum" sz="quarter" idx="12"/>
          </p:nvPr>
        </p:nvSpPr>
        <p:spPr/>
        <p:txBody>
          <a:bodyPr/>
          <a:lstStyle/>
          <a:p>
            <a:pPr>
              <a:defRPr/>
            </a:pPr>
            <a:fld id="{9381A353-B961-4019-A3F6-44829A67B3EC}" type="slidenum">
              <a:rPr lang="el-GR" smtClean="0"/>
              <a:pPr>
                <a:defRPr/>
              </a:pPr>
              <a:t>4</a:t>
            </a:fld>
            <a:endParaRPr lang="el-GR"/>
          </a:p>
        </p:txBody>
      </p:sp>
      <p:sp>
        <p:nvSpPr>
          <p:cNvPr id="7" name="TextBox 6"/>
          <p:cNvSpPr txBox="1"/>
          <p:nvPr/>
        </p:nvSpPr>
        <p:spPr>
          <a:xfrm>
            <a:off x="5148064" y="6093296"/>
            <a:ext cx="530915" cy="400110"/>
          </a:xfrm>
          <a:prstGeom prst="rect">
            <a:avLst/>
          </a:prstGeom>
          <a:noFill/>
        </p:spPr>
        <p:txBody>
          <a:bodyPr wrap="none" rtlCol="0">
            <a:spAutoFit/>
          </a:bodyPr>
          <a:lstStyle/>
          <a:p>
            <a:r>
              <a:rPr lang="en-US" sz="2000" dirty="0" smtClean="0"/>
              <a:t>      </a:t>
            </a:r>
            <a:endParaRPr lang="el-GR" sz="1700" dirty="0"/>
          </a:p>
        </p:txBody>
      </p:sp>
      <p:sp>
        <p:nvSpPr>
          <p:cNvPr id="8" name="Rectangle 7"/>
          <p:cNvSpPr/>
          <p:nvPr/>
        </p:nvSpPr>
        <p:spPr>
          <a:xfrm>
            <a:off x="4644008" y="2276872"/>
            <a:ext cx="4284984" cy="1292662"/>
          </a:xfrm>
          <a:prstGeom prst="rect">
            <a:avLst/>
          </a:prstGeom>
          <a:solidFill>
            <a:schemeClr val="accent6">
              <a:lumMod val="20000"/>
              <a:lumOff val="80000"/>
            </a:schemeClr>
          </a:solidFill>
          <a:ln>
            <a:noFill/>
          </a:ln>
        </p:spPr>
        <p:txBody>
          <a:bodyPr wrap="square">
            <a:spAutoFit/>
          </a:bodyPr>
          <a:lstStyle/>
          <a:p>
            <a:r>
              <a:rPr lang="en-US" sz="2600" b="1" dirty="0" smtClean="0">
                <a:sym typeface="Wingdings"/>
              </a:rPr>
              <a:t> Larger</a:t>
            </a:r>
            <a:r>
              <a:rPr lang="en-US" sz="2600" dirty="0" smtClean="0">
                <a:sym typeface="Wingdings"/>
              </a:rPr>
              <a:t>, m</a:t>
            </a:r>
            <a:r>
              <a:rPr lang="en-US" sz="2600" dirty="0" smtClean="0"/>
              <a:t>ore complex &amp; heterogeneous markets are formed</a:t>
            </a:r>
            <a:endParaRPr lang="el-GR" sz="2600" dirty="0"/>
          </a:p>
        </p:txBody>
      </p:sp>
      <p:sp>
        <p:nvSpPr>
          <p:cNvPr id="9" name="Rectangle 8"/>
          <p:cNvSpPr/>
          <p:nvPr/>
        </p:nvSpPr>
        <p:spPr>
          <a:xfrm>
            <a:off x="1547664" y="4509120"/>
            <a:ext cx="7200800" cy="2308324"/>
          </a:xfrm>
          <a:prstGeom prst="rect">
            <a:avLst/>
          </a:prstGeom>
          <a:solidFill>
            <a:schemeClr val="accent3">
              <a:lumMod val="20000"/>
              <a:lumOff val="80000"/>
            </a:schemeClr>
          </a:solidFill>
        </p:spPr>
        <p:txBody>
          <a:bodyPr wrap="square">
            <a:spAutoFit/>
          </a:bodyPr>
          <a:lstStyle/>
          <a:p>
            <a:pPr>
              <a:buFont typeface="Arial" pitchFamily="34" charset="0"/>
              <a:buChar char="•"/>
            </a:pPr>
            <a:r>
              <a:rPr lang="en-US" sz="2400" dirty="0" smtClean="0"/>
              <a:t>  Service oriented technologies </a:t>
            </a:r>
          </a:p>
          <a:p>
            <a:pPr>
              <a:buFont typeface="Arial" pitchFamily="34" charset="0"/>
              <a:buChar char="•"/>
            </a:pPr>
            <a:r>
              <a:rPr lang="en-US" sz="2400" dirty="0" smtClean="0"/>
              <a:t>  </a:t>
            </a:r>
            <a:r>
              <a:rPr lang="en-US" sz="2400" b="1" dirty="0" smtClean="0"/>
              <a:t>Complex service systems </a:t>
            </a:r>
            <a:r>
              <a:rPr lang="en-US" sz="2400" dirty="0" smtClean="0"/>
              <a:t>modeling &amp; simulation</a:t>
            </a:r>
          </a:p>
          <a:p>
            <a:pPr>
              <a:buFont typeface="Arial" pitchFamily="34" charset="0"/>
              <a:buChar char="•"/>
            </a:pPr>
            <a:r>
              <a:rPr lang="en-US" sz="2400" dirty="0" smtClean="0"/>
              <a:t>  </a:t>
            </a:r>
            <a:r>
              <a:rPr lang="en-US" sz="2400" b="1" dirty="0" smtClean="0"/>
              <a:t>Service quality of experience</a:t>
            </a:r>
          </a:p>
          <a:p>
            <a:pPr>
              <a:buFont typeface="Arial" pitchFamily="34" charset="0"/>
              <a:buChar char="•"/>
            </a:pPr>
            <a:r>
              <a:rPr lang="en-US" sz="2400" dirty="0" smtClean="0"/>
              <a:t>  Business aspects of </a:t>
            </a:r>
            <a:r>
              <a:rPr lang="en-US" sz="2400" b="1" dirty="0" smtClean="0"/>
              <a:t>service composition</a:t>
            </a:r>
          </a:p>
          <a:p>
            <a:pPr>
              <a:buFont typeface="Arial" pitchFamily="34" charset="0"/>
              <a:buChar char="•"/>
            </a:pPr>
            <a:r>
              <a:rPr lang="en-US" sz="2400" dirty="0" smtClean="0"/>
              <a:t>  People in services</a:t>
            </a:r>
          </a:p>
          <a:p>
            <a:pPr>
              <a:buFont typeface="Arial" pitchFamily="34" charset="0"/>
              <a:buChar char="•"/>
            </a:pPr>
            <a:r>
              <a:rPr lang="en-US" sz="2400" dirty="0" smtClean="0"/>
              <a:t>  Service innovation management</a:t>
            </a:r>
            <a:endParaRPr lang="el-GR" sz="2400" dirty="0"/>
          </a:p>
        </p:txBody>
      </p:sp>
    </p:spTree>
    <p:extLst>
      <p:ext uri="{BB962C8B-B14F-4D97-AF65-F5344CB8AC3E}">
        <p14:creationId xmlns:p14="http://schemas.microsoft.com/office/powerpoint/2010/main" val="1890457885"/>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1844824"/>
            <a:ext cx="9144000" cy="3847207"/>
          </a:xfrm>
          <a:prstGeom prst="rect">
            <a:avLst/>
          </a:prstGeom>
        </p:spPr>
        <p:txBody>
          <a:bodyPr wrap="square">
            <a:spAutoFit/>
          </a:bodyPr>
          <a:lstStyle/>
          <a:p>
            <a:pPr>
              <a:buFont typeface="Arial" pitchFamily="34" charset="0"/>
              <a:buChar char="•"/>
            </a:pPr>
            <a:r>
              <a:rPr lang="en-US" sz="2400" dirty="0" smtClean="0"/>
              <a:t>  </a:t>
            </a:r>
            <a:r>
              <a:rPr lang="en-US" sz="2200" b="1" dirty="0" err="1" smtClean="0"/>
              <a:t>Pv</a:t>
            </a:r>
            <a:r>
              <a:rPr lang="en-US" sz="2200" b="1" dirty="0" smtClean="0"/>
              <a:t> </a:t>
            </a:r>
            <a:r>
              <a:rPr lang="en-US" sz="2200" b="1" dirty="0"/>
              <a:t>(</a:t>
            </a:r>
            <a:r>
              <a:rPr lang="en-US" sz="2200" b="1" dirty="0" smtClean="0"/>
              <a:t>Pa): </a:t>
            </a:r>
            <a:r>
              <a:rPr lang="en-US" sz="2200" dirty="0" smtClean="0"/>
              <a:t>one video </a:t>
            </a:r>
            <a:r>
              <a:rPr lang="en-US" sz="2200" dirty="0"/>
              <a:t>(</a:t>
            </a:r>
            <a:r>
              <a:rPr lang="en-US" sz="2200" dirty="0" smtClean="0"/>
              <a:t>audio) quality score </a:t>
            </a:r>
            <a:r>
              <a:rPr lang="en-US" sz="2200" b="1" dirty="0" smtClean="0">
                <a:solidFill>
                  <a:srgbClr val="FF0000"/>
                </a:solidFill>
              </a:rPr>
              <a:t>per output sampling interval,</a:t>
            </a:r>
            <a:r>
              <a:rPr lang="en-US" sz="2200" dirty="0" smtClean="0"/>
              <a:t> respectively</a:t>
            </a:r>
          </a:p>
          <a:p>
            <a:pPr>
              <a:buFont typeface="Arial" pitchFamily="34" charset="0"/>
              <a:buChar char="•"/>
            </a:pPr>
            <a:r>
              <a:rPr lang="en-US" sz="2200" dirty="0" smtClean="0"/>
              <a:t>  </a:t>
            </a:r>
            <a:r>
              <a:rPr lang="en-US" sz="2200" b="1" dirty="0" err="1" smtClean="0"/>
              <a:t>Pq</a:t>
            </a:r>
            <a:r>
              <a:rPr lang="en-US" sz="2200" dirty="0" smtClean="0"/>
              <a:t>: the temporal integration  of input features or output scores</a:t>
            </a:r>
          </a:p>
          <a:p>
            <a:pPr>
              <a:buFont typeface="Arial" pitchFamily="34" charset="0"/>
              <a:buChar char="•"/>
            </a:pPr>
            <a:r>
              <a:rPr lang="en-US" sz="2200" dirty="0" smtClean="0"/>
              <a:t>  </a:t>
            </a:r>
            <a:r>
              <a:rPr lang="en-US" sz="2200" dirty="0" err="1" smtClean="0"/>
              <a:t>Pv</a:t>
            </a:r>
            <a:r>
              <a:rPr lang="en-US" sz="2200" dirty="0" smtClean="0"/>
              <a:t>  &amp; Pa apply </a:t>
            </a:r>
            <a:r>
              <a:rPr lang="en-US" sz="2200" b="1" dirty="0" smtClean="0">
                <a:solidFill>
                  <a:srgbClr val="002060"/>
                </a:solidFill>
              </a:rPr>
              <a:t>a sliding measurement window </a:t>
            </a:r>
            <a:r>
              <a:rPr lang="en-US" sz="2200" dirty="0" smtClean="0"/>
              <a:t>for the input data acquisition &amp; output score calculation</a:t>
            </a:r>
          </a:p>
          <a:p>
            <a:pPr>
              <a:buFont typeface="Arial" pitchFamily="34" charset="0"/>
              <a:buChar char="•"/>
            </a:pPr>
            <a:r>
              <a:rPr lang="en-US" sz="2200" dirty="0" smtClean="0"/>
              <a:t>  Measurement window (def): audio or video information of one or more segments </a:t>
            </a:r>
            <a:r>
              <a:rPr lang="en-US" sz="2200" b="1" dirty="0" smtClean="0">
                <a:solidFill>
                  <a:srgbClr val="FF0000"/>
                </a:solidFill>
              </a:rPr>
              <a:t>of a specific media quality level</a:t>
            </a:r>
            <a:r>
              <a:rPr lang="en-US" sz="2200" dirty="0" smtClean="0"/>
              <a:t>, used as input to the </a:t>
            </a:r>
            <a:r>
              <a:rPr lang="en-US" sz="2200" dirty="0" err="1" smtClean="0"/>
              <a:t>Pv</a:t>
            </a:r>
            <a:r>
              <a:rPr lang="en-US" sz="2200" dirty="0" smtClean="0"/>
              <a:t> or Pa module at output time </a:t>
            </a:r>
            <a:r>
              <a:rPr lang="en-US" sz="2200" dirty="0" err="1" smtClean="0"/>
              <a:t>ts</a:t>
            </a:r>
            <a:endParaRPr lang="en-US" sz="2200" dirty="0" smtClean="0"/>
          </a:p>
          <a:p>
            <a:pPr>
              <a:buFont typeface="Arial" pitchFamily="34" charset="0"/>
              <a:buChar char="•"/>
            </a:pPr>
            <a:r>
              <a:rPr lang="en-US" sz="2200" dirty="0" smtClean="0"/>
              <a:t>  At any output time </a:t>
            </a:r>
            <a:r>
              <a:rPr lang="en-US" sz="2200" dirty="0" err="1" smtClean="0"/>
              <a:t>ts</a:t>
            </a:r>
            <a:r>
              <a:rPr lang="en-US" sz="2200" dirty="0" smtClean="0"/>
              <a:t>,  </a:t>
            </a:r>
            <a:r>
              <a:rPr lang="en-US" sz="2200" dirty="0" err="1" smtClean="0"/>
              <a:t>Pv</a:t>
            </a:r>
            <a:r>
              <a:rPr lang="en-US" sz="2200" dirty="0" smtClean="0"/>
              <a:t> &amp; Pa use info from the measurement window [𝑡𝑠 − 𝑇/2,𝑡𝑠 + 𝑇/2], T = 20 s, to generate the output sample according to the output sampling interval</a:t>
            </a:r>
            <a:endParaRPr lang="el-GR" sz="2200" dirty="0"/>
          </a:p>
        </p:txBody>
      </p:sp>
      <p:sp>
        <p:nvSpPr>
          <p:cNvPr id="3" name="Title 2"/>
          <p:cNvSpPr>
            <a:spLocks noGrp="1"/>
          </p:cNvSpPr>
          <p:nvPr>
            <p:ph type="title"/>
          </p:nvPr>
        </p:nvSpPr>
        <p:spPr/>
        <p:txBody>
          <a:bodyPr/>
          <a:lstStyle/>
          <a:p>
            <a:r>
              <a:rPr lang="en-US" dirty="0" err="1" smtClean="0"/>
              <a:t>Pv</a:t>
            </a:r>
            <a:r>
              <a:rPr lang="en-US" dirty="0" smtClean="0"/>
              <a:t>, Pa, </a:t>
            </a:r>
            <a:r>
              <a:rPr lang="en-US" dirty="0" err="1" smtClean="0"/>
              <a:t>Pq</a:t>
            </a:r>
            <a:r>
              <a:rPr lang="en-US" dirty="0" smtClean="0"/>
              <a:t> Modules</a:t>
            </a:r>
            <a:endParaRPr lang="el-GR"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52536" y="0"/>
            <a:ext cx="9223945" cy="540060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395536" y="5379600"/>
            <a:ext cx="8038647" cy="186079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620688"/>
            <a:ext cx="9144000" cy="5565098"/>
          </a:xfrm>
          <a:prstGeom prst="rect">
            <a:avLst/>
          </a:prstGeom>
          <a:noFill/>
          <a:ln w="9525">
            <a:noFill/>
            <a:miter lim="800000"/>
            <a:headEnd/>
            <a:tailEnd/>
          </a:ln>
        </p:spPr>
      </p:pic>
      <p:cxnSp>
        <p:nvCxnSpPr>
          <p:cNvPr id="3" name="Straight Connector 2"/>
          <p:cNvCxnSpPr/>
          <p:nvPr/>
        </p:nvCxnSpPr>
        <p:spPr>
          <a:xfrm>
            <a:off x="251520" y="1340768"/>
            <a:ext cx="25922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79512" y="980728"/>
            <a:ext cx="46085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79512" y="1916832"/>
            <a:ext cx="31683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79512" y="4365104"/>
            <a:ext cx="38164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79512" y="4941168"/>
            <a:ext cx="17281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9512" y="5229200"/>
            <a:ext cx="12961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51520" y="5517232"/>
            <a:ext cx="79208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51520" y="6093296"/>
            <a:ext cx="30963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79512" y="692696"/>
            <a:ext cx="4608512"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21" name="Straight Connector 20"/>
          <p:cNvCxnSpPr/>
          <p:nvPr/>
        </p:nvCxnSpPr>
        <p:spPr>
          <a:xfrm>
            <a:off x="251520" y="3789040"/>
            <a:ext cx="57606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49635" y="1124744"/>
            <a:ext cx="9426987" cy="4536504"/>
          </a:xfrm>
          <a:prstGeom prst="rect">
            <a:avLst/>
          </a:prstGeom>
          <a:noFill/>
          <a:ln w="9525">
            <a:noFill/>
            <a:miter lim="800000"/>
            <a:headEnd/>
            <a:tailEnd/>
          </a:ln>
        </p:spPr>
      </p:pic>
      <p:cxnSp>
        <p:nvCxnSpPr>
          <p:cNvPr id="3" name="Straight Connector 2"/>
          <p:cNvCxnSpPr/>
          <p:nvPr/>
        </p:nvCxnSpPr>
        <p:spPr>
          <a:xfrm>
            <a:off x="4355976" y="1628800"/>
            <a:ext cx="2880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23528" y="2996952"/>
            <a:ext cx="51125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51520" y="3674222"/>
            <a:ext cx="8892480" cy="1843009"/>
          </a:xfrm>
          <a:prstGeom prst="rect">
            <a:avLst/>
          </a:prstGeom>
          <a:solidFill>
            <a:srgbClr val="FF0000">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23528" y="260648"/>
            <a:ext cx="6372083" cy="4536504"/>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179512" y="5373216"/>
            <a:ext cx="8676456" cy="763325"/>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Probes</a:t>
            </a:r>
            <a:endParaRPr lang="el-GR" dirty="0"/>
          </a:p>
        </p:txBody>
      </p:sp>
      <p:sp>
        <p:nvSpPr>
          <p:cNvPr id="3" name="Content Placeholder 2"/>
          <p:cNvSpPr>
            <a:spLocks noGrp="1"/>
          </p:cNvSpPr>
          <p:nvPr>
            <p:ph idx="1"/>
          </p:nvPr>
        </p:nvSpPr>
        <p:spPr>
          <a:xfrm>
            <a:off x="0" y="1600200"/>
            <a:ext cx="9252520" cy="4525963"/>
          </a:xfrm>
        </p:spPr>
        <p:txBody>
          <a:bodyPr>
            <a:normAutofit/>
          </a:bodyPr>
          <a:lstStyle/>
          <a:p>
            <a:r>
              <a:rPr lang="en-US" sz="2400" dirty="0"/>
              <a:t>D</a:t>
            </a:r>
            <a:r>
              <a:rPr lang="en-US" sz="2400" dirty="0" smtClean="0"/>
              <a:t>evices that extract and process information sent over a network (e.g., counting and forwarding packets)</a:t>
            </a:r>
          </a:p>
          <a:p>
            <a:r>
              <a:rPr lang="en-US" sz="2400" dirty="0"/>
              <a:t>M</a:t>
            </a:r>
            <a:r>
              <a:rPr lang="en-US" sz="2400" dirty="0" smtClean="0"/>
              <a:t>ay implement quality models but can also be exclusively used for simple network traffic monitoring</a:t>
            </a:r>
          </a:p>
          <a:p>
            <a:r>
              <a:rPr lang="en-US" sz="2400" dirty="0"/>
              <a:t>A</a:t>
            </a:r>
            <a:r>
              <a:rPr lang="en-US" sz="2400" dirty="0" smtClean="0"/>
              <a:t>ctive and passive</a:t>
            </a:r>
          </a:p>
          <a:p>
            <a:pPr lvl="1"/>
            <a:r>
              <a:rPr lang="en-US" sz="2400" dirty="0" smtClean="0"/>
              <a:t>Active probes initiate data transfer</a:t>
            </a:r>
          </a:p>
          <a:p>
            <a:pPr lvl="1"/>
            <a:r>
              <a:rPr lang="en-US" sz="2400" dirty="0" smtClean="0"/>
              <a:t>Passive probes inspect traffic that passes through them without interfering &amp;</a:t>
            </a:r>
            <a:r>
              <a:rPr lang="en-US" sz="2400" dirty="0"/>
              <a:t> </a:t>
            </a:r>
            <a:r>
              <a:rPr lang="en-US" sz="2400" dirty="0" smtClean="0"/>
              <a:t>not generating additional media traffic</a:t>
            </a:r>
            <a:endParaRPr lang="el-GR" sz="2400" dirty="0"/>
          </a:p>
        </p:txBody>
      </p:sp>
    </p:spTree>
    <p:extLst>
      <p:ext uri="{BB962C8B-B14F-4D97-AF65-F5344CB8AC3E}">
        <p14:creationId xmlns:p14="http://schemas.microsoft.com/office/powerpoint/2010/main" val="14912231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Platforms with Dedicated </a:t>
            </a:r>
            <a:r>
              <a:rPr lang="en-US" dirty="0"/>
              <a:t>P</a:t>
            </a:r>
            <a:r>
              <a:rPr lang="en-US" dirty="0" smtClean="0"/>
              <a:t>robes</a:t>
            </a:r>
            <a:endParaRPr lang="el-GR" dirty="0"/>
          </a:p>
        </p:txBody>
      </p:sp>
      <p:sp>
        <p:nvSpPr>
          <p:cNvPr id="3" name="Content Placeholder 2"/>
          <p:cNvSpPr>
            <a:spLocks noGrp="1"/>
          </p:cNvSpPr>
          <p:nvPr>
            <p:ph idx="1"/>
          </p:nvPr>
        </p:nvSpPr>
        <p:spPr>
          <a:xfrm>
            <a:off x="0" y="1600200"/>
            <a:ext cx="9144000" cy="4525963"/>
          </a:xfrm>
        </p:spPr>
        <p:txBody>
          <a:bodyPr>
            <a:normAutofit/>
          </a:bodyPr>
          <a:lstStyle/>
          <a:p>
            <a:r>
              <a:rPr lang="en-US" sz="2400" dirty="0" smtClean="0"/>
              <a:t>Hardware probes are able to gather round-the-clock measurements, while software measurements are more </a:t>
            </a:r>
            <a:r>
              <a:rPr lang="en-US" sz="2400" dirty="0" smtClean="0">
                <a:solidFill>
                  <a:srgbClr val="FF0000"/>
                </a:solidFill>
              </a:rPr>
              <a:t>susceptible to resource contention from other applications </a:t>
            </a:r>
            <a:r>
              <a:rPr lang="en-US" sz="2400" dirty="0" smtClean="0"/>
              <a:t>and </a:t>
            </a:r>
            <a:r>
              <a:rPr lang="en-US" sz="2400" dirty="0" smtClean="0">
                <a:solidFill>
                  <a:srgbClr val="FF0000"/>
                </a:solidFill>
              </a:rPr>
              <a:t>are harder to calibrate </a:t>
            </a:r>
            <a:r>
              <a:rPr lang="en-US" sz="2400" dirty="0"/>
              <a:t> </a:t>
            </a:r>
            <a:r>
              <a:rPr lang="en-US" sz="2400" dirty="0" smtClean="0"/>
              <a:t>have </a:t>
            </a:r>
            <a:r>
              <a:rPr lang="en-US" sz="2400" b="1" dirty="0" smtClean="0">
                <a:solidFill>
                  <a:schemeClr val="accent3">
                    <a:lumMod val="50000"/>
                  </a:schemeClr>
                </a:solidFill>
              </a:rPr>
              <a:t>lower distribution costs</a:t>
            </a:r>
          </a:p>
          <a:p>
            <a:r>
              <a:rPr lang="en-US" sz="2400" dirty="0" err="1" smtClean="0"/>
              <a:t>SamKnows</a:t>
            </a:r>
            <a:r>
              <a:rPr lang="en-US" sz="2400" dirty="0" smtClean="0"/>
              <a:t>, </a:t>
            </a:r>
            <a:r>
              <a:rPr lang="en-US" sz="2400" dirty="0" err="1" smtClean="0"/>
              <a:t>BISmark</a:t>
            </a:r>
            <a:r>
              <a:rPr lang="en-US" sz="2400" dirty="0" smtClean="0"/>
              <a:t>, RIPE Atlas are platforms that deploy dedicated hardware-based probes</a:t>
            </a:r>
          </a:p>
          <a:p>
            <a:r>
              <a:rPr lang="en-US" sz="2400" dirty="0" err="1" smtClean="0"/>
              <a:t>Dasu</a:t>
            </a:r>
            <a:r>
              <a:rPr lang="en-US" sz="2400" dirty="0" smtClean="0"/>
              <a:t>, </a:t>
            </a:r>
            <a:r>
              <a:rPr lang="en-US" sz="2400" dirty="0" err="1" smtClean="0"/>
              <a:t>Netradar</a:t>
            </a:r>
            <a:r>
              <a:rPr lang="en-US" sz="2400" dirty="0" smtClean="0"/>
              <a:t>, Portolan, </a:t>
            </a:r>
            <a:r>
              <a:rPr lang="en-US" sz="2400" dirty="0" err="1" smtClean="0"/>
              <a:t>perfSONAR</a:t>
            </a:r>
            <a:r>
              <a:rPr lang="en-US" sz="2400" dirty="0" smtClean="0"/>
              <a:t> rely on software installations for some hardware systems </a:t>
            </a:r>
            <a:endParaRPr lang="el-GR" sz="2400" dirty="0"/>
          </a:p>
        </p:txBody>
      </p:sp>
    </p:spTree>
    <p:extLst>
      <p:ext uri="{BB962C8B-B14F-4D97-AF65-F5344CB8AC3E}">
        <p14:creationId xmlns:p14="http://schemas.microsoft.com/office/powerpoint/2010/main" val="11549201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1143000"/>
          </a:xfrm>
        </p:spPr>
        <p:txBody>
          <a:bodyPr/>
          <a:lstStyle/>
          <a:p>
            <a:r>
              <a:rPr lang="en-US" dirty="0" err="1" smtClean="0"/>
              <a:t>SamKnows</a:t>
            </a:r>
            <a:r>
              <a:rPr lang="en-US" dirty="0" smtClean="0"/>
              <a:t> (Company)</a:t>
            </a:r>
            <a:endParaRPr lang="el-GR"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014" y="1124744"/>
            <a:ext cx="8896482" cy="549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40412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SamKnows</a:t>
            </a:r>
            <a:endParaRPr lang="el-GR" dirty="0"/>
          </a:p>
        </p:txBody>
      </p:sp>
      <p:sp>
        <p:nvSpPr>
          <p:cNvPr id="3" name="Content Placeholder 2"/>
          <p:cNvSpPr>
            <a:spLocks noGrp="1"/>
          </p:cNvSpPr>
          <p:nvPr>
            <p:ph idx="1"/>
          </p:nvPr>
        </p:nvSpPr>
        <p:spPr>
          <a:xfrm>
            <a:off x="0" y="1600200"/>
            <a:ext cx="9396536" cy="4525963"/>
          </a:xfrm>
        </p:spPr>
        <p:txBody>
          <a:bodyPr>
            <a:normAutofit/>
          </a:bodyPr>
          <a:lstStyle/>
          <a:p>
            <a:r>
              <a:rPr lang="en-US" sz="2400" dirty="0" smtClean="0"/>
              <a:t>For ISPs to </a:t>
            </a:r>
            <a:r>
              <a:rPr lang="en-US" sz="2400" dirty="0"/>
              <a:t>use accurate, third-party data to help them see what was going on, both inside and outside of their networks.</a:t>
            </a:r>
            <a:endParaRPr lang="en-US" sz="2400" dirty="0" smtClean="0"/>
          </a:p>
          <a:p>
            <a:r>
              <a:rPr lang="en-US" sz="2400" dirty="0" smtClean="0"/>
              <a:t>Includes </a:t>
            </a:r>
            <a:r>
              <a:rPr lang="en-US" sz="2400" dirty="0"/>
              <a:t>our full range of measurement agents for fixed and cellular </a:t>
            </a:r>
            <a:r>
              <a:rPr lang="en-US" sz="2400" dirty="0" smtClean="0"/>
              <a:t>internet</a:t>
            </a:r>
          </a:p>
          <a:p>
            <a:r>
              <a:rPr lang="en-US" sz="2400" dirty="0"/>
              <a:t>G</a:t>
            </a:r>
            <a:r>
              <a:rPr lang="en-US" sz="2400" dirty="0" smtClean="0"/>
              <a:t>lobal </a:t>
            </a:r>
            <a:r>
              <a:rPr lang="en-US" sz="2400" dirty="0"/>
              <a:t>test infrastructure and </a:t>
            </a:r>
            <a:r>
              <a:rPr lang="en-US" sz="2400" dirty="0" smtClean="0"/>
              <a:t>cloud-based platform</a:t>
            </a:r>
          </a:p>
          <a:p>
            <a:r>
              <a:rPr lang="en-US" sz="2400" dirty="0" smtClean="0"/>
              <a:t>Securely </a:t>
            </a:r>
            <a:r>
              <a:rPr lang="en-US" sz="2400" dirty="0"/>
              <a:t>stores and </a:t>
            </a:r>
            <a:r>
              <a:rPr lang="en-US" sz="2400" dirty="0" err="1" smtClean="0"/>
              <a:t>visualises</a:t>
            </a:r>
            <a:r>
              <a:rPr lang="en-US" sz="2400" dirty="0" smtClean="0"/>
              <a:t> </a:t>
            </a:r>
            <a:r>
              <a:rPr lang="en-US" sz="2400" dirty="0"/>
              <a:t>performance data in </a:t>
            </a:r>
            <a:r>
              <a:rPr lang="en-US" sz="2400" dirty="0" smtClean="0"/>
              <a:t>real-time</a:t>
            </a:r>
            <a:endParaRPr lang="el-GR" sz="2400" dirty="0"/>
          </a:p>
        </p:txBody>
      </p:sp>
    </p:spTree>
    <p:extLst>
      <p:ext uri="{BB962C8B-B14F-4D97-AF65-F5344CB8AC3E}">
        <p14:creationId xmlns:p14="http://schemas.microsoft.com/office/powerpoint/2010/main" val="36429768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6752" y="0"/>
            <a:ext cx="8229600" cy="1143000"/>
          </a:xfrm>
        </p:spPr>
        <p:txBody>
          <a:bodyPr/>
          <a:lstStyle/>
          <a:p>
            <a:r>
              <a:rPr lang="en-US" dirty="0" smtClean="0"/>
              <a:t>RIPE ALTAS</a:t>
            </a:r>
            <a:endParaRPr lang="el-GR" dirty="0"/>
          </a:p>
        </p:txBody>
      </p:sp>
      <p:sp>
        <p:nvSpPr>
          <p:cNvPr id="3" name="Content Placeholder 2"/>
          <p:cNvSpPr>
            <a:spLocks noGrp="1"/>
          </p:cNvSpPr>
          <p:nvPr>
            <p:ph idx="1"/>
          </p:nvPr>
        </p:nvSpPr>
        <p:spPr>
          <a:xfrm>
            <a:off x="-5564" y="980728"/>
            <a:ext cx="3574084" cy="5263443"/>
          </a:xfrm>
        </p:spPr>
        <p:txBody>
          <a:bodyPr>
            <a:normAutofit fontScale="85000" lnSpcReduction="20000"/>
          </a:bodyPr>
          <a:lstStyle/>
          <a:p>
            <a:r>
              <a:rPr lang="en-US" sz="2400" dirty="0"/>
              <a:t>N</a:t>
            </a:r>
            <a:r>
              <a:rPr lang="en-US" sz="2400" dirty="0" smtClean="0"/>
              <a:t>ot-for-profit </a:t>
            </a:r>
            <a:r>
              <a:rPr lang="en-US" sz="2400" dirty="0"/>
              <a:t>membership </a:t>
            </a:r>
            <a:r>
              <a:rPr lang="en-US" sz="2400" dirty="0" err="1" smtClean="0"/>
              <a:t>association,supporting</a:t>
            </a:r>
            <a:r>
              <a:rPr lang="en-US" sz="2400" dirty="0" smtClean="0"/>
              <a:t> </a:t>
            </a:r>
            <a:r>
              <a:rPr lang="en-US" sz="2400" dirty="0"/>
              <a:t>the Internet through technical coordination.</a:t>
            </a:r>
            <a:endParaRPr lang="en-US" sz="2200" dirty="0" smtClean="0"/>
          </a:p>
          <a:p>
            <a:r>
              <a:rPr lang="en-US" sz="2200" dirty="0" smtClean="0"/>
              <a:t>Aims to build the </a:t>
            </a:r>
            <a:r>
              <a:rPr lang="en-US" sz="2200" dirty="0"/>
              <a:t>largest Internet measurement network ever </a:t>
            </a:r>
            <a:r>
              <a:rPr lang="en-US" sz="2200" dirty="0" smtClean="0"/>
              <a:t>made</a:t>
            </a:r>
          </a:p>
          <a:p>
            <a:r>
              <a:rPr lang="en-US" sz="2200" dirty="0"/>
              <a:t>E</a:t>
            </a:r>
            <a:r>
              <a:rPr lang="en-US" sz="2200" dirty="0" smtClean="0"/>
              <a:t>mploys </a:t>
            </a:r>
            <a:r>
              <a:rPr lang="en-US" sz="2200" dirty="0"/>
              <a:t>a global network of probes that measure Internet connectivity </a:t>
            </a:r>
            <a:r>
              <a:rPr lang="en-US" sz="2200" dirty="0" smtClean="0"/>
              <a:t>&amp; reachability in </a:t>
            </a:r>
            <a:r>
              <a:rPr lang="en-US" sz="2200" dirty="0"/>
              <a:t>real </a:t>
            </a:r>
            <a:r>
              <a:rPr lang="en-US" sz="2200" dirty="0" smtClean="0"/>
              <a:t>time</a:t>
            </a:r>
            <a:r>
              <a:rPr lang="en-US" sz="2200" dirty="0"/>
              <a:t> </a:t>
            </a:r>
            <a:endParaRPr lang="en-US" sz="2200" dirty="0" smtClean="0"/>
          </a:p>
          <a:p>
            <a:r>
              <a:rPr lang="en-US" sz="2200" dirty="0" smtClean="0"/>
              <a:t>Probes </a:t>
            </a:r>
            <a:r>
              <a:rPr lang="en-US" sz="2200" dirty="0"/>
              <a:t>are small, USB-powered hardware devices </a:t>
            </a:r>
            <a:r>
              <a:rPr lang="en-US" sz="2200" dirty="0" smtClean="0"/>
              <a:t>that </a:t>
            </a:r>
            <a:r>
              <a:rPr lang="en-US" sz="2200" dirty="0"/>
              <a:t>connect to an Ethernet port on their router. They perform active measurements, </a:t>
            </a:r>
            <a:r>
              <a:rPr lang="en-US" sz="2200" dirty="0" smtClean="0"/>
              <a:t>e.g., ping</a:t>
            </a:r>
            <a:r>
              <a:rPr lang="en-US" sz="2200" dirty="0"/>
              <a:t>, traceroute, DNS, </a:t>
            </a:r>
            <a:r>
              <a:rPr lang="en-US" sz="2200" dirty="0" smtClean="0"/>
              <a:t>SSL/TLS, NTP</a:t>
            </a:r>
          </a:p>
          <a:p>
            <a:r>
              <a:rPr lang="en-US" sz="2200" dirty="0" smtClean="0"/>
              <a:t>The </a:t>
            </a:r>
            <a:r>
              <a:rPr lang="en-US" sz="2200" dirty="0"/>
              <a:t>aggregated </a:t>
            </a:r>
            <a:r>
              <a:rPr lang="en-US" sz="2200" dirty="0" smtClean="0"/>
              <a:t>measurements are made </a:t>
            </a:r>
            <a:r>
              <a:rPr lang="en-US" sz="2200" dirty="0"/>
              <a:t>publicly </a:t>
            </a:r>
            <a:r>
              <a:rPr lang="en-US" sz="2200" dirty="0" smtClean="0"/>
              <a:t>available</a:t>
            </a:r>
          </a:p>
          <a:p>
            <a:endParaRPr lang="el-GR" sz="22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4123" y="2148433"/>
            <a:ext cx="5599877" cy="4743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266" y="7199"/>
            <a:ext cx="5493379" cy="2743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9805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444" y="-269424"/>
            <a:ext cx="8229600" cy="1143000"/>
          </a:xfrm>
        </p:spPr>
        <p:txBody>
          <a:bodyPr/>
          <a:lstStyle/>
          <a:p>
            <a:r>
              <a:rPr lang="en-US" dirty="0" smtClean="0"/>
              <a:t>User engagement</a:t>
            </a:r>
            <a:endParaRPr lang="el-GR" dirty="0"/>
          </a:p>
        </p:txBody>
      </p:sp>
      <p:sp>
        <p:nvSpPr>
          <p:cNvPr id="3" name="Content Placeholder 2"/>
          <p:cNvSpPr>
            <a:spLocks noGrp="1"/>
          </p:cNvSpPr>
          <p:nvPr>
            <p:ph idx="1"/>
          </p:nvPr>
        </p:nvSpPr>
        <p:spPr>
          <a:xfrm>
            <a:off x="101116" y="873576"/>
            <a:ext cx="9108504" cy="4525963"/>
          </a:xfrm>
        </p:spPr>
        <p:txBody>
          <a:bodyPr/>
          <a:lstStyle/>
          <a:p>
            <a:r>
              <a:rPr lang="en-US" sz="2400" dirty="0" smtClean="0"/>
              <a:t>Characterizes the </a:t>
            </a:r>
            <a:r>
              <a:rPr lang="en-US" sz="2400" dirty="0"/>
              <a:t>time spent using their </a:t>
            </a:r>
            <a:r>
              <a:rPr lang="en-US" sz="2400" dirty="0" smtClean="0"/>
              <a:t>service</a:t>
            </a:r>
          </a:p>
          <a:p>
            <a:r>
              <a:rPr lang="en-US" sz="2400" dirty="0" smtClean="0"/>
              <a:t>Can </a:t>
            </a:r>
            <a:r>
              <a:rPr lang="en-US" sz="2400" dirty="0"/>
              <a:t>be quantified </a:t>
            </a:r>
            <a:r>
              <a:rPr lang="en-US" sz="2400" dirty="0" smtClean="0"/>
              <a:t>using parameters such as number </a:t>
            </a:r>
            <a:r>
              <a:rPr lang="en-US" sz="2400" dirty="0"/>
              <a:t>of downloads, clicks, pauses, </a:t>
            </a:r>
            <a:r>
              <a:rPr lang="en-US" sz="2400" dirty="0" smtClean="0"/>
              <a:t>FF/RW, revisits</a:t>
            </a:r>
            <a:r>
              <a:rPr lang="en-US" sz="2400" dirty="0"/>
              <a:t>, </a:t>
            </a:r>
            <a:r>
              <a:rPr lang="en-US" sz="2400" dirty="0" smtClean="0"/>
              <a:t>abandonments, session duration, number of active processes running in parallel</a:t>
            </a:r>
          </a:p>
          <a:p>
            <a:r>
              <a:rPr lang="en-US" sz="2400" dirty="0" smtClean="0"/>
              <a:t>Use of other measurements to capture the user attention (e.g., eye-trackers)</a:t>
            </a:r>
            <a:endParaRPr lang="en-US" sz="2400" dirty="0"/>
          </a:p>
          <a:p>
            <a:endParaRPr lang="el-GR" dirty="0"/>
          </a:p>
        </p:txBody>
      </p:sp>
      <p:sp>
        <p:nvSpPr>
          <p:cNvPr id="5" name="Rectangle 4"/>
          <p:cNvSpPr/>
          <p:nvPr/>
        </p:nvSpPr>
        <p:spPr>
          <a:xfrm>
            <a:off x="0" y="5322584"/>
            <a:ext cx="9144000" cy="1569660"/>
          </a:xfrm>
          <a:prstGeom prst="rect">
            <a:avLst/>
          </a:prstGeom>
        </p:spPr>
        <p:txBody>
          <a:bodyPr wrap="square">
            <a:spAutoFit/>
          </a:bodyPr>
          <a:lstStyle/>
          <a:p>
            <a:r>
              <a:rPr lang="en-US" sz="1200" dirty="0"/>
              <a:t>1. C. Moldovan and F. Metzger, "Bridging the Gap between QoE and User Engagement in HTTP Video </a:t>
            </a:r>
            <a:r>
              <a:rPr lang="en-US" sz="1200" dirty="0" smtClean="0"/>
              <a:t>Streaming"28th </a:t>
            </a:r>
            <a:r>
              <a:rPr lang="en-US" sz="1200" dirty="0"/>
              <a:t>International </a:t>
            </a:r>
            <a:r>
              <a:rPr lang="en-US" sz="1200" dirty="0" err="1"/>
              <a:t>Teletraffic</a:t>
            </a:r>
            <a:r>
              <a:rPr lang="en-US" sz="1200" dirty="0"/>
              <a:t> Congress (ITC 28), 2016.</a:t>
            </a:r>
          </a:p>
          <a:p>
            <a:r>
              <a:rPr lang="en-US" sz="1200" dirty="0"/>
              <a:t>2. M. </a:t>
            </a:r>
            <a:r>
              <a:rPr lang="en-US" sz="1200" dirty="0" err="1"/>
              <a:t>Seufert</a:t>
            </a:r>
            <a:r>
              <a:rPr lang="en-US" sz="1200" dirty="0"/>
              <a:t> et al., "Unsupervised QoE field study for mobile YouTube video streaming with </a:t>
            </a:r>
            <a:r>
              <a:rPr lang="en-US" sz="1200" dirty="0" err="1"/>
              <a:t>YoMoApp</a:t>
            </a:r>
            <a:r>
              <a:rPr lang="en-US" sz="1200" dirty="0" smtClean="0"/>
              <a:t>" </a:t>
            </a:r>
            <a:r>
              <a:rPr lang="en-US" sz="1200" dirty="0"/>
              <a:t>IEEE 9th International Conference on Quality of Multimedia Experience (</a:t>
            </a:r>
            <a:r>
              <a:rPr lang="en-US" sz="1200" dirty="0" err="1"/>
              <a:t>QoMEX</a:t>
            </a:r>
            <a:r>
              <a:rPr lang="en-US" sz="1200" dirty="0"/>
              <a:t>), 2017.</a:t>
            </a:r>
          </a:p>
          <a:p>
            <a:r>
              <a:rPr lang="en-US" sz="1200" dirty="0"/>
              <a:t>3. S. Wassermann et al., "QoE in Cellular Networks through in-Smartphone </a:t>
            </a:r>
            <a:r>
              <a:rPr lang="en-US" sz="1200" dirty="0" smtClean="0"/>
              <a:t>Measurements"12th </a:t>
            </a:r>
            <a:r>
              <a:rPr lang="en-US" sz="1200" dirty="0"/>
              <a:t>IFIP Wireless and Mobile Networking Conference (WMNC), 2019.</a:t>
            </a:r>
          </a:p>
          <a:p>
            <a:r>
              <a:rPr lang="en-US" sz="1200" dirty="0"/>
              <a:t>4. S. Krishnan and R. </a:t>
            </a:r>
            <a:r>
              <a:rPr lang="en-US" sz="1200" dirty="0" err="1"/>
              <a:t>Sitaraman</a:t>
            </a:r>
            <a:r>
              <a:rPr lang="en-US" sz="1200" dirty="0"/>
              <a:t>, "Video stream quality impacts viewer behavior: inferring causality using quasi-experimental designs</a:t>
            </a:r>
            <a:r>
              <a:rPr lang="en-US" sz="1200" dirty="0" smtClean="0"/>
              <a:t>" IEEE/ACM </a:t>
            </a:r>
            <a:r>
              <a:rPr lang="en-US" sz="1200" dirty="0"/>
              <a:t>Transactions on Networking, 2013.</a:t>
            </a:r>
          </a:p>
        </p:txBody>
      </p:sp>
    </p:spTree>
    <p:extLst>
      <p:ext uri="{BB962C8B-B14F-4D97-AF65-F5344CB8AC3E}">
        <p14:creationId xmlns:p14="http://schemas.microsoft.com/office/powerpoint/2010/main" val="27377633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5961" y="116632"/>
            <a:ext cx="9481646"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5620" y="5229200"/>
            <a:ext cx="9068380" cy="1446550"/>
          </a:xfrm>
          <a:prstGeom prst="rect">
            <a:avLst/>
          </a:prstGeom>
        </p:spPr>
        <p:txBody>
          <a:bodyPr wrap="square">
            <a:spAutoFit/>
          </a:bodyPr>
          <a:lstStyle/>
          <a:p>
            <a:r>
              <a:rPr lang="en-US" sz="2200" dirty="0"/>
              <a:t>OTT providers have switched to application-level encryption to offer better privacy to their users, such as with the use of SSL/TLS for HTTP or RTP. </a:t>
            </a:r>
          </a:p>
          <a:p>
            <a:r>
              <a:rPr lang="en-US" sz="2200" dirty="0"/>
              <a:t>E.g., YouTube force-redirects most of its users to a HTTPS version of their portal. Their mobile transmissions are mostly encrypted, too. </a:t>
            </a:r>
          </a:p>
        </p:txBody>
      </p:sp>
    </p:spTree>
    <p:extLst>
      <p:ext uri="{BB962C8B-B14F-4D97-AF65-F5344CB8AC3E}">
        <p14:creationId xmlns:p14="http://schemas.microsoft.com/office/powerpoint/2010/main" val="15558845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Sprint communication: </a:t>
            </a:r>
            <a:r>
              <a:rPr lang="en-US" dirty="0" err="1" smtClean="0"/>
              <a:t>Epitiro</a:t>
            </a:r>
            <a:r>
              <a:rPr lang="en-US" dirty="0" smtClean="0"/>
              <a:t> 4150  probe</a:t>
            </a:r>
            <a:endParaRPr lang="el-GR" dirty="0"/>
          </a:p>
        </p:txBody>
      </p:sp>
      <p:sp>
        <p:nvSpPr>
          <p:cNvPr id="3" name="Content Placeholder 2"/>
          <p:cNvSpPr>
            <a:spLocks noGrp="1"/>
          </p:cNvSpPr>
          <p:nvPr>
            <p:ph idx="1"/>
          </p:nvPr>
        </p:nvSpPr>
        <p:spPr>
          <a:xfrm>
            <a:off x="0" y="1600200"/>
            <a:ext cx="9144000" cy="4525963"/>
          </a:xfrm>
        </p:spPr>
        <p:txBody>
          <a:bodyPr>
            <a:normAutofit/>
          </a:bodyPr>
          <a:lstStyle/>
          <a:p>
            <a:r>
              <a:rPr lang="en-US" dirty="0" smtClean="0"/>
              <a:t>measure </a:t>
            </a:r>
            <a:r>
              <a:rPr lang="en-US" dirty="0" err="1"/>
              <a:t>QoE</a:t>
            </a:r>
            <a:r>
              <a:rPr lang="en-US" dirty="0"/>
              <a:t> for Ethernet, Wi-Fi </a:t>
            </a:r>
            <a:r>
              <a:rPr lang="en-US" dirty="0" smtClean="0"/>
              <a:t>&amp; LTE</a:t>
            </a:r>
          </a:p>
          <a:p>
            <a:pPr lvl="1"/>
            <a:r>
              <a:rPr lang="en-US" dirty="0"/>
              <a:t>w</a:t>
            </a:r>
            <a:r>
              <a:rPr lang="en-US" dirty="0" smtClean="0"/>
              <a:t>ith a single probe for fixed &amp; mobile users</a:t>
            </a:r>
          </a:p>
          <a:p>
            <a:r>
              <a:rPr lang="en-US" dirty="0" smtClean="0"/>
              <a:t>help </a:t>
            </a:r>
            <a:r>
              <a:rPr lang="en-US" dirty="0"/>
              <a:t>enterprises &amp;</a:t>
            </a:r>
            <a:r>
              <a:rPr lang="en-US" dirty="0" smtClean="0"/>
              <a:t> </a:t>
            </a:r>
            <a:r>
              <a:rPr lang="en-US" dirty="0"/>
              <a:t>service providers </a:t>
            </a:r>
            <a:r>
              <a:rPr lang="en-US" dirty="0" smtClean="0"/>
              <a:t>capable </a:t>
            </a:r>
            <a:r>
              <a:rPr lang="en-US" dirty="0"/>
              <a:t>to measure parameters which affect the </a:t>
            </a:r>
            <a:r>
              <a:rPr lang="en-US" dirty="0" err="1"/>
              <a:t>QoE</a:t>
            </a:r>
            <a:r>
              <a:rPr lang="en-US" dirty="0"/>
              <a:t>, the performance of commercial services </a:t>
            </a:r>
            <a:r>
              <a:rPr lang="en-US" dirty="0" smtClean="0"/>
              <a:t>&amp; applications e.g., Gmail</a:t>
            </a:r>
            <a:r>
              <a:rPr lang="en-US" dirty="0"/>
              <a:t>, </a:t>
            </a:r>
            <a:r>
              <a:rPr lang="en-US" dirty="0" smtClean="0"/>
              <a:t>Facebook, YouTube</a:t>
            </a:r>
          </a:p>
          <a:p>
            <a:r>
              <a:rPr lang="en-US" dirty="0" smtClean="0"/>
              <a:t>network parameters, e.g., </a:t>
            </a:r>
            <a:r>
              <a:rPr lang="en-US" dirty="0"/>
              <a:t>latency and speed in LTE, </a:t>
            </a:r>
            <a:r>
              <a:rPr lang="en-US" dirty="0" smtClean="0"/>
              <a:t>Wi-Fi, </a:t>
            </a:r>
            <a:r>
              <a:rPr lang="en-US" dirty="0"/>
              <a:t>Ethernet</a:t>
            </a:r>
            <a:endParaRPr lang="el-GR" dirty="0"/>
          </a:p>
        </p:txBody>
      </p:sp>
    </p:spTree>
    <p:extLst>
      <p:ext uri="{BB962C8B-B14F-4D97-AF65-F5344CB8AC3E}">
        <p14:creationId xmlns:p14="http://schemas.microsoft.com/office/powerpoint/2010/main" val="24472202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21599"/>
            <a:ext cx="9144000" cy="4614802"/>
          </a:xfrm>
          <a:prstGeom prst="rect">
            <a:avLst/>
          </a:prstGeom>
        </p:spPr>
      </p:pic>
    </p:spTree>
    <p:extLst>
      <p:ext uri="{BB962C8B-B14F-4D97-AF65-F5344CB8AC3E}">
        <p14:creationId xmlns:p14="http://schemas.microsoft.com/office/powerpoint/2010/main" val="6404892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F17590C-E3D4-4FA3-BC76-2DDCB2753019}" type="slidenum">
              <a:rPr lang="el-GR" smtClean="0"/>
              <a:pPr/>
              <a:t>53</a:t>
            </a:fld>
            <a:endParaRPr lang="el-GR" dirty="0"/>
          </a:p>
        </p:txBody>
      </p:sp>
      <p:sp>
        <p:nvSpPr>
          <p:cNvPr id="3" name="Content Placeholder 2"/>
          <p:cNvSpPr>
            <a:spLocks noGrp="1"/>
          </p:cNvSpPr>
          <p:nvPr>
            <p:ph idx="4294967295"/>
          </p:nvPr>
        </p:nvSpPr>
        <p:spPr>
          <a:xfrm>
            <a:off x="0" y="1212180"/>
            <a:ext cx="8964488" cy="4824536"/>
          </a:xfrm>
          <a:noFill/>
        </p:spPr>
        <p:txBody>
          <a:bodyPr>
            <a:normAutofit lnSpcReduction="10000"/>
          </a:bodyPr>
          <a:lstStyle/>
          <a:p>
            <a:pPr algn="ctr">
              <a:buNone/>
            </a:pPr>
            <a:r>
              <a:rPr lang="en-US" sz="4400" b="1" dirty="0" smtClean="0"/>
              <a:t>Toolbox</a:t>
            </a:r>
          </a:p>
          <a:p>
            <a:pPr>
              <a:buNone/>
            </a:pPr>
            <a:endParaRPr lang="en-US" sz="2400" dirty="0" smtClean="0"/>
          </a:p>
          <a:p>
            <a:r>
              <a:rPr lang="en-US" sz="2400" dirty="0" smtClean="0"/>
              <a:t>Apply </a:t>
            </a:r>
            <a:r>
              <a:rPr lang="en-US" sz="2400" b="1" dirty="0" smtClean="0">
                <a:solidFill>
                  <a:schemeClr val="tx2"/>
                </a:solidFill>
              </a:rPr>
              <a:t>machine learning and data mining algorithms for prediction</a:t>
            </a:r>
            <a:endParaRPr lang="en-US" sz="2400" dirty="0" smtClean="0"/>
          </a:p>
          <a:p>
            <a:pPr>
              <a:buNone/>
            </a:pPr>
            <a:r>
              <a:rPr lang="en-US" sz="2400" dirty="0" smtClean="0"/>
              <a:t>      e.g., Decision Trees, Support Vector Regression, Artificial Neural Networks, Gaussian Naïve Bayes, Random Forests</a:t>
            </a:r>
          </a:p>
          <a:p>
            <a:pPr marL="0" indent="0">
              <a:buNone/>
            </a:pPr>
            <a:endParaRPr lang="en-US" sz="2400" dirty="0" smtClean="0"/>
          </a:p>
          <a:p>
            <a:r>
              <a:rPr lang="en-US" sz="2400" b="1" dirty="0" smtClean="0"/>
              <a:t>Feature discovery</a:t>
            </a:r>
            <a:r>
              <a:rPr lang="en-US" sz="2400" dirty="0" smtClean="0"/>
              <a:t>: determine the parameters with the most predictive power using Bayesian networks, regression</a:t>
            </a:r>
          </a:p>
          <a:p>
            <a:pPr>
              <a:buNone/>
            </a:pPr>
            <a:endParaRPr lang="en-US" sz="2400" dirty="0" smtClean="0"/>
          </a:p>
          <a:p>
            <a:r>
              <a:rPr lang="en-US" sz="2400" b="1" dirty="0" smtClean="0">
                <a:solidFill>
                  <a:srgbClr val="1F497D"/>
                </a:solidFill>
              </a:rPr>
              <a:t>Train the models </a:t>
            </a:r>
            <a:r>
              <a:rPr lang="en-US" sz="2400" dirty="0" smtClean="0"/>
              <a:t>based on </a:t>
            </a:r>
            <a:r>
              <a:rPr lang="en-US" sz="2400" b="1" dirty="0" smtClean="0">
                <a:solidFill>
                  <a:schemeClr val="tx2"/>
                </a:solidFill>
              </a:rPr>
              <a:t>empirical measurements </a:t>
            </a:r>
            <a:r>
              <a:rPr lang="en-US" sz="2400" dirty="0" smtClean="0"/>
              <a:t>collected from real-world studies</a:t>
            </a:r>
          </a:p>
        </p:txBody>
      </p:sp>
      <p:pic>
        <p:nvPicPr>
          <p:cNvPr id="10242" name="Picture 2" descr="Image result for toolbox"/>
          <p:cNvPicPr>
            <a:picLocks noChangeAspect="1" noChangeArrowheads="1"/>
          </p:cNvPicPr>
          <p:nvPr/>
        </p:nvPicPr>
        <p:blipFill>
          <a:blip r:embed="rId2" cstate="print"/>
          <a:srcRect/>
          <a:stretch>
            <a:fillRect/>
          </a:stretch>
        </p:blipFill>
        <p:spPr bwMode="auto">
          <a:xfrm>
            <a:off x="467544" y="339078"/>
            <a:ext cx="1872208" cy="1689748"/>
          </a:xfrm>
          <a:prstGeom prst="rect">
            <a:avLst/>
          </a:prstGeom>
          <a:noFill/>
        </p:spPr>
      </p:pic>
    </p:spTree>
    <p:extLst>
      <p:ext uri="{BB962C8B-B14F-4D97-AF65-F5344CB8AC3E}">
        <p14:creationId xmlns:p14="http://schemas.microsoft.com/office/powerpoint/2010/main" val="4229438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F17590C-E3D4-4FA3-BC76-2DDCB2753019}" type="slidenum">
              <a:rPr lang="el-GR" smtClean="0"/>
              <a:pPr/>
              <a:t>54</a:t>
            </a:fld>
            <a:endParaRPr lang="el-GR" dirty="0"/>
          </a:p>
        </p:txBody>
      </p:sp>
      <p:sp>
        <p:nvSpPr>
          <p:cNvPr id="3" name="Content Placeholder 2"/>
          <p:cNvSpPr>
            <a:spLocks noGrp="1"/>
          </p:cNvSpPr>
          <p:nvPr>
            <p:ph idx="4294967295"/>
          </p:nvPr>
        </p:nvSpPr>
        <p:spPr>
          <a:xfrm>
            <a:off x="179512" y="260648"/>
            <a:ext cx="8640960" cy="4824536"/>
          </a:xfrm>
          <a:solidFill>
            <a:schemeClr val="accent3">
              <a:lumMod val="20000"/>
              <a:lumOff val="80000"/>
            </a:schemeClr>
          </a:solidFill>
        </p:spPr>
        <p:txBody>
          <a:bodyPr>
            <a:normAutofit lnSpcReduction="10000"/>
          </a:bodyPr>
          <a:lstStyle/>
          <a:p>
            <a:pPr>
              <a:buNone/>
            </a:pPr>
            <a:endParaRPr lang="en-US" sz="2400" dirty="0" smtClean="0"/>
          </a:p>
          <a:p>
            <a:pPr>
              <a:buNone/>
            </a:pPr>
            <a:r>
              <a:rPr lang="en-US" sz="2400" dirty="0" smtClean="0"/>
              <a:t>Our approach for </a:t>
            </a:r>
            <a:r>
              <a:rPr lang="en-US" sz="2400" b="1" dirty="0" smtClean="0">
                <a:solidFill>
                  <a:srgbClr val="1F497D"/>
                </a:solidFill>
              </a:rPr>
              <a:t>predicting  the QoE:</a:t>
            </a:r>
          </a:p>
          <a:p>
            <a:pPr>
              <a:buNone/>
            </a:pPr>
            <a:r>
              <a:rPr lang="en-US" sz="2400" b="1" dirty="0" smtClean="0">
                <a:solidFill>
                  <a:srgbClr val="1F497D"/>
                </a:solidFill>
              </a:rPr>
              <a:t>     </a:t>
            </a:r>
            <a:r>
              <a:rPr lang="en-US" sz="2400" dirty="0" smtClean="0"/>
              <a:t>Develop </a:t>
            </a:r>
            <a:r>
              <a:rPr lang="en-US" sz="2400" b="1" dirty="0" smtClean="0">
                <a:solidFill>
                  <a:srgbClr val="1F497D"/>
                </a:solidFill>
              </a:rPr>
              <a:t>user-centric, service-oriented </a:t>
            </a:r>
            <a:r>
              <a:rPr lang="en-US" sz="2400" dirty="0" smtClean="0"/>
              <a:t>models based on </a:t>
            </a:r>
            <a:r>
              <a:rPr lang="en-US" sz="2400" b="1" dirty="0" smtClean="0">
                <a:solidFill>
                  <a:srgbClr val="1F497D"/>
                </a:solidFill>
              </a:rPr>
              <a:t>network metrics</a:t>
            </a:r>
          </a:p>
          <a:p>
            <a:pPr>
              <a:buNone/>
            </a:pPr>
            <a:endParaRPr lang="en-US" sz="2400" dirty="0" smtClean="0"/>
          </a:p>
          <a:p>
            <a:r>
              <a:rPr lang="en-US" sz="2400" dirty="0" smtClean="0"/>
              <a:t>Apply </a:t>
            </a:r>
            <a:r>
              <a:rPr lang="en-US" sz="2400" b="1" dirty="0" smtClean="0">
                <a:solidFill>
                  <a:schemeClr val="tx2"/>
                </a:solidFill>
              </a:rPr>
              <a:t>machine learning and data mining algorithms</a:t>
            </a:r>
            <a:r>
              <a:rPr lang="en-US" sz="2400" dirty="0" smtClean="0"/>
              <a:t>, such as:</a:t>
            </a:r>
          </a:p>
          <a:p>
            <a:pPr>
              <a:buNone/>
            </a:pPr>
            <a:r>
              <a:rPr lang="en-US" sz="2400" dirty="0" smtClean="0"/>
              <a:t>     Decision Trees, Support Vector Regression, Artificial Neural Networks, Gaussian Naïve </a:t>
            </a:r>
            <a:r>
              <a:rPr lang="en-US" sz="2400" dirty="0" err="1" smtClean="0"/>
              <a:t>Bayes</a:t>
            </a:r>
            <a:endParaRPr lang="en-US" sz="2400" dirty="0" smtClean="0"/>
          </a:p>
          <a:p>
            <a:r>
              <a:rPr lang="en-US" sz="2400" dirty="0" smtClean="0"/>
              <a:t>Find the set of predictors that minimizes the mean absolute error of a model (</a:t>
            </a:r>
            <a:r>
              <a:rPr lang="en-US" sz="2400" b="1" dirty="0" smtClean="0">
                <a:solidFill>
                  <a:srgbClr val="002060"/>
                </a:solidFill>
              </a:rPr>
              <a:t>feature selection</a:t>
            </a:r>
            <a:r>
              <a:rPr lang="en-US" sz="2400" dirty="0" smtClean="0"/>
              <a:t>)</a:t>
            </a:r>
          </a:p>
          <a:p>
            <a:r>
              <a:rPr lang="en-US" sz="2400" b="1" dirty="0" smtClean="0">
                <a:solidFill>
                  <a:srgbClr val="1F497D"/>
                </a:solidFill>
              </a:rPr>
              <a:t>Train the models </a:t>
            </a:r>
            <a:r>
              <a:rPr lang="en-US" sz="2400" dirty="0" smtClean="0"/>
              <a:t>based on </a:t>
            </a:r>
            <a:r>
              <a:rPr lang="en-US" sz="2400" b="1" dirty="0" smtClean="0">
                <a:solidFill>
                  <a:schemeClr val="tx2"/>
                </a:solidFill>
              </a:rPr>
              <a:t>empirical measurements </a:t>
            </a:r>
            <a:r>
              <a:rPr lang="en-US" sz="2400" dirty="0" smtClean="0"/>
              <a:t>collected from field studies</a:t>
            </a:r>
          </a:p>
        </p:txBody>
      </p:sp>
      <p:sp>
        <p:nvSpPr>
          <p:cNvPr id="5" name="Rectangle 4"/>
          <p:cNvSpPr/>
          <p:nvPr/>
        </p:nvSpPr>
        <p:spPr>
          <a:xfrm>
            <a:off x="179512" y="5445224"/>
            <a:ext cx="8640960" cy="830997"/>
          </a:xfrm>
          <a:prstGeom prst="rect">
            <a:avLst/>
          </a:prstGeom>
          <a:solidFill>
            <a:schemeClr val="accent5">
              <a:lumMod val="20000"/>
              <a:lumOff val="80000"/>
            </a:schemeClr>
          </a:solidFill>
        </p:spPr>
        <p:txBody>
          <a:bodyPr wrap="square">
            <a:spAutoFit/>
          </a:bodyPr>
          <a:lstStyle/>
          <a:p>
            <a:pPr>
              <a:buNone/>
            </a:pPr>
            <a:r>
              <a:rPr lang="en-US" sz="2400" dirty="0" smtClean="0"/>
              <a:t>We have demonstrated this methodology for </a:t>
            </a:r>
            <a:r>
              <a:rPr lang="en-US" sz="2400" b="1" dirty="0" smtClean="0"/>
              <a:t>VoIP, audio &amp; video streaming</a:t>
            </a:r>
            <a:endParaRPr lang="el-GR" sz="2400" b="1"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aspects of </a:t>
            </a:r>
            <a:r>
              <a:rPr lang="en-US" dirty="0" err="1" smtClean="0"/>
              <a:t>MLQoE</a:t>
            </a:r>
            <a:endParaRPr lang="el-GR" dirty="0"/>
          </a:p>
        </p:txBody>
      </p:sp>
      <p:sp>
        <p:nvSpPr>
          <p:cNvPr id="3" name="Content Placeholder 2"/>
          <p:cNvSpPr>
            <a:spLocks noGrp="1"/>
          </p:cNvSpPr>
          <p:nvPr>
            <p:ph idx="1"/>
          </p:nvPr>
        </p:nvSpPr>
        <p:spPr>
          <a:xfrm>
            <a:off x="179512" y="1340768"/>
            <a:ext cx="8964488" cy="5328591"/>
          </a:xfrm>
        </p:spPr>
        <p:txBody>
          <a:bodyPr>
            <a:normAutofit/>
          </a:bodyPr>
          <a:lstStyle/>
          <a:p>
            <a:r>
              <a:rPr lang="en-US" sz="2400" dirty="0" smtClean="0"/>
              <a:t>User-centric  </a:t>
            </a:r>
          </a:p>
          <a:p>
            <a:r>
              <a:rPr lang="en-US" sz="2400" dirty="0" smtClean="0"/>
              <a:t>Training the models based on collected </a:t>
            </a:r>
            <a:r>
              <a:rPr lang="en-US" sz="2400" b="1" dirty="0" smtClean="0"/>
              <a:t>network measurements &amp; user feedback</a:t>
            </a:r>
          </a:p>
          <a:p>
            <a:r>
              <a:rPr lang="en-US" sz="2400" b="1" dirty="0" smtClean="0"/>
              <a:t>Automatic </a:t>
            </a:r>
            <a:r>
              <a:rPr lang="en-US" sz="2400" dirty="0" smtClean="0"/>
              <a:t>selection of the best algorithm &amp; parameter tuning for predicting QoE</a:t>
            </a:r>
          </a:p>
          <a:p>
            <a:r>
              <a:rPr lang="en-US" sz="2400" dirty="0" smtClean="0"/>
              <a:t>Robustness on the number of </a:t>
            </a:r>
            <a:r>
              <a:rPr lang="en-US" sz="2400" b="1" dirty="0" smtClean="0"/>
              <a:t>dominant factors </a:t>
            </a:r>
            <a:r>
              <a:rPr lang="en-US" sz="2400" dirty="0" smtClean="0"/>
              <a:t>for predicting  QoE</a:t>
            </a:r>
          </a:p>
          <a:p>
            <a:r>
              <a:rPr lang="en-US" sz="2400" dirty="0" smtClean="0"/>
              <a:t>Conservative bound on its future performance (using nested cross-validation)</a:t>
            </a:r>
          </a:p>
          <a:p>
            <a:r>
              <a:rPr lang="en-US" sz="2400" dirty="0" smtClean="0"/>
              <a:t>Performs dimensionality reduction using feature selection algorithms</a:t>
            </a:r>
          </a:p>
          <a:p>
            <a:r>
              <a:rPr lang="en-US" sz="2400" dirty="0" smtClean="0"/>
              <a:t>Addresses the over-fitting</a:t>
            </a:r>
            <a:endParaRPr lang="el-GR" sz="24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7504" y="2492896"/>
            <a:ext cx="9036496" cy="1325563"/>
          </a:xfrm>
        </p:spPr>
        <p:txBody>
          <a:bodyPr>
            <a:normAutofit fontScale="90000"/>
          </a:bodyPr>
          <a:lstStyle/>
          <a:p>
            <a:pPr marL="457200" indent="-457200"/>
            <a:r>
              <a:rPr lang="en-GB" sz="2200" dirty="0" smtClean="0">
                <a:latin typeface="Calibri" panose="020F0502020204030204" pitchFamily="34" charset="0"/>
                <a:ea typeface="Calibri" panose="020F0502020204030204" pitchFamily="34" charset="0"/>
                <a:cs typeface="Times New Roman" panose="02020603050405020304" pitchFamily="18" charset="0"/>
              </a:rPr>
              <a:t>       </a:t>
            </a:r>
            <a:r>
              <a:rPr lang="en-GB" sz="2700" dirty="0" err="1" smtClean="0">
                <a:latin typeface="Calibri" panose="020F0502020204030204" pitchFamily="34" charset="0"/>
                <a:ea typeface="Calibri" panose="020F0502020204030204" pitchFamily="34" charset="0"/>
                <a:cs typeface="Times New Roman" panose="02020603050405020304" pitchFamily="18" charset="0"/>
              </a:rPr>
              <a:t>youslow</a:t>
            </a:r>
            <a:r>
              <a:rPr lang="en-GB" sz="2700" dirty="0" smtClean="0">
                <a:latin typeface="Calibri" panose="020F0502020204030204" pitchFamily="34" charset="0"/>
                <a:ea typeface="Calibri" panose="020F0502020204030204" pitchFamily="34" charset="0"/>
                <a:cs typeface="Times New Roman" panose="02020603050405020304" pitchFamily="18" charset="0"/>
              </a:rPr>
              <a:t> </a:t>
            </a:r>
            <a:r>
              <a:rPr lang="en-GB" sz="2700" dirty="0" err="1">
                <a:latin typeface="Calibri" panose="020F0502020204030204" pitchFamily="34" charset="0"/>
                <a:ea typeface="Calibri" panose="020F0502020204030204" pitchFamily="34" charset="0"/>
                <a:cs typeface="Times New Roman" panose="02020603050405020304" pitchFamily="18" charset="0"/>
              </a:rPr>
              <a:t>plugin</a:t>
            </a:r>
            <a:r>
              <a:rPr lang="en-GB" sz="2700" dirty="0">
                <a:latin typeface="Calibri" panose="020F0502020204030204" pitchFamily="34" charset="0"/>
                <a:ea typeface="Calibri" panose="020F0502020204030204" pitchFamily="34" charset="0"/>
                <a:cs typeface="Times New Roman" panose="02020603050405020304" pitchFamily="18" charset="0"/>
              </a:rPr>
              <a:t> </a:t>
            </a:r>
            <a:r>
              <a:rPr lang="en-GB" sz="2700" dirty="0" smtClean="0">
                <a:latin typeface="Calibri" panose="020F0502020204030204" pitchFamily="34" charset="0"/>
                <a:ea typeface="Calibri" panose="020F0502020204030204" pitchFamily="34" charset="0"/>
                <a:cs typeface="Times New Roman" panose="02020603050405020304" pitchFamily="18" charset="0"/>
              </a:rPr>
              <a:t>over Chrome browser developed </a:t>
            </a:r>
            <a:r>
              <a:rPr lang="en-GB" sz="2700" dirty="0">
                <a:latin typeface="Calibri" panose="020F0502020204030204" pitchFamily="34" charset="0"/>
                <a:ea typeface="Calibri" panose="020F0502020204030204" pitchFamily="34" charset="0"/>
                <a:cs typeface="Times New Roman" panose="02020603050405020304" pitchFamily="18" charset="0"/>
              </a:rPr>
              <a:t>by Nam</a:t>
            </a:r>
            <a:r>
              <a:rPr lang="en-GB" sz="2700" i="1" dirty="0">
                <a:latin typeface="Calibri" panose="020F0502020204030204" pitchFamily="34" charset="0"/>
                <a:ea typeface="Calibri" panose="020F0502020204030204" pitchFamily="34" charset="0"/>
                <a:cs typeface="Times New Roman" panose="02020603050405020304" pitchFamily="18" charset="0"/>
              </a:rPr>
              <a:t> </a:t>
            </a:r>
            <a:r>
              <a:rPr lang="en-GB" sz="2700" dirty="0">
                <a:latin typeface="Calibri" panose="020F0502020204030204" pitchFamily="34" charset="0"/>
                <a:ea typeface="Calibri" panose="020F0502020204030204" pitchFamily="34" charset="0"/>
                <a:cs typeface="Times New Roman" panose="02020603050405020304" pitchFamily="18" charset="0"/>
              </a:rPr>
              <a:t>and </a:t>
            </a:r>
            <a:r>
              <a:rPr lang="en-GB" sz="2700" dirty="0" err="1">
                <a:latin typeface="Calibri" panose="020F0502020204030204" pitchFamily="34" charset="0"/>
                <a:ea typeface="Calibri" panose="020F0502020204030204" pitchFamily="34" charset="0"/>
                <a:cs typeface="Times New Roman" panose="02020603050405020304" pitchFamily="18" charset="0"/>
              </a:rPr>
              <a:t>Schulzrinne</a:t>
            </a:r>
            <a:r>
              <a:rPr lang="en-GB" sz="2700" dirty="0">
                <a:latin typeface="Calibri" panose="020F0502020204030204" pitchFamily="34" charset="0"/>
                <a:ea typeface="Calibri" panose="020F0502020204030204" pitchFamily="34" charset="0"/>
                <a:cs typeface="Times New Roman" panose="02020603050405020304" pitchFamily="18" charset="0"/>
              </a:rPr>
              <a:t> </a:t>
            </a:r>
            <a:r>
              <a:rPr lang="en-GB" sz="2700" dirty="0" smtClean="0">
                <a:latin typeface="Calibri" panose="020F0502020204030204" pitchFamily="34" charset="0"/>
                <a:ea typeface="Calibri" panose="020F0502020204030204" pitchFamily="34" charset="0"/>
                <a:cs typeface="Times New Roman" panose="02020603050405020304" pitchFamily="18" charset="0"/>
              </a:rPr>
              <a:t/>
            </a:r>
            <a:br>
              <a:rPr lang="en-GB" sz="2700" dirty="0" smtClean="0">
                <a:latin typeface="Calibri" panose="020F0502020204030204" pitchFamily="34" charset="0"/>
                <a:ea typeface="Calibri" panose="020F0502020204030204" pitchFamily="34" charset="0"/>
                <a:cs typeface="Times New Roman" panose="02020603050405020304" pitchFamily="18" charset="0"/>
              </a:rPr>
            </a:br>
            <a:r>
              <a:rPr lang="en-GB" sz="2700" dirty="0" smtClean="0">
                <a:latin typeface="Calibri" panose="020F0502020204030204" pitchFamily="34" charset="0"/>
                <a:ea typeface="Calibri" panose="020F0502020204030204" pitchFamily="34" charset="0"/>
                <a:cs typeface="Times New Roman" panose="02020603050405020304" pitchFamily="18" charset="0"/>
              </a:rPr>
              <a:t/>
            </a:r>
            <a:br>
              <a:rPr lang="en-GB" sz="2700" dirty="0" smtClean="0">
                <a:latin typeface="Calibri" panose="020F0502020204030204" pitchFamily="34" charset="0"/>
                <a:ea typeface="Calibri" panose="020F0502020204030204" pitchFamily="34" charset="0"/>
                <a:cs typeface="Times New Roman" panose="02020603050405020304" pitchFamily="18" charset="0"/>
              </a:rPr>
            </a:br>
            <a:r>
              <a:rPr lang="en-GB" sz="2700" b="1" u="sng" dirty="0" smtClean="0">
                <a:latin typeface="Calibri" panose="020F0502020204030204" pitchFamily="34" charset="0"/>
                <a:ea typeface="Calibri" panose="020F0502020204030204" pitchFamily="34" charset="0"/>
                <a:cs typeface="Times New Roman" panose="02020603050405020304" pitchFamily="18" charset="0"/>
              </a:rPr>
              <a:t>Data collection</a:t>
            </a:r>
            <a:r>
              <a:rPr lang="en-GB" sz="2700" dirty="0" smtClean="0">
                <a:latin typeface="Calibri" panose="020F0502020204030204" pitchFamily="34" charset="0"/>
                <a:ea typeface="Calibri" panose="020F0502020204030204" pitchFamily="34" charset="0"/>
                <a:cs typeface="Times New Roman" panose="02020603050405020304" pitchFamily="18" charset="0"/>
              </a:rPr>
              <a:t/>
            </a:r>
            <a:br>
              <a:rPr lang="en-GB" sz="2700" dirty="0" smtClean="0">
                <a:latin typeface="Calibri" panose="020F0502020204030204" pitchFamily="34" charset="0"/>
                <a:ea typeface="Calibri" panose="020F0502020204030204" pitchFamily="34" charset="0"/>
                <a:cs typeface="Times New Roman" panose="02020603050405020304" pitchFamily="18" charset="0"/>
              </a:rPr>
            </a:br>
            <a:r>
              <a:rPr lang="en-GB" sz="2700" dirty="0" smtClean="0">
                <a:latin typeface="Calibri" panose="020F0502020204030204" pitchFamily="34" charset="0"/>
                <a:ea typeface="Calibri" panose="020F0502020204030204" pitchFamily="34" charset="0"/>
                <a:cs typeface="Times New Roman" panose="02020603050405020304" pitchFamily="18" charset="0"/>
              </a:rPr>
              <a:t> </a:t>
            </a:r>
            <a:r>
              <a:rPr lang="en-US" sz="2700" dirty="0" smtClean="0">
                <a:latin typeface="Calibri" panose="020F0502020204030204" pitchFamily="34" charset="0"/>
                <a:ea typeface="Calibri" panose="020F0502020204030204" pitchFamily="34" charset="0"/>
                <a:cs typeface="Times New Roman" panose="02020603050405020304" pitchFamily="18" charset="0"/>
              </a:rPr>
              <a:t>Over </a:t>
            </a:r>
            <a:r>
              <a:rPr lang="en-US" sz="2700" dirty="0">
                <a:latin typeface="Calibri" panose="020F0502020204030204" pitchFamily="34" charset="0"/>
                <a:ea typeface="Calibri" panose="020F0502020204030204" pitchFamily="34" charset="0"/>
                <a:cs typeface="Times New Roman" panose="02020603050405020304" pitchFamily="18" charset="0"/>
              </a:rPr>
              <a:t>1,400,000 </a:t>
            </a:r>
            <a:r>
              <a:rPr lang="en-US" sz="2700" dirty="0" err="1" smtClean="0">
                <a:latin typeface="Calibri" panose="020F0502020204030204" pitchFamily="34" charset="0"/>
                <a:ea typeface="Calibri" panose="020F0502020204030204" pitchFamily="34" charset="0"/>
                <a:cs typeface="Times New Roman" panose="02020603050405020304" pitchFamily="18" charset="0"/>
              </a:rPr>
              <a:t>youtube</a:t>
            </a:r>
            <a:r>
              <a:rPr lang="en-US" sz="2700" dirty="0" smtClean="0">
                <a:latin typeface="Calibri" panose="020F0502020204030204" pitchFamily="34" charset="0"/>
                <a:ea typeface="Calibri" panose="020F0502020204030204" pitchFamily="34" charset="0"/>
                <a:cs typeface="Times New Roman" panose="02020603050405020304" pitchFamily="18" charset="0"/>
              </a:rPr>
              <a:t> </a:t>
            </a:r>
            <a:r>
              <a:rPr lang="en-US" sz="2700" dirty="0">
                <a:latin typeface="Calibri" panose="020F0502020204030204" pitchFamily="34" charset="0"/>
                <a:ea typeface="Calibri" panose="020F0502020204030204" pitchFamily="34" charset="0"/>
                <a:cs typeface="Times New Roman" panose="02020603050405020304" pitchFamily="18" charset="0"/>
              </a:rPr>
              <a:t>views from more than 1,000 viewers located in more than 110 </a:t>
            </a:r>
            <a:r>
              <a:rPr lang="en-US" sz="2700" dirty="0" smtClean="0">
                <a:latin typeface="Calibri" panose="020F0502020204030204" pitchFamily="34" charset="0"/>
                <a:ea typeface="Calibri" panose="020F0502020204030204" pitchFamily="34" charset="0"/>
                <a:cs typeface="Times New Roman" panose="02020603050405020304" pitchFamily="18" charset="0"/>
              </a:rPr>
              <a:t>countries</a:t>
            </a:r>
            <a:br>
              <a:rPr lang="en-US" sz="2700" dirty="0" smtClean="0">
                <a:latin typeface="Calibri" panose="020F0502020204030204" pitchFamily="34" charset="0"/>
                <a:ea typeface="Calibri" panose="020F0502020204030204" pitchFamily="34" charset="0"/>
                <a:cs typeface="Times New Roman" panose="02020603050405020304" pitchFamily="18" charset="0"/>
              </a:rPr>
            </a:br>
            <a:r>
              <a:rPr lang="en-US" sz="2700" dirty="0" smtClean="0">
                <a:latin typeface="Calibri" panose="020F0502020204030204" pitchFamily="34" charset="0"/>
                <a:ea typeface="Calibri" panose="020F0502020204030204" pitchFamily="34" charset="0"/>
                <a:cs typeface="Times New Roman" panose="02020603050405020304" pitchFamily="18" charset="0"/>
              </a:rPr>
              <a:t/>
            </a:r>
            <a:br>
              <a:rPr lang="en-US" sz="2700" dirty="0" smtClean="0">
                <a:latin typeface="Calibri" panose="020F0502020204030204" pitchFamily="34" charset="0"/>
                <a:ea typeface="Calibri" panose="020F0502020204030204" pitchFamily="34" charset="0"/>
                <a:cs typeface="Times New Roman" panose="02020603050405020304" pitchFamily="18" charset="0"/>
              </a:rPr>
            </a:br>
            <a:r>
              <a:rPr lang="en-US" sz="2700" b="1" dirty="0" smtClean="0">
                <a:latin typeface="Calibri" panose="020F0502020204030204" pitchFamily="34" charset="0"/>
                <a:ea typeface="Calibri" panose="020F0502020204030204" pitchFamily="34" charset="0"/>
                <a:cs typeface="Times New Roman" panose="02020603050405020304" pitchFamily="18" charset="0"/>
              </a:rPr>
              <a:t>Two studies</a:t>
            </a:r>
            <a:r>
              <a:rPr lang="en-US" sz="2700" dirty="0" smtClean="0">
                <a:latin typeface="Calibri" panose="020F0502020204030204" pitchFamily="34" charset="0"/>
                <a:ea typeface="Calibri" panose="020F0502020204030204" pitchFamily="34" charset="0"/>
                <a:cs typeface="Times New Roman" panose="02020603050405020304" pitchFamily="18" charset="0"/>
              </a:rPr>
              <a:t>: </a:t>
            </a:r>
            <a:br>
              <a:rPr lang="en-US" sz="2700" dirty="0" smtClean="0">
                <a:latin typeface="Calibri" panose="020F0502020204030204" pitchFamily="34" charset="0"/>
                <a:ea typeface="Calibri" panose="020F0502020204030204" pitchFamily="34" charset="0"/>
                <a:cs typeface="Times New Roman" panose="02020603050405020304" pitchFamily="18" charset="0"/>
              </a:rPr>
            </a:br>
            <a:r>
              <a:rPr lang="en-US" sz="2700" dirty="0" smtClean="0">
                <a:latin typeface="Calibri" panose="020F0502020204030204" pitchFamily="34" charset="0"/>
                <a:ea typeface="Calibri" panose="020F0502020204030204" pitchFamily="34" charset="0"/>
                <a:cs typeface="Times New Roman" panose="02020603050405020304" pitchFamily="18" charset="0"/>
              </a:rPr>
              <a:t>February </a:t>
            </a:r>
            <a:r>
              <a:rPr lang="en-US" sz="2700" dirty="0">
                <a:latin typeface="Calibri" panose="020F0502020204030204" pitchFamily="34" charset="0"/>
                <a:ea typeface="Calibri" panose="020F0502020204030204" pitchFamily="34" charset="0"/>
                <a:cs typeface="Times New Roman" panose="02020603050405020304" pitchFamily="18" charset="0"/>
              </a:rPr>
              <a:t>2015 and July 2016 and </a:t>
            </a:r>
            <a:r>
              <a:rPr lang="en-US" sz="2700" dirty="0" smtClean="0">
                <a:latin typeface="Calibri" panose="020F0502020204030204" pitchFamily="34" charset="0"/>
                <a:ea typeface="Calibri" panose="020F0502020204030204" pitchFamily="34" charset="0"/>
                <a:cs typeface="Times New Roman" panose="02020603050405020304" pitchFamily="18" charset="0"/>
              </a:rPr>
              <a:t/>
            </a:r>
            <a:br>
              <a:rPr lang="en-US" sz="2700" dirty="0" smtClean="0">
                <a:latin typeface="Calibri" panose="020F0502020204030204" pitchFamily="34" charset="0"/>
                <a:ea typeface="Calibri" panose="020F0502020204030204" pitchFamily="34" charset="0"/>
                <a:cs typeface="Times New Roman" panose="02020603050405020304" pitchFamily="18" charset="0"/>
              </a:rPr>
            </a:br>
            <a:r>
              <a:rPr lang="en-GB" sz="2700" dirty="0" smtClean="0">
                <a:latin typeface="Calibri" panose="020F0502020204030204" pitchFamily="34" charset="0"/>
                <a:ea typeface="Calibri" panose="020F0502020204030204" pitchFamily="34" charset="0"/>
                <a:cs typeface="Times New Roman" panose="02020603050405020304" pitchFamily="18" charset="0"/>
              </a:rPr>
              <a:t>January </a:t>
            </a:r>
            <a:r>
              <a:rPr lang="en-US" sz="2700" dirty="0">
                <a:latin typeface="Calibri" panose="020F0502020204030204" pitchFamily="34" charset="0"/>
                <a:ea typeface="Calibri" panose="020F0502020204030204" pitchFamily="34" charset="0"/>
                <a:cs typeface="Times New Roman" panose="02020603050405020304" pitchFamily="18" charset="0"/>
              </a:rPr>
              <a:t>2017 and July 2017</a:t>
            </a:r>
            <a:endParaRPr lang="el-GR" sz="2700" dirty="0"/>
          </a:p>
        </p:txBody>
      </p:sp>
      <p:sp>
        <p:nvSpPr>
          <p:cNvPr id="5" name="TextBox 4"/>
          <p:cNvSpPr txBox="1"/>
          <p:nvPr/>
        </p:nvSpPr>
        <p:spPr>
          <a:xfrm>
            <a:off x="1403648" y="202808"/>
            <a:ext cx="5317738" cy="584775"/>
          </a:xfrm>
          <a:prstGeom prst="rect">
            <a:avLst/>
          </a:prstGeom>
          <a:noFill/>
        </p:spPr>
        <p:txBody>
          <a:bodyPr wrap="none" rtlCol="0">
            <a:spAutoFit/>
          </a:bodyPr>
          <a:lstStyle/>
          <a:p>
            <a:r>
              <a:rPr lang="en-US" sz="3200" dirty="0" err="1" smtClean="0"/>
              <a:t>Youtube</a:t>
            </a:r>
            <a:r>
              <a:rPr lang="en-US" sz="3200" dirty="0" smtClean="0"/>
              <a:t> Measurement Studies</a:t>
            </a:r>
            <a:endParaRPr lang="el-GR" sz="3200" dirty="0"/>
          </a:p>
        </p:txBody>
      </p:sp>
    </p:spTree>
    <p:extLst>
      <p:ext uri="{BB962C8B-B14F-4D97-AF65-F5344CB8AC3E}">
        <p14:creationId xmlns:p14="http://schemas.microsoft.com/office/powerpoint/2010/main" val="8439646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número de diapositiva 13"/>
          <p:cNvSpPr>
            <a:spLocks noGrp="1"/>
          </p:cNvSpPr>
          <p:nvPr>
            <p:ph type="sldNum" sz="quarter" idx="12"/>
          </p:nvPr>
        </p:nvSpPr>
        <p:spPr/>
        <p:txBody>
          <a:bodyPr/>
          <a:lstStyle/>
          <a:p>
            <a:fld id="{C1772E33-4FB3-458C-925C-56D6EA40BCCB}" type="slidenum">
              <a:rPr lang="en-GB" smtClean="0"/>
              <a:pPr/>
              <a:t>57</a:t>
            </a:fld>
            <a:endParaRPr lang="en-GB" dirty="0"/>
          </a:p>
        </p:txBody>
      </p:sp>
      <p:pic>
        <p:nvPicPr>
          <p:cNvPr id="1027" name="Picture 3"/>
          <p:cNvPicPr>
            <a:picLocks noChangeAspect="1" noChangeArrowheads="1"/>
          </p:cNvPicPr>
          <p:nvPr/>
        </p:nvPicPr>
        <p:blipFill>
          <a:blip r:embed="rId2" cstate="print"/>
          <a:srcRect/>
          <a:stretch>
            <a:fillRect/>
          </a:stretch>
        </p:blipFill>
        <p:spPr bwMode="auto">
          <a:xfrm>
            <a:off x="251520" y="-747464"/>
            <a:ext cx="8892480" cy="6345034"/>
          </a:xfrm>
          <a:prstGeom prst="rect">
            <a:avLst/>
          </a:prstGeom>
          <a:noFill/>
          <a:ln w="9525">
            <a:noFill/>
            <a:miter lim="800000"/>
            <a:headEnd/>
            <a:tailEnd/>
          </a:ln>
        </p:spPr>
      </p:pic>
      <p:sp>
        <p:nvSpPr>
          <p:cNvPr id="3" name="Marcador de contenido 2"/>
          <p:cNvSpPr>
            <a:spLocks noGrp="1"/>
          </p:cNvSpPr>
          <p:nvPr>
            <p:ph idx="1"/>
          </p:nvPr>
        </p:nvSpPr>
        <p:spPr>
          <a:xfrm>
            <a:off x="-108520" y="5472608"/>
            <a:ext cx="9433048" cy="1628800"/>
          </a:xfrm>
        </p:spPr>
        <p:txBody>
          <a:bodyPr>
            <a:normAutofit/>
          </a:bodyPr>
          <a:lstStyle/>
          <a:p>
            <a:pPr lvl="0">
              <a:lnSpc>
                <a:spcPct val="100000"/>
              </a:lnSpc>
            </a:pPr>
            <a:r>
              <a:rPr lang="en-GB" sz="2400" dirty="0" smtClean="0"/>
              <a:t>ISP, date  &amp; time, city &amp; region, country , latitude &amp; longitude</a:t>
            </a:r>
          </a:p>
          <a:p>
            <a:pPr lvl="0">
              <a:lnSpc>
                <a:spcPct val="100000"/>
              </a:lnSpc>
            </a:pPr>
            <a:r>
              <a:rPr lang="en-GB" sz="2400" dirty="0" smtClean="0"/>
              <a:t>Type of abandonment, video </a:t>
            </a:r>
            <a:r>
              <a:rPr lang="en-GB" sz="2400" b="1" dirty="0" smtClean="0"/>
              <a:t>resolutions, </a:t>
            </a:r>
            <a:r>
              <a:rPr lang="en-GB" sz="2400" dirty="0" smtClean="0"/>
              <a:t>total viewing duration, i</a:t>
            </a:r>
            <a:r>
              <a:rPr lang="en-GB" sz="2400" b="1" dirty="0" smtClean="0"/>
              <a:t>nitial Buffering</a:t>
            </a:r>
            <a:r>
              <a:rPr lang="en-GB" sz="2400" dirty="0" smtClean="0"/>
              <a:t>, video duration, # of FWD &amp; BWD skips, r</a:t>
            </a:r>
            <a:r>
              <a:rPr lang="en-GB" sz="2400" b="1" dirty="0" smtClean="0"/>
              <a:t>ebuffering </a:t>
            </a:r>
            <a:r>
              <a:rPr lang="en-GB" sz="2400" dirty="0" smtClean="0"/>
              <a:t>events</a:t>
            </a:r>
          </a:p>
          <a:p>
            <a:pPr>
              <a:lnSpc>
                <a:spcPct val="100000"/>
              </a:lnSpc>
            </a:pPr>
            <a:endParaRPr lang="en-GB" sz="3800" dirty="0"/>
          </a:p>
          <a:p>
            <a:pPr>
              <a:lnSpc>
                <a:spcPct val="100000"/>
              </a:lnSpc>
            </a:pPr>
            <a:endParaRPr lang="en-GB" sz="1800" dirty="0"/>
          </a:p>
          <a:p>
            <a:endParaRPr lang="en-GB" dirty="0"/>
          </a:p>
        </p:txBody>
      </p:sp>
      <p:sp>
        <p:nvSpPr>
          <p:cNvPr id="8" name="TextBox 7"/>
          <p:cNvSpPr txBox="1"/>
          <p:nvPr/>
        </p:nvSpPr>
        <p:spPr>
          <a:xfrm>
            <a:off x="179512" y="260648"/>
            <a:ext cx="4104456" cy="1323439"/>
          </a:xfrm>
          <a:prstGeom prst="rect">
            <a:avLst/>
          </a:prstGeom>
          <a:solidFill>
            <a:schemeClr val="accent3">
              <a:lumMod val="20000"/>
              <a:lumOff val="80000"/>
            </a:schemeClr>
          </a:solidFill>
        </p:spPr>
        <p:txBody>
          <a:bodyPr wrap="square" rtlCol="0">
            <a:spAutoFit/>
          </a:bodyPr>
          <a:lstStyle/>
          <a:p>
            <a:r>
              <a:rPr lang="en-GB" sz="2000" b="1" dirty="0" smtClean="0"/>
              <a:t>Analysis of two large </a:t>
            </a:r>
            <a:r>
              <a:rPr lang="en-GB" sz="2000" b="1" dirty="0" err="1" smtClean="0"/>
              <a:t>youtube</a:t>
            </a:r>
            <a:r>
              <a:rPr lang="en-GB" sz="2000" b="1" dirty="0" smtClean="0"/>
              <a:t> datasets</a:t>
            </a:r>
          </a:p>
          <a:p>
            <a:r>
              <a:rPr lang="en-GB" sz="2000" b="1" dirty="0" smtClean="0"/>
              <a:t>470,090 sessions </a:t>
            </a:r>
            <a:r>
              <a:rPr lang="en-GB" sz="2000" dirty="0" smtClean="0">
                <a:ea typeface="Calibri" panose="020F0502020204030204" pitchFamily="34" charset="0"/>
                <a:cs typeface="Times New Roman" panose="02020603050405020304" pitchFamily="18" charset="0"/>
              </a:rPr>
              <a:t>per  year</a:t>
            </a:r>
          </a:p>
          <a:p>
            <a:r>
              <a:rPr lang="en-GB" sz="2000" dirty="0" smtClean="0">
                <a:ea typeface="Calibri" panose="020F0502020204030204" pitchFamily="34" charset="0"/>
                <a:cs typeface="Times New Roman" panose="02020603050405020304" pitchFamily="18" charset="0"/>
              </a:rPr>
              <a:t>for t</a:t>
            </a:r>
            <a:r>
              <a:rPr lang="en-GB" sz="2000" b="1" dirty="0" smtClean="0">
                <a:ea typeface="Calibri" panose="020F0502020204030204" pitchFamily="34" charset="0"/>
                <a:cs typeface="Times New Roman" panose="02020603050405020304" pitchFamily="18" charset="0"/>
              </a:rPr>
              <a:t>wo consecutive years</a:t>
            </a:r>
          </a:p>
        </p:txBody>
      </p:sp>
      <p:sp>
        <p:nvSpPr>
          <p:cNvPr id="2" name="Título 1"/>
          <p:cNvSpPr>
            <a:spLocks noGrp="1"/>
          </p:cNvSpPr>
          <p:nvPr>
            <p:ph type="title"/>
          </p:nvPr>
        </p:nvSpPr>
        <p:spPr>
          <a:xfrm>
            <a:off x="145352" y="4797152"/>
            <a:ext cx="3635896" cy="936104"/>
          </a:xfrm>
        </p:spPr>
        <p:txBody>
          <a:bodyPr>
            <a:normAutofit/>
          </a:bodyPr>
          <a:lstStyle/>
          <a:p>
            <a:r>
              <a:rPr lang="en-GB" sz="2800" b="1" dirty="0" smtClean="0"/>
              <a:t>Session info</a:t>
            </a:r>
            <a:endParaRPr lang="en-GB" sz="2800" b="1" dirty="0"/>
          </a:p>
        </p:txBody>
      </p:sp>
    </p:spTree>
    <p:extLst>
      <p:ext uri="{BB962C8B-B14F-4D97-AF65-F5344CB8AC3E}">
        <p14:creationId xmlns:p14="http://schemas.microsoft.com/office/powerpoint/2010/main" val="2801619104"/>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Popular Streaming Technologies</a:t>
            </a:r>
            <a:endParaRPr lang="el-GR" dirty="0"/>
          </a:p>
        </p:txBody>
      </p:sp>
      <p:sp>
        <p:nvSpPr>
          <p:cNvPr id="3" name="Content Placeholder 2"/>
          <p:cNvSpPr>
            <a:spLocks noGrp="1"/>
          </p:cNvSpPr>
          <p:nvPr>
            <p:ph idx="1"/>
          </p:nvPr>
        </p:nvSpPr>
        <p:spPr>
          <a:xfrm>
            <a:off x="179512" y="1825625"/>
            <a:ext cx="8964488" cy="4351338"/>
          </a:xfrm>
        </p:spPr>
        <p:txBody>
          <a:bodyPr/>
          <a:lstStyle/>
          <a:p>
            <a:r>
              <a:rPr lang="en-US" sz="2400" dirty="0">
                <a:latin typeface="NimbusRomNo9L-Regu"/>
              </a:rPr>
              <a:t>Real Time Messaging Protocol (RTMP) / Real </a:t>
            </a:r>
            <a:r>
              <a:rPr lang="en-US" sz="2400" dirty="0" smtClean="0">
                <a:latin typeface="NimbusRomNo9L-Regu"/>
              </a:rPr>
              <a:t>Time Streaming </a:t>
            </a:r>
            <a:r>
              <a:rPr lang="en-US" sz="2400" dirty="0">
                <a:latin typeface="NimbusRomNo9L-Regu"/>
              </a:rPr>
              <a:t>Protocol (</a:t>
            </a:r>
            <a:r>
              <a:rPr lang="en-US" sz="2400" dirty="0" smtClean="0">
                <a:latin typeface="NimbusRomNo9L-Regu"/>
              </a:rPr>
              <a:t>RTSP)</a:t>
            </a:r>
          </a:p>
          <a:p>
            <a:r>
              <a:rPr lang="en-US" sz="2400" dirty="0">
                <a:latin typeface="NimbusRomNo9L-ReguItal"/>
              </a:rPr>
              <a:t>P</a:t>
            </a:r>
            <a:r>
              <a:rPr lang="en-US" sz="2400" dirty="0" smtClean="0">
                <a:latin typeface="NimbusRomNo9L-ReguItal"/>
              </a:rPr>
              <a:t>rogressive </a:t>
            </a:r>
            <a:r>
              <a:rPr lang="en-US" sz="2400" dirty="0">
                <a:latin typeface="NimbusRomNo9L-ReguItal"/>
              </a:rPr>
              <a:t>download</a:t>
            </a:r>
          </a:p>
          <a:p>
            <a:r>
              <a:rPr lang="en-US" sz="2400" dirty="0" smtClean="0">
                <a:latin typeface="NimbusRomNo9L-Regu"/>
              </a:rPr>
              <a:t>ABR </a:t>
            </a:r>
            <a:r>
              <a:rPr lang="en-US" sz="2400" dirty="0">
                <a:latin typeface="NimbusRomNo9L-Regu"/>
              </a:rPr>
              <a:t>streaming</a:t>
            </a:r>
            <a:endParaRPr lang="el-GR" dirty="0"/>
          </a:p>
        </p:txBody>
      </p:sp>
      <p:pic>
        <p:nvPicPr>
          <p:cNvPr id="8" name="Picture 7"/>
          <p:cNvPicPr>
            <a:picLocks noChangeAspect="1"/>
          </p:cNvPicPr>
          <p:nvPr/>
        </p:nvPicPr>
        <p:blipFill>
          <a:blip r:embed="rId2"/>
          <a:stretch>
            <a:fillRect/>
          </a:stretch>
        </p:blipFill>
        <p:spPr>
          <a:xfrm>
            <a:off x="3707904" y="3243651"/>
            <a:ext cx="5200650" cy="3609975"/>
          </a:xfrm>
          <a:prstGeom prst="rect">
            <a:avLst/>
          </a:prstGeom>
        </p:spPr>
      </p:pic>
    </p:spTree>
    <p:extLst>
      <p:ext uri="{BB962C8B-B14F-4D97-AF65-F5344CB8AC3E}">
        <p14:creationId xmlns:p14="http://schemas.microsoft.com/office/powerpoint/2010/main" val="18468674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NimbusRomNo9L-ReguItal"/>
              </a:rPr>
              <a:t>RTMP/RTSP chunk </a:t>
            </a:r>
            <a:r>
              <a:rPr lang="en-US" sz="3600" dirty="0">
                <a:latin typeface="NimbusRomNo9L-ReguItal"/>
              </a:rPr>
              <a:t>based delivery</a:t>
            </a:r>
            <a:endParaRPr lang="el-GR" dirty="0"/>
          </a:p>
        </p:txBody>
      </p:sp>
      <p:sp>
        <p:nvSpPr>
          <p:cNvPr id="3" name="Content Placeholder 2"/>
          <p:cNvSpPr>
            <a:spLocks noGrp="1"/>
          </p:cNvSpPr>
          <p:nvPr>
            <p:ph idx="1"/>
          </p:nvPr>
        </p:nvSpPr>
        <p:spPr>
          <a:xfrm>
            <a:off x="107504" y="1825625"/>
            <a:ext cx="9036496" cy="4351338"/>
          </a:xfrm>
        </p:spPr>
        <p:txBody>
          <a:bodyPr>
            <a:normAutofit/>
          </a:bodyPr>
          <a:lstStyle/>
          <a:p>
            <a:r>
              <a:rPr lang="en-US" sz="2400" dirty="0" smtClean="0"/>
              <a:t>A </a:t>
            </a:r>
            <a:r>
              <a:rPr lang="en-US" sz="2400" dirty="0"/>
              <a:t>series of </a:t>
            </a:r>
            <a:r>
              <a:rPr lang="en-US" sz="2400" dirty="0">
                <a:solidFill>
                  <a:srgbClr val="FF0000"/>
                </a:solidFill>
              </a:rPr>
              <a:t>video chunks </a:t>
            </a:r>
            <a:r>
              <a:rPr lang="en-US" sz="2400" dirty="0"/>
              <a:t>and a </a:t>
            </a:r>
            <a:r>
              <a:rPr lang="en-US" sz="2400" b="1" dirty="0"/>
              <a:t>Flash player </a:t>
            </a:r>
            <a:r>
              <a:rPr lang="en-US" sz="2400" dirty="0"/>
              <a:t>consumes </a:t>
            </a:r>
            <a:r>
              <a:rPr lang="en-US" sz="2400" dirty="0" smtClean="0"/>
              <a:t>the content </a:t>
            </a:r>
            <a:r>
              <a:rPr lang="en-US" sz="2400" b="1" dirty="0"/>
              <a:t>instantly without any local </a:t>
            </a:r>
            <a:r>
              <a:rPr lang="en-US" sz="2400" b="1" dirty="0" smtClean="0"/>
              <a:t>caching</a:t>
            </a:r>
            <a:endParaRPr lang="en-US" sz="2400" dirty="0" smtClean="0"/>
          </a:p>
          <a:p>
            <a:r>
              <a:rPr lang="en-US" sz="2400" dirty="0" smtClean="0"/>
              <a:t>The streaming server </a:t>
            </a:r>
            <a:r>
              <a:rPr lang="en-US" sz="2400" dirty="0"/>
              <a:t>using dynamic </a:t>
            </a:r>
            <a:r>
              <a:rPr lang="en-US" sz="2400" dirty="0" smtClean="0"/>
              <a:t>RTMP </a:t>
            </a:r>
            <a:r>
              <a:rPr lang="en-US" sz="2400" dirty="0"/>
              <a:t>contains multiple </a:t>
            </a:r>
            <a:r>
              <a:rPr lang="en-US" sz="2400" dirty="0" smtClean="0"/>
              <a:t>bitrates for </a:t>
            </a:r>
            <a:r>
              <a:rPr lang="en-US" sz="2400" dirty="0"/>
              <a:t>a single video file &amp;</a:t>
            </a:r>
            <a:r>
              <a:rPr lang="en-US" sz="2400" dirty="0" smtClean="0"/>
              <a:t> </a:t>
            </a:r>
            <a:r>
              <a:rPr lang="en-US" sz="2400" dirty="0"/>
              <a:t>allows the player to </a:t>
            </a:r>
            <a:r>
              <a:rPr lang="en-US" sz="2400" b="1" dirty="0" smtClean="0">
                <a:solidFill>
                  <a:srgbClr val="7030A0"/>
                </a:solidFill>
              </a:rPr>
              <a:t>automatically change </a:t>
            </a:r>
            <a:r>
              <a:rPr lang="en-US" sz="2400" b="1" dirty="0">
                <a:solidFill>
                  <a:srgbClr val="7030A0"/>
                </a:solidFill>
              </a:rPr>
              <a:t>the bitrates </a:t>
            </a:r>
            <a:r>
              <a:rPr lang="en-US" sz="2400" dirty="0"/>
              <a:t>during playback based on the </a:t>
            </a:r>
            <a:r>
              <a:rPr lang="en-US" sz="2400" dirty="0" smtClean="0"/>
              <a:t>network conditions</a:t>
            </a:r>
          </a:p>
          <a:p>
            <a:r>
              <a:rPr lang="en-US" sz="2400" dirty="0" smtClean="0"/>
              <a:t>RTMP</a:t>
            </a:r>
            <a:r>
              <a:rPr lang="en-US" sz="2400" dirty="0"/>
              <a:t>/ RTSP streaming requires </a:t>
            </a:r>
            <a:r>
              <a:rPr lang="en-US" sz="2400" dirty="0" smtClean="0"/>
              <a:t>a </a:t>
            </a:r>
            <a:r>
              <a:rPr lang="en-US" sz="2400" b="1" dirty="0" smtClean="0">
                <a:solidFill>
                  <a:srgbClr val="FF0000"/>
                </a:solidFill>
              </a:rPr>
              <a:t>special </a:t>
            </a:r>
            <a:r>
              <a:rPr lang="en-US" sz="2400" b="1" dirty="0">
                <a:solidFill>
                  <a:srgbClr val="FF0000"/>
                </a:solidFill>
              </a:rPr>
              <a:t>Flash-based media server</a:t>
            </a:r>
            <a:r>
              <a:rPr lang="en-US" sz="2400" dirty="0"/>
              <a:t>.</a:t>
            </a:r>
            <a:endParaRPr lang="el-GR" dirty="0"/>
          </a:p>
        </p:txBody>
      </p:sp>
    </p:spTree>
    <p:extLst>
      <p:ext uri="{BB962C8B-B14F-4D97-AF65-F5344CB8AC3E}">
        <p14:creationId xmlns:p14="http://schemas.microsoft.com/office/powerpoint/2010/main" val="3058602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0" y="0"/>
            <a:ext cx="3203848" cy="7461448"/>
          </a:xfrm>
        </p:spPr>
        <p:txBody>
          <a:bodyPr>
            <a:normAutofit/>
          </a:bodyPr>
          <a:lstStyle/>
          <a:p>
            <a:pPr>
              <a:buNone/>
            </a:pPr>
            <a:endParaRPr lang="en-US" sz="2400" b="1" dirty="0" smtClean="0">
              <a:solidFill>
                <a:srgbClr val="7030A0"/>
              </a:solidFill>
            </a:endParaRPr>
          </a:p>
          <a:p>
            <a:pPr>
              <a:buNone/>
            </a:pPr>
            <a:endParaRPr lang="en-US" sz="2200" dirty="0" smtClean="0">
              <a:solidFill>
                <a:srgbClr val="7030A0"/>
              </a:solidFill>
            </a:endParaRPr>
          </a:p>
          <a:p>
            <a:pPr>
              <a:buNone/>
            </a:pPr>
            <a:endParaRPr lang="en-US" sz="2200" dirty="0" smtClean="0">
              <a:solidFill>
                <a:srgbClr val="7030A0"/>
              </a:solidFill>
            </a:endParaRPr>
          </a:p>
          <a:p>
            <a:pPr>
              <a:buNone/>
            </a:pPr>
            <a:endParaRPr lang="en-US" sz="2200" dirty="0" smtClean="0">
              <a:solidFill>
                <a:srgbClr val="7030A0"/>
              </a:solidFill>
            </a:endParaRPr>
          </a:p>
          <a:p>
            <a:pPr>
              <a:buNone/>
            </a:pPr>
            <a:endParaRPr lang="en-US" sz="2200" b="1" dirty="0" smtClean="0">
              <a:solidFill>
                <a:schemeClr val="accent3"/>
              </a:solidFill>
            </a:endParaRPr>
          </a:p>
          <a:p>
            <a:pPr>
              <a:buNone/>
            </a:pPr>
            <a:endParaRPr lang="en-US" sz="2200" dirty="0" smtClean="0"/>
          </a:p>
          <a:p>
            <a:pPr>
              <a:buNone/>
            </a:pPr>
            <a:endParaRPr lang="en-US" sz="2200" dirty="0" smtClean="0"/>
          </a:p>
          <a:p>
            <a:pPr>
              <a:buNone/>
            </a:pPr>
            <a:endParaRPr lang="el-GR" sz="3500" dirty="0"/>
          </a:p>
        </p:txBody>
      </p:sp>
      <p:sp>
        <p:nvSpPr>
          <p:cNvPr id="3" name="Slide Number Placeholder 2"/>
          <p:cNvSpPr>
            <a:spLocks noGrp="1"/>
          </p:cNvSpPr>
          <p:nvPr>
            <p:ph type="sldNum" sz="quarter" idx="12"/>
          </p:nvPr>
        </p:nvSpPr>
        <p:spPr/>
        <p:txBody>
          <a:bodyPr/>
          <a:lstStyle/>
          <a:p>
            <a:fld id="{DF17590C-E3D4-4FA3-BC76-2DDCB2753019}" type="slidenum">
              <a:rPr lang="el-GR" smtClean="0"/>
              <a:pPr/>
              <a:t>6</a:t>
            </a:fld>
            <a:endParaRPr lang="el-GR" dirty="0"/>
          </a:p>
        </p:txBody>
      </p:sp>
      <p:graphicFrame>
        <p:nvGraphicFramePr>
          <p:cNvPr id="8" name="Diagram 7"/>
          <p:cNvGraphicFramePr/>
          <p:nvPr>
            <p:extLst>
              <p:ext uri="{D42A27DB-BD31-4B8C-83A1-F6EECF244321}">
                <p14:modId xmlns:p14="http://schemas.microsoft.com/office/powerpoint/2010/main" val="2858016319"/>
              </p:ext>
            </p:extLst>
          </p:nvPr>
        </p:nvGraphicFramePr>
        <p:xfrm>
          <a:off x="0" y="980728"/>
          <a:ext cx="8892480"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 9"/>
          <p:cNvGraphicFramePr/>
          <p:nvPr>
            <p:extLst>
              <p:ext uri="{D42A27DB-BD31-4B8C-83A1-F6EECF244321}">
                <p14:modId xmlns:p14="http://schemas.microsoft.com/office/powerpoint/2010/main" val="657015607"/>
              </p:ext>
            </p:extLst>
          </p:nvPr>
        </p:nvGraphicFramePr>
        <p:xfrm>
          <a:off x="395536" y="5373216"/>
          <a:ext cx="8280920" cy="148478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751052373"/>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Progressive Download</a:t>
            </a:r>
            <a:endParaRPr lang="el-GR" dirty="0"/>
          </a:p>
        </p:txBody>
      </p:sp>
      <p:sp>
        <p:nvSpPr>
          <p:cNvPr id="3" name="Content Placeholder 2"/>
          <p:cNvSpPr>
            <a:spLocks noGrp="1"/>
          </p:cNvSpPr>
          <p:nvPr>
            <p:ph idx="1"/>
          </p:nvPr>
        </p:nvSpPr>
        <p:spPr>
          <a:xfrm>
            <a:off x="0" y="1690689"/>
            <a:ext cx="9177144" cy="4351338"/>
          </a:xfrm>
        </p:spPr>
        <p:txBody>
          <a:bodyPr>
            <a:normAutofit/>
          </a:bodyPr>
          <a:lstStyle/>
          <a:p>
            <a:r>
              <a:rPr lang="en-US" sz="2400" dirty="0" smtClean="0"/>
              <a:t>A video </a:t>
            </a:r>
            <a:r>
              <a:rPr lang="en-US" sz="2400" dirty="0"/>
              <a:t>is delivered by a </a:t>
            </a:r>
            <a:r>
              <a:rPr lang="en-US" sz="2400" b="1" dirty="0" smtClean="0">
                <a:solidFill>
                  <a:srgbClr val="002060"/>
                </a:solidFill>
              </a:rPr>
              <a:t>regular web </a:t>
            </a:r>
            <a:r>
              <a:rPr lang="en-US" sz="2400" dirty="0"/>
              <a:t>server using </a:t>
            </a:r>
            <a:r>
              <a:rPr lang="en-US" sz="2400" b="1" dirty="0">
                <a:solidFill>
                  <a:srgbClr val="002060"/>
                </a:solidFill>
              </a:rPr>
              <a:t>HTTP </a:t>
            </a:r>
            <a:r>
              <a:rPr lang="en-US" sz="2400" b="1" dirty="0" smtClean="0">
                <a:solidFill>
                  <a:srgbClr val="002060"/>
                </a:solidFill>
              </a:rPr>
              <a:t>(</a:t>
            </a:r>
            <a:r>
              <a:rPr lang="en-US" sz="2400" dirty="0" smtClean="0"/>
              <a:t>no  </a:t>
            </a:r>
            <a:r>
              <a:rPr lang="en-US" sz="2400" dirty="0"/>
              <a:t>streaming </a:t>
            </a:r>
            <a:r>
              <a:rPr lang="en-US" sz="2400" dirty="0" smtClean="0"/>
              <a:t>server)</a:t>
            </a:r>
          </a:p>
          <a:p>
            <a:r>
              <a:rPr lang="en-US" sz="2400" b="1" dirty="0">
                <a:solidFill>
                  <a:srgbClr val="FF0000"/>
                </a:solidFill>
              </a:rPr>
              <a:t>No quality </a:t>
            </a:r>
            <a:r>
              <a:rPr lang="en-US" sz="2400" b="1" dirty="0" smtClean="0">
                <a:solidFill>
                  <a:srgbClr val="FF0000"/>
                </a:solidFill>
              </a:rPr>
              <a:t>adjustment</a:t>
            </a:r>
            <a:endParaRPr lang="en-US" sz="2400" dirty="0" smtClean="0"/>
          </a:p>
          <a:p>
            <a:r>
              <a:rPr lang="en-US" sz="2400" dirty="0"/>
              <a:t>E</a:t>
            </a:r>
            <a:r>
              <a:rPr lang="en-US" sz="2400" dirty="0" smtClean="0"/>
              <a:t>asy </a:t>
            </a:r>
            <a:r>
              <a:rPr lang="en-US" sz="2400" dirty="0"/>
              <a:t>to setup and </a:t>
            </a:r>
            <a:r>
              <a:rPr lang="en-US" sz="2400" dirty="0" smtClean="0"/>
              <a:t>cost-effective</a:t>
            </a:r>
          </a:p>
          <a:p>
            <a:r>
              <a:rPr lang="en-US" sz="2400" dirty="0" smtClean="0"/>
              <a:t>Upon a video </a:t>
            </a:r>
            <a:r>
              <a:rPr lang="en-US" sz="2400" dirty="0"/>
              <a:t>request, an HTTP </a:t>
            </a:r>
            <a:r>
              <a:rPr lang="en-US" sz="2400" dirty="0" smtClean="0"/>
              <a:t>server </a:t>
            </a:r>
            <a:r>
              <a:rPr lang="en-US" sz="2400" dirty="0"/>
              <a:t>pushes the video </a:t>
            </a:r>
            <a:r>
              <a:rPr lang="en-US" sz="2400" dirty="0" smtClean="0"/>
              <a:t>content as </a:t>
            </a:r>
            <a:r>
              <a:rPr lang="en-US" sz="2400" dirty="0"/>
              <a:t>quickly as it </a:t>
            </a:r>
            <a:r>
              <a:rPr lang="en-US" sz="2400" dirty="0" smtClean="0"/>
              <a:t>can</a:t>
            </a:r>
          </a:p>
          <a:p>
            <a:r>
              <a:rPr lang="en-US" sz="2400" dirty="0" smtClean="0"/>
              <a:t>The playback starts </a:t>
            </a:r>
            <a:r>
              <a:rPr lang="en-US" sz="2400" dirty="0"/>
              <a:t>as soon as </a:t>
            </a:r>
            <a:r>
              <a:rPr lang="en-US" sz="2400" dirty="0" smtClean="0"/>
              <a:t>enough content </a:t>
            </a:r>
            <a:r>
              <a:rPr lang="en-US" sz="2400" dirty="0"/>
              <a:t>has been downloaded </a:t>
            </a:r>
          </a:p>
          <a:p>
            <a:r>
              <a:rPr lang="en-US" sz="2400" dirty="0" smtClean="0"/>
              <a:t>FF or skipping ahead is </a:t>
            </a:r>
            <a:r>
              <a:rPr lang="en-US" sz="2400" dirty="0"/>
              <a:t>only possible for the downloaded </a:t>
            </a:r>
            <a:r>
              <a:rPr lang="en-US" sz="2400" dirty="0" smtClean="0"/>
              <a:t>content </a:t>
            </a:r>
          </a:p>
          <a:p>
            <a:r>
              <a:rPr lang="en-US" sz="2400" dirty="0" smtClean="0"/>
              <a:t>There is a </a:t>
            </a:r>
            <a:r>
              <a:rPr lang="en-US" sz="2400" dirty="0"/>
              <a:t>security concern since the player </a:t>
            </a:r>
            <a:r>
              <a:rPr lang="en-US" sz="2400" b="1" dirty="0">
                <a:solidFill>
                  <a:srgbClr val="002060"/>
                </a:solidFill>
              </a:rPr>
              <a:t>caches the video </a:t>
            </a:r>
            <a:r>
              <a:rPr lang="en-US" sz="2400" b="1" dirty="0" smtClean="0">
                <a:solidFill>
                  <a:srgbClr val="002060"/>
                </a:solidFill>
              </a:rPr>
              <a:t>content on </a:t>
            </a:r>
            <a:r>
              <a:rPr lang="en-US" sz="2400" b="1" dirty="0">
                <a:solidFill>
                  <a:srgbClr val="002060"/>
                </a:solidFill>
              </a:rPr>
              <a:t>the viewer’s </a:t>
            </a:r>
            <a:r>
              <a:rPr lang="en-US" sz="2400" b="1" dirty="0" smtClean="0">
                <a:solidFill>
                  <a:srgbClr val="002060"/>
                </a:solidFill>
              </a:rPr>
              <a:t>device</a:t>
            </a:r>
            <a:endParaRPr lang="el-GR" b="1" dirty="0">
              <a:solidFill>
                <a:srgbClr val="002060"/>
              </a:solidFill>
            </a:endParaRPr>
          </a:p>
        </p:txBody>
      </p:sp>
    </p:spTree>
    <p:extLst>
      <p:ext uri="{BB962C8B-B14F-4D97-AF65-F5344CB8AC3E}">
        <p14:creationId xmlns:p14="http://schemas.microsoft.com/office/powerpoint/2010/main" val="31793332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7886700" cy="1325563"/>
          </a:xfrm>
        </p:spPr>
        <p:txBody>
          <a:bodyPr/>
          <a:lstStyle/>
          <a:p>
            <a:r>
              <a:rPr lang="en-US" dirty="0" smtClean="0"/>
              <a:t>Adaptive Bitrate Streaming (ABR)</a:t>
            </a:r>
            <a:endParaRPr lang="el-GR" dirty="0"/>
          </a:p>
        </p:txBody>
      </p:sp>
      <p:sp>
        <p:nvSpPr>
          <p:cNvPr id="3" name="Content Placeholder 2"/>
          <p:cNvSpPr>
            <a:spLocks noGrp="1"/>
          </p:cNvSpPr>
          <p:nvPr>
            <p:ph idx="1"/>
          </p:nvPr>
        </p:nvSpPr>
        <p:spPr>
          <a:xfrm>
            <a:off x="0" y="1844824"/>
            <a:ext cx="9324528" cy="4351338"/>
          </a:xfrm>
        </p:spPr>
        <p:txBody>
          <a:bodyPr>
            <a:normAutofit/>
          </a:bodyPr>
          <a:lstStyle/>
          <a:p>
            <a:r>
              <a:rPr lang="en-US" dirty="0" smtClean="0"/>
              <a:t>Popular video streaming services, e.g., YouTube, Netflix</a:t>
            </a:r>
            <a:r>
              <a:rPr lang="en-US" dirty="0"/>
              <a:t>, HBO </a:t>
            </a:r>
            <a:r>
              <a:rPr lang="en-US" dirty="0" smtClean="0"/>
              <a:t>GO, BBC, use it</a:t>
            </a:r>
            <a:endParaRPr lang="en-US" dirty="0"/>
          </a:p>
          <a:p>
            <a:r>
              <a:rPr lang="en-US" b="1" dirty="0" smtClean="0">
                <a:solidFill>
                  <a:srgbClr val="FF0000"/>
                </a:solidFill>
              </a:rPr>
              <a:t>Automatic</a:t>
            </a:r>
            <a:r>
              <a:rPr lang="en-US" dirty="0" smtClean="0"/>
              <a:t> </a:t>
            </a:r>
            <a:r>
              <a:rPr lang="en-US" b="1" dirty="0">
                <a:solidFill>
                  <a:srgbClr val="FF0000"/>
                </a:solidFill>
              </a:rPr>
              <a:t>quality switching </a:t>
            </a:r>
            <a:r>
              <a:rPr lang="en-US" dirty="0" smtClean="0"/>
              <a:t>and ease </a:t>
            </a:r>
            <a:r>
              <a:rPr lang="en-US" dirty="0"/>
              <a:t>of delivery over </a:t>
            </a:r>
            <a:r>
              <a:rPr lang="en-US" b="1" dirty="0" smtClean="0"/>
              <a:t>HTTP</a:t>
            </a:r>
          </a:p>
          <a:p>
            <a:r>
              <a:rPr lang="en-US" dirty="0"/>
              <a:t>P</a:t>
            </a:r>
            <a:r>
              <a:rPr lang="en-US" dirty="0" smtClean="0"/>
              <a:t>opular ABR </a:t>
            </a:r>
            <a:r>
              <a:rPr lang="fr-FR" dirty="0" smtClean="0"/>
              <a:t>technologies:</a:t>
            </a:r>
          </a:p>
          <a:p>
            <a:pPr marL="0" indent="0">
              <a:buNone/>
            </a:pPr>
            <a:r>
              <a:rPr lang="fr-FR" dirty="0"/>
              <a:t> </a:t>
            </a:r>
            <a:r>
              <a:rPr lang="fr-FR" dirty="0" smtClean="0"/>
              <a:t>  </a:t>
            </a:r>
            <a:r>
              <a:rPr lang="fr-FR" dirty="0" err="1"/>
              <a:t>Apple’s</a:t>
            </a:r>
            <a:r>
              <a:rPr lang="fr-FR" dirty="0"/>
              <a:t> </a:t>
            </a:r>
            <a:r>
              <a:rPr lang="fr-FR" dirty="0" smtClean="0"/>
              <a:t>HTTP Live Streaming (HLS), </a:t>
            </a:r>
            <a:r>
              <a:rPr lang="fr-FR" b="1" dirty="0" err="1">
                <a:solidFill>
                  <a:srgbClr val="002060"/>
                </a:solidFill>
              </a:rPr>
              <a:t>Microsoft’s</a:t>
            </a:r>
            <a:r>
              <a:rPr lang="fr-FR" b="1" dirty="0">
                <a:solidFill>
                  <a:srgbClr val="002060"/>
                </a:solidFill>
              </a:rPr>
              <a:t> </a:t>
            </a:r>
            <a:r>
              <a:rPr lang="fr-FR" b="1" dirty="0" err="1" smtClean="0">
                <a:solidFill>
                  <a:srgbClr val="002060"/>
                </a:solidFill>
              </a:rPr>
              <a:t>Smooth</a:t>
            </a:r>
            <a:r>
              <a:rPr lang="fr-FR" b="1" dirty="0" smtClean="0">
                <a:solidFill>
                  <a:srgbClr val="002060"/>
                </a:solidFill>
              </a:rPr>
              <a:t> Streaming (SS)</a:t>
            </a:r>
          </a:p>
          <a:p>
            <a:pPr marL="0" indent="0">
              <a:buNone/>
            </a:pPr>
            <a:r>
              <a:rPr lang="fr-FR" dirty="0"/>
              <a:t> </a:t>
            </a:r>
            <a:r>
              <a:rPr lang="fr-FR" dirty="0" smtClean="0"/>
              <a:t>  </a:t>
            </a:r>
            <a:r>
              <a:rPr lang="fr-FR" dirty="0" err="1" smtClean="0"/>
              <a:t>Adobe’s</a:t>
            </a:r>
            <a:r>
              <a:rPr lang="fr-FR" dirty="0" smtClean="0"/>
              <a:t> HTTP </a:t>
            </a:r>
            <a:r>
              <a:rPr lang="fr-FR" dirty="0" err="1" smtClean="0"/>
              <a:t>Dynamic</a:t>
            </a:r>
            <a:r>
              <a:rPr lang="fr-FR" dirty="0" smtClean="0"/>
              <a:t> Streaming (</a:t>
            </a:r>
            <a:r>
              <a:rPr lang="en-US" dirty="0" smtClean="0"/>
              <a:t>HDS), 3GPP/MPEG DASH</a:t>
            </a:r>
          </a:p>
          <a:p>
            <a:r>
              <a:rPr lang="en-US" dirty="0" smtClean="0"/>
              <a:t>A video </a:t>
            </a:r>
            <a:r>
              <a:rPr lang="en-US" dirty="0"/>
              <a:t>server contains </a:t>
            </a:r>
            <a:r>
              <a:rPr lang="en-US" b="1" dirty="0">
                <a:solidFill>
                  <a:srgbClr val="FF0000"/>
                </a:solidFill>
              </a:rPr>
              <a:t>multiple bitrates</a:t>
            </a:r>
            <a:r>
              <a:rPr lang="en-US" dirty="0"/>
              <a:t> encoded for a </a:t>
            </a:r>
            <a:r>
              <a:rPr lang="en-US" dirty="0" smtClean="0"/>
              <a:t>single video </a:t>
            </a:r>
            <a:r>
              <a:rPr lang="en-US" dirty="0"/>
              <a:t>object </a:t>
            </a:r>
            <a:endParaRPr lang="en-US" dirty="0" smtClean="0"/>
          </a:p>
          <a:p>
            <a:r>
              <a:rPr lang="en-US" dirty="0"/>
              <a:t>E</a:t>
            </a:r>
            <a:r>
              <a:rPr lang="en-US" dirty="0" smtClean="0"/>
              <a:t>ach </a:t>
            </a:r>
            <a:r>
              <a:rPr lang="en-US" dirty="0"/>
              <a:t>bitrate file is split into small </a:t>
            </a:r>
            <a:r>
              <a:rPr lang="en-US" b="1" dirty="0" smtClean="0"/>
              <a:t>segments</a:t>
            </a:r>
            <a:endParaRPr lang="en-US" b="1" dirty="0"/>
          </a:p>
          <a:p>
            <a:r>
              <a:rPr lang="en-US" dirty="0"/>
              <a:t>A segment size is measured </a:t>
            </a:r>
            <a:r>
              <a:rPr lang="en-US" b="1" i="1" dirty="0">
                <a:solidFill>
                  <a:srgbClr val="FF0000"/>
                </a:solidFill>
              </a:rPr>
              <a:t>in seconds </a:t>
            </a:r>
            <a:r>
              <a:rPr lang="en-US" dirty="0"/>
              <a:t>(</a:t>
            </a:r>
            <a:r>
              <a:rPr lang="en-US" b="1" dirty="0"/>
              <a:t>not </a:t>
            </a:r>
            <a:r>
              <a:rPr lang="en-US" b="1" dirty="0" smtClean="0"/>
              <a:t>bytes</a:t>
            </a:r>
            <a:r>
              <a:rPr lang="en-US" dirty="0" smtClean="0"/>
              <a:t>), typically </a:t>
            </a:r>
            <a:r>
              <a:rPr lang="en-US" b="1" dirty="0" smtClean="0"/>
              <a:t>2-10 sec</a:t>
            </a:r>
          </a:p>
          <a:p>
            <a:r>
              <a:rPr lang="en-US" dirty="0" smtClean="0"/>
              <a:t>A video </a:t>
            </a:r>
            <a:r>
              <a:rPr lang="en-US" dirty="0"/>
              <a:t>player </a:t>
            </a:r>
            <a:r>
              <a:rPr lang="en-US" b="1" dirty="0"/>
              <a:t>dynamically adjusts </a:t>
            </a:r>
            <a:r>
              <a:rPr lang="en-US" dirty="0" smtClean="0"/>
              <a:t>bitrates </a:t>
            </a:r>
            <a:r>
              <a:rPr lang="en-US" dirty="0"/>
              <a:t>based on </a:t>
            </a:r>
            <a:r>
              <a:rPr lang="en-US" b="1" i="1" dirty="0">
                <a:solidFill>
                  <a:schemeClr val="accent6">
                    <a:lumMod val="50000"/>
                  </a:schemeClr>
                </a:solidFill>
              </a:rPr>
              <a:t>estimated network condition</a:t>
            </a:r>
            <a:r>
              <a:rPr lang="en-US" dirty="0"/>
              <a:t>s, </a:t>
            </a:r>
            <a:r>
              <a:rPr lang="en-US" b="1" i="1" dirty="0">
                <a:solidFill>
                  <a:srgbClr val="0070C0"/>
                </a:solidFill>
              </a:rPr>
              <a:t>buffer </a:t>
            </a:r>
            <a:r>
              <a:rPr lang="en-US" b="1" i="1" dirty="0" smtClean="0">
                <a:solidFill>
                  <a:srgbClr val="0070C0"/>
                </a:solidFill>
              </a:rPr>
              <a:t>occupancy, </a:t>
            </a:r>
            <a:r>
              <a:rPr lang="en-US" b="1" i="1" dirty="0" smtClean="0">
                <a:solidFill>
                  <a:srgbClr val="7030A0"/>
                </a:solidFill>
              </a:rPr>
              <a:t>hardware </a:t>
            </a:r>
            <a:r>
              <a:rPr lang="en-US" b="1" i="1" dirty="0">
                <a:solidFill>
                  <a:srgbClr val="7030A0"/>
                </a:solidFill>
              </a:rPr>
              <a:t>specifications </a:t>
            </a:r>
            <a:r>
              <a:rPr lang="en-US" dirty="0"/>
              <a:t>of viewers’ </a:t>
            </a:r>
            <a:r>
              <a:rPr lang="en-US" dirty="0" smtClean="0"/>
              <a:t>devices (e.g., distinguishing </a:t>
            </a:r>
            <a:r>
              <a:rPr lang="en-US" dirty="0"/>
              <a:t>smartphones from </a:t>
            </a:r>
            <a:r>
              <a:rPr lang="en-US" dirty="0" smtClean="0"/>
              <a:t>desktops)</a:t>
            </a:r>
            <a:endParaRPr lang="el-GR" dirty="0"/>
          </a:p>
        </p:txBody>
      </p:sp>
    </p:spTree>
    <p:extLst>
      <p:ext uri="{BB962C8B-B14F-4D97-AF65-F5344CB8AC3E}">
        <p14:creationId xmlns:p14="http://schemas.microsoft.com/office/powerpoint/2010/main" val="6782300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902559" y="2432214"/>
            <a:ext cx="7886990" cy="4080936"/>
          </a:xfrm>
          <a:prstGeom prst="rect">
            <a:avLst/>
          </a:prstGeom>
        </p:spPr>
      </p:pic>
      <p:sp>
        <p:nvSpPr>
          <p:cNvPr id="5" name="Rectangle 4"/>
          <p:cNvSpPr/>
          <p:nvPr/>
        </p:nvSpPr>
        <p:spPr>
          <a:xfrm>
            <a:off x="20836" y="0"/>
            <a:ext cx="9036496" cy="1077218"/>
          </a:xfrm>
          <a:prstGeom prst="rect">
            <a:avLst/>
          </a:prstGeom>
        </p:spPr>
        <p:txBody>
          <a:bodyPr wrap="square">
            <a:spAutoFit/>
          </a:bodyPr>
          <a:lstStyle/>
          <a:p>
            <a:r>
              <a:rPr lang="en-US" sz="3200" dirty="0"/>
              <a:t>Finite state machine (FSM) of state change </a:t>
            </a:r>
            <a:r>
              <a:rPr lang="en-US" sz="3200" dirty="0" smtClean="0"/>
              <a:t>&amp; bitrate switching </a:t>
            </a:r>
            <a:r>
              <a:rPr lang="en-US" sz="3200" dirty="0"/>
              <a:t>behavior of Microsoft’s SS players</a:t>
            </a:r>
            <a:endParaRPr lang="el-GR" sz="3200" dirty="0"/>
          </a:p>
        </p:txBody>
      </p:sp>
      <p:sp>
        <p:nvSpPr>
          <p:cNvPr id="6" name="Rectangle 5"/>
          <p:cNvSpPr/>
          <p:nvPr/>
        </p:nvSpPr>
        <p:spPr>
          <a:xfrm>
            <a:off x="323528" y="5805264"/>
            <a:ext cx="4522526" cy="707886"/>
          </a:xfrm>
          <a:prstGeom prst="rect">
            <a:avLst/>
          </a:prstGeom>
          <a:solidFill>
            <a:schemeClr val="accent6">
              <a:lumMod val="20000"/>
              <a:lumOff val="80000"/>
            </a:schemeClr>
          </a:solidFill>
        </p:spPr>
        <p:txBody>
          <a:bodyPr wrap="square">
            <a:spAutoFit/>
          </a:bodyPr>
          <a:lstStyle/>
          <a:p>
            <a:r>
              <a:rPr lang="en-US" sz="2000" b="1" dirty="0" err="1" smtClean="0"/>
              <a:t>B</a:t>
            </a:r>
            <a:r>
              <a:rPr lang="en-US" sz="1600" b="1" dirty="0" err="1" smtClean="0"/>
              <a:t>t</a:t>
            </a:r>
            <a:r>
              <a:rPr lang="en-US" sz="2000" dirty="0" smtClean="0"/>
              <a:t>: </a:t>
            </a:r>
            <a:r>
              <a:rPr lang="en-US" sz="2000" dirty="0"/>
              <a:t>how much video content is currently left </a:t>
            </a:r>
            <a:r>
              <a:rPr lang="en-US" sz="2000" dirty="0" smtClean="0"/>
              <a:t>in the </a:t>
            </a:r>
            <a:r>
              <a:rPr lang="en-US" sz="2000" b="1" dirty="0"/>
              <a:t>playout buffer </a:t>
            </a:r>
            <a:r>
              <a:rPr lang="en-US" sz="2000" dirty="0" smtClean="0"/>
              <a:t>(in sec).</a:t>
            </a:r>
            <a:endParaRPr lang="el-GR" sz="2000" dirty="0"/>
          </a:p>
        </p:txBody>
      </p:sp>
      <p:sp>
        <p:nvSpPr>
          <p:cNvPr id="7" name="Rectangle 6"/>
          <p:cNvSpPr/>
          <p:nvPr/>
        </p:nvSpPr>
        <p:spPr>
          <a:xfrm>
            <a:off x="5202555" y="1521077"/>
            <a:ext cx="3851920" cy="1015663"/>
          </a:xfrm>
          <a:prstGeom prst="rect">
            <a:avLst/>
          </a:prstGeom>
          <a:solidFill>
            <a:schemeClr val="accent1">
              <a:lumMod val="20000"/>
              <a:lumOff val="80000"/>
            </a:schemeClr>
          </a:solidFill>
        </p:spPr>
        <p:txBody>
          <a:bodyPr wrap="square">
            <a:spAutoFit/>
          </a:bodyPr>
          <a:lstStyle/>
          <a:p>
            <a:r>
              <a:rPr lang="en-US" sz="2000" b="1" dirty="0" err="1" smtClean="0"/>
              <a:t>BR</a:t>
            </a:r>
            <a:r>
              <a:rPr lang="en-US" sz="1600" b="1" dirty="0" err="1" smtClean="0"/>
              <a:t>i</a:t>
            </a:r>
            <a:r>
              <a:rPr lang="en-US" sz="1600" dirty="0" smtClean="0"/>
              <a:t> </a:t>
            </a:r>
            <a:r>
              <a:rPr lang="en-US" sz="2000" dirty="0" smtClean="0"/>
              <a:t>: the </a:t>
            </a:r>
            <a:r>
              <a:rPr lang="en-US" sz="2000" dirty="0"/>
              <a:t>video bitrate (in kb/s) selected by </a:t>
            </a:r>
            <a:r>
              <a:rPr lang="en-US" sz="2000" dirty="0" smtClean="0"/>
              <a:t>a player </a:t>
            </a:r>
            <a:r>
              <a:rPr lang="en-US" sz="2000" dirty="0"/>
              <a:t>during </a:t>
            </a:r>
            <a:r>
              <a:rPr lang="en-US" sz="2000" dirty="0" smtClean="0"/>
              <a:t>playback</a:t>
            </a:r>
            <a:endParaRPr lang="el-GR" sz="2000" dirty="0"/>
          </a:p>
        </p:txBody>
      </p:sp>
      <p:sp>
        <p:nvSpPr>
          <p:cNvPr id="8" name="Rectangle 7"/>
          <p:cNvSpPr/>
          <p:nvPr/>
        </p:nvSpPr>
        <p:spPr>
          <a:xfrm>
            <a:off x="115190" y="1521078"/>
            <a:ext cx="4817039" cy="1015663"/>
          </a:xfrm>
          <a:prstGeom prst="rect">
            <a:avLst/>
          </a:prstGeom>
          <a:solidFill>
            <a:schemeClr val="accent4">
              <a:lumMod val="20000"/>
              <a:lumOff val="80000"/>
            </a:schemeClr>
          </a:solidFill>
        </p:spPr>
        <p:txBody>
          <a:bodyPr wrap="square">
            <a:spAutoFit/>
          </a:bodyPr>
          <a:lstStyle/>
          <a:p>
            <a:r>
              <a:rPr lang="en-US" sz="2000" dirty="0" smtClean="0"/>
              <a:t>While the video is being played, the state of player can be </a:t>
            </a:r>
            <a:r>
              <a:rPr lang="en-US" sz="2000" b="1" dirty="0" smtClean="0"/>
              <a:t>Buffering, Steady </a:t>
            </a:r>
            <a:r>
              <a:rPr lang="en-US" sz="2000" dirty="0" smtClean="0"/>
              <a:t>or</a:t>
            </a:r>
            <a:r>
              <a:rPr lang="en-US" sz="2000" b="1" dirty="0" smtClean="0"/>
              <a:t> </a:t>
            </a:r>
            <a:r>
              <a:rPr lang="en-US" sz="2000" b="1" dirty="0" err="1" smtClean="0"/>
              <a:t>Rebufferring</a:t>
            </a:r>
            <a:endParaRPr lang="en-US" sz="2000" b="1" dirty="0" smtClean="0"/>
          </a:p>
        </p:txBody>
      </p:sp>
    </p:spTree>
    <p:extLst>
      <p:ext uri="{BB962C8B-B14F-4D97-AF65-F5344CB8AC3E}">
        <p14:creationId xmlns:p14="http://schemas.microsoft.com/office/powerpoint/2010/main" val="21943637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1979712" y="3302239"/>
            <a:ext cx="7020272" cy="3632473"/>
          </a:xfrm>
          <a:prstGeom prst="rect">
            <a:avLst/>
          </a:prstGeom>
        </p:spPr>
      </p:pic>
      <p:sp>
        <p:nvSpPr>
          <p:cNvPr id="2" name="Rectangle 1"/>
          <p:cNvSpPr/>
          <p:nvPr/>
        </p:nvSpPr>
        <p:spPr>
          <a:xfrm>
            <a:off x="107504" y="116632"/>
            <a:ext cx="9287433" cy="2246769"/>
          </a:xfrm>
          <a:prstGeom prst="rect">
            <a:avLst/>
          </a:prstGeom>
          <a:solidFill>
            <a:schemeClr val="accent1">
              <a:lumMod val="20000"/>
              <a:lumOff val="80000"/>
            </a:schemeClr>
          </a:solidFill>
        </p:spPr>
        <p:txBody>
          <a:bodyPr wrap="square">
            <a:spAutoFit/>
          </a:bodyPr>
          <a:lstStyle/>
          <a:p>
            <a:r>
              <a:rPr lang="en-US" sz="2000" b="1" u="sng" dirty="0" smtClean="0"/>
              <a:t>Buffering state</a:t>
            </a:r>
            <a:r>
              <a:rPr lang="en-US" sz="2000" dirty="0" smtClean="0"/>
              <a:t>: </a:t>
            </a:r>
            <a:r>
              <a:rPr lang="en-US" sz="2000" dirty="0"/>
              <a:t>the </a:t>
            </a:r>
            <a:r>
              <a:rPr lang="en-US" sz="2000" dirty="0" smtClean="0"/>
              <a:t>player </a:t>
            </a:r>
            <a:r>
              <a:rPr lang="en-US" sz="2000" b="1" dirty="0">
                <a:solidFill>
                  <a:srgbClr val="002060"/>
                </a:solidFill>
              </a:rPr>
              <a:t>aggressively</a:t>
            </a:r>
            <a:r>
              <a:rPr lang="en-US" sz="2000" b="1" dirty="0"/>
              <a:t> </a:t>
            </a:r>
            <a:r>
              <a:rPr lang="en-US" sz="2000" b="1" dirty="0" smtClean="0"/>
              <a:t>downloads </a:t>
            </a:r>
            <a:r>
              <a:rPr lang="en-US" sz="2000" dirty="0" smtClean="0"/>
              <a:t>video </a:t>
            </a:r>
            <a:r>
              <a:rPr lang="en-US" sz="2000" dirty="0"/>
              <a:t>content into its playout buffer. The player </a:t>
            </a:r>
            <a:r>
              <a:rPr lang="en-US" sz="2000" dirty="0" smtClean="0"/>
              <a:t>requests the </a:t>
            </a:r>
            <a:r>
              <a:rPr lang="en-US" sz="2000" dirty="0"/>
              <a:t>next segment right after it completely downloads </a:t>
            </a:r>
            <a:r>
              <a:rPr lang="en-US" sz="2000" dirty="0" smtClean="0"/>
              <a:t>the current </a:t>
            </a:r>
            <a:r>
              <a:rPr lang="en-US" sz="2000" dirty="0"/>
              <a:t>segment (</a:t>
            </a:r>
            <a:r>
              <a:rPr lang="en-US" sz="2000" b="1" dirty="0">
                <a:solidFill>
                  <a:srgbClr val="002060"/>
                </a:solidFill>
              </a:rPr>
              <a:t>back-to-back HTTP requests</a:t>
            </a:r>
            <a:r>
              <a:rPr lang="en-US" sz="2000" dirty="0"/>
              <a:t>) so that </a:t>
            </a:r>
            <a:r>
              <a:rPr lang="en-US" sz="2000" dirty="0" smtClean="0"/>
              <a:t>the buffer </a:t>
            </a:r>
            <a:r>
              <a:rPr lang="en-US" sz="2000" dirty="0"/>
              <a:t>can be filled as quickly as possible. </a:t>
            </a:r>
            <a:endParaRPr lang="en-US" sz="2000" dirty="0" smtClean="0"/>
          </a:p>
          <a:p>
            <a:r>
              <a:rPr lang="en-US" sz="2000" b="1" u="sng" dirty="0"/>
              <a:t>S</a:t>
            </a:r>
            <a:r>
              <a:rPr lang="en-US" sz="2000" b="1" u="sng" dirty="0" smtClean="0"/>
              <a:t>teady state</a:t>
            </a:r>
            <a:r>
              <a:rPr lang="en-US" sz="2000" dirty="0" smtClean="0"/>
              <a:t>: the player tries to </a:t>
            </a:r>
            <a:r>
              <a:rPr lang="en-US" sz="2000" b="1" dirty="0" smtClean="0"/>
              <a:t>keep the buffer full</a:t>
            </a:r>
            <a:r>
              <a:rPr lang="en-US" sz="2000" dirty="0" smtClean="0"/>
              <a:t>, instead of increasing the playout buffer level by downloading the segments back-to-back. Request one segment for every segment duration.</a:t>
            </a:r>
            <a:endParaRPr lang="el-GR" sz="2000" dirty="0"/>
          </a:p>
        </p:txBody>
      </p:sp>
      <p:sp>
        <p:nvSpPr>
          <p:cNvPr id="3" name="Rectangle 2"/>
          <p:cNvSpPr/>
          <p:nvPr/>
        </p:nvSpPr>
        <p:spPr>
          <a:xfrm>
            <a:off x="124428" y="2478877"/>
            <a:ext cx="9019572" cy="707886"/>
          </a:xfrm>
          <a:prstGeom prst="rect">
            <a:avLst/>
          </a:prstGeom>
          <a:solidFill>
            <a:schemeClr val="accent6">
              <a:lumMod val="20000"/>
              <a:lumOff val="80000"/>
            </a:schemeClr>
          </a:solidFill>
        </p:spPr>
        <p:txBody>
          <a:bodyPr wrap="square">
            <a:spAutoFit/>
          </a:bodyPr>
          <a:lstStyle/>
          <a:p>
            <a:r>
              <a:rPr lang="en-US" sz="2000" dirty="0"/>
              <a:t>When the playout buffer is running low, the state </a:t>
            </a:r>
            <a:r>
              <a:rPr lang="en-US" sz="2000" dirty="0" smtClean="0"/>
              <a:t>will switch </a:t>
            </a:r>
            <a:r>
              <a:rPr lang="en-US" sz="2000" dirty="0"/>
              <a:t>to Buffering again. </a:t>
            </a:r>
            <a:endParaRPr lang="en-US" sz="2000" dirty="0" smtClean="0"/>
          </a:p>
          <a:p>
            <a:r>
              <a:rPr lang="en-US" sz="2000" b="1" u="sng" dirty="0" smtClean="0">
                <a:solidFill>
                  <a:srgbClr val="FF0000"/>
                </a:solidFill>
              </a:rPr>
              <a:t>Rebuffering</a:t>
            </a:r>
            <a:r>
              <a:rPr lang="en-US" sz="2000" dirty="0" smtClean="0">
                <a:solidFill>
                  <a:srgbClr val="FF0000"/>
                </a:solidFill>
              </a:rPr>
              <a:t>: </a:t>
            </a:r>
            <a:r>
              <a:rPr lang="en-US" sz="2000" b="1" dirty="0" smtClean="0">
                <a:solidFill>
                  <a:srgbClr val="FF0000"/>
                </a:solidFill>
              </a:rPr>
              <a:t>no video </a:t>
            </a:r>
            <a:r>
              <a:rPr lang="en-US" sz="2000" b="1" dirty="0">
                <a:solidFill>
                  <a:srgbClr val="FF0000"/>
                </a:solidFill>
              </a:rPr>
              <a:t>content </a:t>
            </a:r>
            <a:r>
              <a:rPr lang="en-US" sz="2000" dirty="0"/>
              <a:t>available in the playout buffer during playback.</a:t>
            </a:r>
            <a:endParaRPr lang="el-GR" sz="2000" dirty="0"/>
          </a:p>
        </p:txBody>
      </p:sp>
      <p:sp>
        <p:nvSpPr>
          <p:cNvPr id="5" name="Rectangle 4"/>
          <p:cNvSpPr/>
          <p:nvPr/>
        </p:nvSpPr>
        <p:spPr>
          <a:xfrm>
            <a:off x="395536" y="4725144"/>
            <a:ext cx="2016224" cy="646331"/>
          </a:xfrm>
          <a:prstGeom prst="rect">
            <a:avLst/>
          </a:prstGeom>
        </p:spPr>
        <p:txBody>
          <a:bodyPr wrap="square">
            <a:spAutoFit/>
          </a:bodyPr>
          <a:lstStyle/>
          <a:p>
            <a:r>
              <a:rPr lang="en-US" b="1" dirty="0">
                <a:solidFill>
                  <a:srgbClr val="FF0000"/>
                </a:solidFill>
              </a:rPr>
              <a:t>Rebuffering: no video content </a:t>
            </a:r>
            <a:endParaRPr lang="el-GR" b="1" dirty="0">
              <a:solidFill>
                <a:srgbClr val="FF0000"/>
              </a:solidFill>
            </a:endParaRPr>
          </a:p>
        </p:txBody>
      </p:sp>
      <p:sp>
        <p:nvSpPr>
          <p:cNvPr id="6" name="Oval 5"/>
          <p:cNvSpPr/>
          <p:nvPr/>
        </p:nvSpPr>
        <p:spPr>
          <a:xfrm>
            <a:off x="2267744" y="4561676"/>
            <a:ext cx="864096" cy="7903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0907502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0" y="1196752"/>
            <a:ext cx="9210733" cy="4765876"/>
          </a:xfrm>
          <a:prstGeom prst="rect">
            <a:avLst/>
          </a:prstGeom>
        </p:spPr>
      </p:pic>
      <p:sp>
        <p:nvSpPr>
          <p:cNvPr id="6" name="Rectangle 5"/>
          <p:cNvSpPr/>
          <p:nvPr/>
        </p:nvSpPr>
        <p:spPr>
          <a:xfrm>
            <a:off x="4576427" y="1043309"/>
            <a:ext cx="4522526" cy="707886"/>
          </a:xfrm>
          <a:prstGeom prst="rect">
            <a:avLst/>
          </a:prstGeom>
          <a:solidFill>
            <a:schemeClr val="accent6">
              <a:lumMod val="20000"/>
              <a:lumOff val="80000"/>
            </a:schemeClr>
          </a:solidFill>
        </p:spPr>
        <p:txBody>
          <a:bodyPr wrap="square">
            <a:spAutoFit/>
          </a:bodyPr>
          <a:lstStyle/>
          <a:p>
            <a:r>
              <a:rPr lang="en-US" sz="2000" b="1" dirty="0" err="1" smtClean="0"/>
              <a:t>Bt</a:t>
            </a:r>
            <a:r>
              <a:rPr lang="en-US" sz="2000" dirty="0" smtClean="0"/>
              <a:t>: </a:t>
            </a:r>
            <a:r>
              <a:rPr lang="en-US" sz="2000" dirty="0"/>
              <a:t>how much video content is currently left </a:t>
            </a:r>
            <a:r>
              <a:rPr lang="en-US" sz="2000" dirty="0" smtClean="0"/>
              <a:t>in the </a:t>
            </a:r>
            <a:r>
              <a:rPr lang="en-US" sz="2000" b="1" dirty="0"/>
              <a:t>playout buffer </a:t>
            </a:r>
            <a:r>
              <a:rPr lang="en-US" sz="2000" dirty="0" smtClean="0"/>
              <a:t>(in sec).</a:t>
            </a:r>
            <a:endParaRPr lang="el-GR" sz="2000" dirty="0"/>
          </a:p>
        </p:txBody>
      </p:sp>
      <p:sp>
        <p:nvSpPr>
          <p:cNvPr id="7" name="Rectangle 6"/>
          <p:cNvSpPr/>
          <p:nvPr/>
        </p:nvSpPr>
        <p:spPr>
          <a:xfrm>
            <a:off x="4955385" y="248883"/>
            <a:ext cx="4176464" cy="707886"/>
          </a:xfrm>
          <a:prstGeom prst="rect">
            <a:avLst/>
          </a:prstGeom>
          <a:solidFill>
            <a:schemeClr val="accent1">
              <a:lumMod val="20000"/>
              <a:lumOff val="80000"/>
            </a:schemeClr>
          </a:solidFill>
        </p:spPr>
        <p:txBody>
          <a:bodyPr wrap="square">
            <a:spAutoFit/>
          </a:bodyPr>
          <a:lstStyle/>
          <a:p>
            <a:r>
              <a:rPr lang="en-US" sz="2000" b="1" dirty="0" err="1" smtClean="0"/>
              <a:t>BRi</a:t>
            </a:r>
            <a:r>
              <a:rPr lang="en-US" sz="2000" dirty="0" smtClean="0"/>
              <a:t> : the </a:t>
            </a:r>
            <a:r>
              <a:rPr lang="en-US" sz="2000" dirty="0"/>
              <a:t>video bitrate (in kb/s) selected by </a:t>
            </a:r>
            <a:r>
              <a:rPr lang="en-US" sz="2000" dirty="0" smtClean="0"/>
              <a:t>a player </a:t>
            </a:r>
            <a:r>
              <a:rPr lang="en-US" sz="2000" dirty="0"/>
              <a:t>during </a:t>
            </a:r>
            <a:r>
              <a:rPr lang="en-US" sz="2000" dirty="0" smtClean="0"/>
              <a:t>playback</a:t>
            </a:r>
            <a:endParaRPr lang="el-GR" sz="2000" dirty="0"/>
          </a:p>
        </p:txBody>
      </p:sp>
      <p:sp>
        <p:nvSpPr>
          <p:cNvPr id="8" name="Rectangle 7"/>
          <p:cNvSpPr/>
          <p:nvPr/>
        </p:nvSpPr>
        <p:spPr>
          <a:xfrm>
            <a:off x="29015" y="105596"/>
            <a:ext cx="4398969" cy="1631216"/>
          </a:xfrm>
          <a:prstGeom prst="rect">
            <a:avLst/>
          </a:prstGeom>
          <a:solidFill>
            <a:schemeClr val="accent4">
              <a:lumMod val="20000"/>
              <a:lumOff val="80000"/>
            </a:schemeClr>
          </a:solidFill>
        </p:spPr>
        <p:txBody>
          <a:bodyPr wrap="square">
            <a:spAutoFit/>
          </a:bodyPr>
          <a:lstStyle/>
          <a:p>
            <a:r>
              <a:rPr lang="en-US" sz="2000" b="1" dirty="0" smtClean="0"/>
              <a:t>DR</a:t>
            </a:r>
            <a:r>
              <a:rPr lang="en-US" sz="2000" dirty="0" smtClean="0"/>
              <a:t>: current </a:t>
            </a:r>
            <a:r>
              <a:rPr lang="en-US" sz="2000" b="1" dirty="0"/>
              <a:t>downloading data rate </a:t>
            </a:r>
            <a:r>
              <a:rPr lang="en-US" sz="2000" dirty="0" smtClean="0"/>
              <a:t>measured by </a:t>
            </a:r>
            <a:r>
              <a:rPr lang="en-US" sz="2000" dirty="0"/>
              <a:t>a bandwidth estimator in an ABR </a:t>
            </a:r>
            <a:r>
              <a:rPr lang="en-US" sz="2000" dirty="0" smtClean="0"/>
              <a:t>player</a:t>
            </a:r>
          </a:p>
          <a:p>
            <a:r>
              <a:rPr lang="en-US" sz="2000" b="1" dirty="0" smtClean="0"/>
              <a:t>DR-</a:t>
            </a:r>
            <a:r>
              <a:rPr lang="en-US" sz="2000" dirty="0" smtClean="0"/>
              <a:t>: available bandwidth in the network is decreasing</a:t>
            </a:r>
            <a:endParaRPr lang="el-GR" sz="2000" dirty="0"/>
          </a:p>
        </p:txBody>
      </p:sp>
      <p:sp>
        <p:nvSpPr>
          <p:cNvPr id="2" name="Rectangle 1"/>
          <p:cNvSpPr/>
          <p:nvPr/>
        </p:nvSpPr>
        <p:spPr>
          <a:xfrm>
            <a:off x="-1205" y="5742078"/>
            <a:ext cx="9145205" cy="1107996"/>
          </a:xfrm>
          <a:prstGeom prst="rect">
            <a:avLst/>
          </a:prstGeom>
        </p:spPr>
        <p:txBody>
          <a:bodyPr wrap="square">
            <a:spAutoFit/>
          </a:bodyPr>
          <a:lstStyle/>
          <a:p>
            <a:r>
              <a:rPr lang="en-US" sz="2200" b="1" dirty="0" err="1"/>
              <a:t>TimeOut</a:t>
            </a:r>
            <a:r>
              <a:rPr lang="en-US" sz="2200" b="1" dirty="0"/>
              <a:t>: </a:t>
            </a:r>
            <a:r>
              <a:rPr lang="en-US" sz="2200" dirty="0"/>
              <a:t>The timer is set to estimate network </a:t>
            </a:r>
            <a:r>
              <a:rPr lang="en-US" sz="2200" dirty="0" smtClean="0"/>
              <a:t>conditions. It </a:t>
            </a:r>
            <a:r>
              <a:rPr lang="en-US" sz="2200" dirty="0"/>
              <a:t>activates when the elapsed time for </a:t>
            </a:r>
            <a:r>
              <a:rPr lang="en-US" sz="2200" dirty="0" smtClean="0"/>
              <a:t>downloading a </a:t>
            </a:r>
            <a:r>
              <a:rPr lang="en-US" sz="2200" dirty="0"/>
              <a:t>requested segment is longer than </a:t>
            </a:r>
            <a:r>
              <a:rPr lang="en-US" sz="2200" dirty="0" smtClean="0"/>
              <a:t>expected.  In such </a:t>
            </a:r>
            <a:r>
              <a:rPr lang="en-US" sz="2200" dirty="0"/>
              <a:t>case, the bitrate is decreased for the next request.</a:t>
            </a:r>
            <a:endParaRPr lang="el-GR" sz="2200" dirty="0"/>
          </a:p>
        </p:txBody>
      </p:sp>
    </p:spTree>
    <p:extLst>
      <p:ext uri="{BB962C8B-B14F-4D97-AF65-F5344CB8AC3E}">
        <p14:creationId xmlns:p14="http://schemas.microsoft.com/office/powerpoint/2010/main" val="20275779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548680"/>
            <a:ext cx="8820472" cy="5386090"/>
          </a:xfrm>
          <a:prstGeom prst="rect">
            <a:avLst/>
          </a:prstGeom>
        </p:spPr>
        <p:txBody>
          <a:bodyPr wrap="square">
            <a:spAutoFit/>
          </a:bodyPr>
          <a:lstStyle/>
          <a:p>
            <a:r>
              <a:rPr lang="en-US" sz="3200" dirty="0" smtClean="0"/>
              <a:t>Selecting the Best </a:t>
            </a:r>
            <a:r>
              <a:rPr lang="en-US" sz="3200" dirty="0"/>
              <a:t>A</a:t>
            </a:r>
            <a:r>
              <a:rPr lang="en-US" sz="3200" dirty="0" smtClean="0"/>
              <a:t>vailable </a:t>
            </a:r>
            <a:r>
              <a:rPr lang="en-US" sz="3200" dirty="0"/>
              <a:t>B</a:t>
            </a:r>
            <a:r>
              <a:rPr lang="en-US" sz="3200" dirty="0" smtClean="0"/>
              <a:t>itrate </a:t>
            </a:r>
            <a:r>
              <a:rPr lang="en-US" sz="3200" dirty="0"/>
              <a:t>during </a:t>
            </a:r>
            <a:r>
              <a:rPr lang="en-US" sz="3200" dirty="0" smtClean="0"/>
              <a:t>Playback</a:t>
            </a:r>
          </a:p>
          <a:p>
            <a:endParaRPr lang="en-US" sz="2400" dirty="0" smtClean="0"/>
          </a:p>
          <a:p>
            <a:pPr marL="342900" indent="-342900">
              <a:buFont typeface="Arial" panose="020B0604020202020204" pitchFamily="34" charset="0"/>
              <a:buChar char="•"/>
            </a:pPr>
            <a:r>
              <a:rPr lang="en-US" sz="2400" dirty="0"/>
              <a:t>R</a:t>
            </a:r>
            <a:r>
              <a:rPr lang="en-US" sz="2400" dirty="0" smtClean="0"/>
              <a:t>eal-time </a:t>
            </a:r>
            <a:r>
              <a:rPr lang="en-US" sz="2400" dirty="0"/>
              <a:t>available network bandwidth </a:t>
            </a:r>
            <a:endParaRPr lang="en-US" sz="2400" dirty="0" smtClean="0"/>
          </a:p>
          <a:p>
            <a:pPr marL="171450" indent="-171450">
              <a:buFont typeface="Arial" panose="020B0604020202020204" pitchFamily="34" charset="0"/>
              <a:buChar char="•"/>
            </a:pPr>
            <a:r>
              <a:rPr lang="en-US" sz="2400" dirty="0"/>
              <a:t> </a:t>
            </a:r>
            <a:r>
              <a:rPr lang="en-US" sz="2400" dirty="0" smtClean="0"/>
              <a:t> Amount of video </a:t>
            </a:r>
            <a:r>
              <a:rPr lang="en-US" sz="2400" dirty="0"/>
              <a:t>remaining in the playout buffer during </a:t>
            </a:r>
            <a:r>
              <a:rPr lang="en-US" sz="2400" dirty="0" smtClean="0"/>
              <a:t>playback</a:t>
            </a:r>
            <a:endParaRPr lang="en-US" sz="2400" dirty="0"/>
          </a:p>
          <a:p>
            <a:pPr marL="171450" indent="-171450">
              <a:buFont typeface="Arial" panose="020B0604020202020204" pitchFamily="34" charset="0"/>
              <a:buChar char="•"/>
            </a:pPr>
            <a:r>
              <a:rPr lang="en-US" sz="2400" dirty="0"/>
              <a:t> </a:t>
            </a:r>
            <a:r>
              <a:rPr lang="en-US" sz="2400" dirty="0" smtClean="0"/>
              <a:t>Screen </a:t>
            </a:r>
            <a:r>
              <a:rPr lang="en-US" sz="2400" dirty="0"/>
              <a:t>resolution  </a:t>
            </a:r>
            <a:r>
              <a:rPr lang="en-US" sz="2400" dirty="0" smtClean="0"/>
              <a:t>&amp; </a:t>
            </a:r>
            <a:r>
              <a:rPr lang="en-US" sz="2400" dirty="0"/>
              <a:t>video rendering capabilities </a:t>
            </a:r>
            <a:r>
              <a:rPr lang="en-US" sz="2400" dirty="0" smtClean="0"/>
              <a:t>of viewers</a:t>
            </a:r>
            <a:r>
              <a:rPr lang="en-US" sz="2400" dirty="0"/>
              <a:t>’ </a:t>
            </a:r>
            <a:r>
              <a:rPr lang="en-US" sz="2400" dirty="0" smtClean="0"/>
              <a:t>devices</a:t>
            </a:r>
            <a:endParaRPr lang="en-US" sz="2400" dirty="0"/>
          </a:p>
          <a:p>
            <a:pPr marL="171450" indent="-171450">
              <a:buFont typeface="Arial" panose="020B0604020202020204" pitchFamily="34" charset="0"/>
              <a:buChar char="•"/>
            </a:pPr>
            <a:r>
              <a:rPr lang="en-US" sz="2400" dirty="0"/>
              <a:t> </a:t>
            </a:r>
            <a:r>
              <a:rPr lang="en-US" sz="2400" dirty="0" smtClean="0"/>
              <a:t>Frame </a:t>
            </a:r>
            <a:r>
              <a:rPr lang="en-US" sz="2400" dirty="0"/>
              <a:t>rate &amp;</a:t>
            </a:r>
            <a:r>
              <a:rPr lang="en-US" sz="2400" dirty="0" smtClean="0"/>
              <a:t> </a:t>
            </a:r>
            <a:r>
              <a:rPr lang="en-US" sz="2400" dirty="0"/>
              <a:t>viewers’ interactive actions (e.g., </a:t>
            </a:r>
            <a:r>
              <a:rPr lang="en-US" sz="2400" dirty="0" smtClean="0"/>
              <a:t>resizing the </a:t>
            </a:r>
            <a:r>
              <a:rPr lang="en-US" sz="2400" dirty="0"/>
              <a:t>browser window) during </a:t>
            </a:r>
            <a:r>
              <a:rPr lang="en-US" sz="2400" dirty="0" smtClean="0"/>
              <a:t>playback</a:t>
            </a:r>
            <a:endParaRPr lang="en-US" sz="2400" dirty="0"/>
          </a:p>
          <a:p>
            <a:endParaRPr lang="en-US" sz="2400" dirty="0" smtClean="0"/>
          </a:p>
          <a:p>
            <a:r>
              <a:rPr lang="en-US" sz="2400" dirty="0" smtClean="0"/>
              <a:t>A </a:t>
            </a:r>
            <a:r>
              <a:rPr lang="en-US" sz="2400" dirty="0"/>
              <a:t>player may experience frequent frame drops when </a:t>
            </a:r>
            <a:r>
              <a:rPr lang="en-US" sz="2400" dirty="0" smtClean="0"/>
              <a:t>a system </a:t>
            </a:r>
            <a:r>
              <a:rPr lang="en-US" sz="2400" dirty="0"/>
              <a:t>is running multitasking that requires significant </a:t>
            </a:r>
            <a:r>
              <a:rPr lang="en-US" sz="2400" dirty="0" smtClean="0"/>
              <a:t>RAM &amp; CPU </a:t>
            </a:r>
          </a:p>
          <a:p>
            <a:pPr marL="285750" indent="-285750">
              <a:buFont typeface="Arial" panose="020B0604020202020204" pitchFamily="34" charset="0"/>
              <a:buChar char="•"/>
            </a:pPr>
            <a:r>
              <a:rPr lang="en-US" sz="2400" dirty="0" smtClean="0"/>
              <a:t>Under a </a:t>
            </a:r>
            <a:r>
              <a:rPr lang="en-US" sz="2400" dirty="0"/>
              <a:t>large number of </a:t>
            </a:r>
            <a:r>
              <a:rPr lang="en-US" sz="2400" dirty="0" smtClean="0"/>
              <a:t>frame dropped: </a:t>
            </a:r>
          </a:p>
          <a:p>
            <a:pPr marL="457200" indent="-457200">
              <a:buFont typeface="+mj-lt"/>
              <a:buAutoNum type="arabicPeriod"/>
            </a:pPr>
            <a:r>
              <a:rPr lang="en-US" sz="2400" dirty="0" smtClean="0"/>
              <a:t>the </a:t>
            </a:r>
            <a:r>
              <a:rPr lang="en-US" sz="2400" dirty="0"/>
              <a:t>player flushes its buffer </a:t>
            </a:r>
            <a:endParaRPr lang="en-US" sz="2400" dirty="0" smtClean="0"/>
          </a:p>
          <a:p>
            <a:pPr marL="457200" indent="-457200">
              <a:buFont typeface="+mj-lt"/>
              <a:buAutoNum type="arabicPeriod"/>
            </a:pPr>
            <a:r>
              <a:rPr lang="en-US" sz="2400" dirty="0" smtClean="0"/>
              <a:t>re-downloads </a:t>
            </a:r>
            <a:r>
              <a:rPr lang="en-US" sz="2400" dirty="0"/>
              <a:t>the </a:t>
            </a:r>
            <a:r>
              <a:rPr lang="en-US" sz="2400" dirty="0" smtClean="0"/>
              <a:t>discarded segments </a:t>
            </a:r>
            <a:r>
              <a:rPr lang="en-US" sz="2400" dirty="0"/>
              <a:t>at </a:t>
            </a:r>
            <a:r>
              <a:rPr lang="en-US" sz="2400" b="1" dirty="0" smtClean="0">
                <a:solidFill>
                  <a:srgbClr val="FF0000"/>
                </a:solidFill>
              </a:rPr>
              <a:t>lower playback </a:t>
            </a:r>
            <a:r>
              <a:rPr lang="en-US" sz="2400" dirty="0" smtClean="0"/>
              <a:t>rates to provide a good video quality</a:t>
            </a:r>
            <a:endParaRPr lang="el-GR" sz="2400" dirty="0"/>
          </a:p>
        </p:txBody>
      </p:sp>
    </p:spTree>
    <p:extLst>
      <p:ext uri="{BB962C8B-B14F-4D97-AF65-F5344CB8AC3E}">
        <p14:creationId xmlns:p14="http://schemas.microsoft.com/office/powerpoint/2010/main" val="41508412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7504" y="630200"/>
            <a:ext cx="9033019" cy="5823136"/>
          </a:xfrm>
          <a:prstGeom prst="rect">
            <a:avLst/>
          </a:prstGeom>
        </p:spPr>
      </p:pic>
    </p:spTree>
    <p:extLst>
      <p:ext uri="{BB962C8B-B14F-4D97-AF65-F5344CB8AC3E}">
        <p14:creationId xmlns:p14="http://schemas.microsoft.com/office/powerpoint/2010/main" val="23906396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cstate="print"/>
          <a:stretch>
            <a:fillRect/>
          </a:stretch>
        </p:blipFill>
        <p:spPr>
          <a:xfrm>
            <a:off x="5436096" y="736477"/>
            <a:ext cx="3826390" cy="5708000"/>
          </a:xfrm>
          <a:prstGeom prst="rect">
            <a:avLst/>
          </a:prstGeom>
        </p:spPr>
      </p:pic>
      <p:sp>
        <p:nvSpPr>
          <p:cNvPr id="2" name="Title 1"/>
          <p:cNvSpPr>
            <a:spLocks noGrp="1"/>
          </p:cNvSpPr>
          <p:nvPr>
            <p:ph type="title"/>
          </p:nvPr>
        </p:nvSpPr>
        <p:spPr>
          <a:xfrm>
            <a:off x="251520" y="-80991"/>
            <a:ext cx="8229600" cy="1143000"/>
          </a:xfrm>
        </p:spPr>
        <p:txBody>
          <a:bodyPr>
            <a:normAutofit/>
          </a:bodyPr>
          <a:lstStyle/>
          <a:p>
            <a:r>
              <a:rPr lang="en-GB" sz="4000" dirty="0" smtClean="0"/>
              <a:t>HTTP Adaptive streaming</a:t>
            </a:r>
            <a:endParaRPr lang="el-GR" sz="4000" dirty="0"/>
          </a:p>
        </p:txBody>
      </p:sp>
      <p:sp>
        <p:nvSpPr>
          <p:cNvPr id="3" name="Content Placeholder 2"/>
          <p:cNvSpPr>
            <a:spLocks noGrp="1"/>
          </p:cNvSpPr>
          <p:nvPr>
            <p:ph idx="1"/>
          </p:nvPr>
        </p:nvSpPr>
        <p:spPr>
          <a:xfrm>
            <a:off x="0" y="1825625"/>
            <a:ext cx="5724128" cy="4351338"/>
          </a:xfrm>
        </p:spPr>
        <p:txBody>
          <a:bodyPr>
            <a:normAutofit/>
          </a:bodyPr>
          <a:lstStyle/>
          <a:p>
            <a:r>
              <a:rPr lang="en-GB" sz="2400" dirty="0" smtClean="0"/>
              <a:t>Video chunks in different bitrate at the server</a:t>
            </a:r>
          </a:p>
          <a:p>
            <a:r>
              <a:rPr lang="en-GB" sz="2400" dirty="0" smtClean="0"/>
              <a:t>Client selects bitrate based on throughput &amp; buffer availability</a:t>
            </a:r>
          </a:p>
          <a:p>
            <a:pPr marL="0" indent="0">
              <a:buNone/>
            </a:pPr>
            <a:endParaRPr lang="en-GB" sz="2400" dirty="0" smtClean="0"/>
          </a:p>
          <a:p>
            <a:pPr marL="0" indent="0">
              <a:buNone/>
            </a:pPr>
            <a:r>
              <a:rPr lang="en-GB" sz="2400" dirty="0" smtClean="0"/>
              <a:t>Impairments:</a:t>
            </a:r>
          </a:p>
          <a:p>
            <a:pPr lvl="1"/>
            <a:r>
              <a:rPr lang="en-GB" dirty="0" smtClean="0"/>
              <a:t>Start-up delay</a:t>
            </a:r>
          </a:p>
          <a:p>
            <a:pPr lvl="1"/>
            <a:r>
              <a:rPr lang="en-GB" dirty="0" smtClean="0"/>
              <a:t>Rebuffering events</a:t>
            </a:r>
          </a:p>
          <a:p>
            <a:pPr lvl="1"/>
            <a:r>
              <a:rPr lang="en-GB" dirty="0" smtClean="0"/>
              <a:t>Positive &amp; negative BR changes</a:t>
            </a:r>
          </a:p>
          <a:p>
            <a:pPr lvl="1"/>
            <a:r>
              <a:rPr lang="en-GB" dirty="0" smtClean="0"/>
              <a:t>Low video resolutions</a:t>
            </a:r>
          </a:p>
        </p:txBody>
      </p:sp>
      <p:sp>
        <p:nvSpPr>
          <p:cNvPr id="5" name="CuadroTexto 5"/>
          <p:cNvSpPr txBox="1"/>
          <p:nvPr/>
        </p:nvSpPr>
        <p:spPr>
          <a:xfrm>
            <a:off x="528247" y="6506022"/>
            <a:ext cx="8087507" cy="276999"/>
          </a:xfrm>
          <a:prstGeom prst="rect">
            <a:avLst/>
          </a:prstGeom>
          <a:noFill/>
        </p:spPr>
        <p:txBody>
          <a:bodyPr wrap="square" rtlCol="0">
            <a:spAutoFit/>
          </a:bodyPr>
          <a:lstStyle/>
          <a:p>
            <a:pPr algn="ctr"/>
            <a:r>
              <a:rPr lang="en-GB" sz="1200" dirty="0"/>
              <a:t>[</a:t>
            </a:r>
            <a:r>
              <a:rPr lang="en-GB" sz="1200" dirty="0" err="1" smtClean="0"/>
              <a:t>Seufert</a:t>
            </a:r>
            <a:r>
              <a:rPr lang="en-GB" sz="1200" dirty="0" smtClean="0"/>
              <a:t> </a:t>
            </a:r>
            <a:r>
              <a:rPr lang="en-GB" sz="1200" i="1" dirty="0" smtClean="0"/>
              <a:t>et </a:t>
            </a:r>
            <a:r>
              <a:rPr lang="en-GB" sz="1200" i="1" dirty="0"/>
              <a:t>al</a:t>
            </a:r>
            <a:r>
              <a:rPr lang="en-GB" sz="1200" dirty="0" smtClean="0"/>
              <a:t>., “</a:t>
            </a:r>
            <a:r>
              <a:rPr lang="en-US" sz="1200" dirty="0" smtClean="0"/>
              <a:t>A Survey on Quality of Experience of HTTP Adaptive Streaming”,</a:t>
            </a:r>
            <a:r>
              <a:rPr lang="en-GB" sz="1200" dirty="0" smtClean="0"/>
              <a:t> IEEE </a:t>
            </a:r>
            <a:r>
              <a:rPr lang="en-GB" sz="1200" dirty="0"/>
              <a:t>Communication Surveys &amp; </a:t>
            </a:r>
            <a:r>
              <a:rPr lang="en-GB" sz="1200" dirty="0" smtClean="0"/>
              <a:t>Tutorials, 2014]</a:t>
            </a:r>
            <a:endParaRPr lang="en-GB" sz="1200" dirty="0"/>
          </a:p>
        </p:txBody>
      </p:sp>
      <p:sp>
        <p:nvSpPr>
          <p:cNvPr id="6" name="Slide Number Placeholder 5"/>
          <p:cNvSpPr>
            <a:spLocks noGrp="1"/>
          </p:cNvSpPr>
          <p:nvPr>
            <p:ph type="sldNum" sz="quarter" idx="12"/>
          </p:nvPr>
        </p:nvSpPr>
        <p:spPr/>
        <p:txBody>
          <a:bodyPr/>
          <a:lstStyle/>
          <a:p>
            <a:fld id="{09639455-EE1D-4B35-B9D4-B6F8F54A2F99}" type="slidenum">
              <a:rPr lang="el-GR" smtClean="0"/>
              <a:t>67</a:t>
            </a:fld>
            <a:endParaRPr lang="el-GR"/>
          </a:p>
        </p:txBody>
      </p:sp>
    </p:spTree>
    <p:extLst>
      <p:ext uri="{BB962C8B-B14F-4D97-AF65-F5344CB8AC3E}">
        <p14:creationId xmlns:p14="http://schemas.microsoft.com/office/powerpoint/2010/main" val="9890592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395536" y="3140968"/>
            <a:ext cx="7908857" cy="2381124"/>
          </a:xfrm>
          <a:prstGeom prst="rect">
            <a:avLst/>
          </a:prstGeom>
        </p:spPr>
      </p:pic>
      <p:sp>
        <p:nvSpPr>
          <p:cNvPr id="4" name="Content Placeholder 3"/>
          <p:cNvSpPr>
            <a:spLocks noGrp="1"/>
          </p:cNvSpPr>
          <p:nvPr>
            <p:ph idx="1"/>
          </p:nvPr>
        </p:nvSpPr>
        <p:spPr>
          <a:xfrm>
            <a:off x="539552" y="1338091"/>
            <a:ext cx="7886700" cy="4351338"/>
          </a:xfrm>
        </p:spPr>
        <p:txBody>
          <a:bodyPr/>
          <a:lstStyle/>
          <a:p>
            <a:r>
              <a:rPr lang="en-US" dirty="0" smtClean="0"/>
              <a:t>RB: rebuffering</a:t>
            </a:r>
          </a:p>
          <a:p>
            <a:r>
              <a:rPr lang="en-US" dirty="0" smtClean="0"/>
              <a:t>BR: bitrate change</a:t>
            </a:r>
          </a:p>
          <a:p>
            <a:r>
              <a:rPr lang="en-US" dirty="0" smtClean="0"/>
              <a:t>Pos. BR: increase of the bitrate</a:t>
            </a:r>
          </a:p>
          <a:p>
            <a:r>
              <a:rPr lang="en-US" dirty="0" smtClean="0"/>
              <a:t>Neg. BR: decrease of the bitrate</a:t>
            </a:r>
            <a:endParaRPr lang="el-GR" dirty="0"/>
          </a:p>
        </p:txBody>
      </p:sp>
      <p:sp>
        <p:nvSpPr>
          <p:cNvPr id="5" name="TextBox 4"/>
          <p:cNvSpPr txBox="1"/>
          <p:nvPr/>
        </p:nvSpPr>
        <p:spPr>
          <a:xfrm>
            <a:off x="1403648" y="202808"/>
            <a:ext cx="5317738" cy="584775"/>
          </a:xfrm>
          <a:prstGeom prst="rect">
            <a:avLst/>
          </a:prstGeom>
          <a:noFill/>
        </p:spPr>
        <p:txBody>
          <a:bodyPr wrap="none" rtlCol="0">
            <a:spAutoFit/>
          </a:bodyPr>
          <a:lstStyle/>
          <a:p>
            <a:r>
              <a:rPr lang="en-US" sz="3200" dirty="0" err="1" smtClean="0"/>
              <a:t>Youtube</a:t>
            </a:r>
            <a:r>
              <a:rPr lang="en-US" sz="3200" dirty="0" smtClean="0"/>
              <a:t> Measurement Studies</a:t>
            </a:r>
            <a:endParaRPr lang="el-GR" sz="3200" dirty="0"/>
          </a:p>
        </p:txBody>
      </p:sp>
    </p:spTree>
    <p:extLst>
      <p:ext uri="{BB962C8B-B14F-4D97-AF65-F5344CB8AC3E}">
        <p14:creationId xmlns:p14="http://schemas.microsoft.com/office/powerpoint/2010/main" val="40727339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6584"/>
            <a:ext cx="9252520" cy="820211"/>
          </a:xfrm>
        </p:spPr>
        <p:txBody>
          <a:bodyPr>
            <a:normAutofit/>
          </a:bodyPr>
          <a:lstStyle/>
          <a:p>
            <a:r>
              <a:rPr lang="en-US" sz="2800" dirty="0" smtClean="0"/>
              <a:t>Key Findings of QoE for Video Streaming (Related Work)</a:t>
            </a:r>
            <a:endParaRPr lang="el-GR" sz="2800" dirty="0"/>
          </a:p>
        </p:txBody>
      </p:sp>
      <p:sp>
        <p:nvSpPr>
          <p:cNvPr id="3" name="Content Placeholder 2"/>
          <p:cNvSpPr>
            <a:spLocks noGrp="1"/>
          </p:cNvSpPr>
          <p:nvPr>
            <p:ph idx="1"/>
          </p:nvPr>
        </p:nvSpPr>
        <p:spPr>
          <a:xfrm>
            <a:off x="107504" y="908720"/>
            <a:ext cx="8975831" cy="3744416"/>
          </a:xfrm>
          <a:solidFill>
            <a:schemeClr val="accent5">
              <a:lumMod val="20000"/>
              <a:lumOff val="80000"/>
            </a:schemeClr>
          </a:solidFill>
        </p:spPr>
        <p:txBody>
          <a:bodyPr>
            <a:noAutofit/>
          </a:bodyPr>
          <a:lstStyle/>
          <a:p>
            <a:r>
              <a:rPr lang="en-US" sz="2200" dirty="0"/>
              <a:t>Rebufferings (RB) are critical:</a:t>
            </a:r>
          </a:p>
          <a:p>
            <a:pPr lvl="1"/>
            <a:r>
              <a:rPr lang="en-US" sz="2200" dirty="0"/>
              <a:t>Duration </a:t>
            </a:r>
            <a:r>
              <a:rPr lang="en-US" sz="2200" dirty="0" smtClean="0"/>
              <a:t>&amp; Number </a:t>
            </a:r>
            <a:r>
              <a:rPr lang="en-US" sz="2200" dirty="0"/>
              <a:t>of the events</a:t>
            </a:r>
          </a:p>
          <a:p>
            <a:r>
              <a:rPr lang="en-US" sz="2200" dirty="0"/>
              <a:t>Startup delay </a:t>
            </a:r>
            <a:r>
              <a:rPr lang="en-US" sz="2200" dirty="0" smtClean="0"/>
              <a:t>&gt; 2 sec has </a:t>
            </a:r>
            <a:r>
              <a:rPr lang="en-US" sz="2200" dirty="0"/>
              <a:t>negative </a:t>
            </a:r>
            <a:r>
              <a:rPr lang="en-US" sz="2200" dirty="0" smtClean="0"/>
              <a:t>impact</a:t>
            </a:r>
            <a:endParaRPr lang="en-US" sz="2200" dirty="0"/>
          </a:p>
          <a:p>
            <a:r>
              <a:rPr lang="en-US" sz="2200" dirty="0"/>
              <a:t>Bitrate changes (BR) are important:</a:t>
            </a:r>
          </a:p>
          <a:p>
            <a:pPr lvl="1"/>
            <a:r>
              <a:rPr lang="en-US" sz="2200" dirty="0"/>
              <a:t>Negative BR -&gt; poor QoE specially after long periods of high quality</a:t>
            </a:r>
          </a:p>
          <a:p>
            <a:pPr lvl="1"/>
            <a:r>
              <a:rPr lang="en-US" sz="2200" dirty="0"/>
              <a:t>Positive BR -&gt; can also dissatisfy users</a:t>
            </a:r>
          </a:p>
          <a:p>
            <a:pPr lvl="1"/>
            <a:r>
              <a:rPr lang="en-US" sz="2200" dirty="0"/>
              <a:t>Same average BR is perceived differently, depending on the level fluctuation patterns</a:t>
            </a:r>
          </a:p>
          <a:p>
            <a:pPr lvl="1"/>
            <a:r>
              <a:rPr lang="en-US" sz="2200" dirty="0"/>
              <a:t>The annoyance of staying at low quality grows exponentially with the duration it is maintained</a:t>
            </a:r>
          </a:p>
        </p:txBody>
      </p:sp>
      <p:sp>
        <p:nvSpPr>
          <p:cNvPr id="4" name="TextBox 3"/>
          <p:cNvSpPr txBox="1"/>
          <p:nvPr/>
        </p:nvSpPr>
        <p:spPr>
          <a:xfrm>
            <a:off x="15353" y="5246220"/>
            <a:ext cx="9067982" cy="1615827"/>
          </a:xfrm>
          <a:prstGeom prst="rect">
            <a:avLst/>
          </a:prstGeom>
          <a:noFill/>
        </p:spPr>
        <p:txBody>
          <a:bodyPr wrap="square" rtlCol="0">
            <a:spAutoFit/>
          </a:bodyPr>
          <a:lstStyle/>
          <a:p>
            <a:pPr algn="just"/>
            <a:r>
              <a:rPr lang="en-US" sz="1100" dirty="0">
                <a:solidFill>
                  <a:prstClr val="black"/>
                </a:solidFill>
              </a:rPr>
              <a:t>1. T. </a:t>
            </a:r>
            <a:r>
              <a:rPr lang="en-US" sz="1100" dirty="0" err="1">
                <a:solidFill>
                  <a:prstClr val="black"/>
                </a:solidFill>
              </a:rPr>
              <a:t>Hoßfeld</a:t>
            </a:r>
            <a:r>
              <a:rPr lang="en-US" sz="1100" dirty="0">
                <a:solidFill>
                  <a:prstClr val="black"/>
                </a:solidFill>
              </a:rPr>
              <a:t> </a:t>
            </a:r>
            <a:r>
              <a:rPr lang="en-US" sz="1100" i="1" dirty="0">
                <a:solidFill>
                  <a:prstClr val="black"/>
                </a:solidFill>
              </a:rPr>
              <a:t>et al</a:t>
            </a:r>
            <a:r>
              <a:rPr lang="en-US" sz="1100" dirty="0">
                <a:solidFill>
                  <a:prstClr val="black"/>
                </a:solidFill>
              </a:rPr>
              <a:t>. , “</a:t>
            </a:r>
            <a:r>
              <a:rPr lang="en-US" sz="1100" dirty="0" err="1">
                <a:solidFill>
                  <a:prstClr val="black"/>
                </a:solidFill>
              </a:rPr>
              <a:t>Pippi</a:t>
            </a:r>
            <a:r>
              <a:rPr lang="en-US" sz="1100" dirty="0">
                <a:solidFill>
                  <a:prstClr val="black"/>
                </a:solidFill>
              </a:rPr>
              <a:t> </a:t>
            </a:r>
            <a:r>
              <a:rPr lang="en-US" sz="1100" dirty="0" err="1">
                <a:solidFill>
                  <a:prstClr val="black"/>
                </a:solidFill>
              </a:rPr>
              <a:t>Longstocking</a:t>
            </a:r>
            <a:r>
              <a:rPr lang="en-US" sz="1100" dirty="0">
                <a:solidFill>
                  <a:prstClr val="black"/>
                </a:solidFill>
              </a:rPr>
              <a:t> calculus for temporal stimuli pattern on YouTube QoE: 1 + 1 = 3 and 1 ∗ 4 ≠ 4 ∗ 1.” </a:t>
            </a:r>
            <a:r>
              <a:rPr lang="en-US" sz="1100" dirty="0" smtClean="0">
                <a:solidFill>
                  <a:prstClr val="black"/>
                </a:solidFill>
              </a:rPr>
              <a:t>5th </a:t>
            </a:r>
            <a:r>
              <a:rPr lang="en-US" sz="1100" dirty="0">
                <a:solidFill>
                  <a:prstClr val="black"/>
                </a:solidFill>
              </a:rPr>
              <a:t>Workshop on Mobile Video. ACM, 2013.</a:t>
            </a:r>
          </a:p>
          <a:p>
            <a:pPr algn="just"/>
            <a:r>
              <a:rPr lang="en-US" sz="1100" dirty="0">
                <a:solidFill>
                  <a:prstClr val="black"/>
                </a:solidFill>
              </a:rPr>
              <a:t>2. S. Krishnan and R. </a:t>
            </a:r>
            <a:r>
              <a:rPr lang="en-US" sz="1100" dirty="0" err="1">
                <a:solidFill>
                  <a:prstClr val="black"/>
                </a:solidFill>
              </a:rPr>
              <a:t>Sitaraman</a:t>
            </a:r>
            <a:r>
              <a:rPr lang="en-US" sz="1100" dirty="0">
                <a:solidFill>
                  <a:prstClr val="black"/>
                </a:solidFill>
              </a:rPr>
              <a:t>, “Video stream quality impacts viewer behavior: inferring causality using quasi-experimental designs</a:t>
            </a:r>
            <a:r>
              <a:rPr lang="en-US" sz="1100" dirty="0" smtClean="0">
                <a:solidFill>
                  <a:prstClr val="black"/>
                </a:solidFill>
              </a:rPr>
              <a:t>”, </a:t>
            </a:r>
            <a:r>
              <a:rPr lang="en-US" sz="1100" dirty="0">
                <a:solidFill>
                  <a:prstClr val="black"/>
                </a:solidFill>
              </a:rPr>
              <a:t>IEEE/ACM Transactions on Networking, 2013.</a:t>
            </a:r>
          </a:p>
          <a:p>
            <a:pPr algn="just"/>
            <a:r>
              <a:rPr lang="en-US" sz="1100" dirty="0">
                <a:solidFill>
                  <a:prstClr val="black"/>
                </a:solidFill>
              </a:rPr>
              <a:t>3. A. </a:t>
            </a:r>
            <a:r>
              <a:rPr lang="en-US" sz="1100" dirty="0" err="1">
                <a:solidFill>
                  <a:prstClr val="black"/>
                </a:solidFill>
              </a:rPr>
              <a:t>Moorthy</a:t>
            </a:r>
            <a:r>
              <a:rPr lang="en-US" sz="1100" dirty="0">
                <a:solidFill>
                  <a:prstClr val="black"/>
                </a:solidFill>
              </a:rPr>
              <a:t> </a:t>
            </a:r>
            <a:r>
              <a:rPr lang="en-US" sz="1100" i="1" dirty="0">
                <a:solidFill>
                  <a:prstClr val="black"/>
                </a:solidFill>
              </a:rPr>
              <a:t>et al</a:t>
            </a:r>
            <a:r>
              <a:rPr lang="en-US" sz="1100" dirty="0">
                <a:solidFill>
                  <a:prstClr val="black"/>
                </a:solidFill>
              </a:rPr>
              <a:t>., “Video Quality Assessment on Mobile Devices: Subjective, Behavioral and Objective Studies”, IEEE Journal of Selected Topics in Signal Processing, 2012.</a:t>
            </a:r>
          </a:p>
          <a:p>
            <a:pPr algn="just"/>
            <a:r>
              <a:rPr lang="en-US" sz="1100" dirty="0">
                <a:solidFill>
                  <a:prstClr val="black"/>
                </a:solidFill>
              </a:rPr>
              <a:t>4. Y. Liu </a:t>
            </a:r>
            <a:r>
              <a:rPr lang="en-US" sz="1100" i="1" dirty="0">
                <a:solidFill>
                  <a:prstClr val="black"/>
                </a:solidFill>
              </a:rPr>
              <a:t>et al</a:t>
            </a:r>
            <a:r>
              <a:rPr lang="en-US" sz="1100" dirty="0">
                <a:solidFill>
                  <a:prstClr val="black"/>
                </a:solidFill>
              </a:rPr>
              <a:t>., “Deriving and Validating User Experience Model for DASH Video Streaming”, IEEE Transactions on Broadcasting, 2015.</a:t>
            </a:r>
          </a:p>
          <a:p>
            <a:pPr algn="just"/>
            <a:r>
              <a:rPr lang="en-US" sz="1100" dirty="0">
                <a:solidFill>
                  <a:prstClr val="black"/>
                </a:solidFill>
              </a:rPr>
              <a:t>5. B. </a:t>
            </a:r>
            <a:r>
              <a:rPr lang="en-US" sz="1100" dirty="0" err="1">
                <a:solidFill>
                  <a:prstClr val="black"/>
                </a:solidFill>
              </a:rPr>
              <a:t>Lewcio</a:t>
            </a:r>
            <a:r>
              <a:rPr lang="en-US" sz="1100" dirty="0">
                <a:solidFill>
                  <a:prstClr val="black"/>
                </a:solidFill>
              </a:rPr>
              <a:t> </a:t>
            </a:r>
            <a:r>
              <a:rPr lang="en-US" sz="1100" i="1" dirty="0">
                <a:solidFill>
                  <a:prstClr val="black"/>
                </a:solidFill>
              </a:rPr>
              <a:t>et al., </a:t>
            </a:r>
            <a:r>
              <a:rPr lang="en-US" sz="1100" dirty="0">
                <a:solidFill>
                  <a:prstClr val="black"/>
                </a:solidFill>
              </a:rPr>
              <a:t>“Video quality in next generation mobile networks - Perception of time-varying transmission”, </a:t>
            </a:r>
            <a:r>
              <a:rPr lang="en-US" sz="1100" dirty="0" smtClean="0">
                <a:solidFill>
                  <a:prstClr val="black"/>
                </a:solidFill>
              </a:rPr>
              <a:t>2011 </a:t>
            </a:r>
            <a:r>
              <a:rPr lang="en-US" sz="1100" dirty="0">
                <a:solidFill>
                  <a:prstClr val="black"/>
                </a:solidFill>
              </a:rPr>
              <a:t>IEEE International Workshop Technical Committee on Communications Quality and Reliability (CQR), 2011. </a:t>
            </a:r>
            <a:endParaRPr lang="el-GR" sz="1100" dirty="0">
              <a:solidFill>
                <a:prstClr val="black"/>
              </a:solidFill>
            </a:endParaRPr>
          </a:p>
        </p:txBody>
      </p:sp>
    </p:spTree>
    <p:extLst>
      <p:ext uri="{BB962C8B-B14F-4D97-AF65-F5344CB8AC3E}">
        <p14:creationId xmlns:p14="http://schemas.microsoft.com/office/powerpoint/2010/main" val="1288372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cstate="print"/>
          <a:srcRect/>
          <a:stretch>
            <a:fillRect/>
          </a:stretch>
        </p:blipFill>
        <p:spPr bwMode="auto">
          <a:xfrm>
            <a:off x="0" y="2"/>
            <a:ext cx="6156176" cy="3967313"/>
          </a:xfrm>
          <a:prstGeom prst="rect">
            <a:avLst/>
          </a:prstGeom>
          <a:noFill/>
          <a:ln w="9525">
            <a:noFill/>
            <a:miter lim="800000"/>
            <a:headEnd/>
            <a:tailEnd/>
          </a:ln>
        </p:spPr>
      </p:pic>
      <p:pic>
        <p:nvPicPr>
          <p:cNvPr id="74755" name="Picture 3"/>
          <p:cNvPicPr>
            <a:picLocks noChangeAspect="1" noChangeArrowheads="1"/>
          </p:cNvPicPr>
          <p:nvPr/>
        </p:nvPicPr>
        <p:blipFill>
          <a:blip r:embed="rId3" cstate="print"/>
          <a:srcRect/>
          <a:stretch>
            <a:fillRect/>
          </a:stretch>
        </p:blipFill>
        <p:spPr bwMode="auto">
          <a:xfrm>
            <a:off x="0" y="5734988"/>
            <a:ext cx="2481858" cy="1123012"/>
          </a:xfrm>
          <a:prstGeom prst="rect">
            <a:avLst/>
          </a:prstGeom>
          <a:noFill/>
          <a:ln w="9525">
            <a:noFill/>
            <a:miter lim="800000"/>
            <a:headEnd/>
            <a:tailEnd/>
          </a:ln>
        </p:spPr>
      </p:pic>
      <p:sp>
        <p:nvSpPr>
          <p:cNvPr id="5" name="Rectangle 4"/>
          <p:cNvSpPr/>
          <p:nvPr/>
        </p:nvSpPr>
        <p:spPr>
          <a:xfrm>
            <a:off x="2627784" y="764705"/>
            <a:ext cx="1548680" cy="288032"/>
          </a:xfrm>
          <a:prstGeom prst="rect">
            <a:avLst/>
          </a:prstGeom>
          <a:solidFill>
            <a:srgbClr val="FFFF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Rectangle 5"/>
          <p:cNvSpPr/>
          <p:nvPr/>
        </p:nvSpPr>
        <p:spPr>
          <a:xfrm>
            <a:off x="72008" y="1152131"/>
            <a:ext cx="5076056" cy="188641"/>
          </a:xfrm>
          <a:prstGeom prst="rect">
            <a:avLst/>
          </a:prstGeom>
          <a:solidFill>
            <a:srgbClr val="FFFF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Rectangle 6"/>
          <p:cNvSpPr/>
          <p:nvPr/>
        </p:nvSpPr>
        <p:spPr>
          <a:xfrm>
            <a:off x="1331640" y="1484784"/>
            <a:ext cx="1584176" cy="288032"/>
          </a:xfrm>
          <a:prstGeom prst="rect">
            <a:avLst/>
          </a:prstGeom>
          <a:solidFill>
            <a:srgbClr val="FFFF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74756" name="Picture 4"/>
          <p:cNvPicPr>
            <a:picLocks noChangeAspect="1" noChangeArrowheads="1"/>
          </p:cNvPicPr>
          <p:nvPr/>
        </p:nvPicPr>
        <p:blipFill>
          <a:blip r:embed="rId4" cstate="print"/>
          <a:srcRect/>
          <a:stretch>
            <a:fillRect/>
          </a:stretch>
        </p:blipFill>
        <p:spPr bwMode="auto">
          <a:xfrm>
            <a:off x="2555776" y="3582652"/>
            <a:ext cx="5004048" cy="3275348"/>
          </a:xfrm>
          <a:prstGeom prst="rect">
            <a:avLst/>
          </a:prstGeom>
          <a:noFill/>
          <a:ln w="9525">
            <a:noFill/>
            <a:miter lim="800000"/>
            <a:headEnd/>
            <a:tailEnd/>
          </a:ln>
        </p:spPr>
      </p:pic>
      <p:sp>
        <p:nvSpPr>
          <p:cNvPr id="9" name="Rectangle 8"/>
          <p:cNvSpPr/>
          <p:nvPr/>
        </p:nvSpPr>
        <p:spPr>
          <a:xfrm>
            <a:off x="4211960" y="5877276"/>
            <a:ext cx="4752528" cy="404665"/>
          </a:xfrm>
          <a:prstGeom prst="rect">
            <a:avLst/>
          </a:prstGeom>
          <a:solidFill>
            <a:srgbClr val="FFFF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Rectangle 9"/>
          <p:cNvSpPr/>
          <p:nvPr/>
        </p:nvSpPr>
        <p:spPr>
          <a:xfrm>
            <a:off x="5220072" y="5373216"/>
            <a:ext cx="1872208" cy="144016"/>
          </a:xfrm>
          <a:prstGeom prst="rect">
            <a:avLst/>
          </a:prstGeom>
          <a:solidFill>
            <a:srgbClr val="FFFF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Rectangle 10"/>
          <p:cNvSpPr/>
          <p:nvPr/>
        </p:nvSpPr>
        <p:spPr>
          <a:xfrm>
            <a:off x="4644008" y="4221088"/>
            <a:ext cx="2880320" cy="432048"/>
          </a:xfrm>
          <a:prstGeom prst="rect">
            <a:avLst/>
          </a:prstGeom>
          <a:solidFill>
            <a:srgbClr val="FFFF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Rectangle 11"/>
          <p:cNvSpPr/>
          <p:nvPr/>
        </p:nvSpPr>
        <p:spPr>
          <a:xfrm>
            <a:off x="899592" y="188641"/>
            <a:ext cx="1728192" cy="288032"/>
          </a:xfrm>
          <a:prstGeom prst="rect">
            <a:avLst/>
          </a:prstGeom>
          <a:solidFill>
            <a:srgbClr val="FFFF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Slide Number Placeholder 12"/>
          <p:cNvSpPr>
            <a:spLocks noGrp="1"/>
          </p:cNvSpPr>
          <p:nvPr>
            <p:ph type="sldNum" sz="quarter" idx="12"/>
          </p:nvPr>
        </p:nvSpPr>
        <p:spPr/>
        <p:txBody>
          <a:bodyPr/>
          <a:lstStyle/>
          <a:p>
            <a:fld id="{DF17590C-E3D4-4FA3-BC76-2DDCB2753019}" type="slidenum">
              <a:rPr lang="el-GR" smtClean="0"/>
              <a:pPr/>
              <a:t>7</a:t>
            </a:fld>
            <a:endParaRPr lang="el-G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01" y="0"/>
            <a:ext cx="7886700" cy="596901"/>
          </a:xfrm>
        </p:spPr>
        <p:txBody>
          <a:bodyPr>
            <a:normAutofit/>
          </a:bodyPr>
          <a:lstStyle/>
          <a:p>
            <a:r>
              <a:rPr lang="en-US" sz="2700" dirty="0" smtClean="0"/>
              <a:t>QoE on Different Devices</a:t>
            </a:r>
            <a:endParaRPr lang="el-GR" sz="2700" dirty="0"/>
          </a:p>
        </p:txBody>
      </p:sp>
      <p:sp>
        <p:nvSpPr>
          <p:cNvPr id="3" name="Content Placeholder 2"/>
          <p:cNvSpPr>
            <a:spLocks noGrp="1"/>
          </p:cNvSpPr>
          <p:nvPr>
            <p:ph idx="1"/>
          </p:nvPr>
        </p:nvSpPr>
        <p:spPr>
          <a:xfrm>
            <a:off x="0" y="692696"/>
            <a:ext cx="9200340" cy="4392488"/>
          </a:xfrm>
        </p:spPr>
        <p:txBody>
          <a:bodyPr>
            <a:normAutofit lnSpcReduction="10000"/>
          </a:bodyPr>
          <a:lstStyle/>
          <a:p>
            <a:pPr marL="0" indent="0">
              <a:buNone/>
            </a:pPr>
            <a:r>
              <a:rPr lang="en-US" sz="2200" b="1" dirty="0" smtClean="0"/>
              <a:t>Mobile phones/tablets</a:t>
            </a:r>
          </a:p>
          <a:p>
            <a:pPr lvl="1"/>
            <a:r>
              <a:rPr lang="en-US" sz="2200" dirty="0" smtClean="0"/>
              <a:t>Higher </a:t>
            </a:r>
            <a:r>
              <a:rPr lang="en-US" sz="2200" dirty="0"/>
              <a:t>impact of </a:t>
            </a:r>
            <a:r>
              <a:rPr lang="en-US" sz="2200" dirty="0" err="1" smtClean="0"/>
              <a:t>stallings</a:t>
            </a:r>
            <a:r>
              <a:rPr lang="en-US" sz="2200" dirty="0" smtClean="0"/>
              <a:t> </a:t>
            </a:r>
            <a:r>
              <a:rPr lang="en-US" sz="2200" dirty="0"/>
              <a:t>than image quality on MOS</a:t>
            </a:r>
          </a:p>
          <a:p>
            <a:pPr lvl="1"/>
            <a:r>
              <a:rPr lang="en-US" sz="2200" dirty="0" smtClean="0"/>
              <a:t>BR- after a long period of high quality </a:t>
            </a:r>
            <a:r>
              <a:rPr lang="en-US" sz="2200" dirty="0"/>
              <a:t>results to poor </a:t>
            </a:r>
            <a:r>
              <a:rPr lang="en-US" sz="2200" dirty="0" smtClean="0"/>
              <a:t>QoE</a:t>
            </a:r>
          </a:p>
          <a:p>
            <a:pPr lvl="1"/>
            <a:r>
              <a:rPr lang="en-US" sz="2200" dirty="0" smtClean="0"/>
              <a:t>Users of mobile devices more tolerant to </a:t>
            </a:r>
            <a:r>
              <a:rPr lang="en-US" sz="2200" dirty="0"/>
              <a:t>startup delay </a:t>
            </a:r>
            <a:r>
              <a:rPr lang="en-US" sz="2200" dirty="0" smtClean="0"/>
              <a:t>compared </a:t>
            </a:r>
            <a:r>
              <a:rPr lang="en-US" sz="2200" dirty="0"/>
              <a:t>to desktops </a:t>
            </a:r>
            <a:r>
              <a:rPr lang="en-US" sz="2200" dirty="0" smtClean="0"/>
              <a:t>users</a:t>
            </a:r>
          </a:p>
          <a:p>
            <a:pPr lvl="1"/>
            <a:r>
              <a:rPr lang="en-US" sz="2200" dirty="0" smtClean="0"/>
              <a:t>The </a:t>
            </a:r>
            <a:r>
              <a:rPr lang="en-US" sz="2200" dirty="0"/>
              <a:t>environmental context is important for entertainment &amp;</a:t>
            </a:r>
            <a:r>
              <a:rPr lang="en-US" sz="2200" dirty="0" smtClean="0"/>
              <a:t> </a:t>
            </a:r>
            <a:r>
              <a:rPr lang="en-US" sz="2200" dirty="0"/>
              <a:t>information ratings </a:t>
            </a:r>
            <a:endParaRPr lang="en-US" sz="2200" dirty="0" smtClean="0"/>
          </a:p>
          <a:p>
            <a:pPr marL="342900" lvl="1" indent="0">
              <a:buNone/>
            </a:pPr>
            <a:endParaRPr lang="en-US" sz="2200" b="1" dirty="0" smtClean="0"/>
          </a:p>
          <a:p>
            <a:pPr marL="0" indent="0">
              <a:buNone/>
            </a:pPr>
            <a:r>
              <a:rPr lang="en-US" sz="2200" b="1" dirty="0" smtClean="0"/>
              <a:t>Desktop computers/laptops</a:t>
            </a:r>
          </a:p>
          <a:p>
            <a:pPr lvl="1"/>
            <a:r>
              <a:rPr lang="en-US" sz="2200" dirty="0" smtClean="0"/>
              <a:t>Users are more </a:t>
            </a:r>
            <a:r>
              <a:rPr lang="en-US" sz="2200" dirty="0"/>
              <a:t>likely to abandon videos with multiple rebufferings compared to a single re-buffering event although the rebuffering ratio is the same.</a:t>
            </a:r>
          </a:p>
          <a:p>
            <a:pPr lvl="1"/>
            <a:r>
              <a:rPr lang="en-US" sz="2200" dirty="0" smtClean="0"/>
              <a:t>Users  are more </a:t>
            </a:r>
            <a:r>
              <a:rPr lang="en-US" sz="2200" dirty="0"/>
              <a:t>likely </a:t>
            </a:r>
            <a:r>
              <a:rPr lang="en-US" sz="2200" dirty="0" smtClean="0"/>
              <a:t>to abandon </a:t>
            </a:r>
            <a:r>
              <a:rPr lang="en-US" sz="2200" dirty="0"/>
              <a:t>a video when startup delay larger than 2 sec</a:t>
            </a:r>
            <a:endParaRPr lang="en-US" sz="2200" dirty="0" smtClean="0"/>
          </a:p>
          <a:p>
            <a:endParaRPr lang="en-US" b="1" dirty="0"/>
          </a:p>
          <a:p>
            <a:endParaRPr lang="en-US" b="1" dirty="0" smtClean="0"/>
          </a:p>
        </p:txBody>
      </p:sp>
      <p:sp>
        <p:nvSpPr>
          <p:cNvPr id="6" name="TextBox 5"/>
          <p:cNvSpPr txBox="1"/>
          <p:nvPr/>
        </p:nvSpPr>
        <p:spPr>
          <a:xfrm>
            <a:off x="52180" y="5164993"/>
            <a:ext cx="9091820" cy="1615827"/>
          </a:xfrm>
          <a:prstGeom prst="rect">
            <a:avLst/>
          </a:prstGeom>
          <a:noFill/>
        </p:spPr>
        <p:txBody>
          <a:bodyPr wrap="square" rtlCol="0">
            <a:spAutoFit/>
          </a:bodyPr>
          <a:lstStyle/>
          <a:p>
            <a:pPr algn="just"/>
            <a:r>
              <a:rPr lang="en-US" sz="1100" dirty="0">
                <a:solidFill>
                  <a:prstClr val="black"/>
                </a:solidFill>
              </a:rPr>
              <a:t>1. A. </a:t>
            </a:r>
            <a:r>
              <a:rPr lang="en-US" sz="1100" dirty="0" err="1">
                <a:solidFill>
                  <a:prstClr val="black"/>
                </a:solidFill>
              </a:rPr>
              <a:t>Moorthy</a:t>
            </a:r>
            <a:r>
              <a:rPr lang="en-US" sz="1100" dirty="0">
                <a:solidFill>
                  <a:prstClr val="black"/>
                </a:solidFill>
              </a:rPr>
              <a:t> </a:t>
            </a:r>
            <a:r>
              <a:rPr lang="en-US" sz="1100" i="1" dirty="0">
                <a:solidFill>
                  <a:prstClr val="black"/>
                </a:solidFill>
              </a:rPr>
              <a:t>et al</a:t>
            </a:r>
            <a:r>
              <a:rPr lang="en-US" sz="1100" dirty="0">
                <a:solidFill>
                  <a:prstClr val="black"/>
                </a:solidFill>
              </a:rPr>
              <a:t>., “Video Quality Assessment on Mobile Devices: Subjective, Behavioral and Objective Studies”, IEEE Journal of Selected Topics in Signal Processing, 2012.</a:t>
            </a:r>
          </a:p>
          <a:p>
            <a:r>
              <a:rPr lang="en-US" sz="1100" dirty="0">
                <a:solidFill>
                  <a:prstClr val="black"/>
                </a:solidFill>
              </a:rPr>
              <a:t>2. H. Nam </a:t>
            </a:r>
            <a:r>
              <a:rPr lang="en-US" sz="1100" i="1" dirty="0">
                <a:solidFill>
                  <a:prstClr val="black"/>
                </a:solidFill>
              </a:rPr>
              <a:t>et al., </a:t>
            </a:r>
            <a:r>
              <a:rPr lang="en-US" sz="1100" dirty="0">
                <a:solidFill>
                  <a:prstClr val="black"/>
                </a:solidFill>
              </a:rPr>
              <a:t>“QoE matters more than QoS: Why people stop watching cat videos”, In IEEE </a:t>
            </a:r>
            <a:r>
              <a:rPr lang="en-US" sz="1100" dirty="0" err="1">
                <a:solidFill>
                  <a:prstClr val="black"/>
                </a:solidFill>
              </a:rPr>
              <a:t>Infocom</a:t>
            </a:r>
            <a:r>
              <a:rPr lang="en-US" sz="1100" dirty="0">
                <a:solidFill>
                  <a:prstClr val="black"/>
                </a:solidFill>
              </a:rPr>
              <a:t>, 2016.</a:t>
            </a:r>
          </a:p>
          <a:p>
            <a:r>
              <a:rPr lang="en-US" sz="1100" dirty="0">
                <a:solidFill>
                  <a:prstClr val="black"/>
                </a:solidFill>
              </a:rPr>
              <a:t>3. P. Casas </a:t>
            </a:r>
            <a:r>
              <a:rPr lang="en-US" sz="1100" i="1" dirty="0">
                <a:solidFill>
                  <a:prstClr val="black"/>
                </a:solidFill>
              </a:rPr>
              <a:t>et al</a:t>
            </a:r>
            <a:r>
              <a:rPr lang="en-US" sz="1100" dirty="0">
                <a:solidFill>
                  <a:prstClr val="black"/>
                </a:solidFill>
              </a:rPr>
              <a:t>., "Next to You: Monitoring Quality of Experience in Cellular Networks From the End-Devices", IEEE Transactions on Network and Service Management, 2016.</a:t>
            </a:r>
          </a:p>
          <a:p>
            <a:r>
              <a:rPr lang="en-US" sz="1100" dirty="0">
                <a:solidFill>
                  <a:prstClr val="black"/>
                </a:solidFill>
              </a:rPr>
              <a:t>4. S. Wassermann </a:t>
            </a:r>
            <a:r>
              <a:rPr lang="en-US" sz="1100" i="1" dirty="0">
                <a:solidFill>
                  <a:prstClr val="black"/>
                </a:solidFill>
              </a:rPr>
              <a:t>et al., </a:t>
            </a:r>
            <a:r>
              <a:rPr lang="en-US" sz="1100" dirty="0">
                <a:solidFill>
                  <a:prstClr val="black"/>
                </a:solidFill>
              </a:rPr>
              <a:t>"QoE in Cellular Networks through in-Smartphone Measurements", 12th IFIP Wireless and Mobile Networking Conference (WMNC), 2019.</a:t>
            </a:r>
          </a:p>
          <a:p>
            <a:r>
              <a:rPr lang="en-US" sz="1100" dirty="0">
                <a:solidFill>
                  <a:prstClr val="black"/>
                </a:solidFill>
              </a:rPr>
              <a:t>5. S. </a:t>
            </a:r>
            <a:r>
              <a:rPr lang="en-US" sz="1100" dirty="0" err="1">
                <a:solidFill>
                  <a:prstClr val="black"/>
                </a:solidFill>
              </a:rPr>
              <a:t>Jumisko-Pyykkö</a:t>
            </a:r>
            <a:r>
              <a:rPr lang="en-US" sz="1100" dirty="0">
                <a:solidFill>
                  <a:prstClr val="black"/>
                </a:solidFill>
              </a:rPr>
              <a:t> and M. </a:t>
            </a:r>
            <a:r>
              <a:rPr lang="en-US" sz="1100" dirty="0" err="1">
                <a:solidFill>
                  <a:prstClr val="black"/>
                </a:solidFill>
              </a:rPr>
              <a:t>Hannuksela</a:t>
            </a:r>
            <a:r>
              <a:rPr lang="en-US" sz="1100" dirty="0">
                <a:solidFill>
                  <a:prstClr val="black"/>
                </a:solidFill>
              </a:rPr>
              <a:t>, "Does context matter in quality evaluation of mobile television?", In Proceedings of the 10th international conference on Human computer interaction with mobile devices and services, 2008.</a:t>
            </a:r>
            <a:endParaRPr lang="el-GR" sz="1100" dirty="0">
              <a:solidFill>
                <a:prstClr val="black"/>
              </a:solidFill>
            </a:endParaRPr>
          </a:p>
        </p:txBody>
      </p:sp>
    </p:spTree>
    <p:extLst>
      <p:ext uri="{BB962C8B-B14F-4D97-AF65-F5344CB8AC3E}">
        <p14:creationId xmlns:p14="http://schemas.microsoft.com/office/powerpoint/2010/main" val="13066669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236" y="260648"/>
            <a:ext cx="9143999" cy="1938250"/>
          </a:xfrm>
        </p:spPr>
        <p:txBody>
          <a:bodyPr>
            <a:normAutofit fontScale="90000"/>
          </a:bodyPr>
          <a:lstStyle/>
          <a:p>
            <a:pPr algn="ctr"/>
            <a:r>
              <a:rPr lang="en-US" sz="3600" dirty="0">
                <a:latin typeface="+mn-lt"/>
              </a:rPr>
              <a:t>Should I stay or should I go: </a:t>
            </a:r>
            <a:r>
              <a:rPr lang="en-US" sz="3600" dirty="0" smtClean="0">
                <a:latin typeface="+mn-lt"/>
              </a:rPr>
              <a:t/>
            </a:r>
            <a:br>
              <a:rPr lang="en-US" sz="3600" dirty="0" smtClean="0">
                <a:latin typeface="+mn-lt"/>
              </a:rPr>
            </a:br>
            <a:r>
              <a:rPr lang="en-US" sz="3600" dirty="0" smtClean="0">
                <a:latin typeface="+mn-lt"/>
              </a:rPr>
              <a:t>Analysis </a:t>
            </a:r>
            <a:r>
              <a:rPr lang="en-US" sz="3600" dirty="0">
                <a:latin typeface="+mn-lt"/>
              </a:rPr>
              <a:t>of the </a:t>
            </a:r>
            <a:r>
              <a:rPr lang="en-US" sz="3600" dirty="0" smtClean="0">
                <a:latin typeface="+mn-lt"/>
              </a:rPr>
              <a:t>Impact </a:t>
            </a:r>
            <a:r>
              <a:rPr lang="en-US" sz="3600" dirty="0">
                <a:latin typeface="+mn-lt"/>
              </a:rPr>
              <a:t>of</a:t>
            </a:r>
            <a:br>
              <a:rPr lang="en-US" sz="3600" dirty="0">
                <a:latin typeface="+mn-lt"/>
              </a:rPr>
            </a:br>
            <a:r>
              <a:rPr lang="en-US" sz="3600" dirty="0" smtClean="0">
                <a:latin typeface="+mn-lt"/>
              </a:rPr>
              <a:t>Application </a:t>
            </a:r>
            <a:r>
              <a:rPr lang="en-US" sz="3600" dirty="0">
                <a:latin typeface="+mn-lt"/>
              </a:rPr>
              <a:t>QoS on </a:t>
            </a:r>
            <a:r>
              <a:rPr lang="en-US" sz="3600" dirty="0" smtClean="0">
                <a:latin typeface="+mn-lt"/>
              </a:rPr>
              <a:t>User </a:t>
            </a:r>
            <a:r>
              <a:rPr lang="en-US" sz="3600" dirty="0">
                <a:latin typeface="+mn-lt"/>
              </a:rPr>
              <a:t>E</a:t>
            </a:r>
            <a:r>
              <a:rPr lang="en-US" sz="3600" dirty="0" smtClean="0">
                <a:latin typeface="+mn-lt"/>
              </a:rPr>
              <a:t>ngagement </a:t>
            </a:r>
            <a:r>
              <a:rPr lang="en-US" sz="3600" dirty="0">
                <a:latin typeface="+mn-lt"/>
              </a:rPr>
              <a:t>in YouTube</a:t>
            </a:r>
            <a:endParaRPr lang="el-GR" sz="3600" dirty="0">
              <a:latin typeface="+mn-lt"/>
            </a:endParaRPr>
          </a:p>
        </p:txBody>
      </p:sp>
      <p:sp>
        <p:nvSpPr>
          <p:cNvPr id="3" name="Subtitle 2"/>
          <p:cNvSpPr>
            <a:spLocks noGrp="1"/>
          </p:cNvSpPr>
          <p:nvPr>
            <p:ph type="subTitle" idx="1"/>
          </p:nvPr>
        </p:nvSpPr>
        <p:spPr>
          <a:xfrm>
            <a:off x="194711" y="3068960"/>
            <a:ext cx="9052560" cy="2103087"/>
          </a:xfrm>
        </p:spPr>
        <p:txBody>
          <a:bodyPr>
            <a:noAutofit/>
          </a:bodyPr>
          <a:lstStyle/>
          <a:p>
            <a:r>
              <a:rPr lang="en-US" sz="2200" dirty="0" smtClean="0"/>
              <a:t>Maria </a:t>
            </a:r>
            <a:r>
              <a:rPr lang="en-US" sz="2200" dirty="0" err="1" smtClean="0"/>
              <a:t>Plakia</a:t>
            </a:r>
            <a:r>
              <a:rPr lang="en-US" sz="2200" baseline="30000" dirty="0"/>
              <a:t> </a:t>
            </a:r>
            <a:r>
              <a:rPr lang="en-US" sz="2200" baseline="30000" dirty="0" smtClean="0"/>
              <a:t>2</a:t>
            </a:r>
            <a:r>
              <a:rPr lang="en-US" sz="2200" dirty="0" smtClean="0"/>
              <a:t>, </a:t>
            </a:r>
            <a:r>
              <a:rPr lang="en-US" sz="2200" dirty="0" err="1" smtClean="0"/>
              <a:t>Evripides</a:t>
            </a:r>
            <a:r>
              <a:rPr lang="en-US" sz="2200" dirty="0" smtClean="0"/>
              <a:t> </a:t>
            </a:r>
            <a:r>
              <a:rPr lang="en-US" sz="2200" dirty="0" err="1" smtClean="0"/>
              <a:t>Tzamousis</a:t>
            </a:r>
            <a:r>
              <a:rPr lang="en-US" sz="2200" baseline="30000" dirty="0"/>
              <a:t> </a:t>
            </a:r>
            <a:r>
              <a:rPr lang="en-US" sz="2200" baseline="30000" dirty="0" smtClean="0"/>
              <a:t>2</a:t>
            </a:r>
            <a:r>
              <a:rPr lang="en-US" sz="2200" dirty="0" smtClean="0"/>
              <a:t>, Thomais Asvestopoulou</a:t>
            </a:r>
            <a:r>
              <a:rPr lang="en-US" sz="2200" baseline="30000" dirty="0"/>
              <a:t> 1,2</a:t>
            </a:r>
            <a:r>
              <a:rPr lang="en-US" sz="2200" dirty="0" smtClean="0"/>
              <a:t>, </a:t>
            </a:r>
            <a:r>
              <a:rPr lang="en-US" sz="2200" dirty="0" err="1" smtClean="0"/>
              <a:t>Giorgos</a:t>
            </a:r>
            <a:r>
              <a:rPr lang="en-US" sz="2200" dirty="0" smtClean="0"/>
              <a:t> </a:t>
            </a:r>
            <a:r>
              <a:rPr lang="en-US" sz="2200" dirty="0" err="1" smtClean="0"/>
              <a:t>Pantermakis</a:t>
            </a:r>
            <a:r>
              <a:rPr lang="en-US" sz="2200" baseline="30000" dirty="0"/>
              <a:t> </a:t>
            </a:r>
            <a:r>
              <a:rPr lang="en-US" sz="2200" baseline="30000" dirty="0" smtClean="0"/>
              <a:t>2</a:t>
            </a:r>
            <a:r>
              <a:rPr lang="en-US" sz="2200" dirty="0" smtClean="0"/>
              <a:t>, Nick </a:t>
            </a:r>
            <a:r>
              <a:rPr lang="en-US" sz="2200" dirty="0" err="1" smtClean="0"/>
              <a:t>Filippakis</a:t>
            </a:r>
            <a:r>
              <a:rPr lang="en-US" sz="2200" baseline="30000" dirty="0"/>
              <a:t> </a:t>
            </a:r>
            <a:r>
              <a:rPr lang="en-US" sz="2200" baseline="30000" dirty="0" smtClean="0"/>
              <a:t>2</a:t>
            </a:r>
            <a:r>
              <a:rPr lang="en-US" sz="2200" dirty="0" smtClean="0"/>
              <a:t>, Henning Schulzrinne</a:t>
            </a:r>
            <a:r>
              <a:rPr lang="en-US" sz="2200" baseline="30000" dirty="0"/>
              <a:t> </a:t>
            </a:r>
            <a:r>
              <a:rPr lang="en-US" sz="2200" baseline="30000" dirty="0" smtClean="0"/>
              <a:t>3</a:t>
            </a:r>
            <a:r>
              <a:rPr lang="en-US" sz="2200" dirty="0" smtClean="0"/>
              <a:t>, </a:t>
            </a:r>
            <a:r>
              <a:rPr lang="en-US" sz="2200" dirty="0" err="1" smtClean="0"/>
              <a:t>Yanna</a:t>
            </a:r>
            <a:r>
              <a:rPr lang="en-US" sz="2200" dirty="0" smtClean="0"/>
              <a:t> Kane-</a:t>
            </a:r>
            <a:r>
              <a:rPr lang="en-US" sz="2200" dirty="0" err="1" smtClean="0"/>
              <a:t>Esrig</a:t>
            </a:r>
            <a:r>
              <a:rPr lang="en-US" sz="2200" dirty="0" smtClean="0"/>
              <a:t> and Maria </a:t>
            </a:r>
            <a:r>
              <a:rPr lang="en-US" sz="2200" dirty="0" err="1" smtClean="0"/>
              <a:t>Papadopouli</a:t>
            </a:r>
            <a:r>
              <a:rPr lang="en-US" sz="2200" baseline="30000" dirty="0"/>
              <a:t> </a:t>
            </a:r>
            <a:r>
              <a:rPr lang="en-US" sz="2200" baseline="30000" dirty="0" smtClean="0"/>
              <a:t>1,2</a:t>
            </a:r>
          </a:p>
          <a:p>
            <a:r>
              <a:rPr lang="en-US" sz="1800" baseline="30000" dirty="0"/>
              <a:t>1</a:t>
            </a:r>
            <a:r>
              <a:rPr lang="en-US" sz="1800" dirty="0"/>
              <a:t>Department of Computer Science, University of Crete, Heraklion, Greece</a:t>
            </a:r>
          </a:p>
          <a:p>
            <a:r>
              <a:rPr lang="en-US" sz="1800" baseline="30000" dirty="0"/>
              <a:t>2</a:t>
            </a:r>
            <a:r>
              <a:rPr lang="en-US" sz="1800" dirty="0"/>
              <a:t>Institute of Computer Science, Foundation for Research and Technology-Hellas, Heraklion, Greece</a:t>
            </a:r>
          </a:p>
          <a:p>
            <a:r>
              <a:rPr lang="en-US" sz="1800" baseline="30000" dirty="0" smtClean="0"/>
              <a:t>3 </a:t>
            </a:r>
            <a:r>
              <a:rPr lang="en-US" sz="1800" dirty="0" smtClean="0"/>
              <a:t>Columbia University</a:t>
            </a:r>
          </a:p>
          <a:p>
            <a:endParaRPr lang="el-GR" sz="2000" dirty="0"/>
          </a:p>
        </p:txBody>
      </p:sp>
      <p:sp>
        <p:nvSpPr>
          <p:cNvPr id="4" name="Slide Number Placeholder 3"/>
          <p:cNvSpPr>
            <a:spLocks noGrp="1"/>
          </p:cNvSpPr>
          <p:nvPr>
            <p:ph type="sldNum" sz="quarter" idx="12"/>
          </p:nvPr>
        </p:nvSpPr>
        <p:spPr/>
        <p:txBody>
          <a:bodyPr/>
          <a:lstStyle/>
          <a:p>
            <a:fld id="{09639455-EE1D-4B35-B9D4-B6F8F54A2F99}" type="slidenum">
              <a:rPr lang="el-GR" smtClean="0"/>
              <a:t>71</a:t>
            </a:fld>
            <a:endParaRPr lang="el-GR" dirty="0"/>
          </a:p>
        </p:txBody>
      </p:sp>
      <p:sp>
        <p:nvSpPr>
          <p:cNvPr id="5" name="Rectangle 4"/>
          <p:cNvSpPr/>
          <p:nvPr/>
        </p:nvSpPr>
        <p:spPr>
          <a:xfrm>
            <a:off x="-14607" y="6042109"/>
            <a:ext cx="9299405" cy="646331"/>
          </a:xfrm>
          <a:prstGeom prst="rect">
            <a:avLst/>
          </a:prstGeom>
        </p:spPr>
        <p:txBody>
          <a:bodyPr wrap="none">
            <a:spAutoFit/>
          </a:bodyPr>
          <a:lstStyle/>
          <a:p>
            <a:r>
              <a:rPr lang="en-US" dirty="0" smtClean="0"/>
              <a:t>Under Review in ACM Transactions on Modeling &amp; Performance Evaluation of Computing Systems</a:t>
            </a:r>
          </a:p>
          <a:p>
            <a:r>
              <a:rPr lang="en-US" dirty="0" smtClean="0"/>
              <a:t>https</a:t>
            </a:r>
            <a:r>
              <a:rPr lang="en-US" dirty="0"/>
              <a:t>://arxiv.org/abs/1901.01603</a:t>
            </a:r>
            <a:endParaRPr lang="el-GR" dirty="0"/>
          </a:p>
        </p:txBody>
      </p:sp>
    </p:spTree>
    <p:extLst>
      <p:ext uri="{BB962C8B-B14F-4D97-AF65-F5344CB8AC3E}">
        <p14:creationId xmlns:p14="http://schemas.microsoft.com/office/powerpoint/2010/main" val="15791535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691649"/>
            <a:ext cx="9138684" cy="5689146"/>
          </a:xfrm>
        </p:spPr>
        <p:txBody>
          <a:bodyPr>
            <a:normAutofit/>
          </a:bodyPr>
          <a:lstStyle/>
          <a:p>
            <a:pPr marL="0" indent="0">
              <a:buNone/>
            </a:pPr>
            <a:r>
              <a:rPr lang="en-US" sz="2400" dirty="0" smtClean="0">
                <a:solidFill>
                  <a:schemeClr val="accent1">
                    <a:lumMod val="75000"/>
                  </a:schemeClr>
                </a:solidFill>
              </a:rPr>
              <a:t>Methodological Contributions</a:t>
            </a:r>
          </a:p>
          <a:p>
            <a:pPr marL="0" indent="0">
              <a:buNone/>
            </a:pPr>
            <a:r>
              <a:rPr lang="en-US" sz="2400" dirty="0">
                <a:solidFill>
                  <a:srgbClr val="FF0000"/>
                </a:solidFill>
              </a:rPr>
              <a:t>U</a:t>
            </a:r>
            <a:r>
              <a:rPr lang="en-US" sz="2400" dirty="0" smtClean="0">
                <a:solidFill>
                  <a:srgbClr val="FF0000"/>
                </a:solidFill>
              </a:rPr>
              <a:t>ser engagement metrics</a:t>
            </a:r>
          </a:p>
          <a:p>
            <a:r>
              <a:rPr lang="en-US" sz="2400" dirty="0" smtClean="0"/>
              <a:t>video watching duration ratio &amp; abandonment ratio</a:t>
            </a:r>
          </a:p>
          <a:p>
            <a:r>
              <a:rPr lang="en-US" sz="2400" dirty="0" smtClean="0"/>
              <a:t>time elapsed from the occurrence of an impairment to the end of the session</a:t>
            </a:r>
          </a:p>
          <a:p>
            <a:r>
              <a:rPr lang="en-US" sz="2400" dirty="0" smtClean="0"/>
              <a:t>% of sessions that get abandoned within a certain time (e.g., 60 sec) after the occurrence of an impairment</a:t>
            </a:r>
          </a:p>
          <a:p>
            <a:pPr marL="0" indent="0">
              <a:buNone/>
            </a:pPr>
            <a:endParaRPr lang="en-US" sz="2400" dirty="0" smtClean="0"/>
          </a:p>
          <a:p>
            <a:pPr marL="0" indent="0">
              <a:buNone/>
            </a:pPr>
            <a:r>
              <a:rPr lang="en-US" sz="2400" dirty="0" smtClean="0"/>
              <a:t>Identified scenarios with specific types of impairments</a:t>
            </a:r>
          </a:p>
          <a:p>
            <a:pPr marL="0" indent="0">
              <a:buNone/>
            </a:pPr>
            <a:endParaRPr lang="en-US" sz="2400" dirty="0" smtClean="0"/>
          </a:p>
          <a:p>
            <a:pPr marL="0" indent="0">
              <a:buNone/>
            </a:pPr>
            <a:r>
              <a:rPr lang="en-US" sz="2400" dirty="0" smtClean="0">
                <a:solidFill>
                  <a:schemeClr val="accent1">
                    <a:lumMod val="75000"/>
                  </a:schemeClr>
                </a:solidFill>
              </a:rPr>
              <a:t>Performance Analysis</a:t>
            </a:r>
          </a:p>
          <a:p>
            <a:pPr marL="0" indent="0">
              <a:buNone/>
            </a:pPr>
            <a:r>
              <a:rPr lang="en-US" sz="2400" dirty="0" smtClean="0"/>
              <a:t>Relationship among different types of impairments </a:t>
            </a:r>
            <a:r>
              <a:rPr lang="en-US" sz="2400" dirty="0"/>
              <a:t>&amp;</a:t>
            </a:r>
            <a:r>
              <a:rPr lang="en-US" sz="2400" dirty="0" smtClean="0"/>
              <a:t> user engagement metrics, considering covariates of sessions (e.g., video duration, mean data rate)</a:t>
            </a:r>
          </a:p>
          <a:p>
            <a:pPr marL="0" indent="0">
              <a:buNone/>
            </a:pPr>
            <a:endParaRPr lang="en-US" sz="2400" dirty="0" smtClean="0"/>
          </a:p>
          <a:p>
            <a:pPr marL="0" indent="0">
              <a:buNone/>
            </a:pPr>
            <a:endParaRPr lang="el-GR" dirty="0"/>
          </a:p>
        </p:txBody>
      </p:sp>
      <p:sp>
        <p:nvSpPr>
          <p:cNvPr id="4" name="Slide Number Placeholder 3"/>
          <p:cNvSpPr>
            <a:spLocks noGrp="1"/>
          </p:cNvSpPr>
          <p:nvPr>
            <p:ph type="sldNum" sz="quarter" idx="12"/>
          </p:nvPr>
        </p:nvSpPr>
        <p:spPr/>
        <p:txBody>
          <a:bodyPr/>
          <a:lstStyle/>
          <a:p>
            <a:fld id="{09639455-EE1D-4B35-B9D4-B6F8F54A2F99}" type="slidenum">
              <a:rPr lang="el-GR" smtClean="0"/>
              <a:t>72</a:t>
            </a:fld>
            <a:endParaRPr lang="el-GR"/>
          </a:p>
        </p:txBody>
      </p:sp>
    </p:spTree>
    <p:extLst>
      <p:ext uri="{BB962C8B-B14F-4D97-AF65-F5344CB8AC3E}">
        <p14:creationId xmlns:p14="http://schemas.microsoft.com/office/powerpoint/2010/main" val="33182223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cstate="print"/>
          <a:stretch>
            <a:fillRect/>
          </a:stretch>
        </p:blipFill>
        <p:spPr>
          <a:xfrm>
            <a:off x="5317610" y="736477"/>
            <a:ext cx="3826390" cy="5708000"/>
          </a:xfrm>
          <a:prstGeom prst="rect">
            <a:avLst/>
          </a:prstGeom>
        </p:spPr>
      </p:pic>
      <p:sp>
        <p:nvSpPr>
          <p:cNvPr id="2" name="Title 1"/>
          <p:cNvSpPr>
            <a:spLocks noGrp="1"/>
          </p:cNvSpPr>
          <p:nvPr>
            <p:ph type="title"/>
          </p:nvPr>
        </p:nvSpPr>
        <p:spPr>
          <a:xfrm>
            <a:off x="251520" y="-80991"/>
            <a:ext cx="8229600" cy="1143000"/>
          </a:xfrm>
        </p:spPr>
        <p:txBody>
          <a:bodyPr>
            <a:normAutofit/>
          </a:bodyPr>
          <a:lstStyle/>
          <a:p>
            <a:r>
              <a:rPr lang="en-GB" sz="4000" dirty="0" smtClean="0"/>
              <a:t>HTTP Adaptive streaming</a:t>
            </a:r>
            <a:endParaRPr lang="el-GR" sz="4000" dirty="0"/>
          </a:p>
        </p:txBody>
      </p:sp>
      <p:sp>
        <p:nvSpPr>
          <p:cNvPr id="3" name="Content Placeholder 2"/>
          <p:cNvSpPr>
            <a:spLocks noGrp="1"/>
          </p:cNvSpPr>
          <p:nvPr>
            <p:ph idx="1"/>
          </p:nvPr>
        </p:nvSpPr>
        <p:spPr>
          <a:xfrm>
            <a:off x="0" y="1825625"/>
            <a:ext cx="5724128" cy="4351338"/>
          </a:xfrm>
        </p:spPr>
        <p:txBody>
          <a:bodyPr>
            <a:normAutofit/>
          </a:bodyPr>
          <a:lstStyle/>
          <a:p>
            <a:r>
              <a:rPr lang="en-GB" sz="2400" dirty="0" smtClean="0"/>
              <a:t>Video chunks in different bitrate at the server</a:t>
            </a:r>
          </a:p>
          <a:p>
            <a:r>
              <a:rPr lang="en-GB" sz="2400" dirty="0" smtClean="0"/>
              <a:t>Client selects bitrate based on throughput &amp; buffer availability</a:t>
            </a:r>
          </a:p>
          <a:p>
            <a:pPr marL="0" indent="0">
              <a:buNone/>
            </a:pPr>
            <a:r>
              <a:rPr lang="en-GB" sz="2400" dirty="0" smtClean="0"/>
              <a:t>Impairments:</a:t>
            </a:r>
          </a:p>
          <a:p>
            <a:pPr lvl="1"/>
            <a:r>
              <a:rPr lang="en-GB" dirty="0" smtClean="0"/>
              <a:t>Start-up delay</a:t>
            </a:r>
          </a:p>
          <a:p>
            <a:pPr lvl="1"/>
            <a:r>
              <a:rPr lang="en-GB" dirty="0" smtClean="0"/>
              <a:t>Rebuffering events</a:t>
            </a:r>
          </a:p>
          <a:p>
            <a:pPr lvl="1"/>
            <a:r>
              <a:rPr lang="en-GB" dirty="0" smtClean="0"/>
              <a:t>Positive &amp; negative BR changes</a:t>
            </a:r>
          </a:p>
          <a:p>
            <a:pPr lvl="1"/>
            <a:r>
              <a:rPr lang="en-GB" dirty="0" smtClean="0"/>
              <a:t>Low video resolutions</a:t>
            </a:r>
          </a:p>
        </p:txBody>
      </p:sp>
      <p:sp>
        <p:nvSpPr>
          <p:cNvPr id="5" name="CuadroTexto 5"/>
          <p:cNvSpPr txBox="1"/>
          <p:nvPr/>
        </p:nvSpPr>
        <p:spPr>
          <a:xfrm>
            <a:off x="528247" y="6506022"/>
            <a:ext cx="8087507" cy="276999"/>
          </a:xfrm>
          <a:prstGeom prst="rect">
            <a:avLst/>
          </a:prstGeom>
          <a:noFill/>
        </p:spPr>
        <p:txBody>
          <a:bodyPr wrap="square" rtlCol="0">
            <a:spAutoFit/>
          </a:bodyPr>
          <a:lstStyle/>
          <a:p>
            <a:pPr algn="ctr"/>
            <a:r>
              <a:rPr lang="en-GB" sz="1200" dirty="0"/>
              <a:t>[</a:t>
            </a:r>
            <a:r>
              <a:rPr lang="en-GB" sz="1200" dirty="0" err="1" smtClean="0"/>
              <a:t>Seufert</a:t>
            </a:r>
            <a:r>
              <a:rPr lang="en-GB" sz="1200" dirty="0" smtClean="0"/>
              <a:t> </a:t>
            </a:r>
            <a:r>
              <a:rPr lang="en-GB" sz="1200" i="1" dirty="0" smtClean="0"/>
              <a:t>et </a:t>
            </a:r>
            <a:r>
              <a:rPr lang="en-GB" sz="1200" i="1" dirty="0"/>
              <a:t>al</a:t>
            </a:r>
            <a:r>
              <a:rPr lang="en-GB" sz="1200" dirty="0" smtClean="0"/>
              <a:t>., “</a:t>
            </a:r>
            <a:r>
              <a:rPr lang="en-US" sz="1200" dirty="0" smtClean="0"/>
              <a:t>A Survey on Quality of Experience of HTTP Adaptive Streaming”,</a:t>
            </a:r>
            <a:r>
              <a:rPr lang="en-GB" sz="1200" dirty="0" smtClean="0"/>
              <a:t> IEEE </a:t>
            </a:r>
            <a:r>
              <a:rPr lang="en-GB" sz="1200" dirty="0"/>
              <a:t>Communication Surveys &amp; </a:t>
            </a:r>
            <a:r>
              <a:rPr lang="en-GB" sz="1200" dirty="0" smtClean="0"/>
              <a:t>Tutorials, 2014]</a:t>
            </a:r>
            <a:endParaRPr lang="en-GB" sz="1200" dirty="0"/>
          </a:p>
        </p:txBody>
      </p:sp>
      <p:sp>
        <p:nvSpPr>
          <p:cNvPr id="6" name="Slide Number Placeholder 5"/>
          <p:cNvSpPr>
            <a:spLocks noGrp="1"/>
          </p:cNvSpPr>
          <p:nvPr>
            <p:ph type="sldNum" sz="quarter" idx="12"/>
          </p:nvPr>
        </p:nvSpPr>
        <p:spPr/>
        <p:txBody>
          <a:bodyPr/>
          <a:lstStyle/>
          <a:p>
            <a:fld id="{09639455-EE1D-4B35-B9D4-B6F8F54A2F99}" type="slidenum">
              <a:rPr lang="el-GR" smtClean="0"/>
              <a:t>73</a:t>
            </a:fld>
            <a:endParaRPr lang="el-GR" dirty="0"/>
          </a:p>
        </p:txBody>
      </p:sp>
    </p:spTree>
    <p:extLst>
      <p:ext uri="{BB962C8B-B14F-4D97-AF65-F5344CB8AC3E}">
        <p14:creationId xmlns:p14="http://schemas.microsoft.com/office/powerpoint/2010/main" val="38332930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Grp="1"/>
          </p:cNvPicPr>
          <p:nvPr>
            <p:ph idx="1"/>
          </p:nvPr>
        </p:nvPicPr>
        <p:blipFill>
          <a:blip r:embed="rId2" cstate="print"/>
          <a:stretch>
            <a:fillRect/>
          </a:stretch>
        </p:blipFill>
        <p:spPr>
          <a:xfrm>
            <a:off x="1691680" y="476672"/>
            <a:ext cx="7272808" cy="5616624"/>
          </a:xfrm>
          <a:prstGeom prst="rect">
            <a:avLst/>
          </a:prstGeom>
        </p:spPr>
      </p:pic>
      <p:sp>
        <p:nvSpPr>
          <p:cNvPr id="2" name="Title 1"/>
          <p:cNvSpPr>
            <a:spLocks noGrp="1"/>
          </p:cNvSpPr>
          <p:nvPr>
            <p:ph type="title"/>
          </p:nvPr>
        </p:nvSpPr>
        <p:spPr>
          <a:xfrm>
            <a:off x="107504" y="291925"/>
            <a:ext cx="2880320" cy="1325563"/>
          </a:xfrm>
        </p:spPr>
        <p:txBody>
          <a:bodyPr>
            <a:normAutofit/>
          </a:bodyPr>
          <a:lstStyle/>
          <a:p>
            <a:r>
              <a:rPr lang="en-GB" sz="4000" dirty="0" smtClean="0"/>
              <a:t>YouSlow</a:t>
            </a:r>
            <a:endParaRPr lang="el-GR" sz="4000" dirty="0"/>
          </a:p>
        </p:txBody>
      </p:sp>
      <p:sp>
        <p:nvSpPr>
          <p:cNvPr id="5" name="Rectangle 4"/>
          <p:cNvSpPr/>
          <p:nvPr/>
        </p:nvSpPr>
        <p:spPr>
          <a:xfrm>
            <a:off x="-223406" y="1873605"/>
            <a:ext cx="2966077" cy="369332"/>
          </a:xfrm>
          <a:prstGeom prst="rect">
            <a:avLst/>
          </a:prstGeom>
        </p:spPr>
        <p:txBody>
          <a:bodyPr wrap="square">
            <a:spAutoFit/>
          </a:bodyPr>
          <a:lstStyle/>
          <a:p>
            <a:pPr algn="ctr"/>
            <a:r>
              <a:rPr lang="en-GB" dirty="0" smtClean="0"/>
              <a:t>Google Chrome plug-in</a:t>
            </a:r>
          </a:p>
        </p:txBody>
      </p:sp>
      <p:sp>
        <p:nvSpPr>
          <p:cNvPr id="6" name="Rectángulo 4"/>
          <p:cNvSpPr/>
          <p:nvPr/>
        </p:nvSpPr>
        <p:spPr>
          <a:xfrm>
            <a:off x="-108520" y="6538913"/>
            <a:ext cx="8515350" cy="276999"/>
          </a:xfrm>
          <a:prstGeom prst="rect">
            <a:avLst/>
          </a:prstGeom>
        </p:spPr>
        <p:txBody>
          <a:bodyPr wrap="square">
            <a:spAutoFit/>
          </a:bodyPr>
          <a:lstStyle/>
          <a:p>
            <a:pPr algn="ctr"/>
            <a:r>
              <a:rPr lang="en-US" sz="1200" dirty="0" smtClean="0">
                <a:latin typeface="Calibri" panose="020F0502020204030204" pitchFamily="34" charset="0"/>
              </a:rPr>
              <a:t>H. Nam, K. Kim and H. Schulzrinne, "QoE matters more than QoS: Why people stop watching cat videos", IEEE INFOCOM 2016</a:t>
            </a:r>
            <a:endParaRPr lang="en-GB" sz="1200" dirty="0"/>
          </a:p>
        </p:txBody>
      </p:sp>
      <p:sp>
        <p:nvSpPr>
          <p:cNvPr id="3" name="Slide Number Placeholder 2"/>
          <p:cNvSpPr>
            <a:spLocks noGrp="1"/>
          </p:cNvSpPr>
          <p:nvPr>
            <p:ph type="sldNum" sz="quarter" idx="12"/>
          </p:nvPr>
        </p:nvSpPr>
        <p:spPr/>
        <p:txBody>
          <a:bodyPr/>
          <a:lstStyle/>
          <a:p>
            <a:fld id="{09639455-EE1D-4B35-B9D4-B6F8F54A2F99}" type="slidenum">
              <a:rPr lang="el-GR" smtClean="0"/>
              <a:t>74</a:t>
            </a:fld>
            <a:endParaRPr lang="el-GR" dirty="0"/>
          </a:p>
        </p:txBody>
      </p:sp>
    </p:spTree>
    <p:extLst>
      <p:ext uri="{BB962C8B-B14F-4D97-AF65-F5344CB8AC3E}">
        <p14:creationId xmlns:p14="http://schemas.microsoft.com/office/powerpoint/2010/main" val="34125996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151" y="96936"/>
            <a:ext cx="7886700" cy="1325563"/>
          </a:xfrm>
        </p:spPr>
        <p:txBody>
          <a:bodyPr>
            <a:normAutofit/>
          </a:bodyPr>
          <a:lstStyle/>
          <a:p>
            <a:r>
              <a:rPr lang="en-GB" sz="4000" dirty="0" smtClean="0"/>
              <a:t>Datasets</a:t>
            </a:r>
            <a:endParaRPr lang="el-GR" sz="4000" dirty="0"/>
          </a:p>
        </p:txBody>
      </p:sp>
      <p:sp>
        <p:nvSpPr>
          <p:cNvPr id="3" name="Content Placeholder 2"/>
          <p:cNvSpPr>
            <a:spLocks noGrp="1"/>
          </p:cNvSpPr>
          <p:nvPr>
            <p:ph idx="1"/>
          </p:nvPr>
        </p:nvSpPr>
        <p:spPr>
          <a:xfrm>
            <a:off x="251521" y="1690689"/>
            <a:ext cx="4968551" cy="2127884"/>
          </a:xfrm>
        </p:spPr>
        <p:txBody>
          <a:bodyPr>
            <a:noAutofit/>
          </a:bodyPr>
          <a:lstStyle/>
          <a:p>
            <a:r>
              <a:rPr lang="en-GB" sz="2400" dirty="0" smtClean="0"/>
              <a:t>Desktop computers and laptops (no mobility)</a:t>
            </a:r>
          </a:p>
          <a:p>
            <a:r>
              <a:rPr lang="en-US" sz="2400" dirty="0" smtClean="0"/>
              <a:t>Two datasets</a:t>
            </a:r>
          </a:p>
          <a:p>
            <a:pPr lvl="1"/>
            <a:r>
              <a:rPr lang="en-US" sz="2000" dirty="0" smtClean="0"/>
              <a:t>collected between February 2015 and July 2016</a:t>
            </a:r>
          </a:p>
          <a:p>
            <a:pPr lvl="1"/>
            <a:r>
              <a:rPr lang="en-US" sz="2000" dirty="0"/>
              <a:t>c</a:t>
            </a:r>
            <a:r>
              <a:rPr lang="en-US" sz="2000" dirty="0" smtClean="0"/>
              <a:t>ollected between January 2017 and July 2017</a:t>
            </a:r>
          </a:p>
          <a:p>
            <a:r>
              <a:rPr lang="en-US" sz="2400" dirty="0" smtClean="0"/>
              <a:t>More than 1,400,000 sessions</a:t>
            </a:r>
          </a:p>
        </p:txBody>
      </p:sp>
      <p:sp>
        <p:nvSpPr>
          <p:cNvPr id="4" name="Rectangle 3"/>
          <p:cNvSpPr/>
          <p:nvPr/>
        </p:nvSpPr>
        <p:spPr>
          <a:xfrm>
            <a:off x="5220072" y="1295877"/>
            <a:ext cx="4309110" cy="4524315"/>
          </a:xfrm>
          <a:prstGeom prst="rect">
            <a:avLst/>
          </a:prstGeom>
        </p:spPr>
        <p:txBody>
          <a:bodyPr wrap="square">
            <a:spAutoFit/>
          </a:bodyPr>
          <a:lstStyle/>
          <a:p>
            <a:r>
              <a:rPr lang="en-GB" sz="2400" dirty="0" smtClean="0"/>
              <a:t>Each video session includes:</a:t>
            </a:r>
          </a:p>
          <a:p>
            <a:pPr marL="342900" indent="-342900">
              <a:buFont typeface="Arial" panose="020B0604020202020204" pitchFamily="34" charset="0"/>
              <a:buChar char="•"/>
            </a:pPr>
            <a:r>
              <a:rPr lang="en-GB" sz="2400" dirty="0" smtClean="0"/>
              <a:t>Date and location</a:t>
            </a:r>
          </a:p>
          <a:p>
            <a:pPr marL="342900" indent="-342900">
              <a:buFont typeface="Arial" panose="020B0604020202020204" pitchFamily="34" charset="0"/>
              <a:buChar char="•"/>
            </a:pPr>
            <a:r>
              <a:rPr lang="en-GB" sz="2400" dirty="0" smtClean="0"/>
              <a:t>Internet Service Provider</a:t>
            </a:r>
          </a:p>
          <a:p>
            <a:pPr marL="342900" indent="-342900">
              <a:buFont typeface="Arial" panose="020B0604020202020204" pitchFamily="34" charset="0"/>
              <a:buChar char="•"/>
            </a:pPr>
            <a:r>
              <a:rPr lang="en-GB" sz="2400" dirty="0" smtClean="0"/>
              <a:t>Played bitrates during the session </a:t>
            </a:r>
          </a:p>
          <a:p>
            <a:pPr marL="342900" indent="-342900">
              <a:buFont typeface="Arial" panose="020B0604020202020204" pitchFamily="34" charset="0"/>
              <a:buChar char="•"/>
            </a:pPr>
            <a:r>
              <a:rPr lang="en-GB" sz="2400" dirty="0" smtClean="0"/>
              <a:t>Video duration</a:t>
            </a:r>
          </a:p>
          <a:p>
            <a:pPr marL="342900" indent="-342900">
              <a:buFont typeface="Arial" panose="020B0604020202020204" pitchFamily="34" charset="0"/>
              <a:buChar char="•"/>
            </a:pPr>
            <a:r>
              <a:rPr lang="en-GB" sz="2400" dirty="0" smtClean="0"/>
              <a:t>Session Duration</a:t>
            </a:r>
          </a:p>
          <a:p>
            <a:pPr marL="342900" indent="-342900">
              <a:buFont typeface="Arial" panose="020B0604020202020204" pitchFamily="34" charset="0"/>
              <a:buChar char="•"/>
            </a:pPr>
            <a:r>
              <a:rPr lang="en-GB" sz="2400" dirty="0" smtClean="0"/>
              <a:t>Start-up delay: presence and duration</a:t>
            </a:r>
          </a:p>
          <a:p>
            <a:pPr marL="342900" indent="-342900">
              <a:buFont typeface="Arial" panose="020B0604020202020204" pitchFamily="34" charset="0"/>
              <a:buChar char="•"/>
            </a:pPr>
            <a:r>
              <a:rPr lang="en-GB" sz="2400" dirty="0" smtClean="0"/>
              <a:t>Rebuffering : time and duration</a:t>
            </a:r>
          </a:p>
          <a:p>
            <a:pPr marL="342900" indent="-342900">
              <a:buFont typeface="Arial" panose="020B0604020202020204" pitchFamily="34" charset="0"/>
              <a:buChar char="•"/>
            </a:pPr>
            <a:r>
              <a:rPr lang="en-GB" sz="2400" dirty="0" smtClean="0"/>
              <a:t>Abandonment</a:t>
            </a:r>
          </a:p>
        </p:txBody>
      </p:sp>
      <p:sp>
        <p:nvSpPr>
          <p:cNvPr id="5" name="Rectangle 4"/>
          <p:cNvSpPr/>
          <p:nvPr/>
        </p:nvSpPr>
        <p:spPr>
          <a:xfrm>
            <a:off x="137774" y="6445270"/>
            <a:ext cx="5841214" cy="400110"/>
          </a:xfrm>
          <a:prstGeom prst="rect">
            <a:avLst/>
          </a:prstGeom>
        </p:spPr>
        <p:txBody>
          <a:bodyPr wrap="none">
            <a:spAutoFit/>
          </a:bodyPr>
          <a:lstStyle/>
          <a:p>
            <a:r>
              <a:rPr lang="en-GB" sz="2000" dirty="0" smtClean="0"/>
              <a:t>We performed dataset pre-processing and sanitization</a:t>
            </a:r>
          </a:p>
        </p:txBody>
      </p:sp>
      <p:sp>
        <p:nvSpPr>
          <p:cNvPr id="6" name="Slide Number Placeholder 5"/>
          <p:cNvSpPr>
            <a:spLocks noGrp="1"/>
          </p:cNvSpPr>
          <p:nvPr>
            <p:ph type="sldNum" sz="quarter" idx="12"/>
          </p:nvPr>
        </p:nvSpPr>
        <p:spPr/>
        <p:txBody>
          <a:bodyPr/>
          <a:lstStyle/>
          <a:p>
            <a:fld id="{09639455-EE1D-4B35-B9D4-B6F8F54A2F99}" type="slidenum">
              <a:rPr lang="el-GR" smtClean="0"/>
              <a:t>75</a:t>
            </a:fld>
            <a:endParaRPr lang="el-GR"/>
          </a:p>
        </p:txBody>
      </p:sp>
    </p:spTree>
    <p:extLst>
      <p:ext uri="{BB962C8B-B14F-4D97-AF65-F5344CB8AC3E}">
        <p14:creationId xmlns:p14="http://schemas.microsoft.com/office/powerpoint/2010/main" val="19828676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Key Findings of Our Study</a:t>
            </a:r>
            <a:endParaRPr lang="el-GR" sz="4000" dirty="0"/>
          </a:p>
        </p:txBody>
      </p:sp>
      <p:sp>
        <p:nvSpPr>
          <p:cNvPr id="3" name="Content Placeholder 2"/>
          <p:cNvSpPr>
            <a:spLocks noGrp="1"/>
          </p:cNvSpPr>
          <p:nvPr>
            <p:ph idx="1"/>
          </p:nvPr>
        </p:nvSpPr>
        <p:spPr>
          <a:xfrm>
            <a:off x="55821" y="1825625"/>
            <a:ext cx="9178556" cy="4351338"/>
          </a:xfrm>
        </p:spPr>
        <p:txBody>
          <a:bodyPr>
            <a:normAutofit/>
          </a:bodyPr>
          <a:lstStyle/>
          <a:p>
            <a:pPr marL="514350" indent="-514350" algn="just" fontAlgn="t">
              <a:buFont typeface="+mj-lt"/>
              <a:buAutoNum type="arabicPeriod"/>
            </a:pPr>
            <a:r>
              <a:rPr lang="en-US" dirty="0" smtClean="0"/>
              <a:t>BR- </a:t>
            </a:r>
            <a:r>
              <a:rPr lang="en-US" dirty="0"/>
              <a:t>has a severe negative impact on video watching percentage &amp; abandonment ratio</a:t>
            </a:r>
            <a:endParaRPr lang="el-GR" dirty="0"/>
          </a:p>
          <a:p>
            <a:pPr marL="514350" indent="-514350" algn="just" fontAlgn="t">
              <a:buFont typeface="+mj-lt"/>
              <a:buAutoNum type="arabicPeriod"/>
            </a:pPr>
            <a:r>
              <a:rPr lang="en-US" dirty="0" smtClean="0"/>
              <a:t>BR</a:t>
            </a:r>
            <a:r>
              <a:rPr lang="en-US" dirty="0"/>
              <a:t>+ in sessions with low initial resolution is not well-received </a:t>
            </a:r>
            <a:endParaRPr lang="el-GR" dirty="0"/>
          </a:p>
          <a:p>
            <a:pPr marL="514350" indent="-514350" algn="just" fontAlgn="t">
              <a:buFont typeface="+mj-lt"/>
              <a:buAutoNum type="arabicPeriod"/>
            </a:pPr>
            <a:r>
              <a:rPr lang="en-US" dirty="0" smtClean="0"/>
              <a:t>High </a:t>
            </a:r>
            <a:r>
              <a:rPr lang="en-US" dirty="0"/>
              <a:t>RB ratio has even more prominent impact than BR-</a:t>
            </a:r>
            <a:endParaRPr lang="el-GR" dirty="0"/>
          </a:p>
          <a:p>
            <a:pPr marL="514350" indent="-514350" algn="just" fontAlgn="t">
              <a:buFont typeface="+mj-lt"/>
              <a:buAutoNum type="arabicPeriod"/>
            </a:pPr>
            <a:r>
              <a:rPr lang="en-US" dirty="0" smtClean="0"/>
              <a:t>Compared </a:t>
            </a:r>
            <a:r>
              <a:rPr lang="en-US" dirty="0"/>
              <a:t>to startup delay, RBs have larger impact on the video watching percentage</a:t>
            </a:r>
            <a:endParaRPr lang="el-GR" dirty="0"/>
          </a:p>
          <a:p>
            <a:pPr marL="514350" indent="-514350" algn="just" fontAlgn="t">
              <a:buFont typeface="+mj-lt"/>
              <a:buAutoNum type="arabicPeriod"/>
            </a:pPr>
            <a:r>
              <a:rPr lang="en-US" dirty="0" smtClean="0"/>
              <a:t>Features </a:t>
            </a:r>
            <a:r>
              <a:rPr lang="en-US" dirty="0"/>
              <a:t>with predictive power for the video watching percentage include the number of RBs, number of BR changes, number of negative BR changes, mean weighted bit rate</a:t>
            </a:r>
            <a:endParaRPr lang="el-GR" dirty="0"/>
          </a:p>
          <a:p>
            <a:pPr marL="514350" indent="-514350" algn="just" fontAlgn="t">
              <a:buFont typeface="+mj-lt"/>
              <a:buAutoNum type="arabicPeriod"/>
            </a:pPr>
            <a:r>
              <a:rPr lang="en-US" dirty="0" smtClean="0"/>
              <a:t>An </a:t>
            </a:r>
            <a:r>
              <a:rPr lang="en-US" dirty="0"/>
              <a:t>impairment prior to a BR- increases the likelihood of abandonment</a:t>
            </a:r>
            <a:endParaRPr lang="el-GR" dirty="0"/>
          </a:p>
          <a:p>
            <a:pPr marL="514350" indent="-514350" algn="just">
              <a:buFont typeface="+mj-lt"/>
              <a:buAutoNum type="arabicPeriod"/>
            </a:pPr>
            <a:endParaRPr lang="el-GR" dirty="0"/>
          </a:p>
        </p:txBody>
      </p:sp>
      <p:sp>
        <p:nvSpPr>
          <p:cNvPr id="8" name="Slide Number Placeholder 7"/>
          <p:cNvSpPr>
            <a:spLocks noGrp="1"/>
          </p:cNvSpPr>
          <p:nvPr>
            <p:ph type="sldNum" sz="quarter" idx="12"/>
          </p:nvPr>
        </p:nvSpPr>
        <p:spPr/>
        <p:txBody>
          <a:bodyPr/>
          <a:lstStyle/>
          <a:p>
            <a:fld id="{09639455-EE1D-4B35-B9D4-B6F8F54A2F99}" type="slidenum">
              <a:rPr lang="el-GR" smtClean="0"/>
              <a:t>76</a:t>
            </a:fld>
            <a:endParaRPr lang="el-GR"/>
          </a:p>
        </p:txBody>
      </p:sp>
    </p:spTree>
    <p:extLst>
      <p:ext uri="{BB962C8B-B14F-4D97-AF65-F5344CB8AC3E}">
        <p14:creationId xmlns:p14="http://schemas.microsoft.com/office/powerpoint/2010/main" val="32841275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630" y="365126"/>
            <a:ext cx="3525030" cy="1325563"/>
          </a:xfrm>
        </p:spPr>
        <p:txBody>
          <a:bodyPr>
            <a:normAutofit/>
          </a:bodyPr>
          <a:lstStyle/>
          <a:p>
            <a:r>
              <a:rPr lang="en-US" sz="3200" dirty="0" smtClean="0"/>
              <a:t>Scenarios Examined:</a:t>
            </a:r>
            <a:endParaRPr lang="el-GR" sz="3200" dirty="0"/>
          </a:p>
        </p:txBody>
      </p:sp>
      <p:sp>
        <p:nvSpPr>
          <p:cNvPr id="3" name="Content Placeholder 2"/>
          <p:cNvSpPr>
            <a:spLocks noGrp="1"/>
          </p:cNvSpPr>
          <p:nvPr>
            <p:ph idx="1"/>
          </p:nvPr>
        </p:nvSpPr>
        <p:spPr>
          <a:xfrm>
            <a:off x="628650" y="1825626"/>
            <a:ext cx="3271198" cy="2869205"/>
          </a:xfrm>
        </p:spPr>
        <p:txBody>
          <a:bodyPr>
            <a:normAutofit lnSpcReduction="10000"/>
          </a:bodyPr>
          <a:lstStyle/>
          <a:p>
            <a:pPr marL="514350" indent="-514350">
              <a:buFont typeface="+mj-lt"/>
              <a:buAutoNum type="arabicPeriod"/>
            </a:pPr>
            <a:r>
              <a:rPr lang="en-US" sz="2400" dirty="0" smtClean="0"/>
              <a:t>No RB, no BR (</a:t>
            </a:r>
            <a:r>
              <a:rPr lang="en-US" sz="2400" i="1" dirty="0" smtClean="0"/>
              <a:t>baseline</a:t>
            </a:r>
            <a:r>
              <a:rPr lang="en-US" sz="2400" dirty="0" smtClean="0"/>
              <a:t>)</a:t>
            </a:r>
          </a:p>
          <a:p>
            <a:pPr marL="514350" indent="-514350">
              <a:buFont typeface="+mj-lt"/>
              <a:buAutoNum type="arabicPeriod"/>
            </a:pPr>
            <a:r>
              <a:rPr lang="en-US" sz="2400" dirty="0" smtClean="0"/>
              <a:t>RBs, no BR</a:t>
            </a:r>
          </a:p>
          <a:p>
            <a:pPr marL="514350" indent="-514350">
              <a:buFont typeface="+mj-lt"/>
              <a:buAutoNum type="arabicPeriod"/>
            </a:pPr>
            <a:r>
              <a:rPr lang="en-US" sz="2400" dirty="0" smtClean="0"/>
              <a:t>No RB, BR+</a:t>
            </a:r>
          </a:p>
          <a:p>
            <a:pPr marL="514350" indent="-514350">
              <a:buFont typeface="+mj-lt"/>
              <a:buAutoNum type="arabicPeriod"/>
            </a:pPr>
            <a:r>
              <a:rPr lang="en-US" sz="2400" dirty="0" smtClean="0"/>
              <a:t>No RB, BR-</a:t>
            </a:r>
          </a:p>
          <a:p>
            <a:pPr marL="514350" indent="-514350">
              <a:buFont typeface="+mj-lt"/>
              <a:buAutoNum type="arabicPeriod"/>
            </a:pPr>
            <a:r>
              <a:rPr lang="en-US" sz="2400" dirty="0" smtClean="0"/>
              <a:t>RBs, BR+</a:t>
            </a:r>
          </a:p>
          <a:p>
            <a:pPr marL="514350" indent="-514350">
              <a:buFont typeface="+mj-lt"/>
              <a:buAutoNum type="arabicPeriod"/>
            </a:pPr>
            <a:r>
              <a:rPr lang="en-US" sz="2400" dirty="0" smtClean="0"/>
              <a:t>RBs, BR-</a:t>
            </a:r>
            <a:endParaRPr lang="en-US" sz="2400" dirty="0"/>
          </a:p>
        </p:txBody>
      </p:sp>
      <p:sp>
        <p:nvSpPr>
          <p:cNvPr id="4" name="Title 1"/>
          <p:cNvSpPr txBox="1">
            <a:spLocks/>
          </p:cNvSpPr>
          <p:nvPr/>
        </p:nvSpPr>
        <p:spPr>
          <a:xfrm>
            <a:off x="4460616" y="365126"/>
            <a:ext cx="352503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smtClean="0"/>
              <a:t>Thresholds considered:</a:t>
            </a:r>
            <a:endParaRPr lang="el-GR" sz="3200" dirty="0"/>
          </a:p>
        </p:txBody>
      </p:sp>
      <p:sp>
        <p:nvSpPr>
          <p:cNvPr id="5" name="Content Placeholder 2"/>
          <p:cNvSpPr txBox="1">
            <a:spLocks/>
          </p:cNvSpPr>
          <p:nvPr/>
        </p:nvSpPr>
        <p:spPr>
          <a:xfrm>
            <a:off x="4939637" y="1825625"/>
            <a:ext cx="3271198" cy="428857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smtClean="0"/>
              <a:t>For video watching percentage:</a:t>
            </a:r>
          </a:p>
          <a:p>
            <a:r>
              <a:rPr lang="en-US" sz="2400" dirty="0" smtClean="0"/>
              <a:t>[0, 100]</a:t>
            </a:r>
          </a:p>
          <a:p>
            <a:r>
              <a:rPr lang="en-US" sz="2400" dirty="0" smtClean="0"/>
              <a:t>[20, 100]</a:t>
            </a:r>
          </a:p>
          <a:p>
            <a:r>
              <a:rPr lang="en-US" sz="2400" dirty="0" smtClean="0"/>
              <a:t>[50, 100]</a:t>
            </a:r>
          </a:p>
          <a:p>
            <a:pPr marL="0" indent="0">
              <a:buNone/>
            </a:pPr>
            <a:endParaRPr lang="en-US" sz="2400" dirty="0"/>
          </a:p>
          <a:p>
            <a:pPr marL="0" indent="0">
              <a:buNone/>
            </a:pPr>
            <a:r>
              <a:rPr lang="en-US" sz="2400" dirty="0" smtClean="0"/>
              <a:t>For mean weighted bitrate:</a:t>
            </a:r>
          </a:p>
          <a:p>
            <a:r>
              <a:rPr lang="en-US" sz="2400" dirty="0" smtClean="0"/>
              <a:t>[0, 2.5] Mbps</a:t>
            </a:r>
          </a:p>
          <a:p>
            <a:r>
              <a:rPr lang="en-US" sz="2400" dirty="0" smtClean="0"/>
              <a:t>[1, 8] Mbps</a:t>
            </a:r>
          </a:p>
          <a:p>
            <a:r>
              <a:rPr lang="en-US" sz="2400" dirty="0" smtClean="0"/>
              <a:t>[2.5, 8] Mbps</a:t>
            </a:r>
          </a:p>
          <a:p>
            <a:r>
              <a:rPr lang="en-US" sz="2400" dirty="0" smtClean="0"/>
              <a:t>[6, 8] Mbps</a:t>
            </a:r>
            <a:endParaRPr lang="en-US" sz="2400" dirty="0"/>
          </a:p>
        </p:txBody>
      </p:sp>
      <p:sp>
        <p:nvSpPr>
          <p:cNvPr id="6" name="Slide Number Placeholder 5"/>
          <p:cNvSpPr>
            <a:spLocks noGrp="1"/>
          </p:cNvSpPr>
          <p:nvPr>
            <p:ph type="sldNum" sz="quarter" idx="12"/>
          </p:nvPr>
        </p:nvSpPr>
        <p:spPr/>
        <p:txBody>
          <a:bodyPr/>
          <a:lstStyle/>
          <a:p>
            <a:fld id="{09639455-EE1D-4B35-B9D4-B6F8F54A2F99}" type="slidenum">
              <a:rPr lang="el-GR" smtClean="0"/>
              <a:t>77</a:t>
            </a:fld>
            <a:endParaRPr lang="el-GR"/>
          </a:p>
        </p:txBody>
      </p:sp>
    </p:spTree>
    <p:extLst>
      <p:ext uri="{BB962C8B-B14F-4D97-AF65-F5344CB8AC3E}">
        <p14:creationId xmlns:p14="http://schemas.microsoft.com/office/powerpoint/2010/main" val="15381987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02" y="21629"/>
            <a:ext cx="9289032" cy="1325563"/>
          </a:xfrm>
          <a:solidFill>
            <a:schemeClr val="accent6">
              <a:lumMod val="20000"/>
              <a:lumOff val="80000"/>
            </a:schemeClr>
          </a:solidFill>
        </p:spPr>
        <p:txBody>
          <a:bodyPr>
            <a:normAutofit/>
          </a:bodyPr>
          <a:lstStyle/>
          <a:p>
            <a:r>
              <a:rPr lang="en-US" sz="2400" dirty="0"/>
              <a:t>BR- has a severe negative impact on video watching percentage &amp; abandonment </a:t>
            </a:r>
            <a:r>
              <a:rPr lang="en-US" sz="2400" dirty="0" smtClean="0"/>
              <a:t>ratio</a:t>
            </a:r>
            <a:r>
              <a:rPr lang="en-US" sz="2400" dirty="0"/>
              <a:t/>
            </a:r>
            <a:br>
              <a:rPr lang="en-US" sz="2400" dirty="0"/>
            </a:br>
            <a:r>
              <a:rPr lang="en-US" sz="2400" dirty="0" smtClean="0"/>
              <a:t>BR+ in sessions with low initial resolution is not well-received </a:t>
            </a:r>
            <a:endParaRPr lang="el-GR" sz="2400" dirty="0"/>
          </a:p>
        </p:txBody>
      </p:sp>
      <p:pic>
        <p:nvPicPr>
          <p:cNvPr id="4" name="Picture 3"/>
          <p:cNvPicPr>
            <a:picLocks noChangeAspect="1"/>
          </p:cNvPicPr>
          <p:nvPr/>
        </p:nvPicPr>
        <p:blipFill>
          <a:blip r:embed="rId2"/>
          <a:stretch>
            <a:fillRect/>
          </a:stretch>
        </p:blipFill>
        <p:spPr>
          <a:xfrm>
            <a:off x="571500" y="1742363"/>
            <a:ext cx="7943850" cy="2124075"/>
          </a:xfrm>
          <a:prstGeom prst="rect">
            <a:avLst/>
          </a:prstGeom>
        </p:spPr>
      </p:pic>
      <p:pic>
        <p:nvPicPr>
          <p:cNvPr id="5" name="Picture 4"/>
          <p:cNvPicPr>
            <a:picLocks noChangeAspect="1"/>
          </p:cNvPicPr>
          <p:nvPr/>
        </p:nvPicPr>
        <p:blipFill>
          <a:blip r:embed="rId3"/>
          <a:stretch>
            <a:fillRect/>
          </a:stretch>
        </p:blipFill>
        <p:spPr>
          <a:xfrm>
            <a:off x="628650" y="4364402"/>
            <a:ext cx="7886700" cy="2085975"/>
          </a:xfrm>
          <a:prstGeom prst="rect">
            <a:avLst/>
          </a:prstGeom>
        </p:spPr>
      </p:pic>
      <p:sp>
        <p:nvSpPr>
          <p:cNvPr id="6" name="TextBox 5"/>
          <p:cNvSpPr txBox="1"/>
          <p:nvPr/>
        </p:nvSpPr>
        <p:spPr>
          <a:xfrm>
            <a:off x="267237" y="3969232"/>
            <a:ext cx="8792335" cy="369332"/>
          </a:xfrm>
          <a:prstGeom prst="rect">
            <a:avLst/>
          </a:prstGeom>
          <a:noFill/>
        </p:spPr>
        <p:txBody>
          <a:bodyPr wrap="square" rtlCol="0">
            <a:spAutoFit/>
          </a:bodyPr>
          <a:lstStyle/>
          <a:p>
            <a:pPr algn="ctr"/>
            <a:r>
              <a:rPr lang="en-US" dirty="0" smtClean="0">
                <a:solidFill>
                  <a:schemeClr val="bg2">
                    <a:lumMod val="25000"/>
                  </a:schemeClr>
                </a:solidFill>
              </a:rPr>
              <a:t>Abandonment ratio</a:t>
            </a:r>
            <a:endParaRPr lang="el-GR" dirty="0">
              <a:solidFill>
                <a:schemeClr val="bg2">
                  <a:lumMod val="25000"/>
                </a:schemeClr>
              </a:solidFill>
            </a:endParaRPr>
          </a:p>
        </p:txBody>
      </p:sp>
      <p:sp>
        <p:nvSpPr>
          <p:cNvPr id="7" name="TextBox 6"/>
          <p:cNvSpPr txBox="1"/>
          <p:nvPr/>
        </p:nvSpPr>
        <p:spPr>
          <a:xfrm>
            <a:off x="267237" y="1373030"/>
            <a:ext cx="8876763" cy="369332"/>
          </a:xfrm>
          <a:prstGeom prst="rect">
            <a:avLst/>
          </a:prstGeom>
          <a:noFill/>
        </p:spPr>
        <p:txBody>
          <a:bodyPr wrap="square" rtlCol="0">
            <a:spAutoFit/>
          </a:bodyPr>
          <a:lstStyle/>
          <a:p>
            <a:pPr algn="ctr"/>
            <a:r>
              <a:rPr lang="en-US" dirty="0" smtClean="0">
                <a:solidFill>
                  <a:schemeClr val="bg2">
                    <a:lumMod val="25000"/>
                  </a:schemeClr>
                </a:solidFill>
              </a:rPr>
              <a:t>Mean Video Watching Percentage</a:t>
            </a:r>
            <a:endParaRPr lang="el-GR" dirty="0">
              <a:solidFill>
                <a:schemeClr val="bg2">
                  <a:lumMod val="25000"/>
                </a:schemeClr>
              </a:solidFill>
            </a:endParaRPr>
          </a:p>
        </p:txBody>
      </p:sp>
      <p:sp>
        <p:nvSpPr>
          <p:cNvPr id="3" name="Slide Number Placeholder 2"/>
          <p:cNvSpPr>
            <a:spLocks noGrp="1"/>
          </p:cNvSpPr>
          <p:nvPr>
            <p:ph type="sldNum" sz="quarter" idx="12"/>
          </p:nvPr>
        </p:nvSpPr>
        <p:spPr/>
        <p:txBody>
          <a:bodyPr/>
          <a:lstStyle/>
          <a:p>
            <a:fld id="{09639455-EE1D-4B35-B9D4-B6F8F54A2F99}" type="slidenum">
              <a:rPr lang="el-GR" smtClean="0"/>
              <a:t>78</a:t>
            </a:fld>
            <a:endParaRPr lang="el-GR"/>
          </a:p>
        </p:txBody>
      </p:sp>
    </p:spTree>
    <p:extLst>
      <p:ext uri="{BB962C8B-B14F-4D97-AF65-F5344CB8AC3E}">
        <p14:creationId xmlns:p14="http://schemas.microsoft.com/office/powerpoint/2010/main" val="14430344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047"/>
            <a:ext cx="9144000" cy="1325563"/>
          </a:xfrm>
          <a:solidFill>
            <a:schemeClr val="accent6">
              <a:lumMod val="20000"/>
              <a:lumOff val="80000"/>
            </a:schemeClr>
          </a:solidFill>
        </p:spPr>
        <p:txBody>
          <a:bodyPr>
            <a:normAutofit/>
          </a:bodyPr>
          <a:lstStyle/>
          <a:p>
            <a:r>
              <a:rPr lang="en-US" sz="2400" dirty="0" smtClean="0"/>
              <a:t>Compared to startup delay,</a:t>
            </a:r>
            <a:r>
              <a:rPr lang="en-US" sz="2400" baseline="0" dirty="0" smtClean="0"/>
              <a:t> </a:t>
            </a:r>
            <a:r>
              <a:rPr lang="en-US" sz="2400" dirty="0" smtClean="0"/>
              <a:t>RBs</a:t>
            </a:r>
            <a:r>
              <a:rPr lang="en-US" sz="2400" baseline="0" dirty="0" smtClean="0"/>
              <a:t> have larger impact on the video watching percentage</a:t>
            </a:r>
            <a:endParaRPr lang="el-GR" sz="2400" dirty="0"/>
          </a:p>
        </p:txBody>
      </p:sp>
      <p:pic>
        <p:nvPicPr>
          <p:cNvPr id="4" name="Content Placeholder 3"/>
          <p:cNvPicPr>
            <a:picLocks noGrp="1" noChangeAspect="1"/>
          </p:cNvPicPr>
          <p:nvPr>
            <p:ph idx="1"/>
          </p:nvPr>
        </p:nvPicPr>
        <p:blipFill rotWithShape="1">
          <a:blip r:embed="rId2"/>
          <a:srcRect l="1847" r="6773"/>
          <a:stretch/>
        </p:blipFill>
        <p:spPr>
          <a:xfrm>
            <a:off x="2123728" y="1448612"/>
            <a:ext cx="6264696" cy="5173642"/>
          </a:xfrm>
          <a:prstGeom prst="rect">
            <a:avLst/>
          </a:prstGeom>
        </p:spPr>
      </p:pic>
      <p:pic>
        <p:nvPicPr>
          <p:cNvPr id="5" name="Picture 4"/>
          <p:cNvPicPr>
            <a:picLocks noChangeAspect="1"/>
          </p:cNvPicPr>
          <p:nvPr/>
        </p:nvPicPr>
        <p:blipFill>
          <a:blip r:embed="rId3"/>
          <a:stretch>
            <a:fillRect/>
          </a:stretch>
        </p:blipFill>
        <p:spPr>
          <a:xfrm>
            <a:off x="943430" y="1922591"/>
            <a:ext cx="906534" cy="704206"/>
          </a:xfrm>
          <a:prstGeom prst="rect">
            <a:avLst/>
          </a:prstGeom>
        </p:spPr>
      </p:pic>
      <p:sp>
        <p:nvSpPr>
          <p:cNvPr id="3" name="Slide Number Placeholder 2"/>
          <p:cNvSpPr>
            <a:spLocks noGrp="1"/>
          </p:cNvSpPr>
          <p:nvPr>
            <p:ph type="sldNum" sz="quarter" idx="12"/>
          </p:nvPr>
        </p:nvSpPr>
        <p:spPr/>
        <p:txBody>
          <a:bodyPr/>
          <a:lstStyle/>
          <a:p>
            <a:fld id="{09639455-EE1D-4B35-B9D4-B6F8F54A2F99}" type="slidenum">
              <a:rPr lang="el-GR" smtClean="0"/>
              <a:t>79</a:t>
            </a:fld>
            <a:endParaRPr lang="el-GR"/>
          </a:p>
        </p:txBody>
      </p:sp>
    </p:spTree>
    <p:extLst>
      <p:ext uri="{BB962C8B-B14F-4D97-AF65-F5344CB8AC3E}">
        <p14:creationId xmlns:p14="http://schemas.microsoft.com/office/powerpoint/2010/main" val="4232189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QoS vs. QoE</a:t>
            </a:r>
            <a:endParaRPr lang="el-GR" dirty="0"/>
          </a:p>
        </p:txBody>
      </p:sp>
      <p:sp>
        <p:nvSpPr>
          <p:cNvPr id="4" name="Text Placeholder 3"/>
          <p:cNvSpPr>
            <a:spLocks noGrp="1"/>
          </p:cNvSpPr>
          <p:nvPr>
            <p:ph type="body" sz="quarter" idx="10"/>
          </p:nvPr>
        </p:nvSpPr>
        <p:spPr/>
        <p:txBody>
          <a:bodyPr/>
          <a:lstStyle/>
          <a:p>
            <a:endParaRPr lang="el-GR"/>
          </a:p>
        </p:txBody>
      </p:sp>
      <p:pic>
        <p:nvPicPr>
          <p:cNvPr id="6" name="Picture 5"/>
          <p:cNvPicPr>
            <a:picLocks noChangeAspect="1"/>
          </p:cNvPicPr>
          <p:nvPr/>
        </p:nvPicPr>
        <p:blipFill>
          <a:blip r:embed="rId2"/>
          <a:stretch>
            <a:fillRect/>
          </a:stretch>
        </p:blipFill>
        <p:spPr>
          <a:xfrm>
            <a:off x="323528" y="3429000"/>
            <a:ext cx="7676352" cy="1692424"/>
          </a:xfrm>
          <a:prstGeom prst="rect">
            <a:avLst/>
          </a:prstGeom>
        </p:spPr>
      </p:pic>
      <p:sp>
        <p:nvSpPr>
          <p:cNvPr id="8" name="Rectangle 7"/>
          <p:cNvSpPr/>
          <p:nvPr/>
        </p:nvSpPr>
        <p:spPr>
          <a:xfrm>
            <a:off x="5335584" y="3416002"/>
            <a:ext cx="2664296" cy="47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Content Placeholder 4"/>
          <p:cNvPicPr>
            <a:picLocks noGrp="1" noChangeAspect="1"/>
          </p:cNvPicPr>
          <p:nvPr>
            <p:ph idx="1"/>
          </p:nvPr>
        </p:nvPicPr>
        <p:blipFill>
          <a:blip r:embed="rId3"/>
          <a:stretch>
            <a:fillRect/>
          </a:stretch>
        </p:blipFill>
        <p:spPr>
          <a:xfrm>
            <a:off x="395536" y="1844824"/>
            <a:ext cx="6705600" cy="1676400"/>
          </a:xfrm>
          <a:prstGeom prst="rect">
            <a:avLst/>
          </a:prstGeom>
        </p:spPr>
      </p:pic>
      <p:sp>
        <p:nvSpPr>
          <p:cNvPr id="7" name="Rectangle 6"/>
          <p:cNvSpPr/>
          <p:nvPr/>
        </p:nvSpPr>
        <p:spPr>
          <a:xfrm>
            <a:off x="4957414" y="1634937"/>
            <a:ext cx="3420637" cy="3495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tx1"/>
              </a:solidFill>
            </a:endParaRPr>
          </a:p>
        </p:txBody>
      </p:sp>
      <p:sp>
        <p:nvSpPr>
          <p:cNvPr id="3" name="Rectangle 2"/>
          <p:cNvSpPr/>
          <p:nvPr/>
        </p:nvSpPr>
        <p:spPr>
          <a:xfrm>
            <a:off x="4622256" y="1744624"/>
            <a:ext cx="619568"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ectangle 8"/>
          <p:cNvSpPr/>
          <p:nvPr/>
        </p:nvSpPr>
        <p:spPr>
          <a:xfrm>
            <a:off x="4622256" y="3048780"/>
            <a:ext cx="713328" cy="668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Rectangle 9"/>
          <p:cNvSpPr/>
          <p:nvPr/>
        </p:nvSpPr>
        <p:spPr>
          <a:xfrm>
            <a:off x="4902501" y="2550023"/>
            <a:ext cx="822661" cy="553998"/>
          </a:xfrm>
          <a:prstGeom prst="rect">
            <a:avLst/>
          </a:prstGeom>
        </p:spPr>
        <p:txBody>
          <a:bodyPr wrap="none">
            <a:spAutoFit/>
          </a:bodyPr>
          <a:lstStyle/>
          <a:p>
            <a:pPr algn="ctr"/>
            <a:r>
              <a:rPr lang="en-US" sz="3000" dirty="0"/>
              <a:t>QoS</a:t>
            </a:r>
            <a:endParaRPr lang="el-GR" sz="3000" dirty="0"/>
          </a:p>
        </p:txBody>
      </p:sp>
      <p:sp>
        <p:nvSpPr>
          <p:cNvPr id="11" name="TextBox 10"/>
          <p:cNvSpPr txBox="1"/>
          <p:nvPr/>
        </p:nvSpPr>
        <p:spPr>
          <a:xfrm>
            <a:off x="4912272" y="4145042"/>
            <a:ext cx="833883" cy="553998"/>
          </a:xfrm>
          <a:prstGeom prst="rect">
            <a:avLst/>
          </a:prstGeom>
          <a:noFill/>
        </p:spPr>
        <p:txBody>
          <a:bodyPr wrap="none" rtlCol="0">
            <a:spAutoFit/>
          </a:bodyPr>
          <a:lstStyle/>
          <a:p>
            <a:r>
              <a:rPr lang="en-US" sz="3000" dirty="0" smtClean="0"/>
              <a:t>QoE</a:t>
            </a:r>
            <a:endParaRPr lang="el-GR" sz="3000" dirty="0"/>
          </a:p>
        </p:txBody>
      </p:sp>
    </p:spTree>
    <p:extLst>
      <p:ext uri="{BB962C8B-B14F-4D97-AF65-F5344CB8AC3E}">
        <p14:creationId xmlns:p14="http://schemas.microsoft.com/office/powerpoint/2010/main" val="21037333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78047"/>
            <a:ext cx="9144000" cy="1325563"/>
          </a:xfrm>
          <a:solidFill>
            <a:schemeClr val="accent6">
              <a:lumMod val="20000"/>
              <a:lumOff val="80000"/>
            </a:schemeClr>
          </a:solidFill>
        </p:spPr>
        <p:txBody>
          <a:bodyPr>
            <a:noAutofit/>
          </a:bodyPr>
          <a:lstStyle/>
          <a:p>
            <a:pPr algn="l"/>
            <a:r>
              <a:rPr lang="en-US" sz="2400" dirty="0" smtClean="0"/>
              <a:t>Features with predictive power for the video watching percentage include the number of RBs, number of BR changes, number of negative BR changes, mean weighted bit rate</a:t>
            </a:r>
            <a:endParaRPr lang="el-GR" sz="2400" dirty="0"/>
          </a:p>
        </p:txBody>
      </p:sp>
      <p:pic>
        <p:nvPicPr>
          <p:cNvPr id="4" name="Content Placeholder 5"/>
          <p:cNvPicPr>
            <a:picLocks noGrp="1" noChangeAspect="1"/>
          </p:cNvPicPr>
          <p:nvPr>
            <p:ph idx="1"/>
          </p:nvPr>
        </p:nvPicPr>
        <p:blipFill>
          <a:blip r:embed="rId3"/>
          <a:stretch>
            <a:fillRect/>
          </a:stretch>
        </p:blipFill>
        <p:spPr>
          <a:xfrm>
            <a:off x="1317106" y="2704563"/>
            <a:ext cx="6509789" cy="3715343"/>
          </a:xfrm>
          <a:prstGeom prst="rect">
            <a:avLst/>
          </a:prstGeom>
        </p:spPr>
      </p:pic>
      <p:sp>
        <p:nvSpPr>
          <p:cNvPr id="5" name="TextBox 4"/>
          <p:cNvSpPr txBox="1"/>
          <p:nvPr/>
        </p:nvSpPr>
        <p:spPr>
          <a:xfrm>
            <a:off x="-27589" y="1665338"/>
            <a:ext cx="7607877" cy="400110"/>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Used LASSO regression to find the dominant features</a:t>
            </a:r>
            <a:endParaRPr lang="el-GR" sz="2000" dirty="0"/>
          </a:p>
        </p:txBody>
      </p:sp>
      <p:pic>
        <p:nvPicPr>
          <p:cNvPr id="6" name="Picture 5"/>
          <p:cNvPicPr>
            <a:picLocks noChangeAspect="1"/>
          </p:cNvPicPr>
          <p:nvPr/>
        </p:nvPicPr>
        <p:blipFill>
          <a:blip r:embed="rId4"/>
          <a:stretch>
            <a:fillRect/>
          </a:stretch>
        </p:blipFill>
        <p:spPr>
          <a:xfrm>
            <a:off x="251520" y="2008104"/>
            <a:ext cx="3955028" cy="754370"/>
          </a:xfrm>
          <a:prstGeom prst="rect">
            <a:avLst/>
          </a:prstGeom>
        </p:spPr>
      </p:pic>
      <p:cxnSp>
        <p:nvCxnSpPr>
          <p:cNvPr id="8" name="Straight Connector 7"/>
          <p:cNvCxnSpPr/>
          <p:nvPr/>
        </p:nvCxnSpPr>
        <p:spPr>
          <a:xfrm>
            <a:off x="2966291" y="2864077"/>
            <a:ext cx="16526" cy="3195201"/>
          </a:xfrm>
          <a:prstGeom prst="line">
            <a:avLst/>
          </a:prstGeom>
          <a:ln w="19050">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18512" y="2864077"/>
            <a:ext cx="16526" cy="3195201"/>
          </a:xfrm>
          <a:prstGeom prst="line">
            <a:avLst/>
          </a:prstGeom>
          <a:ln w="19050">
            <a:solidFill>
              <a:srgbClr val="7030A0"/>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51829" y="6488668"/>
            <a:ext cx="8784115" cy="369332"/>
          </a:xfrm>
          <a:prstGeom prst="rect">
            <a:avLst/>
          </a:prstGeom>
        </p:spPr>
        <p:txBody>
          <a:bodyPr wrap="square">
            <a:spAutoFit/>
          </a:bodyPr>
          <a:lstStyle/>
          <a:p>
            <a:r>
              <a:rPr lang="en-US" dirty="0"/>
              <a:t>The dominant parameters are the ones with non-zero LASSO coefficients for λ in [0.4, 0.6]. </a:t>
            </a:r>
            <a:endParaRPr lang="el-GR" dirty="0"/>
          </a:p>
        </p:txBody>
      </p:sp>
      <p:sp>
        <p:nvSpPr>
          <p:cNvPr id="10" name="Rectangle 9"/>
          <p:cNvSpPr/>
          <p:nvPr/>
        </p:nvSpPr>
        <p:spPr>
          <a:xfrm>
            <a:off x="5652120" y="2134210"/>
            <a:ext cx="4067944" cy="646331"/>
          </a:xfrm>
          <a:prstGeom prst="rect">
            <a:avLst/>
          </a:prstGeom>
        </p:spPr>
        <p:txBody>
          <a:bodyPr wrap="square">
            <a:spAutoFit/>
          </a:bodyPr>
          <a:lstStyle/>
          <a:p>
            <a:r>
              <a:rPr lang="en-US" dirty="0" smtClean="0"/>
              <a:t>As λ </a:t>
            </a:r>
            <a:r>
              <a:rPr lang="en-US" dirty="0"/>
              <a:t>gets higher, a smaller number of features are taken into account</a:t>
            </a:r>
            <a:endParaRPr lang="el-GR" dirty="0"/>
          </a:p>
        </p:txBody>
      </p:sp>
    </p:spTree>
    <p:extLst>
      <p:ext uri="{BB962C8B-B14F-4D97-AF65-F5344CB8AC3E}">
        <p14:creationId xmlns:p14="http://schemas.microsoft.com/office/powerpoint/2010/main" val="4767671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65103"/>
            <a:ext cx="9756576" cy="1325563"/>
          </a:xfrm>
        </p:spPr>
        <p:txBody>
          <a:bodyPr>
            <a:normAutofit/>
          </a:bodyPr>
          <a:lstStyle/>
          <a:p>
            <a:r>
              <a:rPr lang="en-US" sz="2400" dirty="0" smtClean="0"/>
              <a:t>An impairment prior</a:t>
            </a:r>
            <a:r>
              <a:rPr lang="en-US" sz="2400" baseline="0" dirty="0" smtClean="0"/>
              <a:t> to a BR- increases the likelihood of abandonment</a:t>
            </a:r>
            <a:endParaRPr lang="el-GR" sz="2400" dirty="0"/>
          </a:p>
        </p:txBody>
      </p:sp>
      <p:sp>
        <p:nvSpPr>
          <p:cNvPr id="3" name="Content Placeholder 2"/>
          <p:cNvSpPr>
            <a:spLocks noGrp="1"/>
          </p:cNvSpPr>
          <p:nvPr>
            <p:ph idx="1"/>
          </p:nvPr>
        </p:nvSpPr>
        <p:spPr>
          <a:xfrm>
            <a:off x="0" y="957311"/>
            <a:ext cx="9143999" cy="4351338"/>
          </a:xfrm>
        </p:spPr>
        <p:txBody>
          <a:bodyPr>
            <a:normAutofit/>
          </a:bodyPr>
          <a:lstStyle/>
          <a:p>
            <a:pPr marL="0" indent="0">
              <a:buNone/>
            </a:pPr>
            <a:r>
              <a:rPr lang="en-US" sz="2000" dirty="0" smtClean="0"/>
              <a:t>Scenarios examined:</a:t>
            </a:r>
          </a:p>
          <a:p>
            <a:pPr lvl="1"/>
            <a:r>
              <a:rPr lang="en-US" sz="2000" dirty="0" smtClean="0"/>
              <a:t>Exactly one impairment being BR-</a:t>
            </a:r>
          </a:p>
          <a:p>
            <a:pPr lvl="1"/>
            <a:r>
              <a:rPr lang="en-US" sz="2000" dirty="0" smtClean="0"/>
              <a:t>Exactly two impairments the second being BR- , the first being RB or BR</a:t>
            </a:r>
            <a:endParaRPr lang="en-US" sz="2000" dirty="0"/>
          </a:p>
          <a:p>
            <a:pPr marL="0" indent="0">
              <a:buNone/>
            </a:pPr>
            <a:r>
              <a:rPr lang="en-US" sz="2000" dirty="0" smtClean="0"/>
              <a:t>Time margin between them ≥ 30 sec → they are perceived as different impairments</a:t>
            </a:r>
          </a:p>
          <a:p>
            <a:pPr marL="0" indent="0">
              <a:buNone/>
            </a:pPr>
            <a:endParaRPr lang="en-US" sz="2400" dirty="0" smtClean="0"/>
          </a:p>
        </p:txBody>
      </p:sp>
      <p:pic>
        <p:nvPicPr>
          <p:cNvPr id="4" name="Picture 3"/>
          <p:cNvPicPr>
            <a:picLocks noChangeAspect="1"/>
          </p:cNvPicPr>
          <p:nvPr/>
        </p:nvPicPr>
        <p:blipFill rotWithShape="1">
          <a:blip r:embed="rId2"/>
          <a:srcRect l="51328"/>
          <a:stretch/>
        </p:blipFill>
        <p:spPr>
          <a:xfrm>
            <a:off x="-79738" y="2866283"/>
            <a:ext cx="4749848" cy="3966574"/>
          </a:xfrm>
          <a:prstGeom prst="rect">
            <a:avLst/>
          </a:prstGeom>
        </p:spPr>
      </p:pic>
      <p:sp>
        <p:nvSpPr>
          <p:cNvPr id="5" name="Rectangle 4"/>
          <p:cNvSpPr/>
          <p:nvPr/>
        </p:nvSpPr>
        <p:spPr>
          <a:xfrm>
            <a:off x="4330110" y="3604438"/>
            <a:ext cx="4813891" cy="2215991"/>
          </a:xfrm>
          <a:prstGeom prst="rect">
            <a:avLst/>
          </a:prstGeom>
        </p:spPr>
        <p:txBody>
          <a:bodyPr wrap="square">
            <a:spAutoFit/>
          </a:bodyPr>
          <a:lstStyle/>
          <a:p>
            <a:pPr marL="342900" indent="-342900" algn="just">
              <a:buFont typeface="Arial" panose="020B0604020202020204" pitchFamily="34" charset="0"/>
              <a:buChar char="•"/>
            </a:pPr>
            <a:r>
              <a:rPr lang="en-US" sz="2000" dirty="0"/>
              <a:t>U</a:t>
            </a:r>
            <a:r>
              <a:rPr lang="en-US" sz="2000" dirty="0" smtClean="0"/>
              <a:t>ser that experiences a BR- as second impairment is more prone to abandon the session than when experiences a BR- for the first time</a:t>
            </a:r>
          </a:p>
          <a:p>
            <a:pPr marL="342900" indent="-342900" algn="just">
              <a:buFont typeface="Arial" panose="020B0604020202020204" pitchFamily="34" charset="0"/>
              <a:buChar char="•"/>
            </a:pPr>
            <a:endParaRPr lang="en-US" sz="2000" dirty="0"/>
          </a:p>
          <a:p>
            <a:pPr marL="342900" indent="-342900" algn="just">
              <a:buFont typeface="Arial" panose="020B0604020202020204" pitchFamily="34" charset="0"/>
              <a:buChar char="•"/>
            </a:pPr>
            <a:r>
              <a:rPr lang="en-US" sz="2000" dirty="0" smtClean="0"/>
              <a:t>BR- more direct impact than RB</a:t>
            </a:r>
          </a:p>
          <a:p>
            <a:endParaRPr lang="el-GR" dirty="0" smtClean="0"/>
          </a:p>
        </p:txBody>
      </p:sp>
      <p:sp>
        <p:nvSpPr>
          <p:cNvPr id="6" name="Slide Number Placeholder 5"/>
          <p:cNvSpPr>
            <a:spLocks noGrp="1"/>
          </p:cNvSpPr>
          <p:nvPr>
            <p:ph type="sldNum" sz="quarter" idx="12"/>
          </p:nvPr>
        </p:nvSpPr>
        <p:spPr/>
        <p:txBody>
          <a:bodyPr/>
          <a:lstStyle/>
          <a:p>
            <a:fld id="{09639455-EE1D-4B35-B9D4-B6F8F54A2F99}" type="slidenum">
              <a:rPr lang="el-GR" smtClean="0"/>
              <a:t>81</a:t>
            </a:fld>
            <a:endParaRPr lang="el-GR"/>
          </a:p>
        </p:txBody>
      </p:sp>
    </p:spTree>
    <p:extLst>
      <p:ext uri="{BB962C8B-B14F-4D97-AF65-F5344CB8AC3E}">
        <p14:creationId xmlns:p14="http://schemas.microsoft.com/office/powerpoint/2010/main" val="23656242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Conclusions</a:t>
            </a:r>
            <a:endParaRPr lang="el-GR" sz="4000"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The </a:t>
            </a:r>
            <a:r>
              <a:rPr lang="en-US" dirty="0" smtClean="0">
                <a:solidFill>
                  <a:srgbClr val="FF0000"/>
                </a:solidFill>
              </a:rPr>
              <a:t>"worst offenders" </a:t>
            </a:r>
            <a:r>
              <a:rPr lang="en-US" dirty="0" smtClean="0"/>
              <a:t>for the design of adaptation algorithm are:</a:t>
            </a:r>
          </a:p>
          <a:p>
            <a:r>
              <a:rPr lang="en-US" dirty="0" smtClean="0"/>
              <a:t>the combination of BR- and RB </a:t>
            </a:r>
          </a:p>
          <a:p>
            <a:r>
              <a:rPr lang="en-US" dirty="0" smtClean="0"/>
              <a:t>the large RB ratio</a:t>
            </a:r>
          </a:p>
          <a:p>
            <a:r>
              <a:rPr lang="en-US" dirty="0" smtClean="0"/>
              <a:t>the combination of BR+ and low resolution </a:t>
            </a:r>
          </a:p>
          <a:p>
            <a:r>
              <a:rPr lang="en-US" dirty="0" smtClean="0"/>
              <a:t>and the BR- change of two or more levels</a:t>
            </a:r>
          </a:p>
          <a:p>
            <a:pPr marL="0" indent="0">
              <a:buNone/>
            </a:pPr>
            <a:endParaRPr lang="en-US" dirty="0"/>
          </a:p>
          <a:p>
            <a:pPr marL="0" indent="0">
              <a:buNone/>
            </a:pPr>
            <a:r>
              <a:rPr lang="en-US" dirty="0" smtClean="0"/>
              <a:t>Reporting average statistics, such as average bitrate per session, is not enough</a:t>
            </a:r>
          </a:p>
          <a:p>
            <a:pPr marL="0" indent="0">
              <a:buNone/>
            </a:pPr>
            <a:r>
              <a:rPr lang="en-US" dirty="0" smtClean="0"/>
              <a:t>We need to </a:t>
            </a:r>
            <a:r>
              <a:rPr lang="en-US" dirty="0" smtClean="0">
                <a:solidFill>
                  <a:schemeClr val="accent5"/>
                </a:solidFill>
              </a:rPr>
              <a:t>monitor</a:t>
            </a:r>
            <a:r>
              <a:rPr lang="en-US" dirty="0" smtClean="0"/>
              <a:t> RB and BR changes at the </a:t>
            </a:r>
            <a:r>
              <a:rPr lang="en-US" dirty="0" smtClean="0">
                <a:solidFill>
                  <a:schemeClr val="accent5"/>
                </a:solidFill>
              </a:rPr>
              <a:t>user level </a:t>
            </a:r>
            <a:r>
              <a:rPr lang="en-US" dirty="0" smtClean="0"/>
              <a:t>to quantify and improve the user engagement</a:t>
            </a:r>
          </a:p>
          <a:p>
            <a:pPr marL="0" indent="0">
              <a:buNone/>
            </a:pPr>
            <a:r>
              <a:rPr lang="en-US" dirty="0" smtClean="0"/>
              <a:t>per-user statistics about the revisit and viewing duration per video, info about the user device, context (e.g., time-of-the-day, position), content type to improve not only the adaptation but also caching </a:t>
            </a:r>
          </a:p>
          <a:p>
            <a:pPr marL="0" indent="0">
              <a:buNone/>
            </a:pPr>
            <a:r>
              <a:rPr lang="en-US" dirty="0" smtClean="0"/>
              <a:t>→ </a:t>
            </a:r>
            <a:r>
              <a:rPr lang="en-US" dirty="0" smtClean="0">
                <a:solidFill>
                  <a:schemeClr val="accent5"/>
                </a:solidFill>
              </a:rPr>
              <a:t>user-centric ABR player</a:t>
            </a:r>
          </a:p>
        </p:txBody>
      </p:sp>
      <p:sp>
        <p:nvSpPr>
          <p:cNvPr id="4" name="Slide Number Placeholder 3"/>
          <p:cNvSpPr>
            <a:spLocks noGrp="1"/>
          </p:cNvSpPr>
          <p:nvPr>
            <p:ph type="sldNum" sz="quarter" idx="12"/>
          </p:nvPr>
        </p:nvSpPr>
        <p:spPr/>
        <p:txBody>
          <a:bodyPr/>
          <a:lstStyle/>
          <a:p>
            <a:fld id="{09639455-EE1D-4B35-B9D4-B6F8F54A2F99}" type="slidenum">
              <a:rPr lang="el-GR" smtClean="0"/>
              <a:t>82</a:t>
            </a:fld>
            <a:endParaRPr lang="el-GR"/>
          </a:p>
        </p:txBody>
      </p:sp>
    </p:spTree>
    <p:extLst>
      <p:ext uri="{BB962C8B-B14F-4D97-AF65-F5344CB8AC3E}">
        <p14:creationId xmlns:p14="http://schemas.microsoft.com/office/powerpoint/2010/main" val="12272290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Future Work</a:t>
            </a:r>
            <a:endParaRPr lang="el-GR" sz="4000" dirty="0"/>
          </a:p>
        </p:txBody>
      </p:sp>
      <p:sp>
        <p:nvSpPr>
          <p:cNvPr id="3" name="Content Placeholder 2"/>
          <p:cNvSpPr>
            <a:spLocks noGrp="1"/>
          </p:cNvSpPr>
          <p:nvPr>
            <p:ph idx="1"/>
          </p:nvPr>
        </p:nvSpPr>
        <p:spPr>
          <a:xfrm>
            <a:off x="0" y="1600200"/>
            <a:ext cx="9144000" cy="4525963"/>
          </a:xfrm>
        </p:spPr>
        <p:txBody>
          <a:bodyPr>
            <a:normAutofit/>
          </a:bodyPr>
          <a:lstStyle/>
          <a:p>
            <a:pPr marL="0" indent="0">
              <a:buNone/>
            </a:pPr>
            <a:r>
              <a:rPr lang="en-US" sz="2200" dirty="0" smtClean="0"/>
              <a:t>Collect and integrate information about:</a:t>
            </a:r>
          </a:p>
          <a:p>
            <a:r>
              <a:rPr lang="en-US" sz="2200" dirty="0" smtClean="0"/>
              <a:t>the content type</a:t>
            </a:r>
          </a:p>
          <a:p>
            <a:r>
              <a:rPr lang="en-US" sz="2200" dirty="0" smtClean="0"/>
              <a:t>the interest of the user in the video content </a:t>
            </a:r>
          </a:p>
          <a:p>
            <a:r>
              <a:rPr lang="en-US" sz="2200" dirty="0" smtClean="0"/>
              <a:t>whether or not the user manually changed the bitrate during a playback </a:t>
            </a:r>
          </a:p>
          <a:p>
            <a:pPr marL="0" indent="0">
              <a:buNone/>
            </a:pPr>
            <a:endParaRPr lang="en-US" sz="2200" dirty="0" smtClean="0"/>
          </a:p>
          <a:p>
            <a:pPr marL="0" indent="0">
              <a:buNone/>
            </a:pPr>
            <a:r>
              <a:rPr lang="en-US" sz="2200" dirty="0" smtClean="0"/>
              <a:t>Also, specific cases with relatively small number of sessions or the presence of confounding variables , such as</a:t>
            </a:r>
          </a:p>
          <a:p>
            <a:r>
              <a:rPr lang="en-US" sz="2200" dirty="0" smtClean="0"/>
              <a:t>early and late BR- sessions</a:t>
            </a:r>
          </a:p>
          <a:p>
            <a:r>
              <a:rPr lang="en-US" sz="2200" dirty="0" smtClean="0"/>
              <a:t>sessions with RB larger than 20sec</a:t>
            </a:r>
          </a:p>
          <a:p>
            <a:r>
              <a:rPr lang="en-US" sz="2200" dirty="0" smtClean="0"/>
              <a:t>sessions with one BR- in [1, 2]Mbps</a:t>
            </a:r>
          </a:p>
          <a:p>
            <a:pPr marL="0" indent="0">
              <a:buNone/>
            </a:pPr>
            <a:r>
              <a:rPr lang="en-US" sz="2200" dirty="0" smtClean="0"/>
              <a:t>do not allow us to draw definite conclusions</a:t>
            </a:r>
          </a:p>
        </p:txBody>
      </p:sp>
      <p:sp>
        <p:nvSpPr>
          <p:cNvPr id="4" name="Slide Number Placeholder 3"/>
          <p:cNvSpPr>
            <a:spLocks noGrp="1"/>
          </p:cNvSpPr>
          <p:nvPr>
            <p:ph type="sldNum" sz="quarter" idx="12"/>
          </p:nvPr>
        </p:nvSpPr>
        <p:spPr/>
        <p:txBody>
          <a:bodyPr/>
          <a:lstStyle/>
          <a:p>
            <a:fld id="{09639455-EE1D-4B35-B9D4-B6F8F54A2F99}" type="slidenum">
              <a:rPr lang="el-GR" smtClean="0"/>
              <a:t>83</a:t>
            </a:fld>
            <a:endParaRPr lang="el-GR"/>
          </a:p>
        </p:txBody>
      </p:sp>
    </p:spTree>
    <p:extLst>
      <p:ext uri="{BB962C8B-B14F-4D97-AF65-F5344CB8AC3E}">
        <p14:creationId xmlns:p14="http://schemas.microsoft.com/office/powerpoint/2010/main" val="27805467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Key Findings in Our Recent Research</a:t>
            </a:r>
            <a:endParaRPr lang="el-GR" sz="4000" dirty="0"/>
          </a:p>
        </p:txBody>
      </p:sp>
      <p:sp>
        <p:nvSpPr>
          <p:cNvPr id="3" name="Content Placeholder 2"/>
          <p:cNvSpPr>
            <a:spLocks noGrp="1"/>
          </p:cNvSpPr>
          <p:nvPr>
            <p:ph idx="1"/>
          </p:nvPr>
        </p:nvSpPr>
        <p:spPr>
          <a:xfrm>
            <a:off x="55821" y="1825625"/>
            <a:ext cx="9178556" cy="4351338"/>
          </a:xfrm>
        </p:spPr>
        <p:txBody>
          <a:bodyPr>
            <a:normAutofit fontScale="77500" lnSpcReduction="20000"/>
          </a:bodyPr>
          <a:lstStyle/>
          <a:p>
            <a:pPr marL="514350" indent="-514350" algn="just" fontAlgn="t">
              <a:buFont typeface="+mj-lt"/>
              <a:buAutoNum type="arabicPeriod"/>
            </a:pPr>
            <a:r>
              <a:rPr lang="en-US" dirty="0" smtClean="0"/>
              <a:t>BR- </a:t>
            </a:r>
            <a:r>
              <a:rPr lang="en-US" dirty="0"/>
              <a:t>has a severe negative impact on video watching percentage &amp; abandonment ratio</a:t>
            </a:r>
            <a:endParaRPr lang="el-GR" dirty="0"/>
          </a:p>
          <a:p>
            <a:pPr marL="514350" indent="-514350" algn="just" fontAlgn="t">
              <a:buFont typeface="+mj-lt"/>
              <a:buAutoNum type="arabicPeriod"/>
            </a:pPr>
            <a:r>
              <a:rPr lang="en-US" dirty="0" smtClean="0"/>
              <a:t>BR</a:t>
            </a:r>
            <a:r>
              <a:rPr lang="en-US" dirty="0"/>
              <a:t>+ in sessions with low initial resolution is not well-received </a:t>
            </a:r>
            <a:endParaRPr lang="el-GR" dirty="0"/>
          </a:p>
          <a:p>
            <a:pPr marL="514350" indent="-514350" algn="just" fontAlgn="t">
              <a:buFont typeface="+mj-lt"/>
              <a:buAutoNum type="arabicPeriod"/>
            </a:pPr>
            <a:r>
              <a:rPr lang="en-US" dirty="0" smtClean="0"/>
              <a:t>High </a:t>
            </a:r>
            <a:r>
              <a:rPr lang="en-US" dirty="0"/>
              <a:t>RB ratio has even more prominent impact than BR-</a:t>
            </a:r>
            <a:endParaRPr lang="el-GR" dirty="0"/>
          </a:p>
          <a:p>
            <a:pPr marL="514350" indent="-514350" algn="just" fontAlgn="t">
              <a:buFont typeface="+mj-lt"/>
              <a:buAutoNum type="arabicPeriod"/>
            </a:pPr>
            <a:r>
              <a:rPr lang="en-US" dirty="0" smtClean="0"/>
              <a:t>Compared </a:t>
            </a:r>
            <a:r>
              <a:rPr lang="en-US" dirty="0"/>
              <a:t>to startup delay, RBs have larger impact on the video watching percentage</a:t>
            </a:r>
            <a:endParaRPr lang="el-GR" dirty="0"/>
          </a:p>
          <a:p>
            <a:pPr marL="514350" indent="-514350" algn="just" fontAlgn="t">
              <a:buFont typeface="+mj-lt"/>
              <a:buAutoNum type="arabicPeriod"/>
            </a:pPr>
            <a:r>
              <a:rPr lang="en-US" dirty="0" smtClean="0"/>
              <a:t>Features </a:t>
            </a:r>
            <a:r>
              <a:rPr lang="en-US" dirty="0"/>
              <a:t>with predictive power for the video watching percentage include the number of RBs, number of BR changes, number of negative BR changes, mean weighted bit rate</a:t>
            </a:r>
            <a:endParaRPr lang="el-GR" dirty="0"/>
          </a:p>
          <a:p>
            <a:pPr marL="514350" indent="-514350" algn="just" fontAlgn="t">
              <a:buFont typeface="+mj-lt"/>
              <a:buAutoNum type="arabicPeriod"/>
            </a:pPr>
            <a:r>
              <a:rPr lang="en-US" dirty="0" smtClean="0"/>
              <a:t>An </a:t>
            </a:r>
            <a:r>
              <a:rPr lang="en-US" dirty="0"/>
              <a:t>impairment prior to a BR- increases the likelihood of abandonment</a:t>
            </a:r>
            <a:endParaRPr lang="el-GR" dirty="0"/>
          </a:p>
          <a:p>
            <a:pPr marL="514350" indent="-514350" algn="just">
              <a:buFont typeface="+mj-lt"/>
              <a:buAutoNum type="arabicPeriod"/>
            </a:pPr>
            <a:endParaRPr lang="el-GR" dirty="0"/>
          </a:p>
        </p:txBody>
      </p:sp>
      <p:sp>
        <p:nvSpPr>
          <p:cNvPr id="8" name="Slide Number Placeholder 7"/>
          <p:cNvSpPr>
            <a:spLocks noGrp="1"/>
          </p:cNvSpPr>
          <p:nvPr>
            <p:ph type="sldNum" sz="quarter" idx="12"/>
          </p:nvPr>
        </p:nvSpPr>
        <p:spPr/>
        <p:txBody>
          <a:bodyPr/>
          <a:lstStyle/>
          <a:p>
            <a:fld id="{09639455-EE1D-4B35-B9D4-B6F8F54A2F99}" type="slidenum">
              <a:rPr lang="el-GR" smtClean="0">
                <a:solidFill>
                  <a:prstClr val="black">
                    <a:tint val="75000"/>
                  </a:prstClr>
                </a:solidFill>
              </a:rPr>
              <a:pPr/>
              <a:t>84</a:t>
            </a:fld>
            <a:endParaRPr lang="el-GR">
              <a:solidFill>
                <a:prstClr val="black">
                  <a:tint val="75000"/>
                </a:prstClr>
              </a:solidFill>
            </a:endParaRPr>
          </a:p>
        </p:txBody>
      </p:sp>
    </p:spTree>
    <p:extLst>
      <p:ext uri="{BB962C8B-B14F-4D97-AF65-F5344CB8AC3E}">
        <p14:creationId xmlns:p14="http://schemas.microsoft.com/office/powerpoint/2010/main" val="34709463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Browsing</a:t>
            </a:r>
            <a:endParaRPr lang="el-GR" dirty="0"/>
          </a:p>
        </p:txBody>
      </p:sp>
      <p:sp>
        <p:nvSpPr>
          <p:cNvPr id="3" name="Content Placeholder 2"/>
          <p:cNvSpPr>
            <a:spLocks noGrp="1"/>
          </p:cNvSpPr>
          <p:nvPr>
            <p:ph idx="1"/>
          </p:nvPr>
        </p:nvSpPr>
        <p:spPr>
          <a:xfrm>
            <a:off x="0" y="1600200"/>
            <a:ext cx="9144000" cy="4525963"/>
          </a:xfrm>
        </p:spPr>
        <p:txBody>
          <a:bodyPr/>
          <a:lstStyle/>
          <a:p>
            <a:pPr marL="514350" indent="-514350">
              <a:buFont typeface="+mj-lt"/>
              <a:buAutoNum type="arabicPeriod"/>
            </a:pPr>
            <a:r>
              <a:rPr lang="en-US" dirty="0" smtClean="0"/>
              <a:t>Networking: Impact of network performance on waiting </a:t>
            </a:r>
            <a:r>
              <a:rPr lang="en-US" dirty="0"/>
              <a:t>times </a:t>
            </a:r>
            <a:r>
              <a:rPr lang="en-US" dirty="0" smtClean="0"/>
              <a:t>resulting </a:t>
            </a:r>
            <a:r>
              <a:rPr lang="en-US" dirty="0"/>
              <a:t>from page/element loading </a:t>
            </a:r>
            <a:r>
              <a:rPr lang="en-US" dirty="0" smtClean="0"/>
              <a:t>times</a:t>
            </a:r>
          </a:p>
          <a:p>
            <a:pPr marL="514350" indent="-514350">
              <a:buFont typeface="+mj-lt"/>
              <a:buAutoNum type="arabicPeriod"/>
            </a:pPr>
            <a:endParaRPr lang="en-US" dirty="0" smtClean="0"/>
          </a:p>
          <a:p>
            <a:pPr marL="514350" indent="-514350">
              <a:buFont typeface="+mj-lt"/>
              <a:buAutoNum type="arabicPeriod"/>
            </a:pPr>
            <a:endParaRPr lang="en-US" dirty="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r>
              <a:rPr lang="en-US" dirty="0" smtClean="0"/>
              <a:t>HCI &amp; user experience studies </a:t>
            </a:r>
            <a:r>
              <a:rPr lang="en-US" dirty="0"/>
              <a:t>addressed user preferences and experiences in relation to </a:t>
            </a:r>
            <a:r>
              <a:rPr lang="en-US" dirty="0" smtClean="0"/>
              <a:t>perceived </a:t>
            </a:r>
            <a:r>
              <a:rPr lang="en-US" dirty="0"/>
              <a:t>usability &amp;</a:t>
            </a:r>
            <a:r>
              <a:rPr lang="en-US" dirty="0" smtClean="0"/>
              <a:t> </a:t>
            </a:r>
            <a:r>
              <a:rPr lang="en-US" dirty="0"/>
              <a:t>aesthetics of Web-related </a:t>
            </a:r>
            <a:r>
              <a:rPr lang="en-US" dirty="0" smtClean="0"/>
              <a:t>content</a:t>
            </a:r>
            <a:endParaRPr lang="el-GR" dirty="0"/>
          </a:p>
        </p:txBody>
      </p:sp>
      <p:pic>
        <p:nvPicPr>
          <p:cNvPr id="4" name="Picture 3"/>
          <p:cNvPicPr>
            <a:picLocks noChangeAspect="1"/>
          </p:cNvPicPr>
          <p:nvPr/>
        </p:nvPicPr>
        <p:blipFill>
          <a:blip r:embed="rId2"/>
          <a:stretch>
            <a:fillRect/>
          </a:stretch>
        </p:blipFill>
        <p:spPr>
          <a:xfrm>
            <a:off x="4211960" y="2132856"/>
            <a:ext cx="3139712" cy="1353429"/>
          </a:xfrm>
          <a:prstGeom prst="rect">
            <a:avLst/>
          </a:prstGeom>
          <a:solidFill>
            <a:schemeClr val="accent6">
              <a:lumMod val="20000"/>
              <a:lumOff val="80000"/>
            </a:schemeClr>
          </a:solidFill>
        </p:spPr>
      </p:pic>
    </p:spTree>
    <p:extLst>
      <p:ext uri="{BB962C8B-B14F-4D97-AF65-F5344CB8AC3E}">
        <p14:creationId xmlns:p14="http://schemas.microsoft.com/office/powerpoint/2010/main" val="32898284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Influence </a:t>
            </a:r>
            <a:r>
              <a:rPr lang="en-US" dirty="0"/>
              <a:t>F</a:t>
            </a:r>
            <a:r>
              <a:rPr lang="en-US" dirty="0" smtClean="0"/>
              <a:t>actors</a:t>
            </a:r>
            <a:endParaRPr lang="el-GR" dirty="0"/>
          </a:p>
        </p:txBody>
      </p:sp>
      <p:sp>
        <p:nvSpPr>
          <p:cNvPr id="3" name="Content Placeholder 2"/>
          <p:cNvSpPr>
            <a:spLocks noGrp="1"/>
          </p:cNvSpPr>
          <p:nvPr>
            <p:ph idx="1"/>
          </p:nvPr>
        </p:nvSpPr>
        <p:spPr>
          <a:xfrm>
            <a:off x="0" y="1600200"/>
            <a:ext cx="9144000" cy="4525963"/>
          </a:xfrm>
        </p:spPr>
        <p:txBody>
          <a:bodyPr>
            <a:normAutofit/>
          </a:bodyPr>
          <a:lstStyle/>
          <a:p>
            <a:r>
              <a:rPr lang="en-US" dirty="0" smtClean="0"/>
              <a:t>network-related: data </a:t>
            </a:r>
            <a:r>
              <a:rPr lang="en-US" dirty="0"/>
              <a:t>transmission over a network (bandwidth, delay, jitter, loss, throughput, etc.),</a:t>
            </a:r>
          </a:p>
          <a:p>
            <a:r>
              <a:rPr lang="en-US" dirty="0" smtClean="0"/>
              <a:t>content-related: content </a:t>
            </a:r>
            <a:r>
              <a:rPr lang="en-US" dirty="0"/>
              <a:t>type and content reliability (specific temporal or spatial requirements, </a:t>
            </a:r>
            <a:r>
              <a:rPr lang="en-US" dirty="0" err="1"/>
              <a:t>colour</a:t>
            </a:r>
            <a:r>
              <a:rPr lang="en-US" dirty="0"/>
              <a:t> depth, </a:t>
            </a:r>
            <a:r>
              <a:rPr lang="en-US" dirty="0" smtClean="0"/>
              <a:t>texture</a:t>
            </a:r>
            <a:r>
              <a:rPr lang="en-US" dirty="0"/>
              <a:t>)</a:t>
            </a:r>
          </a:p>
          <a:p>
            <a:r>
              <a:rPr lang="en-US" dirty="0" smtClean="0"/>
              <a:t>device-related: display </a:t>
            </a:r>
            <a:r>
              <a:rPr lang="en-US" dirty="0"/>
              <a:t>resolution, quality of </a:t>
            </a:r>
            <a:r>
              <a:rPr lang="en-US" dirty="0" smtClean="0"/>
              <a:t>touchscreen</a:t>
            </a:r>
            <a:endParaRPr lang="en-US" dirty="0"/>
          </a:p>
          <a:p>
            <a:r>
              <a:rPr lang="en-US" dirty="0" smtClean="0"/>
              <a:t>media-related: encoding</a:t>
            </a:r>
            <a:r>
              <a:rPr lang="en-US" dirty="0"/>
              <a:t>, resolution, sampling rate, frame </a:t>
            </a:r>
            <a:r>
              <a:rPr lang="en-US" dirty="0" smtClean="0"/>
              <a:t>rate</a:t>
            </a:r>
            <a:endParaRPr lang="en-US" dirty="0"/>
          </a:p>
          <a:p>
            <a:endParaRPr lang="el-GR" dirty="0"/>
          </a:p>
        </p:txBody>
      </p:sp>
    </p:spTree>
    <p:extLst>
      <p:ext uri="{BB962C8B-B14F-4D97-AF65-F5344CB8AC3E}">
        <p14:creationId xmlns:p14="http://schemas.microsoft.com/office/powerpoint/2010/main" val="23638649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8828"/>
            <a:ext cx="8229600" cy="1143000"/>
          </a:xfrm>
        </p:spPr>
        <p:txBody>
          <a:bodyPr/>
          <a:lstStyle/>
          <a:p>
            <a:r>
              <a:rPr lang="en-US" dirty="0" smtClean="0"/>
              <a:t>Information Quality in the Web</a:t>
            </a:r>
            <a:endParaRPr lang="el-GR" dirty="0"/>
          </a:p>
        </p:txBody>
      </p:sp>
      <p:sp>
        <p:nvSpPr>
          <p:cNvPr id="3" name="Content Placeholder 2"/>
          <p:cNvSpPr>
            <a:spLocks noGrp="1"/>
          </p:cNvSpPr>
          <p:nvPr>
            <p:ph idx="1"/>
          </p:nvPr>
        </p:nvSpPr>
        <p:spPr>
          <a:xfrm>
            <a:off x="0" y="1600200"/>
            <a:ext cx="9144000" cy="5069160"/>
          </a:xfrm>
        </p:spPr>
        <p:txBody>
          <a:bodyPr>
            <a:normAutofit/>
          </a:bodyPr>
          <a:lstStyle/>
          <a:p>
            <a:r>
              <a:rPr lang="en-US" sz="2400" b="1" dirty="0">
                <a:solidFill>
                  <a:schemeClr val="accent3">
                    <a:lumMod val="50000"/>
                  </a:schemeClr>
                </a:solidFill>
              </a:rPr>
              <a:t>U</a:t>
            </a:r>
            <a:r>
              <a:rPr lang="en-US" sz="2400" b="1" dirty="0" smtClean="0">
                <a:solidFill>
                  <a:schemeClr val="accent3">
                    <a:lumMod val="50000"/>
                  </a:schemeClr>
                </a:solidFill>
              </a:rPr>
              <a:t>sefulness </a:t>
            </a:r>
            <a:r>
              <a:rPr lang="en-US" sz="2400" b="1" dirty="0">
                <a:solidFill>
                  <a:schemeClr val="accent3">
                    <a:lumMod val="50000"/>
                  </a:schemeClr>
                </a:solidFill>
              </a:rPr>
              <a:t>of content and adequacy of </a:t>
            </a:r>
            <a:r>
              <a:rPr lang="en-US" sz="2400" b="1" dirty="0" smtClean="0">
                <a:solidFill>
                  <a:schemeClr val="accent3">
                    <a:lumMod val="50000"/>
                  </a:schemeClr>
                </a:solidFill>
              </a:rPr>
              <a:t>information</a:t>
            </a:r>
            <a:endParaRPr lang="en-US" sz="2400" dirty="0" smtClean="0"/>
          </a:p>
          <a:p>
            <a:pPr lvl="1"/>
            <a:r>
              <a:rPr lang="en-US" sz="2400" dirty="0"/>
              <a:t>V</a:t>
            </a:r>
            <a:r>
              <a:rPr lang="en-US" sz="2400" dirty="0" smtClean="0"/>
              <a:t>alue </a:t>
            </a:r>
            <a:r>
              <a:rPr lang="en-US" sz="2400" dirty="0"/>
              <a:t>(</a:t>
            </a:r>
            <a:r>
              <a:rPr lang="en-US" sz="2400" dirty="0" smtClean="0"/>
              <a:t>relevancy &amp; clearness)</a:t>
            </a:r>
          </a:p>
          <a:p>
            <a:pPr lvl="1"/>
            <a:r>
              <a:rPr lang="en-US" sz="2400" dirty="0" smtClean="0"/>
              <a:t>reliability </a:t>
            </a:r>
            <a:r>
              <a:rPr lang="en-US" sz="2400" dirty="0"/>
              <a:t>(accuracy, dependability, </a:t>
            </a:r>
            <a:r>
              <a:rPr lang="en-US" sz="2400" dirty="0" smtClean="0"/>
              <a:t>&amp; consistency)</a:t>
            </a:r>
          </a:p>
          <a:p>
            <a:pPr lvl="1"/>
            <a:r>
              <a:rPr lang="en-US" sz="2400" dirty="0" smtClean="0"/>
              <a:t>currency </a:t>
            </a:r>
            <a:r>
              <a:rPr lang="en-US" sz="2400" dirty="0"/>
              <a:t>(timeliness and continuous update), </a:t>
            </a:r>
          </a:p>
          <a:p>
            <a:pPr lvl="1"/>
            <a:r>
              <a:rPr lang="en-US" sz="2400" dirty="0" smtClean="0"/>
              <a:t> </a:t>
            </a:r>
            <a:r>
              <a:rPr lang="en-US" sz="2400" dirty="0"/>
              <a:t>accuracy (degree to which the system information is free of error) </a:t>
            </a:r>
          </a:p>
          <a:p>
            <a:pPr lvl="1"/>
            <a:r>
              <a:rPr lang="en-US" sz="2400" dirty="0" smtClean="0"/>
              <a:t>extent </a:t>
            </a:r>
            <a:r>
              <a:rPr lang="en-US" sz="2400" dirty="0"/>
              <a:t>of completeness of information, since Web sites need to provide information to facilitate user’s content </a:t>
            </a:r>
            <a:r>
              <a:rPr lang="en-US" sz="2400" dirty="0" smtClean="0"/>
              <a:t>understanding</a:t>
            </a:r>
          </a:p>
        </p:txBody>
      </p:sp>
    </p:spTree>
    <p:extLst>
      <p:ext uri="{BB962C8B-B14F-4D97-AF65-F5344CB8AC3E}">
        <p14:creationId xmlns:p14="http://schemas.microsoft.com/office/powerpoint/2010/main" val="37529695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83453"/>
            <a:ext cx="4946104" cy="6896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1493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computing</a:t>
            </a:r>
            <a:endParaRPr lang="el-GR" dirty="0"/>
          </a:p>
        </p:txBody>
      </p:sp>
      <p:sp>
        <p:nvSpPr>
          <p:cNvPr id="3" name="Content Placeholder 2"/>
          <p:cNvSpPr>
            <a:spLocks noGrp="1"/>
          </p:cNvSpPr>
          <p:nvPr>
            <p:ph idx="1"/>
          </p:nvPr>
        </p:nvSpPr>
        <p:spPr>
          <a:xfrm>
            <a:off x="0" y="1600200"/>
            <a:ext cx="9324528" cy="4525963"/>
          </a:xfrm>
        </p:spPr>
        <p:txBody>
          <a:bodyPr>
            <a:normAutofit/>
          </a:bodyPr>
          <a:lstStyle/>
          <a:p>
            <a:r>
              <a:rPr lang="en-US" dirty="0"/>
              <a:t>P</a:t>
            </a:r>
            <a:r>
              <a:rPr lang="en-US" dirty="0" smtClean="0"/>
              <a:t>rovides </a:t>
            </a:r>
            <a:r>
              <a:rPr lang="en-US" dirty="0"/>
              <a:t>computing resources like CPU resources, operating system environment &amp;</a:t>
            </a:r>
            <a:r>
              <a:rPr lang="en-US" dirty="0" smtClean="0"/>
              <a:t> </a:t>
            </a:r>
            <a:r>
              <a:rPr lang="en-US" dirty="0"/>
              <a:t>application development, which are broadly distributed over the </a:t>
            </a:r>
            <a:r>
              <a:rPr lang="en-US" dirty="0" smtClean="0"/>
              <a:t>Internet</a:t>
            </a:r>
          </a:p>
          <a:p>
            <a:r>
              <a:rPr lang="en-US" dirty="0" err="1" smtClean="0"/>
              <a:t>QoS</a:t>
            </a:r>
            <a:r>
              <a:rPr lang="en-US" dirty="0" smtClean="0"/>
              <a:t>: technical </a:t>
            </a:r>
            <a:r>
              <a:rPr lang="en-US" dirty="0"/>
              <a:t>parameters that determine the quality of processing, storage and network used for transferring data from cloud to client but does not take the customer into consideration </a:t>
            </a:r>
            <a:endParaRPr lang="en-US" dirty="0" smtClean="0"/>
          </a:p>
          <a:p>
            <a:r>
              <a:rPr lang="en-US" dirty="0" err="1" smtClean="0"/>
              <a:t>QoE</a:t>
            </a:r>
            <a:r>
              <a:rPr lang="en-US" dirty="0" smtClean="0"/>
              <a:t> defines </a:t>
            </a:r>
            <a:r>
              <a:rPr lang="en-US" dirty="0"/>
              <a:t>the performance of cloud processing, storage </a:t>
            </a:r>
            <a:r>
              <a:rPr lang="en-US" dirty="0" smtClean="0"/>
              <a:t>&amp; network </a:t>
            </a:r>
            <a:r>
              <a:rPr lang="en-US" dirty="0"/>
              <a:t>from the </a:t>
            </a:r>
            <a:r>
              <a:rPr lang="en-US" dirty="0" smtClean="0"/>
              <a:t>customer perspective</a:t>
            </a:r>
          </a:p>
          <a:p>
            <a:r>
              <a:rPr lang="en-US" dirty="0" smtClean="0"/>
              <a:t>manage &amp; provide </a:t>
            </a:r>
            <a:r>
              <a:rPr lang="en-US" dirty="0"/>
              <a:t>services according to customer’s demand </a:t>
            </a:r>
            <a:endParaRPr lang="el-GR" dirty="0"/>
          </a:p>
        </p:txBody>
      </p:sp>
    </p:spTree>
    <p:extLst>
      <p:ext uri="{BB962C8B-B14F-4D97-AF65-F5344CB8AC3E}">
        <p14:creationId xmlns:p14="http://schemas.microsoft.com/office/powerpoint/2010/main" val="2232241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dirty="0"/>
              <a:t>QoE Metrics</a:t>
            </a:r>
            <a:endParaRPr lang="el-GR" sz="2700" dirty="0"/>
          </a:p>
        </p:txBody>
      </p:sp>
      <p:sp>
        <p:nvSpPr>
          <p:cNvPr id="3" name="Content Placeholder 2"/>
          <p:cNvSpPr>
            <a:spLocks noGrp="1"/>
          </p:cNvSpPr>
          <p:nvPr>
            <p:ph idx="1"/>
          </p:nvPr>
        </p:nvSpPr>
        <p:spPr>
          <a:xfrm>
            <a:off x="0" y="1556792"/>
            <a:ext cx="9144000" cy="5112568"/>
          </a:xfrm>
        </p:spPr>
        <p:txBody>
          <a:bodyPr numCol="3">
            <a:normAutofit/>
          </a:bodyPr>
          <a:lstStyle/>
          <a:p>
            <a:pPr marL="0" indent="0">
              <a:buNone/>
            </a:pPr>
            <a:endParaRPr lang="en-US" sz="2200" dirty="0" smtClean="0"/>
          </a:p>
          <a:p>
            <a:r>
              <a:rPr lang="en-US" sz="2200" b="1" dirty="0" smtClean="0"/>
              <a:t>Network level</a:t>
            </a:r>
            <a:endParaRPr lang="en-US" sz="2200" dirty="0" smtClean="0"/>
          </a:p>
          <a:p>
            <a:pPr lvl="1"/>
            <a:r>
              <a:rPr lang="en-US" sz="2200" dirty="0" smtClean="0"/>
              <a:t>packet loss</a:t>
            </a:r>
          </a:p>
          <a:p>
            <a:pPr lvl="1"/>
            <a:r>
              <a:rPr lang="en-US" sz="2200" dirty="0" smtClean="0"/>
              <a:t>buffer state</a:t>
            </a:r>
          </a:p>
          <a:p>
            <a:pPr lvl="1"/>
            <a:r>
              <a:rPr lang="en-US" sz="2200" dirty="0" smtClean="0"/>
              <a:t>throughput</a:t>
            </a:r>
          </a:p>
          <a:p>
            <a:pPr lvl="1"/>
            <a:r>
              <a:rPr lang="en-US" sz="2200" dirty="0" smtClean="0"/>
              <a:t>jitter</a:t>
            </a:r>
          </a:p>
          <a:p>
            <a:pPr lvl="1"/>
            <a:r>
              <a:rPr lang="en-US" sz="2200" dirty="0" smtClean="0"/>
              <a:t>retransmission</a:t>
            </a:r>
          </a:p>
          <a:p>
            <a:pPr lvl="1"/>
            <a:r>
              <a:rPr lang="en-US" sz="2200" dirty="0" smtClean="0"/>
              <a:t>SNR</a:t>
            </a:r>
          </a:p>
          <a:p>
            <a:endParaRPr lang="en-US" sz="2200" dirty="0" smtClean="0"/>
          </a:p>
          <a:p>
            <a:endParaRPr lang="en-US" sz="2200" dirty="0" smtClean="0"/>
          </a:p>
          <a:p>
            <a:endParaRPr lang="en-US" sz="2200" dirty="0" smtClean="0"/>
          </a:p>
          <a:p>
            <a:pPr marL="0" indent="0">
              <a:buNone/>
            </a:pPr>
            <a:endParaRPr lang="en-US" sz="2200" dirty="0" smtClean="0"/>
          </a:p>
          <a:p>
            <a:r>
              <a:rPr lang="en-US" sz="2200" b="1" dirty="0" smtClean="0"/>
              <a:t>Application level</a:t>
            </a:r>
            <a:endParaRPr lang="en-US" sz="2200" dirty="0" smtClean="0"/>
          </a:p>
          <a:p>
            <a:pPr lvl="1"/>
            <a:r>
              <a:rPr lang="en-US" sz="2200" dirty="0"/>
              <a:t>startup </a:t>
            </a:r>
            <a:r>
              <a:rPr lang="en-US" sz="2200" dirty="0" smtClean="0"/>
              <a:t>delay      </a:t>
            </a:r>
            <a:endParaRPr lang="en-US" sz="2200" dirty="0"/>
          </a:p>
          <a:p>
            <a:pPr lvl="1"/>
            <a:r>
              <a:rPr lang="en-US" sz="2200" dirty="0"/>
              <a:t>rebufferings</a:t>
            </a:r>
          </a:p>
          <a:p>
            <a:pPr lvl="1"/>
            <a:r>
              <a:rPr lang="en-US" sz="2200" dirty="0" smtClean="0"/>
              <a:t>resolution </a:t>
            </a:r>
            <a:r>
              <a:rPr lang="en-US" sz="2200" dirty="0"/>
              <a:t>changes</a:t>
            </a:r>
          </a:p>
          <a:p>
            <a:pPr lvl="1"/>
            <a:r>
              <a:rPr lang="en-US" sz="2200" dirty="0"/>
              <a:t>advertisements</a:t>
            </a:r>
          </a:p>
          <a:p>
            <a:pPr lvl="1"/>
            <a:r>
              <a:rPr lang="en-US" sz="2200" dirty="0"/>
              <a:t>skips</a:t>
            </a:r>
          </a:p>
          <a:p>
            <a:pPr lvl="1"/>
            <a:r>
              <a:rPr lang="en-US" sz="2200" dirty="0"/>
              <a:t>downloaded %</a:t>
            </a:r>
          </a:p>
          <a:p>
            <a:pPr lvl="1"/>
            <a:r>
              <a:rPr lang="en-US" sz="2200" dirty="0" smtClean="0"/>
              <a:t>screen mode</a:t>
            </a:r>
          </a:p>
          <a:p>
            <a:pPr lvl="1"/>
            <a:r>
              <a:rPr lang="en-US" sz="2200" dirty="0" smtClean="0"/>
              <a:t>location</a:t>
            </a:r>
          </a:p>
          <a:p>
            <a:pPr lvl="1"/>
            <a:r>
              <a:rPr lang="en-US" sz="2200" dirty="0" smtClean="0"/>
              <a:t>context</a:t>
            </a:r>
          </a:p>
          <a:p>
            <a:pPr marL="0" indent="0">
              <a:buNone/>
            </a:pPr>
            <a:endParaRPr lang="en-US" sz="2200" dirty="0" smtClean="0"/>
          </a:p>
          <a:p>
            <a:pPr marL="0" indent="0">
              <a:buNone/>
            </a:pPr>
            <a:endParaRPr lang="en-US" sz="2200" dirty="0"/>
          </a:p>
          <a:p>
            <a:r>
              <a:rPr lang="en-US" sz="2200" b="1" dirty="0" smtClean="0"/>
              <a:t>Chunk level</a:t>
            </a:r>
            <a:endParaRPr lang="en-US" sz="2200" dirty="0" smtClean="0"/>
          </a:p>
          <a:p>
            <a:pPr marL="0" indent="0">
              <a:buNone/>
            </a:pPr>
            <a:r>
              <a:rPr lang="en-US" sz="2000" dirty="0"/>
              <a:t>(for encrypted traffic due to HTTPs)</a:t>
            </a:r>
          </a:p>
          <a:p>
            <a:pPr lvl="1"/>
            <a:r>
              <a:rPr lang="en-US" sz="2200" dirty="0"/>
              <a:t>s</a:t>
            </a:r>
            <a:r>
              <a:rPr lang="en-US" sz="2200" dirty="0" smtClean="0"/>
              <a:t>tart time</a:t>
            </a:r>
          </a:p>
          <a:p>
            <a:pPr lvl="1"/>
            <a:r>
              <a:rPr lang="en-US" sz="2200" dirty="0"/>
              <a:t>t</a:t>
            </a:r>
            <a:r>
              <a:rPr lang="en-US" sz="2200" dirty="0" smtClean="0"/>
              <a:t>ime to first byte</a:t>
            </a:r>
          </a:p>
          <a:p>
            <a:pPr lvl="1"/>
            <a:r>
              <a:rPr lang="en-US" sz="2200" dirty="0"/>
              <a:t>d</a:t>
            </a:r>
            <a:r>
              <a:rPr lang="en-US" sz="2200" dirty="0" smtClean="0"/>
              <a:t>ownload time</a:t>
            </a:r>
          </a:p>
          <a:p>
            <a:pPr lvl="1"/>
            <a:r>
              <a:rPr lang="en-US" sz="2200" dirty="0" smtClean="0"/>
              <a:t>slack time</a:t>
            </a:r>
          </a:p>
          <a:p>
            <a:pPr lvl="1"/>
            <a:r>
              <a:rPr lang="en-US" sz="2200" dirty="0"/>
              <a:t>c</a:t>
            </a:r>
            <a:r>
              <a:rPr lang="en-US" sz="2200" dirty="0" smtClean="0"/>
              <a:t>hunk duration</a:t>
            </a:r>
          </a:p>
          <a:p>
            <a:pPr lvl="1"/>
            <a:r>
              <a:rPr lang="en-US" sz="2200" dirty="0" smtClean="0"/>
              <a:t>chunk size</a:t>
            </a:r>
            <a:endParaRPr lang="el-GR" sz="2200" dirty="0"/>
          </a:p>
        </p:txBody>
      </p:sp>
    </p:spTree>
    <p:extLst>
      <p:ext uri="{BB962C8B-B14F-4D97-AF65-F5344CB8AC3E}">
        <p14:creationId xmlns:p14="http://schemas.microsoft.com/office/powerpoint/2010/main" val="1460153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Mobile Cloud Gaming Framework</a:t>
            </a:r>
            <a:endParaRPr lang="el-GR" dirty="0"/>
          </a:p>
        </p:txBody>
      </p:sp>
      <p:sp>
        <p:nvSpPr>
          <p:cNvPr id="3" name="Content Placeholder 2"/>
          <p:cNvSpPr>
            <a:spLocks noGrp="1"/>
          </p:cNvSpPr>
          <p:nvPr>
            <p:ph idx="1"/>
          </p:nvPr>
        </p:nvSpPr>
        <p:spPr>
          <a:xfrm>
            <a:off x="0" y="1600200"/>
            <a:ext cx="9144000" cy="4525963"/>
          </a:xfrm>
        </p:spPr>
        <p:txBody>
          <a:bodyPr>
            <a:normAutofit/>
          </a:bodyPr>
          <a:lstStyle/>
          <a:p>
            <a:r>
              <a:rPr lang="en-US" dirty="0" smtClean="0"/>
              <a:t>Shift </a:t>
            </a:r>
            <a:r>
              <a:rPr lang="en-US" dirty="0"/>
              <a:t>mobile user load to cloud server due to the inherent hardware constraint of mobile devices (memory and graphics processing</a:t>
            </a:r>
            <a:r>
              <a:rPr lang="en-US" dirty="0" smtClean="0"/>
              <a:t>)</a:t>
            </a:r>
          </a:p>
          <a:p>
            <a:r>
              <a:rPr lang="en-US" dirty="0" smtClean="0"/>
              <a:t>Objective </a:t>
            </a:r>
            <a:r>
              <a:rPr lang="en-US" dirty="0"/>
              <a:t>factors that impact on the </a:t>
            </a:r>
            <a:r>
              <a:rPr lang="en-US" dirty="0" err="1"/>
              <a:t>QoE</a:t>
            </a:r>
            <a:r>
              <a:rPr lang="en-US" dirty="0"/>
              <a:t> </a:t>
            </a:r>
            <a:r>
              <a:rPr lang="en-US" dirty="0" smtClean="0"/>
              <a:t>: </a:t>
            </a:r>
          </a:p>
          <a:p>
            <a:pPr marL="0" indent="0">
              <a:buNone/>
            </a:pPr>
            <a:r>
              <a:rPr lang="en-US" dirty="0" smtClean="0"/>
              <a:t>   cloud </a:t>
            </a:r>
            <a:r>
              <a:rPr lang="en-US" dirty="0"/>
              <a:t>server, source video, wireless </a:t>
            </a:r>
            <a:r>
              <a:rPr lang="en-US" dirty="0" smtClean="0"/>
              <a:t>network &amp; client</a:t>
            </a:r>
          </a:p>
          <a:p>
            <a:r>
              <a:rPr lang="en-US" dirty="0" smtClean="0"/>
              <a:t>subjective </a:t>
            </a:r>
            <a:r>
              <a:rPr lang="en-US" dirty="0" err="1" smtClean="0"/>
              <a:t>QoE</a:t>
            </a:r>
            <a:r>
              <a:rPr lang="en-US" dirty="0" smtClean="0"/>
              <a:t>:</a:t>
            </a:r>
          </a:p>
          <a:p>
            <a:pPr marL="0" indent="0">
              <a:buNone/>
            </a:pPr>
            <a:r>
              <a:rPr lang="en-US" dirty="0"/>
              <a:t> </a:t>
            </a:r>
            <a:r>
              <a:rPr lang="en-US" dirty="0" smtClean="0"/>
              <a:t>Game </a:t>
            </a:r>
            <a:r>
              <a:rPr lang="en-US" dirty="0"/>
              <a:t>Mean Opinion Score (GMOS) for measurement of end user’s </a:t>
            </a:r>
            <a:r>
              <a:rPr lang="en-US" dirty="0" err="1" smtClean="0"/>
              <a:t>QoE</a:t>
            </a:r>
            <a:endParaRPr lang="el-GR" dirty="0"/>
          </a:p>
        </p:txBody>
      </p:sp>
    </p:spTree>
    <p:extLst>
      <p:ext uri="{BB962C8B-B14F-4D97-AF65-F5344CB8AC3E}">
        <p14:creationId xmlns:p14="http://schemas.microsoft.com/office/powerpoint/2010/main" val="3994190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184" y="-171400"/>
            <a:ext cx="8229600" cy="1143000"/>
          </a:xfrm>
        </p:spPr>
        <p:txBody>
          <a:bodyPr/>
          <a:lstStyle/>
          <a:p>
            <a:r>
              <a:rPr lang="en-US" dirty="0" smtClean="0"/>
              <a:t>Fog &amp; Edge Computing</a:t>
            </a:r>
            <a:endParaRPr lang="el-GR" dirty="0"/>
          </a:p>
        </p:txBody>
      </p:sp>
      <p:sp>
        <p:nvSpPr>
          <p:cNvPr id="3" name="Content Placeholder 2"/>
          <p:cNvSpPr>
            <a:spLocks noGrp="1"/>
          </p:cNvSpPr>
          <p:nvPr>
            <p:ph idx="1"/>
          </p:nvPr>
        </p:nvSpPr>
        <p:spPr>
          <a:xfrm>
            <a:off x="0" y="1052736"/>
            <a:ext cx="9144000" cy="4525963"/>
          </a:xfrm>
        </p:spPr>
        <p:txBody>
          <a:bodyPr>
            <a:normAutofit/>
          </a:bodyPr>
          <a:lstStyle/>
          <a:p>
            <a:r>
              <a:rPr lang="en-US" dirty="0" err="1"/>
              <a:t>S</a:t>
            </a:r>
            <a:r>
              <a:rPr lang="en-US" dirty="0" err="1" smtClean="0"/>
              <a:t>upernodes</a:t>
            </a:r>
            <a:r>
              <a:rPr lang="en-US" dirty="0"/>
              <a:t>,</a:t>
            </a:r>
            <a:r>
              <a:rPr lang="en-US" dirty="0" smtClean="0"/>
              <a:t> </a:t>
            </a:r>
            <a:r>
              <a:rPr lang="en-US" dirty="0"/>
              <a:t>closed to end users </a:t>
            </a:r>
            <a:r>
              <a:rPr lang="en-US" dirty="0" smtClean="0"/>
              <a:t>&amp; connected </a:t>
            </a:r>
            <a:r>
              <a:rPr lang="en-US" dirty="0"/>
              <a:t>to </a:t>
            </a:r>
            <a:r>
              <a:rPr lang="en-US" dirty="0" smtClean="0"/>
              <a:t>clouds</a:t>
            </a:r>
          </a:p>
          <a:p>
            <a:r>
              <a:rPr lang="en-US" dirty="0" err="1"/>
              <a:t>EdgeCloud</a:t>
            </a:r>
            <a:r>
              <a:rPr lang="en-US" dirty="0"/>
              <a:t> uses servers in the nearby location to clients to </a:t>
            </a:r>
            <a:r>
              <a:rPr lang="en-US" dirty="0" smtClean="0"/>
              <a:t>improve </a:t>
            </a:r>
            <a:r>
              <a:rPr lang="en-US" dirty="0"/>
              <a:t>delay </a:t>
            </a:r>
            <a:r>
              <a:rPr lang="en-US" dirty="0" smtClean="0"/>
              <a:t>but </a:t>
            </a:r>
            <a:r>
              <a:rPr lang="en-US" dirty="0"/>
              <a:t>the long distance of users to cloud is still a major problem </a:t>
            </a:r>
            <a:endParaRPr lang="el-G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3140968"/>
            <a:ext cx="5409059" cy="322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06273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5" y="-43332"/>
            <a:ext cx="7886700" cy="1325563"/>
          </a:xfrm>
        </p:spPr>
        <p:txBody>
          <a:bodyPr/>
          <a:lstStyle/>
          <a:p>
            <a:r>
              <a:rPr lang="en-US" dirty="0" smtClean="0"/>
              <a:t>QoE for AR/VR Services</a:t>
            </a:r>
            <a:endParaRPr lang="el-GR" dirty="0"/>
          </a:p>
        </p:txBody>
      </p:sp>
      <p:sp>
        <p:nvSpPr>
          <p:cNvPr id="5" name="Rectangle 4"/>
          <p:cNvSpPr/>
          <p:nvPr/>
        </p:nvSpPr>
        <p:spPr>
          <a:xfrm>
            <a:off x="45428" y="1124744"/>
            <a:ext cx="9108504" cy="2031325"/>
          </a:xfrm>
          <a:prstGeom prst="rect">
            <a:avLst/>
          </a:prstGeom>
        </p:spPr>
        <p:txBody>
          <a:bodyPr wrap="square">
            <a:spAutoFit/>
          </a:bodyPr>
          <a:lstStyle/>
          <a:p>
            <a:pPr marL="285750" indent="-285750">
              <a:buFont typeface="Arial" panose="020B0604020202020204" pitchFamily="34" charset="0"/>
              <a:buChar char="•"/>
            </a:pPr>
            <a:r>
              <a:rPr lang="en-US" dirty="0"/>
              <a:t>P</a:t>
            </a:r>
            <a:r>
              <a:rPr lang="en-US" dirty="0" smtClean="0"/>
              <a:t>hysiological data, </a:t>
            </a:r>
            <a:r>
              <a:rPr lang="en-US" dirty="0"/>
              <a:t>e.g., eye measurements, </a:t>
            </a:r>
            <a:r>
              <a:rPr lang="en-US" dirty="0" err="1" smtClean="0"/>
              <a:t>electrodermal</a:t>
            </a:r>
            <a:r>
              <a:rPr lang="en-US" dirty="0" smtClean="0"/>
              <a:t> activity (EDA), </a:t>
            </a:r>
            <a:r>
              <a:rPr lang="en-US" dirty="0"/>
              <a:t>EEG, </a:t>
            </a:r>
            <a:r>
              <a:rPr lang="en-US" dirty="0" smtClean="0"/>
              <a:t>heart-rate </a:t>
            </a:r>
            <a:endParaRPr lang="el-GR"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Characteristics of the </a:t>
            </a:r>
            <a:r>
              <a:rPr lang="en-US" dirty="0"/>
              <a:t>perceptual and cognitive processes, such as effort required, response time, errors, and </a:t>
            </a:r>
            <a:r>
              <a:rPr lang="en-US" dirty="0" smtClean="0"/>
              <a:t>interaction</a:t>
            </a:r>
          </a:p>
          <a:p>
            <a:pPr marL="285750" indent="-285750">
              <a:buFont typeface="Arial" panose="020B0604020202020204" pitchFamily="34" charset="0"/>
              <a:buChar char="•"/>
            </a:pPr>
            <a:r>
              <a:rPr lang="en-US" dirty="0" smtClean="0"/>
              <a:t>No agreed </a:t>
            </a:r>
            <a:r>
              <a:rPr lang="en-US" dirty="0"/>
              <a:t>methods or benchmarks for accessing the QoE in AR (</a:t>
            </a:r>
            <a:r>
              <a:rPr lang="en-US" dirty="0" err="1"/>
              <a:t>G.QoE</a:t>
            </a:r>
            <a:r>
              <a:rPr lang="en-US" dirty="0"/>
              <a:t>-AR, ITU-T work program</a:t>
            </a:r>
            <a:r>
              <a:rPr lang="en-US" dirty="0" smtClean="0"/>
              <a:t>)</a:t>
            </a:r>
            <a:endParaRPr lang="en-US" dirty="0"/>
          </a:p>
          <a:p>
            <a:pPr marL="285750" indent="-285750">
              <a:buFont typeface="Arial" panose="020B0604020202020204" pitchFamily="34" charset="0"/>
              <a:buChar char="•"/>
            </a:pPr>
            <a:r>
              <a:rPr lang="en-US" dirty="0" smtClean="0"/>
              <a:t>Borrowed </a:t>
            </a:r>
            <a:r>
              <a:rPr lang="en-US" dirty="0"/>
              <a:t>aspects from ITU-T </a:t>
            </a:r>
            <a:r>
              <a:rPr lang="en-US" dirty="0" smtClean="0"/>
              <a:t>standards, integrating physiological measurements</a:t>
            </a:r>
            <a:endParaRPr lang="el-GR" dirty="0"/>
          </a:p>
        </p:txBody>
      </p:sp>
    </p:spTree>
    <p:extLst>
      <p:ext uri="{BB962C8B-B14F-4D97-AF65-F5344CB8AC3E}">
        <p14:creationId xmlns:p14="http://schemas.microsoft.com/office/powerpoint/2010/main" val="38011136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References</a:t>
            </a:r>
            <a:endParaRPr lang="el-GR" dirty="0"/>
          </a:p>
        </p:txBody>
      </p:sp>
      <p:sp>
        <p:nvSpPr>
          <p:cNvPr id="3" name="Content Placeholder 2"/>
          <p:cNvSpPr>
            <a:spLocks noGrp="1"/>
          </p:cNvSpPr>
          <p:nvPr>
            <p:ph idx="1"/>
          </p:nvPr>
        </p:nvSpPr>
        <p:spPr>
          <a:xfrm>
            <a:off x="0" y="1600200"/>
            <a:ext cx="9144000" cy="4525963"/>
          </a:xfrm>
        </p:spPr>
        <p:txBody>
          <a:bodyPr>
            <a:normAutofit/>
          </a:bodyPr>
          <a:lstStyle/>
          <a:p>
            <a:r>
              <a:rPr lang="en-US" sz="2200" dirty="0" smtClean="0">
                <a:hlinkClick r:id="rId2"/>
              </a:rPr>
              <a:t>https://www.researchgate.net/profile/Arslan_Ahmad3/publication/331013590_QoE--aware_Multimedia_Service_Management_and_Monitoring_through_OTT_and_ISP_Collaboration/links/5c61455292851c48a9c98a46/QoE--aware-Multimedia-Service-Management-and-Monitoring-through-OTT-and-ISP-Collaboration.pdf</a:t>
            </a:r>
            <a:endParaRPr lang="en-US" sz="2200" dirty="0" smtClean="0"/>
          </a:p>
          <a:p>
            <a:r>
              <a:rPr lang="en-US" sz="2400" dirty="0">
                <a:hlinkClick r:id="rId3"/>
              </a:rPr>
              <a:t>https://</a:t>
            </a:r>
            <a:r>
              <a:rPr lang="en-US" sz="2400" dirty="0" smtClean="0">
                <a:hlinkClick r:id="rId3"/>
              </a:rPr>
              <a:t>link.springer.com/content/pdf/10.1007%2Fs11213-018-9471-x.pdf</a:t>
            </a:r>
            <a:endParaRPr lang="en-US" sz="2400" dirty="0" smtClean="0"/>
          </a:p>
          <a:p>
            <a:r>
              <a:rPr lang="en-US" sz="2400">
                <a:hlinkClick r:id="rId4"/>
              </a:rPr>
              <a:t>https://link.springer.com/article/10.1007/s41233-017-0009-2</a:t>
            </a:r>
            <a:endParaRPr lang="el-GR" sz="2200" dirty="0"/>
          </a:p>
        </p:txBody>
      </p:sp>
    </p:spTree>
    <p:extLst>
      <p:ext uri="{BB962C8B-B14F-4D97-AF65-F5344CB8AC3E}">
        <p14:creationId xmlns:p14="http://schemas.microsoft.com/office/powerpoint/2010/main" val="20984672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4.5"/>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9135</TotalTime>
  <Words>6093</Words>
  <Application>Microsoft Office PowerPoint</Application>
  <PresentationFormat>On-screen Show (4:3)</PresentationFormat>
  <Paragraphs>719</Paragraphs>
  <Slides>93</Slides>
  <Notes>7</Notes>
  <HiddenSlides>5</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93</vt:i4>
      </vt:variant>
    </vt:vector>
  </HeadingPairs>
  <TitlesOfParts>
    <vt:vector size="109" baseType="lpstr">
      <vt:lpstr>Arial</vt:lpstr>
      <vt:lpstr>Calibri</vt:lpstr>
      <vt:lpstr>Calibri Light</vt:lpstr>
      <vt:lpstr>DejaVu Sans</vt:lpstr>
      <vt:lpstr>NimbusRomNo9L-Regu</vt:lpstr>
      <vt:lpstr>NimbusRomNo9L-ReguItal</vt:lpstr>
      <vt:lpstr>Symbol</vt:lpstr>
      <vt:lpstr>Times New Roman</vt:lpstr>
      <vt:lpstr>WenQuanYi Micro Hei</vt:lpstr>
      <vt:lpstr>Wingdings</vt:lpstr>
      <vt:lpstr>Θέμα του Office</vt:lpstr>
      <vt:lpstr>Office Theme</vt:lpstr>
      <vt:lpstr>1_Office Theme</vt:lpstr>
      <vt:lpstr>2_Office Theme</vt:lpstr>
      <vt:lpstr>3_Office Theme</vt:lpstr>
      <vt:lpstr>4_Office Theme</vt:lpstr>
      <vt:lpstr>PowerPoint Presentation</vt:lpstr>
      <vt:lpstr>Quality of Experience (QoE)</vt:lpstr>
      <vt:lpstr>PowerPoint Presentation</vt:lpstr>
      <vt:lpstr>Growth opportunities for services &amp; new markets</vt:lpstr>
      <vt:lpstr>User engagement</vt:lpstr>
      <vt:lpstr>PowerPoint Presentation</vt:lpstr>
      <vt:lpstr>PowerPoint Presentation</vt:lpstr>
      <vt:lpstr>QoS vs. QoE</vt:lpstr>
      <vt:lpstr>QoE Metrics</vt:lpstr>
      <vt:lpstr>PowerPoint Presentation</vt:lpstr>
      <vt:lpstr>Categories of Measurement Studies</vt:lpstr>
      <vt:lpstr>Classification based on the Time of QoE estimation</vt:lpstr>
      <vt:lpstr>PowerPoint Presentation</vt:lpstr>
      <vt:lpstr>Absolute Category Rating (ACR)</vt:lpstr>
      <vt:lpstr>Examples of Crowdsourcing Systems Developed at FORTH/UoC</vt:lpstr>
      <vt:lpstr>PowerPoint Presentation</vt:lpstr>
      <vt:lpstr>PowerPoint Presentation</vt:lpstr>
      <vt:lpstr>u-map: user-centric QoE geo-database for recommendations &amp; feedback</vt:lpstr>
      <vt:lpstr>PowerPoint Presentation</vt:lpstr>
      <vt:lpstr>PowerPoint Presentation</vt:lpstr>
      <vt:lpstr>PowerPoint Presentation</vt:lpstr>
      <vt:lpstr>PowerPoint Presentation</vt:lpstr>
      <vt:lpstr>PowerPoint Presentation</vt:lpstr>
      <vt:lpstr>PowerPoint Presentation</vt:lpstr>
      <vt:lpstr>Case 1: Field study – completely uncontrolled</vt:lpstr>
      <vt:lpstr>Sessions with higher startup delay, buffering ratio &amp; lower network performance have lower QoE</vt:lpstr>
      <vt:lpstr>PowerPoint Presentation</vt:lpstr>
      <vt:lpstr>Improving the data rate adaptation (e.g., reducing the resolution) could potentially reduce the buffering ratio</vt:lpstr>
      <vt:lpstr>Session info</vt:lpstr>
      <vt:lpstr>Case 2: Controlled study</vt:lpstr>
      <vt:lpstr>PowerPoint Presentation</vt:lpstr>
      <vt:lpstr>Modeling QoE for Video Streaming</vt:lpstr>
      <vt:lpstr>Depending on the Availability of Source Signal</vt:lpstr>
      <vt:lpstr>PowerPoint Presentation</vt:lpstr>
      <vt:lpstr>PowerPoint Presentation</vt:lpstr>
      <vt:lpstr>Mathematical models of QoE</vt:lpstr>
      <vt:lpstr>ITU-T.P1203 </vt:lpstr>
      <vt:lpstr>ITU-T RECOMMENDATION P.1203 (2017)</vt:lpstr>
      <vt:lpstr>PowerPoint Presentation</vt:lpstr>
      <vt:lpstr>Pv, Pa, Pq Modules</vt:lpstr>
      <vt:lpstr>PowerPoint Presentation</vt:lpstr>
      <vt:lpstr>PowerPoint Presentation</vt:lpstr>
      <vt:lpstr>PowerPoint Presentation</vt:lpstr>
      <vt:lpstr>PowerPoint Presentation</vt:lpstr>
      <vt:lpstr>Probes</vt:lpstr>
      <vt:lpstr>Platforms with Dedicated Probes</vt:lpstr>
      <vt:lpstr>SamKnows (Company)</vt:lpstr>
      <vt:lpstr>SamKnows</vt:lpstr>
      <vt:lpstr>RIPE ALTAS</vt:lpstr>
      <vt:lpstr>PowerPoint Presentation</vt:lpstr>
      <vt:lpstr>Sprint communication: Epitiro 4150  probe</vt:lpstr>
      <vt:lpstr>PowerPoint Presentation</vt:lpstr>
      <vt:lpstr>PowerPoint Presentation</vt:lpstr>
      <vt:lpstr>PowerPoint Presentation</vt:lpstr>
      <vt:lpstr>Main aspects of MLQoE</vt:lpstr>
      <vt:lpstr>       youslow plugin over Chrome browser developed by Nam and Schulzrinne   Data collection  Over 1,400,000 youtube views from more than 1,000 viewers located in more than 110 countries  Two studies:  February 2015 and July 2016 and  January 2017 and July 2017</vt:lpstr>
      <vt:lpstr>Session info</vt:lpstr>
      <vt:lpstr>Popular Streaming Technologies</vt:lpstr>
      <vt:lpstr>RTMP/RTSP chunk based delivery</vt:lpstr>
      <vt:lpstr>Progressive Download</vt:lpstr>
      <vt:lpstr>Adaptive Bitrate Streaming (ABR)</vt:lpstr>
      <vt:lpstr>PowerPoint Presentation</vt:lpstr>
      <vt:lpstr>PowerPoint Presentation</vt:lpstr>
      <vt:lpstr>PowerPoint Presentation</vt:lpstr>
      <vt:lpstr>PowerPoint Presentation</vt:lpstr>
      <vt:lpstr>PowerPoint Presentation</vt:lpstr>
      <vt:lpstr>HTTP Adaptive streaming</vt:lpstr>
      <vt:lpstr>PowerPoint Presentation</vt:lpstr>
      <vt:lpstr>Key Findings of QoE for Video Streaming (Related Work)</vt:lpstr>
      <vt:lpstr>QoE on Different Devices</vt:lpstr>
      <vt:lpstr>Should I stay or should I go:  Analysis of the Impact of Application QoS on User Engagement in YouTube</vt:lpstr>
      <vt:lpstr>PowerPoint Presentation</vt:lpstr>
      <vt:lpstr>HTTP Adaptive streaming</vt:lpstr>
      <vt:lpstr>YouSlow</vt:lpstr>
      <vt:lpstr>Datasets</vt:lpstr>
      <vt:lpstr>Key Findings of Our Study</vt:lpstr>
      <vt:lpstr>Scenarios Examined:</vt:lpstr>
      <vt:lpstr>BR- has a severe negative impact on video watching percentage &amp; abandonment ratio BR+ in sessions with low initial resolution is not well-received </vt:lpstr>
      <vt:lpstr>Compared to startup delay, RBs have larger impact on the video watching percentage</vt:lpstr>
      <vt:lpstr>Features with predictive power for the video watching percentage include the number of RBs, number of BR changes, number of negative BR changes, mean weighted bit rate</vt:lpstr>
      <vt:lpstr>An impairment prior to a BR- increases the likelihood of abandonment</vt:lpstr>
      <vt:lpstr>Conclusions</vt:lpstr>
      <vt:lpstr>Future Work</vt:lpstr>
      <vt:lpstr>Key Findings in Our Recent Research</vt:lpstr>
      <vt:lpstr>Web Browsing</vt:lpstr>
      <vt:lpstr>System Influence Factors</vt:lpstr>
      <vt:lpstr>Information Quality in the Web</vt:lpstr>
      <vt:lpstr>PowerPoint Presentation</vt:lpstr>
      <vt:lpstr>Cloud computing</vt:lpstr>
      <vt:lpstr>Mobile Cloud Gaming Framework</vt:lpstr>
      <vt:lpstr>Fog &amp; Edge Computing</vt:lpstr>
      <vt:lpstr>QoE for AR/VR Services</vt:lpstr>
      <vt:lpstr>Additional 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Maria Papadopouli</cp:lastModifiedBy>
  <cp:revision>830</cp:revision>
  <cp:lastPrinted>2018-04-18T13:31:56Z</cp:lastPrinted>
  <dcterms:created xsi:type="dcterms:W3CDTF">2013-03-12T16:06:31Z</dcterms:created>
  <dcterms:modified xsi:type="dcterms:W3CDTF">2019-12-12T10:03:47Z</dcterms:modified>
</cp:coreProperties>
</file>