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135.xml.rels" ContentType="application/vnd.openxmlformats-package.relationships+xml"/>
  <Override PartName="/ppt/notesSlides/_rels/notesSlide134.xml.rels" ContentType="application/vnd.openxmlformats-package.relationships+xml"/>
  <Override PartName="/ppt/notesSlides/_rels/notesSlide133.xml.rels" ContentType="application/vnd.openxmlformats-package.relationships+xml"/>
  <Override PartName="/ppt/notesSlides/_rels/notesSlide132.xml.rels" ContentType="application/vnd.openxmlformats-package.relationships+xml"/>
  <Override PartName="/ppt/notesSlides/_rels/notesSlide33.xml.rels" ContentType="application/vnd.openxmlformats-package.relationships+xml"/>
  <Override PartName="/ppt/notesSlides/_rels/notesSlide79.xml.rels" ContentType="application/vnd.openxmlformats-package.relationships+xml"/>
  <Override PartName="/ppt/notesSlides/_rels/notesSlide107.xml.rels" ContentType="application/vnd.openxmlformats-package.relationships+xml"/>
  <Override PartName="/ppt/notesSlides/_rels/notesSlide54.xml.rels" ContentType="application/vnd.openxmlformats-package.relationships+xml"/>
  <Override PartName="/ppt/notesSlides/_rels/notesSlide46.xml.rels" ContentType="application/vnd.openxmlformats-package.relationships+xml"/>
  <Override PartName="/ppt/notesSlides/_rels/notesSlide37.xml.rels" ContentType="application/vnd.openxmlformats-package.relationships+xml"/>
  <Override PartName="/ppt/notesSlides/_rels/notesSlide53.xml.rels" ContentType="application/vnd.openxmlformats-package.relationships+xml"/>
  <Override PartName="/ppt/notesSlides/_rels/notesSlide108.xml.rels" ContentType="application/vnd.openxmlformats-package.relationships+xml"/>
  <Override PartName="/ppt/notesSlides/_rels/notesSlide14.xml.rels" ContentType="application/vnd.openxmlformats-package.relationships+xml"/>
  <Override PartName="/ppt/notesSlides/_rels/notesSlide28.xml.rels" ContentType="application/vnd.openxmlformats-package.relationships+xml"/>
  <Override PartName="/ppt/notesSlides/_rels/notesSlide91.xml.rels" ContentType="application/vnd.openxmlformats-package.relationships+xml"/>
  <Override PartName="/ppt/notesSlides/_rels/notesSlide29.xml.rels" ContentType="application/vnd.openxmlformats-package.relationships+xml"/>
  <Override PartName="/ppt/notesSlides/_rels/notesSlide101.xml.rels" ContentType="application/vnd.openxmlformats-package.relationships+xml"/>
  <Override PartName="/ppt/notesSlides/_rels/notesSlide61.xml.rels" ContentType="application/vnd.openxmlformats-package.relationships+xml"/>
  <Override PartName="/ppt/notesSlides/_rels/notesSlide16.xml.rels" ContentType="application/vnd.openxmlformats-package.relationships+xml"/>
  <Override PartName="/ppt/notesSlides/_rels/notesSlide102.xml.rels" ContentType="application/vnd.openxmlformats-package.relationships+xml"/>
  <Override PartName="/ppt/notesSlides/_rels/notesSlide27.xml.rels" ContentType="application/vnd.openxmlformats-package.relationships+xml"/>
  <Override PartName="/ppt/notesSlides/_rels/notesSlide62.xml.rels" ContentType="application/vnd.openxmlformats-package.relationships+xml"/>
  <Override PartName="/ppt/notesSlides/_rels/notesSlide103.xml.rels" ContentType="application/vnd.openxmlformats-package.relationships+xml"/>
  <Override PartName="/ppt/notesSlides/_rels/notesSlide13.xml.rels" ContentType="application/vnd.openxmlformats-package.relationships+xml"/>
  <Override PartName="/ppt/notesSlides/_rels/notesSlide82.xml.rels" ContentType="application/vnd.openxmlformats-package.relationships+xml"/>
  <Override PartName="/ppt/notesSlides/_rels/notesSlide105.xml.rels" ContentType="application/vnd.openxmlformats-package.relationships+xml"/>
  <Override PartName="/ppt/notesSlides/_rels/notesSlide83.xml.rels" ContentType="application/vnd.openxmlformats-package.relationships+xml"/>
  <Override PartName="/ppt/notesSlides/_rels/notesSlide84.xml.rels" ContentType="application/vnd.openxmlformats-package.relationships+xml"/>
  <Override PartName="/ppt/notesSlides/_rels/notesSlide106.xml.rels" ContentType="application/vnd.openxmlformats-package.relationships+xml"/>
  <Override PartName="/ppt/notesSlides/_rels/notesSlide93.xml.rels" ContentType="application/vnd.openxmlformats-package.relationships+xml"/>
  <Override PartName="/ppt/notesSlides/_rels/notesSlide122.xml.rels" ContentType="application/vnd.openxmlformats-package.relationships+xml"/>
  <Override PartName="/ppt/notesSlides/_rels/notesSlide94.xml.rels" ContentType="application/vnd.openxmlformats-package.relationships+xml"/>
  <Override PartName="/ppt/notesSlides/_rels/notesSlide95.xml.rels" ContentType="application/vnd.openxmlformats-package.relationships+xml"/>
  <Override PartName="/ppt/notesSlides/_rels/notesSlide124.xml.rels" ContentType="application/vnd.openxmlformats-package.relationships+xml"/>
  <Override PartName="/ppt/notesSlides/_rels/notesSlide96.xml.rels" ContentType="application/vnd.openxmlformats-package.relationships+xml"/>
  <Override PartName="/ppt/notesSlides/_rels/notesSlide15.xml.rels" ContentType="application/vnd.openxmlformats-package.relationships+xml"/>
  <Override PartName="/ppt/notesSlides/_rels/notesSlide97.xml.rels" ContentType="application/vnd.openxmlformats-package.relationships+xml"/>
  <Override PartName="/ppt/notesSlides/_rels/notesSlide17.xml.rels" ContentType="application/vnd.openxmlformats-package.relationships+xml"/>
  <Override PartName="/ppt/notesSlides/_rels/notesSlide80.xml.rels" ContentType="application/vnd.openxmlformats-package.relationships+xml"/>
  <Override PartName="/ppt/notesSlides/_rels/notesSlide99.xml.rels" ContentType="application/vnd.openxmlformats-package.relationships+xml"/>
  <Override PartName="/ppt/notesSlides/_rels/notesSlide100.xml.rels" ContentType="application/vnd.openxmlformats-package.relationships+xml"/>
  <Override PartName="/ppt/notesSlides/_rels/notesSlide104.xml.rels" ContentType="application/vnd.openxmlformats-package.relationships+xml"/>
  <Override PartName="/ppt/notesSlides/notesSlide135.xml" ContentType="application/vnd.openxmlformats-officedocument.presentationml.notesSlide+xml"/>
  <Override PartName="/ppt/notesSlides/notesSlide134.xml" ContentType="application/vnd.openxmlformats-officedocument.presentationml.notesSlide+xml"/>
  <Override PartName="/ppt/notesSlides/notesSlide133.xml" ContentType="application/vnd.openxmlformats-officedocument.presentationml.notesSlide+xml"/>
  <Override PartName="/ppt/notesSlides/notesSlide132.xml" ContentType="application/vnd.openxmlformats-officedocument.presentationml.notesSlide+xml"/>
  <Override PartName="/ppt/notesSlides/notesSlide124.xml" ContentType="application/vnd.openxmlformats-officedocument.presentationml.notesSlide+xml"/>
  <Override PartName="/ppt/notesSlides/notesSlide122.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46.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7.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91.xml" ContentType="application/vnd.openxmlformats-officedocument.presentationml.notesSlide+xml"/>
  <Override PartName="/ppt/notesSlides/notesSlide33.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37.xml" ContentType="application/vnd.openxmlformats-officedocument.presentationml.notesSlide+xml"/>
  <Override PartName="/ppt/notesSlides/notesSlide97.xml" ContentType="application/vnd.openxmlformats-officedocument.presentationml.notesSlide+xml"/>
  <Override PartName="/ppt/notesSlides/notesSlide14.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embeddings/oleObject6.bin" ContentType="application/vnd.openxmlformats-officedocument.oleObject"/>
  <Override PartName="/ppt/embeddings/oleObject5.bin" ContentType="application/vnd.openxmlformats-officedocument.oleObject"/>
  <Override PartName="/ppt/embeddings/oleObject4.bin" ContentType="application/vnd.openxmlformats-officedocument.oleObject"/>
  <Override PartName="/ppt/embeddings/oleObject3.bin" ContentType="application/vnd.openxmlformats-officedocument.oleObject"/>
  <Override PartName="/ppt/embeddings/oleObject1.bin" ContentType="application/vnd.openxmlformats-officedocument.oleObject"/>
  <Override PartName="/ppt/embeddings/oleObject2.bin" ContentType="application/vnd.openxmlformats-officedocument.oleObject"/>
  <Override PartName="/ppt/media/image99.jpeg" ContentType="image/jpeg"/>
  <Override PartName="/ppt/media/image97.jpeg" ContentType="image/jpeg"/>
  <Override PartName="/ppt/media/image112.png" ContentType="image/png"/>
  <Override PartName="/ppt/media/image94.png" ContentType="image/png"/>
  <Override PartName="/ppt/media/image111.png" ContentType="image/png"/>
  <Override PartName="/ppt/media/image93.png" ContentType="image/png"/>
  <Override PartName="/ppt/media/image110.png" ContentType="image/png"/>
  <Override PartName="/ppt/media/image92.png" ContentType="image/png"/>
  <Override PartName="/ppt/media/image91.png" ContentType="image/png"/>
  <Override PartName="/ppt/media/image100.jpeg" ContentType="image/jpeg"/>
  <Override PartName="/ppt/media/image90.wmf" ContentType="image/x-wmf"/>
  <Override PartName="/ppt/media/image89.wmf" ContentType="image/x-wmf"/>
  <Override PartName="/ppt/media/image86.wmf" ContentType="image/x-wmf"/>
  <Override PartName="/ppt/media/image103.wmf" ContentType="image/x-wmf"/>
  <Override PartName="/ppt/media/image85.wmf" ContentType="image/x-wmf"/>
  <Override PartName="/ppt/media/image83.wmf" ContentType="image/x-wmf"/>
  <Override PartName="/ppt/media/image79.wmf" ContentType="image/x-wmf"/>
  <Override PartName="/ppt/media/image35.jpeg" ContentType="image/jpeg"/>
  <Override PartName="/ppt/media/image34.jpeg" ContentType="image/jpeg"/>
  <Override PartName="/ppt/media/image26.png" ContentType="image/png"/>
  <Override PartName="/ppt/media/image55.wmf" ContentType="image/x-wmf"/>
  <Override PartName="/ppt/media/image3.png" ContentType="image/png"/>
  <Override PartName="/ppt/media/image82.png" ContentType="image/png"/>
  <Override PartName="/ppt/media/image1.png" ContentType="image/png"/>
  <Override PartName="/ppt/media/image76.wmf" ContentType="image/x-wmf"/>
  <Override PartName="/ppt/media/image101.png" ContentType="image/png"/>
  <Override PartName="/ppt/media/image2.png" ContentType="image/png"/>
  <Override PartName="/ppt/media/image102.wmf" ContentType="image/x-wmf"/>
  <Override PartName="/ppt/media/image84.wmf" ContentType="image/x-wmf"/>
  <Override PartName="/ppt/media/image12.jpeg" ContentType="image/jpeg"/>
  <Override PartName="/ppt/media/image4.png" ContentType="image/png"/>
  <Override PartName="/ppt/media/image60.wmf" ContentType="image/x-wmf"/>
  <Override PartName="/ppt/media/image36.png" ContentType="image/png"/>
  <Override PartName="/ppt/media/image11.png" ContentType="image/png"/>
  <Override PartName="/ppt/media/image33.png" ContentType="image/png"/>
  <Override PartName="/ppt/media/image58.png" ContentType="image/png"/>
  <Override PartName="/ppt/media/image96.jpeg" ContentType="image/jpeg"/>
  <Override PartName="/ppt/media/image32.png" ContentType="image/png"/>
  <Override PartName="/ppt/media/image57.png" ContentType="image/png"/>
  <Override PartName="/ppt/media/image31.png" ContentType="image/png"/>
  <Override PartName="/ppt/media/image56.png" ContentType="image/png"/>
  <Override PartName="/ppt/media/image30.png" ContentType="image/png"/>
  <Override PartName="/ppt/media/image28.png" ContentType="image/png"/>
  <Override PartName="/ppt/media/image27.png" ContentType="image/png"/>
  <Override PartName="/ppt/media/image25.png" ContentType="image/png"/>
  <Override PartName="/ppt/media/image81.wmf" ContentType="image/x-wmf"/>
  <Override PartName="/ppt/media/image15.png" ContentType="image/png"/>
  <Override PartName="/ppt/media/image10.png" ContentType="image/png"/>
  <Override PartName="/ppt/media/image13.png" ContentType="image/png"/>
  <Override PartName="/ppt/media/image38.png" ContentType="image/png"/>
  <Override PartName="/ppt/media/image80.wmf" ContentType="image/x-wmf"/>
  <Override PartName="/ppt/media/image14.png" ContentType="image/png"/>
  <Override PartName="/ppt/media/image24.wmf" ContentType="image/x-wmf"/>
  <Override PartName="/ppt/media/image54.png" ContentType="image/png"/>
  <Override PartName="/ppt/media/image29.jpeg" ContentType="image/jpeg"/>
  <Override PartName="/ppt/media/image23.wmf" ContentType="image/x-wmf"/>
  <Override PartName="/ppt/media/image48.wmf" ContentType="image/x-wmf"/>
  <Override PartName="/ppt/media/image53.png" ContentType="image/png"/>
  <Override PartName="/ppt/media/image78.png" ContentType="image/png"/>
  <Override PartName="/ppt/media/image22.wmf" ContentType="image/x-wmf"/>
  <Override PartName="/ppt/media/image47.wmf" ContentType="image/x-wmf"/>
  <Override PartName="/ppt/media/image77.png" ContentType="image/png"/>
  <Override PartName="/ppt/media/image51.png" ContentType="image/png"/>
  <Override PartName="/ppt/media/image50.png" ContentType="image/png"/>
  <Override PartName="/ppt/media/image19.wmf" ContentType="image/x-wmf"/>
  <Override PartName="/ppt/media/image18.wmf" ContentType="image/x-wmf"/>
  <Override PartName="/ppt/media/image17.wmf" ContentType="image/x-wmf"/>
  <Override PartName="/ppt/media/image16.wmf" ContentType="image/x-wmf"/>
  <Override PartName="/ppt/media/image21.wmf" ContentType="image/x-wmf"/>
  <Override PartName="/ppt/media/image46.png" ContentType="image/png"/>
  <Override PartName="/ppt/media/image37.png" ContentType="image/png"/>
  <Override PartName="/ppt/media/image52.png" ContentType="image/png"/>
  <Override PartName="/ppt/media/image39.jpeg" ContentType="image/jpeg"/>
  <Override PartName="/ppt/media/image40.png" ContentType="image/png"/>
  <Override PartName="/ppt/media/image41.wmf" ContentType="image/x-wmf"/>
  <Override PartName="/ppt/media/image109.png" ContentType="image/png"/>
  <Override PartName="/ppt/media/image66.wmf" ContentType="image/x-wmf"/>
  <Override PartName="/ppt/media/image42.wmf" ContentType="image/x-wmf"/>
  <Override PartName="/ppt/media/image67.wmf" ContentType="image/x-wmf"/>
  <Override PartName="/ppt/media/image72.png" ContentType="image/png"/>
  <Override PartName="/ppt/media/image43.wmf" ContentType="image/x-wmf"/>
  <Override PartName="/ppt/media/image68.wmf" ContentType="image/x-wmf"/>
  <Override PartName="/ppt/media/image44.wmf" ContentType="image/x-wmf"/>
  <Override PartName="/ppt/media/image69.wmf" ContentType="image/x-wmf"/>
  <Override PartName="/ppt/media/image20.wmf" ContentType="image/x-wmf"/>
  <Override PartName="/ppt/media/image45.png" ContentType="image/png"/>
  <Override PartName="/ppt/media/image49.jpeg" ContentType="image/jpeg"/>
  <Override PartName="/ppt/media/image59.png" ContentType="image/png"/>
  <Override PartName="/ppt/media/image104.png" ContentType="image/png"/>
  <Override PartName="/ppt/media/image5.png" ContentType="image/png"/>
  <Override PartName="/ppt/media/image61.wmf" ContentType="image/x-wmf"/>
  <Override PartName="/ppt/media/image105.png" ContentType="image/png"/>
  <Override PartName="/ppt/media/image87.png" ContentType="image/png"/>
  <Override PartName="/ppt/media/image6.png" ContentType="image/png"/>
  <Override PartName="/ppt/media/image62.wmf" ContentType="image/x-wmf"/>
  <Override PartName="/ppt/media/image106.png" ContentType="image/png"/>
  <Override PartName="/ppt/media/image88.png" ContentType="image/png"/>
  <Override PartName="/ppt/media/image7.png" ContentType="image/png"/>
  <Override PartName="/ppt/media/image63.wmf" ContentType="image/x-wmf"/>
  <Override PartName="/ppt/media/image107.png" ContentType="image/png"/>
  <Override PartName="/ppt/media/image8.png" ContentType="image/png"/>
  <Override PartName="/ppt/media/image64.wmf" ContentType="image/x-wmf"/>
  <Override PartName="/ppt/media/image108.png" ContentType="image/png"/>
  <Override PartName="/ppt/media/image9.png" ContentType="image/png"/>
  <Override PartName="/ppt/media/image65.wmf" ContentType="image/x-wmf"/>
  <Override PartName="/ppt/media/image95.png" ContentType="image/png"/>
  <Override PartName="/ppt/media/image70.wmf" ContentType="image/x-wmf"/>
  <Override PartName="/ppt/media/image71.wmf" ContentType="image/x-wmf"/>
  <Override PartName="/ppt/media/image98.png" ContentType="image/png"/>
  <Override PartName="/ppt/media/image73.wmf" ContentType="image/x-wmf"/>
  <Override PartName="/ppt/media/image74.wmf" ContentType="image/x-wmf"/>
  <Override PartName="/ppt/media/image75.wmf" ContentType="image/x-wmf"/>
  <Override PartName="/ppt/slideMasters/_rels/slideMaster10.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presentation.xml" ContentType="application/vnd.openxmlformats-officedocument.presentationml.presentation.main+xml"/>
  <Override PartName="/ppt/theme/theme9.xml" ContentType="application/vnd.openxmlformats-officedocument.theme+xml"/>
  <Override PartName="/ppt/theme/theme11.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theme/theme7.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s/slide145.xml" ContentType="application/vnd.openxmlformats-officedocument.presentationml.slide+xml"/>
  <Override PartName="/ppt/slides/slide144.xml" ContentType="application/vnd.openxmlformats-officedocument.presentationml.slide+xml"/>
  <Override PartName="/ppt/slides/slide143.xml" ContentType="application/vnd.openxmlformats-officedocument.presentationml.slide+xml"/>
  <Override PartName="/ppt/slides/slide142.xml" ContentType="application/vnd.openxmlformats-officedocument.presentationml.slide+xml"/>
  <Override PartName="/ppt/slides/slide139.xml" ContentType="application/vnd.openxmlformats-officedocument.presentationml.slide+xml"/>
  <Override PartName="/ppt/slides/slide138.xml" ContentType="application/vnd.openxmlformats-officedocument.presentationml.slide+xml"/>
  <Override PartName="/ppt/slides/slide137.xml" ContentType="application/vnd.openxmlformats-officedocument.presentationml.slide+xml"/>
  <Override PartName="/ppt/slides/slide136.xml" ContentType="application/vnd.openxmlformats-officedocument.presentationml.slide+xml"/>
  <Override PartName="/ppt/slides/slide135.xml" ContentType="application/vnd.openxmlformats-officedocument.presentationml.slide+xml"/>
  <Override PartName="/ppt/slides/slide134.xml" ContentType="application/vnd.openxmlformats-officedocument.presentationml.slide+xml"/>
  <Override PartName="/ppt/slides/slide133.xml" ContentType="application/vnd.openxmlformats-officedocument.presentationml.slide+xml"/>
  <Override PartName="/ppt/slides/slide132.xml" ContentType="application/vnd.openxmlformats-officedocument.presentationml.slide+xml"/>
  <Override PartName="/ppt/slides/slide129.xml" ContentType="application/vnd.openxmlformats-officedocument.presentationml.slide+xml"/>
  <Override PartName="/ppt/slides/slide128.xml" ContentType="application/vnd.openxmlformats-officedocument.presentationml.slide+xml"/>
  <Override PartName="/ppt/slides/slide127.xml" ContentType="application/vnd.openxmlformats-officedocument.presentationml.slide+xml"/>
  <Override PartName="/ppt/slides/slide126.xml" ContentType="application/vnd.openxmlformats-officedocument.presentationml.slide+xml"/>
  <Override PartName="/ppt/slides/slide125.xml" ContentType="application/vnd.openxmlformats-officedocument.presentationml.slide+xml"/>
  <Override PartName="/ppt/slides/slide124.xml" ContentType="application/vnd.openxmlformats-officedocument.presentationml.slide+xml"/>
  <Override PartName="/ppt/slides/slide123.xml" ContentType="application/vnd.openxmlformats-officedocument.presentationml.slide+xml"/>
  <Override PartName="/ppt/slides/slide122.xml" ContentType="application/vnd.openxmlformats-officedocument.presentationml.slide+xml"/>
  <Override PartName="/ppt/slides/slide119.xml" ContentType="application/vnd.openxmlformats-officedocument.presentationml.slide+xml"/>
  <Override PartName="/ppt/slides/slide118.xml" ContentType="application/vnd.openxmlformats-officedocument.presentationml.slide+xml"/>
  <Override PartName="/ppt/slides/slide117.xml" ContentType="application/vnd.openxmlformats-officedocument.presentationml.slide+xml"/>
  <Override PartName="/ppt/slides/slide116.xml" ContentType="application/vnd.openxmlformats-officedocument.presentationml.slide+xml"/>
  <Override PartName="/ppt/slides/slide115.xml" ContentType="application/vnd.openxmlformats-officedocument.presentationml.slide+xml"/>
  <Override PartName="/ppt/slides/slide114.xml" ContentType="application/vnd.openxmlformats-officedocument.presentationml.slide+xml"/>
  <Override PartName="/ppt/slides/slide113.xml" ContentType="application/vnd.openxmlformats-officedocument.presentationml.slide+xml"/>
  <Override PartName="/ppt/slides/slide112.xml" ContentType="application/vnd.openxmlformats-officedocument.presentationml.slide+xml"/>
  <Override PartName="/ppt/slides/slide107.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41.xml" ContentType="application/vnd.openxmlformats-officedocument.presentationml.slide+xml"/>
  <Override PartName="/ppt/slides/slide99.xml" ContentType="application/vnd.openxmlformats-officedocument.presentationml.slide+xml"/>
  <Override PartName="/ppt/slides/slide140.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131.xml" ContentType="application/vnd.openxmlformats-officedocument.presentationml.slide+xml"/>
  <Override PartName="/ppt/slides/slide89.xml" ContentType="application/vnd.openxmlformats-officedocument.presentationml.slide+xml"/>
  <Override PartName="/ppt/slides/slide130.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121.xml" ContentType="application/vnd.openxmlformats-officedocument.presentationml.slide+xml"/>
  <Override PartName="/ppt/slides/slide7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08.xml" ContentType="application/vnd.openxmlformats-officedocument.presentationml.slide+xml"/>
  <Override PartName="/ppt/slides/slide1.xml" ContentType="application/vnd.openxmlformats-officedocument.presentationml.slide+xml"/>
  <Override PartName="/ppt/slides/slide39.xml" ContentType="application/vnd.openxmlformats-officedocument.presentationml.slide+xml"/>
  <Override PartName="/ppt/slides/slide109.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36.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34.xml" ContentType="application/vnd.openxmlformats-officedocument.presentationml.slide+xml"/>
  <Override PartName="/ppt/slides/slide101.xml" ContentType="application/vnd.openxmlformats-officedocument.presentationml.slide+xml"/>
  <Override PartName="/ppt/slides/slide59.xml" ContentType="application/vnd.openxmlformats-officedocument.presentationml.slide+xml"/>
  <Override PartName="/ppt/slides/slide33.xml" ContentType="application/vnd.openxmlformats-officedocument.presentationml.slide+xml"/>
  <Override PartName="/ppt/slides/slide100.xml" ContentType="application/vnd.openxmlformats-officedocument.presentationml.slide+xml"/>
  <Override PartName="/ppt/slides/slide58.xml" ContentType="application/vnd.openxmlformats-officedocument.presentationml.slide+xml"/>
  <Override PartName="/ppt/slides/slide32.xml" ContentType="application/vnd.openxmlformats-officedocument.presentationml.slide+xml"/>
  <Override PartName="/ppt/slides/slide57.xml" ContentType="application/vnd.openxmlformats-officedocument.presentationml.slide+xml"/>
  <Override PartName="/ppt/slides/slide31.xml" ContentType="application/vnd.openxmlformats-officedocument.presentationml.slide+xml"/>
  <Override PartName="/ppt/slides/slide56.xml" ContentType="application/vnd.openxmlformats-officedocument.presentationml.slide+xml"/>
  <Override PartName="/ppt/slides/slide30.xml" ContentType="application/vnd.openxmlformats-officedocument.presentationml.slide+xml"/>
  <Override PartName="/ppt/slides/slide5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49.xml" ContentType="application/vnd.openxmlformats-officedocument.presentationml.slide+xml"/>
  <Override PartName="/ppt/slides/slide23.xml" ContentType="application/vnd.openxmlformats-officedocument.presentationml.slide+xml"/>
  <Override PartName="/ppt/slides/slide48.xml" ContentType="application/vnd.openxmlformats-officedocument.presentationml.slide+xml"/>
  <Override PartName="/ppt/slides/slide22.xml" ContentType="application/vnd.openxmlformats-officedocument.presentationml.slide+xml"/>
  <Override PartName="/ppt/slides/slide47.xml" ContentType="application/vnd.openxmlformats-officedocument.presentationml.slide+xml"/>
  <Override PartName="/ppt/slides/slide21.xml" ContentType="application/vnd.openxmlformats-officedocument.presentationml.slide+xml"/>
  <Override PartName="/ppt/slides/_rels/slide145.xml.rels" ContentType="application/vnd.openxmlformats-package.relationships+xml"/>
  <Override PartName="/ppt/slides/_rels/slide144.xml.rels" ContentType="application/vnd.openxmlformats-package.relationships+xml"/>
  <Override PartName="/ppt/slides/_rels/slide141.xml.rels" ContentType="application/vnd.openxmlformats-package.relationships+xml"/>
  <Override PartName="/ppt/slides/_rels/slide139.xml.rels" ContentType="application/vnd.openxmlformats-package.relationships+xml"/>
  <Override PartName="/ppt/slides/_rels/slide138.xml.rels" ContentType="application/vnd.openxmlformats-package.relationships+xml"/>
  <Override PartName="/ppt/slides/_rels/slide137.xml.rels" ContentType="application/vnd.openxmlformats-package.relationships+xml"/>
  <Override PartName="/ppt/slides/_rels/slide136.xml.rels" ContentType="application/vnd.openxmlformats-package.relationships+xml"/>
  <Override PartName="/ppt/slides/_rels/slide135.xml.rels" ContentType="application/vnd.openxmlformats-package.relationships+xml"/>
  <Override PartName="/ppt/slides/_rels/slide134.xml.rels" ContentType="application/vnd.openxmlformats-package.relationships+xml"/>
  <Override PartName="/ppt/slides/_rels/slide133.xml.rels" ContentType="application/vnd.openxmlformats-package.relationships+xml"/>
  <Override PartName="/ppt/slides/_rels/slide132.xml.rels" ContentType="application/vnd.openxmlformats-package.relationships+xml"/>
  <Override PartName="/ppt/slides/_rels/slide131.xml.rels" ContentType="application/vnd.openxmlformats-package.relationships+xml"/>
  <Override PartName="/ppt/slides/_rels/slide129.xml.rels" ContentType="application/vnd.openxmlformats-package.relationships+xml"/>
  <Override PartName="/ppt/slides/_rels/slide128.xml.rels" ContentType="application/vnd.openxmlformats-package.relationships+xml"/>
  <Override PartName="/ppt/slides/_rels/slide127.xml.rels" ContentType="application/vnd.openxmlformats-package.relationships+xml"/>
  <Override PartName="/ppt/slides/_rels/slide122.xml.rels" ContentType="application/vnd.openxmlformats-package.relationships+xml"/>
  <Override PartName="/ppt/slides/_rels/slide121.xml.rels" ContentType="application/vnd.openxmlformats-package.relationships+xml"/>
  <Override PartName="/ppt/slides/_rels/slide120.xml.rels" ContentType="application/vnd.openxmlformats-package.relationships+xml"/>
  <Override PartName="/ppt/slides/_rels/slide119.xml.rels" ContentType="application/vnd.openxmlformats-package.relationships+xml"/>
  <Override PartName="/ppt/slides/_rels/slide118.xml.rels" ContentType="application/vnd.openxmlformats-package.relationships+xml"/>
  <Override PartName="/ppt/slides/_rels/slide109.xml.rels" ContentType="application/vnd.openxmlformats-package.relationships+xml"/>
  <Override PartName="/ppt/slides/_rels/slide108.xml.rels" ContentType="application/vnd.openxmlformats-package.relationships+xml"/>
  <Override PartName="/ppt/slides/_rels/slide107.xml.rels" ContentType="application/vnd.openxmlformats-package.relationships+xml"/>
  <Override PartName="/ppt/slides/_rels/slide106.xml.rels" ContentType="application/vnd.openxmlformats-package.relationships+xml"/>
  <Override PartName="/ppt/slides/_rels/slide126.xml.rels" ContentType="application/vnd.openxmlformats-package.relationships+xml"/>
  <Override PartName="/ppt/slides/_rels/slide99.xml.rels" ContentType="application/vnd.openxmlformats-package.relationships+xml"/>
  <Override PartName="/ppt/slides/_rels/slide143.xml.rels" ContentType="application/vnd.openxmlformats-package.relationships+xml"/>
  <Override PartName="/ppt/slides/_rels/slide95.xml.rels" ContentType="application/vnd.openxmlformats-package.relationships+xml"/>
  <Override PartName="/ppt/slides/_rels/slide116.xml.rels" ContentType="application/vnd.openxmlformats-package.relationships+xml"/>
  <Override PartName="/ppt/slides/_rels/slide89.xml.rels" ContentType="application/vnd.openxmlformats-package.relationships+xml"/>
  <Override PartName="/ppt/slides/_rels/slide130.xml.rels" ContentType="application/vnd.openxmlformats-package.relationships+xml"/>
  <Override PartName="/ppt/slides/_rels/slide82.xml.rels" ContentType="application/vnd.openxmlformats-package.relationships+xml"/>
  <Override PartName="/ppt/slides/_rels/slide79.xml.rels" ContentType="application/vnd.openxmlformats-package.relationships+xml"/>
  <Override PartName="/ppt/slides/_rels/slide10.xml.rels" ContentType="application/vnd.openxmlformats-package.relationships+xml"/>
  <Override PartName="/ppt/slides/_rels/slide81.xml.rels" ContentType="application/vnd.openxmlformats-package.relationships+xml"/>
  <Override PartName="/ppt/slides/_rels/slide32.xml.rels" ContentType="application/vnd.openxmlformats-package.relationships+xml"/>
  <Override PartName="/ppt/slides/_rels/slide27.xml.rels" ContentType="application/vnd.openxmlformats-package.relationships+xml"/>
  <Override PartName="/ppt/slides/_rels/slide80.xml.rels" ContentType="application/vnd.openxmlformats-package.relationships+xml"/>
  <Override PartName="/ppt/slides/_rels/slide31.xml.rels" ContentType="application/vnd.openxmlformats-package.relationships+xml"/>
  <Override PartName="/ppt/slides/_rels/slide29.xml.rels" ContentType="application/vnd.openxmlformats-package.relationships+xml"/>
  <Override PartName="/ppt/slides/_rels/slide78.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77.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23.xml.rels" ContentType="application/vnd.openxmlformats-package.relationships+xml"/>
  <Override PartName="/ppt/slides/_rels/slide96.xml.rels" ContentType="application/vnd.openxmlformats-package.relationships+xml"/>
  <Override PartName="/ppt/slides/_rels/slide47.xml.rels" ContentType="application/vnd.openxmlformats-package.relationships+xml"/>
  <Override PartName="/ppt/slides/_rels/slide46.xml.rels" ContentType="application/vnd.openxmlformats-package.relationships+xml"/>
  <Override PartName="/ppt/slides/_rels/slide102.xml.rels" ContentType="application/vnd.openxmlformats-package.relationships+xml"/>
  <Override PartName="/ppt/slides/_rels/slide26.xml.rels" ContentType="application/vnd.openxmlformats-package.relationships+xml"/>
  <Override PartName="/ppt/slides/_rels/slide75.xml.rels" ContentType="application/vnd.openxmlformats-package.relationships+xml"/>
  <Override PartName="/ppt/slides/_rels/slide112.xml.rels" ContentType="application/vnd.openxmlformats-package.relationships+xml"/>
  <Override PartName="/ppt/slides/_rels/slide85.xml.rels" ContentType="application/vnd.openxmlformats-package.relationships+xml"/>
  <Override PartName="/ppt/slides/_rels/slide36.xml.rels" ContentType="application/vnd.openxmlformats-package.relationships+xml"/>
  <Override PartName="/ppt/slides/_rels/slide5.xml.rels" ContentType="application/vnd.openxmlformats-package.relationships+xml"/>
  <Override PartName="/ppt/slides/_rels/slide101.xml.rels" ContentType="application/vnd.openxmlformats-package.relationships+xml"/>
  <Override PartName="/ppt/slides/_rels/slide25.xml.rels" ContentType="application/vnd.openxmlformats-package.relationships+xml"/>
  <Override PartName="/ppt/slides/_rels/slide74.xml.rels" ContentType="application/vnd.openxmlformats-package.relationships+xml"/>
  <Override PartName="/ppt/slides/_rels/slide111.xml.rels" ContentType="application/vnd.openxmlformats-package.relationships+xml"/>
  <Override PartName="/ppt/slides/_rels/slide84.xml.rels" ContentType="application/vnd.openxmlformats-package.relationships+xml"/>
  <Override PartName="/ppt/slides/_rels/slide35.xml.rels" ContentType="application/vnd.openxmlformats-package.relationships+xml"/>
  <Override PartName="/ppt/slides/_rels/slide70.xml.rels" ContentType="application/vnd.openxmlformats-package.relationships+xml"/>
  <Override PartName="/ppt/slides/_rels/slide4.xml.rels" ContentType="application/vnd.openxmlformats-package.relationships+xml"/>
  <Override PartName="/ppt/slides/_rels/slide142.xml.rels" ContentType="application/vnd.openxmlformats-package.relationships+xml"/>
  <Override PartName="/ppt/slides/_rels/slide94.xml.rels" ContentType="application/vnd.openxmlformats-package.relationships+xml"/>
  <Override PartName="/ppt/slides/_rels/slide45.xml.rels" ContentType="application/vnd.openxmlformats-package.relationships+xml"/>
  <Override PartName="/ppt/slides/_rels/slide100.xml.rels" ContentType="application/vnd.openxmlformats-package.relationships+xml"/>
  <Override PartName="/ppt/slides/_rels/slide24.xml.rels" ContentType="application/vnd.openxmlformats-package.relationships+xml"/>
  <Override PartName="/ppt/slides/_rels/slide73.xml.rels" ContentType="application/vnd.openxmlformats-package.relationships+xml"/>
  <Override PartName="/ppt/slides/_rels/slide3.xml.rels" ContentType="application/vnd.openxmlformats-package.relationships+xml"/>
  <Override PartName="/ppt/slides/_rels/slide3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110.xml.rels" ContentType="application/vnd.openxmlformats-package.relationships+xml"/>
  <Override PartName="/ppt/slides/_rels/slide83.xml.rels" ContentType="application/vnd.openxmlformats-package.relationships+xml"/>
  <Override PartName="/ppt/slides/_rels/slide34.xml.rels" ContentType="application/vnd.openxmlformats-package.relationships+xml"/>
  <Override PartName="/ppt/slides/_rels/slide2.xml.rels" ContentType="application/vnd.openxmlformats-package.relationships+xml"/>
  <Override PartName="/ppt/slides/_rels/slide103.xml.rels" ContentType="application/vnd.openxmlformats-package.relationships+xml"/>
  <Override PartName="/ppt/slides/_rels/slide76.xml.rels" ContentType="application/vnd.openxmlformats-package.relationships+xml"/>
  <Override PartName="/ppt/slides/_rels/slide8.xml.rels" ContentType="application/vnd.openxmlformats-package.relationships+xml"/>
  <Override PartName="/ppt/slides/_rels/slide60.xml.rels" ContentType="application/vnd.openxmlformats-package.relationships+xml"/>
  <Override PartName="/ppt/slides/_rels/slide11.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13.xml.rels" ContentType="application/vnd.openxmlformats-package.relationships+xml"/>
  <Override PartName="/ppt/slides/_rels/slide86.xml.rels" ContentType="application/vnd.openxmlformats-package.relationships+xml"/>
  <Override PartName="/ppt/slides/_rels/slide37.xml.rels" ContentType="application/vnd.openxmlformats-package.relationships+xml"/>
  <Override PartName="/ppt/slides/_rels/slide114.xml.rels" ContentType="application/vnd.openxmlformats-package.relationships+xml"/>
  <Override PartName="/ppt/slides/_rels/slide87.xml.rels" ContentType="application/vnd.openxmlformats-package.relationships+xml"/>
  <Override PartName="/ppt/slides/_rels/slide38.xml.rels" ContentType="application/vnd.openxmlformats-package.relationships+xml"/>
  <Override PartName="/ppt/slides/_rels/slide115.xml.rels" ContentType="application/vnd.openxmlformats-package.relationships+xml"/>
  <Override PartName="/ppt/slides/_rels/slide88.xml.rels" ContentType="application/vnd.openxmlformats-package.relationships+xml"/>
  <Override PartName="/ppt/slides/_rels/slide39.xml.rels" ContentType="application/vnd.openxmlformats-package.relationships+xml"/>
  <Override PartName="/ppt/slides/_rels/slide40.xml.rels" ContentType="application/vnd.openxmlformats-package.relationships+xml"/>
  <Override PartName="/ppt/slides/_rels/slide90.xml.rels" ContentType="application/vnd.openxmlformats-package.relationships+xml"/>
  <Override PartName="/ppt/slides/_rels/slide41.xml.rels" ContentType="application/vnd.openxmlformats-package.relationships+xml"/>
  <Override PartName="/ppt/slides/_rels/slide91.xml.rels" ContentType="application/vnd.openxmlformats-package.relationships+xml"/>
  <Override PartName="/ppt/slides/_rels/slide42.xml.rels" ContentType="application/vnd.openxmlformats-package.relationships+xml"/>
  <Override PartName="/ppt/slides/_rels/slide92.xml.rels" ContentType="application/vnd.openxmlformats-package.relationships+xml"/>
  <Override PartName="/ppt/slides/_rels/slide43.xml.rels" ContentType="application/vnd.openxmlformats-package.relationships+xml"/>
  <Override PartName="/ppt/slides/_rels/slide22.xml.rels" ContentType="application/vnd.openxmlformats-package.relationships+xml"/>
  <Override PartName="/ppt/slides/_rels/slide71.xml.rels" ContentType="application/vnd.openxmlformats-package.relationships+xml"/>
  <Override PartName="/ppt/slides/_rels/slide93.xml.rels" ContentType="application/vnd.openxmlformats-package.relationships+xml"/>
  <Override PartName="/ppt/slides/_rels/slide44.xml.rels" ContentType="application/vnd.openxmlformats-package.relationships+xml"/>
  <Override PartName="/ppt/slides/_rels/slide23.xml.rels" ContentType="application/vnd.openxmlformats-package.relationships+xml"/>
  <Override PartName="/ppt/slides/_rels/slide72.xml.rels" ContentType="application/vnd.openxmlformats-package.relationships+xml"/>
  <Override PartName="/ppt/slides/_rels/slide124.xml.rels" ContentType="application/vnd.openxmlformats-package.relationships+xml"/>
  <Override PartName="/ppt/slides/_rels/slide97.xml.rels" ContentType="application/vnd.openxmlformats-package.relationships+xml"/>
  <Override PartName="/ppt/slides/_rels/slide48.xml.rels" ContentType="application/vnd.openxmlformats-package.relationships+xml"/>
  <Override PartName="/ppt/slides/_rels/slide125.xml.rels" ContentType="application/vnd.openxmlformats-package.relationships+xml"/>
  <Override PartName="/ppt/slides/_rels/slide98.xml.rels" ContentType="application/vnd.openxmlformats-package.relationships+xml"/>
  <Override PartName="/ppt/slides/_rels/slide49.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117.xml.rels" ContentType="application/vnd.openxmlformats-package.relationships+xml"/>
  <Override PartName="/ppt/slides/_rels/slide69.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52.xml.rels" ContentType="application/vnd.openxmlformats-package.relationships+xml"/>
  <Override PartName="/ppt/slides/_rels/slide53.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104.xml.rels" ContentType="application/vnd.openxmlformats-package.relationships+xml"/>
  <Override PartName="/ppt/slides/_rels/slide56.xml.rels" ContentType="application/vnd.openxmlformats-package.relationships+xml"/>
  <Override PartName="/ppt/slides/_rels/slide105.xml.rels" ContentType="application/vnd.openxmlformats-package.relationships+xml"/>
  <Override PartName="/ppt/slides/_rels/slide57.xml.rels" ContentType="application/vnd.openxmlformats-package.relationships+xml"/>
  <Override PartName="/ppt/slides/_rels/slide12.xml.rels" ContentType="application/vnd.openxmlformats-package.relationships+xml"/>
  <Override PartName="/ppt/slides/_rels/slide61.xml.rels" ContentType="application/vnd.openxmlformats-package.relationships+xml"/>
  <Override PartName="/ppt/slides/_rels/slide13.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140.xml.rels" ContentType="application/vnd.openxmlformats-package.relationships+xml"/>
  <Override PartName="/ppt/slides/_rels/slide64.xml.rels" ContentType="application/vnd.openxmlformats-package.relationships+xml"/>
  <Override PartName="/ppt/slides/_rels/slide16.xml.rels" ContentType="application/vnd.openxmlformats-package.relationships+xml"/>
  <Override PartName="/ppt/slides/_rels/slide65.xml.rels" ContentType="application/vnd.openxmlformats-package.relationships+xml"/>
  <Override PartName="/ppt/slides/_rels/slide17.xml.rels" ContentType="application/vnd.openxmlformats-package.relationships+xml"/>
  <Override PartName="/ppt/slides/_rels/slide66.xml.rels" ContentType="application/vnd.openxmlformats-package.relationships+xml"/>
  <Override PartName="/ppt/slides/_rels/slide18.xml.rels" ContentType="application/vnd.openxmlformats-package.relationships+xml"/>
  <Override PartName="/ppt/slides/_rels/slide67.xml.rels" ContentType="application/vnd.openxmlformats-package.relationships+xml"/>
  <Override PartName="/ppt/slides/_rels/slide19.xml.rels" ContentType="application/vnd.openxmlformats-package.relationships+xml"/>
  <Override PartName="/ppt/slides/_rels/slide68.xml.rels" ContentType="application/vnd.openxmlformats-package.relationships+xml"/>
  <Override PartName="/ppt/slides/slide46.xml" ContentType="application/vnd.openxmlformats-officedocument.presentationml.slide+xml"/>
  <Override PartName="/ppt/slides/slide20.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37.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38.xml" ContentType="application/vnd.openxmlformats-officedocument.presentationml.slide+xml"/>
  <Override PartName="/ppt/slides/slide40.xml" ContentType="application/vnd.openxmlformats-officedocument.presentationml.slide+xml"/>
  <Override PartName="/ppt/slides/slide65.xml" ContentType="application/vnd.openxmlformats-officedocument.presentationml.slide+xml"/>
  <Override PartName="/ppt/slides/slide41.xml" ContentType="application/vnd.openxmlformats-officedocument.presentationml.slide+xml"/>
  <Override PartName="/ppt/slides/slide66.xml" ContentType="application/vnd.openxmlformats-officedocument.presentationml.slide+xml"/>
  <Override PartName="/ppt/slides/slide42.xml" ContentType="application/vnd.openxmlformats-officedocument.presentationml.slide+xml"/>
  <Override PartName="/ppt/slides/slide67.xml" ContentType="application/vnd.openxmlformats-officedocument.presentationml.slide+xml"/>
  <Override PartName="/ppt/slides/slide43.xml" ContentType="application/vnd.openxmlformats-officedocument.presentationml.slide+xml"/>
  <Override PartName="/ppt/slides/slide110.xml" ContentType="application/vnd.openxmlformats-officedocument.presentationml.slide+xml"/>
  <Override PartName="/ppt/slides/slide68.xml" ContentType="application/vnd.openxmlformats-officedocument.presentationml.slide+xml"/>
  <Override PartName="/ppt/slides/slide44.xml" ContentType="application/vnd.openxmlformats-officedocument.presentationml.slide+xml"/>
  <Override PartName="/ppt/slides/slide111.xml" ContentType="application/vnd.openxmlformats-officedocument.presentationml.slide+xml"/>
  <Override PartName="/ppt/slides/slide69.xml" ContentType="application/vnd.openxmlformats-officedocument.presentationml.slide+xml"/>
  <Override PartName="/ppt/slides/slide50.xml" ContentType="application/vnd.openxmlformats-officedocument.presentationml.slide+xml"/>
  <Override PartName="/ppt/slides/slide75.xml" ContentType="application/vnd.openxmlformats-officedocument.presentationml.slide+xml"/>
  <Override PartName="/ppt/slides/slide51.xml" ContentType="application/vnd.openxmlformats-officedocument.presentationml.slide+xml"/>
  <Override PartName="/ppt/slides/slide76.xml" ContentType="application/vnd.openxmlformats-officedocument.presentationml.slide+xml"/>
  <Override PartName="/ppt/slides/slide52.xml" ContentType="application/vnd.openxmlformats-officedocument.presentationml.slide+xml"/>
  <Override PartName="/ppt/slides/slide77.xml" ContentType="application/vnd.openxmlformats-officedocument.presentationml.slide+xml"/>
  <Override PartName="/ppt/slides/slide53.xml" ContentType="application/vnd.openxmlformats-officedocument.presentationml.slide+xml"/>
  <Override PartName="/ppt/slides/slide120.xml" ContentType="application/vnd.openxmlformats-officedocument.presentationml.slide+xml"/>
  <Override PartName="/ppt/slides/slide78.xml" ContentType="application/vnd.openxmlformats-officedocument.presentationml.slide+xml"/>
  <Override PartName="/ppt/slides/slide54.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119.xml.rels" ContentType="application/vnd.openxmlformats-package.relationships+xml"/>
  <Override PartName="/ppt/slideLayouts/_rels/slideLayout118.xml.rels" ContentType="application/vnd.openxmlformats-package.relationships+xml"/>
  <Override PartName="/ppt/slideLayouts/_rels/slideLayout117.xml.rels" ContentType="application/vnd.openxmlformats-package.relationships+xml"/>
  <Override PartName="/ppt/slideLayouts/_rels/slideLayout116.xml.rels" ContentType="application/vnd.openxmlformats-package.relationships+xml"/>
  <Override PartName="/ppt/slideLayouts/_rels/slideLayout109.xml.rels" ContentType="application/vnd.openxmlformats-package.relationships+xml"/>
  <Override PartName="/ppt/slideLayouts/_rels/slideLayout108.xml.rels" ContentType="application/vnd.openxmlformats-package.relationships+xml"/>
  <Override PartName="/ppt/slideLayouts/_rels/slideLayout107.xml.rels" ContentType="application/vnd.openxmlformats-package.relationships+xml"/>
  <Override PartName="/ppt/slideLayouts/_rels/slideLayout106.xml.rels" ContentType="application/vnd.openxmlformats-package.relationships+xml"/>
  <Override PartName="/ppt/slideLayouts/_rels/slideLayout105.xml.rels" ContentType="application/vnd.openxmlformats-package.relationships+xml"/>
  <Override PartName="/ppt/slideLayouts/_rels/slideLayout99.xml.rels" ContentType="application/vnd.openxmlformats-package.relationships+xml"/>
  <Override PartName="/ppt/slideLayouts/_rels/slideLayout104.xml.rels" ContentType="application/vnd.openxmlformats-package.relationships+xml"/>
  <Override PartName="/ppt/slideLayouts/_rels/slideLayout95.xml.rels" ContentType="application/vnd.openxmlformats-package.relationships+xml"/>
  <Override PartName="/ppt/slideLayouts/_rels/slideLayout89.xml.rels" ContentType="application/vnd.openxmlformats-package.relationships+xml"/>
  <Override PartName="/ppt/slideLayouts/_rels/slideLayout88.xml.rels" ContentType="application/vnd.openxmlformats-package.relationships+xml"/>
  <Override PartName="/ppt/slideLayouts/_rels/slideLayout82.xml.rels" ContentType="application/vnd.openxmlformats-package.relationships+xml"/>
  <Override PartName="/ppt/slideLayouts/_rels/slideLayout79.xml.rels" ContentType="application/vnd.openxmlformats-package.relationships+xml"/>
  <Override PartName="/ppt/slideLayouts/_rels/slideLayout85.xml.rels" ContentType="application/vnd.openxmlformats-package.relationships+xml"/>
  <Override PartName="/ppt/slideLayouts/_rels/slideLayout36.xml.rels" ContentType="application/vnd.openxmlformats-package.relationships+xml"/>
  <Override PartName="/ppt/slideLayouts/_rels/slideLayout84.xml.rels" ContentType="application/vnd.openxmlformats-package.relationships+xml"/>
  <Override PartName="/ppt/slideLayouts/_rels/slideLayout35.xml.rels" ContentType="application/vnd.openxmlformats-package.relationships+xml"/>
  <Override PartName="/ppt/slideLayouts/_rels/slideLayout120.xml.rels" ContentType="application/vnd.openxmlformats-package.relationships+xml"/>
  <Override PartName="/ppt/slideLayouts/_rels/slideLayout83.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10.xml.rels" ContentType="application/vnd.openxmlformats-package.relationships+xml"/>
  <Override PartName="/ppt/slideLayouts/_rels/slideLayout81.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80.xml.rels" ContentType="application/vnd.openxmlformats-package.relationships+xml"/>
  <Override PartName="/ppt/slideLayouts/_rels/slideLayout31.xml.rels" ContentType="application/vnd.openxmlformats-package.relationships+xml"/>
  <Override PartName="/ppt/slideLayouts/_rels/slideLayout29.xml.rels" ContentType="application/vnd.openxmlformats-package.relationships+xml"/>
  <Override PartName="/ppt/slideLayouts/_rels/slideLayout78.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77.xml.rels" ContentType="application/vnd.openxmlformats-package.relationships+xml"/>
  <Override PartName="/ppt/slideLayouts/_rels/slideLayout39.xml.rels" ContentType="application/vnd.openxmlformats-package.relationships+xml"/>
  <Override PartName="/ppt/slideLayouts/_rels/slideLayout3.xml.rels" ContentType="application/vnd.openxmlformats-package.relationships+xml"/>
  <Override PartName="/ppt/slideLayouts/_rels/slideLayout96.xml.rels" ContentType="application/vnd.openxmlformats-package.relationships+xml"/>
  <Override PartName="/ppt/slideLayouts/_rels/slideLayout4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98.xml.rels" ContentType="application/vnd.openxmlformats-package.relationships+xml"/>
  <Override PartName="/ppt/slideLayouts/_rels/slideLayout49.xml.rels" ContentType="application/vnd.openxmlformats-package.relationships+xml"/>
  <Override PartName="/ppt/slideLayouts/_rels/slideLayout14.xml.rels" ContentType="application/vnd.openxmlformats-package.relationships+xml"/>
  <Override PartName="/ppt/slideLayouts/_rels/slideLayout2.xml.rels" ContentType="application/vnd.openxmlformats-package.relationships+xml"/>
  <Override PartName="/ppt/slideLayouts/_rels/slideLayout46.xml.rels" ContentType="application/vnd.openxmlformats-package.relationships+xml"/>
  <Override PartName="/ppt/slideLayouts/_rels/slideLayout4.xml.rels" ContentType="application/vnd.openxmlformats-package.relationships+xml"/>
  <Override PartName="/ppt/slideLayouts/_rels/slideLayout97.xml.rels" ContentType="application/vnd.openxmlformats-package.relationships+xml"/>
  <Override PartName="/ppt/slideLayouts/_rels/slideLayout48.xml.rels" ContentType="application/vnd.openxmlformats-package.relationships+xml"/>
  <Override PartName="/ppt/slideLayouts/_rels/slideLayout59.xml.rels" ContentType="application/vnd.openxmlformats-package.relationships+xml"/>
  <Override PartName="/ppt/slideLayouts/_rels/slideLayout1.xml.rels" ContentType="application/vnd.openxmlformats-package.relationships+xml"/>
  <Override PartName="/ppt/slideLayouts/_rels/slideLayout60.xml.rels" ContentType="application/vnd.openxmlformats-package.relationships+xml"/>
  <Override PartName="/ppt/slideLayouts/_rels/slideLayout11.xml.rels" ContentType="application/vnd.openxmlformats-package.relationships+xml"/>
  <Override PartName="/ppt/slideLayouts/_rels/slideLayout58.xml.rels" ContentType="application/vnd.openxmlformats-package.relationships+xml"/>
  <Override PartName="/ppt/slideLayouts/_rels/slideLayout20.xml.rels" ContentType="application/vnd.openxmlformats-package.relationships+xml"/>
  <Override PartName="/ppt/slideLayouts/_rels/slideLayout7.xml.rels" ContentType="application/vnd.openxmlformats-package.relationships+xml"/>
  <Override PartName="/ppt/slideLayouts/_rels/slideLayout86.xml.rels" ContentType="application/vnd.openxmlformats-package.relationships+xml"/>
  <Override PartName="/ppt/slideLayouts/_rels/slideLayout37.xml.rels" ContentType="application/vnd.openxmlformats-package.relationships+xml"/>
  <Override PartName="/ppt/slideLayouts/_rels/slideLayout8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90.xml.rels" ContentType="application/vnd.openxmlformats-package.relationships+xml"/>
  <Override PartName="/ppt/slideLayouts/_rels/slideLayout41.xml.rels" ContentType="application/vnd.openxmlformats-package.relationships+xml"/>
  <Override PartName="/ppt/slideLayouts/_rels/slideLayout100.xml.rels" ContentType="application/vnd.openxmlformats-package.relationships+xml"/>
  <Override PartName="/ppt/slideLayouts/_rels/slideLayout91.xml.rels" ContentType="application/vnd.openxmlformats-package.relationships+xml"/>
  <Override PartName="/ppt/slideLayouts/_rels/slideLayout42.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70.xml.rels" ContentType="application/vnd.openxmlformats-package.relationships+xml"/>
  <Override PartName="/ppt/slideLayouts/_rels/slideLayout101.xml.rels" ContentType="application/vnd.openxmlformats-package.relationships+xml"/>
  <Override PartName="/ppt/slideLayouts/_rels/slideLayout92.xml.rels" ContentType="application/vnd.openxmlformats-package.relationships+xml"/>
  <Override PartName="/ppt/slideLayouts/_rels/slideLayout43.xml.rels" ContentType="application/vnd.openxmlformats-package.relationships+xml"/>
  <Override PartName="/ppt/slideLayouts/_rels/slideLayout9.xml.rels" ContentType="application/vnd.openxmlformats-package.relationships+xml"/>
  <Override PartName="/ppt/slideLayouts/_rels/slideLayout22.xml.rels" ContentType="application/vnd.openxmlformats-package.relationships+xml"/>
  <Override PartName="/ppt/slideLayouts/_rels/slideLayout71.xml.rels" ContentType="application/vnd.openxmlformats-package.relationships+xml"/>
  <Override PartName="/ppt/slideLayouts/_rels/slideLayout102.xml.rels" ContentType="application/vnd.openxmlformats-package.relationships+xml"/>
  <Override PartName="/ppt/slideLayouts/_rels/slideLayout93.xml.rels" ContentType="application/vnd.openxmlformats-package.relationships+xml"/>
  <Override PartName="/ppt/slideLayouts/_rels/slideLayout44.xml.rels" ContentType="application/vnd.openxmlformats-package.relationships+xml"/>
  <Override PartName="/ppt/slideLayouts/_rels/slideLayout23.xml.rels" ContentType="application/vnd.openxmlformats-package.relationships+xml"/>
  <Override PartName="/ppt/slideLayouts/_rels/slideLayout72.xml.rels" ContentType="application/vnd.openxmlformats-package.relationships+xml"/>
  <Override PartName="/ppt/slideLayouts/_rels/slideLayout103.xml.rels" ContentType="application/vnd.openxmlformats-package.relationships+xml"/>
  <Override PartName="/ppt/slideLayouts/_rels/slideLayout94.xml.rels" ContentType="application/vnd.openxmlformats-package.relationships+xml"/>
  <Override PartName="/ppt/slideLayouts/_rels/slideLayout45.xml.rels" ContentType="application/vnd.openxmlformats-package.relationships+xml"/>
  <Override PartName="/ppt/slideLayouts/_rels/slideLayout110.xml.rels" ContentType="application/vnd.openxmlformats-package.relationships+xml"/>
  <Override PartName="/ppt/slideLayouts/_rels/slideLayout24.xml.rels" ContentType="application/vnd.openxmlformats-package.relationships+xml"/>
  <Override PartName="/ppt/slideLayouts/_rels/slideLayout73.xml.rels" ContentType="application/vnd.openxmlformats-package.relationships+xml"/>
  <Override PartName="/ppt/slideLayouts/_rels/slideLayout50.xml.rels" ContentType="application/vnd.openxmlformats-package.relationships+xml"/>
  <Override PartName="/ppt/slideLayouts/_rels/slideLayout69.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53.xml.rels" ContentType="application/vnd.openxmlformats-package.relationships+xml"/>
  <Override PartName="/ppt/slideLayouts/_rels/slideLayout112.xml.rels" ContentType="application/vnd.openxmlformats-package.relationships+xml"/>
  <Override PartName="/ppt/slideLayouts/_rels/slideLayout54.xml.rels" ContentType="application/vnd.openxmlformats-package.relationships+xml"/>
  <Override PartName="/ppt/slideLayouts/_rels/slideLayout113.xml.rels" ContentType="application/vnd.openxmlformats-package.relationships+xml"/>
  <Override PartName="/ppt/slideLayouts/_rels/slideLayout55.xml.rels" ContentType="application/vnd.openxmlformats-package.relationships+xml"/>
  <Override PartName="/ppt/slideLayouts/_rels/slideLayout114.xml.rels" ContentType="application/vnd.openxmlformats-package.relationships+xml"/>
  <Override PartName="/ppt/slideLayouts/_rels/slideLayout56.xml.rels" ContentType="application/vnd.openxmlformats-package.relationships+xml"/>
  <Override PartName="/ppt/slideLayouts/_rels/slideLayout115.xml.rels" ContentType="application/vnd.openxmlformats-package.relationships+xml"/>
  <Override PartName="/ppt/slideLayouts/_rels/slideLayout57.xml.rels" ContentType="application/vnd.openxmlformats-package.relationships+xml"/>
  <Override PartName="/ppt/slideLayouts/_rels/slideLayout12.xml.rels" ContentType="application/vnd.openxmlformats-package.relationships+xml"/>
  <Override PartName="/ppt/slideLayouts/_rels/slideLayout61.xml.rels" ContentType="application/vnd.openxmlformats-package.relationships+xml"/>
  <Override PartName="/ppt/slideLayouts/_rels/slideLayout13.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15.xml.rels" ContentType="application/vnd.openxmlformats-package.relationships+xml"/>
  <Override PartName="/ppt/slideLayouts/_rels/slideLayout64.xml.rels" ContentType="application/vnd.openxmlformats-package.relationships+xml"/>
  <Override PartName="/ppt/slideLayouts/_rels/slideLayout16.xml.rels" ContentType="application/vnd.openxmlformats-package.relationships+xml"/>
  <Override PartName="/ppt/slideLayouts/_rels/slideLayout65.xml.rels" ContentType="application/vnd.openxmlformats-package.relationships+xml"/>
  <Override PartName="/ppt/slideLayouts/_rels/slideLayout17.xml.rels" ContentType="application/vnd.openxmlformats-package.relationships+xml"/>
  <Override PartName="/ppt/slideLayouts/_rels/slideLayout66.xml.rels" ContentType="application/vnd.openxmlformats-package.relationships+xml"/>
  <Override PartName="/ppt/slideLayouts/_rels/slideLayout18.xml.rels" ContentType="application/vnd.openxmlformats-package.relationships+xml"/>
  <Override PartName="/ppt/slideLayouts/_rels/slideLayout67.xml.rels" ContentType="application/vnd.openxmlformats-package.relationships+xml"/>
  <Override PartName="/ppt/slideLayouts/_rels/slideLayout19.xml.rels" ContentType="application/vnd.openxmlformats-package.relationships+xml"/>
  <Override PartName="/ppt/slideLayouts/_rels/slideLayout68.xml.rels" ContentType="application/vnd.openxmlformats-package.relationships+xml"/>
  <Override PartName="/ppt/slideLayouts/_rels/slideLayout111.xml.rels" ContentType="application/vnd.openxmlformats-package.relationships+xml"/>
  <Override PartName="/ppt/slideLayouts/_rels/slideLayout25.xml.rels" ContentType="application/vnd.openxmlformats-package.relationships+xml"/>
  <Override PartName="/ppt/slideLayouts/_rels/slideLayout74.xml.rels" ContentType="application/vnd.openxmlformats-package.relationships+xml"/>
  <Override PartName="/ppt/slideLayouts/_rels/slideLayout26.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42.xml" ContentType="application/vnd.openxmlformats-officedocument.presentationml.slideLayout+xml"/>
  <Override PartName="/ppt/slideLayouts/slideLayout67.xml" ContentType="application/vnd.openxmlformats-officedocument.presentationml.slideLayout+xml"/>
  <Override PartName="/ppt/slideLayouts/slideLayout41.xml" ContentType="application/vnd.openxmlformats-officedocument.presentationml.slideLayout+xml"/>
  <Override PartName="/ppt/slideLayouts/slideLayout66.xml" ContentType="application/vnd.openxmlformats-officedocument.presentationml.slideLayout+xml"/>
  <Override PartName="/ppt/slideLayouts/slideLayout40.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xml" ContentType="application/vnd.openxmlformats-officedocument.presentationml.slideLayout+xml"/>
  <Override PartName="/ppt/slideLayouts/slideLayout43.xml" ContentType="application/vnd.openxmlformats-officedocument.presentationml.slideLayout+xml"/>
  <Override PartName="/ppt/slideLayouts/slideLayout68.xml" ContentType="application/vnd.openxmlformats-officedocument.presentationml.slideLayout+xml"/>
  <Override PartName="/ppt/slideLayouts/slideLayout8.xml" ContentType="application/vnd.openxmlformats-officedocument.presentationml.slideLayout+xml"/>
  <Override PartName="/ppt/slideLayouts/slideLayout44.xml" ContentType="application/vnd.openxmlformats-officedocument.presentationml.slideLayout+xml"/>
  <Override PartName="/ppt/slideLayouts/slideLayout69.xml" ContentType="application/vnd.openxmlformats-officedocument.presentationml.slideLayout+xml"/>
  <Override PartName="/ppt/slideLayouts/slideLayout9.xml" ContentType="application/vnd.openxmlformats-officedocument.presentationml.slideLayout+xml"/>
  <Override PartName="/ppt/slideLayouts/slideLayout110.xml" ContentType="application/vnd.openxmlformats-officedocument.presentationml.slideLayout+xml"/>
  <Override PartName="/ppt/slideLayouts/slideLayout20.xml" ContentType="application/vnd.openxmlformats-officedocument.presentationml.slideLayout+xml"/>
  <Override PartName="/ppt/slideLayouts/slideLayout45.xml" ContentType="application/vnd.openxmlformats-officedocument.presentationml.slideLayout+xml"/>
  <Override PartName="/ppt/slideLayouts/slideLayout36.xml" ContentType="application/vnd.openxmlformats-officedocument.presentationml.slideLayout+xml"/>
  <Override PartName="/ppt/slideLayouts/slideLayout101.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00.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59.xml" ContentType="application/vnd.openxmlformats-officedocument.presentationml.slideLayout+xml"/>
  <Override PartName="/ppt/slideLayouts/slideLayout33.xml" ContentType="application/vnd.openxmlformats-officedocument.presentationml.slideLayout+xml"/>
  <Override PartName="/ppt/slideLayouts/slideLayout58.xml" ContentType="application/vnd.openxmlformats-officedocument.presentationml.slideLayout+xml"/>
  <Override PartName="/ppt/slideLayouts/slideLayout32.xml" ContentType="application/vnd.openxmlformats-officedocument.presentationml.slideLayout+xml"/>
  <Override PartName="/ppt/slideLayouts/slideLayout57.xml" ContentType="application/vnd.openxmlformats-officedocument.presentationml.slideLayout+xml"/>
  <Override PartName="/ppt/slideLayouts/slideLayout31.xml" ContentType="application/vnd.openxmlformats-officedocument.presentationml.slideLayout+xml"/>
  <Override PartName="/ppt/slideLayouts/slideLayout56.xml" ContentType="application/vnd.openxmlformats-officedocument.presentationml.slideLayout+xml"/>
  <Override PartName="/ppt/slideLayouts/slideLayout120.xml" ContentType="application/vnd.openxmlformats-officedocument.presentationml.slideLayout+xml"/>
  <Override PartName="/ppt/slideLayouts/slideLayout30.xml" ContentType="application/vnd.openxmlformats-officedocument.presentationml.slideLayout+xml"/>
  <Override PartName="/ppt/slideLayouts/slideLayout55.xml" ContentType="application/vnd.openxmlformats-officedocument.presentationml.slideLayout+xml"/>
  <Override PartName="/ppt/slideLayouts/slideLayout119.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28.xml" ContentType="application/vnd.openxmlformats-officedocument.presentationml.slideLayout+xml"/>
  <Override PartName="/ppt/slideLayouts/slideLayout117.xml" ContentType="application/vnd.openxmlformats-officedocument.presentationml.slideLayout+xml"/>
  <Override PartName="/ppt/slideLayouts/slideLayout27.xml" ContentType="application/vnd.openxmlformats-officedocument.presentationml.slideLayout+xml"/>
  <Override PartName="/ppt/slideLayouts/slideLayout116.xml" ContentType="application/vnd.openxmlformats-officedocument.presentationml.slideLayout+xml"/>
  <Override PartName="/ppt/slideLayouts/slideLayout26.xml" ContentType="application/vnd.openxmlformats-officedocument.presentationml.slideLayout+xml"/>
  <Override PartName="/ppt/slideLayouts/slideLayout115.xml" ContentType="application/vnd.openxmlformats-officedocument.presentationml.slideLayout+xml"/>
  <Override PartName="/ppt/slideLayouts/slideLayout25.xml" ContentType="application/vnd.openxmlformats-officedocument.presentationml.slideLayout+xml"/>
  <Override PartName="/ppt/slideLayouts/slideLayout114.xml" ContentType="application/vnd.openxmlformats-officedocument.presentationml.slideLayout+xml"/>
  <Override PartName="/ppt/slideLayouts/slideLayout24.xml" ContentType="application/vnd.openxmlformats-officedocument.presentationml.slideLayout+xml"/>
  <Override PartName="/ppt/slideLayouts/slideLayout49.xml" ContentType="application/vnd.openxmlformats-officedocument.presentationml.slideLayout+xml"/>
  <Override PartName="/ppt/slideLayouts/slideLayout113.xml" ContentType="application/vnd.openxmlformats-officedocument.presentationml.slideLayout+xml"/>
  <Override PartName="/ppt/slideLayouts/slideLayout23.xml" ContentType="application/vnd.openxmlformats-officedocument.presentationml.slideLayout+xml"/>
  <Override PartName="/ppt/slideLayouts/slideLayout48.xml" ContentType="application/vnd.openxmlformats-officedocument.presentationml.slideLayout+xml"/>
  <Override PartName="/ppt/slideLayouts/slideLayout112.xml" ContentType="application/vnd.openxmlformats-officedocument.presentationml.slideLayout+xml"/>
  <Override PartName="/ppt/slideLayouts/slideLayout22.xml" ContentType="application/vnd.openxmlformats-officedocument.presentationml.slideLayout+xml"/>
  <Override PartName="/ppt/slideLayouts/slideLayout47.xml" ContentType="application/vnd.openxmlformats-officedocument.presentationml.slideLayout+xml"/>
  <Override PartName="/ppt/slideLayouts/slideLayout111.xml" ContentType="application/vnd.openxmlformats-officedocument.presentationml.slideLayout+xml"/>
  <Override PartName="/ppt/slideLayouts/slideLayout21.xml" ContentType="application/vnd.openxmlformats-officedocument.presentationml.slideLayout+xml"/>
  <Override PartName="/ppt/slideLayouts/slideLayout46.xml" ContentType="application/vnd.openxmlformats-officedocument.presentationml.slideLayout+xml"/>
  <Override PartName="/ppt/slideLayouts/slideLayout109.xml" ContentType="application/vnd.openxmlformats-officedocument.presentationml.slideLayout+xml"/>
  <Override PartName="/ppt/slideLayouts/slideLayout6.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107.xml" ContentType="application/vnd.openxmlformats-officedocument.presentationml.slideLayout+xml"/>
  <Override PartName="/ppt/slideLayouts/slideLayout4.xml" ContentType="application/vnd.openxmlformats-officedocument.presentationml.slideLayout+xml"/>
  <Override PartName="/ppt/slideLayouts/slideLayout17.xml" ContentType="application/vnd.openxmlformats-officedocument.presentationml.slideLayout+xml"/>
  <Override PartName="/ppt/slideLayouts/slideLayout106.xml" ContentType="application/vnd.openxmlformats-officedocument.presentationml.slideLayout+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102.xml" ContentType="application/vnd.openxmlformats-officedocument.presentationml.slideLayout+xml"/>
  <Override PartName="/ppt/slideLayouts/slideLayout12.xml" ContentType="application/vnd.openxmlformats-officedocument.presentationml.slideLayout+xml"/>
  <Override PartName="/ppt/slideLayouts/slideLayout37.xml" ContentType="application/vnd.openxmlformats-officedocument.presentationml.slideLayout+xml"/>
  <Override PartName="/ppt/slideLayouts/slideLayout103.xml" ContentType="application/vnd.openxmlformats-officedocument.presentationml.slideLayout+xml"/>
  <Override PartName="/ppt/slideLayouts/slideLayout13.xml" ContentType="application/vnd.openxmlformats-officedocument.presentationml.slideLayout+xml"/>
  <Override PartName="/ppt/slideLayouts/slideLayout38.xml" ContentType="application/vnd.openxmlformats-officedocument.presentationml.slideLayout+xml"/>
  <Override PartName="/ppt/slideLayouts/slideLayout104.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39.xml" ContentType="application/vnd.openxmlformats-officedocument.presentationml.slideLayout+xml"/>
  <Override PartName="/ppt/slideLayouts/slideLayout105.xml" ContentType="application/vnd.openxmlformats-officedocument.presentationml.slideLayout+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50.xml" ContentType="application/vnd.openxmlformats-officedocument.presentationml.slideLayout+xml"/>
  <Override PartName="/ppt/slideLayouts/slideLayout75.xml" ContentType="application/vnd.openxmlformats-officedocument.presentationml.slideLayout+xml"/>
  <Override PartName="/ppt/slideLayouts/slideLayout51.xml" ContentType="application/vnd.openxmlformats-officedocument.presentationml.slideLayout+xml"/>
  <Override PartName="/ppt/slideLayouts/slideLayout76.xml" ContentType="application/vnd.openxmlformats-officedocument.presentationml.slideLayout+xml"/>
  <Override PartName="/ppt/slideLayouts/slideLayout52.xml" ContentType="application/vnd.openxmlformats-officedocument.presentationml.slideLayout+xml"/>
  <Override PartName="/ppt/slideLayouts/slideLayout77.xml" ContentType="application/vnd.openxmlformats-officedocument.presentationml.slideLayout+xml"/>
  <Override PartName="/ppt/slideLayouts/slideLayout53.xml" ContentType="application/vnd.openxmlformats-officedocument.presentationml.slideLayout+xml"/>
  <Override PartName="/ppt/slideLayouts/slideLayout78.xml" ContentType="application/vnd.openxmlformats-officedocument.presentationml.slideLayout+xml"/>
  <Override PartName="/ppt/slideLayouts/slideLayout54.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14" r:id="rId71"/>
    <p:sldId id="315" r:id="rId72"/>
    <p:sldId id="316" r:id="rId73"/>
    <p:sldId id="317" r:id="rId74"/>
    <p:sldId id="318" r:id="rId75"/>
    <p:sldId id="319" r:id="rId76"/>
    <p:sldId id="320" r:id="rId77"/>
    <p:sldId id="321" r:id="rId78"/>
    <p:sldId id="322" r:id="rId79"/>
    <p:sldId id="323" r:id="rId80"/>
    <p:sldId id="324" r:id="rId81"/>
    <p:sldId id="325" r:id="rId82"/>
    <p:sldId id="326" r:id="rId83"/>
    <p:sldId id="327" r:id="rId84"/>
    <p:sldId id="328" r:id="rId85"/>
    <p:sldId id="329" r:id="rId86"/>
    <p:sldId id="330" r:id="rId87"/>
    <p:sldId id="331" r:id="rId88"/>
    <p:sldId id="332" r:id="rId89"/>
    <p:sldId id="333" r:id="rId90"/>
    <p:sldId id="334" r:id="rId91"/>
    <p:sldId id="335" r:id="rId92"/>
    <p:sldId id="336" r:id="rId93"/>
    <p:sldId id="337" r:id="rId94"/>
    <p:sldId id="338" r:id="rId95"/>
    <p:sldId id="339" r:id="rId96"/>
    <p:sldId id="340" r:id="rId97"/>
    <p:sldId id="341" r:id="rId98"/>
    <p:sldId id="342" r:id="rId99"/>
    <p:sldId id="343" r:id="rId100"/>
    <p:sldId id="344" r:id="rId101"/>
    <p:sldId id="345" r:id="rId102"/>
    <p:sldId id="346" r:id="rId103"/>
    <p:sldId id="347" r:id="rId104"/>
    <p:sldId id="348" r:id="rId105"/>
    <p:sldId id="349" r:id="rId106"/>
    <p:sldId id="350" r:id="rId107"/>
    <p:sldId id="351" r:id="rId108"/>
    <p:sldId id="352" r:id="rId109"/>
    <p:sldId id="353" r:id="rId110"/>
    <p:sldId id="354" r:id="rId111"/>
    <p:sldId id="355" r:id="rId112"/>
    <p:sldId id="356" r:id="rId113"/>
    <p:sldId id="357" r:id="rId114"/>
    <p:sldId id="358" r:id="rId115"/>
    <p:sldId id="359" r:id="rId116"/>
    <p:sldId id="360" r:id="rId117"/>
    <p:sldId id="361" r:id="rId118"/>
    <p:sldId id="362" r:id="rId119"/>
    <p:sldId id="363" r:id="rId120"/>
    <p:sldId id="364" r:id="rId121"/>
    <p:sldId id="365" r:id="rId122"/>
    <p:sldId id="366" r:id="rId123"/>
    <p:sldId id="367" r:id="rId124"/>
    <p:sldId id="368" r:id="rId125"/>
    <p:sldId id="369" r:id="rId126"/>
    <p:sldId id="370" r:id="rId127"/>
    <p:sldId id="371" r:id="rId128"/>
    <p:sldId id="372" r:id="rId129"/>
    <p:sldId id="373" r:id="rId130"/>
    <p:sldId id="374" r:id="rId131"/>
    <p:sldId id="375" r:id="rId132"/>
    <p:sldId id="376" r:id="rId133"/>
    <p:sldId id="377" r:id="rId134"/>
    <p:sldId id="378" r:id="rId135"/>
    <p:sldId id="379" r:id="rId136"/>
    <p:sldId id="380" r:id="rId137"/>
    <p:sldId id="381" r:id="rId138"/>
    <p:sldId id="382" r:id="rId139"/>
    <p:sldId id="383" r:id="rId140"/>
    <p:sldId id="384" r:id="rId141"/>
    <p:sldId id="385" r:id="rId142"/>
    <p:sldId id="386" r:id="rId143"/>
    <p:sldId id="387" r:id="rId144"/>
    <p:sldId id="388" r:id="rId145"/>
    <p:sldId id="389" r:id="rId146"/>
    <p:sldId id="390" r:id="rId147"/>
    <p:sldId id="391" r:id="rId148"/>
    <p:sldId id="392" r:id="rId149"/>
    <p:sldId id="393" r:id="rId150"/>
    <p:sldId id="394" r:id="rId151"/>
    <p:sldId id="395" r:id="rId152"/>
    <p:sldId id="396" r:id="rId153"/>
    <p:sldId id="397" r:id="rId154"/>
    <p:sldId id="398" r:id="rId155"/>
    <p:sldId id="399" r:id="rId156"/>
    <p:sldId id="400" r:id="rId157"/>
  </p:sldIdLst>
  <p:sldSz cx="9144000" cy="6858000"/>
  <p:notesSz cx="6669087" cy="9926637"/>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notesMaster" Target="notesMasters/notesMaster1.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50" Type="http://schemas.openxmlformats.org/officeDocument/2006/relationships/slide" Target="slides/slide38.xml"/><Relationship Id="rId51" Type="http://schemas.openxmlformats.org/officeDocument/2006/relationships/slide" Target="slides/slide39.xml"/><Relationship Id="rId52" Type="http://schemas.openxmlformats.org/officeDocument/2006/relationships/slide" Target="slides/slide40.xml"/><Relationship Id="rId53" Type="http://schemas.openxmlformats.org/officeDocument/2006/relationships/slide" Target="slides/slide41.xml"/><Relationship Id="rId54" Type="http://schemas.openxmlformats.org/officeDocument/2006/relationships/slide" Target="slides/slide42.xml"/><Relationship Id="rId55" Type="http://schemas.openxmlformats.org/officeDocument/2006/relationships/slide" Target="slides/slide43.xml"/><Relationship Id="rId56" Type="http://schemas.openxmlformats.org/officeDocument/2006/relationships/slide" Target="slides/slide44.xml"/><Relationship Id="rId57" Type="http://schemas.openxmlformats.org/officeDocument/2006/relationships/slide" Target="slides/slide45.xml"/><Relationship Id="rId58" Type="http://schemas.openxmlformats.org/officeDocument/2006/relationships/slide" Target="slides/slide46.xml"/><Relationship Id="rId59" Type="http://schemas.openxmlformats.org/officeDocument/2006/relationships/slide" Target="slides/slide47.xml"/><Relationship Id="rId60" Type="http://schemas.openxmlformats.org/officeDocument/2006/relationships/slide" Target="slides/slide48.xml"/><Relationship Id="rId61" Type="http://schemas.openxmlformats.org/officeDocument/2006/relationships/slide" Target="slides/slide49.xml"/><Relationship Id="rId62" Type="http://schemas.openxmlformats.org/officeDocument/2006/relationships/slide" Target="slides/slide50.xml"/><Relationship Id="rId63" Type="http://schemas.openxmlformats.org/officeDocument/2006/relationships/slide" Target="slides/slide51.xml"/><Relationship Id="rId64" Type="http://schemas.openxmlformats.org/officeDocument/2006/relationships/slide" Target="slides/slide52.xml"/><Relationship Id="rId65" Type="http://schemas.openxmlformats.org/officeDocument/2006/relationships/slide" Target="slides/slide53.xml"/><Relationship Id="rId66" Type="http://schemas.openxmlformats.org/officeDocument/2006/relationships/slide" Target="slides/slide54.xml"/><Relationship Id="rId67" Type="http://schemas.openxmlformats.org/officeDocument/2006/relationships/slide" Target="slides/slide55.xml"/><Relationship Id="rId68" Type="http://schemas.openxmlformats.org/officeDocument/2006/relationships/slide" Target="slides/slide56.xml"/><Relationship Id="rId69" Type="http://schemas.openxmlformats.org/officeDocument/2006/relationships/slide" Target="slides/slide57.xml"/><Relationship Id="rId70" Type="http://schemas.openxmlformats.org/officeDocument/2006/relationships/slide" Target="slides/slide58.xml"/><Relationship Id="rId71" Type="http://schemas.openxmlformats.org/officeDocument/2006/relationships/slide" Target="slides/slide59.xml"/><Relationship Id="rId72" Type="http://schemas.openxmlformats.org/officeDocument/2006/relationships/slide" Target="slides/slide60.xml"/><Relationship Id="rId73" Type="http://schemas.openxmlformats.org/officeDocument/2006/relationships/slide" Target="slides/slide61.xml"/><Relationship Id="rId74" Type="http://schemas.openxmlformats.org/officeDocument/2006/relationships/slide" Target="slides/slide62.xml"/><Relationship Id="rId75" Type="http://schemas.openxmlformats.org/officeDocument/2006/relationships/slide" Target="slides/slide63.xml"/><Relationship Id="rId76" Type="http://schemas.openxmlformats.org/officeDocument/2006/relationships/slide" Target="slides/slide64.xml"/><Relationship Id="rId77" Type="http://schemas.openxmlformats.org/officeDocument/2006/relationships/slide" Target="slides/slide65.xml"/><Relationship Id="rId78" Type="http://schemas.openxmlformats.org/officeDocument/2006/relationships/slide" Target="slides/slide66.xml"/><Relationship Id="rId79" Type="http://schemas.openxmlformats.org/officeDocument/2006/relationships/slide" Target="slides/slide67.xml"/><Relationship Id="rId80" Type="http://schemas.openxmlformats.org/officeDocument/2006/relationships/slide" Target="slides/slide68.xml"/><Relationship Id="rId81" Type="http://schemas.openxmlformats.org/officeDocument/2006/relationships/slide" Target="slides/slide69.xml"/><Relationship Id="rId82" Type="http://schemas.openxmlformats.org/officeDocument/2006/relationships/slide" Target="slides/slide70.xml"/><Relationship Id="rId83" Type="http://schemas.openxmlformats.org/officeDocument/2006/relationships/slide" Target="slides/slide71.xml"/><Relationship Id="rId84" Type="http://schemas.openxmlformats.org/officeDocument/2006/relationships/slide" Target="slides/slide72.xml"/><Relationship Id="rId85" Type="http://schemas.openxmlformats.org/officeDocument/2006/relationships/slide" Target="slides/slide73.xml"/><Relationship Id="rId86" Type="http://schemas.openxmlformats.org/officeDocument/2006/relationships/slide" Target="slides/slide74.xml"/><Relationship Id="rId87" Type="http://schemas.openxmlformats.org/officeDocument/2006/relationships/slide" Target="slides/slide75.xml"/><Relationship Id="rId88" Type="http://schemas.openxmlformats.org/officeDocument/2006/relationships/slide" Target="slides/slide76.xml"/><Relationship Id="rId89" Type="http://schemas.openxmlformats.org/officeDocument/2006/relationships/slide" Target="slides/slide77.xml"/><Relationship Id="rId90" Type="http://schemas.openxmlformats.org/officeDocument/2006/relationships/slide" Target="slides/slide78.xml"/><Relationship Id="rId91" Type="http://schemas.openxmlformats.org/officeDocument/2006/relationships/slide" Target="slides/slide79.xml"/><Relationship Id="rId92" Type="http://schemas.openxmlformats.org/officeDocument/2006/relationships/slide" Target="slides/slide80.xml"/><Relationship Id="rId93" Type="http://schemas.openxmlformats.org/officeDocument/2006/relationships/slide" Target="slides/slide81.xml"/><Relationship Id="rId94" Type="http://schemas.openxmlformats.org/officeDocument/2006/relationships/slide" Target="slides/slide82.xml"/><Relationship Id="rId95" Type="http://schemas.openxmlformats.org/officeDocument/2006/relationships/slide" Target="slides/slide83.xml"/><Relationship Id="rId96" Type="http://schemas.openxmlformats.org/officeDocument/2006/relationships/slide" Target="slides/slide84.xml"/><Relationship Id="rId97" Type="http://schemas.openxmlformats.org/officeDocument/2006/relationships/slide" Target="slides/slide85.xml"/><Relationship Id="rId98" Type="http://schemas.openxmlformats.org/officeDocument/2006/relationships/slide" Target="slides/slide86.xml"/><Relationship Id="rId99" Type="http://schemas.openxmlformats.org/officeDocument/2006/relationships/slide" Target="slides/slide87.xml"/><Relationship Id="rId100" Type="http://schemas.openxmlformats.org/officeDocument/2006/relationships/slide" Target="slides/slide88.xml"/><Relationship Id="rId101" Type="http://schemas.openxmlformats.org/officeDocument/2006/relationships/slide" Target="slides/slide89.xml"/><Relationship Id="rId102" Type="http://schemas.openxmlformats.org/officeDocument/2006/relationships/slide" Target="slides/slide90.xml"/><Relationship Id="rId103" Type="http://schemas.openxmlformats.org/officeDocument/2006/relationships/slide" Target="slides/slide91.xml"/><Relationship Id="rId104" Type="http://schemas.openxmlformats.org/officeDocument/2006/relationships/slide" Target="slides/slide92.xml"/><Relationship Id="rId105" Type="http://schemas.openxmlformats.org/officeDocument/2006/relationships/slide" Target="slides/slide93.xml"/><Relationship Id="rId106" Type="http://schemas.openxmlformats.org/officeDocument/2006/relationships/slide" Target="slides/slide94.xml"/><Relationship Id="rId107" Type="http://schemas.openxmlformats.org/officeDocument/2006/relationships/slide" Target="slides/slide95.xml"/><Relationship Id="rId108" Type="http://schemas.openxmlformats.org/officeDocument/2006/relationships/slide" Target="slides/slide96.xml"/><Relationship Id="rId109" Type="http://schemas.openxmlformats.org/officeDocument/2006/relationships/slide" Target="slides/slide97.xml"/><Relationship Id="rId110" Type="http://schemas.openxmlformats.org/officeDocument/2006/relationships/slide" Target="slides/slide98.xml"/><Relationship Id="rId111" Type="http://schemas.openxmlformats.org/officeDocument/2006/relationships/slide" Target="slides/slide99.xml"/><Relationship Id="rId112" Type="http://schemas.openxmlformats.org/officeDocument/2006/relationships/slide" Target="slides/slide100.xml"/><Relationship Id="rId113" Type="http://schemas.openxmlformats.org/officeDocument/2006/relationships/slide" Target="slides/slide101.xml"/><Relationship Id="rId114" Type="http://schemas.openxmlformats.org/officeDocument/2006/relationships/slide" Target="slides/slide102.xml"/><Relationship Id="rId115" Type="http://schemas.openxmlformats.org/officeDocument/2006/relationships/slide" Target="slides/slide103.xml"/><Relationship Id="rId116" Type="http://schemas.openxmlformats.org/officeDocument/2006/relationships/slide" Target="slides/slide104.xml"/><Relationship Id="rId117" Type="http://schemas.openxmlformats.org/officeDocument/2006/relationships/slide" Target="slides/slide105.xml"/><Relationship Id="rId118" Type="http://schemas.openxmlformats.org/officeDocument/2006/relationships/slide" Target="slides/slide106.xml"/><Relationship Id="rId119" Type="http://schemas.openxmlformats.org/officeDocument/2006/relationships/slide" Target="slides/slide107.xml"/><Relationship Id="rId120" Type="http://schemas.openxmlformats.org/officeDocument/2006/relationships/slide" Target="slides/slide108.xml"/><Relationship Id="rId121" Type="http://schemas.openxmlformats.org/officeDocument/2006/relationships/slide" Target="slides/slide109.xml"/><Relationship Id="rId122" Type="http://schemas.openxmlformats.org/officeDocument/2006/relationships/slide" Target="slides/slide110.xml"/><Relationship Id="rId123" Type="http://schemas.openxmlformats.org/officeDocument/2006/relationships/slide" Target="slides/slide111.xml"/><Relationship Id="rId124" Type="http://schemas.openxmlformats.org/officeDocument/2006/relationships/slide" Target="slides/slide112.xml"/><Relationship Id="rId125" Type="http://schemas.openxmlformats.org/officeDocument/2006/relationships/slide" Target="slides/slide113.xml"/><Relationship Id="rId126" Type="http://schemas.openxmlformats.org/officeDocument/2006/relationships/slide" Target="slides/slide114.xml"/><Relationship Id="rId127" Type="http://schemas.openxmlformats.org/officeDocument/2006/relationships/slide" Target="slides/slide115.xml"/><Relationship Id="rId128" Type="http://schemas.openxmlformats.org/officeDocument/2006/relationships/slide" Target="slides/slide116.xml"/><Relationship Id="rId129" Type="http://schemas.openxmlformats.org/officeDocument/2006/relationships/slide" Target="slides/slide117.xml"/><Relationship Id="rId130" Type="http://schemas.openxmlformats.org/officeDocument/2006/relationships/slide" Target="slides/slide118.xml"/><Relationship Id="rId131" Type="http://schemas.openxmlformats.org/officeDocument/2006/relationships/slide" Target="slides/slide119.xml"/><Relationship Id="rId132" Type="http://schemas.openxmlformats.org/officeDocument/2006/relationships/slide" Target="slides/slide120.xml"/><Relationship Id="rId133" Type="http://schemas.openxmlformats.org/officeDocument/2006/relationships/slide" Target="slides/slide121.xml"/><Relationship Id="rId134" Type="http://schemas.openxmlformats.org/officeDocument/2006/relationships/slide" Target="slides/slide122.xml"/><Relationship Id="rId135" Type="http://schemas.openxmlformats.org/officeDocument/2006/relationships/slide" Target="slides/slide123.xml"/><Relationship Id="rId136" Type="http://schemas.openxmlformats.org/officeDocument/2006/relationships/slide" Target="slides/slide124.xml"/><Relationship Id="rId137" Type="http://schemas.openxmlformats.org/officeDocument/2006/relationships/slide" Target="slides/slide125.xml"/><Relationship Id="rId138" Type="http://schemas.openxmlformats.org/officeDocument/2006/relationships/slide" Target="slides/slide126.xml"/><Relationship Id="rId139" Type="http://schemas.openxmlformats.org/officeDocument/2006/relationships/slide" Target="slides/slide127.xml"/><Relationship Id="rId140" Type="http://schemas.openxmlformats.org/officeDocument/2006/relationships/slide" Target="slides/slide128.xml"/><Relationship Id="rId141" Type="http://schemas.openxmlformats.org/officeDocument/2006/relationships/slide" Target="slides/slide129.xml"/><Relationship Id="rId142" Type="http://schemas.openxmlformats.org/officeDocument/2006/relationships/slide" Target="slides/slide130.xml"/><Relationship Id="rId143" Type="http://schemas.openxmlformats.org/officeDocument/2006/relationships/slide" Target="slides/slide131.xml"/><Relationship Id="rId144" Type="http://schemas.openxmlformats.org/officeDocument/2006/relationships/slide" Target="slides/slide132.xml"/><Relationship Id="rId145" Type="http://schemas.openxmlformats.org/officeDocument/2006/relationships/slide" Target="slides/slide133.xml"/><Relationship Id="rId146" Type="http://schemas.openxmlformats.org/officeDocument/2006/relationships/slide" Target="slides/slide134.xml"/><Relationship Id="rId147" Type="http://schemas.openxmlformats.org/officeDocument/2006/relationships/slide" Target="slides/slide135.xml"/><Relationship Id="rId148" Type="http://schemas.openxmlformats.org/officeDocument/2006/relationships/slide" Target="slides/slide136.xml"/><Relationship Id="rId149" Type="http://schemas.openxmlformats.org/officeDocument/2006/relationships/slide" Target="slides/slide137.xml"/><Relationship Id="rId150" Type="http://schemas.openxmlformats.org/officeDocument/2006/relationships/slide" Target="slides/slide138.xml"/><Relationship Id="rId151" Type="http://schemas.openxmlformats.org/officeDocument/2006/relationships/slide" Target="slides/slide139.xml"/><Relationship Id="rId152" Type="http://schemas.openxmlformats.org/officeDocument/2006/relationships/slide" Target="slides/slide140.xml"/><Relationship Id="rId153" Type="http://schemas.openxmlformats.org/officeDocument/2006/relationships/slide" Target="slides/slide141.xml"/><Relationship Id="rId154" Type="http://schemas.openxmlformats.org/officeDocument/2006/relationships/slide" Target="slides/slide142.xml"/><Relationship Id="rId155" Type="http://schemas.openxmlformats.org/officeDocument/2006/relationships/slide" Target="slides/slide143.xml"/><Relationship Id="rId156" Type="http://schemas.openxmlformats.org/officeDocument/2006/relationships/slide" Target="slides/slide144.xml"/><Relationship Id="rId157" Type="http://schemas.openxmlformats.org/officeDocument/2006/relationships/slide" Target="slides/slide145.xml"/>
</Relationships>
</file>

<file path=ppt/notesMasters/_rels/notesMaster1.xml.rels><?xml version="1.0" encoding="UTF-8"?>
<Relationships xmlns="http://schemas.openxmlformats.org/package/2006/relationships"><Relationship Id="rId1" Type="http://schemas.openxmlformats.org/officeDocument/2006/relationships/theme" Target="../theme/theme11.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PlaceHolder 1"/>
          <p:cNvSpPr>
            <a:spLocks noGrp="1"/>
          </p:cNvSpPr>
          <p:nvPr>
            <p:ph type="body"/>
          </p:nvPr>
        </p:nvSpPr>
        <p:spPr>
          <a:xfrm>
            <a:off x="756000" y="5078520"/>
            <a:ext cx="6047640" cy="481104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430" name="PlaceHolder 2"/>
          <p:cNvSpPr>
            <a:spLocks noGrp="1"/>
          </p:cNvSpPr>
          <p:nvPr>
            <p:ph type="hdr"/>
          </p:nvPr>
        </p:nvSpPr>
        <p:spPr>
          <a:xfrm>
            <a:off x="0" y="0"/>
            <a:ext cx="3280680" cy="534240"/>
          </a:xfrm>
          <a:prstGeom prst="rect">
            <a:avLst/>
          </a:prstGeom>
        </p:spPr>
        <p:txBody>
          <a:bodyPr lIns="0" rIns="0" tIns="0" bIns="0"/>
          <a:p>
            <a:r>
              <a:rPr b="0" lang="en-US" sz="1400" spc="-1" strike="noStrike">
                <a:latin typeface="Times New Roman"/>
              </a:rPr>
              <a:t>&lt;header&gt;</a:t>
            </a:r>
            <a:endParaRPr b="0" lang="en-US" sz="1400" spc="-1" strike="noStrike">
              <a:latin typeface="Times New Roman"/>
            </a:endParaRPr>
          </a:p>
        </p:txBody>
      </p:sp>
      <p:sp>
        <p:nvSpPr>
          <p:cNvPr id="431" name="PlaceHolder 3"/>
          <p:cNvSpPr>
            <a:spLocks noGrp="1"/>
          </p:cNvSpPr>
          <p:nvPr>
            <p:ph type="dt"/>
          </p:nvPr>
        </p:nvSpPr>
        <p:spPr>
          <a:xfrm>
            <a:off x="4278960" y="0"/>
            <a:ext cx="3280680" cy="534240"/>
          </a:xfrm>
          <a:prstGeom prst="rect">
            <a:avLst/>
          </a:prstGeom>
        </p:spPr>
        <p:txBody>
          <a:bodyPr lIns="0" rIns="0" tIns="0" bIns="0"/>
          <a:p>
            <a:pPr algn="r"/>
            <a:r>
              <a:rPr b="0" lang="en-US" sz="1400" spc="-1" strike="noStrike">
                <a:latin typeface="Times New Roman"/>
              </a:rPr>
              <a:t>&lt;date/time&gt;</a:t>
            </a:r>
            <a:endParaRPr b="0" lang="en-US" sz="1400" spc="-1" strike="noStrike">
              <a:latin typeface="Times New Roman"/>
            </a:endParaRPr>
          </a:p>
        </p:txBody>
      </p:sp>
      <p:sp>
        <p:nvSpPr>
          <p:cNvPr id="432" name="PlaceHolder 4"/>
          <p:cNvSpPr>
            <a:spLocks noGrp="1"/>
          </p:cNvSpPr>
          <p:nvPr>
            <p:ph type="ftr"/>
          </p:nvPr>
        </p:nvSpPr>
        <p:spPr>
          <a:xfrm>
            <a:off x="0" y="10157400"/>
            <a:ext cx="3280680" cy="534240"/>
          </a:xfrm>
          <a:prstGeom prst="rect">
            <a:avLst/>
          </a:prstGeom>
        </p:spPr>
        <p:txBody>
          <a:bodyPr lIns="0" rIns="0" tIns="0" bIns="0" anchor="b"/>
          <a:p>
            <a:r>
              <a:rPr b="0" lang="en-US" sz="1400" spc="-1" strike="noStrike">
                <a:latin typeface="Times New Roman"/>
              </a:rPr>
              <a:t>&lt;footer&gt;</a:t>
            </a:r>
            <a:endParaRPr b="0" lang="en-US" sz="1400" spc="-1" strike="noStrike">
              <a:latin typeface="Times New Roman"/>
            </a:endParaRPr>
          </a:p>
        </p:txBody>
      </p:sp>
      <p:sp>
        <p:nvSpPr>
          <p:cNvPr id="433" name="PlaceHolder 5"/>
          <p:cNvSpPr>
            <a:spLocks noGrp="1"/>
          </p:cNvSpPr>
          <p:nvPr>
            <p:ph type="sldNum"/>
          </p:nvPr>
        </p:nvSpPr>
        <p:spPr>
          <a:xfrm>
            <a:off x="4278960" y="10157400"/>
            <a:ext cx="3280680" cy="534240"/>
          </a:xfrm>
          <a:prstGeom prst="rect">
            <a:avLst/>
          </a:prstGeom>
        </p:spPr>
        <p:txBody>
          <a:bodyPr lIns="0" rIns="0" tIns="0" bIns="0" anchor="b"/>
          <a:p>
            <a:pPr algn="r"/>
            <a:fld id="{A7EA10C9-2108-49C0-A7EF-3117D9046BAC}"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0.xml.rels><?xml version="1.0" encoding="UTF-8"?>
<Relationships xmlns="http://schemas.openxmlformats.org/package/2006/relationships"><Relationship Id="rId1" Type="http://schemas.openxmlformats.org/officeDocument/2006/relationships/slide" Target="../slides/slide100.xml"/><Relationship Id="rId2" Type="http://schemas.openxmlformats.org/officeDocument/2006/relationships/notesMaster" Target="../notesMasters/notesMaster1.xml"/>
</Relationships>
</file>

<file path=ppt/notesSlides/_rels/notesSlide101.xml.rels><?xml version="1.0" encoding="UTF-8"?>
<Relationships xmlns="http://schemas.openxmlformats.org/package/2006/relationships"><Relationship Id="rId1" Type="http://schemas.openxmlformats.org/officeDocument/2006/relationships/slide" Target="../slides/slide101.xml"/><Relationship Id="rId2" Type="http://schemas.openxmlformats.org/officeDocument/2006/relationships/notesMaster" Target="../notesMasters/notesMaster1.xml"/>
</Relationships>
</file>

<file path=ppt/notesSlides/_rels/notesSlide102.xml.rels><?xml version="1.0" encoding="UTF-8"?>
<Relationships xmlns="http://schemas.openxmlformats.org/package/2006/relationships"><Relationship Id="rId1" Type="http://schemas.openxmlformats.org/officeDocument/2006/relationships/slide" Target="../slides/slide102.xml"/><Relationship Id="rId2" Type="http://schemas.openxmlformats.org/officeDocument/2006/relationships/notesMaster" Target="../notesMasters/notesMaster1.xml"/>
</Relationships>
</file>

<file path=ppt/notesSlides/_rels/notesSlide103.xml.rels><?xml version="1.0" encoding="UTF-8"?>
<Relationships xmlns="http://schemas.openxmlformats.org/package/2006/relationships"><Relationship Id="rId1" Type="http://schemas.openxmlformats.org/officeDocument/2006/relationships/slide" Target="../slides/slide103.xml"/><Relationship Id="rId2" Type="http://schemas.openxmlformats.org/officeDocument/2006/relationships/notesMaster" Target="../notesMasters/notesMaster1.xml"/>
</Relationships>
</file>

<file path=ppt/notesSlides/_rels/notesSlide104.xml.rels><?xml version="1.0" encoding="UTF-8"?>
<Relationships xmlns="http://schemas.openxmlformats.org/package/2006/relationships"><Relationship Id="rId1" Type="http://schemas.openxmlformats.org/officeDocument/2006/relationships/slide" Target="../slides/slide104.xml"/><Relationship Id="rId2" Type="http://schemas.openxmlformats.org/officeDocument/2006/relationships/notesMaster" Target="../notesMasters/notesMaster1.xml"/>
</Relationships>
</file>

<file path=ppt/notesSlides/_rels/notesSlide105.xml.rels><?xml version="1.0" encoding="UTF-8"?>
<Relationships xmlns="http://schemas.openxmlformats.org/package/2006/relationships"><Relationship Id="rId1" Type="http://schemas.openxmlformats.org/officeDocument/2006/relationships/slide" Target="../slides/slide105.xml"/><Relationship Id="rId2" Type="http://schemas.openxmlformats.org/officeDocument/2006/relationships/notesMaster" Target="../notesMasters/notesMaster1.xml"/>
</Relationships>
</file>

<file path=ppt/notesSlides/_rels/notesSlide106.xml.rels><?xml version="1.0" encoding="UTF-8"?>
<Relationships xmlns="http://schemas.openxmlformats.org/package/2006/relationships"><Relationship Id="rId1" Type="http://schemas.openxmlformats.org/officeDocument/2006/relationships/slide" Target="../slides/slide106.xml"/><Relationship Id="rId2" Type="http://schemas.openxmlformats.org/officeDocument/2006/relationships/notesMaster" Target="../notesMasters/notesMaster1.xml"/>
</Relationships>
</file>

<file path=ppt/notesSlides/_rels/notesSlide107.xml.rels><?xml version="1.0" encoding="UTF-8"?>
<Relationships xmlns="http://schemas.openxmlformats.org/package/2006/relationships"><Relationship Id="rId1" Type="http://schemas.openxmlformats.org/officeDocument/2006/relationships/slide" Target="../slides/slide107.xml"/><Relationship Id="rId2" Type="http://schemas.openxmlformats.org/officeDocument/2006/relationships/notesMaster" Target="../notesMasters/notesMaster1.xml"/>
</Relationships>
</file>

<file path=ppt/notesSlides/_rels/notesSlide108.xml.rels><?xml version="1.0" encoding="UTF-8"?>
<Relationships xmlns="http://schemas.openxmlformats.org/package/2006/relationships"><Relationship Id="rId1" Type="http://schemas.openxmlformats.org/officeDocument/2006/relationships/slide" Target="../slides/slide108.xml"/><Relationship Id="rId2" Type="http://schemas.openxmlformats.org/officeDocument/2006/relationships/notesMaster" Target="../notesMasters/notesMaster1.xml"/>
</Relationships>
</file>

<file path=ppt/notesSlides/_rels/notesSlide122.xml.rels><?xml version="1.0" encoding="UTF-8"?>
<Relationships xmlns="http://schemas.openxmlformats.org/package/2006/relationships"><Relationship Id="rId1" Type="http://schemas.openxmlformats.org/officeDocument/2006/relationships/slide" Target="../slides/slide122.xml"/><Relationship Id="rId2" Type="http://schemas.openxmlformats.org/officeDocument/2006/relationships/notesMaster" Target="../notesMasters/notesMaster1.xml"/>
</Relationships>
</file>

<file path=ppt/notesSlides/_rels/notesSlide124.xml.rels><?xml version="1.0" encoding="UTF-8"?>
<Relationships xmlns="http://schemas.openxmlformats.org/package/2006/relationships"><Relationship Id="rId1" Type="http://schemas.openxmlformats.org/officeDocument/2006/relationships/slide" Target="../slides/slide124.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32.xml.rels><?xml version="1.0" encoding="UTF-8"?>
<Relationships xmlns="http://schemas.openxmlformats.org/package/2006/relationships"><Relationship Id="rId1" Type="http://schemas.openxmlformats.org/officeDocument/2006/relationships/slide" Target="../slides/slide132.xml"/><Relationship Id="rId2" Type="http://schemas.openxmlformats.org/officeDocument/2006/relationships/notesMaster" Target="../notesMasters/notesMaster1.xml"/>
</Relationships>
</file>

<file path=ppt/notesSlides/_rels/notesSlide133.xml.rels><?xml version="1.0" encoding="UTF-8"?>
<Relationships xmlns="http://schemas.openxmlformats.org/package/2006/relationships"><Relationship Id="rId1" Type="http://schemas.openxmlformats.org/officeDocument/2006/relationships/slide" Target="../slides/slide133.xml"/><Relationship Id="rId2" Type="http://schemas.openxmlformats.org/officeDocument/2006/relationships/notesMaster" Target="../notesMasters/notesMaster1.xml"/>
</Relationships>
</file>

<file path=ppt/notesSlides/_rels/notesSlide134.xml.rels><?xml version="1.0" encoding="UTF-8"?>
<Relationships xmlns="http://schemas.openxmlformats.org/package/2006/relationships"><Relationship Id="rId1" Type="http://schemas.openxmlformats.org/officeDocument/2006/relationships/slide" Target="../slides/slide134.xml"/><Relationship Id="rId2" Type="http://schemas.openxmlformats.org/officeDocument/2006/relationships/notesMaster" Target="../notesMasters/notesMaster1.xml"/>
</Relationships>
</file>

<file path=ppt/notesSlides/_rels/notesSlide135.xml.rels><?xml version="1.0" encoding="UTF-8"?>
<Relationships xmlns="http://schemas.openxmlformats.org/package/2006/relationships"><Relationship Id="rId1" Type="http://schemas.openxmlformats.org/officeDocument/2006/relationships/slide" Target="../slides/slide135.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_rels/notesSlide61.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
</Relationships>
</file>

<file path=ppt/notesSlides/_rels/notesSlide79.xml.rels><?xml version="1.0" encoding="UTF-8"?>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
</Relationships>
</file>

<file path=ppt/notesSlides/_rels/notesSlide80.xml.rels><?xml version="1.0" encoding="UTF-8"?>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
</Relationships>
</file>

<file path=ppt/notesSlides/_rels/notesSlide82.xml.rels><?xml version="1.0" encoding="UTF-8"?>
<Relationships xmlns="http://schemas.openxmlformats.org/package/2006/relationships"><Relationship Id="rId1" Type="http://schemas.openxmlformats.org/officeDocument/2006/relationships/slide" Target="../slides/slide82.xml"/><Relationship Id="rId2" Type="http://schemas.openxmlformats.org/officeDocument/2006/relationships/notesMaster" Target="../notesMasters/notesMaster1.xml"/>
</Relationships>
</file>

<file path=ppt/notesSlides/_rels/notesSlide83.xml.rels><?xml version="1.0" encoding="UTF-8"?>
<Relationships xmlns="http://schemas.openxmlformats.org/package/2006/relationships"><Relationship Id="rId1" Type="http://schemas.openxmlformats.org/officeDocument/2006/relationships/slide" Target="../slides/slide83.xml"/><Relationship Id="rId2" Type="http://schemas.openxmlformats.org/officeDocument/2006/relationships/notesMaster" Target="../notesMasters/notesMaster1.xml"/>
</Relationships>
</file>

<file path=ppt/notesSlides/_rels/notesSlide84.xml.rels><?xml version="1.0" encoding="UTF-8"?>
<Relationships xmlns="http://schemas.openxmlformats.org/package/2006/relationships"><Relationship Id="rId1" Type="http://schemas.openxmlformats.org/officeDocument/2006/relationships/slide" Target="../slides/slide84.xml"/><Relationship Id="rId2" Type="http://schemas.openxmlformats.org/officeDocument/2006/relationships/notesMaster" Target="../notesMasters/notesMaster1.xml"/>
</Relationships>
</file>

<file path=ppt/notesSlides/_rels/notesSlide91.xml.rels><?xml version="1.0" encoding="UTF-8"?>
<Relationships xmlns="http://schemas.openxmlformats.org/package/2006/relationships"><Relationship Id="rId1" Type="http://schemas.openxmlformats.org/officeDocument/2006/relationships/slide" Target="../slides/slide91.xml"/><Relationship Id="rId2" Type="http://schemas.openxmlformats.org/officeDocument/2006/relationships/notesMaster" Target="../notesMasters/notesMaster1.xml"/>
</Relationships>
</file>

<file path=ppt/notesSlides/_rels/notesSlide93.xml.rels><?xml version="1.0" encoding="UTF-8"?>
<Relationships xmlns="http://schemas.openxmlformats.org/package/2006/relationships"><Relationship Id="rId1" Type="http://schemas.openxmlformats.org/officeDocument/2006/relationships/slide" Target="../slides/slide93.xml"/><Relationship Id="rId2" Type="http://schemas.openxmlformats.org/officeDocument/2006/relationships/notesMaster" Target="../notesMasters/notesMaster1.xml"/>
</Relationships>
</file>

<file path=ppt/notesSlides/_rels/notesSlide94.xml.rels><?xml version="1.0" encoding="UTF-8"?>
<Relationships xmlns="http://schemas.openxmlformats.org/package/2006/relationships"><Relationship Id="rId1" Type="http://schemas.openxmlformats.org/officeDocument/2006/relationships/slide" Target="../slides/slide94.xml"/><Relationship Id="rId2" Type="http://schemas.openxmlformats.org/officeDocument/2006/relationships/notesMaster" Target="../notesMasters/notesMaster1.xml"/>
</Relationships>
</file>

<file path=ppt/notesSlides/_rels/notesSlide95.xml.rels><?xml version="1.0" encoding="UTF-8"?>
<Relationships xmlns="http://schemas.openxmlformats.org/package/2006/relationships"><Relationship Id="rId1" Type="http://schemas.openxmlformats.org/officeDocument/2006/relationships/slide" Target="../slides/slide95.xml"/><Relationship Id="rId2" Type="http://schemas.openxmlformats.org/officeDocument/2006/relationships/notesMaster" Target="../notesMasters/notesMaster1.xml"/>
</Relationships>
</file>

<file path=ppt/notesSlides/_rels/notesSlide96.xml.rels><?xml version="1.0" encoding="UTF-8"?>
<Relationships xmlns="http://schemas.openxmlformats.org/package/2006/relationships"><Relationship Id="rId1" Type="http://schemas.openxmlformats.org/officeDocument/2006/relationships/slide" Target="../slides/slide96.xml"/><Relationship Id="rId2" Type="http://schemas.openxmlformats.org/officeDocument/2006/relationships/notesMaster" Target="../notesMasters/notesMaster1.xml"/>
</Relationships>
</file>

<file path=ppt/notesSlides/_rels/notesSlide97.xml.rels><?xml version="1.0" encoding="UTF-8"?>
<Relationships xmlns="http://schemas.openxmlformats.org/package/2006/relationships"><Relationship Id="rId1" Type="http://schemas.openxmlformats.org/officeDocument/2006/relationships/slide" Target="../slides/slide97.xml"/><Relationship Id="rId2" Type="http://schemas.openxmlformats.org/officeDocument/2006/relationships/notesMaster" Target="../notesMasters/notesMaster1.xml"/>
</Relationships>
</file>

<file path=ppt/notesSlides/_rels/notesSlide99.xml.rels><?xml version="1.0" encoding="UTF-8"?>
<Relationships xmlns="http://schemas.openxmlformats.org/package/2006/relationships"><Relationship Id="rId1" Type="http://schemas.openxmlformats.org/officeDocument/2006/relationships/slide" Target="../slides/slide99.xml"/><Relationship Id="rId2" Type="http://schemas.openxmlformats.org/officeDocument/2006/relationships/notesMaster" Target="../notesMasters/notesMaster1.xml"/>
</Relationships>
</file>

<file path=ppt/notesSlides/notesSlide10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4"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425" name="TextShape 2"/>
          <p:cNvSpPr txBox="1"/>
          <p:nvPr/>
        </p:nvSpPr>
        <p:spPr>
          <a:xfrm>
            <a:off x="3780000" y="9429840"/>
            <a:ext cx="2889000" cy="496440"/>
          </a:xfrm>
          <a:prstGeom prst="rect">
            <a:avLst/>
          </a:prstGeom>
          <a:noFill/>
          <a:ln w="9360">
            <a:noFill/>
          </a:ln>
        </p:spPr>
        <p:txBody>
          <a:bodyPr anchor="b"/>
          <a:p>
            <a:pPr algn="r">
              <a:lnSpc>
                <a:spcPct val="100000"/>
              </a:lnSpc>
            </a:pPr>
            <a:fld id="{9D88C7F1-2BA4-47FA-AF1D-EE01322E3960}" type="slidenum">
              <a:rPr b="0" lang="en-US" sz="1200" spc="-1" strike="noStrike">
                <a:latin typeface="Comic Sans MS"/>
              </a:rPr>
              <a:t>&lt;number&gt;</a:t>
            </a:fld>
            <a:endParaRPr b="0" lang="en-US" sz="1200" spc="-1" strike="noStrike">
              <a:latin typeface="Times New Roman"/>
            </a:endParaRPr>
          </a:p>
        </p:txBody>
      </p:sp>
    </p:spTree>
  </p:cSld>
</p:notes>
</file>

<file path=ppt/notesSlides/notesSlide10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6"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427" name="TextShape 2"/>
          <p:cNvSpPr txBox="1"/>
          <p:nvPr/>
        </p:nvSpPr>
        <p:spPr>
          <a:xfrm>
            <a:off x="3780000" y="9429840"/>
            <a:ext cx="2889000" cy="496440"/>
          </a:xfrm>
          <a:prstGeom prst="rect">
            <a:avLst/>
          </a:prstGeom>
          <a:noFill/>
          <a:ln w="9360">
            <a:noFill/>
          </a:ln>
        </p:spPr>
        <p:txBody>
          <a:bodyPr anchor="b"/>
          <a:p>
            <a:pPr algn="r">
              <a:lnSpc>
                <a:spcPct val="100000"/>
              </a:lnSpc>
            </a:pPr>
            <a:fld id="{0C4D7380-73F5-4C6E-8BD2-DA694E773FD5}" type="slidenum">
              <a:rPr b="0" lang="en-US" sz="1200" spc="-1" strike="noStrike">
                <a:latin typeface="Comic Sans MS"/>
              </a:rPr>
              <a:t>&lt;number&gt;</a:t>
            </a:fld>
            <a:endParaRPr b="0" lang="en-US" sz="1200" spc="-1" strike="noStrike">
              <a:latin typeface="Times New Roman"/>
            </a:endParaRPr>
          </a:p>
        </p:txBody>
      </p:sp>
    </p:spTree>
  </p:cSld>
</p:notes>
</file>

<file path=ppt/notesSlides/notesSlide10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8"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429" name="TextShape 2"/>
          <p:cNvSpPr txBox="1"/>
          <p:nvPr/>
        </p:nvSpPr>
        <p:spPr>
          <a:xfrm>
            <a:off x="3780000" y="9429840"/>
            <a:ext cx="2889000" cy="496440"/>
          </a:xfrm>
          <a:prstGeom prst="rect">
            <a:avLst/>
          </a:prstGeom>
          <a:noFill/>
          <a:ln w="9360">
            <a:noFill/>
          </a:ln>
        </p:spPr>
        <p:txBody>
          <a:bodyPr anchor="b"/>
          <a:p>
            <a:pPr algn="r">
              <a:lnSpc>
                <a:spcPct val="100000"/>
              </a:lnSpc>
            </a:pPr>
            <a:fld id="{A2B80A43-69ED-47AE-A9A7-18010F395C18}" type="slidenum">
              <a:rPr b="0" lang="en-US" sz="1200" spc="-1" strike="noStrike">
                <a:latin typeface="Comic Sans MS"/>
              </a:rPr>
              <a:t>&lt;number&gt;</a:t>
            </a:fld>
            <a:endParaRPr b="0" lang="en-US" sz="1200" spc="-1" strike="noStrike">
              <a:latin typeface="Times New Roman"/>
            </a:endParaRPr>
          </a:p>
        </p:txBody>
      </p:sp>
    </p:spTree>
  </p:cSld>
</p:notes>
</file>

<file path=ppt/notesSlides/notesSlide10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0"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431" name="TextShape 2"/>
          <p:cNvSpPr txBox="1"/>
          <p:nvPr/>
        </p:nvSpPr>
        <p:spPr>
          <a:xfrm>
            <a:off x="3780000" y="9429840"/>
            <a:ext cx="2889000" cy="496440"/>
          </a:xfrm>
          <a:prstGeom prst="rect">
            <a:avLst/>
          </a:prstGeom>
          <a:noFill/>
          <a:ln w="9360">
            <a:noFill/>
          </a:ln>
        </p:spPr>
        <p:txBody>
          <a:bodyPr anchor="b"/>
          <a:p>
            <a:pPr algn="r">
              <a:lnSpc>
                <a:spcPct val="100000"/>
              </a:lnSpc>
            </a:pPr>
            <a:fld id="{607DB037-EA76-41E1-A2B3-5062FBCBB8EB}" type="slidenum">
              <a:rPr b="0" lang="en-US" sz="1200" spc="-1" strike="noStrike">
                <a:latin typeface="Comic Sans MS"/>
              </a:rPr>
              <a:t>&lt;number&gt;</a:t>
            </a:fld>
            <a:endParaRPr b="0" lang="en-US" sz="1200" spc="-1" strike="noStrike">
              <a:latin typeface="Times New Roman"/>
            </a:endParaRPr>
          </a:p>
        </p:txBody>
      </p:sp>
    </p:spTree>
  </p:cSld>
</p:notes>
</file>

<file path=ppt/notesSlides/notesSlide10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2"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433" name="TextShape 2"/>
          <p:cNvSpPr txBox="1"/>
          <p:nvPr/>
        </p:nvSpPr>
        <p:spPr>
          <a:xfrm>
            <a:off x="3780000" y="9429840"/>
            <a:ext cx="2889000" cy="496440"/>
          </a:xfrm>
          <a:prstGeom prst="rect">
            <a:avLst/>
          </a:prstGeom>
          <a:noFill/>
          <a:ln w="9360">
            <a:noFill/>
          </a:ln>
        </p:spPr>
        <p:txBody>
          <a:bodyPr anchor="b"/>
          <a:p>
            <a:pPr algn="r">
              <a:lnSpc>
                <a:spcPct val="100000"/>
              </a:lnSpc>
            </a:pPr>
            <a:fld id="{E34ED1E1-8774-4339-9FA1-6FF7360688E2}" type="slidenum">
              <a:rPr b="0" lang="en-US" sz="1200" spc="-1" strike="noStrike">
                <a:latin typeface="Comic Sans MS"/>
              </a:rPr>
              <a:t>&lt;number&gt;</a:t>
            </a:fld>
            <a:endParaRPr b="0" lang="en-US" sz="1200" spc="-1" strike="noStrike">
              <a:latin typeface="Times New Roman"/>
            </a:endParaRPr>
          </a:p>
        </p:txBody>
      </p:sp>
    </p:spTree>
  </p:cSld>
</p:notes>
</file>

<file path=ppt/notesSlides/notesSlide10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4"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435" name="TextShape 2"/>
          <p:cNvSpPr txBox="1"/>
          <p:nvPr/>
        </p:nvSpPr>
        <p:spPr>
          <a:xfrm>
            <a:off x="3780000" y="9429840"/>
            <a:ext cx="2889000" cy="496440"/>
          </a:xfrm>
          <a:prstGeom prst="rect">
            <a:avLst/>
          </a:prstGeom>
          <a:noFill/>
          <a:ln w="9360">
            <a:noFill/>
          </a:ln>
        </p:spPr>
        <p:txBody>
          <a:bodyPr anchor="b"/>
          <a:p>
            <a:pPr algn="r">
              <a:lnSpc>
                <a:spcPct val="100000"/>
              </a:lnSpc>
            </a:pPr>
            <a:fld id="{64B2D863-4DC3-4287-B6A6-40A8E0A21A4D}" type="slidenum">
              <a:rPr b="0" lang="en-US" sz="1200" spc="-1" strike="noStrike">
                <a:latin typeface="Comic Sans MS"/>
              </a:rPr>
              <a:t>&lt;number&gt;</a:t>
            </a:fld>
            <a:endParaRPr b="0" lang="en-US" sz="1200" spc="-1" strike="noStrike">
              <a:latin typeface="Times New Roman"/>
            </a:endParaRPr>
          </a:p>
        </p:txBody>
      </p:sp>
    </p:spTree>
  </p:cSld>
</p:notes>
</file>

<file path=ppt/notesSlides/notesSlide10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6"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437" name="TextShape 2"/>
          <p:cNvSpPr txBox="1"/>
          <p:nvPr/>
        </p:nvSpPr>
        <p:spPr>
          <a:xfrm>
            <a:off x="3780000" y="9429840"/>
            <a:ext cx="2889000" cy="496440"/>
          </a:xfrm>
          <a:prstGeom prst="rect">
            <a:avLst/>
          </a:prstGeom>
          <a:noFill/>
          <a:ln w="9360">
            <a:noFill/>
          </a:ln>
        </p:spPr>
        <p:txBody>
          <a:bodyPr anchor="b"/>
          <a:p>
            <a:pPr algn="r">
              <a:lnSpc>
                <a:spcPct val="100000"/>
              </a:lnSpc>
            </a:pPr>
            <a:fld id="{893BCD72-0260-48C1-9258-658C8DA9EA1D}" type="slidenum">
              <a:rPr b="0" lang="en-US" sz="1200" spc="-1" strike="noStrike">
                <a:latin typeface="Comic Sans MS"/>
              </a:rPr>
              <a:t>&lt;number&gt;</a:t>
            </a:fld>
            <a:endParaRPr b="0" lang="en-US" sz="1200" spc="-1" strike="noStrike">
              <a:latin typeface="Times New Roman"/>
            </a:endParaRPr>
          </a:p>
        </p:txBody>
      </p:sp>
    </p:spTree>
  </p:cSld>
</p:notes>
</file>

<file path=ppt/notesSlides/notesSlide10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8"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439" name="TextShape 2"/>
          <p:cNvSpPr txBox="1"/>
          <p:nvPr/>
        </p:nvSpPr>
        <p:spPr>
          <a:xfrm>
            <a:off x="3780000" y="9429840"/>
            <a:ext cx="2889000" cy="496440"/>
          </a:xfrm>
          <a:prstGeom prst="rect">
            <a:avLst/>
          </a:prstGeom>
          <a:noFill/>
          <a:ln w="9360">
            <a:noFill/>
          </a:ln>
        </p:spPr>
        <p:txBody>
          <a:bodyPr anchor="b"/>
          <a:p>
            <a:pPr algn="r">
              <a:lnSpc>
                <a:spcPct val="100000"/>
              </a:lnSpc>
            </a:pPr>
            <a:fld id="{74DCC576-DC33-41EB-ADC9-CD2620C8E3CF}" type="slidenum">
              <a:rPr b="0" lang="en-US" sz="1200" spc="-1" strike="noStrike">
                <a:latin typeface="Comic Sans MS"/>
              </a:rPr>
              <a:t>&lt;number&gt;</a:t>
            </a:fld>
            <a:endParaRPr b="0" lang="en-US" sz="1200" spc="-1" strike="noStrike">
              <a:latin typeface="Times New Roman"/>
            </a:endParaRPr>
          </a:p>
        </p:txBody>
      </p:sp>
    </p:spTree>
  </p:cSld>
</p:notes>
</file>

<file path=ppt/notesSlides/notesSlide10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0"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441" name="TextShape 2"/>
          <p:cNvSpPr txBox="1"/>
          <p:nvPr/>
        </p:nvSpPr>
        <p:spPr>
          <a:xfrm>
            <a:off x="3780000" y="9429840"/>
            <a:ext cx="2889000" cy="496440"/>
          </a:xfrm>
          <a:prstGeom prst="rect">
            <a:avLst/>
          </a:prstGeom>
          <a:noFill/>
          <a:ln w="9360">
            <a:noFill/>
          </a:ln>
        </p:spPr>
        <p:txBody>
          <a:bodyPr anchor="b"/>
          <a:p>
            <a:pPr algn="r">
              <a:lnSpc>
                <a:spcPct val="100000"/>
              </a:lnSpc>
            </a:pPr>
            <a:fld id="{2A441134-151A-48CA-8740-E9AE6AB130CE}" type="slidenum">
              <a:rPr b="0" lang="en-US" sz="1200" spc="-1" strike="noStrike">
                <a:latin typeface="Comic Sans MS"/>
              </a:rPr>
              <a:t>&lt;number&gt;</a:t>
            </a:fld>
            <a:endParaRPr b="0" lang="en-US" sz="1200" spc="-1" strike="noStrike">
              <a:latin typeface="Times New Roman"/>
            </a:endParaRPr>
          </a:p>
        </p:txBody>
      </p:sp>
    </p:spTree>
  </p:cSld>
</p:notes>
</file>

<file path=ppt/notesSlides/notesSlide1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2" name="TextShape 1"/>
          <p:cNvSpPr txBox="1"/>
          <p:nvPr/>
        </p:nvSpPr>
        <p:spPr>
          <a:xfrm>
            <a:off x="3780000" y="9429840"/>
            <a:ext cx="2889000" cy="496440"/>
          </a:xfrm>
          <a:prstGeom prst="rect">
            <a:avLst/>
          </a:prstGeom>
          <a:noFill/>
          <a:ln w="9360">
            <a:noFill/>
          </a:ln>
        </p:spPr>
        <p:txBody>
          <a:bodyPr anchor="b"/>
          <a:p>
            <a:pPr algn="r">
              <a:lnSpc>
                <a:spcPct val="100000"/>
              </a:lnSpc>
            </a:pPr>
            <a:fld id="{D9B90B05-6117-4755-9C0E-DB76249BEA86}" type="slidenum">
              <a:rPr b="0" lang="en-US" sz="1200" spc="-1" strike="noStrike">
                <a:latin typeface="Comic Sans MS"/>
              </a:rPr>
              <a:t>&lt;number&gt;</a:t>
            </a:fld>
            <a:endParaRPr b="0" lang="en-US" sz="1200" spc="-1" strike="noStrike">
              <a:latin typeface="Times New Roman"/>
            </a:endParaRPr>
          </a:p>
        </p:txBody>
      </p:sp>
      <p:sp>
        <p:nvSpPr>
          <p:cNvPr id="1443" name="PlaceHolder 2"/>
          <p:cNvSpPr>
            <a:spLocks noGrp="1"/>
          </p:cNvSpPr>
          <p:nvPr>
            <p:ph type="body"/>
          </p:nvPr>
        </p:nvSpPr>
        <p:spPr>
          <a:xfrm>
            <a:off x="888840" y="4714920"/>
            <a:ext cx="4890600" cy="4466880"/>
          </a:xfrm>
          <a:prstGeom prst="rect">
            <a:avLst/>
          </a:prstGeom>
        </p:spPr>
        <p:txBody>
          <a:bodyPr/>
          <a:p>
            <a:pPr marL="216000" indent="-216000">
              <a:lnSpc>
                <a:spcPct val="100000"/>
              </a:lnSpc>
            </a:pPr>
            <a:r>
              <a:rPr b="0" lang="en-US" sz="2000" spc="-1" strike="noStrike">
                <a:latin typeface="Arial"/>
              </a:rPr>
              <a:t>Has been used extensively in military for some time due to its antijamming properties and is now beginning to find widespread civilian use, particularly for use in wireless multiple access channels.</a:t>
            </a:r>
            <a:endParaRPr b="0" lang="en-US" sz="2000" spc="-1" strike="noStrike">
              <a:latin typeface="Arial"/>
            </a:endParaRPr>
          </a:p>
        </p:txBody>
      </p:sp>
    </p:spTree>
  </p:cSld>
</p:notes>
</file>

<file path=ppt/notesSlides/notesSlide1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4" name="TextShape 1"/>
          <p:cNvSpPr txBox="1"/>
          <p:nvPr/>
        </p:nvSpPr>
        <p:spPr>
          <a:xfrm>
            <a:off x="3780000" y="9429840"/>
            <a:ext cx="2889000" cy="496440"/>
          </a:xfrm>
          <a:prstGeom prst="rect">
            <a:avLst/>
          </a:prstGeom>
          <a:noFill/>
          <a:ln w="9360">
            <a:noFill/>
          </a:ln>
        </p:spPr>
        <p:txBody>
          <a:bodyPr anchor="b"/>
          <a:p>
            <a:pPr algn="r">
              <a:lnSpc>
                <a:spcPct val="100000"/>
              </a:lnSpc>
            </a:pPr>
            <a:fld id="{CFA8B0DA-1B54-42BD-9F01-73F073050159}" type="slidenum">
              <a:rPr b="0" lang="en-US" sz="1200" spc="-1" strike="noStrike">
                <a:latin typeface="Comic Sans MS"/>
              </a:rPr>
              <a:t>&lt;number&gt;</a:t>
            </a:fld>
            <a:endParaRPr b="0" lang="en-US" sz="1200" spc="-1" strike="noStrike">
              <a:latin typeface="Times New Roman"/>
            </a:endParaRPr>
          </a:p>
        </p:txBody>
      </p:sp>
      <p:sp>
        <p:nvSpPr>
          <p:cNvPr id="1445" name="PlaceHolder 2"/>
          <p:cNvSpPr>
            <a:spLocks noGrp="1"/>
          </p:cNvSpPr>
          <p:nvPr>
            <p:ph type="body"/>
          </p:nvPr>
        </p:nvSpPr>
        <p:spPr>
          <a:xfrm>
            <a:off x="888840" y="4714920"/>
            <a:ext cx="4890600" cy="4466880"/>
          </a:xfrm>
          <a:prstGeom prst="rect">
            <a:avLst/>
          </a:prstGeom>
        </p:spPr>
        <p:txBody>
          <a:bodyPr/>
          <a:p>
            <a:pPr marL="216000" indent="-216000">
              <a:lnSpc>
                <a:spcPct val="100000"/>
              </a:lnSpc>
            </a:pPr>
            <a:r>
              <a:rPr b="0" lang="en-US" sz="2000" spc="-1" strike="noStrike">
                <a:latin typeface="Arial"/>
              </a:rPr>
              <a:t>CDMA’s assumption that interfering transmitted bit signals are additive</a:t>
            </a:r>
            <a:endParaRPr b="0" lang="en-US"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0"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371" name="TextShape 2"/>
          <p:cNvSpPr txBox="1"/>
          <p:nvPr/>
        </p:nvSpPr>
        <p:spPr>
          <a:xfrm>
            <a:off x="3780000" y="9429840"/>
            <a:ext cx="2889000" cy="496440"/>
          </a:xfrm>
          <a:prstGeom prst="rect">
            <a:avLst/>
          </a:prstGeom>
          <a:noFill/>
          <a:ln w="9360">
            <a:noFill/>
          </a:ln>
        </p:spPr>
        <p:txBody>
          <a:bodyPr anchor="b"/>
          <a:p>
            <a:pPr algn="r">
              <a:lnSpc>
                <a:spcPct val="100000"/>
              </a:lnSpc>
            </a:pPr>
            <a:fld id="{10B1376B-7393-458D-AE53-96E475A9FA8C}" type="slidenum">
              <a:rPr b="0" lang="en-US" sz="1200" spc="-1" strike="noStrike">
                <a:solidFill>
                  <a:srgbClr val="000000"/>
                </a:solidFill>
                <a:latin typeface="Comic Sans MS"/>
                <a:ea typeface="+mn-ea"/>
              </a:rPr>
              <a:t>&lt;number&gt;</a:t>
            </a:fld>
            <a:endParaRPr b="0" lang="en-US" sz="1200" spc="-1" strike="noStrike">
              <a:latin typeface="Times New Roman"/>
            </a:endParaRPr>
          </a:p>
        </p:txBody>
      </p:sp>
    </p:spTree>
  </p:cSld>
</p:notes>
</file>

<file path=ppt/notesSlides/notesSlide1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6"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447" name="TextShape 2"/>
          <p:cNvSpPr txBox="1"/>
          <p:nvPr/>
        </p:nvSpPr>
        <p:spPr>
          <a:xfrm>
            <a:off x="3780000" y="9429840"/>
            <a:ext cx="2889000" cy="496440"/>
          </a:xfrm>
          <a:prstGeom prst="rect">
            <a:avLst/>
          </a:prstGeom>
          <a:noFill/>
          <a:ln w="9360">
            <a:noFill/>
          </a:ln>
        </p:spPr>
        <p:txBody>
          <a:bodyPr anchor="b"/>
          <a:p>
            <a:pPr algn="r">
              <a:lnSpc>
                <a:spcPct val="100000"/>
              </a:lnSpc>
            </a:pPr>
            <a:fld id="{B5E99C92-0053-4272-9B29-C09B24DAA2C9}" type="slidenum">
              <a:rPr b="0" lang="en-US" sz="1200" spc="-1" strike="noStrike">
                <a:latin typeface="Comic Sans MS"/>
              </a:rPr>
              <a:t>&lt;number&gt;</a:t>
            </a:fld>
            <a:endParaRPr b="0" lang="en-US" sz="1200" spc="-1" strike="noStrike">
              <a:latin typeface="Times New Roman"/>
            </a:endParaRPr>
          </a:p>
        </p:txBody>
      </p:sp>
    </p:spTree>
  </p:cSld>
</p:notes>
</file>

<file path=ppt/notesSlides/notesSlide1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8"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449" name="TextShape 2"/>
          <p:cNvSpPr txBox="1"/>
          <p:nvPr/>
        </p:nvSpPr>
        <p:spPr>
          <a:xfrm>
            <a:off x="3780000" y="9429840"/>
            <a:ext cx="2889000" cy="496440"/>
          </a:xfrm>
          <a:prstGeom prst="rect">
            <a:avLst/>
          </a:prstGeom>
          <a:noFill/>
          <a:ln w="9360">
            <a:noFill/>
          </a:ln>
        </p:spPr>
        <p:txBody>
          <a:bodyPr anchor="b"/>
          <a:p>
            <a:pPr algn="r">
              <a:lnSpc>
                <a:spcPct val="100000"/>
              </a:lnSpc>
            </a:pPr>
            <a:fld id="{68DE7A8E-FAB9-46F2-A878-986FFE3BA79E}" type="slidenum">
              <a:rPr b="0" lang="en-US" sz="1200" spc="-1" strike="noStrike">
                <a:latin typeface="Comic Sans MS"/>
              </a:rPr>
              <a:t>&lt;number&gt;</a:t>
            </a:fld>
            <a:endParaRPr b="0" lang="en-US" sz="1200" spc="-1" strike="noStrike">
              <a:latin typeface="Times New Roman"/>
            </a:endParaRPr>
          </a:p>
        </p:txBody>
      </p:sp>
    </p:spTree>
  </p:cSld>
</p:notes>
</file>

<file path=ppt/notesSlides/notesSlide1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0"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451" name="TextShape 2"/>
          <p:cNvSpPr txBox="1"/>
          <p:nvPr/>
        </p:nvSpPr>
        <p:spPr>
          <a:xfrm>
            <a:off x="3780000" y="9429840"/>
            <a:ext cx="2889000" cy="496440"/>
          </a:xfrm>
          <a:prstGeom prst="rect">
            <a:avLst/>
          </a:prstGeom>
          <a:noFill/>
          <a:ln w="9360">
            <a:noFill/>
          </a:ln>
        </p:spPr>
        <p:txBody>
          <a:bodyPr anchor="b"/>
          <a:p>
            <a:pPr algn="r">
              <a:lnSpc>
                <a:spcPct val="100000"/>
              </a:lnSpc>
            </a:pPr>
            <a:fld id="{03D53A2E-32BD-46E6-B020-4A8AC11CBDCA}" type="slidenum">
              <a:rPr b="0" lang="en-US" sz="1200" spc="-1" strike="noStrike">
                <a:latin typeface="Comic Sans MS"/>
              </a:rPr>
              <a:t>&lt;number&gt;</a:t>
            </a:fld>
            <a:endParaRPr b="0" lang="en-US" sz="1200" spc="-1" strike="noStrike">
              <a:latin typeface="Times New Roman"/>
            </a:endParaRPr>
          </a:p>
        </p:txBody>
      </p:sp>
    </p:spTree>
  </p:cSld>
</p:notes>
</file>

<file path=ppt/notesSlides/notesSlide1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2"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453" name="TextShape 2"/>
          <p:cNvSpPr txBox="1"/>
          <p:nvPr/>
        </p:nvSpPr>
        <p:spPr>
          <a:xfrm>
            <a:off x="3780000" y="9429840"/>
            <a:ext cx="2889000" cy="496440"/>
          </a:xfrm>
          <a:prstGeom prst="rect">
            <a:avLst/>
          </a:prstGeom>
          <a:noFill/>
          <a:ln w="9360">
            <a:noFill/>
          </a:ln>
        </p:spPr>
        <p:txBody>
          <a:bodyPr anchor="b"/>
          <a:p>
            <a:pPr algn="r">
              <a:lnSpc>
                <a:spcPct val="100000"/>
              </a:lnSpc>
            </a:pPr>
            <a:fld id="{B0C1F6E2-1A8C-408E-8633-C93D44C578A4}" type="slidenum">
              <a:rPr b="0" lang="en-US" sz="1200" spc="-1" strike="noStrike">
                <a:latin typeface="Comic Sans MS"/>
              </a:rPr>
              <a:t>&lt;number&gt;</a:t>
            </a:fld>
            <a:endParaRPr b="0" lang="en-US"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2" name="PlaceHolder 1"/>
          <p:cNvSpPr>
            <a:spLocks noGrp="1"/>
          </p:cNvSpPr>
          <p:nvPr>
            <p:ph type="body"/>
          </p:nvPr>
        </p:nvSpPr>
        <p:spPr>
          <a:xfrm>
            <a:off x="888840" y="4714920"/>
            <a:ext cx="4890600" cy="4466880"/>
          </a:xfrm>
          <a:prstGeom prst="rect">
            <a:avLst/>
          </a:prstGeom>
        </p:spPr>
        <p:txBody>
          <a:bodyPr>
            <a:normAutofit/>
          </a:bodyPr>
          <a:p>
            <a:endParaRPr b="0" lang="en-US" sz="2000" spc="-1" strike="noStrike">
              <a:latin typeface="Arial"/>
            </a:endParaRPr>
          </a:p>
        </p:txBody>
      </p:sp>
      <p:sp>
        <p:nvSpPr>
          <p:cNvPr id="1373" name="TextShape 2"/>
          <p:cNvSpPr txBox="1"/>
          <p:nvPr/>
        </p:nvSpPr>
        <p:spPr>
          <a:xfrm>
            <a:off x="3780000" y="9429840"/>
            <a:ext cx="2889000" cy="496440"/>
          </a:xfrm>
          <a:prstGeom prst="rect">
            <a:avLst/>
          </a:prstGeom>
          <a:noFill/>
          <a:ln w="9360">
            <a:noFill/>
          </a:ln>
        </p:spPr>
        <p:txBody>
          <a:bodyPr anchor="b"/>
          <a:p>
            <a:pPr algn="r">
              <a:lnSpc>
                <a:spcPct val="100000"/>
              </a:lnSpc>
            </a:pPr>
            <a:fld id="{C263D2DB-DA53-49A3-AE47-3787257E7364}" type="slidenum">
              <a:rPr b="0" lang="en-US" sz="1200" spc="-1" strike="noStrike">
                <a:solidFill>
                  <a:srgbClr val="000000"/>
                </a:solidFill>
                <a:latin typeface="Comic Sans MS"/>
                <a:ea typeface="+mn-ea"/>
              </a:rPr>
              <a:t>&lt;number&gt;</a:t>
            </a:fld>
            <a:endParaRPr b="0" lang="en-US"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4" name="PlaceHolder 1"/>
          <p:cNvSpPr>
            <a:spLocks noGrp="1"/>
          </p:cNvSpPr>
          <p:nvPr>
            <p:ph type="body"/>
          </p:nvPr>
        </p:nvSpPr>
        <p:spPr>
          <a:xfrm>
            <a:off x="888840" y="4714920"/>
            <a:ext cx="4890600" cy="4466880"/>
          </a:xfrm>
          <a:prstGeom prst="rect">
            <a:avLst/>
          </a:prstGeom>
        </p:spPr>
        <p:txBody>
          <a:bodyPr>
            <a:normAutofit/>
          </a:bodyPr>
          <a:p>
            <a:endParaRPr b="0" lang="en-US" sz="2000" spc="-1" strike="noStrike">
              <a:latin typeface="Arial"/>
            </a:endParaRPr>
          </a:p>
        </p:txBody>
      </p:sp>
      <p:sp>
        <p:nvSpPr>
          <p:cNvPr id="1375" name="TextShape 2"/>
          <p:cNvSpPr txBox="1"/>
          <p:nvPr/>
        </p:nvSpPr>
        <p:spPr>
          <a:xfrm>
            <a:off x="3780000" y="9429840"/>
            <a:ext cx="2889000" cy="496440"/>
          </a:xfrm>
          <a:prstGeom prst="rect">
            <a:avLst/>
          </a:prstGeom>
          <a:noFill/>
          <a:ln w="9360">
            <a:noFill/>
          </a:ln>
        </p:spPr>
        <p:txBody>
          <a:bodyPr anchor="b"/>
          <a:p>
            <a:pPr algn="r">
              <a:lnSpc>
                <a:spcPct val="100000"/>
              </a:lnSpc>
            </a:pPr>
            <a:fld id="{678957C3-E8B2-434F-9206-76FB390B2E87}" type="slidenum">
              <a:rPr b="0" lang="en-US" sz="1200" spc="-1" strike="noStrike">
                <a:solidFill>
                  <a:srgbClr val="000000"/>
                </a:solidFill>
                <a:latin typeface="Comic Sans MS"/>
                <a:ea typeface="+mn-ea"/>
              </a:rPr>
              <a:t>&lt;number&gt;</a:t>
            </a:fld>
            <a:endParaRPr b="0" lang="en-US" sz="12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6" name="TextShape 1"/>
          <p:cNvSpPr txBox="1"/>
          <p:nvPr/>
        </p:nvSpPr>
        <p:spPr>
          <a:xfrm>
            <a:off x="3780000" y="9429840"/>
            <a:ext cx="2889000" cy="496440"/>
          </a:xfrm>
          <a:prstGeom prst="rect">
            <a:avLst/>
          </a:prstGeom>
          <a:noFill/>
          <a:ln w="9360">
            <a:noFill/>
          </a:ln>
        </p:spPr>
        <p:txBody>
          <a:bodyPr anchor="b"/>
          <a:p>
            <a:pPr algn="r">
              <a:lnSpc>
                <a:spcPct val="100000"/>
              </a:lnSpc>
            </a:pPr>
            <a:fld id="{5F8B3845-D0F5-470D-A933-43DAC3304C6A}" type="slidenum">
              <a:rPr b="0" lang="en-US" sz="1200" spc="-1" strike="noStrike">
                <a:latin typeface="Comic Sans MS"/>
              </a:rPr>
              <a:t>&lt;number&gt;</a:t>
            </a:fld>
            <a:endParaRPr b="0" lang="en-US" sz="1200" spc="-1" strike="noStrike">
              <a:latin typeface="Times New Roman"/>
            </a:endParaRPr>
          </a:p>
        </p:txBody>
      </p:sp>
      <p:sp>
        <p:nvSpPr>
          <p:cNvPr id="1377" name="PlaceHolder 2"/>
          <p:cNvSpPr>
            <a:spLocks noGrp="1"/>
          </p:cNvSpPr>
          <p:nvPr>
            <p:ph type="body"/>
          </p:nvPr>
        </p:nvSpPr>
        <p:spPr>
          <a:xfrm>
            <a:off x="666720" y="4714920"/>
            <a:ext cx="5335200" cy="4466880"/>
          </a:xfrm>
          <a:prstGeom prst="rect">
            <a:avLst/>
          </a:prstGeom>
        </p:spPr>
        <p:txBody>
          <a:bodyPr/>
          <a:p>
            <a:pPr marL="216000" indent="-216000">
              <a:lnSpc>
                <a:spcPct val="100000"/>
              </a:lnSpc>
            </a:pPr>
            <a:r>
              <a:rPr b="0" lang="en-US" sz="2000" spc="-1" strike="noStrike">
                <a:latin typeface="Arial"/>
              </a:rPr>
              <a:t>The information is represented as a sequence of binary bits, the binary bits are then </a:t>
            </a:r>
            <a:r>
              <a:rPr b="1" lang="en-US" sz="2000" spc="-1" strike="noStrike">
                <a:latin typeface="Arial"/>
              </a:rPr>
              <a:t>mapped (modulated) to analog signal waveforms</a:t>
            </a:r>
            <a:r>
              <a:rPr b="0" lang="en-US" sz="2000" spc="-1" strike="noStrike">
                <a:latin typeface="Arial"/>
              </a:rPr>
              <a:t> and transmited over a communication channel. The communication channel introduces noise and interference to corrupt the transmitted signal. At the receiver, the channel corrupted transmitted signal is mapped back to binary bits.</a:t>
            </a:r>
            <a:endParaRPr b="0" lang="en-US" sz="2000" spc="-1" strike="noStrike">
              <a:latin typeface="Arial"/>
            </a:endParaRPr>
          </a:p>
          <a:p>
            <a:pPr marL="216000" indent="-216000">
              <a:lnSpc>
                <a:spcPct val="100000"/>
              </a:lnSpc>
            </a:pPr>
            <a:r>
              <a:rPr b="0" lang="en-US" sz="2000" spc="-1" strike="noStrike">
                <a:latin typeface="Arial"/>
              </a:rPr>
              <a:t>The received binary information is estimate of the transmitted binary information.</a:t>
            </a:r>
            <a:endParaRPr b="0" lang="en-US" sz="2000" spc="-1" strike="noStrike">
              <a:latin typeface="Arial"/>
            </a:endParaRPr>
          </a:p>
          <a:p>
            <a:pPr marL="216000" indent="-216000">
              <a:lnSpc>
                <a:spcPct val="100000"/>
              </a:lnSpc>
            </a:pPr>
            <a:r>
              <a:rPr b="0" lang="en-US" sz="2000" spc="-1" strike="noStrike">
                <a:latin typeface="Arial"/>
              </a:rPr>
              <a:t>Channel coding is often used in digital communication systems to protect the digital information from noise and interference and reduce the number of bit errors. Channel coding is mostly accomplished by selectively introducing redundant bits into the transmitted information stream. These additional bits will allow detection and correction of bit errors in the received data stream and provide more reliable information transmission.</a:t>
            </a:r>
            <a:endParaRPr b="0" lang="en-US"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8" name="PlaceHolder 1"/>
          <p:cNvSpPr>
            <a:spLocks noGrp="1"/>
          </p:cNvSpPr>
          <p:nvPr>
            <p:ph type="body"/>
          </p:nvPr>
        </p:nvSpPr>
        <p:spPr>
          <a:xfrm>
            <a:off x="888840" y="4714920"/>
            <a:ext cx="4890600" cy="4466880"/>
          </a:xfrm>
          <a:prstGeom prst="rect">
            <a:avLst/>
          </a:prstGeom>
        </p:spPr>
        <p:txBody>
          <a:bodyPr/>
          <a:p>
            <a:r>
              <a:rPr b="0" lang="en-US" sz="2000" spc="-1" strike="noStrike">
                <a:latin typeface="Arial"/>
              </a:rPr>
              <a:t>Χρησιμοποιούμε ημιτονοειδής συναρτήσεις λόγω της δυνατότητας επιλογής της κεντρικής συχνότητας που μπορούμε να μεταδώσουμε και λόγω των φασματικών χαρακτηριστικών που έχει αυτή η συνάρτηση (στο πεδίο της συχνότητας μια  ημιτονοειδής συνάρτηση περιγράφεται από ένα Dirak). Αλλάζοντας τη διάρκεια συμβόλου (δηλ. πόσο χρόνο χρειάζεται να μεταδώσουμε ένα σύμβολο), μπορούμε να αλλάξουμε το bandwidth.</a:t>
            </a:r>
            <a:endParaRPr b="0" lang="en-US" sz="2000" spc="-1" strike="noStrike">
              <a:latin typeface="Arial"/>
            </a:endParaRPr>
          </a:p>
        </p:txBody>
      </p:sp>
      <p:sp>
        <p:nvSpPr>
          <p:cNvPr id="1379" name="TextShape 2"/>
          <p:cNvSpPr txBox="1"/>
          <p:nvPr/>
        </p:nvSpPr>
        <p:spPr>
          <a:xfrm>
            <a:off x="3780000" y="9429840"/>
            <a:ext cx="2889000" cy="496440"/>
          </a:xfrm>
          <a:prstGeom prst="rect">
            <a:avLst/>
          </a:prstGeom>
          <a:noFill/>
          <a:ln w="9360">
            <a:noFill/>
          </a:ln>
        </p:spPr>
        <p:txBody>
          <a:bodyPr anchor="b"/>
          <a:p>
            <a:pPr algn="r">
              <a:lnSpc>
                <a:spcPct val="100000"/>
              </a:lnSpc>
            </a:pPr>
            <a:fld id="{F85230A8-DEBF-4E8B-B14B-F1B644DC4C14}" type="slidenum">
              <a:rPr b="0" lang="en-US" sz="1200" spc="-1" strike="noStrike">
                <a:solidFill>
                  <a:srgbClr val="000000"/>
                </a:solidFill>
                <a:latin typeface="Comic Sans MS"/>
                <a:ea typeface="+mn-ea"/>
              </a:rPr>
              <a:t>&lt;number&gt;</a:t>
            </a:fld>
            <a:endParaRPr b="0" lang="en-US" sz="1200" spc="-1" strike="noStrike">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0"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381" name="TextShape 2"/>
          <p:cNvSpPr txBox="1"/>
          <p:nvPr/>
        </p:nvSpPr>
        <p:spPr>
          <a:xfrm>
            <a:off x="3780000" y="9429840"/>
            <a:ext cx="2889000" cy="496440"/>
          </a:xfrm>
          <a:prstGeom prst="rect">
            <a:avLst/>
          </a:prstGeom>
          <a:noFill/>
          <a:ln w="9360">
            <a:noFill/>
          </a:ln>
        </p:spPr>
        <p:txBody>
          <a:bodyPr anchor="b"/>
          <a:p>
            <a:pPr algn="r">
              <a:lnSpc>
                <a:spcPct val="100000"/>
              </a:lnSpc>
            </a:pPr>
            <a:fld id="{2D96CDC0-A931-4A72-BE40-E49203C4769A}" type="slidenum">
              <a:rPr b="0" lang="en-US" sz="1200" spc="-1" strike="noStrike">
                <a:latin typeface="Comic Sans MS"/>
              </a:rPr>
              <a:t>&lt;number&gt;</a:t>
            </a:fld>
            <a:endParaRPr b="0" lang="en-US" sz="1200" spc="-1" strike="noStrike">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2" name="PlaceHolder 1"/>
          <p:cNvSpPr>
            <a:spLocks noGrp="1"/>
          </p:cNvSpPr>
          <p:nvPr>
            <p:ph type="body"/>
          </p:nvPr>
        </p:nvSpPr>
        <p:spPr>
          <a:xfrm>
            <a:off x="888840" y="4714920"/>
            <a:ext cx="4890600" cy="4466880"/>
          </a:xfrm>
          <a:prstGeom prst="rect">
            <a:avLst/>
          </a:prstGeom>
        </p:spPr>
        <p:txBody>
          <a:bodyPr/>
          <a:p>
            <a:pPr marL="216000" indent="-216000">
              <a:lnSpc>
                <a:spcPct val="100000"/>
              </a:lnSpc>
            </a:pPr>
            <a:r>
              <a:rPr b="0" lang="en-US" sz="2000" spc="-1" strike="noStrike">
                <a:latin typeface="Arial"/>
              </a:rPr>
              <a:t>Η έξοδος που  παίρνομε όταν βάλομε ως είσοδο ένα παλμό Dirac.</a:t>
            </a:r>
            <a:endParaRPr b="0" lang="en-US" sz="2000" spc="-1" strike="noStrike">
              <a:latin typeface="Arial"/>
            </a:endParaRPr>
          </a:p>
        </p:txBody>
      </p:sp>
      <p:sp>
        <p:nvSpPr>
          <p:cNvPr id="1383" name="CustomShape 2"/>
          <p:cNvSpPr/>
          <p:nvPr/>
        </p:nvSpPr>
        <p:spPr>
          <a:xfrm>
            <a:off x="3778200" y="9428400"/>
            <a:ext cx="2889000" cy="496440"/>
          </a:xfrm>
          <a:prstGeom prst="rect">
            <a:avLst/>
          </a:prstGeom>
          <a:noFill/>
          <a:ln>
            <a:noFill/>
          </a:ln>
        </p:spPr>
        <p:style>
          <a:lnRef idx="0"/>
          <a:fillRef idx="0"/>
          <a:effectRef idx="0"/>
          <a:fontRef idx="minor"/>
        </p:style>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4"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385" name="TextShape 2"/>
          <p:cNvSpPr txBox="1"/>
          <p:nvPr/>
        </p:nvSpPr>
        <p:spPr>
          <a:xfrm>
            <a:off x="3780000" y="9429840"/>
            <a:ext cx="2889000" cy="496440"/>
          </a:xfrm>
          <a:prstGeom prst="rect">
            <a:avLst/>
          </a:prstGeom>
          <a:noFill/>
          <a:ln w="9360">
            <a:noFill/>
          </a:ln>
        </p:spPr>
        <p:txBody>
          <a:bodyPr anchor="b"/>
          <a:p>
            <a:pPr algn="r">
              <a:lnSpc>
                <a:spcPct val="100000"/>
              </a:lnSpc>
            </a:pPr>
            <a:fld id="{130EABD8-B63D-484E-BC9C-9ADDB857E84C}" type="slidenum">
              <a:rPr b="0" lang="en-US" sz="1200" spc="-1" strike="noStrike">
                <a:latin typeface="Comic Sans MS"/>
              </a:rPr>
              <a:t>&lt;number&gt;</a:t>
            </a:fld>
            <a:endParaRPr b="0" lang="en-US" sz="1200" spc="-1" strike="noStrike">
              <a:latin typeface="Times New Roman"/>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6"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387" name="TextShape 2"/>
          <p:cNvSpPr txBox="1"/>
          <p:nvPr/>
        </p:nvSpPr>
        <p:spPr>
          <a:xfrm>
            <a:off x="3780000" y="9429840"/>
            <a:ext cx="2889000" cy="496440"/>
          </a:xfrm>
          <a:prstGeom prst="rect">
            <a:avLst/>
          </a:prstGeom>
          <a:noFill/>
          <a:ln w="9360">
            <a:noFill/>
          </a:ln>
        </p:spPr>
        <p:txBody>
          <a:bodyPr anchor="b"/>
          <a:p>
            <a:pPr algn="r">
              <a:lnSpc>
                <a:spcPct val="100000"/>
              </a:lnSpc>
            </a:pPr>
            <a:fld id="{CA2F73AA-C8B2-4982-8241-0DA2AB59FEE9}" type="slidenum">
              <a:rPr b="0" lang="en-US" sz="1200" spc="-1" strike="noStrike">
                <a:solidFill>
                  <a:srgbClr val="000000"/>
                </a:solidFill>
                <a:latin typeface="Comic Sans MS"/>
                <a:ea typeface="+mn-ea"/>
              </a:rPr>
              <a:t>&lt;number&gt;</a:t>
            </a:fld>
            <a:endParaRPr b="0" lang="en-US" sz="1200" spc="-1" strike="noStrike">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8" name="PlaceHolder 1"/>
          <p:cNvSpPr>
            <a:spLocks noGrp="1"/>
          </p:cNvSpPr>
          <p:nvPr>
            <p:ph type="body"/>
          </p:nvPr>
        </p:nvSpPr>
        <p:spPr>
          <a:xfrm>
            <a:off x="888840" y="4714920"/>
            <a:ext cx="4890600" cy="4466880"/>
          </a:xfrm>
          <a:prstGeom prst="rect">
            <a:avLst/>
          </a:prstGeom>
        </p:spPr>
        <p:txBody>
          <a:bodyPr/>
          <a:p>
            <a:r>
              <a:rPr b="1" lang="en-US" sz="2000" spc="-1" strike="noStrike">
                <a:latin typeface="Arial"/>
              </a:rPr>
              <a:t>Diffraction</a:t>
            </a:r>
            <a:r>
              <a:rPr b="0" lang="en-US" sz="2000" spc="-1" strike="noStrike">
                <a:latin typeface="Arial"/>
              </a:rPr>
              <a:t> refers to various phenomena which occur when a wave encounters an obstacle. In classical physics, the diffraction phenomenon is described as the apparent bending of waves around small obstacles and the spreading out of waves past small openings.</a:t>
            </a:r>
            <a:endParaRPr b="0" lang="en-US" sz="2000" spc="-1" strike="noStrike">
              <a:latin typeface="Arial"/>
            </a:endParaRPr>
          </a:p>
        </p:txBody>
      </p:sp>
      <p:sp>
        <p:nvSpPr>
          <p:cNvPr id="1389" name="TextShape 2"/>
          <p:cNvSpPr txBox="1"/>
          <p:nvPr/>
        </p:nvSpPr>
        <p:spPr>
          <a:xfrm>
            <a:off x="3780000" y="9429840"/>
            <a:ext cx="2889000" cy="496440"/>
          </a:xfrm>
          <a:prstGeom prst="rect">
            <a:avLst/>
          </a:prstGeom>
          <a:noFill/>
          <a:ln w="9360">
            <a:noFill/>
          </a:ln>
        </p:spPr>
        <p:txBody>
          <a:bodyPr anchor="b"/>
          <a:p>
            <a:pPr algn="r">
              <a:lnSpc>
                <a:spcPct val="100000"/>
              </a:lnSpc>
            </a:pPr>
            <a:fld id="{8FA6E86F-8AC2-41C8-8C82-055483C53FB1}" type="slidenum">
              <a:rPr b="0" lang="en-US" sz="1200" spc="-1" strike="noStrike">
                <a:solidFill>
                  <a:srgbClr val="000000"/>
                </a:solidFill>
                <a:latin typeface="Comic Sans MS"/>
                <a:ea typeface="+mn-ea"/>
              </a:rPr>
              <a:t>&lt;number&gt;</a:t>
            </a:fld>
            <a:endParaRPr b="0" lang="en-US" sz="1200" spc="-1" strike="noStrike">
              <a:latin typeface="Times New Roman"/>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0"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391" name="TextShape 2"/>
          <p:cNvSpPr txBox="1"/>
          <p:nvPr/>
        </p:nvSpPr>
        <p:spPr>
          <a:xfrm>
            <a:off x="3780000" y="9429840"/>
            <a:ext cx="2889000" cy="496440"/>
          </a:xfrm>
          <a:prstGeom prst="rect">
            <a:avLst/>
          </a:prstGeom>
          <a:noFill/>
          <a:ln w="9360">
            <a:noFill/>
          </a:ln>
        </p:spPr>
        <p:txBody>
          <a:bodyPr anchor="b"/>
          <a:p>
            <a:pPr algn="r">
              <a:lnSpc>
                <a:spcPct val="100000"/>
              </a:lnSpc>
            </a:pPr>
            <a:fld id="{3FDA7373-ABEF-48A4-9054-48197F426D79}" type="slidenum">
              <a:rPr b="0" lang="en-US" sz="1200" spc="-1" strike="noStrike">
                <a:latin typeface="Comic Sans MS"/>
              </a:rPr>
              <a:t>&lt;number&gt;</a:t>
            </a:fld>
            <a:endParaRPr b="0" lang="en-US" sz="1200" spc="-1" strike="noStrike">
              <a:latin typeface="Times New Roman"/>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2"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393" name="CustomShape 2"/>
          <p:cNvSpPr/>
          <p:nvPr/>
        </p:nvSpPr>
        <p:spPr>
          <a:xfrm>
            <a:off x="3778200" y="9428400"/>
            <a:ext cx="2889000" cy="496440"/>
          </a:xfrm>
          <a:prstGeom prst="rect">
            <a:avLst/>
          </a:prstGeom>
          <a:noFill/>
          <a:ln>
            <a:noFill/>
          </a:ln>
        </p:spPr>
        <p:style>
          <a:lnRef idx="0"/>
          <a:fillRef idx="0"/>
          <a:effectRef idx="0"/>
          <a:fontRef idx="minor"/>
        </p:style>
      </p:sp>
    </p:spTree>
  </p:cSld>
</p:notes>
</file>

<file path=ppt/notesSlides/notesSlide5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4"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395" name="CustomShape 2"/>
          <p:cNvSpPr/>
          <p:nvPr/>
        </p:nvSpPr>
        <p:spPr>
          <a:xfrm>
            <a:off x="3778200" y="9428400"/>
            <a:ext cx="2889000" cy="496440"/>
          </a:xfrm>
          <a:prstGeom prst="rect">
            <a:avLst/>
          </a:prstGeom>
          <a:noFill/>
          <a:ln>
            <a:noFill/>
          </a:ln>
        </p:spPr>
        <p:style>
          <a:lnRef idx="0"/>
          <a:fillRef idx="0"/>
          <a:effectRef idx="0"/>
          <a:fontRef idx="minor"/>
        </p:style>
      </p:sp>
    </p:spTree>
  </p:cSld>
</p:notes>
</file>

<file path=ppt/notesSlides/notesSlide6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6"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397" name="CustomShape 2"/>
          <p:cNvSpPr/>
          <p:nvPr/>
        </p:nvSpPr>
        <p:spPr>
          <a:xfrm>
            <a:off x="3778200" y="9428400"/>
            <a:ext cx="2889000" cy="496440"/>
          </a:xfrm>
          <a:prstGeom prst="rect">
            <a:avLst/>
          </a:prstGeom>
          <a:noFill/>
          <a:ln>
            <a:noFill/>
          </a:ln>
        </p:spPr>
        <p:style>
          <a:lnRef idx="0"/>
          <a:fillRef idx="0"/>
          <a:effectRef idx="0"/>
          <a:fontRef idx="minor"/>
        </p:style>
      </p:sp>
    </p:spTree>
  </p:cSld>
</p:notes>
</file>

<file path=ppt/notesSlides/notesSlide6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8"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399" name="CustomShape 2"/>
          <p:cNvSpPr/>
          <p:nvPr/>
        </p:nvSpPr>
        <p:spPr>
          <a:xfrm>
            <a:off x="3778200" y="9428400"/>
            <a:ext cx="2889000" cy="496440"/>
          </a:xfrm>
          <a:prstGeom prst="rect">
            <a:avLst/>
          </a:prstGeom>
          <a:noFill/>
          <a:ln>
            <a:noFill/>
          </a:ln>
        </p:spPr>
        <p:style>
          <a:lnRef idx="0"/>
          <a:fillRef idx="0"/>
          <a:effectRef idx="0"/>
          <a:fontRef idx="minor"/>
        </p:style>
      </p:sp>
    </p:spTree>
  </p:cSld>
</p:notes>
</file>

<file path=ppt/notesSlides/notesSlide7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0" name="TextShape 1"/>
          <p:cNvSpPr txBox="1"/>
          <p:nvPr/>
        </p:nvSpPr>
        <p:spPr>
          <a:xfrm>
            <a:off x="3780000" y="9429840"/>
            <a:ext cx="2889000" cy="496440"/>
          </a:xfrm>
          <a:prstGeom prst="rect">
            <a:avLst/>
          </a:prstGeom>
          <a:noFill/>
          <a:ln w="9360">
            <a:noFill/>
          </a:ln>
        </p:spPr>
        <p:txBody>
          <a:bodyPr anchor="b"/>
          <a:p>
            <a:pPr algn="r">
              <a:lnSpc>
                <a:spcPct val="100000"/>
              </a:lnSpc>
            </a:pPr>
            <a:fld id="{30584A14-E8EA-4DCE-9C12-58FDB787375E}" type="slidenum">
              <a:rPr b="0" lang="en-US" sz="1200" spc="-1" strike="noStrike">
                <a:latin typeface="Comic Sans MS"/>
              </a:rPr>
              <a:t>&lt;number&gt;</a:t>
            </a:fld>
            <a:endParaRPr b="0" lang="en-US" sz="1200" spc="-1" strike="noStrike">
              <a:latin typeface="Times New Roman"/>
            </a:endParaRPr>
          </a:p>
        </p:txBody>
      </p:sp>
      <p:sp>
        <p:nvSpPr>
          <p:cNvPr id="1401" name="PlaceHolder 2"/>
          <p:cNvSpPr>
            <a:spLocks noGrp="1"/>
          </p:cNvSpPr>
          <p:nvPr>
            <p:ph type="body"/>
          </p:nvPr>
        </p:nvSpPr>
        <p:spPr>
          <a:xfrm>
            <a:off x="666720" y="4714920"/>
            <a:ext cx="5335200" cy="4466880"/>
          </a:xfrm>
          <a:prstGeom prst="rect">
            <a:avLst/>
          </a:prstGeom>
        </p:spPr>
        <p:txBody>
          <a:bodyPr/>
          <a:p>
            <a:pPr marL="216000" indent="-216000">
              <a:lnSpc>
                <a:spcPct val="100000"/>
              </a:lnSpc>
            </a:pPr>
            <a:r>
              <a:rPr b="0" lang="en-US" sz="2000" spc="-1" strike="noStrike">
                <a:latin typeface="Arial"/>
              </a:rPr>
              <a:t>The information is represented as a sequence of binary bits, the binary bits are then </a:t>
            </a:r>
            <a:r>
              <a:rPr b="1" lang="en-US" sz="2000" spc="-1" strike="noStrike">
                <a:latin typeface="Arial"/>
              </a:rPr>
              <a:t>mapped (modulated) to analog signal waveforms</a:t>
            </a:r>
            <a:r>
              <a:rPr b="0" lang="en-US" sz="2000" spc="-1" strike="noStrike">
                <a:latin typeface="Arial"/>
              </a:rPr>
              <a:t> and transmited over a communication channel. The communication channel introduces noise and interference to corrupt the transmitted signal. At the receiver, the channel corrupted transmitted signal is mapped back to binary bits.</a:t>
            </a:r>
            <a:endParaRPr b="0" lang="en-US" sz="2000" spc="-1" strike="noStrike">
              <a:latin typeface="Arial"/>
            </a:endParaRPr>
          </a:p>
          <a:p>
            <a:pPr marL="216000" indent="-216000">
              <a:lnSpc>
                <a:spcPct val="100000"/>
              </a:lnSpc>
            </a:pPr>
            <a:r>
              <a:rPr b="0" lang="en-US" sz="2000" spc="-1" strike="noStrike">
                <a:latin typeface="Arial"/>
              </a:rPr>
              <a:t>The received binary information is estimate of the transmitted binary information.</a:t>
            </a:r>
            <a:endParaRPr b="0" lang="en-US" sz="2000" spc="-1" strike="noStrike">
              <a:latin typeface="Arial"/>
            </a:endParaRPr>
          </a:p>
          <a:p>
            <a:pPr marL="216000" indent="-216000">
              <a:lnSpc>
                <a:spcPct val="100000"/>
              </a:lnSpc>
            </a:pPr>
            <a:r>
              <a:rPr b="0" lang="en-US" sz="2000" spc="-1" strike="noStrike">
                <a:latin typeface="Arial"/>
              </a:rPr>
              <a:t>Channel coding is often used in digital communication systems to protect the digital information from noise and interference and reduce the number of bit errors. Channel coding is mostly accomplished by selectively introducing redundant bits into the transmitted information stream. These additional bits will allow detection and correction of bit errors in the received data stream and provide more reliable information transmission.</a:t>
            </a:r>
            <a:endParaRPr b="0" lang="en-US" sz="2000" spc="-1" strike="noStrike">
              <a:latin typeface="Arial"/>
            </a:endParaRPr>
          </a:p>
        </p:txBody>
      </p:sp>
    </p:spTree>
  </p:cSld>
</p:notes>
</file>

<file path=ppt/notesSlides/notesSlide8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2" name="TextShape 1"/>
          <p:cNvSpPr txBox="1"/>
          <p:nvPr/>
        </p:nvSpPr>
        <p:spPr>
          <a:xfrm>
            <a:off x="3780000" y="9429840"/>
            <a:ext cx="2889000" cy="496440"/>
          </a:xfrm>
          <a:prstGeom prst="rect">
            <a:avLst/>
          </a:prstGeom>
          <a:noFill/>
          <a:ln w="9360">
            <a:noFill/>
          </a:ln>
        </p:spPr>
        <p:txBody>
          <a:bodyPr anchor="b"/>
          <a:p>
            <a:pPr algn="r">
              <a:lnSpc>
                <a:spcPct val="100000"/>
              </a:lnSpc>
            </a:pPr>
            <a:fld id="{1A30F03B-E7CC-48C3-968E-DDB92FA062EE}" type="slidenum">
              <a:rPr b="0" lang="en-US" sz="1200" spc="-1" strike="noStrike">
                <a:latin typeface="Comic Sans MS"/>
              </a:rPr>
              <a:t>&lt;number&gt;</a:t>
            </a:fld>
            <a:endParaRPr b="0" lang="en-US" sz="1200" spc="-1" strike="noStrike">
              <a:latin typeface="Times New Roman"/>
            </a:endParaRPr>
          </a:p>
        </p:txBody>
      </p:sp>
      <p:sp>
        <p:nvSpPr>
          <p:cNvPr id="1403" name="PlaceHolder 2"/>
          <p:cNvSpPr>
            <a:spLocks noGrp="1"/>
          </p:cNvSpPr>
          <p:nvPr>
            <p:ph type="body"/>
          </p:nvPr>
        </p:nvSpPr>
        <p:spPr>
          <a:xfrm>
            <a:off x="666720" y="4716360"/>
            <a:ext cx="5335200" cy="4466880"/>
          </a:xfrm>
          <a:prstGeom prst="rect">
            <a:avLst/>
          </a:prstGeom>
        </p:spPr>
        <p:txBody>
          <a:bodyPr/>
          <a:p>
            <a:pPr marL="216000" indent="-216000">
              <a:lnSpc>
                <a:spcPct val="100000"/>
              </a:lnSpc>
            </a:pPr>
            <a:r>
              <a:rPr b="0" lang="en-US" sz="2000" spc="-1" strike="noStrike">
                <a:latin typeface="Arial"/>
              </a:rPr>
              <a:t>The information is represented as a sequence of binary bits, the binary bits are then mapped (modulated) to analog signal waveforms and transmited over a communication channel. The communication channel introduces noise and interference to corrupt the transmitted signal. At the receiver, the channel corrupted transmitted signal is mapped back to binary bits.</a:t>
            </a:r>
            <a:endParaRPr b="0" lang="en-US" sz="2000" spc="-1" strike="noStrike">
              <a:latin typeface="Arial"/>
            </a:endParaRPr>
          </a:p>
          <a:p>
            <a:pPr marL="216000" indent="-216000">
              <a:lnSpc>
                <a:spcPct val="100000"/>
              </a:lnSpc>
            </a:pPr>
            <a:r>
              <a:rPr b="0" lang="en-US" sz="2000" spc="-1" strike="noStrike">
                <a:latin typeface="Arial"/>
              </a:rPr>
              <a:t>The received binary information is estimate of the transmitted binary information.</a:t>
            </a:r>
            <a:endParaRPr b="0" lang="en-US" sz="2000" spc="-1" strike="noStrike">
              <a:latin typeface="Arial"/>
            </a:endParaRPr>
          </a:p>
          <a:p>
            <a:pPr marL="216000" indent="-216000">
              <a:lnSpc>
                <a:spcPct val="100000"/>
              </a:lnSpc>
            </a:pPr>
            <a:r>
              <a:rPr b="0" lang="en-US" sz="2000" spc="-1" strike="noStrike">
                <a:latin typeface="Arial"/>
              </a:rPr>
              <a:t>Channel coding is often used in digital communication systems to protect the digital information from noise and interference and reduce the number of bit errors. Channel coding is mostly accomplished by selectively introducing redundant bits into the transmitted information stream. These additional bits will allow detection and correction of bit errors in the received data stream and provide more reliable information transmission.</a:t>
            </a:r>
            <a:endParaRPr b="0" lang="en-US" sz="2000" spc="-1" strike="noStrike">
              <a:latin typeface="Arial"/>
            </a:endParaRPr>
          </a:p>
        </p:txBody>
      </p:sp>
    </p:spTree>
  </p:cSld>
</p:notes>
</file>

<file path=ppt/notesSlides/notesSlide8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4"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405" name="TextShape 2"/>
          <p:cNvSpPr txBox="1"/>
          <p:nvPr/>
        </p:nvSpPr>
        <p:spPr>
          <a:xfrm>
            <a:off x="3780000" y="9429840"/>
            <a:ext cx="2889000" cy="496440"/>
          </a:xfrm>
          <a:prstGeom prst="rect">
            <a:avLst/>
          </a:prstGeom>
          <a:noFill/>
          <a:ln w="9360">
            <a:noFill/>
          </a:ln>
        </p:spPr>
        <p:txBody>
          <a:bodyPr anchor="b"/>
          <a:p>
            <a:pPr algn="r">
              <a:lnSpc>
                <a:spcPct val="100000"/>
              </a:lnSpc>
            </a:pPr>
            <a:fld id="{DA065DC2-1F67-49F0-BC06-1407E6AAFD5B}" type="slidenum">
              <a:rPr b="0" lang="en-US" sz="1200" spc="-1" strike="noStrike">
                <a:solidFill>
                  <a:srgbClr val="000000"/>
                </a:solidFill>
                <a:latin typeface="Comic Sans MS"/>
                <a:ea typeface="+mn-ea"/>
              </a:rPr>
              <a:t>&lt;number&gt;</a:t>
            </a:fld>
            <a:endParaRPr b="0" lang="en-US" sz="1200" spc="-1" strike="noStrike">
              <a:latin typeface="Times New Roman"/>
            </a:endParaRPr>
          </a:p>
        </p:txBody>
      </p:sp>
    </p:spTree>
  </p:cSld>
</p:notes>
</file>

<file path=ppt/notesSlides/notesSlide8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6" name="PlaceHolder 1"/>
          <p:cNvSpPr>
            <a:spLocks noGrp="1"/>
          </p:cNvSpPr>
          <p:nvPr>
            <p:ph type="body"/>
          </p:nvPr>
        </p:nvSpPr>
        <p:spPr>
          <a:xfrm>
            <a:off x="888840" y="4714920"/>
            <a:ext cx="4890600" cy="4466880"/>
          </a:xfrm>
          <a:prstGeom prst="rect">
            <a:avLst/>
          </a:prstGeom>
        </p:spPr>
        <p:txBody>
          <a:bodyPr>
            <a:normAutofit/>
          </a:bodyPr>
          <a:p>
            <a:endParaRPr b="0" lang="en-US" sz="2000" spc="-1" strike="noStrike">
              <a:latin typeface="Arial"/>
            </a:endParaRPr>
          </a:p>
        </p:txBody>
      </p:sp>
      <p:sp>
        <p:nvSpPr>
          <p:cNvPr id="1407" name="TextShape 2"/>
          <p:cNvSpPr txBox="1"/>
          <p:nvPr/>
        </p:nvSpPr>
        <p:spPr>
          <a:xfrm>
            <a:off x="3780000" y="9429840"/>
            <a:ext cx="2889000" cy="496440"/>
          </a:xfrm>
          <a:prstGeom prst="rect">
            <a:avLst/>
          </a:prstGeom>
          <a:noFill/>
          <a:ln w="9360">
            <a:noFill/>
          </a:ln>
        </p:spPr>
        <p:txBody>
          <a:bodyPr anchor="b"/>
          <a:p>
            <a:pPr algn="r">
              <a:lnSpc>
                <a:spcPct val="100000"/>
              </a:lnSpc>
            </a:pPr>
            <a:fld id="{0134982D-02FD-4842-A54D-1978B232E44F}" type="slidenum">
              <a:rPr b="0" lang="en-US" sz="1200" spc="-1" strike="noStrike">
                <a:solidFill>
                  <a:srgbClr val="000000"/>
                </a:solidFill>
                <a:latin typeface="Comic Sans MS"/>
                <a:ea typeface="+mn-ea"/>
              </a:rPr>
              <a:t>&lt;number&gt;</a:t>
            </a:fld>
            <a:endParaRPr b="0" lang="en-US" sz="1200" spc="-1" strike="noStrike">
              <a:latin typeface="Times New Roman"/>
            </a:endParaRPr>
          </a:p>
        </p:txBody>
      </p:sp>
    </p:spTree>
  </p:cSld>
</p:notes>
</file>

<file path=ppt/notesSlides/notesSlide8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8" name="PlaceHolder 1"/>
          <p:cNvSpPr>
            <a:spLocks noGrp="1"/>
          </p:cNvSpPr>
          <p:nvPr>
            <p:ph type="body"/>
          </p:nvPr>
        </p:nvSpPr>
        <p:spPr>
          <a:xfrm>
            <a:off x="888840" y="4714920"/>
            <a:ext cx="4890600" cy="4466880"/>
          </a:xfrm>
          <a:prstGeom prst="rect">
            <a:avLst/>
          </a:prstGeom>
        </p:spPr>
        <p:txBody>
          <a:bodyPr>
            <a:normAutofit/>
          </a:bodyPr>
          <a:p>
            <a:endParaRPr b="0" lang="en-US" sz="2000" spc="-1" strike="noStrike">
              <a:latin typeface="Arial"/>
            </a:endParaRPr>
          </a:p>
        </p:txBody>
      </p:sp>
      <p:sp>
        <p:nvSpPr>
          <p:cNvPr id="1409" name="TextShape 2"/>
          <p:cNvSpPr txBox="1"/>
          <p:nvPr/>
        </p:nvSpPr>
        <p:spPr>
          <a:xfrm>
            <a:off x="3780000" y="9429840"/>
            <a:ext cx="2889000" cy="496440"/>
          </a:xfrm>
          <a:prstGeom prst="rect">
            <a:avLst/>
          </a:prstGeom>
          <a:noFill/>
          <a:ln w="9360">
            <a:noFill/>
          </a:ln>
        </p:spPr>
        <p:txBody>
          <a:bodyPr anchor="b"/>
          <a:p>
            <a:pPr algn="r">
              <a:lnSpc>
                <a:spcPct val="100000"/>
              </a:lnSpc>
            </a:pPr>
            <a:fld id="{85989F8A-182F-4749-8F90-F2F13C74EEDD}" type="slidenum">
              <a:rPr b="0" lang="en-US" sz="1200" spc="-1" strike="noStrike">
                <a:solidFill>
                  <a:srgbClr val="000000"/>
                </a:solidFill>
                <a:latin typeface="Comic Sans MS"/>
                <a:ea typeface="+mn-ea"/>
              </a:rPr>
              <a:t>&lt;number&gt;</a:t>
            </a:fld>
            <a:endParaRPr b="0" lang="en-US" sz="1200" spc="-1" strike="noStrike">
              <a:latin typeface="Times New Roman"/>
            </a:endParaRPr>
          </a:p>
        </p:txBody>
      </p:sp>
    </p:spTree>
  </p:cSld>
</p:notes>
</file>

<file path=ppt/notesSlides/notesSlide9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0"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411" name="TextShape 2"/>
          <p:cNvSpPr txBox="1"/>
          <p:nvPr/>
        </p:nvSpPr>
        <p:spPr>
          <a:xfrm>
            <a:off x="3780000" y="9429840"/>
            <a:ext cx="2889000" cy="496440"/>
          </a:xfrm>
          <a:prstGeom prst="rect">
            <a:avLst/>
          </a:prstGeom>
          <a:noFill/>
          <a:ln w="9360">
            <a:noFill/>
          </a:ln>
        </p:spPr>
        <p:txBody>
          <a:bodyPr anchor="b"/>
          <a:p>
            <a:pPr algn="r">
              <a:lnSpc>
                <a:spcPct val="100000"/>
              </a:lnSpc>
            </a:pPr>
            <a:fld id="{CD84C89F-835D-41D8-BED3-FD5D35CF9FAE}" type="slidenum">
              <a:rPr b="0" lang="en-US" sz="1200" spc="-1" strike="noStrike">
                <a:solidFill>
                  <a:srgbClr val="000000"/>
                </a:solidFill>
                <a:latin typeface="Comic Sans MS"/>
                <a:ea typeface="+mn-ea"/>
              </a:rPr>
              <a:t>&lt;number&gt;</a:t>
            </a:fld>
            <a:endParaRPr b="0" lang="en-US" sz="1200" spc="-1" strike="noStrike">
              <a:latin typeface="Times New Roman"/>
            </a:endParaRPr>
          </a:p>
        </p:txBody>
      </p:sp>
    </p:spTree>
  </p:cSld>
</p:notes>
</file>

<file path=ppt/notesSlides/notesSlide9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2"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413" name="TextShape 2"/>
          <p:cNvSpPr txBox="1"/>
          <p:nvPr/>
        </p:nvSpPr>
        <p:spPr>
          <a:xfrm>
            <a:off x="3780000" y="9429840"/>
            <a:ext cx="2889000" cy="496440"/>
          </a:xfrm>
          <a:prstGeom prst="rect">
            <a:avLst/>
          </a:prstGeom>
          <a:noFill/>
          <a:ln w="9360">
            <a:noFill/>
          </a:ln>
        </p:spPr>
        <p:txBody>
          <a:bodyPr anchor="b"/>
          <a:p>
            <a:pPr algn="r">
              <a:lnSpc>
                <a:spcPct val="100000"/>
              </a:lnSpc>
            </a:pPr>
            <a:fld id="{1A549304-4FE2-4DDE-B8E9-FD5CA02E78A7}" type="slidenum">
              <a:rPr b="0" lang="en-US" sz="1200" spc="-1" strike="noStrike">
                <a:latin typeface="Comic Sans MS"/>
              </a:rPr>
              <a:t>&lt;number&gt;</a:t>
            </a:fld>
            <a:endParaRPr b="0" lang="en-US" sz="1200" spc="-1" strike="noStrike">
              <a:latin typeface="Times New Roman"/>
            </a:endParaRPr>
          </a:p>
        </p:txBody>
      </p:sp>
    </p:spTree>
  </p:cSld>
</p:notes>
</file>

<file path=ppt/notesSlides/notesSlide9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4"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415" name="TextShape 2"/>
          <p:cNvSpPr txBox="1"/>
          <p:nvPr/>
        </p:nvSpPr>
        <p:spPr>
          <a:xfrm>
            <a:off x="3780000" y="9429840"/>
            <a:ext cx="2889000" cy="496440"/>
          </a:xfrm>
          <a:prstGeom prst="rect">
            <a:avLst/>
          </a:prstGeom>
          <a:noFill/>
          <a:ln w="9360">
            <a:noFill/>
          </a:ln>
        </p:spPr>
        <p:txBody>
          <a:bodyPr anchor="b"/>
          <a:p>
            <a:pPr algn="r">
              <a:lnSpc>
                <a:spcPct val="100000"/>
              </a:lnSpc>
            </a:pPr>
            <a:fld id="{179BA712-3F53-4B34-AD9A-66D35194D786}" type="slidenum">
              <a:rPr b="0" lang="en-US" sz="1200" spc="-1" strike="noStrike">
                <a:latin typeface="Comic Sans MS"/>
              </a:rPr>
              <a:t>&lt;number&gt;</a:t>
            </a:fld>
            <a:endParaRPr b="0" lang="en-US" sz="1200" spc="-1" strike="noStrike">
              <a:latin typeface="Times New Roman"/>
            </a:endParaRPr>
          </a:p>
        </p:txBody>
      </p:sp>
    </p:spTree>
  </p:cSld>
</p:notes>
</file>

<file path=ppt/notesSlides/notesSlide9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6"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417" name="TextShape 2"/>
          <p:cNvSpPr txBox="1"/>
          <p:nvPr/>
        </p:nvSpPr>
        <p:spPr>
          <a:xfrm>
            <a:off x="3780000" y="9429840"/>
            <a:ext cx="2889000" cy="496440"/>
          </a:xfrm>
          <a:prstGeom prst="rect">
            <a:avLst/>
          </a:prstGeom>
          <a:noFill/>
          <a:ln w="9360">
            <a:noFill/>
          </a:ln>
        </p:spPr>
        <p:txBody>
          <a:bodyPr anchor="b"/>
          <a:p>
            <a:pPr algn="r">
              <a:lnSpc>
                <a:spcPct val="100000"/>
              </a:lnSpc>
            </a:pPr>
            <a:fld id="{CF157B0F-E0B0-4B49-99CE-34BE1CBDEDFD}" type="slidenum">
              <a:rPr b="0" lang="en-US" sz="1200" spc="-1" strike="noStrike">
                <a:latin typeface="Comic Sans MS"/>
              </a:rPr>
              <a:t>&lt;number&gt;</a:t>
            </a:fld>
            <a:endParaRPr b="0" lang="en-US" sz="1200" spc="-1" strike="noStrike">
              <a:latin typeface="Times New Roman"/>
            </a:endParaRPr>
          </a:p>
        </p:txBody>
      </p:sp>
    </p:spTree>
  </p:cSld>
</p:notes>
</file>

<file path=ppt/notesSlides/notesSlide9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8"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419" name="TextShape 2"/>
          <p:cNvSpPr txBox="1"/>
          <p:nvPr/>
        </p:nvSpPr>
        <p:spPr>
          <a:xfrm>
            <a:off x="3780000" y="9429840"/>
            <a:ext cx="2889000" cy="496440"/>
          </a:xfrm>
          <a:prstGeom prst="rect">
            <a:avLst/>
          </a:prstGeom>
          <a:noFill/>
          <a:ln w="9360">
            <a:noFill/>
          </a:ln>
        </p:spPr>
        <p:txBody>
          <a:bodyPr anchor="b"/>
          <a:p>
            <a:pPr algn="r">
              <a:lnSpc>
                <a:spcPct val="100000"/>
              </a:lnSpc>
            </a:pPr>
            <a:fld id="{E77164F9-E986-4E32-A6DD-D9B87DD9CB12}" type="slidenum">
              <a:rPr b="0" lang="en-US" sz="1200" spc="-1" strike="noStrike">
                <a:latin typeface="Comic Sans MS"/>
              </a:rPr>
              <a:t>&lt;number&gt;</a:t>
            </a:fld>
            <a:endParaRPr b="0" lang="en-US" sz="1200" spc="-1" strike="noStrike">
              <a:latin typeface="Times New Roman"/>
            </a:endParaRPr>
          </a:p>
        </p:txBody>
      </p:sp>
    </p:spTree>
  </p:cSld>
</p:notes>
</file>

<file path=ppt/notesSlides/notesSlide9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0"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421" name="TextShape 2"/>
          <p:cNvSpPr txBox="1"/>
          <p:nvPr/>
        </p:nvSpPr>
        <p:spPr>
          <a:xfrm>
            <a:off x="3780000" y="9429840"/>
            <a:ext cx="2889000" cy="496440"/>
          </a:xfrm>
          <a:prstGeom prst="rect">
            <a:avLst/>
          </a:prstGeom>
          <a:noFill/>
          <a:ln w="9360">
            <a:noFill/>
          </a:ln>
        </p:spPr>
        <p:txBody>
          <a:bodyPr anchor="b"/>
          <a:p>
            <a:pPr algn="r">
              <a:lnSpc>
                <a:spcPct val="100000"/>
              </a:lnSpc>
            </a:pPr>
            <a:fld id="{341F4888-A64C-486B-A912-03E4DC227631}" type="slidenum">
              <a:rPr b="0" lang="en-US" sz="1200" spc="-1" strike="noStrike">
                <a:latin typeface="Comic Sans MS"/>
              </a:rPr>
              <a:t>&lt;number&gt;</a:t>
            </a:fld>
            <a:endParaRPr b="0" lang="en-US" sz="1200" spc="-1" strike="noStrike">
              <a:latin typeface="Times New Roman"/>
            </a:endParaRPr>
          </a:p>
        </p:txBody>
      </p:sp>
    </p:spTree>
  </p:cSld>
</p:notes>
</file>

<file path=ppt/notesSlides/notesSlide9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2" name="PlaceHolder 1"/>
          <p:cNvSpPr>
            <a:spLocks noGrp="1"/>
          </p:cNvSpPr>
          <p:nvPr>
            <p:ph type="body"/>
          </p:nvPr>
        </p:nvSpPr>
        <p:spPr>
          <a:xfrm>
            <a:off x="888840" y="4714920"/>
            <a:ext cx="4890600" cy="4466880"/>
          </a:xfrm>
          <a:prstGeom prst="rect">
            <a:avLst/>
          </a:prstGeom>
        </p:spPr>
        <p:txBody>
          <a:bodyPr/>
          <a:p>
            <a:endParaRPr b="0" lang="en-US" sz="2000" spc="-1" strike="noStrike">
              <a:latin typeface="Arial"/>
            </a:endParaRPr>
          </a:p>
        </p:txBody>
      </p:sp>
      <p:sp>
        <p:nvSpPr>
          <p:cNvPr id="1423" name="TextShape 2"/>
          <p:cNvSpPr txBox="1"/>
          <p:nvPr/>
        </p:nvSpPr>
        <p:spPr>
          <a:xfrm>
            <a:off x="3780000" y="9429840"/>
            <a:ext cx="2889000" cy="496440"/>
          </a:xfrm>
          <a:prstGeom prst="rect">
            <a:avLst/>
          </a:prstGeom>
          <a:noFill/>
          <a:ln w="9360">
            <a:noFill/>
          </a:ln>
        </p:spPr>
        <p:txBody>
          <a:bodyPr anchor="b"/>
          <a:p>
            <a:pPr algn="r">
              <a:lnSpc>
                <a:spcPct val="100000"/>
              </a:lnSpc>
            </a:pPr>
            <a:fld id="{C284587E-A925-462F-AF97-0EDA2173E61B}" type="slidenum">
              <a:rPr b="0" lang="en-US" sz="1200" spc="-1" strike="noStrike">
                <a:latin typeface="Comic Sans MS"/>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29" name="PlaceHolder 2"/>
          <p:cNvSpPr>
            <a:spLocks noGrp="1"/>
          </p:cNvSpPr>
          <p:nvPr>
            <p:ph type="body"/>
          </p:nvPr>
        </p:nvSpPr>
        <p:spPr>
          <a:xfrm>
            <a:off x="457200" y="160020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0" name="PlaceHolder 3"/>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54"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355"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56"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57"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58"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59"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360"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61" name="PlaceHolder 3"/>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62" name="PlaceHolder 4"/>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63"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364"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65"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66"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67"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368"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69"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70" name="PlaceHolder 4"/>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71"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372" name="PlaceHolder 2"/>
          <p:cNvSpPr>
            <a:spLocks noGrp="1"/>
          </p:cNvSpPr>
          <p:nvPr>
            <p:ph type="body"/>
          </p:nvPr>
        </p:nvSpPr>
        <p:spPr>
          <a:xfrm>
            <a:off x="457200" y="160020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73" name="PlaceHolder 3"/>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4"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375"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76"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77"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78" name="PlaceHolder 5"/>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9"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380" name="PlaceHolder 2"/>
          <p:cNvSpPr>
            <a:spLocks noGrp="1"/>
          </p:cNvSpPr>
          <p:nvPr>
            <p:ph type="body"/>
          </p:nvPr>
        </p:nvSpPr>
        <p:spPr>
          <a:xfrm>
            <a:off x="45720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81" name="PlaceHolder 3"/>
          <p:cNvSpPr>
            <a:spLocks noGrp="1"/>
          </p:cNvSpPr>
          <p:nvPr>
            <p:ph type="body"/>
          </p:nvPr>
        </p:nvSpPr>
        <p:spPr>
          <a:xfrm>
            <a:off x="323964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82" name="PlaceHolder 4"/>
          <p:cNvSpPr>
            <a:spLocks noGrp="1"/>
          </p:cNvSpPr>
          <p:nvPr>
            <p:ph type="body"/>
          </p:nvPr>
        </p:nvSpPr>
        <p:spPr>
          <a:xfrm>
            <a:off x="602208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83" name="PlaceHolder 5"/>
          <p:cNvSpPr>
            <a:spLocks noGrp="1"/>
          </p:cNvSpPr>
          <p:nvPr>
            <p:ph type="body"/>
          </p:nvPr>
        </p:nvSpPr>
        <p:spPr>
          <a:xfrm>
            <a:off x="602208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84" name="PlaceHolder 6"/>
          <p:cNvSpPr>
            <a:spLocks noGrp="1"/>
          </p:cNvSpPr>
          <p:nvPr>
            <p:ph type="body"/>
          </p:nvPr>
        </p:nvSpPr>
        <p:spPr>
          <a:xfrm>
            <a:off x="323964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85" name="PlaceHolder 7"/>
          <p:cNvSpPr>
            <a:spLocks noGrp="1"/>
          </p:cNvSpPr>
          <p:nvPr>
            <p:ph type="body"/>
          </p:nvPr>
        </p:nvSpPr>
        <p:spPr>
          <a:xfrm>
            <a:off x="45720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32"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3"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4"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5" name="PlaceHolder 5"/>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93"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394"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95"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396" name="PlaceHolder 2"/>
          <p:cNvSpPr>
            <a:spLocks noGrp="1"/>
          </p:cNvSpPr>
          <p:nvPr>
            <p:ph type="body"/>
          </p:nvPr>
        </p:nvSpPr>
        <p:spPr>
          <a:xfrm>
            <a:off x="457200" y="1600200"/>
            <a:ext cx="822924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97"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398"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99"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00"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01"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02"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403"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404" name="PlaceHolder 3"/>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405" name="PlaceHolder 4"/>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06"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407"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408"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409"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10"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411"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412"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413" name="PlaceHolder 4"/>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14"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415" name="PlaceHolder 2"/>
          <p:cNvSpPr>
            <a:spLocks noGrp="1"/>
          </p:cNvSpPr>
          <p:nvPr>
            <p:ph type="body"/>
          </p:nvPr>
        </p:nvSpPr>
        <p:spPr>
          <a:xfrm>
            <a:off x="457200" y="160020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416" name="PlaceHolder 3"/>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17"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418"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419"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420"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421" name="PlaceHolder 5"/>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37" name="PlaceHolder 2"/>
          <p:cNvSpPr>
            <a:spLocks noGrp="1"/>
          </p:cNvSpPr>
          <p:nvPr>
            <p:ph type="body"/>
          </p:nvPr>
        </p:nvSpPr>
        <p:spPr>
          <a:xfrm>
            <a:off x="45720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8" name="PlaceHolder 3"/>
          <p:cNvSpPr>
            <a:spLocks noGrp="1"/>
          </p:cNvSpPr>
          <p:nvPr>
            <p:ph type="body"/>
          </p:nvPr>
        </p:nvSpPr>
        <p:spPr>
          <a:xfrm>
            <a:off x="323964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9" name="PlaceHolder 4"/>
          <p:cNvSpPr>
            <a:spLocks noGrp="1"/>
          </p:cNvSpPr>
          <p:nvPr>
            <p:ph type="body"/>
          </p:nvPr>
        </p:nvSpPr>
        <p:spPr>
          <a:xfrm>
            <a:off x="602208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40" name="PlaceHolder 5"/>
          <p:cNvSpPr>
            <a:spLocks noGrp="1"/>
          </p:cNvSpPr>
          <p:nvPr>
            <p:ph type="body"/>
          </p:nvPr>
        </p:nvSpPr>
        <p:spPr>
          <a:xfrm>
            <a:off x="602208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41" name="PlaceHolder 6"/>
          <p:cNvSpPr>
            <a:spLocks noGrp="1"/>
          </p:cNvSpPr>
          <p:nvPr>
            <p:ph type="body"/>
          </p:nvPr>
        </p:nvSpPr>
        <p:spPr>
          <a:xfrm>
            <a:off x="323964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42" name="PlaceHolder 7"/>
          <p:cNvSpPr>
            <a:spLocks noGrp="1"/>
          </p:cNvSpPr>
          <p:nvPr>
            <p:ph type="body"/>
          </p:nvPr>
        </p:nvSpPr>
        <p:spPr>
          <a:xfrm>
            <a:off x="45720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22"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423" name="PlaceHolder 2"/>
          <p:cNvSpPr>
            <a:spLocks noGrp="1"/>
          </p:cNvSpPr>
          <p:nvPr>
            <p:ph type="body"/>
          </p:nvPr>
        </p:nvSpPr>
        <p:spPr>
          <a:xfrm>
            <a:off x="45720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424" name="PlaceHolder 3"/>
          <p:cNvSpPr>
            <a:spLocks noGrp="1"/>
          </p:cNvSpPr>
          <p:nvPr>
            <p:ph type="body"/>
          </p:nvPr>
        </p:nvSpPr>
        <p:spPr>
          <a:xfrm>
            <a:off x="323964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425" name="PlaceHolder 4"/>
          <p:cNvSpPr>
            <a:spLocks noGrp="1"/>
          </p:cNvSpPr>
          <p:nvPr>
            <p:ph type="body"/>
          </p:nvPr>
        </p:nvSpPr>
        <p:spPr>
          <a:xfrm>
            <a:off x="602208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426" name="PlaceHolder 5"/>
          <p:cNvSpPr>
            <a:spLocks noGrp="1"/>
          </p:cNvSpPr>
          <p:nvPr>
            <p:ph type="body"/>
          </p:nvPr>
        </p:nvSpPr>
        <p:spPr>
          <a:xfrm>
            <a:off x="602208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427" name="PlaceHolder 6"/>
          <p:cNvSpPr>
            <a:spLocks noGrp="1"/>
          </p:cNvSpPr>
          <p:nvPr>
            <p:ph type="body"/>
          </p:nvPr>
        </p:nvSpPr>
        <p:spPr>
          <a:xfrm>
            <a:off x="323964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428" name="PlaceHolder 7"/>
          <p:cNvSpPr>
            <a:spLocks noGrp="1"/>
          </p:cNvSpPr>
          <p:nvPr>
            <p:ph type="body"/>
          </p:nvPr>
        </p:nvSpPr>
        <p:spPr>
          <a:xfrm>
            <a:off x="45720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50"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52" name="PlaceHolder 2"/>
          <p:cNvSpPr>
            <a:spLocks noGrp="1"/>
          </p:cNvSpPr>
          <p:nvPr>
            <p:ph type="body"/>
          </p:nvPr>
        </p:nvSpPr>
        <p:spPr>
          <a:xfrm>
            <a:off x="457200" y="1600200"/>
            <a:ext cx="822924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54"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55"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59"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0" name="PlaceHolder 3"/>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1" name="PlaceHolder 4"/>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8"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63"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4"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5"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67"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8"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9" name="PlaceHolder 4"/>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71" name="PlaceHolder 2"/>
          <p:cNvSpPr>
            <a:spLocks noGrp="1"/>
          </p:cNvSpPr>
          <p:nvPr>
            <p:ph type="body"/>
          </p:nvPr>
        </p:nvSpPr>
        <p:spPr>
          <a:xfrm>
            <a:off x="457200" y="160020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2" name="PlaceHolder 3"/>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74"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5"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6"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7" name="PlaceHolder 5"/>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79" name="PlaceHolder 2"/>
          <p:cNvSpPr>
            <a:spLocks noGrp="1"/>
          </p:cNvSpPr>
          <p:nvPr>
            <p:ph type="body"/>
          </p:nvPr>
        </p:nvSpPr>
        <p:spPr>
          <a:xfrm>
            <a:off x="45720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80" name="PlaceHolder 3"/>
          <p:cNvSpPr>
            <a:spLocks noGrp="1"/>
          </p:cNvSpPr>
          <p:nvPr>
            <p:ph type="body"/>
          </p:nvPr>
        </p:nvSpPr>
        <p:spPr>
          <a:xfrm>
            <a:off x="323964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81" name="PlaceHolder 4"/>
          <p:cNvSpPr>
            <a:spLocks noGrp="1"/>
          </p:cNvSpPr>
          <p:nvPr>
            <p:ph type="body"/>
          </p:nvPr>
        </p:nvSpPr>
        <p:spPr>
          <a:xfrm>
            <a:off x="602208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82" name="PlaceHolder 5"/>
          <p:cNvSpPr>
            <a:spLocks noGrp="1"/>
          </p:cNvSpPr>
          <p:nvPr>
            <p:ph type="body"/>
          </p:nvPr>
        </p:nvSpPr>
        <p:spPr>
          <a:xfrm>
            <a:off x="602208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83" name="PlaceHolder 6"/>
          <p:cNvSpPr>
            <a:spLocks noGrp="1"/>
          </p:cNvSpPr>
          <p:nvPr>
            <p:ph type="body"/>
          </p:nvPr>
        </p:nvSpPr>
        <p:spPr>
          <a:xfrm>
            <a:off x="323964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84" name="PlaceHolder 7"/>
          <p:cNvSpPr>
            <a:spLocks noGrp="1"/>
          </p:cNvSpPr>
          <p:nvPr>
            <p:ph type="body"/>
          </p:nvPr>
        </p:nvSpPr>
        <p:spPr>
          <a:xfrm>
            <a:off x="45720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93"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95" name="PlaceHolder 2"/>
          <p:cNvSpPr>
            <a:spLocks noGrp="1"/>
          </p:cNvSpPr>
          <p:nvPr>
            <p:ph type="body"/>
          </p:nvPr>
        </p:nvSpPr>
        <p:spPr>
          <a:xfrm>
            <a:off x="457200" y="1600200"/>
            <a:ext cx="822924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97"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98"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10" name="PlaceHolder 2"/>
          <p:cNvSpPr>
            <a:spLocks noGrp="1"/>
          </p:cNvSpPr>
          <p:nvPr>
            <p:ph type="body"/>
          </p:nvPr>
        </p:nvSpPr>
        <p:spPr>
          <a:xfrm>
            <a:off x="457200" y="1600200"/>
            <a:ext cx="822924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102"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03" name="PlaceHolder 3"/>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04" name="PlaceHolder 4"/>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106"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07"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08"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110"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11"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12" name="PlaceHolder 4"/>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114" name="PlaceHolder 2"/>
          <p:cNvSpPr>
            <a:spLocks noGrp="1"/>
          </p:cNvSpPr>
          <p:nvPr>
            <p:ph type="body"/>
          </p:nvPr>
        </p:nvSpPr>
        <p:spPr>
          <a:xfrm>
            <a:off x="457200" y="160020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15" name="PlaceHolder 3"/>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117"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18"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19"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20" name="PlaceHolder 5"/>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122" name="PlaceHolder 2"/>
          <p:cNvSpPr>
            <a:spLocks noGrp="1"/>
          </p:cNvSpPr>
          <p:nvPr>
            <p:ph type="body"/>
          </p:nvPr>
        </p:nvSpPr>
        <p:spPr>
          <a:xfrm>
            <a:off x="45720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23" name="PlaceHolder 3"/>
          <p:cNvSpPr>
            <a:spLocks noGrp="1"/>
          </p:cNvSpPr>
          <p:nvPr>
            <p:ph type="body"/>
          </p:nvPr>
        </p:nvSpPr>
        <p:spPr>
          <a:xfrm>
            <a:off x="323964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24" name="PlaceHolder 4"/>
          <p:cNvSpPr>
            <a:spLocks noGrp="1"/>
          </p:cNvSpPr>
          <p:nvPr>
            <p:ph type="body"/>
          </p:nvPr>
        </p:nvSpPr>
        <p:spPr>
          <a:xfrm>
            <a:off x="602208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25" name="PlaceHolder 5"/>
          <p:cNvSpPr>
            <a:spLocks noGrp="1"/>
          </p:cNvSpPr>
          <p:nvPr>
            <p:ph type="body"/>
          </p:nvPr>
        </p:nvSpPr>
        <p:spPr>
          <a:xfrm>
            <a:off x="602208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26" name="PlaceHolder 6"/>
          <p:cNvSpPr>
            <a:spLocks noGrp="1"/>
          </p:cNvSpPr>
          <p:nvPr>
            <p:ph type="body"/>
          </p:nvPr>
        </p:nvSpPr>
        <p:spPr>
          <a:xfrm>
            <a:off x="323964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27" name="PlaceHolder 7"/>
          <p:cNvSpPr>
            <a:spLocks noGrp="1"/>
          </p:cNvSpPr>
          <p:nvPr>
            <p:ph type="body"/>
          </p:nvPr>
        </p:nvSpPr>
        <p:spPr>
          <a:xfrm>
            <a:off x="45720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135"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137" name="PlaceHolder 2"/>
          <p:cNvSpPr>
            <a:spLocks noGrp="1"/>
          </p:cNvSpPr>
          <p:nvPr>
            <p:ph type="body"/>
          </p:nvPr>
        </p:nvSpPr>
        <p:spPr>
          <a:xfrm>
            <a:off x="457200" y="1600200"/>
            <a:ext cx="822924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12"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3"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139"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40"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144"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45" name="PlaceHolder 3"/>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46" name="PlaceHolder 4"/>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148"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49"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50"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152"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53"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54" name="PlaceHolder 4"/>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156" name="PlaceHolder 2"/>
          <p:cNvSpPr>
            <a:spLocks noGrp="1"/>
          </p:cNvSpPr>
          <p:nvPr>
            <p:ph type="body"/>
          </p:nvPr>
        </p:nvSpPr>
        <p:spPr>
          <a:xfrm>
            <a:off x="457200" y="160020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57" name="PlaceHolder 3"/>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159"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60"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61"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62" name="PlaceHolder 5"/>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164" name="PlaceHolder 2"/>
          <p:cNvSpPr>
            <a:spLocks noGrp="1"/>
          </p:cNvSpPr>
          <p:nvPr>
            <p:ph type="body"/>
          </p:nvPr>
        </p:nvSpPr>
        <p:spPr>
          <a:xfrm>
            <a:off x="45720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65" name="PlaceHolder 3"/>
          <p:cNvSpPr>
            <a:spLocks noGrp="1"/>
          </p:cNvSpPr>
          <p:nvPr>
            <p:ph type="body"/>
          </p:nvPr>
        </p:nvSpPr>
        <p:spPr>
          <a:xfrm>
            <a:off x="323964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66" name="PlaceHolder 4"/>
          <p:cNvSpPr>
            <a:spLocks noGrp="1"/>
          </p:cNvSpPr>
          <p:nvPr>
            <p:ph type="body"/>
          </p:nvPr>
        </p:nvSpPr>
        <p:spPr>
          <a:xfrm>
            <a:off x="602208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67" name="PlaceHolder 5"/>
          <p:cNvSpPr>
            <a:spLocks noGrp="1"/>
          </p:cNvSpPr>
          <p:nvPr>
            <p:ph type="body"/>
          </p:nvPr>
        </p:nvSpPr>
        <p:spPr>
          <a:xfrm>
            <a:off x="602208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68" name="PlaceHolder 6"/>
          <p:cNvSpPr>
            <a:spLocks noGrp="1"/>
          </p:cNvSpPr>
          <p:nvPr>
            <p:ph type="body"/>
          </p:nvPr>
        </p:nvSpPr>
        <p:spPr>
          <a:xfrm>
            <a:off x="323964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69" name="PlaceHolder 7"/>
          <p:cNvSpPr>
            <a:spLocks noGrp="1"/>
          </p:cNvSpPr>
          <p:nvPr>
            <p:ph type="body"/>
          </p:nvPr>
        </p:nvSpPr>
        <p:spPr>
          <a:xfrm>
            <a:off x="45720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177"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179" name="PlaceHolder 2"/>
          <p:cNvSpPr>
            <a:spLocks noGrp="1"/>
          </p:cNvSpPr>
          <p:nvPr>
            <p:ph type="body"/>
          </p:nvPr>
        </p:nvSpPr>
        <p:spPr>
          <a:xfrm>
            <a:off x="457200" y="1600200"/>
            <a:ext cx="822924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181"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82"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4"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186"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87" name="PlaceHolder 3"/>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88" name="PlaceHolder 4"/>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190"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91"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92"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194"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95"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96" name="PlaceHolder 4"/>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198" name="PlaceHolder 2"/>
          <p:cNvSpPr>
            <a:spLocks noGrp="1"/>
          </p:cNvSpPr>
          <p:nvPr>
            <p:ph type="body"/>
          </p:nvPr>
        </p:nvSpPr>
        <p:spPr>
          <a:xfrm>
            <a:off x="457200" y="160020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99" name="PlaceHolder 3"/>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201"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02"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03"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04" name="PlaceHolder 5"/>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206" name="PlaceHolder 2"/>
          <p:cNvSpPr>
            <a:spLocks noGrp="1"/>
          </p:cNvSpPr>
          <p:nvPr>
            <p:ph type="body"/>
          </p:nvPr>
        </p:nvSpPr>
        <p:spPr>
          <a:xfrm>
            <a:off x="45720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07" name="PlaceHolder 3"/>
          <p:cNvSpPr>
            <a:spLocks noGrp="1"/>
          </p:cNvSpPr>
          <p:nvPr>
            <p:ph type="body"/>
          </p:nvPr>
        </p:nvSpPr>
        <p:spPr>
          <a:xfrm>
            <a:off x="323964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08" name="PlaceHolder 4"/>
          <p:cNvSpPr>
            <a:spLocks noGrp="1"/>
          </p:cNvSpPr>
          <p:nvPr>
            <p:ph type="body"/>
          </p:nvPr>
        </p:nvSpPr>
        <p:spPr>
          <a:xfrm>
            <a:off x="602208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09" name="PlaceHolder 5"/>
          <p:cNvSpPr>
            <a:spLocks noGrp="1"/>
          </p:cNvSpPr>
          <p:nvPr>
            <p:ph type="body"/>
          </p:nvPr>
        </p:nvSpPr>
        <p:spPr>
          <a:xfrm>
            <a:off x="602208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10" name="PlaceHolder 6"/>
          <p:cNvSpPr>
            <a:spLocks noGrp="1"/>
          </p:cNvSpPr>
          <p:nvPr>
            <p:ph type="body"/>
          </p:nvPr>
        </p:nvSpPr>
        <p:spPr>
          <a:xfrm>
            <a:off x="323964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11" name="PlaceHolder 7"/>
          <p:cNvSpPr>
            <a:spLocks noGrp="1"/>
          </p:cNvSpPr>
          <p:nvPr>
            <p:ph type="body"/>
          </p:nvPr>
        </p:nvSpPr>
        <p:spPr>
          <a:xfrm>
            <a:off x="45720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220"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222" name="PlaceHolder 2"/>
          <p:cNvSpPr>
            <a:spLocks noGrp="1"/>
          </p:cNvSpPr>
          <p:nvPr>
            <p:ph type="body"/>
          </p:nvPr>
        </p:nvSpPr>
        <p:spPr>
          <a:xfrm>
            <a:off x="457200" y="1600200"/>
            <a:ext cx="822924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224"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25"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6"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7"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229"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30" name="PlaceHolder 3"/>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31" name="PlaceHolder 4"/>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233"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34"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35"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237"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38"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39" name="PlaceHolder 4"/>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17"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8" name="PlaceHolder 3"/>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9" name="PlaceHolder 4"/>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241" name="PlaceHolder 2"/>
          <p:cNvSpPr>
            <a:spLocks noGrp="1"/>
          </p:cNvSpPr>
          <p:nvPr>
            <p:ph type="body"/>
          </p:nvPr>
        </p:nvSpPr>
        <p:spPr>
          <a:xfrm>
            <a:off x="457200" y="160020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42" name="PlaceHolder 3"/>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244"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45"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46"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47" name="PlaceHolder 5"/>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249" name="PlaceHolder 2"/>
          <p:cNvSpPr>
            <a:spLocks noGrp="1"/>
          </p:cNvSpPr>
          <p:nvPr>
            <p:ph type="body"/>
          </p:nvPr>
        </p:nvSpPr>
        <p:spPr>
          <a:xfrm>
            <a:off x="45720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50" name="PlaceHolder 3"/>
          <p:cNvSpPr>
            <a:spLocks noGrp="1"/>
          </p:cNvSpPr>
          <p:nvPr>
            <p:ph type="body"/>
          </p:nvPr>
        </p:nvSpPr>
        <p:spPr>
          <a:xfrm>
            <a:off x="323964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51" name="PlaceHolder 4"/>
          <p:cNvSpPr>
            <a:spLocks noGrp="1"/>
          </p:cNvSpPr>
          <p:nvPr>
            <p:ph type="body"/>
          </p:nvPr>
        </p:nvSpPr>
        <p:spPr>
          <a:xfrm>
            <a:off x="602208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52" name="PlaceHolder 5"/>
          <p:cNvSpPr>
            <a:spLocks noGrp="1"/>
          </p:cNvSpPr>
          <p:nvPr>
            <p:ph type="body"/>
          </p:nvPr>
        </p:nvSpPr>
        <p:spPr>
          <a:xfrm>
            <a:off x="602208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53" name="PlaceHolder 6"/>
          <p:cNvSpPr>
            <a:spLocks noGrp="1"/>
          </p:cNvSpPr>
          <p:nvPr>
            <p:ph type="body"/>
          </p:nvPr>
        </p:nvSpPr>
        <p:spPr>
          <a:xfrm>
            <a:off x="323964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54" name="PlaceHolder 7"/>
          <p:cNvSpPr>
            <a:spLocks noGrp="1"/>
          </p:cNvSpPr>
          <p:nvPr>
            <p:ph type="body"/>
          </p:nvPr>
        </p:nvSpPr>
        <p:spPr>
          <a:xfrm>
            <a:off x="45720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64"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265"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267" name="PlaceHolder 2"/>
          <p:cNvSpPr>
            <a:spLocks noGrp="1"/>
          </p:cNvSpPr>
          <p:nvPr>
            <p:ph type="body"/>
          </p:nvPr>
        </p:nvSpPr>
        <p:spPr>
          <a:xfrm>
            <a:off x="457200" y="1600200"/>
            <a:ext cx="822924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269"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70"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1"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2"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274"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75" name="PlaceHolder 3"/>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76" name="PlaceHolder 4"/>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21"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2"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3"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278"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79"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80"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282"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83"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84" name="PlaceHolder 4"/>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286" name="PlaceHolder 2"/>
          <p:cNvSpPr>
            <a:spLocks noGrp="1"/>
          </p:cNvSpPr>
          <p:nvPr>
            <p:ph type="body"/>
          </p:nvPr>
        </p:nvSpPr>
        <p:spPr>
          <a:xfrm>
            <a:off x="457200" y="160020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87" name="PlaceHolder 3"/>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289"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90"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91"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92" name="PlaceHolder 5"/>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294" name="PlaceHolder 2"/>
          <p:cNvSpPr>
            <a:spLocks noGrp="1"/>
          </p:cNvSpPr>
          <p:nvPr>
            <p:ph type="body"/>
          </p:nvPr>
        </p:nvSpPr>
        <p:spPr>
          <a:xfrm>
            <a:off x="45720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95" name="PlaceHolder 3"/>
          <p:cNvSpPr>
            <a:spLocks noGrp="1"/>
          </p:cNvSpPr>
          <p:nvPr>
            <p:ph type="body"/>
          </p:nvPr>
        </p:nvSpPr>
        <p:spPr>
          <a:xfrm>
            <a:off x="323964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96" name="PlaceHolder 4"/>
          <p:cNvSpPr>
            <a:spLocks noGrp="1"/>
          </p:cNvSpPr>
          <p:nvPr>
            <p:ph type="body"/>
          </p:nvPr>
        </p:nvSpPr>
        <p:spPr>
          <a:xfrm>
            <a:off x="602208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97" name="PlaceHolder 5"/>
          <p:cNvSpPr>
            <a:spLocks noGrp="1"/>
          </p:cNvSpPr>
          <p:nvPr>
            <p:ph type="body"/>
          </p:nvPr>
        </p:nvSpPr>
        <p:spPr>
          <a:xfrm>
            <a:off x="602208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98" name="PlaceHolder 6"/>
          <p:cNvSpPr>
            <a:spLocks noGrp="1"/>
          </p:cNvSpPr>
          <p:nvPr>
            <p:ph type="body"/>
          </p:nvPr>
        </p:nvSpPr>
        <p:spPr>
          <a:xfrm>
            <a:off x="323964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99" name="PlaceHolder 7"/>
          <p:cNvSpPr>
            <a:spLocks noGrp="1"/>
          </p:cNvSpPr>
          <p:nvPr>
            <p:ph type="body"/>
          </p:nvPr>
        </p:nvSpPr>
        <p:spPr>
          <a:xfrm>
            <a:off x="45720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08"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309"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311" name="PlaceHolder 2"/>
          <p:cNvSpPr>
            <a:spLocks noGrp="1"/>
          </p:cNvSpPr>
          <p:nvPr>
            <p:ph type="body"/>
          </p:nvPr>
        </p:nvSpPr>
        <p:spPr>
          <a:xfrm>
            <a:off x="457200" y="1600200"/>
            <a:ext cx="822924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313"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14"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15"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25"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6"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7" name="PlaceHolder 4"/>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16"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17"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318"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19" name="PlaceHolder 3"/>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20" name="PlaceHolder 4"/>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322"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23"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24"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25"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326"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27"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28" name="PlaceHolder 4"/>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9"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330" name="PlaceHolder 2"/>
          <p:cNvSpPr>
            <a:spLocks noGrp="1"/>
          </p:cNvSpPr>
          <p:nvPr>
            <p:ph type="body"/>
          </p:nvPr>
        </p:nvSpPr>
        <p:spPr>
          <a:xfrm>
            <a:off x="457200" y="160020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31" name="PlaceHolder 3"/>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333"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34"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35"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36" name="PlaceHolder 5"/>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338" name="PlaceHolder 2"/>
          <p:cNvSpPr>
            <a:spLocks noGrp="1"/>
          </p:cNvSpPr>
          <p:nvPr>
            <p:ph type="body"/>
          </p:nvPr>
        </p:nvSpPr>
        <p:spPr>
          <a:xfrm>
            <a:off x="45720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39" name="PlaceHolder 3"/>
          <p:cNvSpPr>
            <a:spLocks noGrp="1"/>
          </p:cNvSpPr>
          <p:nvPr>
            <p:ph type="body"/>
          </p:nvPr>
        </p:nvSpPr>
        <p:spPr>
          <a:xfrm>
            <a:off x="323964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40" name="PlaceHolder 4"/>
          <p:cNvSpPr>
            <a:spLocks noGrp="1"/>
          </p:cNvSpPr>
          <p:nvPr>
            <p:ph type="body"/>
          </p:nvPr>
        </p:nvSpPr>
        <p:spPr>
          <a:xfrm>
            <a:off x="602208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41" name="PlaceHolder 5"/>
          <p:cNvSpPr>
            <a:spLocks noGrp="1"/>
          </p:cNvSpPr>
          <p:nvPr>
            <p:ph type="body"/>
          </p:nvPr>
        </p:nvSpPr>
        <p:spPr>
          <a:xfrm>
            <a:off x="602208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42" name="PlaceHolder 6"/>
          <p:cNvSpPr>
            <a:spLocks noGrp="1"/>
          </p:cNvSpPr>
          <p:nvPr>
            <p:ph type="body"/>
          </p:nvPr>
        </p:nvSpPr>
        <p:spPr>
          <a:xfrm>
            <a:off x="323964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43" name="PlaceHolder 7"/>
          <p:cNvSpPr>
            <a:spLocks noGrp="1"/>
          </p:cNvSpPr>
          <p:nvPr>
            <p:ph type="body"/>
          </p:nvPr>
        </p:nvSpPr>
        <p:spPr>
          <a:xfrm>
            <a:off x="45720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50"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351"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457200" y="274680"/>
            <a:ext cx="8229240" cy="1142640"/>
          </a:xfrm>
          <a:prstGeom prst="rect">
            <a:avLst/>
          </a:prstGeom>
        </p:spPr>
        <p:txBody>
          <a:bodyPr lIns="0" rIns="0" tIns="0" bIns="0" anchor="ctr"/>
          <a:p>
            <a:endParaRPr b="0" lang="en-US" sz="4400" spc="-1" strike="noStrike">
              <a:solidFill>
                <a:srgbClr val="000000"/>
              </a:solidFill>
              <a:latin typeface="Verdana"/>
            </a:endParaRPr>
          </a:p>
        </p:txBody>
      </p:sp>
      <p:sp>
        <p:nvSpPr>
          <p:cNvPr id="353" name="PlaceHolder 2"/>
          <p:cNvSpPr>
            <a:spLocks noGrp="1"/>
          </p:cNvSpPr>
          <p:nvPr>
            <p:ph type="body"/>
          </p:nvPr>
        </p:nvSpPr>
        <p:spPr>
          <a:xfrm>
            <a:off x="457200" y="1600200"/>
            <a:ext cx="822924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1.png"/><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 Id="rId9" Type="http://schemas.openxmlformats.org/officeDocument/2006/relationships/slideLayout" Target="../slideLayouts/slideLayout115.xml"/><Relationship Id="rId10" Type="http://schemas.openxmlformats.org/officeDocument/2006/relationships/slideLayout" Target="../slideLayouts/slideLayout116.xml"/><Relationship Id="rId11" Type="http://schemas.openxmlformats.org/officeDocument/2006/relationships/slideLayout" Target="../slideLayouts/slideLayout117.xml"/><Relationship Id="rId12" Type="http://schemas.openxmlformats.org/officeDocument/2006/relationships/slideLayout" Target="../slideLayouts/slideLayout118.xml"/><Relationship Id="rId13" Type="http://schemas.openxmlformats.org/officeDocument/2006/relationships/slideLayout" Target="../slideLayouts/slideLayout119.xml"/><Relationship Id="rId14" Type="http://schemas.openxmlformats.org/officeDocument/2006/relationships/slideLayout" Target="../slideLayouts/slideLayout120.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5.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6.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7.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8.pn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9.png"/><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0.png"/><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 Id="rId11" Type="http://schemas.openxmlformats.org/officeDocument/2006/relationships/slideLayout" Target="../slideLayouts/slideLayout105.xml"/><Relationship Id="rId12" Type="http://schemas.openxmlformats.org/officeDocument/2006/relationships/slideLayout" Target="../slideLayouts/slideLayout106.xml"/><Relationship Id="rId13" Type="http://schemas.openxmlformats.org/officeDocument/2006/relationships/slideLayout" Target="../slideLayouts/slideLayout107.xml"/><Relationship Id="rId14"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9" descr=""/>
          <p:cNvPicPr/>
          <p:nvPr/>
        </p:nvPicPr>
        <p:blipFill>
          <a:blip r:embed="rId2"/>
          <a:stretch/>
        </p:blipFill>
        <p:spPr>
          <a:xfrm>
            <a:off x="7696080" y="0"/>
            <a:ext cx="1447560" cy="1186920"/>
          </a:xfrm>
          <a:prstGeom prst="rect">
            <a:avLst/>
          </a:prstGeom>
          <a:ln w="9360">
            <a:noFill/>
          </a:ln>
        </p:spPr>
      </p:pic>
      <p:pic>
        <p:nvPicPr>
          <p:cNvPr id="1" name="Picture 8" descr=""/>
          <p:cNvPicPr/>
          <p:nvPr/>
        </p:nvPicPr>
        <p:blipFill>
          <a:blip r:embed="rId3"/>
          <a:stretch/>
        </p:blipFill>
        <p:spPr>
          <a:xfrm>
            <a:off x="7086600" y="0"/>
            <a:ext cx="2057040" cy="1688760"/>
          </a:xfrm>
          <a:prstGeom prst="rect">
            <a:avLst/>
          </a:prstGeom>
          <a:ln w="9360">
            <a:noFill/>
          </a:ln>
        </p:spPr>
      </p:pic>
      <p:sp>
        <p:nvSpPr>
          <p:cNvPr id="2"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en-US" sz="4400" spc="-1" strike="noStrike">
                <a:solidFill>
                  <a:srgbClr val="000000"/>
                </a:solidFill>
                <a:latin typeface="Calibri"/>
              </a:rPr>
              <a:t>Click to edit Master title </a:t>
            </a:r>
            <a:r>
              <a:rPr b="0" lang="en-US" sz="4400" spc="-1" strike="noStrike">
                <a:solidFill>
                  <a:srgbClr val="000000"/>
                </a:solidFill>
                <a:latin typeface="Calibri"/>
              </a:rPr>
              <a:t>style</a:t>
            </a:r>
            <a:endParaRPr b="0" lang="en-US" sz="4400" spc="-1" strike="noStrike">
              <a:solidFill>
                <a:srgbClr val="000000"/>
              </a:solidFill>
              <a:latin typeface="Verdana"/>
            </a:endParaRPr>
          </a:p>
        </p:txBody>
      </p:sp>
      <p:sp>
        <p:nvSpPr>
          <p:cNvPr id="3" name="PlaceHolder 2"/>
          <p:cNvSpPr>
            <a:spLocks noGrp="1"/>
          </p:cNvSpPr>
          <p:nvPr>
            <p:ph type="dt"/>
          </p:nvPr>
        </p:nvSpPr>
        <p:spPr>
          <a:xfrm>
            <a:off x="457200" y="6356520"/>
            <a:ext cx="2133360" cy="364680"/>
          </a:xfrm>
          <a:prstGeom prst="rect">
            <a:avLst/>
          </a:prstGeom>
        </p:spPr>
        <p:txBody>
          <a:bodyPr anchor="ctr"/>
          <a:p>
            <a:endParaRPr b="0" lang="en-US" sz="2400" spc="-1" strike="noStrike">
              <a:latin typeface="Times New Roman"/>
            </a:endParaRPr>
          </a:p>
        </p:txBody>
      </p:sp>
      <p:sp>
        <p:nvSpPr>
          <p:cNvPr id="4" name="PlaceHolder 3"/>
          <p:cNvSpPr>
            <a:spLocks noGrp="1"/>
          </p:cNvSpPr>
          <p:nvPr>
            <p:ph type="ftr"/>
          </p:nvPr>
        </p:nvSpPr>
        <p:spPr>
          <a:xfrm>
            <a:off x="3124080" y="6356520"/>
            <a:ext cx="2895120" cy="364680"/>
          </a:xfrm>
          <a:prstGeom prst="rect">
            <a:avLst/>
          </a:prstGeom>
        </p:spPr>
        <p:txBody>
          <a:bodyPr anchor="ctr"/>
          <a:p>
            <a:endParaRPr b="0" lang="en-US" sz="2400" spc="-1" strike="noStrike">
              <a:latin typeface="Times New Roman"/>
            </a:endParaRPr>
          </a:p>
        </p:txBody>
      </p:sp>
      <p:sp>
        <p:nvSpPr>
          <p:cNvPr id="5" name="PlaceHolder 4"/>
          <p:cNvSpPr>
            <a:spLocks noGrp="1"/>
          </p:cNvSpPr>
          <p:nvPr>
            <p:ph type="sldNum"/>
          </p:nvPr>
        </p:nvSpPr>
        <p:spPr>
          <a:xfrm>
            <a:off x="6553080" y="6356520"/>
            <a:ext cx="2133360" cy="364680"/>
          </a:xfrm>
          <a:prstGeom prst="rect">
            <a:avLst/>
          </a:prstGeom>
        </p:spPr>
        <p:txBody>
          <a:bodyPr anchor="ctr"/>
          <a:p>
            <a:pPr algn="r">
              <a:lnSpc>
                <a:spcPct val="100000"/>
              </a:lnSpc>
            </a:pPr>
            <a:fld id="{1BF19B65-49EE-4DEF-832F-27ECC6FD7FBB}" type="slidenum">
              <a:rPr b="0" lang="en-US" sz="1200" spc="-1" strike="noStrike">
                <a:solidFill>
                  <a:srgbClr val="8b8b8b"/>
                </a:solidFill>
                <a:latin typeface="Verdana"/>
              </a:rPr>
              <a:t>&lt;number&gt;</a:t>
            </a:fld>
            <a:endParaRPr b="0" lang="en-US" sz="1200" spc="-1" strike="noStrike">
              <a:latin typeface="Times New Roman"/>
            </a:endParaRPr>
          </a:p>
        </p:txBody>
      </p:sp>
      <p:sp>
        <p:nvSpPr>
          <p:cNvPr id="6"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a:t>
            </a:r>
            <a:r>
              <a:rPr b="0" lang="en-US" sz="3200" spc="-1" strike="noStrike">
                <a:solidFill>
                  <a:srgbClr val="000000"/>
                </a:solidFill>
                <a:latin typeface="Calibri"/>
              </a:rPr>
              <a:t>outline text </a:t>
            </a:r>
            <a:r>
              <a:rPr b="0" lang="en-US" sz="3200" spc="-1" strike="noStrike">
                <a:solidFill>
                  <a:srgbClr val="000000"/>
                </a:solidFill>
                <a:latin typeface="Calibri"/>
              </a:rPr>
              <a:t>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a:t>
            </a:r>
            <a:r>
              <a:rPr b="0" lang="en-US" sz="2000" spc="-1" strike="noStrike">
                <a:solidFill>
                  <a:srgbClr val="000000"/>
                </a:solidFill>
                <a:latin typeface="Calibri"/>
              </a:rPr>
              <a:t>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a:t>
            </a:r>
            <a:r>
              <a:rPr b="0" lang="en-US" sz="2000" spc="-1" strike="noStrike">
                <a:solidFill>
                  <a:srgbClr val="000000"/>
                </a:solidFill>
                <a:latin typeface="Calibri"/>
              </a:rPr>
              <a:t>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a:t>
            </a:r>
            <a:r>
              <a:rPr b="0" lang="en-US" sz="2000" spc="-1" strike="noStrike">
                <a:solidFill>
                  <a:srgbClr val="000000"/>
                </a:solidFill>
                <a:latin typeface="Calibri"/>
              </a:rPr>
              <a:t>Outline </a:t>
            </a:r>
            <a:r>
              <a:rPr b="0" lang="en-US" sz="2000" spc="-1" strike="noStrike">
                <a:solidFill>
                  <a:srgbClr val="000000"/>
                </a:solidFill>
                <a:latin typeface="Calibri"/>
              </a:rPr>
              <a:t>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a:t>
            </a:r>
            <a:r>
              <a:rPr b="0" lang="en-US" sz="2000" spc="-1" strike="noStrike">
                <a:solidFill>
                  <a:srgbClr val="000000"/>
                </a:solidFill>
                <a:latin typeface="Calibri"/>
              </a:rPr>
              <a:t>Outline </a:t>
            </a:r>
            <a:r>
              <a:rPr b="0" lang="en-US" sz="2000" spc="-1" strike="noStrike">
                <a:solidFill>
                  <a:srgbClr val="000000"/>
                </a:solidFill>
                <a:latin typeface="Calibri"/>
              </a:rPr>
              <a:t>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86" name="Picture 9" descr=""/>
          <p:cNvPicPr/>
          <p:nvPr/>
        </p:nvPicPr>
        <p:blipFill>
          <a:blip r:embed="rId2"/>
          <a:stretch/>
        </p:blipFill>
        <p:spPr>
          <a:xfrm>
            <a:off x="7696080" y="0"/>
            <a:ext cx="1447560" cy="1186920"/>
          </a:xfrm>
          <a:prstGeom prst="rect">
            <a:avLst/>
          </a:prstGeom>
          <a:ln w="9360">
            <a:noFill/>
          </a:ln>
        </p:spPr>
      </p:pic>
      <p:sp>
        <p:nvSpPr>
          <p:cNvPr id="387" name="PlaceHolder 1"/>
          <p:cNvSpPr>
            <a:spLocks noGrp="1"/>
          </p:cNvSpPr>
          <p:nvPr>
            <p:ph type="title"/>
          </p:nvPr>
        </p:nvSpPr>
        <p:spPr>
          <a:xfrm>
            <a:off x="574560" y="304920"/>
            <a:ext cx="8000640" cy="1215720"/>
          </a:xfrm>
          <a:prstGeom prst="rect">
            <a:avLst/>
          </a:prstGeom>
        </p:spPr>
        <p:txBody>
          <a:bodyPr anchor="ct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Verdana"/>
            </a:endParaRPr>
          </a:p>
        </p:txBody>
      </p:sp>
      <p:sp>
        <p:nvSpPr>
          <p:cNvPr id="388" name="PlaceHolder 2"/>
          <p:cNvSpPr>
            <a:spLocks noGrp="1"/>
          </p:cNvSpPr>
          <p:nvPr>
            <p:ph type="body"/>
          </p:nvPr>
        </p:nvSpPr>
        <p:spPr>
          <a:xfrm>
            <a:off x="533520" y="1676520"/>
            <a:ext cx="8000640" cy="2057040"/>
          </a:xfrm>
          <a:prstGeom prst="rect">
            <a:avLst/>
          </a:prstGeom>
        </p:spPr>
        <p:txBody>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Click to edit Master text styles</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Second level</a:t>
            </a:r>
            <a:endParaRPr b="0" lang="en-US"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en-US" sz="2400" spc="-1" strike="noStrike">
                <a:solidFill>
                  <a:srgbClr val="000000"/>
                </a:solidFill>
                <a:latin typeface="Calibri"/>
              </a:rPr>
              <a:t>Third level</a:t>
            </a:r>
            <a:endParaRPr b="0" lang="en-US"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en-US" sz="2000" spc="-1" strike="noStrike">
                <a:solidFill>
                  <a:srgbClr val="000000"/>
                </a:solidFill>
                <a:latin typeface="Calibri"/>
              </a:rPr>
              <a:t>Fourth level</a:t>
            </a:r>
            <a:endParaRPr b="0" lang="en-US"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en-US" sz="2000" spc="-1" strike="noStrike">
                <a:solidFill>
                  <a:srgbClr val="000000"/>
                </a:solidFill>
                <a:latin typeface="Calibri"/>
              </a:rPr>
              <a:t>Fifth level</a:t>
            </a:r>
            <a:endParaRPr b="0" lang="en-US" sz="2000" spc="-1" strike="noStrike">
              <a:solidFill>
                <a:srgbClr val="000000"/>
              </a:solidFill>
              <a:latin typeface="Calibri"/>
            </a:endParaRPr>
          </a:p>
        </p:txBody>
      </p:sp>
      <p:sp>
        <p:nvSpPr>
          <p:cNvPr id="389" name="PlaceHolder 3"/>
          <p:cNvSpPr>
            <a:spLocks noGrp="1"/>
          </p:cNvSpPr>
          <p:nvPr>
            <p:ph type="body"/>
          </p:nvPr>
        </p:nvSpPr>
        <p:spPr>
          <a:xfrm>
            <a:off x="533520" y="3886200"/>
            <a:ext cx="8000640" cy="2057040"/>
          </a:xfrm>
          <a:prstGeom prst="rect">
            <a:avLst/>
          </a:prstGeom>
        </p:spPr>
        <p:txBody>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Click to edit Master text styles</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Second level</a:t>
            </a:r>
            <a:endParaRPr b="0" lang="en-US"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en-US" sz="2400" spc="-1" strike="noStrike">
                <a:solidFill>
                  <a:srgbClr val="000000"/>
                </a:solidFill>
                <a:latin typeface="Calibri"/>
              </a:rPr>
              <a:t>Third level</a:t>
            </a:r>
            <a:endParaRPr b="0" lang="en-US"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en-US" sz="2000" spc="-1" strike="noStrike">
                <a:solidFill>
                  <a:srgbClr val="000000"/>
                </a:solidFill>
                <a:latin typeface="Calibri"/>
              </a:rPr>
              <a:t>Fourth level</a:t>
            </a:r>
            <a:endParaRPr b="0" lang="en-US"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en-US" sz="2000" spc="-1" strike="noStrike">
                <a:solidFill>
                  <a:srgbClr val="000000"/>
                </a:solidFill>
                <a:latin typeface="Calibri"/>
              </a:rPr>
              <a:t>Fifth level</a:t>
            </a:r>
            <a:endParaRPr b="0" lang="en-US" sz="2000" spc="-1" strike="noStrike">
              <a:solidFill>
                <a:srgbClr val="000000"/>
              </a:solidFill>
              <a:latin typeface="Calibri"/>
            </a:endParaRPr>
          </a:p>
        </p:txBody>
      </p:sp>
      <p:sp>
        <p:nvSpPr>
          <p:cNvPr id="390" name="PlaceHolder 4"/>
          <p:cNvSpPr>
            <a:spLocks noGrp="1"/>
          </p:cNvSpPr>
          <p:nvPr>
            <p:ph type="dt"/>
          </p:nvPr>
        </p:nvSpPr>
        <p:spPr>
          <a:xfrm>
            <a:off x="609480" y="6245280"/>
            <a:ext cx="1980720" cy="475920"/>
          </a:xfrm>
          <a:prstGeom prst="rect">
            <a:avLst/>
          </a:prstGeom>
        </p:spPr>
        <p:txBody>
          <a:bodyPr anchor="ctr"/>
          <a:p>
            <a:endParaRPr b="0" lang="en-US" sz="2400" spc="-1" strike="noStrike">
              <a:latin typeface="Times New Roman"/>
            </a:endParaRPr>
          </a:p>
        </p:txBody>
      </p:sp>
      <p:sp>
        <p:nvSpPr>
          <p:cNvPr id="391" name="PlaceHolder 5"/>
          <p:cNvSpPr>
            <a:spLocks noGrp="1"/>
          </p:cNvSpPr>
          <p:nvPr>
            <p:ph type="ftr"/>
          </p:nvPr>
        </p:nvSpPr>
        <p:spPr>
          <a:xfrm>
            <a:off x="3124080" y="6245280"/>
            <a:ext cx="2895120" cy="475920"/>
          </a:xfrm>
          <a:prstGeom prst="rect">
            <a:avLst/>
          </a:prstGeom>
        </p:spPr>
        <p:txBody>
          <a:bodyPr anchor="ctr"/>
          <a:p>
            <a:endParaRPr b="0" lang="en-US" sz="2400" spc="-1" strike="noStrike">
              <a:latin typeface="Times New Roman"/>
            </a:endParaRPr>
          </a:p>
        </p:txBody>
      </p:sp>
      <p:sp>
        <p:nvSpPr>
          <p:cNvPr id="392" name="PlaceHolder 6"/>
          <p:cNvSpPr>
            <a:spLocks noGrp="1"/>
          </p:cNvSpPr>
          <p:nvPr>
            <p:ph type="sldNum"/>
          </p:nvPr>
        </p:nvSpPr>
        <p:spPr>
          <a:xfrm>
            <a:off x="6553080" y="6245280"/>
            <a:ext cx="1980720" cy="475920"/>
          </a:xfrm>
          <a:prstGeom prst="rect">
            <a:avLst/>
          </a:prstGeom>
        </p:spPr>
        <p:txBody>
          <a:bodyPr anchor="ctr"/>
          <a:p>
            <a:pPr algn="r">
              <a:lnSpc>
                <a:spcPct val="100000"/>
              </a:lnSpc>
            </a:pPr>
            <a:fld id="{A832A01E-868F-45D0-90B0-227FC32FDAC8}" type="slidenum">
              <a:rPr b="0" lang="en-US" sz="1200" spc="-1" strike="noStrike">
                <a:solidFill>
                  <a:srgbClr val="8b8b8b"/>
                </a:solidFill>
                <a:latin typeface="Verdana"/>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3" name="Picture 9" descr=""/>
          <p:cNvPicPr/>
          <p:nvPr/>
        </p:nvPicPr>
        <p:blipFill>
          <a:blip r:embed="rId2"/>
          <a:stretch/>
        </p:blipFill>
        <p:spPr>
          <a:xfrm>
            <a:off x="7696080" y="0"/>
            <a:ext cx="1447560" cy="1186920"/>
          </a:xfrm>
          <a:prstGeom prst="rect">
            <a:avLst/>
          </a:prstGeom>
          <a:ln w="9360">
            <a:noFill/>
          </a:ln>
        </p:spPr>
      </p:pic>
      <p:sp>
        <p:nvSpPr>
          <p:cNvPr id="44"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Verdana"/>
            </a:endParaRPr>
          </a:p>
        </p:txBody>
      </p:sp>
      <p:sp>
        <p:nvSpPr>
          <p:cNvPr id="45" name="PlaceHolder 2"/>
          <p:cNvSpPr>
            <a:spLocks noGrp="1"/>
          </p:cNvSpPr>
          <p:nvPr>
            <p:ph type="body"/>
          </p:nvPr>
        </p:nvSpPr>
        <p:spPr>
          <a:xfrm>
            <a:off x="457200" y="1600200"/>
            <a:ext cx="8229240" cy="4525560"/>
          </a:xfrm>
          <a:prstGeom prst="rect">
            <a:avLst/>
          </a:prstGeom>
        </p:spPr>
        <p:txBody>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Click to edit Master text styles</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Second level</a:t>
            </a:r>
            <a:endParaRPr b="0" lang="en-US"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en-US" sz="2400" spc="-1" strike="noStrike">
                <a:solidFill>
                  <a:srgbClr val="000000"/>
                </a:solidFill>
                <a:latin typeface="Calibri"/>
              </a:rPr>
              <a:t>Third level</a:t>
            </a:r>
            <a:endParaRPr b="0" lang="en-US"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en-US" sz="2000" spc="-1" strike="noStrike">
                <a:solidFill>
                  <a:srgbClr val="000000"/>
                </a:solidFill>
                <a:latin typeface="Calibri"/>
              </a:rPr>
              <a:t>Fourth level</a:t>
            </a:r>
            <a:endParaRPr b="0" lang="en-US"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en-US" sz="2000" spc="-1" strike="noStrike">
                <a:solidFill>
                  <a:srgbClr val="000000"/>
                </a:solidFill>
                <a:latin typeface="Calibri"/>
              </a:rPr>
              <a:t>Fifth level</a:t>
            </a:r>
            <a:endParaRPr b="0" lang="en-US" sz="2000" spc="-1" strike="noStrike">
              <a:solidFill>
                <a:srgbClr val="000000"/>
              </a:solidFill>
              <a:latin typeface="Calibri"/>
            </a:endParaRPr>
          </a:p>
        </p:txBody>
      </p:sp>
      <p:sp>
        <p:nvSpPr>
          <p:cNvPr id="46" name="PlaceHolder 3"/>
          <p:cNvSpPr>
            <a:spLocks noGrp="1"/>
          </p:cNvSpPr>
          <p:nvPr>
            <p:ph type="dt"/>
          </p:nvPr>
        </p:nvSpPr>
        <p:spPr>
          <a:xfrm>
            <a:off x="457200" y="6356520"/>
            <a:ext cx="2133360" cy="364680"/>
          </a:xfrm>
          <a:prstGeom prst="rect">
            <a:avLst/>
          </a:prstGeom>
        </p:spPr>
        <p:txBody>
          <a:bodyPr anchor="ctr"/>
          <a:p>
            <a:endParaRPr b="0" lang="en-US" sz="2400" spc="-1" strike="noStrike">
              <a:latin typeface="Times New Roman"/>
            </a:endParaRPr>
          </a:p>
        </p:txBody>
      </p:sp>
      <p:sp>
        <p:nvSpPr>
          <p:cNvPr id="47" name="PlaceHolder 4"/>
          <p:cNvSpPr>
            <a:spLocks noGrp="1"/>
          </p:cNvSpPr>
          <p:nvPr>
            <p:ph type="ftr"/>
          </p:nvPr>
        </p:nvSpPr>
        <p:spPr>
          <a:xfrm>
            <a:off x="3124080" y="6356520"/>
            <a:ext cx="2895120" cy="364680"/>
          </a:xfrm>
          <a:prstGeom prst="rect">
            <a:avLst/>
          </a:prstGeom>
        </p:spPr>
        <p:txBody>
          <a:bodyPr anchor="ctr"/>
          <a:p>
            <a:endParaRPr b="0" lang="en-US" sz="2400" spc="-1" strike="noStrike">
              <a:latin typeface="Times New Roman"/>
            </a:endParaRPr>
          </a:p>
        </p:txBody>
      </p:sp>
      <p:sp>
        <p:nvSpPr>
          <p:cNvPr id="48" name="PlaceHolder 5"/>
          <p:cNvSpPr>
            <a:spLocks noGrp="1"/>
          </p:cNvSpPr>
          <p:nvPr>
            <p:ph type="sldNum"/>
          </p:nvPr>
        </p:nvSpPr>
        <p:spPr>
          <a:xfrm>
            <a:off x="6553080" y="6356520"/>
            <a:ext cx="2133360" cy="364680"/>
          </a:xfrm>
          <a:prstGeom prst="rect">
            <a:avLst/>
          </a:prstGeom>
        </p:spPr>
        <p:txBody>
          <a:bodyPr anchor="ctr"/>
          <a:p>
            <a:pPr algn="r">
              <a:lnSpc>
                <a:spcPct val="100000"/>
              </a:lnSpc>
            </a:pPr>
            <a:fld id="{CC105B70-27AD-4614-BD05-AC8AB76C45D5}" type="slidenum">
              <a:rPr b="0" lang="en-US" sz="1200" spc="-1" strike="noStrike">
                <a:solidFill>
                  <a:srgbClr val="8b8b8b"/>
                </a:solidFill>
                <a:latin typeface="Verdana"/>
              </a:rPr>
              <a:t>1</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9" descr=""/>
          <p:cNvPicPr/>
          <p:nvPr/>
        </p:nvPicPr>
        <p:blipFill>
          <a:blip r:embed="rId2"/>
          <a:stretch/>
        </p:blipFill>
        <p:spPr>
          <a:xfrm>
            <a:off x="7696080" y="0"/>
            <a:ext cx="1447560" cy="1186920"/>
          </a:xfrm>
          <a:prstGeom prst="rect">
            <a:avLst/>
          </a:prstGeom>
          <a:ln w="9360">
            <a:noFill/>
          </a:ln>
        </p:spPr>
      </p:pic>
      <p:sp>
        <p:nvSpPr>
          <p:cNvPr id="86"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Verdana"/>
            </a:endParaRPr>
          </a:p>
        </p:txBody>
      </p:sp>
      <p:sp>
        <p:nvSpPr>
          <p:cNvPr id="87" name="PlaceHolder 2"/>
          <p:cNvSpPr>
            <a:spLocks noGrp="1"/>
          </p:cNvSpPr>
          <p:nvPr>
            <p:ph type="body"/>
          </p:nvPr>
        </p:nvSpPr>
        <p:spPr>
          <a:xfrm>
            <a:off x="457200" y="1600200"/>
            <a:ext cx="4038120" cy="4525560"/>
          </a:xfrm>
          <a:prstGeom prst="rect">
            <a:avLst/>
          </a:prstGeom>
        </p:spPr>
        <p:txBody>
          <a:bodyPr/>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100000"/>
              </a:lnSpc>
              <a:spcBef>
                <a:spcPts val="400"/>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100000"/>
              </a:lnSpc>
              <a:spcBef>
                <a:spcPts val="360"/>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100000"/>
              </a:lnSpc>
              <a:spcBef>
                <a:spcPts val="360"/>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88" name="PlaceHolder 3"/>
          <p:cNvSpPr>
            <a:spLocks noGrp="1"/>
          </p:cNvSpPr>
          <p:nvPr>
            <p:ph type="body"/>
          </p:nvPr>
        </p:nvSpPr>
        <p:spPr>
          <a:xfrm>
            <a:off x="4648320" y="1600200"/>
            <a:ext cx="4038120" cy="4525560"/>
          </a:xfrm>
          <a:prstGeom prst="rect">
            <a:avLst/>
          </a:prstGeom>
        </p:spPr>
        <p:txBody>
          <a:bodyPr/>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100000"/>
              </a:lnSpc>
              <a:spcBef>
                <a:spcPts val="400"/>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100000"/>
              </a:lnSpc>
              <a:spcBef>
                <a:spcPts val="360"/>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100000"/>
              </a:lnSpc>
              <a:spcBef>
                <a:spcPts val="360"/>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89" name="PlaceHolder 4"/>
          <p:cNvSpPr>
            <a:spLocks noGrp="1"/>
          </p:cNvSpPr>
          <p:nvPr>
            <p:ph type="dt"/>
          </p:nvPr>
        </p:nvSpPr>
        <p:spPr>
          <a:xfrm>
            <a:off x="457200" y="6356520"/>
            <a:ext cx="2133360" cy="364680"/>
          </a:xfrm>
          <a:prstGeom prst="rect">
            <a:avLst/>
          </a:prstGeom>
        </p:spPr>
        <p:txBody>
          <a:bodyPr anchor="ctr"/>
          <a:p>
            <a:endParaRPr b="0" lang="en-US" sz="2400" spc="-1" strike="noStrike">
              <a:latin typeface="Times New Roman"/>
            </a:endParaRPr>
          </a:p>
        </p:txBody>
      </p:sp>
      <p:sp>
        <p:nvSpPr>
          <p:cNvPr id="90" name="PlaceHolder 5"/>
          <p:cNvSpPr>
            <a:spLocks noGrp="1"/>
          </p:cNvSpPr>
          <p:nvPr>
            <p:ph type="ftr"/>
          </p:nvPr>
        </p:nvSpPr>
        <p:spPr>
          <a:xfrm>
            <a:off x="3124080" y="6356520"/>
            <a:ext cx="2895120" cy="364680"/>
          </a:xfrm>
          <a:prstGeom prst="rect">
            <a:avLst/>
          </a:prstGeom>
        </p:spPr>
        <p:txBody>
          <a:bodyPr anchor="ctr"/>
          <a:p>
            <a:endParaRPr b="0" lang="en-US" sz="2400" spc="-1" strike="noStrike">
              <a:latin typeface="Times New Roman"/>
            </a:endParaRPr>
          </a:p>
        </p:txBody>
      </p:sp>
      <p:sp>
        <p:nvSpPr>
          <p:cNvPr id="91" name="PlaceHolder 6"/>
          <p:cNvSpPr>
            <a:spLocks noGrp="1"/>
          </p:cNvSpPr>
          <p:nvPr>
            <p:ph type="sldNum"/>
          </p:nvPr>
        </p:nvSpPr>
        <p:spPr>
          <a:xfrm>
            <a:off x="6553080" y="6356520"/>
            <a:ext cx="2133360" cy="364680"/>
          </a:xfrm>
          <a:prstGeom prst="rect">
            <a:avLst/>
          </a:prstGeom>
        </p:spPr>
        <p:txBody>
          <a:bodyPr anchor="ctr"/>
          <a:p>
            <a:pPr algn="r">
              <a:lnSpc>
                <a:spcPct val="100000"/>
              </a:lnSpc>
            </a:pPr>
            <a:fld id="{D4514773-2B6E-4CD3-B3B8-989CD26E9E45}" type="slidenum">
              <a:rPr b="0" lang="en-US" sz="1200" spc="-1" strike="noStrike">
                <a:solidFill>
                  <a:srgbClr val="8b8b8b"/>
                </a:solidFill>
                <a:latin typeface="Verdana"/>
              </a:rPr>
              <a:t>1</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9" descr=""/>
          <p:cNvPicPr/>
          <p:nvPr/>
        </p:nvPicPr>
        <p:blipFill>
          <a:blip r:embed="rId2"/>
          <a:stretch/>
        </p:blipFill>
        <p:spPr>
          <a:xfrm>
            <a:off x="7696080" y="0"/>
            <a:ext cx="1447560" cy="1186920"/>
          </a:xfrm>
          <a:prstGeom prst="rect">
            <a:avLst/>
          </a:prstGeom>
          <a:ln w="9360">
            <a:noFill/>
          </a:ln>
        </p:spPr>
      </p:pic>
      <p:sp>
        <p:nvSpPr>
          <p:cNvPr id="129"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Verdana"/>
            </a:endParaRPr>
          </a:p>
        </p:txBody>
      </p:sp>
      <p:sp>
        <p:nvSpPr>
          <p:cNvPr id="130" name="PlaceHolder 2"/>
          <p:cNvSpPr>
            <a:spLocks noGrp="1"/>
          </p:cNvSpPr>
          <p:nvPr>
            <p:ph type="dt"/>
          </p:nvPr>
        </p:nvSpPr>
        <p:spPr>
          <a:xfrm>
            <a:off x="457200" y="6356520"/>
            <a:ext cx="2133360" cy="364680"/>
          </a:xfrm>
          <a:prstGeom prst="rect">
            <a:avLst/>
          </a:prstGeom>
        </p:spPr>
        <p:txBody>
          <a:bodyPr anchor="ctr"/>
          <a:p>
            <a:endParaRPr b="0" lang="en-US" sz="2400" spc="-1" strike="noStrike">
              <a:latin typeface="Times New Roman"/>
            </a:endParaRPr>
          </a:p>
        </p:txBody>
      </p:sp>
      <p:sp>
        <p:nvSpPr>
          <p:cNvPr id="131" name="PlaceHolder 3"/>
          <p:cNvSpPr>
            <a:spLocks noGrp="1"/>
          </p:cNvSpPr>
          <p:nvPr>
            <p:ph type="ftr"/>
          </p:nvPr>
        </p:nvSpPr>
        <p:spPr>
          <a:xfrm>
            <a:off x="3124080" y="6356520"/>
            <a:ext cx="2895120" cy="364680"/>
          </a:xfrm>
          <a:prstGeom prst="rect">
            <a:avLst/>
          </a:prstGeom>
        </p:spPr>
        <p:txBody>
          <a:bodyPr anchor="ctr"/>
          <a:p>
            <a:endParaRPr b="0" lang="en-US" sz="2400" spc="-1" strike="noStrike">
              <a:latin typeface="Times New Roman"/>
            </a:endParaRPr>
          </a:p>
        </p:txBody>
      </p:sp>
      <p:sp>
        <p:nvSpPr>
          <p:cNvPr id="132" name="PlaceHolder 4"/>
          <p:cNvSpPr>
            <a:spLocks noGrp="1"/>
          </p:cNvSpPr>
          <p:nvPr>
            <p:ph type="sldNum"/>
          </p:nvPr>
        </p:nvSpPr>
        <p:spPr>
          <a:xfrm>
            <a:off x="6553080" y="6356520"/>
            <a:ext cx="2133360" cy="364680"/>
          </a:xfrm>
          <a:prstGeom prst="rect">
            <a:avLst/>
          </a:prstGeom>
        </p:spPr>
        <p:txBody>
          <a:bodyPr anchor="ctr"/>
          <a:p>
            <a:pPr algn="r">
              <a:lnSpc>
                <a:spcPct val="100000"/>
              </a:lnSpc>
            </a:pPr>
            <a:fld id="{8EDB4A28-98A8-42FD-8E56-9447BEECE066}" type="slidenum">
              <a:rPr b="0" lang="en-US" sz="1200" spc="-1" strike="noStrike">
                <a:solidFill>
                  <a:srgbClr val="8b8b8b"/>
                </a:solidFill>
                <a:latin typeface="Verdana"/>
              </a:rPr>
              <a:t>1</a:t>
            </a:fld>
            <a:endParaRPr b="0" lang="en-US" sz="1200" spc="-1" strike="noStrike">
              <a:latin typeface="Times New Roman"/>
            </a:endParaRPr>
          </a:p>
        </p:txBody>
      </p:sp>
      <p:sp>
        <p:nvSpPr>
          <p:cNvPr id="133"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0" name="Picture 9" descr=""/>
          <p:cNvPicPr/>
          <p:nvPr/>
        </p:nvPicPr>
        <p:blipFill>
          <a:blip r:embed="rId2"/>
          <a:stretch/>
        </p:blipFill>
        <p:spPr>
          <a:xfrm>
            <a:off x="7696080" y="0"/>
            <a:ext cx="1447560" cy="1186920"/>
          </a:xfrm>
          <a:prstGeom prst="rect">
            <a:avLst/>
          </a:prstGeom>
          <a:ln w="9360">
            <a:noFill/>
          </a:ln>
        </p:spPr>
      </p:pic>
      <p:sp>
        <p:nvSpPr>
          <p:cNvPr id="171" name="PlaceHolder 1"/>
          <p:cNvSpPr>
            <a:spLocks noGrp="1"/>
          </p:cNvSpPr>
          <p:nvPr>
            <p:ph type="dt"/>
          </p:nvPr>
        </p:nvSpPr>
        <p:spPr>
          <a:xfrm>
            <a:off x="457200" y="6356520"/>
            <a:ext cx="2133360" cy="364680"/>
          </a:xfrm>
          <a:prstGeom prst="rect">
            <a:avLst/>
          </a:prstGeom>
        </p:spPr>
        <p:txBody>
          <a:bodyPr anchor="ctr"/>
          <a:p>
            <a:endParaRPr b="0" lang="en-US" sz="2400" spc="-1" strike="noStrike">
              <a:latin typeface="Times New Roman"/>
            </a:endParaRPr>
          </a:p>
        </p:txBody>
      </p:sp>
      <p:sp>
        <p:nvSpPr>
          <p:cNvPr id="172" name="PlaceHolder 2"/>
          <p:cNvSpPr>
            <a:spLocks noGrp="1"/>
          </p:cNvSpPr>
          <p:nvPr>
            <p:ph type="ftr"/>
          </p:nvPr>
        </p:nvSpPr>
        <p:spPr>
          <a:xfrm>
            <a:off x="3124080" y="6356520"/>
            <a:ext cx="2895120" cy="364680"/>
          </a:xfrm>
          <a:prstGeom prst="rect">
            <a:avLst/>
          </a:prstGeom>
        </p:spPr>
        <p:txBody>
          <a:bodyPr anchor="ctr"/>
          <a:p>
            <a:endParaRPr b="0" lang="en-US" sz="2400" spc="-1" strike="noStrike">
              <a:latin typeface="Times New Roman"/>
            </a:endParaRPr>
          </a:p>
        </p:txBody>
      </p:sp>
      <p:sp>
        <p:nvSpPr>
          <p:cNvPr id="173" name="PlaceHolder 3"/>
          <p:cNvSpPr>
            <a:spLocks noGrp="1"/>
          </p:cNvSpPr>
          <p:nvPr>
            <p:ph type="sldNum"/>
          </p:nvPr>
        </p:nvSpPr>
        <p:spPr>
          <a:xfrm>
            <a:off x="6553080" y="6356520"/>
            <a:ext cx="2133360" cy="364680"/>
          </a:xfrm>
          <a:prstGeom prst="rect">
            <a:avLst/>
          </a:prstGeom>
        </p:spPr>
        <p:txBody>
          <a:bodyPr anchor="ctr"/>
          <a:p>
            <a:pPr algn="r">
              <a:lnSpc>
                <a:spcPct val="100000"/>
              </a:lnSpc>
            </a:pPr>
            <a:fld id="{EA78CB00-0C01-4DB9-B6EE-90F3E97397E6}" type="slidenum">
              <a:rPr b="0" lang="en-US" sz="1200" spc="-1" strike="noStrike">
                <a:solidFill>
                  <a:srgbClr val="8b8b8b"/>
                </a:solidFill>
                <a:latin typeface="Verdana"/>
              </a:rPr>
              <a:t>1</a:t>
            </a:fld>
            <a:endParaRPr b="0" lang="en-US" sz="1200" spc="-1" strike="noStrike">
              <a:latin typeface="Times New Roman"/>
            </a:endParaRPr>
          </a:p>
        </p:txBody>
      </p:sp>
      <p:sp>
        <p:nvSpPr>
          <p:cNvPr id="174" name="PlaceHolder 4"/>
          <p:cNvSpPr>
            <a:spLocks noGrp="1"/>
          </p:cNvSpPr>
          <p:nvPr>
            <p:ph type="title"/>
          </p:nvPr>
        </p:nvSpPr>
        <p:spPr>
          <a:xfrm>
            <a:off x="457200" y="273600"/>
            <a:ext cx="8229240" cy="1144800"/>
          </a:xfrm>
          <a:prstGeom prst="rect">
            <a:avLst/>
          </a:prstGeom>
        </p:spPr>
        <p:txBody>
          <a:bodyPr lIns="0" rIns="0" tIns="0" bIns="0" anchor="ctr"/>
          <a:p>
            <a:r>
              <a:rPr b="0" lang="en-US" sz="4400" spc="-1" strike="noStrike">
                <a:solidFill>
                  <a:srgbClr val="000000"/>
                </a:solidFill>
                <a:latin typeface="Verdana"/>
              </a:rPr>
              <a:t>Click to edit the title text format</a:t>
            </a:r>
            <a:endParaRPr b="0" lang="en-US" sz="4400" spc="-1" strike="noStrike">
              <a:solidFill>
                <a:srgbClr val="000000"/>
              </a:solidFill>
              <a:latin typeface="Verdana"/>
            </a:endParaRPr>
          </a:p>
        </p:txBody>
      </p:sp>
      <p:sp>
        <p:nvSpPr>
          <p:cNvPr id="175"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2" name="Picture 9" descr=""/>
          <p:cNvPicPr/>
          <p:nvPr/>
        </p:nvPicPr>
        <p:blipFill>
          <a:blip r:embed="rId2"/>
          <a:stretch/>
        </p:blipFill>
        <p:spPr>
          <a:xfrm>
            <a:off x="7696080" y="0"/>
            <a:ext cx="1447560" cy="1186920"/>
          </a:xfrm>
          <a:prstGeom prst="rect">
            <a:avLst/>
          </a:prstGeom>
          <a:ln w="9360">
            <a:noFill/>
          </a:ln>
        </p:spPr>
      </p:pic>
      <p:sp>
        <p:nvSpPr>
          <p:cNvPr id="213" name="PlaceHolder 1"/>
          <p:cNvSpPr>
            <a:spLocks noGrp="1"/>
          </p:cNvSpPr>
          <p:nvPr>
            <p:ph type="title"/>
          </p:nvPr>
        </p:nvSpPr>
        <p:spPr>
          <a:xfrm>
            <a:off x="574560" y="304920"/>
            <a:ext cx="8000640" cy="1215720"/>
          </a:xfrm>
          <a:prstGeom prst="rect">
            <a:avLst/>
          </a:prstGeom>
        </p:spPr>
        <p:txBody>
          <a:bodyPr anchor="ct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Verdana"/>
            </a:endParaRPr>
          </a:p>
        </p:txBody>
      </p:sp>
      <p:sp>
        <p:nvSpPr>
          <p:cNvPr id="214" name="PlaceHolder 2"/>
          <p:cNvSpPr>
            <a:spLocks noGrp="1"/>
          </p:cNvSpPr>
          <p:nvPr>
            <p:ph type="body"/>
          </p:nvPr>
        </p:nvSpPr>
        <p:spPr>
          <a:xfrm>
            <a:off x="533520" y="1676520"/>
            <a:ext cx="3924000" cy="4266720"/>
          </a:xfrm>
          <a:prstGeom prst="rect">
            <a:avLst/>
          </a:prstGeom>
        </p:spPr>
        <p:txBody>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Click to edit Master text styles</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Second level</a:t>
            </a:r>
            <a:endParaRPr b="0" lang="en-US"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en-US" sz="2400" spc="-1" strike="noStrike">
                <a:solidFill>
                  <a:srgbClr val="000000"/>
                </a:solidFill>
                <a:latin typeface="Calibri"/>
              </a:rPr>
              <a:t>Third level</a:t>
            </a:r>
            <a:endParaRPr b="0" lang="en-US"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en-US" sz="2000" spc="-1" strike="noStrike">
                <a:solidFill>
                  <a:srgbClr val="000000"/>
                </a:solidFill>
                <a:latin typeface="Calibri"/>
              </a:rPr>
              <a:t>Fourth level</a:t>
            </a:r>
            <a:endParaRPr b="0" lang="en-US"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en-US" sz="2000" spc="-1" strike="noStrike">
                <a:solidFill>
                  <a:srgbClr val="000000"/>
                </a:solidFill>
                <a:latin typeface="Calibri"/>
              </a:rPr>
              <a:t>Fifth level</a:t>
            </a:r>
            <a:endParaRPr b="0" lang="en-US" sz="2000" spc="-1" strike="noStrike">
              <a:solidFill>
                <a:srgbClr val="000000"/>
              </a:solidFill>
              <a:latin typeface="Calibri"/>
            </a:endParaRPr>
          </a:p>
        </p:txBody>
      </p:sp>
      <p:sp>
        <p:nvSpPr>
          <p:cNvPr id="215" name="PlaceHolder 3"/>
          <p:cNvSpPr>
            <a:spLocks noGrp="1"/>
          </p:cNvSpPr>
          <p:nvPr>
            <p:ph type="body"/>
          </p:nvPr>
        </p:nvSpPr>
        <p:spPr>
          <a:xfrm>
            <a:off x="4610160" y="1676520"/>
            <a:ext cx="3924000" cy="4266720"/>
          </a:xfrm>
          <a:prstGeom prst="rect">
            <a:avLst/>
          </a:prstGeom>
        </p:spPr>
        <p:txBody>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Click to edit Master text styles</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Second level</a:t>
            </a:r>
            <a:endParaRPr b="0" lang="en-US"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en-US" sz="2400" spc="-1" strike="noStrike">
                <a:solidFill>
                  <a:srgbClr val="000000"/>
                </a:solidFill>
                <a:latin typeface="Calibri"/>
              </a:rPr>
              <a:t>Third level</a:t>
            </a:r>
            <a:endParaRPr b="0" lang="en-US"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en-US" sz="2000" spc="-1" strike="noStrike">
                <a:solidFill>
                  <a:srgbClr val="000000"/>
                </a:solidFill>
                <a:latin typeface="Calibri"/>
              </a:rPr>
              <a:t>Fourth level</a:t>
            </a:r>
            <a:endParaRPr b="0" lang="en-US"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en-US" sz="2000" spc="-1" strike="noStrike">
                <a:solidFill>
                  <a:srgbClr val="000000"/>
                </a:solidFill>
                <a:latin typeface="Calibri"/>
              </a:rPr>
              <a:t>Fifth level</a:t>
            </a:r>
            <a:endParaRPr b="0" lang="en-US" sz="2000" spc="-1" strike="noStrike">
              <a:solidFill>
                <a:srgbClr val="000000"/>
              </a:solidFill>
              <a:latin typeface="Calibri"/>
            </a:endParaRPr>
          </a:p>
        </p:txBody>
      </p:sp>
      <p:sp>
        <p:nvSpPr>
          <p:cNvPr id="216" name="PlaceHolder 4"/>
          <p:cNvSpPr>
            <a:spLocks noGrp="1"/>
          </p:cNvSpPr>
          <p:nvPr>
            <p:ph type="dt"/>
          </p:nvPr>
        </p:nvSpPr>
        <p:spPr>
          <a:xfrm>
            <a:off x="609480" y="6245280"/>
            <a:ext cx="1980720" cy="475920"/>
          </a:xfrm>
          <a:prstGeom prst="rect">
            <a:avLst/>
          </a:prstGeom>
        </p:spPr>
        <p:txBody>
          <a:bodyPr anchor="ctr"/>
          <a:p>
            <a:endParaRPr b="0" lang="en-US" sz="2400" spc="-1" strike="noStrike">
              <a:latin typeface="Times New Roman"/>
            </a:endParaRPr>
          </a:p>
        </p:txBody>
      </p:sp>
      <p:sp>
        <p:nvSpPr>
          <p:cNvPr id="217" name="PlaceHolder 5"/>
          <p:cNvSpPr>
            <a:spLocks noGrp="1"/>
          </p:cNvSpPr>
          <p:nvPr>
            <p:ph type="ftr"/>
          </p:nvPr>
        </p:nvSpPr>
        <p:spPr>
          <a:xfrm>
            <a:off x="3124080" y="6245280"/>
            <a:ext cx="2895120" cy="475920"/>
          </a:xfrm>
          <a:prstGeom prst="rect">
            <a:avLst/>
          </a:prstGeom>
        </p:spPr>
        <p:txBody>
          <a:bodyPr anchor="ctr"/>
          <a:p>
            <a:endParaRPr b="0" lang="en-US" sz="2400" spc="-1" strike="noStrike">
              <a:latin typeface="Times New Roman"/>
            </a:endParaRPr>
          </a:p>
        </p:txBody>
      </p:sp>
      <p:sp>
        <p:nvSpPr>
          <p:cNvPr id="218" name="PlaceHolder 6"/>
          <p:cNvSpPr>
            <a:spLocks noGrp="1"/>
          </p:cNvSpPr>
          <p:nvPr>
            <p:ph type="sldNum"/>
          </p:nvPr>
        </p:nvSpPr>
        <p:spPr>
          <a:xfrm>
            <a:off x="6553080" y="6245280"/>
            <a:ext cx="1980720" cy="475920"/>
          </a:xfrm>
          <a:prstGeom prst="rect">
            <a:avLst/>
          </a:prstGeom>
        </p:spPr>
        <p:txBody>
          <a:bodyPr anchor="ctr"/>
          <a:p>
            <a:pPr algn="r">
              <a:lnSpc>
                <a:spcPct val="100000"/>
              </a:lnSpc>
            </a:pPr>
            <a:fld id="{495630B1-5D67-454A-AE3A-C65537E1B576}" type="slidenum">
              <a:rPr b="0" lang="en-US" sz="1200" spc="-1" strike="noStrike">
                <a:solidFill>
                  <a:srgbClr val="8b8b8b"/>
                </a:solidFill>
                <a:latin typeface="Verdana"/>
              </a:rPr>
              <a:t>1</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55" name="Picture 9" descr=""/>
          <p:cNvPicPr/>
          <p:nvPr/>
        </p:nvPicPr>
        <p:blipFill>
          <a:blip r:embed="rId2"/>
          <a:stretch/>
        </p:blipFill>
        <p:spPr>
          <a:xfrm>
            <a:off x="7696080" y="0"/>
            <a:ext cx="1447560" cy="1186920"/>
          </a:xfrm>
          <a:prstGeom prst="rect">
            <a:avLst/>
          </a:prstGeom>
          <a:ln w="9360">
            <a:noFill/>
          </a:ln>
        </p:spPr>
      </p:pic>
      <p:sp>
        <p:nvSpPr>
          <p:cNvPr id="256"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Verdana"/>
            </a:endParaRPr>
          </a:p>
        </p:txBody>
      </p:sp>
      <p:sp>
        <p:nvSpPr>
          <p:cNvPr id="257" name="PlaceHolder 2"/>
          <p:cNvSpPr>
            <a:spLocks noGrp="1"/>
          </p:cNvSpPr>
          <p:nvPr>
            <p:ph type="body"/>
          </p:nvPr>
        </p:nvSpPr>
        <p:spPr>
          <a:xfrm>
            <a:off x="457200" y="1535040"/>
            <a:ext cx="4039920" cy="639360"/>
          </a:xfrm>
          <a:prstGeom prst="rect">
            <a:avLst/>
          </a:prstGeom>
        </p:spPr>
        <p:txBody>
          <a:bodyPr anchor="b"/>
          <a:p>
            <a:pPr>
              <a:lnSpc>
                <a:spcPct val="100000"/>
              </a:lnSpc>
              <a:spcBef>
                <a:spcPts val="479"/>
              </a:spcBef>
            </a:pPr>
            <a:r>
              <a:rPr b="1" lang="en-US" sz="2400" spc="-1" strike="noStrike">
                <a:solidFill>
                  <a:srgbClr val="000000"/>
                </a:solidFill>
                <a:latin typeface="Calibri"/>
              </a:rPr>
              <a:t>Click to edit Master text styles</a:t>
            </a:r>
            <a:endParaRPr b="0" lang="en-US" sz="2400" spc="-1" strike="noStrike">
              <a:solidFill>
                <a:srgbClr val="000000"/>
              </a:solidFill>
              <a:latin typeface="Calibri"/>
            </a:endParaRPr>
          </a:p>
        </p:txBody>
      </p:sp>
      <p:sp>
        <p:nvSpPr>
          <p:cNvPr id="258" name="PlaceHolder 3"/>
          <p:cNvSpPr>
            <a:spLocks noGrp="1"/>
          </p:cNvSpPr>
          <p:nvPr>
            <p:ph type="body"/>
          </p:nvPr>
        </p:nvSpPr>
        <p:spPr>
          <a:xfrm>
            <a:off x="457200" y="2174760"/>
            <a:ext cx="4039920" cy="3951000"/>
          </a:xfrm>
          <a:prstGeom prst="rect">
            <a:avLst/>
          </a:prstGeom>
        </p:spPr>
        <p:txBody>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Click to edit Master text styles</a:t>
            </a:r>
            <a:endParaRPr b="0" lang="en-US" sz="2400" spc="-1" strike="noStrike">
              <a:solidFill>
                <a:srgbClr val="000000"/>
              </a:solidFill>
              <a:latin typeface="Calibri"/>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rPr>
              <a:t>Second level</a:t>
            </a:r>
            <a:endParaRPr b="0" lang="en-US" sz="2000" spc="-1" strike="noStrike">
              <a:solidFill>
                <a:srgbClr val="000000"/>
              </a:solidFill>
              <a:latin typeface="Calibri"/>
            </a:endParaRPr>
          </a:p>
          <a:p>
            <a:pPr lvl="2" marL="1143000" indent="-228240">
              <a:lnSpc>
                <a:spcPct val="100000"/>
              </a:lnSpc>
              <a:spcBef>
                <a:spcPts val="360"/>
              </a:spcBef>
              <a:buClr>
                <a:srgbClr val="000000"/>
              </a:buClr>
              <a:buFont typeface="Arial"/>
              <a:buChar char="•"/>
            </a:pPr>
            <a:r>
              <a:rPr b="0" lang="en-US" sz="1800" spc="-1" strike="noStrike">
                <a:solidFill>
                  <a:srgbClr val="000000"/>
                </a:solidFill>
                <a:latin typeface="Calibri"/>
              </a:rPr>
              <a:t>Third level</a:t>
            </a:r>
            <a:endParaRPr b="0" lang="en-US" sz="1800" spc="-1" strike="noStrike">
              <a:solidFill>
                <a:srgbClr val="000000"/>
              </a:solidFill>
              <a:latin typeface="Calibri"/>
            </a:endParaRPr>
          </a:p>
          <a:p>
            <a:pPr lvl="3" marL="1600200" indent="-228240">
              <a:lnSpc>
                <a:spcPct val="100000"/>
              </a:lnSpc>
              <a:spcBef>
                <a:spcPts val="320"/>
              </a:spcBef>
              <a:buClr>
                <a:srgbClr val="000000"/>
              </a:buClr>
              <a:buFont typeface="Arial"/>
              <a:buChar char="–"/>
            </a:pPr>
            <a:r>
              <a:rPr b="0" lang="en-US" sz="1600" spc="-1" strike="noStrike">
                <a:solidFill>
                  <a:srgbClr val="000000"/>
                </a:solidFill>
                <a:latin typeface="Calibri"/>
              </a:rPr>
              <a:t>Fourth level</a:t>
            </a:r>
            <a:endParaRPr b="0" lang="en-US" sz="1600" spc="-1" strike="noStrike">
              <a:solidFill>
                <a:srgbClr val="000000"/>
              </a:solidFill>
              <a:latin typeface="Calibri"/>
            </a:endParaRPr>
          </a:p>
          <a:p>
            <a:pPr lvl="4" marL="2057400" indent="-228240">
              <a:lnSpc>
                <a:spcPct val="100000"/>
              </a:lnSpc>
              <a:spcBef>
                <a:spcPts val="320"/>
              </a:spcBef>
              <a:buClr>
                <a:srgbClr val="000000"/>
              </a:buClr>
              <a:buFont typeface="Arial"/>
              <a:buChar char="»"/>
            </a:pPr>
            <a:r>
              <a:rPr b="0" lang="en-US" sz="1600" spc="-1" strike="noStrike">
                <a:solidFill>
                  <a:srgbClr val="000000"/>
                </a:solidFill>
                <a:latin typeface="Calibri"/>
              </a:rPr>
              <a:t>Fifth level</a:t>
            </a:r>
            <a:endParaRPr b="0" lang="en-US" sz="1600" spc="-1" strike="noStrike">
              <a:solidFill>
                <a:srgbClr val="000000"/>
              </a:solidFill>
              <a:latin typeface="Calibri"/>
            </a:endParaRPr>
          </a:p>
        </p:txBody>
      </p:sp>
      <p:sp>
        <p:nvSpPr>
          <p:cNvPr id="259" name="PlaceHolder 4"/>
          <p:cNvSpPr>
            <a:spLocks noGrp="1"/>
          </p:cNvSpPr>
          <p:nvPr>
            <p:ph type="body"/>
          </p:nvPr>
        </p:nvSpPr>
        <p:spPr>
          <a:xfrm>
            <a:off x="4645080" y="1535040"/>
            <a:ext cx="4041360" cy="639360"/>
          </a:xfrm>
          <a:prstGeom prst="rect">
            <a:avLst/>
          </a:prstGeom>
        </p:spPr>
        <p:txBody>
          <a:bodyPr anchor="b"/>
          <a:p>
            <a:pPr>
              <a:lnSpc>
                <a:spcPct val="100000"/>
              </a:lnSpc>
              <a:spcBef>
                <a:spcPts val="479"/>
              </a:spcBef>
            </a:pPr>
            <a:r>
              <a:rPr b="1" lang="en-US" sz="2400" spc="-1" strike="noStrike">
                <a:solidFill>
                  <a:srgbClr val="000000"/>
                </a:solidFill>
                <a:latin typeface="Calibri"/>
              </a:rPr>
              <a:t>Click to edit Master text styles</a:t>
            </a:r>
            <a:endParaRPr b="0" lang="en-US" sz="2400" spc="-1" strike="noStrike">
              <a:solidFill>
                <a:srgbClr val="000000"/>
              </a:solidFill>
              <a:latin typeface="Calibri"/>
            </a:endParaRPr>
          </a:p>
        </p:txBody>
      </p:sp>
      <p:sp>
        <p:nvSpPr>
          <p:cNvPr id="260" name="PlaceHolder 5"/>
          <p:cNvSpPr>
            <a:spLocks noGrp="1"/>
          </p:cNvSpPr>
          <p:nvPr>
            <p:ph type="body"/>
          </p:nvPr>
        </p:nvSpPr>
        <p:spPr>
          <a:xfrm>
            <a:off x="4645080" y="2174760"/>
            <a:ext cx="4041360" cy="3951000"/>
          </a:xfrm>
          <a:prstGeom prst="rect">
            <a:avLst/>
          </a:prstGeom>
        </p:spPr>
        <p:txBody>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Click to edit Master text styles</a:t>
            </a:r>
            <a:endParaRPr b="0" lang="en-US" sz="2400" spc="-1" strike="noStrike">
              <a:solidFill>
                <a:srgbClr val="000000"/>
              </a:solidFill>
              <a:latin typeface="Calibri"/>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rPr>
              <a:t>Second level</a:t>
            </a:r>
            <a:endParaRPr b="0" lang="en-US" sz="2000" spc="-1" strike="noStrike">
              <a:solidFill>
                <a:srgbClr val="000000"/>
              </a:solidFill>
              <a:latin typeface="Calibri"/>
            </a:endParaRPr>
          </a:p>
          <a:p>
            <a:pPr lvl="2" marL="1143000" indent="-228240">
              <a:lnSpc>
                <a:spcPct val="100000"/>
              </a:lnSpc>
              <a:spcBef>
                <a:spcPts val="360"/>
              </a:spcBef>
              <a:buClr>
                <a:srgbClr val="000000"/>
              </a:buClr>
              <a:buFont typeface="Arial"/>
              <a:buChar char="•"/>
            </a:pPr>
            <a:r>
              <a:rPr b="0" lang="en-US" sz="1800" spc="-1" strike="noStrike">
                <a:solidFill>
                  <a:srgbClr val="000000"/>
                </a:solidFill>
                <a:latin typeface="Calibri"/>
              </a:rPr>
              <a:t>Third level</a:t>
            </a:r>
            <a:endParaRPr b="0" lang="en-US" sz="1800" spc="-1" strike="noStrike">
              <a:solidFill>
                <a:srgbClr val="000000"/>
              </a:solidFill>
              <a:latin typeface="Calibri"/>
            </a:endParaRPr>
          </a:p>
          <a:p>
            <a:pPr lvl="3" marL="1600200" indent="-228240">
              <a:lnSpc>
                <a:spcPct val="100000"/>
              </a:lnSpc>
              <a:spcBef>
                <a:spcPts val="320"/>
              </a:spcBef>
              <a:buClr>
                <a:srgbClr val="000000"/>
              </a:buClr>
              <a:buFont typeface="Arial"/>
              <a:buChar char="–"/>
            </a:pPr>
            <a:r>
              <a:rPr b="0" lang="en-US" sz="1600" spc="-1" strike="noStrike">
                <a:solidFill>
                  <a:srgbClr val="000000"/>
                </a:solidFill>
                <a:latin typeface="Calibri"/>
              </a:rPr>
              <a:t>Fourth level</a:t>
            </a:r>
            <a:endParaRPr b="0" lang="en-US" sz="1600" spc="-1" strike="noStrike">
              <a:solidFill>
                <a:srgbClr val="000000"/>
              </a:solidFill>
              <a:latin typeface="Calibri"/>
            </a:endParaRPr>
          </a:p>
          <a:p>
            <a:pPr lvl="4" marL="2057400" indent="-228240">
              <a:lnSpc>
                <a:spcPct val="100000"/>
              </a:lnSpc>
              <a:spcBef>
                <a:spcPts val="320"/>
              </a:spcBef>
              <a:buClr>
                <a:srgbClr val="000000"/>
              </a:buClr>
              <a:buFont typeface="Arial"/>
              <a:buChar char="»"/>
            </a:pPr>
            <a:r>
              <a:rPr b="0" lang="en-US" sz="1600" spc="-1" strike="noStrike">
                <a:solidFill>
                  <a:srgbClr val="000000"/>
                </a:solidFill>
                <a:latin typeface="Calibri"/>
              </a:rPr>
              <a:t>Fifth level</a:t>
            </a:r>
            <a:endParaRPr b="0" lang="en-US" sz="1600" spc="-1" strike="noStrike">
              <a:solidFill>
                <a:srgbClr val="000000"/>
              </a:solidFill>
              <a:latin typeface="Calibri"/>
            </a:endParaRPr>
          </a:p>
        </p:txBody>
      </p:sp>
      <p:sp>
        <p:nvSpPr>
          <p:cNvPr id="261" name="PlaceHolder 6"/>
          <p:cNvSpPr>
            <a:spLocks noGrp="1"/>
          </p:cNvSpPr>
          <p:nvPr>
            <p:ph type="dt"/>
          </p:nvPr>
        </p:nvSpPr>
        <p:spPr>
          <a:xfrm>
            <a:off x="457200" y="6356520"/>
            <a:ext cx="2133360" cy="364680"/>
          </a:xfrm>
          <a:prstGeom prst="rect">
            <a:avLst/>
          </a:prstGeom>
        </p:spPr>
        <p:txBody>
          <a:bodyPr anchor="ctr"/>
          <a:p>
            <a:endParaRPr b="0" lang="en-US" sz="2400" spc="-1" strike="noStrike">
              <a:latin typeface="Times New Roman"/>
            </a:endParaRPr>
          </a:p>
        </p:txBody>
      </p:sp>
      <p:sp>
        <p:nvSpPr>
          <p:cNvPr id="262" name="PlaceHolder 7"/>
          <p:cNvSpPr>
            <a:spLocks noGrp="1"/>
          </p:cNvSpPr>
          <p:nvPr>
            <p:ph type="ftr"/>
          </p:nvPr>
        </p:nvSpPr>
        <p:spPr>
          <a:xfrm>
            <a:off x="3124080" y="6356520"/>
            <a:ext cx="2895120" cy="364680"/>
          </a:xfrm>
          <a:prstGeom prst="rect">
            <a:avLst/>
          </a:prstGeom>
        </p:spPr>
        <p:txBody>
          <a:bodyPr anchor="ctr"/>
          <a:p>
            <a:endParaRPr b="0" lang="en-US" sz="2400" spc="-1" strike="noStrike">
              <a:latin typeface="Times New Roman"/>
            </a:endParaRPr>
          </a:p>
        </p:txBody>
      </p:sp>
      <p:sp>
        <p:nvSpPr>
          <p:cNvPr id="263" name="PlaceHolder 8"/>
          <p:cNvSpPr>
            <a:spLocks noGrp="1"/>
          </p:cNvSpPr>
          <p:nvPr>
            <p:ph type="sldNum"/>
          </p:nvPr>
        </p:nvSpPr>
        <p:spPr>
          <a:xfrm>
            <a:off x="6553080" y="6356520"/>
            <a:ext cx="2133360" cy="364680"/>
          </a:xfrm>
          <a:prstGeom prst="rect">
            <a:avLst/>
          </a:prstGeom>
        </p:spPr>
        <p:txBody>
          <a:bodyPr anchor="ctr"/>
          <a:p>
            <a:pPr algn="r">
              <a:lnSpc>
                <a:spcPct val="100000"/>
              </a:lnSpc>
            </a:pPr>
            <a:fld id="{FE2600E6-A488-4F2E-A5DF-7BA8ABC97A4C}" type="slidenum">
              <a:rPr b="0" lang="en-US" sz="1200" spc="-1" strike="noStrike">
                <a:solidFill>
                  <a:srgbClr val="8b8b8b"/>
                </a:solidFill>
                <a:latin typeface="Verdana"/>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00" name="Picture 9" descr=""/>
          <p:cNvPicPr/>
          <p:nvPr/>
        </p:nvPicPr>
        <p:blipFill>
          <a:blip r:embed="rId2"/>
          <a:stretch/>
        </p:blipFill>
        <p:spPr>
          <a:xfrm>
            <a:off x="7696080" y="0"/>
            <a:ext cx="1447560" cy="1186920"/>
          </a:xfrm>
          <a:prstGeom prst="rect">
            <a:avLst/>
          </a:prstGeom>
          <a:ln w="9360">
            <a:noFill/>
          </a:ln>
        </p:spPr>
      </p:pic>
      <p:sp>
        <p:nvSpPr>
          <p:cNvPr id="301" name="PlaceHolder 1"/>
          <p:cNvSpPr>
            <a:spLocks noGrp="1"/>
          </p:cNvSpPr>
          <p:nvPr>
            <p:ph type="title"/>
          </p:nvPr>
        </p:nvSpPr>
        <p:spPr>
          <a:xfrm>
            <a:off x="574560" y="304920"/>
            <a:ext cx="8000640" cy="1215720"/>
          </a:xfrm>
          <a:prstGeom prst="rect">
            <a:avLst/>
          </a:prstGeom>
        </p:spPr>
        <p:txBody>
          <a:bodyPr anchor="ct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Verdana"/>
            </a:endParaRPr>
          </a:p>
        </p:txBody>
      </p:sp>
      <p:sp>
        <p:nvSpPr>
          <p:cNvPr id="302" name="PlaceHolder 2"/>
          <p:cNvSpPr>
            <a:spLocks noGrp="1"/>
          </p:cNvSpPr>
          <p:nvPr>
            <p:ph type="body"/>
          </p:nvPr>
        </p:nvSpPr>
        <p:spPr>
          <a:xfrm>
            <a:off x="533520" y="1676520"/>
            <a:ext cx="3924000" cy="4266720"/>
          </a:xfrm>
          <a:prstGeom prst="rect">
            <a:avLst/>
          </a:prstGeom>
        </p:spPr>
        <p:txBody>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Click to edit Master text styles</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Second level</a:t>
            </a:r>
            <a:endParaRPr b="0" lang="en-US"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en-US" sz="2400" spc="-1" strike="noStrike">
                <a:solidFill>
                  <a:srgbClr val="000000"/>
                </a:solidFill>
                <a:latin typeface="Calibri"/>
              </a:rPr>
              <a:t>Third level</a:t>
            </a:r>
            <a:endParaRPr b="0" lang="en-US"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en-US" sz="2000" spc="-1" strike="noStrike">
                <a:solidFill>
                  <a:srgbClr val="000000"/>
                </a:solidFill>
                <a:latin typeface="Calibri"/>
              </a:rPr>
              <a:t>Fourth level</a:t>
            </a:r>
            <a:endParaRPr b="0" lang="en-US"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en-US" sz="2000" spc="-1" strike="noStrike">
                <a:solidFill>
                  <a:srgbClr val="000000"/>
                </a:solidFill>
                <a:latin typeface="Calibri"/>
              </a:rPr>
              <a:t>Fifth level</a:t>
            </a:r>
            <a:endParaRPr b="0" lang="en-US" sz="2000" spc="-1" strike="noStrike">
              <a:solidFill>
                <a:srgbClr val="000000"/>
              </a:solidFill>
              <a:latin typeface="Calibri"/>
            </a:endParaRPr>
          </a:p>
        </p:txBody>
      </p:sp>
      <p:sp>
        <p:nvSpPr>
          <p:cNvPr id="303" name="PlaceHolder 3"/>
          <p:cNvSpPr>
            <a:spLocks noGrp="1"/>
          </p:cNvSpPr>
          <p:nvPr>
            <p:ph type="body"/>
          </p:nvPr>
        </p:nvSpPr>
        <p:spPr>
          <a:xfrm>
            <a:off x="4610160" y="1676520"/>
            <a:ext cx="3924000" cy="2057040"/>
          </a:xfrm>
          <a:prstGeom prst="rect">
            <a:avLst/>
          </a:prstGeom>
        </p:spPr>
        <p:txBody>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Click to edit Master text styles</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Second level</a:t>
            </a:r>
            <a:endParaRPr b="0" lang="en-US"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en-US" sz="2400" spc="-1" strike="noStrike">
                <a:solidFill>
                  <a:srgbClr val="000000"/>
                </a:solidFill>
                <a:latin typeface="Calibri"/>
              </a:rPr>
              <a:t>Third level</a:t>
            </a:r>
            <a:endParaRPr b="0" lang="en-US"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en-US" sz="2000" spc="-1" strike="noStrike">
                <a:solidFill>
                  <a:srgbClr val="000000"/>
                </a:solidFill>
                <a:latin typeface="Calibri"/>
              </a:rPr>
              <a:t>Fourth level</a:t>
            </a:r>
            <a:endParaRPr b="0" lang="en-US"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en-US" sz="2000" spc="-1" strike="noStrike">
                <a:solidFill>
                  <a:srgbClr val="000000"/>
                </a:solidFill>
                <a:latin typeface="Calibri"/>
              </a:rPr>
              <a:t>Fifth level</a:t>
            </a:r>
            <a:endParaRPr b="0" lang="en-US" sz="2000" spc="-1" strike="noStrike">
              <a:solidFill>
                <a:srgbClr val="000000"/>
              </a:solidFill>
              <a:latin typeface="Calibri"/>
            </a:endParaRPr>
          </a:p>
        </p:txBody>
      </p:sp>
      <p:sp>
        <p:nvSpPr>
          <p:cNvPr id="304" name="PlaceHolder 4"/>
          <p:cNvSpPr>
            <a:spLocks noGrp="1"/>
          </p:cNvSpPr>
          <p:nvPr>
            <p:ph type="body"/>
          </p:nvPr>
        </p:nvSpPr>
        <p:spPr>
          <a:xfrm>
            <a:off x="4610160" y="3886200"/>
            <a:ext cx="3924000" cy="2057040"/>
          </a:xfrm>
          <a:prstGeom prst="rect">
            <a:avLst/>
          </a:prstGeom>
        </p:spPr>
        <p:txBody>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Click to edit Master text styles</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Second level</a:t>
            </a:r>
            <a:endParaRPr b="0" lang="en-US"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en-US" sz="2400" spc="-1" strike="noStrike">
                <a:solidFill>
                  <a:srgbClr val="000000"/>
                </a:solidFill>
                <a:latin typeface="Calibri"/>
              </a:rPr>
              <a:t>Third level</a:t>
            </a:r>
            <a:endParaRPr b="0" lang="en-US"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en-US" sz="2000" spc="-1" strike="noStrike">
                <a:solidFill>
                  <a:srgbClr val="000000"/>
                </a:solidFill>
                <a:latin typeface="Calibri"/>
              </a:rPr>
              <a:t>Fourth level</a:t>
            </a:r>
            <a:endParaRPr b="0" lang="en-US"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en-US" sz="2000" spc="-1" strike="noStrike">
                <a:solidFill>
                  <a:srgbClr val="000000"/>
                </a:solidFill>
                <a:latin typeface="Calibri"/>
              </a:rPr>
              <a:t>Fifth level</a:t>
            </a:r>
            <a:endParaRPr b="0" lang="en-US" sz="2000" spc="-1" strike="noStrike">
              <a:solidFill>
                <a:srgbClr val="000000"/>
              </a:solidFill>
              <a:latin typeface="Calibri"/>
            </a:endParaRPr>
          </a:p>
        </p:txBody>
      </p:sp>
      <p:sp>
        <p:nvSpPr>
          <p:cNvPr id="305" name="PlaceHolder 5"/>
          <p:cNvSpPr>
            <a:spLocks noGrp="1"/>
          </p:cNvSpPr>
          <p:nvPr>
            <p:ph type="dt"/>
          </p:nvPr>
        </p:nvSpPr>
        <p:spPr>
          <a:xfrm>
            <a:off x="609480" y="6245280"/>
            <a:ext cx="1980720" cy="475920"/>
          </a:xfrm>
          <a:prstGeom prst="rect">
            <a:avLst/>
          </a:prstGeom>
        </p:spPr>
        <p:txBody>
          <a:bodyPr anchor="ctr"/>
          <a:p>
            <a:endParaRPr b="0" lang="en-US" sz="2400" spc="-1" strike="noStrike">
              <a:latin typeface="Times New Roman"/>
            </a:endParaRPr>
          </a:p>
        </p:txBody>
      </p:sp>
      <p:sp>
        <p:nvSpPr>
          <p:cNvPr id="306" name="PlaceHolder 6"/>
          <p:cNvSpPr>
            <a:spLocks noGrp="1"/>
          </p:cNvSpPr>
          <p:nvPr>
            <p:ph type="ftr"/>
          </p:nvPr>
        </p:nvSpPr>
        <p:spPr>
          <a:xfrm>
            <a:off x="3124080" y="6245280"/>
            <a:ext cx="2895120" cy="475920"/>
          </a:xfrm>
          <a:prstGeom prst="rect">
            <a:avLst/>
          </a:prstGeom>
        </p:spPr>
        <p:txBody>
          <a:bodyPr anchor="ctr"/>
          <a:p>
            <a:endParaRPr b="0" lang="en-US" sz="2400" spc="-1" strike="noStrike">
              <a:latin typeface="Times New Roman"/>
            </a:endParaRPr>
          </a:p>
        </p:txBody>
      </p:sp>
      <p:sp>
        <p:nvSpPr>
          <p:cNvPr id="307" name="PlaceHolder 7"/>
          <p:cNvSpPr>
            <a:spLocks noGrp="1"/>
          </p:cNvSpPr>
          <p:nvPr>
            <p:ph type="sldNum"/>
          </p:nvPr>
        </p:nvSpPr>
        <p:spPr>
          <a:xfrm>
            <a:off x="6553080" y="6245280"/>
            <a:ext cx="1980720" cy="475920"/>
          </a:xfrm>
          <a:prstGeom prst="rect">
            <a:avLst/>
          </a:prstGeom>
        </p:spPr>
        <p:txBody>
          <a:bodyPr anchor="ctr"/>
          <a:p>
            <a:pPr algn="r">
              <a:lnSpc>
                <a:spcPct val="100000"/>
              </a:lnSpc>
            </a:pPr>
            <a:fld id="{D9B1A593-719B-4227-9A13-3F92ACB09257}" type="slidenum">
              <a:rPr b="0" lang="en-US" sz="1200" spc="-1" strike="noStrike">
                <a:solidFill>
                  <a:srgbClr val="8b8b8b"/>
                </a:solidFill>
                <a:latin typeface="Verdana"/>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44" name="Picture 9" descr=""/>
          <p:cNvPicPr/>
          <p:nvPr/>
        </p:nvPicPr>
        <p:blipFill>
          <a:blip r:embed="rId2"/>
          <a:stretch/>
        </p:blipFill>
        <p:spPr>
          <a:xfrm>
            <a:off x="7696080" y="0"/>
            <a:ext cx="1447560" cy="1186920"/>
          </a:xfrm>
          <a:prstGeom prst="rect">
            <a:avLst/>
          </a:prstGeom>
          <a:ln w="9360">
            <a:noFill/>
          </a:ln>
        </p:spPr>
      </p:pic>
      <p:sp>
        <p:nvSpPr>
          <p:cNvPr id="345" name="PlaceHolder 1"/>
          <p:cNvSpPr>
            <a:spLocks noGrp="1"/>
          </p:cNvSpPr>
          <p:nvPr>
            <p:ph type="title"/>
          </p:nvPr>
        </p:nvSpPr>
        <p:spPr>
          <a:xfrm>
            <a:off x="574560" y="304920"/>
            <a:ext cx="8000640" cy="1215720"/>
          </a:xfrm>
          <a:prstGeom prst="rect">
            <a:avLst/>
          </a:prstGeom>
        </p:spPr>
        <p:txBody>
          <a:bodyPr anchor="ct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Verdana"/>
            </a:endParaRPr>
          </a:p>
        </p:txBody>
      </p:sp>
      <p:sp>
        <p:nvSpPr>
          <p:cNvPr id="346" name="PlaceHolder 2"/>
          <p:cNvSpPr>
            <a:spLocks noGrp="1"/>
          </p:cNvSpPr>
          <p:nvPr>
            <p:ph type="body"/>
          </p:nvPr>
        </p:nvSpPr>
        <p:spPr>
          <a:xfrm>
            <a:off x="533520" y="1676520"/>
            <a:ext cx="8000640" cy="4266720"/>
          </a:xfrm>
          <a:prstGeom prst="rect">
            <a:avLst/>
          </a:prstGeom>
        </p:spPr>
        <p:txBody>
          <a:bodyPr lIns="90000" rIns="90000" tIns="45000" bIns="45000">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libri"/>
              </a:rPr>
              <a:t>Fifth Outline Level</a:t>
            </a:r>
            <a:endParaRPr b="0" lang="en-US"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libri"/>
              </a:rPr>
              <a:t>Sixth Outline Level</a:t>
            </a:r>
            <a:endParaRPr b="0" lang="en-US"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libri"/>
              </a:rPr>
              <a:t>Seventh Outline Level</a:t>
            </a:r>
            <a:endParaRPr b="0" lang="en-US" sz="1800" spc="-1" strike="noStrike">
              <a:solidFill>
                <a:srgbClr val="000000"/>
              </a:solidFill>
              <a:latin typeface="Calibri"/>
            </a:endParaRPr>
          </a:p>
        </p:txBody>
      </p:sp>
      <p:sp>
        <p:nvSpPr>
          <p:cNvPr id="347" name="PlaceHolder 3"/>
          <p:cNvSpPr>
            <a:spLocks noGrp="1"/>
          </p:cNvSpPr>
          <p:nvPr>
            <p:ph type="dt"/>
          </p:nvPr>
        </p:nvSpPr>
        <p:spPr>
          <a:xfrm>
            <a:off x="609480" y="6245280"/>
            <a:ext cx="1980720" cy="475920"/>
          </a:xfrm>
          <a:prstGeom prst="rect">
            <a:avLst/>
          </a:prstGeom>
        </p:spPr>
        <p:txBody>
          <a:bodyPr anchor="ctr"/>
          <a:p>
            <a:endParaRPr b="0" lang="en-US" sz="2400" spc="-1" strike="noStrike">
              <a:latin typeface="Times New Roman"/>
            </a:endParaRPr>
          </a:p>
        </p:txBody>
      </p:sp>
      <p:sp>
        <p:nvSpPr>
          <p:cNvPr id="348" name="PlaceHolder 4"/>
          <p:cNvSpPr>
            <a:spLocks noGrp="1"/>
          </p:cNvSpPr>
          <p:nvPr>
            <p:ph type="ftr"/>
          </p:nvPr>
        </p:nvSpPr>
        <p:spPr>
          <a:xfrm>
            <a:off x="3124080" y="6245280"/>
            <a:ext cx="2895120" cy="475920"/>
          </a:xfrm>
          <a:prstGeom prst="rect">
            <a:avLst/>
          </a:prstGeom>
        </p:spPr>
        <p:txBody>
          <a:bodyPr anchor="ctr"/>
          <a:p>
            <a:endParaRPr b="0" lang="en-US" sz="2400" spc="-1" strike="noStrike">
              <a:latin typeface="Times New Roman"/>
            </a:endParaRPr>
          </a:p>
        </p:txBody>
      </p:sp>
      <p:sp>
        <p:nvSpPr>
          <p:cNvPr id="349" name="PlaceHolder 5"/>
          <p:cNvSpPr>
            <a:spLocks noGrp="1"/>
          </p:cNvSpPr>
          <p:nvPr>
            <p:ph type="sldNum"/>
          </p:nvPr>
        </p:nvSpPr>
        <p:spPr>
          <a:xfrm>
            <a:off x="6553080" y="6245280"/>
            <a:ext cx="1980720" cy="475920"/>
          </a:xfrm>
          <a:prstGeom prst="rect">
            <a:avLst/>
          </a:prstGeom>
        </p:spPr>
        <p:txBody>
          <a:bodyPr anchor="ctr"/>
          <a:p>
            <a:pPr algn="r">
              <a:lnSpc>
                <a:spcPct val="100000"/>
              </a:lnSpc>
            </a:pPr>
            <a:fld id="{5AF6D524-0385-4EDF-A8F4-883271C7B1D1}" type="slidenum">
              <a:rPr b="0" lang="en-US" sz="1200" spc="-1" strike="noStrike">
                <a:solidFill>
                  <a:srgbClr val="8b8b8b"/>
                </a:solidFill>
                <a:latin typeface="Verdana"/>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10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9.wmf"/><Relationship Id="rId3" Type="http://schemas.openxmlformats.org/officeDocument/2006/relationships/oleObject" Target="../embeddings/oleObject2.bin"/><Relationship Id="rId4" Type="http://schemas.openxmlformats.org/officeDocument/2006/relationships/image" Target="../media/image80.wmf"/><Relationship Id="rId5" Type="http://schemas.openxmlformats.org/officeDocument/2006/relationships/oleObject" Target="../embeddings/oleObject3.bin"/><Relationship Id="rId6" Type="http://schemas.openxmlformats.org/officeDocument/2006/relationships/image" Target="../media/image81.wmf"/><Relationship Id="rId7" Type="http://schemas.openxmlformats.org/officeDocument/2006/relationships/slideLayout" Target="../slideLayouts/slideLayout13.xml"/><Relationship Id="rId8" Type="http://schemas.openxmlformats.org/officeDocument/2006/relationships/notesSlide" Target="../notesSlides/notesSlide100.xml"/>
</Relationships>
</file>

<file path=ppt/slides/_rels/slide101.xml.rels><?xml version="1.0" encoding="UTF-8"?>
<Relationships xmlns="http://schemas.openxmlformats.org/package/2006/relationships"><Relationship Id="rId1" Type="http://schemas.openxmlformats.org/officeDocument/2006/relationships/image" Target="../media/image82.png"/><Relationship Id="rId2" Type="http://schemas.openxmlformats.org/officeDocument/2006/relationships/oleObject" Target="../embeddings/oleObject1.bin"/><Relationship Id="rId3" Type="http://schemas.openxmlformats.org/officeDocument/2006/relationships/image" Target="../media/image83.wmf"/><Relationship Id="rId4" Type="http://schemas.openxmlformats.org/officeDocument/2006/relationships/oleObject" Target="../embeddings/oleObject2.bin"/><Relationship Id="rId5" Type="http://schemas.openxmlformats.org/officeDocument/2006/relationships/image" Target="../media/image84.wmf"/><Relationship Id="rId6" Type="http://schemas.openxmlformats.org/officeDocument/2006/relationships/oleObject" Target="../embeddings/oleObject3.bin"/><Relationship Id="rId7" Type="http://schemas.openxmlformats.org/officeDocument/2006/relationships/image" Target="../media/image85.wmf"/><Relationship Id="rId8" Type="http://schemas.openxmlformats.org/officeDocument/2006/relationships/oleObject" Target="../embeddings/oleObject4.bin"/><Relationship Id="rId9" Type="http://schemas.openxmlformats.org/officeDocument/2006/relationships/image" Target="../media/image86.wmf"/><Relationship Id="rId10" Type="http://schemas.openxmlformats.org/officeDocument/2006/relationships/slideLayout" Target="../slideLayouts/slideLayout13.xml"/><Relationship Id="rId11" Type="http://schemas.openxmlformats.org/officeDocument/2006/relationships/notesSlide" Target="../notesSlides/notesSlide101.xml"/>
</Relationships>
</file>

<file path=ppt/slides/_rels/slide102.xml.rels><?xml version="1.0" encoding="UTF-8"?>
<Relationships xmlns="http://schemas.openxmlformats.org/package/2006/relationships"><Relationship Id="rId1" Type="http://schemas.openxmlformats.org/officeDocument/2006/relationships/image" Target="../media/image87.png"/><Relationship Id="rId2" Type="http://schemas.openxmlformats.org/officeDocument/2006/relationships/slideLayout" Target="../slideLayouts/slideLayout13.xml"/><Relationship Id="rId3" Type="http://schemas.openxmlformats.org/officeDocument/2006/relationships/notesSlide" Target="../notesSlides/notesSlide102.xml"/>
</Relationships>
</file>

<file path=ppt/slides/_rels/slide103.xml.rels><?xml version="1.0" encoding="UTF-8"?>
<Relationships xmlns="http://schemas.openxmlformats.org/package/2006/relationships"><Relationship Id="rId1" Type="http://schemas.openxmlformats.org/officeDocument/2006/relationships/image" Target="../media/image88.png"/><Relationship Id="rId2" Type="http://schemas.openxmlformats.org/officeDocument/2006/relationships/slideLayout" Target="../slideLayouts/slideLayout13.xml"/><Relationship Id="rId3" Type="http://schemas.openxmlformats.org/officeDocument/2006/relationships/notesSlide" Target="../notesSlides/notesSlide103.xml"/>
</Relationships>
</file>

<file path=ppt/slides/_rels/slide10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9.wmf"/><Relationship Id="rId3" Type="http://schemas.openxmlformats.org/officeDocument/2006/relationships/oleObject" Target="../embeddings/oleObject2.bin"/><Relationship Id="rId4" Type="http://schemas.openxmlformats.org/officeDocument/2006/relationships/image" Target="../media/image90.wmf"/><Relationship Id="rId5" Type="http://schemas.openxmlformats.org/officeDocument/2006/relationships/slideLayout" Target="../slideLayouts/slideLayout13.xml"/><Relationship Id="rId6" Type="http://schemas.openxmlformats.org/officeDocument/2006/relationships/notesSlide" Target="../notesSlides/notesSlide104.xml"/>
</Relationships>
</file>

<file path=ppt/slides/_rels/slide105.xml.rels><?xml version="1.0" encoding="UTF-8"?>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3.xml"/><Relationship Id="rId3" Type="http://schemas.openxmlformats.org/officeDocument/2006/relationships/notesSlide" Target="../notesSlides/notesSlide105.xml"/>
</Relationships>
</file>

<file path=ppt/slides/_rels/slide106.xml.rels><?xml version="1.0" encoding="UTF-8"?>
<Relationships xmlns="http://schemas.openxmlformats.org/package/2006/relationships"><Relationship Id="rId1" Type="http://schemas.openxmlformats.org/officeDocument/2006/relationships/image" Target="../media/image92.png"/><Relationship Id="rId2" Type="http://schemas.openxmlformats.org/officeDocument/2006/relationships/slideLayout" Target="../slideLayouts/slideLayout13.xml"/><Relationship Id="rId3" Type="http://schemas.openxmlformats.org/officeDocument/2006/relationships/notesSlide" Target="../notesSlides/notesSlide106.xml"/>
</Relationships>
</file>

<file path=ppt/slides/_rels/slide107.xml.rels><?xml version="1.0" encoding="UTF-8"?>
<Relationships xmlns="http://schemas.openxmlformats.org/package/2006/relationships"><Relationship Id="rId1" Type="http://schemas.openxmlformats.org/officeDocument/2006/relationships/image" Target="../media/image93.png"/><Relationship Id="rId2" Type="http://schemas.openxmlformats.org/officeDocument/2006/relationships/slideLayout" Target="../slideLayouts/slideLayout13.xml"/><Relationship Id="rId3" Type="http://schemas.openxmlformats.org/officeDocument/2006/relationships/notesSlide" Target="../notesSlides/notesSlide107.xml"/>
</Relationships>
</file>

<file path=ppt/slides/_rels/slide108.xml.rels><?xml version="1.0" encoding="UTF-8"?>
<Relationships xmlns="http://schemas.openxmlformats.org/package/2006/relationships"><Relationship Id="rId1" Type="http://schemas.openxmlformats.org/officeDocument/2006/relationships/image" Target="../media/image94.png"/><Relationship Id="rId2" Type="http://schemas.openxmlformats.org/officeDocument/2006/relationships/image" Target="../media/image95.png"/><Relationship Id="rId3" Type="http://schemas.openxmlformats.org/officeDocument/2006/relationships/slideLayout" Target="../slideLayouts/slideLayout13.xml"/><Relationship Id="rId4" Type="http://schemas.openxmlformats.org/officeDocument/2006/relationships/notesSlide" Target="../notesSlides/notesSlide108.xml"/>
</Relationships>
</file>

<file path=ppt/slides/_rels/slide10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1.xml.rels><?xml version="1.0" encoding="UTF-8"?>
<Relationships xmlns="http://schemas.openxmlformats.org/package/2006/relationships"><Relationship Id="rId1" Type="http://schemas.openxmlformats.org/officeDocument/2006/relationships/image" Target="../media/image96.jpeg"/><Relationship Id="rId2" Type="http://schemas.openxmlformats.org/officeDocument/2006/relationships/slideLayout" Target="../slideLayouts/slideLayout13.xml"/>
</Relationships>
</file>

<file path=ppt/slides/_rels/slide112.xml.rels><?xml version="1.0" encoding="UTF-8"?>
<Relationships xmlns="http://schemas.openxmlformats.org/package/2006/relationships"><Relationship Id="rId1" Type="http://schemas.openxmlformats.org/officeDocument/2006/relationships/image" Target="../media/image97.jpeg"/><Relationship Id="rId2" Type="http://schemas.openxmlformats.org/officeDocument/2006/relationships/slideLayout" Target="../slideLayouts/slideLayout41.xml"/>
</Relationships>
</file>

<file path=ppt/slides/_rels/slide1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5.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16.xml.rels><?xml version="1.0" encoding="UTF-8"?>
<Relationships xmlns="http://schemas.openxmlformats.org/package/2006/relationships"><Relationship Id="rId1" Type="http://schemas.openxmlformats.org/officeDocument/2006/relationships/image" Target="../media/image98.png"/><Relationship Id="rId2" Type="http://schemas.openxmlformats.org/officeDocument/2006/relationships/slideLayout" Target="../slideLayouts/slideLayout49.xml"/>
</Relationships>
</file>

<file path=ppt/slides/_rels/slide1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9.xml.rels><?xml version="1.0" encoding="UTF-8"?>
<Relationships xmlns="http://schemas.openxmlformats.org/package/2006/relationships"><Relationship Id="rId1" Type="http://schemas.openxmlformats.org/officeDocument/2006/relationships/hyperlink" Target="http://en.wikipedia.org/wiki/Interference" TargetMode="External"/><Relationship Id="rId2" Type="http://schemas.openxmlformats.org/officeDocument/2006/relationships/hyperlink" Target="http://en.wikipedia.org/wiki/Radio_jamming" TargetMode="External"/><Relationship Id="rId3" Type="http://schemas.openxmlformats.org/officeDocument/2006/relationships/hyperlink" Target="http://en.wikipedia.org/wiki/Direct-sequence_spread_spectrum" TargetMode="External"/><Relationship Id="rId4" Type="http://schemas.openxmlformats.org/officeDocument/2006/relationships/hyperlink" Target="http://en.wikipedia.org/wiki/Frequency-hopping_spread_spectrum" TargetMode="External"/><Relationship Id="rId5"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120.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2.xml.rels><?xml version="1.0" encoding="UTF-8"?>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22.xml"/>
</Relationships>
</file>

<file path=ppt/slides/_rels/slide123.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1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4.xml"/>
</Relationships>
</file>

<file path=ppt/slides/_rels/slide1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6.xml.rels><?xml version="1.0" encoding="UTF-8"?>
<Relationships xmlns="http://schemas.openxmlformats.org/package/2006/relationships"><Relationship Id="rId1" Type="http://schemas.openxmlformats.org/officeDocument/2006/relationships/image" Target="../media/image99.jpeg"/><Relationship Id="rId2" Type="http://schemas.openxmlformats.org/officeDocument/2006/relationships/image" Target="../media/image100.jpeg"/><Relationship Id="rId3" Type="http://schemas.openxmlformats.org/officeDocument/2006/relationships/slideLayout" Target="../slideLayouts/slideLayout49.xml"/>
</Relationships>
</file>

<file path=ppt/slides/_rels/slide1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8.xml.rels><?xml version="1.0" encoding="UTF-8"?>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3.xml"/>
</Relationships>
</file>

<file path=ppt/slides/_rels/slide129.xml.rels><?xml version="1.0" encoding="UTF-8"?>
<Relationships xmlns="http://schemas.openxmlformats.org/package/2006/relationships"><Relationship Id="rId1" Type="http://schemas.openxmlformats.org/officeDocument/2006/relationships/image" Target="../media/image102.wmf"/><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3.xml"/>
</Relationships>
</file>

<file path=ppt/slides/_rels/slide130.xml.rels><?xml version="1.0" encoding="UTF-8"?>
<Relationships xmlns="http://schemas.openxmlformats.org/package/2006/relationships"><Relationship Id="rId1" Type="http://schemas.openxmlformats.org/officeDocument/2006/relationships/image" Target="../media/image103.wmf"/><Relationship Id="rId2" Type="http://schemas.openxmlformats.org/officeDocument/2006/relationships/slideLayout" Target="../slideLayouts/slideLayout13.xml"/>
</Relationships>
</file>

<file path=ppt/slides/_rels/slide131.xml.rels><?xml version="1.0" encoding="UTF-8"?>
<Relationships xmlns="http://schemas.openxmlformats.org/package/2006/relationships"><Relationship Id="rId1" Type="http://schemas.openxmlformats.org/officeDocument/2006/relationships/image" Target="../media/image104.png"/><Relationship Id="rId2" Type="http://schemas.openxmlformats.org/officeDocument/2006/relationships/slideLayout" Target="../slideLayouts/slideLayout13.xml"/>
</Relationships>
</file>

<file path=ppt/slides/_rels/slide132.xml.rels><?xml version="1.0" encoding="UTF-8"?>
<Relationships xmlns="http://schemas.openxmlformats.org/package/2006/relationships"><Relationship Id="rId1" Type="http://schemas.openxmlformats.org/officeDocument/2006/relationships/image" Target="../media/image105.png"/><Relationship Id="rId2" Type="http://schemas.openxmlformats.org/officeDocument/2006/relationships/slideLayout" Target="../slideLayouts/slideLayout13.xml"/><Relationship Id="rId3" Type="http://schemas.openxmlformats.org/officeDocument/2006/relationships/notesSlide" Target="../notesSlides/notesSlide132.xml"/>
</Relationships>
</file>

<file path=ppt/slides/_rels/slide133.xml.rels><?xml version="1.0" encoding="UTF-8"?>
<Relationships xmlns="http://schemas.openxmlformats.org/package/2006/relationships"><Relationship Id="rId1" Type="http://schemas.openxmlformats.org/officeDocument/2006/relationships/image" Target="../media/image106.png"/><Relationship Id="rId2" Type="http://schemas.openxmlformats.org/officeDocument/2006/relationships/slideLayout" Target="../slideLayouts/slideLayout13.xml"/><Relationship Id="rId3" Type="http://schemas.openxmlformats.org/officeDocument/2006/relationships/notesSlide" Target="../notesSlides/notesSlide133.xml"/>
</Relationships>
</file>

<file path=ppt/slides/_rels/slide134.xml.rels><?xml version="1.0" encoding="UTF-8"?>
<Relationships xmlns="http://schemas.openxmlformats.org/package/2006/relationships"><Relationship Id="rId1" Type="http://schemas.openxmlformats.org/officeDocument/2006/relationships/image" Target="../media/image107.png"/><Relationship Id="rId2" Type="http://schemas.openxmlformats.org/officeDocument/2006/relationships/slideLayout" Target="../slideLayouts/slideLayout13.xml"/><Relationship Id="rId3" Type="http://schemas.openxmlformats.org/officeDocument/2006/relationships/notesSlide" Target="../notesSlides/notesSlide134.xml"/>
</Relationships>
</file>

<file path=ppt/slides/_rels/slide135.xml.rels><?xml version="1.0" encoding="UTF-8"?>
<Relationships xmlns="http://schemas.openxmlformats.org/package/2006/relationships"><Relationship Id="rId1" Type="http://schemas.openxmlformats.org/officeDocument/2006/relationships/image" Target="../media/image108.png"/><Relationship Id="rId2" Type="http://schemas.openxmlformats.org/officeDocument/2006/relationships/slideLayout" Target="../slideLayouts/slideLayout13.xml"/><Relationship Id="rId3" Type="http://schemas.openxmlformats.org/officeDocument/2006/relationships/notesSlide" Target="../notesSlides/notesSlide135.xml"/>
</Relationships>
</file>

<file path=ppt/slides/_rels/slide1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8.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1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6.wmf"/><Relationship Id="rId3" Type="http://schemas.openxmlformats.org/officeDocument/2006/relationships/oleObject" Target="../embeddings/oleObject2.bin"/><Relationship Id="rId4" Type="http://schemas.openxmlformats.org/officeDocument/2006/relationships/image" Target="../media/image17.wmf"/><Relationship Id="rId5" Type="http://schemas.openxmlformats.org/officeDocument/2006/relationships/oleObject" Target="../embeddings/oleObject3.bin"/><Relationship Id="rId6" Type="http://schemas.openxmlformats.org/officeDocument/2006/relationships/image" Target="../media/image18.wmf"/><Relationship Id="rId7" Type="http://schemas.openxmlformats.org/officeDocument/2006/relationships/oleObject" Target="../embeddings/oleObject4.bin"/><Relationship Id="rId8" Type="http://schemas.openxmlformats.org/officeDocument/2006/relationships/image" Target="../media/image19.wmf"/><Relationship Id="rId9" Type="http://schemas.openxmlformats.org/officeDocument/2006/relationships/oleObject" Target="../embeddings/oleObject5.bin"/><Relationship Id="rId10" Type="http://schemas.openxmlformats.org/officeDocument/2006/relationships/image" Target="../media/image20.wmf"/><Relationship Id="rId11" Type="http://schemas.openxmlformats.org/officeDocument/2006/relationships/oleObject" Target="../embeddings/oleObject6.bin"/><Relationship Id="rId12" Type="http://schemas.openxmlformats.org/officeDocument/2006/relationships/image" Target="../media/image21.wmf"/><Relationship Id="rId13" Type="http://schemas.openxmlformats.org/officeDocument/2006/relationships/slideLayout" Target="../slideLayouts/slideLayout13.xml"/><Relationship Id="rId14" Type="http://schemas.openxmlformats.org/officeDocument/2006/relationships/notesSlide" Target="../notesSlides/notesSlide14.xml"/>
</Relationships>
</file>

<file path=ppt/slides/_rels/slide140.xml.rels><?xml version="1.0" encoding="UTF-8"?>
<Relationships xmlns="http://schemas.openxmlformats.org/package/2006/relationships"><Relationship Id="rId1" Type="http://schemas.openxmlformats.org/officeDocument/2006/relationships/image" Target="../media/image109.png"/><Relationship Id="rId2" Type="http://schemas.openxmlformats.org/officeDocument/2006/relationships/slideLayout" Target="../slideLayouts/slideLayout13.xml"/>
</Relationships>
</file>

<file path=ppt/slides/_rels/slide1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3.xml.rels><?xml version="1.0" encoding="UTF-8"?>
<Relationships xmlns="http://schemas.openxmlformats.org/package/2006/relationships"><Relationship Id="rId1" Type="http://schemas.openxmlformats.org/officeDocument/2006/relationships/image" Target="../media/image110.png"/><Relationship Id="rId2" Type="http://schemas.openxmlformats.org/officeDocument/2006/relationships/image" Target="../media/image111.png"/><Relationship Id="rId3" Type="http://schemas.openxmlformats.org/officeDocument/2006/relationships/image" Target="../media/image112.png"/><Relationship Id="rId4" Type="http://schemas.openxmlformats.org/officeDocument/2006/relationships/slideLayout" Target="../slideLayouts/slideLayout118.xml"/>
</Relationships>
</file>

<file path=ppt/slides/_rels/slide1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2.wmf"/><Relationship Id="rId3" Type="http://schemas.openxmlformats.org/officeDocument/2006/relationships/oleObject" Target="../embeddings/oleObject2.bin"/><Relationship Id="rId4" Type="http://schemas.openxmlformats.org/officeDocument/2006/relationships/image" Target="../media/image23.wmf"/><Relationship Id="rId5" Type="http://schemas.openxmlformats.org/officeDocument/2006/relationships/oleObject" Target="../embeddings/oleObject3.bin"/><Relationship Id="rId6" Type="http://schemas.openxmlformats.org/officeDocument/2006/relationships/image" Target="../media/image24.wmf"/><Relationship Id="rId7" Type="http://schemas.openxmlformats.org/officeDocument/2006/relationships/hyperlink" Target="http://en.wikipedia.org/wiki/Decibel" TargetMode="External"/><Relationship Id="rId8" Type="http://schemas.openxmlformats.org/officeDocument/2006/relationships/hyperlink" Target="http://en.wikipedia.org/wiki/Milliwatt" TargetMode="External"/><Relationship Id="rId9" Type="http://schemas.openxmlformats.org/officeDocument/2006/relationships/slideLayout" Target="../slideLayouts/slideLayout13.xml"/><Relationship Id="rId10"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61.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hyperlink" Target="http://en.wikipedia.org/wiki/Amplitude" TargetMode="External"/><Relationship Id="rId3" Type="http://schemas.openxmlformats.org/officeDocument/2006/relationships/slideLayout" Target="../slideLayouts/slideLayout49.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49.xml"/>
</Relationships>
</file>

<file path=ppt/slides/_rels/slide27.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9.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3.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49.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36.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49.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49.xml"/>
</Relationships>
</file>

<file path=ppt/slides/_rels/slide39.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13.xml"/><Relationship Id="rId3"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1.wmf"/><Relationship Id="rId3"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2.wmf"/><Relationship Id="rId3" Type="http://schemas.openxmlformats.org/officeDocument/2006/relationships/oleObject" Target="../embeddings/oleObject2.bin"/><Relationship Id="rId4" Type="http://schemas.openxmlformats.org/officeDocument/2006/relationships/image" Target="../media/image43.wmf"/><Relationship Id="rId5"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4.wmf"/><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8.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49.xml"/>
</Relationships>
</file>

<file path=ppt/slides/_rels/slide52.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49.xml"/>
</Relationships>
</file>

<file path=ppt/slides/_rels/slide5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7.wmf"/><Relationship Id="rId3" Type="http://schemas.openxmlformats.org/officeDocument/2006/relationships/slideLayout" Target="../slideLayouts/slideLayout49.xml"/><Relationship Id="rId4"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8.wmf"/><Relationship Id="rId3" Type="http://schemas.openxmlformats.org/officeDocument/2006/relationships/slideLayout" Target="../slideLayouts/slideLayout49.xml"/><Relationship Id="rId4"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slideLayout" Target="../slideLayouts/slideLayout13.xml"/>
</Relationships>
</file>

<file path=ppt/slides/_rels/slide58.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13.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1.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49.xml"/><Relationship Id="rId3" Type="http://schemas.openxmlformats.org/officeDocument/2006/relationships/notesSlide" Target="../notesSlides/notesSlide61.xml"/>
</Relationships>
</file>

<file path=ppt/slides/_rels/slide62.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slideLayout" Target="../slideLayouts/slideLayout49.xml"/><Relationship Id="rId3" Type="http://schemas.openxmlformats.org/officeDocument/2006/relationships/notesSlide" Target="../notesSlides/notesSlide62.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3.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image" Target="../media/image54.png"/><Relationship Id="rId3" Type="http://schemas.openxmlformats.org/officeDocument/2006/relationships/image" Target="../media/image55.wmf"/><Relationship Id="rId4" Type="http://schemas.openxmlformats.org/officeDocument/2006/relationships/slideLayout" Target="../slideLayouts/slideLayout13.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6.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image" Target="../media/image57.png"/><Relationship Id="rId3" Type="http://schemas.openxmlformats.org/officeDocument/2006/relationships/slideLayout" Target="../slideLayouts/slideLayout92.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79.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slideLayout" Target="../slideLayouts/slideLayout61.xml"/><Relationship Id="rId3" Type="http://schemas.openxmlformats.org/officeDocument/2006/relationships/notesSlide" Target="../notesSlides/notesSlide79.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80.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slideLayout" Target="../slideLayouts/slideLayout61.xml"/><Relationship Id="rId3" Type="http://schemas.openxmlformats.org/officeDocument/2006/relationships/notesSlide" Target="../notesSlides/notesSlide80.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82.xml"/>
</Relationships>
</file>

<file path=ppt/slides/_rels/slide8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60.wmf"/><Relationship Id="rId3" Type="http://schemas.openxmlformats.org/officeDocument/2006/relationships/oleObject" Target="../embeddings/oleObject2.bin"/><Relationship Id="rId4" Type="http://schemas.openxmlformats.org/officeDocument/2006/relationships/image" Target="../media/image61.wmf"/><Relationship Id="rId5" Type="http://schemas.openxmlformats.org/officeDocument/2006/relationships/oleObject" Target="../embeddings/oleObject3.bin"/><Relationship Id="rId6" Type="http://schemas.openxmlformats.org/officeDocument/2006/relationships/image" Target="../media/image62.wmf"/><Relationship Id="rId7" Type="http://schemas.openxmlformats.org/officeDocument/2006/relationships/oleObject" Target="../embeddings/oleObject4.bin"/><Relationship Id="rId8" Type="http://schemas.openxmlformats.org/officeDocument/2006/relationships/image" Target="../media/image63.wmf"/><Relationship Id="rId9" Type="http://schemas.openxmlformats.org/officeDocument/2006/relationships/oleObject" Target="../embeddings/oleObject5.bin"/><Relationship Id="rId10" Type="http://schemas.openxmlformats.org/officeDocument/2006/relationships/image" Target="../media/image64.wmf"/><Relationship Id="rId11" Type="http://schemas.openxmlformats.org/officeDocument/2006/relationships/oleObject" Target="../embeddings/oleObject6.bin"/><Relationship Id="rId12" Type="http://schemas.openxmlformats.org/officeDocument/2006/relationships/image" Target="../media/image65.wmf"/><Relationship Id="rId13" Type="http://schemas.openxmlformats.org/officeDocument/2006/relationships/slideLayout" Target="../slideLayouts/slideLayout13.xml"/><Relationship Id="rId14" Type="http://schemas.openxmlformats.org/officeDocument/2006/relationships/notesSlide" Target="../notesSlides/notesSlide83.xml"/>
</Relationships>
</file>

<file path=ppt/slides/_rels/slide8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66.wmf"/><Relationship Id="rId3" Type="http://schemas.openxmlformats.org/officeDocument/2006/relationships/oleObject" Target="../embeddings/oleObject2.bin"/><Relationship Id="rId4" Type="http://schemas.openxmlformats.org/officeDocument/2006/relationships/image" Target="../media/image67.wmf"/><Relationship Id="rId5" Type="http://schemas.openxmlformats.org/officeDocument/2006/relationships/oleObject" Target="../embeddings/oleObject3.bin"/><Relationship Id="rId6" Type="http://schemas.openxmlformats.org/officeDocument/2006/relationships/image" Target="../media/image68.wmf"/><Relationship Id="rId7" Type="http://schemas.openxmlformats.org/officeDocument/2006/relationships/hyperlink" Target="http://en.wikipedia.org/wiki/Decibel" TargetMode="External"/><Relationship Id="rId8" Type="http://schemas.openxmlformats.org/officeDocument/2006/relationships/hyperlink" Target="http://en.wikipedia.org/wiki/Milliwatt" TargetMode="External"/><Relationship Id="rId9" Type="http://schemas.openxmlformats.org/officeDocument/2006/relationships/slideLayout" Target="../slideLayouts/slideLayout13.xml"/><Relationship Id="rId10" Type="http://schemas.openxmlformats.org/officeDocument/2006/relationships/notesSlide" Target="../notesSlides/notesSlide84.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41.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1.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3.xml"/>
</Relationships>
</file>

<file path=ppt/slides/_rels/slide9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69.wmf"/><Relationship Id="rId3" Type="http://schemas.openxmlformats.org/officeDocument/2006/relationships/slideLayout" Target="../slideLayouts/slideLayout13.xml"/><Relationship Id="rId4" Type="http://schemas.openxmlformats.org/officeDocument/2006/relationships/notesSlide" Target="../notesSlides/notesSlide94.xml"/>
</Relationships>
</file>

<file path=ppt/slides/_rels/slide9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0.wmf"/><Relationship Id="rId3" Type="http://schemas.openxmlformats.org/officeDocument/2006/relationships/oleObject" Target="../embeddings/oleObject2.bin"/><Relationship Id="rId4" Type="http://schemas.openxmlformats.org/officeDocument/2006/relationships/image" Target="../media/image71.wmf"/><Relationship Id="rId5" Type="http://schemas.openxmlformats.org/officeDocument/2006/relationships/image" Target="../media/image72.png"/><Relationship Id="rId6" Type="http://schemas.openxmlformats.org/officeDocument/2006/relationships/oleObject" Target="../embeddings/oleObject3.bin"/><Relationship Id="rId7" Type="http://schemas.openxmlformats.org/officeDocument/2006/relationships/image" Target="../media/image73.wmf"/><Relationship Id="rId8" Type="http://schemas.openxmlformats.org/officeDocument/2006/relationships/oleObject" Target="../embeddings/oleObject4.bin"/><Relationship Id="rId9" Type="http://schemas.openxmlformats.org/officeDocument/2006/relationships/image" Target="../media/image74.wmf"/><Relationship Id="rId10" Type="http://schemas.openxmlformats.org/officeDocument/2006/relationships/slideLayout" Target="../slideLayouts/slideLayout13.xml"/><Relationship Id="rId11" Type="http://schemas.openxmlformats.org/officeDocument/2006/relationships/notesSlide" Target="../notesSlides/notesSlide95.xml"/>
</Relationships>
</file>

<file path=ppt/slides/_rels/slide9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5.wmf"/><Relationship Id="rId3" Type="http://schemas.openxmlformats.org/officeDocument/2006/relationships/oleObject" Target="../embeddings/oleObject2.bin"/><Relationship Id="rId4" Type="http://schemas.openxmlformats.org/officeDocument/2006/relationships/image" Target="../media/image76.wmf"/><Relationship Id="rId5" Type="http://schemas.openxmlformats.org/officeDocument/2006/relationships/slideLayout" Target="../slideLayouts/slideLayout13.xml"/><Relationship Id="rId6" Type="http://schemas.openxmlformats.org/officeDocument/2006/relationships/notesSlide" Target="../notesSlides/notesSlide96.xml"/>
</Relationships>
</file>

<file path=ppt/slides/_rels/slide97.xml.rels><?xml version="1.0" encoding="UTF-8"?>
<Relationships xmlns="http://schemas.openxmlformats.org/package/2006/relationships"><Relationship Id="rId1" Type="http://schemas.openxmlformats.org/officeDocument/2006/relationships/image" Target="../media/image77.png"/><Relationship Id="rId2" Type="http://schemas.openxmlformats.org/officeDocument/2006/relationships/slideLayout" Target="../slideLayouts/slideLayout13.xml"/><Relationship Id="rId3" Type="http://schemas.openxmlformats.org/officeDocument/2006/relationships/notesSlide" Target="../notesSlides/notesSlide97.xml"/>
</Relationships>
</file>

<file path=ppt/slides/_rels/slide9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9.xml.rels><?xml version="1.0" encoding="UTF-8"?>
<Relationships xmlns="http://schemas.openxmlformats.org/package/2006/relationships"><Relationship Id="rId1" Type="http://schemas.openxmlformats.org/officeDocument/2006/relationships/image" Target="../media/image78.png"/><Relationship Id="rId2" Type="http://schemas.openxmlformats.org/officeDocument/2006/relationships/slideLayout" Target="../slideLayouts/slideLayout13.xml"/><Relationship Id="rId3" Type="http://schemas.openxmlformats.org/officeDocument/2006/relationships/notesSlide" Target="../notesSlides/notesSlide9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TextShape 1"/>
          <p:cNvSpPr txBox="1"/>
          <p:nvPr/>
        </p:nvSpPr>
        <p:spPr>
          <a:xfrm>
            <a:off x="6553080" y="6356520"/>
            <a:ext cx="2133360" cy="364680"/>
          </a:xfrm>
          <a:prstGeom prst="rect">
            <a:avLst/>
          </a:prstGeom>
          <a:noFill/>
          <a:ln>
            <a:noFill/>
          </a:ln>
        </p:spPr>
        <p:txBody>
          <a:bodyPr anchor="ctr"/>
          <a:p>
            <a:pPr algn="r">
              <a:lnSpc>
                <a:spcPct val="100000"/>
              </a:lnSpc>
            </a:pPr>
            <a:fld id="{D75F9F63-BCEA-498E-8DD8-EA0E4D19DB30}" type="slidenum">
              <a:rPr b="0" lang="en-US" sz="1200" spc="-1" strike="noStrike">
                <a:solidFill>
                  <a:srgbClr val="8b8b8b"/>
                </a:solidFill>
                <a:latin typeface="Verdana"/>
              </a:rPr>
              <a:t>&lt;number&gt;</a:t>
            </a:fld>
            <a:endParaRPr b="0" lang="en-US" sz="1200" spc="-1" strike="noStrike">
              <a:latin typeface="Times New Roman"/>
            </a:endParaRPr>
          </a:p>
        </p:txBody>
      </p:sp>
      <p:sp>
        <p:nvSpPr>
          <p:cNvPr id="435" name="CustomShape 2"/>
          <p:cNvSpPr/>
          <p:nvPr/>
        </p:nvSpPr>
        <p:spPr>
          <a:xfrm>
            <a:off x="838080" y="1905120"/>
            <a:ext cx="6662520" cy="3200040"/>
          </a:xfrm>
          <a:prstGeom prst="rect">
            <a:avLst/>
          </a:prstGeom>
          <a:noFill/>
          <a:ln w="9360">
            <a:noFill/>
          </a:ln>
        </p:spPr>
        <p:style>
          <a:lnRef idx="0"/>
          <a:fillRef idx="0"/>
          <a:effectRef idx="0"/>
          <a:fontRef idx="minor"/>
        </p:style>
        <p:txBody>
          <a:bodyPr lIns="90000" rIns="90000" tIns="45000" bIns="45000"/>
          <a:p>
            <a:pPr algn="ctr">
              <a:lnSpc>
                <a:spcPct val="90000"/>
              </a:lnSpc>
              <a:spcBef>
                <a:spcPts val="519"/>
              </a:spcBef>
            </a:pPr>
            <a:r>
              <a:rPr b="0" lang="en-US" sz="2600" spc="-1" strike="noStrike">
                <a:solidFill>
                  <a:srgbClr val="000000"/>
                </a:solidFill>
                <a:latin typeface="Comic Sans MS"/>
              </a:rPr>
              <a:t>Lecture on </a:t>
            </a:r>
            <a:r>
              <a:rPr b="1" i="1" lang="en-US" sz="2600" spc="-1" strike="noStrike">
                <a:solidFill>
                  <a:srgbClr val="0070c0"/>
                </a:solidFill>
                <a:latin typeface="Comic Sans MS"/>
              </a:rPr>
              <a:t>Physical Layer</a:t>
            </a:r>
            <a:endParaRPr b="0" lang="en-US" sz="2600" spc="-1" strike="noStrike">
              <a:latin typeface="Arial"/>
            </a:endParaRPr>
          </a:p>
          <a:p>
            <a:pPr algn="ctr">
              <a:lnSpc>
                <a:spcPct val="90000"/>
              </a:lnSpc>
              <a:spcBef>
                <a:spcPts val="400"/>
              </a:spcBef>
            </a:pPr>
            <a:endParaRPr b="0" lang="en-US" sz="2600" spc="-1" strike="noStrike">
              <a:latin typeface="Arial"/>
            </a:endParaRPr>
          </a:p>
          <a:p>
            <a:pPr algn="ctr">
              <a:lnSpc>
                <a:spcPct val="90000"/>
              </a:lnSpc>
              <a:spcBef>
                <a:spcPts val="601"/>
              </a:spcBef>
            </a:pPr>
            <a:r>
              <a:rPr b="0" lang="en-US" sz="3000" spc="-1" strike="noStrike">
                <a:solidFill>
                  <a:srgbClr val="000000"/>
                </a:solidFill>
                <a:latin typeface="Comic Sans MS"/>
              </a:rPr>
              <a:t>Prof. Maria Papadopouli</a:t>
            </a:r>
            <a:endParaRPr b="0" lang="en-US" sz="3000" spc="-1" strike="noStrike">
              <a:latin typeface="Arial"/>
            </a:endParaRPr>
          </a:p>
          <a:p>
            <a:pPr algn="ctr">
              <a:lnSpc>
                <a:spcPct val="90000"/>
              </a:lnSpc>
              <a:spcBef>
                <a:spcPts val="439"/>
              </a:spcBef>
            </a:pPr>
            <a:r>
              <a:rPr b="0" lang="en-US" sz="2200" spc="-1" strike="noStrike">
                <a:solidFill>
                  <a:srgbClr val="000000"/>
                </a:solidFill>
                <a:latin typeface="Comic Sans MS"/>
              </a:rPr>
              <a:t>University of Crete</a:t>
            </a:r>
            <a:endParaRPr b="0" lang="en-US" sz="2200" spc="-1" strike="noStrike">
              <a:latin typeface="Arial"/>
            </a:endParaRPr>
          </a:p>
          <a:p>
            <a:pPr algn="ctr">
              <a:lnSpc>
                <a:spcPct val="90000"/>
              </a:lnSpc>
              <a:spcBef>
                <a:spcPts val="439"/>
              </a:spcBef>
            </a:pPr>
            <a:r>
              <a:rPr b="0" lang="en-US" sz="2200" spc="-1" strike="noStrike">
                <a:solidFill>
                  <a:srgbClr val="000000"/>
                </a:solidFill>
                <a:latin typeface="Comic Sans MS"/>
              </a:rPr>
              <a:t>ICS-FORTH</a:t>
            </a:r>
            <a:endParaRPr b="0" lang="en-US" sz="2200" spc="-1" strike="noStrike">
              <a:latin typeface="Arial"/>
            </a:endParaRPr>
          </a:p>
          <a:p>
            <a:pPr algn="ctr">
              <a:lnSpc>
                <a:spcPct val="90000"/>
              </a:lnSpc>
              <a:spcBef>
                <a:spcPts val="439"/>
              </a:spcBef>
            </a:pPr>
            <a:r>
              <a:rPr b="0" lang="en-US" sz="2200" spc="-1" strike="noStrike">
                <a:solidFill>
                  <a:srgbClr val="000000"/>
                </a:solidFill>
                <a:latin typeface="Comic Sans MS"/>
              </a:rPr>
              <a:t>http://www.ics.forth.gr/mobile</a:t>
            </a:r>
            <a:endParaRPr b="0" lang="en-US" sz="2200" spc="-1" strike="noStrike">
              <a:latin typeface="Arial"/>
            </a:endParaRPr>
          </a:p>
          <a:p>
            <a:pPr algn="ctr">
              <a:lnSpc>
                <a:spcPct val="90000"/>
              </a:lnSpc>
              <a:spcBef>
                <a:spcPts val="340"/>
              </a:spcBef>
            </a:pPr>
            <a:endParaRPr b="0" lang="en-US" sz="2200" spc="-1" strike="noStrike">
              <a:latin typeface="Arial"/>
            </a:endParaRPr>
          </a:p>
        </p:txBody>
      </p:sp>
      <p:sp>
        <p:nvSpPr>
          <p:cNvPr id="436" name="CustomShape 3"/>
          <p:cNvSpPr/>
          <p:nvPr/>
        </p:nvSpPr>
        <p:spPr>
          <a:xfrm>
            <a:off x="1828800" y="2819520"/>
            <a:ext cx="5943240" cy="2101320"/>
          </a:xfrm>
          <a:prstGeom prst="rect">
            <a:avLst/>
          </a:prstGeom>
          <a:noFill/>
          <a:ln w="9360">
            <a:noFill/>
          </a:ln>
        </p:spPr>
        <p:style>
          <a:lnRef idx="0"/>
          <a:fillRef idx="0"/>
          <a:effectRef idx="0"/>
          <a:fontRef idx="minor"/>
        </p:style>
        <p:txBody>
          <a:bodyPr lIns="90000" rIns="90000" tIns="45000" bIns="45000"/>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p:txBody>
      </p:sp>
      <p:sp>
        <p:nvSpPr>
          <p:cNvPr id="437" name="CustomShape 4"/>
          <p:cNvSpPr/>
          <p:nvPr/>
        </p:nvSpPr>
        <p:spPr>
          <a:xfrm>
            <a:off x="609480" y="1295280"/>
            <a:ext cx="8305560" cy="837720"/>
          </a:xfrm>
          <a:prstGeom prst="rect">
            <a:avLst/>
          </a:prstGeom>
          <a:noFill/>
          <a:ln w="9360">
            <a:noFill/>
          </a:ln>
        </p:spPr>
        <p:style>
          <a:lnRef idx="0"/>
          <a:fillRef idx="0"/>
          <a:effectRef idx="0"/>
          <a:fontRef idx="minor"/>
        </p:style>
        <p:txBody>
          <a:bodyPr lIns="90000" rIns="90000" tIns="45000" bIns="45000" anchor="b"/>
          <a:p>
            <a:pPr>
              <a:lnSpc>
                <a:spcPct val="100000"/>
              </a:lnSpc>
            </a:pPr>
            <a:br/>
            <a:endParaRPr b="0" lang="en-US" sz="1800" spc="-1" strike="noStrike">
              <a:latin typeface="Arial"/>
            </a:endParaRPr>
          </a:p>
        </p:txBody>
      </p:sp>
      <p:sp>
        <p:nvSpPr>
          <p:cNvPr id="438" name="CustomShape 5"/>
          <p:cNvSpPr/>
          <p:nvPr/>
        </p:nvSpPr>
        <p:spPr>
          <a:xfrm>
            <a:off x="-914400" y="0"/>
            <a:ext cx="8991360" cy="1551960"/>
          </a:xfrm>
          <a:prstGeom prst="rect">
            <a:avLst/>
          </a:prstGeom>
          <a:noFill/>
          <a:ln w="9360">
            <a:noFill/>
          </a:ln>
        </p:spPr>
        <p:style>
          <a:lnRef idx="0"/>
          <a:fillRef idx="0"/>
          <a:effectRef idx="0"/>
          <a:fontRef idx="minor"/>
        </p:style>
        <p:txBody>
          <a:bodyPr lIns="90000" rIns="90000" tIns="45000" bIns="45000"/>
          <a:p>
            <a:pPr marL="1828800">
              <a:lnSpc>
                <a:spcPct val="100000"/>
              </a:lnSpc>
            </a:pPr>
            <a:endParaRPr b="0" lang="en-US" sz="1800" spc="-1" strike="noStrike">
              <a:latin typeface="Arial"/>
            </a:endParaRPr>
          </a:p>
          <a:p>
            <a:pPr marL="1828800" algn="ctr">
              <a:lnSpc>
                <a:spcPct val="100000"/>
              </a:lnSpc>
            </a:pPr>
            <a:r>
              <a:rPr b="0" lang="en-US" sz="3000" spc="-1" strike="noStrike">
                <a:solidFill>
                  <a:srgbClr val="0000ff"/>
                </a:solidFill>
                <a:latin typeface="Comic Sans MS"/>
              </a:rPr>
              <a:t>Wireless Networks &amp; Mobile Computing</a:t>
            </a:r>
            <a:endParaRPr b="0" lang="en-US" sz="3000" spc="-1" strike="noStrike">
              <a:latin typeface="Arial"/>
            </a:endParaRPr>
          </a:p>
        </p:txBody>
      </p:sp>
      <p:pic>
        <p:nvPicPr>
          <p:cNvPr id="439" name="Picture 6" descr=""/>
          <p:cNvPicPr/>
          <p:nvPr/>
        </p:nvPicPr>
        <p:blipFill>
          <a:blip r:embed="rId1"/>
          <a:stretch/>
        </p:blipFill>
        <p:spPr>
          <a:xfrm>
            <a:off x="-73080" y="5486400"/>
            <a:ext cx="9216720" cy="1371240"/>
          </a:xfrm>
          <a:prstGeom prst="rect">
            <a:avLst/>
          </a:prstGeom>
          <a:ln w="9360">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3" name="TextShape 1"/>
          <p:cNvSpPr txBox="1"/>
          <p:nvPr/>
        </p:nvSpPr>
        <p:spPr>
          <a:xfrm>
            <a:off x="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Transmitter &amp; Radio Channel</a:t>
            </a:r>
            <a:endParaRPr b="0" lang="en-US" sz="4400" spc="-1" strike="noStrike">
              <a:solidFill>
                <a:srgbClr val="000000"/>
              </a:solidFill>
              <a:latin typeface="Verdana"/>
            </a:endParaRPr>
          </a:p>
        </p:txBody>
      </p:sp>
      <p:sp>
        <p:nvSpPr>
          <p:cNvPr id="514" name="TextShape 2"/>
          <p:cNvSpPr txBox="1"/>
          <p:nvPr/>
        </p:nvSpPr>
        <p:spPr>
          <a:xfrm>
            <a:off x="6553080" y="6356520"/>
            <a:ext cx="2133360" cy="364680"/>
          </a:xfrm>
          <a:prstGeom prst="rect">
            <a:avLst/>
          </a:prstGeom>
          <a:noFill/>
          <a:ln>
            <a:noFill/>
          </a:ln>
        </p:spPr>
        <p:txBody>
          <a:bodyPr anchor="ctr"/>
          <a:p>
            <a:pPr algn="r">
              <a:lnSpc>
                <a:spcPct val="100000"/>
              </a:lnSpc>
            </a:pPr>
            <a:fld id="{FBE96F7E-AC38-4FE2-9792-D36F93C102EE}" type="slidenum">
              <a:rPr b="0" lang="en-US" sz="1200" spc="-1" strike="noStrike">
                <a:solidFill>
                  <a:srgbClr val="8b8b8b"/>
                </a:solidFill>
                <a:latin typeface="Verdana"/>
              </a:rPr>
              <a:t>&lt;number&gt;</a:t>
            </a:fld>
            <a:endParaRPr b="0" lang="en-US" sz="1200" spc="-1" strike="noStrike">
              <a:latin typeface="Times New Roman"/>
            </a:endParaRPr>
          </a:p>
        </p:txBody>
      </p:sp>
      <p:sp>
        <p:nvSpPr>
          <p:cNvPr id="515" name="CustomShape 3"/>
          <p:cNvSpPr/>
          <p:nvPr/>
        </p:nvSpPr>
        <p:spPr>
          <a:xfrm>
            <a:off x="457200" y="2514600"/>
            <a:ext cx="2209320" cy="1371240"/>
          </a:xfrm>
          <a:prstGeom prst="rect">
            <a:avLst/>
          </a:prstGeom>
          <a:solidFill>
            <a:schemeClr val="accent1"/>
          </a:solid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latin typeface="Comic Sans MS"/>
              </a:rPr>
              <a:t>Transmitter</a:t>
            </a:r>
            <a:endParaRPr b="0" lang="en-US" sz="1800" spc="-1" strike="noStrike">
              <a:latin typeface="Arial"/>
            </a:endParaRPr>
          </a:p>
        </p:txBody>
      </p:sp>
      <p:sp>
        <p:nvSpPr>
          <p:cNvPr id="516" name="Line 4"/>
          <p:cNvSpPr/>
          <p:nvPr/>
        </p:nvSpPr>
        <p:spPr>
          <a:xfrm>
            <a:off x="2666880" y="3276360"/>
            <a:ext cx="609480" cy="360"/>
          </a:xfrm>
          <a:prstGeom prst="line">
            <a:avLst/>
          </a:prstGeom>
          <a:ln w="9360">
            <a:solidFill>
              <a:schemeClr val="tx1"/>
            </a:solidFill>
            <a:round/>
            <a:tailEnd len="med" type="oval" w="med"/>
          </a:ln>
        </p:spPr>
        <p:style>
          <a:lnRef idx="0"/>
          <a:fillRef idx="0"/>
          <a:effectRef idx="0"/>
          <a:fontRef idx="minor"/>
        </p:style>
      </p:sp>
      <p:sp>
        <p:nvSpPr>
          <p:cNvPr id="517" name="CustomShape 5"/>
          <p:cNvSpPr/>
          <p:nvPr/>
        </p:nvSpPr>
        <p:spPr>
          <a:xfrm>
            <a:off x="3200400" y="2362320"/>
            <a:ext cx="2895120" cy="1218960"/>
          </a:xfrm>
          <a:custGeom>
            <a:avLst/>
            <a:gdLst/>
            <a:ahLst/>
            <a:rect l="l" t="t" r="r" b="b"/>
            <a:pathLst>
              <a:path w="1419" h="337">
                <a:moveTo>
                  <a:pt x="0" y="126"/>
                </a:moveTo>
                <a:cubicBezTo>
                  <a:pt x="62" y="105"/>
                  <a:pt x="118" y="57"/>
                  <a:pt x="182" y="42"/>
                </a:cubicBezTo>
                <a:cubicBezTo>
                  <a:pt x="265" y="23"/>
                  <a:pt x="435" y="0"/>
                  <a:pt x="435" y="0"/>
                </a:cubicBezTo>
                <a:cubicBezTo>
                  <a:pt x="519" y="5"/>
                  <a:pt x="604" y="7"/>
                  <a:pt x="688" y="14"/>
                </a:cubicBezTo>
                <a:cubicBezTo>
                  <a:pt x="712" y="16"/>
                  <a:pt x="740" y="13"/>
                  <a:pt x="758" y="28"/>
                </a:cubicBezTo>
                <a:cubicBezTo>
                  <a:pt x="808" y="71"/>
                  <a:pt x="802" y="237"/>
                  <a:pt x="871" y="281"/>
                </a:cubicBezTo>
                <a:cubicBezTo>
                  <a:pt x="897" y="298"/>
                  <a:pt x="1049" y="333"/>
                  <a:pt x="1067" y="337"/>
                </a:cubicBezTo>
                <a:cubicBezTo>
                  <a:pt x="1202" y="293"/>
                  <a:pt x="1050" y="337"/>
                  <a:pt x="1376" y="337"/>
                </a:cubicBezTo>
                <a:cubicBezTo>
                  <a:pt x="1391" y="337"/>
                  <a:pt x="1419" y="323"/>
                  <a:pt x="1419" y="323"/>
                </a:cubicBezTo>
              </a:path>
            </a:pathLst>
          </a:custGeom>
          <a:noFill/>
          <a:ln cap="rnd" w="57240">
            <a:solidFill>
              <a:srgbClr val="cccc00"/>
            </a:solidFill>
            <a:custDash>
              <a:ds d="800000" sp="300000"/>
            </a:custDash>
            <a:round/>
            <a:tailEnd len="med" type="triangle" w="med"/>
          </a:ln>
        </p:spPr>
        <p:style>
          <a:lnRef idx="0"/>
          <a:fillRef idx="0"/>
          <a:effectRef idx="0"/>
          <a:fontRef idx="minor"/>
        </p:style>
      </p:sp>
      <p:sp>
        <p:nvSpPr>
          <p:cNvPr id="518" name="CustomShape 6"/>
          <p:cNvSpPr/>
          <p:nvPr/>
        </p:nvSpPr>
        <p:spPr>
          <a:xfrm>
            <a:off x="7086600" y="2895480"/>
            <a:ext cx="1599840" cy="1142640"/>
          </a:xfrm>
          <a:prstGeom prst="rect">
            <a:avLst/>
          </a:prstGeom>
          <a:solidFill>
            <a:schemeClr val="accent1"/>
          </a:solid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latin typeface="Comic Sans MS"/>
              </a:rPr>
              <a:t>Receiver</a:t>
            </a:r>
            <a:endParaRPr b="0" lang="en-US" sz="1800" spc="-1" strike="noStrike">
              <a:latin typeface="Arial"/>
            </a:endParaRPr>
          </a:p>
        </p:txBody>
      </p:sp>
      <p:sp>
        <p:nvSpPr>
          <p:cNvPr id="519" name="Line 7"/>
          <p:cNvSpPr/>
          <p:nvPr/>
        </p:nvSpPr>
        <p:spPr>
          <a:xfrm>
            <a:off x="6476760" y="3504960"/>
            <a:ext cx="609840" cy="360"/>
          </a:xfrm>
          <a:prstGeom prst="line">
            <a:avLst/>
          </a:prstGeom>
          <a:ln w="9360">
            <a:solidFill>
              <a:schemeClr val="tx1"/>
            </a:solidFill>
            <a:round/>
            <a:headEnd len="med" type="oval" w="med"/>
          </a:ln>
        </p:spPr>
        <p:style>
          <a:lnRef idx="0"/>
          <a:fillRef idx="0"/>
          <a:effectRef idx="0"/>
          <a:fontRef idx="minor"/>
        </p:style>
      </p:sp>
      <p:sp>
        <p:nvSpPr>
          <p:cNvPr id="520" name="CustomShape 8"/>
          <p:cNvSpPr/>
          <p:nvPr/>
        </p:nvSpPr>
        <p:spPr>
          <a:xfrm>
            <a:off x="533520" y="4495680"/>
            <a:ext cx="2133360" cy="1218960"/>
          </a:xfrm>
          <a:prstGeom prst="rect">
            <a:avLst/>
          </a:prstGeom>
          <a:solidFill>
            <a:srgbClr val="bdbcc8"/>
          </a:solid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latin typeface="Comic Sans MS"/>
              </a:rPr>
              <a:t>Transmitter</a:t>
            </a:r>
            <a:endParaRPr b="0" lang="en-US" sz="1800" spc="-1" strike="noStrike">
              <a:latin typeface="Arial"/>
            </a:endParaRPr>
          </a:p>
        </p:txBody>
      </p:sp>
      <p:sp>
        <p:nvSpPr>
          <p:cNvPr id="521" name="Line 9"/>
          <p:cNvSpPr/>
          <p:nvPr/>
        </p:nvSpPr>
        <p:spPr>
          <a:xfrm>
            <a:off x="2666880" y="5105160"/>
            <a:ext cx="609480" cy="360"/>
          </a:xfrm>
          <a:prstGeom prst="line">
            <a:avLst/>
          </a:prstGeom>
          <a:ln w="9360">
            <a:solidFill>
              <a:schemeClr val="tx1"/>
            </a:solidFill>
            <a:round/>
            <a:tailEnd len="med" type="triangle" w="med"/>
          </a:ln>
        </p:spPr>
        <p:style>
          <a:lnRef idx="0"/>
          <a:fillRef idx="0"/>
          <a:effectRef idx="0"/>
          <a:fontRef idx="minor"/>
        </p:style>
      </p:sp>
      <p:sp>
        <p:nvSpPr>
          <p:cNvPr id="522" name="CustomShape 10"/>
          <p:cNvSpPr/>
          <p:nvPr/>
        </p:nvSpPr>
        <p:spPr>
          <a:xfrm>
            <a:off x="3276720" y="4419720"/>
            <a:ext cx="2361960" cy="1294920"/>
          </a:xfrm>
          <a:prstGeom prst="rect">
            <a:avLst/>
          </a:prstGeom>
          <a:solidFill>
            <a:srgbClr val="bdbcc8"/>
          </a:solid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latin typeface="Comic Sans MS"/>
              </a:rPr>
              <a:t> </a:t>
            </a:r>
            <a:r>
              <a:rPr b="0" lang="en-US" sz="1800" spc="-1" strike="noStrike">
                <a:solidFill>
                  <a:srgbClr val="000000"/>
                </a:solidFill>
                <a:latin typeface="Comic Sans MS"/>
              </a:rPr>
              <a:t>Fading</a:t>
            </a:r>
            <a:endParaRPr b="0" lang="en-US" sz="1800" spc="-1" strike="noStrike">
              <a:latin typeface="Arial"/>
            </a:endParaRPr>
          </a:p>
        </p:txBody>
      </p:sp>
      <p:sp>
        <p:nvSpPr>
          <p:cNvPr id="523" name="Line 11"/>
          <p:cNvSpPr/>
          <p:nvPr/>
        </p:nvSpPr>
        <p:spPr>
          <a:xfrm>
            <a:off x="5638680" y="5029200"/>
            <a:ext cx="609480" cy="360"/>
          </a:xfrm>
          <a:prstGeom prst="line">
            <a:avLst/>
          </a:prstGeom>
          <a:ln w="9360">
            <a:solidFill>
              <a:schemeClr val="tx1"/>
            </a:solidFill>
            <a:round/>
            <a:tailEnd len="med" type="triangle" w="med"/>
          </a:ln>
        </p:spPr>
        <p:style>
          <a:lnRef idx="0"/>
          <a:fillRef idx="0"/>
          <a:effectRef idx="0"/>
          <a:fontRef idx="minor"/>
        </p:style>
      </p:sp>
      <p:sp>
        <p:nvSpPr>
          <p:cNvPr id="524" name="CustomShape 12"/>
          <p:cNvSpPr/>
          <p:nvPr/>
        </p:nvSpPr>
        <p:spPr>
          <a:xfrm>
            <a:off x="6324480" y="4876920"/>
            <a:ext cx="380520" cy="304560"/>
          </a:xfrm>
          <a:prstGeom prst="ellipse">
            <a:avLst/>
          </a:prstGeom>
          <a:solidFill>
            <a:srgbClr val="bdbcc8"/>
          </a:solidFill>
          <a:ln w="9360">
            <a:solidFill>
              <a:schemeClr val="tx1"/>
            </a:solidFill>
            <a:round/>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latin typeface="Comic Sans MS"/>
              </a:rPr>
              <a:t>+</a:t>
            </a:r>
            <a:endParaRPr b="0" lang="en-US" sz="1800" spc="-1" strike="noStrike">
              <a:latin typeface="Arial"/>
            </a:endParaRPr>
          </a:p>
        </p:txBody>
      </p:sp>
      <p:sp>
        <p:nvSpPr>
          <p:cNvPr id="525" name="Line 13"/>
          <p:cNvSpPr/>
          <p:nvPr/>
        </p:nvSpPr>
        <p:spPr>
          <a:xfrm>
            <a:off x="6476760" y="5257800"/>
            <a:ext cx="360" cy="533160"/>
          </a:xfrm>
          <a:prstGeom prst="line">
            <a:avLst/>
          </a:prstGeom>
          <a:ln w="9360">
            <a:solidFill>
              <a:schemeClr val="tx1"/>
            </a:solidFill>
            <a:round/>
            <a:headEnd len="med" type="triangle" w="med"/>
          </a:ln>
        </p:spPr>
        <p:style>
          <a:lnRef idx="0"/>
          <a:fillRef idx="0"/>
          <a:effectRef idx="0"/>
          <a:fontRef idx="minor"/>
        </p:style>
      </p:sp>
      <p:sp>
        <p:nvSpPr>
          <p:cNvPr id="526" name="CustomShape 14"/>
          <p:cNvSpPr/>
          <p:nvPr/>
        </p:nvSpPr>
        <p:spPr>
          <a:xfrm>
            <a:off x="6233400" y="5837400"/>
            <a:ext cx="99324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2400" spc="-1" strike="noStrike">
                <a:solidFill>
                  <a:srgbClr val="cccc00"/>
                </a:solidFill>
                <a:latin typeface="Comic Sans MS"/>
              </a:rPr>
              <a:t>Noise</a:t>
            </a:r>
            <a:endParaRPr b="0" lang="en-US" sz="2400" spc="-1" strike="noStrike">
              <a:latin typeface="Arial"/>
            </a:endParaRPr>
          </a:p>
        </p:txBody>
      </p:sp>
      <p:sp>
        <p:nvSpPr>
          <p:cNvPr id="527" name="CustomShape 15"/>
          <p:cNvSpPr/>
          <p:nvPr/>
        </p:nvSpPr>
        <p:spPr>
          <a:xfrm>
            <a:off x="7162920" y="4419720"/>
            <a:ext cx="1599840" cy="1218960"/>
          </a:xfrm>
          <a:prstGeom prst="rect">
            <a:avLst/>
          </a:prstGeom>
          <a:solidFill>
            <a:srgbClr val="bdbcc8"/>
          </a:solid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latin typeface="Comic Sans MS"/>
              </a:rPr>
              <a:t>Receiver</a:t>
            </a:r>
            <a:endParaRPr b="0" lang="en-US" sz="1800" spc="-1" strike="noStrike">
              <a:latin typeface="Arial"/>
            </a:endParaRPr>
          </a:p>
        </p:txBody>
      </p:sp>
      <p:sp>
        <p:nvSpPr>
          <p:cNvPr id="528" name="Line 16"/>
          <p:cNvSpPr/>
          <p:nvPr/>
        </p:nvSpPr>
        <p:spPr>
          <a:xfrm>
            <a:off x="6705360" y="5029200"/>
            <a:ext cx="457200" cy="360"/>
          </a:xfrm>
          <a:prstGeom prst="line">
            <a:avLst/>
          </a:prstGeom>
          <a:ln w="9360">
            <a:solidFill>
              <a:schemeClr val="tx1"/>
            </a:solidFill>
            <a:round/>
            <a:tailEnd len="med" type="triangle" w="med"/>
          </a:ln>
        </p:spPr>
        <p:style>
          <a:lnRef idx="0"/>
          <a:fillRef idx="0"/>
          <a:effectRef idx="0"/>
          <a:fontRef idx="minor"/>
        </p:style>
      </p:sp>
    </p:spTree>
  </p:cSld>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0" name="TextShape 1"/>
          <p:cNvSpPr txBox="1"/>
          <p:nvPr/>
        </p:nvSpPr>
        <p:spPr>
          <a:xfrm>
            <a:off x="-83808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PSK modulation</a:t>
            </a:r>
            <a:endParaRPr b="0" lang="en-US" sz="4400" spc="-1" strike="noStrike">
              <a:solidFill>
                <a:srgbClr val="000000"/>
              </a:solidFill>
              <a:latin typeface="Verdana"/>
            </a:endParaRPr>
          </a:p>
        </p:txBody>
      </p:sp>
      <p:sp>
        <p:nvSpPr>
          <p:cNvPr id="1061" name="TextShape 2"/>
          <p:cNvSpPr txBox="1"/>
          <p:nvPr/>
        </p:nvSpPr>
        <p:spPr>
          <a:xfrm>
            <a:off x="0" y="1500120"/>
            <a:ext cx="9143640" cy="4828680"/>
          </a:xfrm>
          <a:prstGeom prst="rect">
            <a:avLst/>
          </a:prstGeom>
          <a:noFill/>
          <a:ln w="9360">
            <a:noFill/>
          </a:ln>
        </p:spPr>
        <p:txBody>
          <a:bodyPr/>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The alphabet contains M = 2</a:t>
            </a:r>
            <a:r>
              <a:rPr b="0" lang="en-US" sz="2600" spc="-1" strike="noStrike" baseline="30000">
                <a:solidFill>
                  <a:srgbClr val="000000"/>
                </a:solidFill>
                <a:latin typeface="Calibri"/>
              </a:rPr>
              <a:t>K</a:t>
            </a:r>
            <a:r>
              <a:rPr b="0" lang="en-US" sz="2600" spc="-1" strike="noStrike">
                <a:solidFill>
                  <a:srgbClr val="000000"/>
                </a:solidFill>
                <a:latin typeface="Calibri"/>
              </a:rPr>
              <a:t> different symbols</a:t>
            </a:r>
            <a:endParaRPr b="0" lang="en-US" sz="2600" spc="-1" strike="noStrike">
              <a:solidFill>
                <a:srgbClr val="000000"/>
              </a:solidFill>
              <a:latin typeface="Calibri"/>
            </a:endParaRPr>
          </a:p>
          <a:p>
            <a:pPr algn="just">
              <a:lnSpc>
                <a:spcPct val="100000"/>
              </a:lnSpc>
              <a:spcBef>
                <a:spcPts val="519"/>
              </a:spcBef>
            </a:pPr>
            <a:endParaRPr b="0" lang="en-US" sz="2600" spc="-1" strike="noStrike">
              <a:solidFill>
                <a:srgbClr val="000000"/>
              </a:solidFill>
              <a:latin typeface="Calibri"/>
            </a:endParaRPr>
          </a:p>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To transmit the </a:t>
            </a:r>
            <a:r>
              <a:rPr b="0" i="1" lang="en-US" sz="2600" spc="-1" strike="noStrike">
                <a:solidFill>
                  <a:srgbClr val="000000"/>
                </a:solidFill>
                <a:latin typeface="Calibri"/>
              </a:rPr>
              <a:t>i-th symbol</a:t>
            </a:r>
            <a:r>
              <a:rPr b="0" lang="en-US" sz="2600" spc="-1" strike="noStrike">
                <a:solidFill>
                  <a:srgbClr val="000000"/>
                </a:solidFill>
                <a:latin typeface="Calibri"/>
              </a:rPr>
              <a:t>, the following signal is transmitted</a:t>
            </a:r>
            <a:endParaRPr b="0" lang="en-US" sz="2600" spc="-1" strike="noStrike">
              <a:solidFill>
                <a:srgbClr val="000000"/>
              </a:solidFill>
              <a:latin typeface="Calibri"/>
            </a:endParaRPr>
          </a:p>
          <a:p>
            <a:pPr algn="just">
              <a:lnSpc>
                <a:spcPct val="100000"/>
              </a:lnSpc>
              <a:spcBef>
                <a:spcPts val="519"/>
              </a:spcBef>
            </a:pPr>
            <a:endParaRPr b="0" lang="en-US" sz="2600" spc="-1" strike="noStrike">
              <a:solidFill>
                <a:srgbClr val="000000"/>
              </a:solidFill>
              <a:latin typeface="Calibri"/>
            </a:endParaRPr>
          </a:p>
          <a:p>
            <a:pPr algn="just">
              <a:lnSpc>
                <a:spcPct val="100000"/>
              </a:lnSpc>
              <a:spcBef>
                <a:spcPts val="519"/>
              </a:spcBef>
            </a:pPr>
            <a:endParaRPr b="0" lang="en-US" sz="2600" spc="-1" strike="noStrike">
              <a:solidFill>
                <a:srgbClr val="000000"/>
              </a:solidFill>
              <a:latin typeface="Calibri"/>
            </a:endParaRPr>
          </a:p>
          <a:p>
            <a:pPr algn="just">
              <a:lnSpc>
                <a:spcPct val="100000"/>
              </a:lnSpc>
              <a:spcBef>
                <a:spcPts val="519"/>
              </a:spcBef>
            </a:pPr>
            <a:endParaRPr b="0" lang="en-US" sz="2600" spc="-1" strike="noStrike">
              <a:solidFill>
                <a:srgbClr val="000000"/>
              </a:solidFill>
              <a:latin typeface="Calibri"/>
            </a:endParaRPr>
          </a:p>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Signals  S</a:t>
            </a:r>
            <a:r>
              <a:rPr b="0" lang="en-US" sz="2600" spc="-1" strike="noStrike" baseline="-25000">
                <a:solidFill>
                  <a:srgbClr val="000000"/>
                </a:solidFill>
                <a:latin typeface="Calibri"/>
              </a:rPr>
              <a:t>i</a:t>
            </a:r>
            <a:r>
              <a:rPr b="0" lang="en-US" sz="2600" spc="-1" strike="noStrike">
                <a:solidFill>
                  <a:srgbClr val="000000"/>
                </a:solidFill>
                <a:latin typeface="Calibri"/>
              </a:rPr>
              <a:t>(t) are </a:t>
            </a:r>
            <a:r>
              <a:rPr b="1" lang="en-US" sz="2600" spc="-1" strike="noStrike">
                <a:solidFill>
                  <a:srgbClr val="000000"/>
                </a:solidFill>
                <a:latin typeface="Calibri"/>
              </a:rPr>
              <a:t>linearly dependent </a:t>
            </a:r>
            <a:endParaRPr b="0" lang="en-US" sz="2600" spc="-1" strike="noStrike">
              <a:solidFill>
                <a:srgbClr val="000000"/>
              </a:solidFill>
              <a:latin typeface="Calibri"/>
            </a:endParaRPr>
          </a:p>
          <a:p>
            <a:pPr marL="343080" indent="-342720" algn="just">
              <a:lnSpc>
                <a:spcPct val="100000"/>
              </a:lnSpc>
              <a:spcBef>
                <a:spcPts val="519"/>
              </a:spcBef>
            </a:pPr>
            <a:r>
              <a:rPr b="0" lang="en-US" sz="2600" spc="-1" strike="noStrike">
                <a:solidFill>
                  <a:srgbClr val="000000"/>
                </a:solidFill>
                <a:latin typeface="Calibri"/>
              </a:rPr>
              <a:t>     </a:t>
            </a:r>
            <a:r>
              <a:rPr b="0" lang="en-US" sz="2600" spc="-1" strike="noStrike">
                <a:solidFill>
                  <a:srgbClr val="000000"/>
                </a:solidFill>
                <a:latin typeface="Calibri"/>
              </a:rPr>
              <a:t>they can be represented by linear combination of the vectors:</a:t>
            </a:r>
            <a:endParaRPr b="0" lang="en-US" sz="2600" spc="-1" strike="noStrike">
              <a:solidFill>
                <a:srgbClr val="000000"/>
              </a:solidFill>
              <a:latin typeface="Calibri"/>
            </a:endParaRPr>
          </a:p>
          <a:p>
            <a:pPr>
              <a:lnSpc>
                <a:spcPct val="100000"/>
              </a:lnSpc>
              <a:spcBef>
                <a:spcPts val="519"/>
              </a:spcBef>
            </a:pPr>
            <a:endParaRPr b="0" lang="en-US" sz="2600" spc="-1" strike="noStrike">
              <a:solidFill>
                <a:srgbClr val="000000"/>
              </a:solidFill>
              <a:latin typeface="Calibri"/>
            </a:endParaRPr>
          </a:p>
        </p:txBody>
      </p:sp>
      <p:graphicFrame>
        <p:nvGraphicFramePr>
          <p:cNvPr id="1062" name="Object 3"/>
          <p:cNvGraphicFramePr/>
          <p:nvPr/>
        </p:nvGraphicFramePr>
        <p:xfrm>
          <a:off x="1600200" y="2971800"/>
          <a:ext cx="3951000" cy="1188720"/>
        </p:xfrm>
        <a:graphic>
          <a:graphicData uri="http://schemas.openxmlformats.org/presentationml/2006/ole">
            <p:oleObj progId="Equation.3" r:id="rId1" spid="">
              <p:embed/>
              <p:pic>
                <p:nvPicPr>
                  <p:cNvPr id="1063" name="Object 2" descr=""/>
                  <p:cNvPicPr/>
                  <p:nvPr/>
                </p:nvPicPr>
                <p:blipFill>
                  <a:blip r:embed="rId2"/>
                  <a:stretch/>
                </p:blipFill>
                <p:spPr>
                  <a:xfrm>
                    <a:off x="1600200" y="2971800"/>
                    <a:ext cx="3951000" cy="1188720"/>
                  </a:xfrm>
                  <a:prstGeom prst="rect">
                    <a:avLst/>
                  </a:prstGeom>
                  <a:ln>
                    <a:noFill/>
                  </a:ln>
                </p:spPr>
              </p:pic>
            </p:oleObj>
          </a:graphicData>
        </a:graphic>
      </p:graphicFrame>
      <p:graphicFrame>
        <p:nvGraphicFramePr>
          <p:cNvPr id="1064" name="Object 4"/>
          <p:cNvGraphicFramePr/>
          <p:nvPr/>
        </p:nvGraphicFramePr>
        <p:xfrm>
          <a:off x="609480" y="5562720"/>
          <a:ext cx="2071440" cy="763200"/>
        </p:xfrm>
        <a:graphic>
          <a:graphicData uri="http://schemas.openxmlformats.org/presentationml/2006/ole">
            <p:oleObj progId="Equation.3" r:id="rId3" spid="">
              <p:embed/>
              <p:pic>
                <p:nvPicPr>
                  <p:cNvPr id="1065" name="Object 5" descr=""/>
                  <p:cNvPicPr/>
                  <p:nvPr/>
                </p:nvPicPr>
                <p:blipFill>
                  <a:blip r:embed="rId4"/>
                  <a:stretch/>
                </p:blipFill>
                <p:spPr>
                  <a:xfrm>
                    <a:off x="609480" y="5562720"/>
                    <a:ext cx="2071440" cy="763200"/>
                  </a:xfrm>
                  <a:prstGeom prst="rect">
                    <a:avLst/>
                  </a:prstGeom>
                  <a:ln>
                    <a:noFill/>
                  </a:ln>
                </p:spPr>
              </p:pic>
            </p:oleObj>
          </a:graphicData>
        </a:graphic>
      </p:graphicFrame>
      <p:graphicFrame>
        <p:nvGraphicFramePr>
          <p:cNvPr id="1066" name="Object 5"/>
          <p:cNvGraphicFramePr/>
          <p:nvPr/>
        </p:nvGraphicFramePr>
        <p:xfrm>
          <a:off x="4267080" y="5562720"/>
          <a:ext cx="2071440" cy="763200"/>
        </p:xfrm>
        <a:graphic>
          <a:graphicData uri="http://schemas.openxmlformats.org/presentationml/2006/ole">
            <p:oleObj progId="Equation.3" r:id="rId5" spid="">
              <p:embed/>
              <p:pic>
                <p:nvPicPr>
                  <p:cNvPr id="1067" name="Object 6" descr=""/>
                  <p:cNvPicPr/>
                  <p:nvPr/>
                </p:nvPicPr>
                <p:blipFill>
                  <a:blip r:embed="rId6"/>
                  <a:stretch/>
                </p:blipFill>
                <p:spPr>
                  <a:xfrm>
                    <a:off x="4267080" y="5562720"/>
                    <a:ext cx="2071440" cy="763200"/>
                  </a:xfrm>
                  <a:prstGeom prst="rect">
                    <a:avLst/>
                  </a:prstGeom>
                  <a:ln>
                    <a:noFill/>
                  </a:ln>
                </p:spPr>
              </p:pic>
            </p:oleObj>
          </a:graphicData>
        </a:graphic>
      </p:graphicFrame>
      <p:sp>
        <p:nvSpPr>
          <p:cNvPr id="1068" name="CustomShape 6"/>
          <p:cNvSpPr/>
          <p:nvPr/>
        </p:nvSpPr>
        <p:spPr>
          <a:xfrm>
            <a:off x="4038480" y="3200400"/>
            <a:ext cx="533160" cy="456840"/>
          </a:xfrm>
          <a:prstGeom prst="ellipse">
            <a:avLst/>
          </a:prstGeom>
          <a:solidFill>
            <a:srgbClr val="ffff66">
              <a:alpha val="36000"/>
            </a:srgbClr>
          </a:solidFill>
          <a:ln>
            <a:noFill/>
          </a:ln>
        </p:spPr>
        <p:style>
          <a:lnRef idx="2">
            <a:schemeClr val="accent1">
              <a:shade val="50000"/>
            </a:schemeClr>
          </a:lnRef>
          <a:fillRef idx="1">
            <a:schemeClr val="accent1"/>
          </a:fillRef>
          <a:effectRef idx="0">
            <a:schemeClr val="accent1"/>
          </a:effectRef>
          <a:fontRef idx="minor"/>
        </p:style>
      </p:sp>
    </p:spTree>
  </p:cSld>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9" name="TextShape 1"/>
          <p:cNvSpPr txBox="1"/>
          <p:nvPr/>
        </p:nvSpPr>
        <p:spPr>
          <a:xfrm>
            <a:off x="-228600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Example BPSK</a:t>
            </a:r>
            <a:endParaRPr b="0" lang="en-US" sz="4400" spc="-1" strike="noStrike">
              <a:solidFill>
                <a:srgbClr val="000000"/>
              </a:solidFill>
              <a:latin typeface="Verdana"/>
            </a:endParaRPr>
          </a:p>
        </p:txBody>
      </p:sp>
      <p:sp>
        <p:nvSpPr>
          <p:cNvPr id="1070" name="TextShape 2"/>
          <p:cNvSpPr txBox="1"/>
          <p:nvPr/>
        </p:nvSpPr>
        <p:spPr>
          <a:xfrm>
            <a:off x="457200" y="4357800"/>
            <a:ext cx="8229240" cy="1767960"/>
          </a:xfrm>
          <a:prstGeom prst="rect">
            <a:avLst/>
          </a:prstGeom>
          <a:noFill/>
          <a:ln w="9360">
            <a:noFill/>
          </a:ln>
        </p:spPr>
        <p:txBody>
          <a:bodyPr/>
          <a:p>
            <a:pPr marL="343080" indent="-342720">
              <a:lnSpc>
                <a:spcPct val="100000"/>
              </a:lnSpc>
              <a:spcBef>
                <a:spcPts val="519"/>
              </a:spcBef>
              <a:buClr>
                <a:srgbClr val="000000"/>
              </a:buClr>
              <a:buFont typeface="Arial"/>
              <a:buChar char="•"/>
            </a:pPr>
            <a:r>
              <a:rPr b="0" lang="en-US" sz="2600" spc="-1" strike="noStrike">
                <a:solidFill>
                  <a:srgbClr val="000000"/>
                </a:solidFill>
                <a:latin typeface="Calibri"/>
              </a:rPr>
              <a:t>Bit 0 corresponds to : </a:t>
            </a:r>
            <a:endParaRPr b="0" lang="en-US" sz="2600" spc="-1" strike="noStrike">
              <a:solidFill>
                <a:srgbClr val="000000"/>
              </a:solidFill>
              <a:latin typeface="Calibri"/>
            </a:endParaRPr>
          </a:p>
          <a:p>
            <a:pPr>
              <a:lnSpc>
                <a:spcPct val="100000"/>
              </a:lnSpc>
              <a:spcBef>
                <a:spcPts val="519"/>
              </a:spcBef>
            </a:pPr>
            <a:endParaRPr b="0" lang="en-US" sz="2600" spc="-1" strike="noStrike">
              <a:solidFill>
                <a:srgbClr val="000000"/>
              </a:solidFill>
              <a:latin typeface="Calibri"/>
            </a:endParaRPr>
          </a:p>
          <a:p>
            <a:pPr marL="343080" indent="-342720">
              <a:lnSpc>
                <a:spcPct val="100000"/>
              </a:lnSpc>
              <a:spcBef>
                <a:spcPts val="519"/>
              </a:spcBef>
              <a:buClr>
                <a:srgbClr val="000000"/>
              </a:buClr>
              <a:buFont typeface="Arial"/>
              <a:buChar char="•"/>
            </a:pPr>
            <a:r>
              <a:rPr b="0" lang="en-US" sz="2600" spc="-1" strike="noStrike">
                <a:solidFill>
                  <a:srgbClr val="000000"/>
                </a:solidFill>
                <a:latin typeface="Calibri"/>
              </a:rPr>
              <a:t>Bit 1 corresponds to:</a:t>
            </a:r>
            <a:endParaRPr b="0" lang="en-US" sz="2600" spc="-1" strike="noStrike">
              <a:solidFill>
                <a:srgbClr val="000000"/>
              </a:solidFill>
              <a:latin typeface="Calibri"/>
            </a:endParaRPr>
          </a:p>
        </p:txBody>
      </p:sp>
      <p:pic>
        <p:nvPicPr>
          <p:cNvPr id="1071" name="Picture 2" descr=""/>
          <p:cNvPicPr/>
          <p:nvPr/>
        </p:nvPicPr>
        <p:blipFill>
          <a:blip r:embed="rId1"/>
          <a:stretch/>
        </p:blipFill>
        <p:spPr>
          <a:xfrm>
            <a:off x="285840" y="1428840"/>
            <a:ext cx="5505120" cy="2356920"/>
          </a:xfrm>
          <a:prstGeom prst="rect">
            <a:avLst/>
          </a:prstGeom>
          <a:ln w="9360">
            <a:noFill/>
          </a:ln>
        </p:spPr>
      </p:pic>
      <p:graphicFrame>
        <p:nvGraphicFramePr>
          <p:cNvPr id="1072" name="Object 3"/>
          <p:cNvGraphicFramePr/>
          <p:nvPr/>
        </p:nvGraphicFramePr>
        <p:xfrm>
          <a:off x="6715080" y="1857240"/>
          <a:ext cx="2071440" cy="499680"/>
        </p:xfrm>
        <a:graphic>
          <a:graphicData uri="http://schemas.openxmlformats.org/presentationml/2006/ole">
            <p:oleObj progId="Equation.3" r:id="rId2" spid="">
              <p:embed/>
              <p:pic>
                <p:nvPicPr>
                  <p:cNvPr id="1073" name="5 - Θέση περιεχομένου" descr=""/>
                  <p:cNvPicPr/>
                  <p:nvPr/>
                </p:nvPicPr>
                <p:blipFill>
                  <a:blip r:embed="rId3"/>
                  <a:stretch/>
                </p:blipFill>
                <p:spPr>
                  <a:xfrm>
                    <a:off x="6715080" y="1857240"/>
                    <a:ext cx="2071440" cy="499680"/>
                  </a:xfrm>
                  <a:prstGeom prst="rect">
                    <a:avLst/>
                  </a:prstGeom>
                  <a:ln>
                    <a:noFill/>
                  </a:ln>
                </p:spPr>
              </p:pic>
            </p:oleObj>
          </a:graphicData>
        </a:graphic>
      </p:graphicFrame>
      <p:graphicFrame>
        <p:nvGraphicFramePr>
          <p:cNvPr id="1074" name="Object 4"/>
          <p:cNvGraphicFramePr/>
          <p:nvPr/>
        </p:nvGraphicFramePr>
        <p:xfrm>
          <a:off x="6858000" y="2571840"/>
          <a:ext cx="1642680" cy="472680"/>
        </p:xfrm>
        <a:graphic>
          <a:graphicData uri="http://schemas.openxmlformats.org/presentationml/2006/ole">
            <p:oleObj progId="Equation.3" r:id="rId4" spid="">
              <p:embed/>
              <p:pic>
                <p:nvPicPr>
                  <p:cNvPr id="1075" name="Object 6" descr=""/>
                  <p:cNvPicPr/>
                  <p:nvPr/>
                </p:nvPicPr>
                <p:blipFill>
                  <a:blip r:embed="rId5"/>
                  <a:stretch/>
                </p:blipFill>
                <p:spPr>
                  <a:xfrm>
                    <a:off x="6858000" y="2571840"/>
                    <a:ext cx="1642680" cy="472680"/>
                  </a:xfrm>
                  <a:prstGeom prst="rect">
                    <a:avLst/>
                  </a:prstGeom>
                  <a:ln>
                    <a:noFill/>
                  </a:ln>
                </p:spPr>
              </p:pic>
            </p:oleObj>
          </a:graphicData>
        </a:graphic>
      </p:graphicFrame>
      <p:graphicFrame>
        <p:nvGraphicFramePr>
          <p:cNvPr id="1076" name="Object 5"/>
          <p:cNvGraphicFramePr/>
          <p:nvPr/>
        </p:nvGraphicFramePr>
        <p:xfrm>
          <a:off x="4714920" y="4214880"/>
          <a:ext cx="2999880" cy="856800"/>
        </p:xfrm>
        <a:graphic>
          <a:graphicData uri="http://schemas.openxmlformats.org/presentationml/2006/ole">
            <p:oleObj progId="Equation.3" r:id="rId6" spid="">
              <p:embed/>
              <p:pic>
                <p:nvPicPr>
                  <p:cNvPr id="1077" name="Object 7" descr=""/>
                  <p:cNvPicPr/>
                  <p:nvPr/>
                </p:nvPicPr>
                <p:blipFill>
                  <a:blip r:embed="rId7"/>
                  <a:stretch/>
                </p:blipFill>
                <p:spPr>
                  <a:xfrm>
                    <a:off x="4714920" y="4214880"/>
                    <a:ext cx="2999880" cy="856800"/>
                  </a:xfrm>
                  <a:prstGeom prst="rect">
                    <a:avLst/>
                  </a:prstGeom>
                  <a:ln>
                    <a:noFill/>
                  </a:ln>
                </p:spPr>
              </p:pic>
            </p:oleObj>
          </a:graphicData>
        </a:graphic>
      </p:graphicFrame>
      <p:graphicFrame>
        <p:nvGraphicFramePr>
          <p:cNvPr id="1078" name="Object 6"/>
          <p:cNvGraphicFramePr/>
          <p:nvPr/>
        </p:nvGraphicFramePr>
        <p:xfrm>
          <a:off x="4702320" y="5214960"/>
          <a:ext cx="3025440" cy="856800"/>
        </p:xfrm>
        <a:graphic>
          <a:graphicData uri="http://schemas.openxmlformats.org/presentationml/2006/ole">
            <p:oleObj progId="Equation.3" r:id="rId8" spid="">
              <p:embed/>
              <p:pic>
                <p:nvPicPr>
                  <p:cNvPr id="1079" name="Object 8" descr=""/>
                  <p:cNvPicPr/>
                  <p:nvPr/>
                </p:nvPicPr>
                <p:blipFill>
                  <a:blip r:embed="rId9"/>
                  <a:stretch/>
                </p:blipFill>
                <p:spPr>
                  <a:xfrm>
                    <a:off x="4702320" y="5214960"/>
                    <a:ext cx="3025440" cy="856800"/>
                  </a:xfrm>
                  <a:prstGeom prst="rect">
                    <a:avLst/>
                  </a:prstGeom>
                  <a:ln>
                    <a:noFill/>
                  </a:ln>
                </p:spPr>
              </p:pic>
            </p:oleObj>
          </a:graphicData>
        </a:graphic>
      </p:graphicFrame>
    </p:spTree>
  </p:cSld>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80" name="Picture 2" descr=""/>
          <p:cNvPicPr/>
          <p:nvPr/>
        </p:nvPicPr>
        <p:blipFill>
          <a:blip r:embed="rId1"/>
          <a:stretch/>
        </p:blipFill>
        <p:spPr>
          <a:xfrm>
            <a:off x="142920" y="1428840"/>
            <a:ext cx="4642920" cy="4857480"/>
          </a:xfrm>
          <a:prstGeom prst="rect">
            <a:avLst/>
          </a:prstGeom>
          <a:ln w="9360">
            <a:noFill/>
          </a:ln>
        </p:spPr>
      </p:pic>
      <p:sp>
        <p:nvSpPr>
          <p:cNvPr id="1081" name="TextShape 1"/>
          <p:cNvSpPr txBox="1"/>
          <p:nvPr/>
        </p:nvSpPr>
        <p:spPr>
          <a:xfrm>
            <a:off x="-228600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QPSK</a:t>
            </a:r>
            <a:endParaRPr b="0" lang="en-US" sz="4400" spc="-1" strike="noStrike">
              <a:solidFill>
                <a:srgbClr val="000000"/>
              </a:solidFill>
              <a:latin typeface="Verdana"/>
            </a:endParaRPr>
          </a:p>
        </p:txBody>
      </p:sp>
      <p:sp>
        <p:nvSpPr>
          <p:cNvPr id="1082" name="TextShape 2"/>
          <p:cNvSpPr txBox="1"/>
          <p:nvPr/>
        </p:nvSpPr>
        <p:spPr>
          <a:xfrm>
            <a:off x="4038480" y="1600200"/>
            <a:ext cx="5105160" cy="4525560"/>
          </a:xfrm>
          <a:prstGeom prst="rect">
            <a:avLst/>
          </a:prstGeom>
          <a:noFill/>
          <a:ln w="9360">
            <a:noFill/>
          </a:ln>
        </p:spPr>
        <p:txBody>
          <a:bodyPr/>
          <a:p>
            <a:pPr lvl="1" marL="743040" indent="-285480" algn="just">
              <a:lnSpc>
                <a:spcPct val="100000"/>
              </a:lnSpc>
              <a:spcBef>
                <a:spcPts val="479"/>
              </a:spcBef>
              <a:buClr>
                <a:srgbClr val="000000"/>
              </a:buClr>
              <a:buFont typeface="Arial"/>
              <a:buChar char="–"/>
            </a:pPr>
            <a:r>
              <a:rPr b="0" lang="en-US" sz="2400" spc="-1" strike="noStrike">
                <a:solidFill>
                  <a:srgbClr val="000000"/>
                </a:solidFill>
                <a:latin typeface="Calibri"/>
              </a:rPr>
              <a:t>If the received signal lies in the 1</a:t>
            </a:r>
            <a:r>
              <a:rPr b="0" lang="en-US" sz="2400" spc="-1" strike="noStrike" baseline="30000">
                <a:solidFill>
                  <a:srgbClr val="000000"/>
                </a:solidFill>
                <a:latin typeface="Calibri"/>
              </a:rPr>
              <a:t>st</a:t>
            </a:r>
            <a:r>
              <a:rPr b="0" lang="en-US" sz="2400" spc="-1" strike="noStrike">
                <a:solidFill>
                  <a:srgbClr val="000000"/>
                </a:solidFill>
                <a:latin typeface="Calibri"/>
              </a:rPr>
              <a:t> quadrant, </a:t>
            </a:r>
            <a:r>
              <a:rPr b="1" lang="en-US" sz="2400" spc="-1" strike="noStrike">
                <a:solidFill>
                  <a:srgbClr val="000000"/>
                </a:solidFill>
                <a:latin typeface="Calibri"/>
              </a:rPr>
              <a:t>assume</a:t>
            </a:r>
            <a:r>
              <a:rPr b="0" lang="en-US" sz="2400" spc="-1" strike="noStrike">
                <a:solidFill>
                  <a:srgbClr val="000000"/>
                </a:solidFill>
                <a:latin typeface="Calibri"/>
              </a:rPr>
              <a:t> that the </a:t>
            </a:r>
            <a:endParaRPr b="0" lang="en-US" sz="2400" spc="-1" strike="noStrike">
              <a:solidFill>
                <a:srgbClr val="000000"/>
              </a:solidFill>
              <a:latin typeface="Calibri"/>
            </a:endParaRPr>
          </a:p>
          <a:p>
            <a:pPr marL="743040" indent="-285480" algn="just">
              <a:spcBef>
                <a:spcPts val="479"/>
              </a:spcBef>
            </a:pPr>
            <a:r>
              <a:rPr b="1" i="1" lang="en-US" sz="2400" spc="-1" strike="noStrike">
                <a:solidFill>
                  <a:srgbClr val="ff0000"/>
                </a:solidFill>
                <a:latin typeface="Calibri"/>
              </a:rPr>
              <a:t>        </a:t>
            </a:r>
            <a:r>
              <a:rPr b="1" i="1" lang="en-US" sz="2400" spc="-1" strike="noStrike">
                <a:solidFill>
                  <a:srgbClr val="ff0000"/>
                </a:solidFill>
                <a:latin typeface="Calibri"/>
              </a:rPr>
              <a:t>00 is transmitted</a:t>
            </a:r>
            <a:endParaRPr b="0" lang="en-US" sz="2400" spc="-1" strike="noStrike">
              <a:solidFill>
                <a:srgbClr val="000000"/>
              </a:solidFill>
              <a:latin typeface="Calibri"/>
            </a:endParaRPr>
          </a:p>
          <a:p>
            <a:pPr algn="just">
              <a:lnSpc>
                <a:spcPct val="100000"/>
              </a:lnSpc>
              <a:spcBef>
                <a:spcPts val="519"/>
              </a:spcBef>
            </a:pPr>
            <a:endParaRPr b="0" lang="en-US" sz="2400" spc="-1" strike="noStrike">
              <a:solidFill>
                <a:srgbClr val="000000"/>
              </a:solidFill>
              <a:latin typeface="Calibri"/>
            </a:endParaRPr>
          </a:p>
          <a:p>
            <a:pPr algn="just">
              <a:lnSpc>
                <a:spcPct val="100000"/>
              </a:lnSpc>
              <a:spcBef>
                <a:spcPts val="519"/>
              </a:spcBef>
            </a:pPr>
            <a:endParaRPr b="0" lang="en-US" sz="2400" spc="-1" strike="noStrike">
              <a:solidFill>
                <a:srgbClr val="000000"/>
              </a:solidFill>
              <a:latin typeface="Calibri"/>
            </a:endParaRPr>
          </a:p>
          <a:p>
            <a:pPr algn="just">
              <a:lnSpc>
                <a:spcPct val="100000"/>
              </a:lnSpc>
              <a:spcBef>
                <a:spcPts val="519"/>
              </a:spcBef>
            </a:pPr>
            <a:endParaRPr b="0" lang="en-US" sz="2400" spc="-1" strike="noStrike">
              <a:solidFill>
                <a:srgbClr val="000000"/>
              </a:solidFill>
              <a:latin typeface="Calibri"/>
            </a:endParaRPr>
          </a:p>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In the 2</a:t>
            </a:r>
            <a:r>
              <a:rPr b="0" lang="en-US" sz="2600" spc="-1" strike="noStrike" baseline="30000">
                <a:solidFill>
                  <a:srgbClr val="000000"/>
                </a:solidFill>
                <a:latin typeface="Calibri"/>
              </a:rPr>
              <a:t>nd</a:t>
            </a:r>
            <a:r>
              <a:rPr b="0" lang="en-US" sz="2600" spc="-1" strike="noStrike">
                <a:solidFill>
                  <a:srgbClr val="000000"/>
                </a:solidFill>
                <a:latin typeface="Calibri"/>
              </a:rPr>
              <a:t> quadrant, assume that </a:t>
            </a:r>
            <a:r>
              <a:rPr b="1" i="1" lang="en-US" sz="2600" spc="-1" strike="noStrike">
                <a:solidFill>
                  <a:srgbClr val="ff0000"/>
                </a:solidFill>
                <a:latin typeface="Calibri"/>
              </a:rPr>
              <a:t>01 is transmitted</a:t>
            </a:r>
            <a:r>
              <a:rPr b="1" lang="en-US" sz="2600" spc="-1" strike="noStrike">
                <a:solidFill>
                  <a:srgbClr val="ff0000"/>
                </a:solidFill>
                <a:latin typeface="Calibri"/>
              </a:rPr>
              <a:t>, </a:t>
            </a:r>
            <a:r>
              <a:rPr b="0" lang="en-US" sz="2600" spc="-1" strike="noStrike">
                <a:solidFill>
                  <a:srgbClr val="000000"/>
                </a:solidFill>
                <a:latin typeface="Calibri"/>
              </a:rPr>
              <a:t>etc</a:t>
            </a:r>
            <a:endParaRPr b="0" lang="en-US" sz="2600" spc="-1" strike="noStrike">
              <a:solidFill>
                <a:srgbClr val="000000"/>
              </a:solidFill>
              <a:latin typeface="Calibri"/>
            </a:endParaRPr>
          </a:p>
        </p:txBody>
      </p:sp>
    </p:spTree>
  </p:cSld>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83" name="Picture 5" descr=""/>
          <p:cNvPicPr/>
          <p:nvPr/>
        </p:nvPicPr>
        <p:blipFill>
          <a:blip r:embed="rId1"/>
          <a:stretch/>
        </p:blipFill>
        <p:spPr>
          <a:xfrm>
            <a:off x="0" y="1214280"/>
            <a:ext cx="4704840" cy="5333760"/>
          </a:xfrm>
          <a:prstGeom prst="rect">
            <a:avLst/>
          </a:prstGeom>
          <a:ln w="9360">
            <a:noFill/>
          </a:ln>
        </p:spPr>
      </p:pic>
      <p:sp>
        <p:nvSpPr>
          <p:cNvPr id="1084" name="TextShape 1"/>
          <p:cNvSpPr txBox="1"/>
          <p:nvPr/>
        </p:nvSpPr>
        <p:spPr>
          <a:xfrm>
            <a:off x="-190512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8PSK</a:t>
            </a:r>
            <a:endParaRPr b="0" lang="en-US" sz="4400" spc="-1" strike="noStrike">
              <a:solidFill>
                <a:srgbClr val="000000"/>
              </a:solidFill>
              <a:latin typeface="Verdana"/>
            </a:endParaRPr>
          </a:p>
        </p:txBody>
      </p:sp>
      <p:sp>
        <p:nvSpPr>
          <p:cNvPr id="1085" name="TextShape 2"/>
          <p:cNvSpPr txBox="1"/>
          <p:nvPr/>
        </p:nvSpPr>
        <p:spPr>
          <a:xfrm>
            <a:off x="2895480" y="1600200"/>
            <a:ext cx="6248160" cy="4525560"/>
          </a:xfrm>
          <a:prstGeom prst="rect">
            <a:avLst/>
          </a:prstGeom>
          <a:noFill/>
          <a:ln w="9360">
            <a:noFill/>
          </a:ln>
        </p:spPr>
        <p:txBody>
          <a:bodyPr/>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If the received signal lies in the 1</a:t>
            </a:r>
            <a:r>
              <a:rPr b="0" lang="en-US" sz="2600" spc="-1" strike="noStrike" baseline="30000">
                <a:solidFill>
                  <a:srgbClr val="000000"/>
                </a:solidFill>
                <a:latin typeface="Calibri"/>
              </a:rPr>
              <a:t>st</a:t>
            </a:r>
            <a:r>
              <a:rPr b="0" lang="en-US" sz="2600" spc="-1" strike="noStrike">
                <a:solidFill>
                  <a:srgbClr val="000000"/>
                </a:solidFill>
                <a:latin typeface="Calibri"/>
              </a:rPr>
              <a:t> area, it is assumed that the </a:t>
            </a:r>
            <a:r>
              <a:rPr b="1" i="1" lang="en-US" sz="2600" spc="-1" strike="noStrike">
                <a:solidFill>
                  <a:srgbClr val="ff0000"/>
                </a:solidFill>
                <a:latin typeface="Calibri"/>
              </a:rPr>
              <a:t>000 is transmitted</a:t>
            </a:r>
            <a:endParaRPr b="0" lang="en-US" sz="2600" spc="-1" strike="noStrike">
              <a:solidFill>
                <a:srgbClr val="000000"/>
              </a:solidFill>
              <a:latin typeface="Calibri"/>
            </a:endParaRPr>
          </a:p>
          <a:p>
            <a:pPr algn="just">
              <a:lnSpc>
                <a:spcPct val="100000"/>
              </a:lnSpc>
              <a:spcBef>
                <a:spcPts val="519"/>
              </a:spcBef>
            </a:pPr>
            <a:endParaRPr b="0" lang="en-US" sz="2600" spc="-1" strike="noStrike">
              <a:solidFill>
                <a:srgbClr val="000000"/>
              </a:solidFill>
              <a:latin typeface="Calibri"/>
            </a:endParaRPr>
          </a:p>
          <a:p>
            <a:pPr algn="just">
              <a:lnSpc>
                <a:spcPct val="100000"/>
              </a:lnSpc>
              <a:spcBef>
                <a:spcPts val="519"/>
              </a:spcBef>
            </a:pPr>
            <a:endParaRPr b="0" lang="en-US" sz="2600" spc="-1" strike="noStrike">
              <a:solidFill>
                <a:srgbClr val="000000"/>
              </a:solidFill>
              <a:latin typeface="Calibri"/>
            </a:endParaRPr>
          </a:p>
          <a:p>
            <a:pPr algn="just">
              <a:lnSpc>
                <a:spcPct val="100000"/>
              </a:lnSpc>
              <a:spcBef>
                <a:spcPts val="519"/>
              </a:spcBef>
            </a:pPr>
            <a:endParaRPr b="0" lang="en-US" sz="2600" spc="-1" strike="noStrike">
              <a:solidFill>
                <a:srgbClr val="000000"/>
              </a:solidFill>
              <a:latin typeface="Calibri"/>
            </a:endParaRPr>
          </a:p>
          <a:p>
            <a:pPr algn="just">
              <a:lnSpc>
                <a:spcPct val="100000"/>
              </a:lnSpc>
              <a:spcBef>
                <a:spcPts val="519"/>
              </a:spcBef>
            </a:pPr>
            <a:endParaRPr b="0" lang="en-US" sz="2600" spc="-1" strike="noStrike">
              <a:solidFill>
                <a:srgbClr val="000000"/>
              </a:solidFill>
              <a:latin typeface="Calibri"/>
            </a:endParaRPr>
          </a:p>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If it lies in the 2</a:t>
            </a:r>
            <a:r>
              <a:rPr b="0" lang="en-US" sz="2600" spc="-1" strike="noStrike" baseline="30000">
                <a:solidFill>
                  <a:srgbClr val="000000"/>
                </a:solidFill>
                <a:latin typeface="Calibri"/>
              </a:rPr>
              <a:t>nd</a:t>
            </a:r>
            <a:r>
              <a:rPr b="0" lang="en-US" sz="2600" spc="-1" strike="noStrike">
                <a:solidFill>
                  <a:srgbClr val="000000"/>
                </a:solidFill>
                <a:latin typeface="Calibri"/>
              </a:rPr>
              <a:t> area, it is assumed that </a:t>
            </a:r>
            <a:r>
              <a:rPr b="1" i="1" lang="en-US" sz="2600" spc="-1" strike="noStrike">
                <a:solidFill>
                  <a:srgbClr val="ff0000"/>
                </a:solidFill>
                <a:latin typeface="Calibri"/>
              </a:rPr>
              <a:t>001 is transmitted </a:t>
            </a:r>
            <a:r>
              <a:rPr b="0" lang="en-US" sz="2600" spc="-1" strike="noStrike">
                <a:solidFill>
                  <a:srgbClr val="000000"/>
                </a:solidFill>
                <a:latin typeface="Calibri"/>
              </a:rPr>
              <a:t>etc</a:t>
            </a:r>
            <a:endParaRPr b="0" lang="en-US" sz="2600" spc="-1" strike="noStrike">
              <a:solidFill>
                <a:srgbClr val="000000"/>
              </a:solidFill>
              <a:latin typeface="Calibri"/>
            </a:endParaRPr>
          </a:p>
        </p:txBody>
      </p:sp>
    </p:spTree>
  </p:cSld>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6" name="TextShape 1"/>
          <p:cNvSpPr txBox="1"/>
          <p:nvPr/>
        </p:nvSpPr>
        <p:spPr>
          <a:xfrm>
            <a:off x="-53352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QAM modulation</a:t>
            </a:r>
            <a:endParaRPr b="0" lang="en-US" sz="4400" spc="-1" strike="noStrike">
              <a:solidFill>
                <a:srgbClr val="000000"/>
              </a:solidFill>
              <a:latin typeface="Verdana"/>
            </a:endParaRPr>
          </a:p>
        </p:txBody>
      </p:sp>
      <p:sp>
        <p:nvSpPr>
          <p:cNvPr id="1087" name="TextShape 2"/>
          <p:cNvSpPr txBox="1"/>
          <p:nvPr/>
        </p:nvSpPr>
        <p:spPr>
          <a:xfrm>
            <a:off x="0" y="1600200"/>
            <a:ext cx="9143640" cy="4525560"/>
          </a:xfrm>
          <a:prstGeom prst="rect">
            <a:avLst/>
          </a:prstGeom>
          <a:noFill/>
          <a:ln w="9360">
            <a:noFill/>
          </a:ln>
        </p:spPr>
        <p:txBody>
          <a:bodyPr/>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This modulation scheme is an expansion of PSK</a:t>
            </a:r>
            <a:endParaRPr b="0" lang="en-US" sz="2600" spc="-1" strike="noStrike">
              <a:solidFill>
                <a:srgbClr val="000000"/>
              </a:solidFill>
              <a:latin typeface="Calibri"/>
            </a:endParaRPr>
          </a:p>
          <a:p>
            <a:pPr lvl="1" marL="743040" indent="-285480" algn="just">
              <a:lnSpc>
                <a:spcPct val="100000"/>
              </a:lnSpc>
              <a:spcBef>
                <a:spcPts val="439"/>
              </a:spcBef>
              <a:buClr>
                <a:srgbClr val="000000"/>
              </a:buClr>
              <a:buFont typeface="Arial"/>
              <a:buChar char="–"/>
            </a:pPr>
            <a:r>
              <a:rPr b="0" lang="en-US" sz="2200" spc="-1" strike="noStrike">
                <a:solidFill>
                  <a:srgbClr val="000000"/>
                </a:solidFill>
                <a:latin typeface="Calibri"/>
              </a:rPr>
              <a:t>A </a:t>
            </a:r>
            <a:r>
              <a:rPr b="1" i="1" lang="en-US" sz="2200" spc="-1" strike="noStrike">
                <a:solidFill>
                  <a:srgbClr val="ff0000"/>
                </a:solidFill>
                <a:latin typeface="Calibri"/>
              </a:rPr>
              <a:t>single carrier frequency </a:t>
            </a:r>
            <a:r>
              <a:rPr b="0" lang="en-US" sz="2200" spc="-1" strike="noStrike">
                <a:solidFill>
                  <a:srgbClr val="000000"/>
                </a:solidFill>
                <a:latin typeface="Calibri"/>
              </a:rPr>
              <a:t>is used (F</a:t>
            </a:r>
            <a:r>
              <a:rPr b="0" lang="en-US" sz="2200" spc="-1" strike="noStrike" baseline="-25000">
                <a:solidFill>
                  <a:srgbClr val="000000"/>
                </a:solidFill>
                <a:latin typeface="Calibri"/>
              </a:rPr>
              <a:t>c</a:t>
            </a:r>
            <a:r>
              <a:rPr b="0" lang="en-US" sz="2200" spc="-1" strike="noStrike">
                <a:solidFill>
                  <a:srgbClr val="000000"/>
                </a:solidFill>
                <a:latin typeface="Calibri"/>
              </a:rPr>
              <a:t>)</a:t>
            </a:r>
            <a:endParaRPr b="0" lang="en-US" sz="2200" spc="-1" strike="noStrike">
              <a:solidFill>
                <a:srgbClr val="000000"/>
              </a:solidFill>
              <a:latin typeface="Calibri"/>
            </a:endParaRPr>
          </a:p>
          <a:p>
            <a:pPr lvl="1" marL="743040" indent="-285480" algn="just">
              <a:lnSpc>
                <a:spcPct val="100000"/>
              </a:lnSpc>
              <a:spcBef>
                <a:spcPts val="439"/>
              </a:spcBef>
              <a:buClr>
                <a:srgbClr val="000000"/>
              </a:buClr>
              <a:buFont typeface="Arial"/>
              <a:buChar char="–"/>
            </a:pPr>
            <a:r>
              <a:rPr b="0" lang="en-US" sz="2200" spc="-1" strike="noStrike">
                <a:solidFill>
                  <a:srgbClr val="000000"/>
                </a:solidFill>
                <a:latin typeface="Calibri"/>
              </a:rPr>
              <a:t>The transmitted &amp; received signals are  represented as linear combinations of:</a:t>
            </a:r>
            <a:endParaRPr b="0" lang="en-US" sz="2200" spc="-1" strike="noStrike">
              <a:solidFill>
                <a:srgbClr val="000000"/>
              </a:solidFill>
              <a:latin typeface="Calibri"/>
            </a:endParaRPr>
          </a:p>
          <a:p>
            <a:endParaRPr b="0" lang="en-US" sz="2200" spc="-1" strike="noStrike">
              <a:solidFill>
                <a:srgbClr val="000000"/>
              </a:solidFill>
              <a:latin typeface="Calibri"/>
            </a:endParaRPr>
          </a:p>
          <a:p>
            <a:endParaRPr b="0" lang="en-US" sz="2200" spc="-1" strike="noStrike">
              <a:solidFill>
                <a:srgbClr val="000000"/>
              </a:solidFill>
              <a:latin typeface="Calibri"/>
            </a:endParaRPr>
          </a:p>
          <a:p>
            <a:pPr algn="just">
              <a:lnSpc>
                <a:spcPct val="100000"/>
              </a:lnSpc>
              <a:spcBef>
                <a:spcPts val="519"/>
              </a:spcBef>
            </a:pPr>
            <a:endParaRPr b="0" lang="en-US" sz="2200" spc="-1" strike="noStrike">
              <a:solidFill>
                <a:srgbClr val="000000"/>
              </a:solidFill>
              <a:latin typeface="Calibri"/>
            </a:endParaRPr>
          </a:p>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The difference is that </a:t>
            </a:r>
            <a:r>
              <a:rPr b="1" i="1" lang="en-US" sz="2600" spc="-1" strike="noStrike">
                <a:solidFill>
                  <a:srgbClr val="ff0000"/>
                </a:solidFill>
                <a:latin typeface="Calibri"/>
              </a:rPr>
              <a:t>not only the phase but also the amplitude </a:t>
            </a:r>
            <a:r>
              <a:rPr b="0" lang="en-US" sz="2600" spc="-1" strike="noStrike">
                <a:solidFill>
                  <a:srgbClr val="000000"/>
                </a:solidFill>
                <a:latin typeface="Calibri"/>
              </a:rPr>
              <a:t>of the carrier signal may vary</a:t>
            </a:r>
            <a:endParaRPr b="0" lang="en-US" sz="2600" spc="-1" strike="noStrike">
              <a:solidFill>
                <a:srgbClr val="000000"/>
              </a:solidFill>
              <a:latin typeface="Calibri"/>
            </a:endParaRPr>
          </a:p>
          <a:p>
            <a:r>
              <a:rPr b="0" lang="en-US" sz="2200" spc="-1" strike="noStrike">
                <a:solidFill>
                  <a:srgbClr val="000000"/>
                </a:solidFill>
                <a:latin typeface="Calibri"/>
              </a:rPr>
              <a:t> </a:t>
            </a:r>
            <a:endParaRPr b="0" lang="en-US" sz="2200" spc="-1" strike="noStrike">
              <a:solidFill>
                <a:srgbClr val="000000"/>
              </a:solidFill>
              <a:latin typeface="Calibri"/>
            </a:endParaRPr>
          </a:p>
        </p:txBody>
      </p:sp>
      <p:graphicFrame>
        <p:nvGraphicFramePr>
          <p:cNvPr id="1088" name="Object 3"/>
          <p:cNvGraphicFramePr/>
          <p:nvPr/>
        </p:nvGraphicFramePr>
        <p:xfrm>
          <a:off x="1785960" y="3357720"/>
          <a:ext cx="1928520" cy="620280"/>
        </p:xfrm>
        <a:graphic>
          <a:graphicData uri="http://schemas.openxmlformats.org/presentationml/2006/ole">
            <p:oleObj progId="Equation.3" r:id="rId1" spid="">
              <p:embed/>
              <p:pic>
                <p:nvPicPr>
                  <p:cNvPr id="1089" name="Object 2" descr=""/>
                  <p:cNvPicPr/>
                  <p:nvPr/>
                </p:nvPicPr>
                <p:blipFill>
                  <a:blip r:embed="rId2"/>
                  <a:stretch/>
                </p:blipFill>
                <p:spPr>
                  <a:xfrm>
                    <a:off x="1785960" y="3357720"/>
                    <a:ext cx="1928520" cy="620280"/>
                  </a:xfrm>
                  <a:prstGeom prst="rect">
                    <a:avLst/>
                  </a:prstGeom>
                  <a:ln>
                    <a:noFill/>
                  </a:ln>
                </p:spPr>
              </p:pic>
            </p:oleObj>
          </a:graphicData>
        </a:graphic>
      </p:graphicFrame>
      <p:graphicFrame>
        <p:nvGraphicFramePr>
          <p:cNvPr id="1090" name="Object 4"/>
          <p:cNvGraphicFramePr/>
          <p:nvPr/>
        </p:nvGraphicFramePr>
        <p:xfrm>
          <a:off x="4114800" y="3352680"/>
          <a:ext cx="1928520" cy="624960"/>
        </p:xfrm>
        <a:graphic>
          <a:graphicData uri="http://schemas.openxmlformats.org/presentationml/2006/ole">
            <p:oleObj progId="Equation.3" r:id="rId3" spid="">
              <p:embed/>
              <p:pic>
                <p:nvPicPr>
                  <p:cNvPr id="1091" name="Object 3" descr=""/>
                  <p:cNvPicPr/>
                  <p:nvPr/>
                </p:nvPicPr>
                <p:blipFill>
                  <a:blip r:embed="rId4"/>
                  <a:stretch/>
                </p:blipFill>
                <p:spPr>
                  <a:xfrm>
                    <a:off x="4114800" y="3352680"/>
                    <a:ext cx="1928520" cy="624960"/>
                  </a:xfrm>
                  <a:prstGeom prst="rect">
                    <a:avLst/>
                  </a:prstGeom>
                  <a:ln>
                    <a:noFill/>
                  </a:ln>
                </p:spPr>
              </p:pic>
            </p:oleObj>
          </a:graphicData>
        </a:graphic>
      </p:graphicFrame>
    </p:spTree>
  </p:cSld>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92" name="Picture 2" descr=""/>
          <p:cNvPicPr/>
          <p:nvPr/>
        </p:nvPicPr>
        <p:blipFill>
          <a:blip r:embed="rId1"/>
          <a:stretch/>
        </p:blipFill>
        <p:spPr>
          <a:xfrm>
            <a:off x="0" y="1571760"/>
            <a:ext cx="4642920" cy="4857480"/>
          </a:xfrm>
          <a:prstGeom prst="rect">
            <a:avLst/>
          </a:prstGeom>
          <a:ln w="9360">
            <a:noFill/>
          </a:ln>
        </p:spPr>
      </p:pic>
      <p:sp>
        <p:nvSpPr>
          <p:cNvPr id="1093" name="TextShape 1"/>
          <p:cNvSpPr txBox="1"/>
          <p:nvPr/>
        </p:nvSpPr>
        <p:spPr>
          <a:xfrm>
            <a:off x="-198108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Example: 16QAM</a:t>
            </a:r>
            <a:endParaRPr b="0" lang="en-US" sz="4400" spc="-1" strike="noStrike">
              <a:solidFill>
                <a:srgbClr val="000000"/>
              </a:solidFill>
              <a:latin typeface="Verdana"/>
            </a:endParaRPr>
          </a:p>
        </p:txBody>
      </p:sp>
      <p:sp>
        <p:nvSpPr>
          <p:cNvPr id="1094" name="TextShape 2"/>
          <p:cNvSpPr txBox="1"/>
          <p:nvPr/>
        </p:nvSpPr>
        <p:spPr>
          <a:xfrm>
            <a:off x="3505320" y="1600200"/>
            <a:ext cx="5638320" cy="4525560"/>
          </a:xfrm>
          <a:prstGeom prst="rect">
            <a:avLst/>
          </a:prstGeom>
          <a:noFill/>
          <a:ln w="9360">
            <a:noFill/>
          </a:ln>
        </p:spPr>
        <p:txBody>
          <a:bodyPr/>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The constellation point, closer to the received signal, is assumed to correspond to the transmitted bit combination</a:t>
            </a:r>
            <a:endParaRPr b="0" lang="en-US" sz="2600" spc="-1" strike="noStrike">
              <a:solidFill>
                <a:srgbClr val="000000"/>
              </a:solidFill>
              <a:latin typeface="Calibri"/>
            </a:endParaRPr>
          </a:p>
        </p:txBody>
      </p:sp>
    </p:spTree>
  </p:cSld>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95" name="Picture 2" descr=""/>
          <p:cNvPicPr/>
          <p:nvPr/>
        </p:nvPicPr>
        <p:blipFill>
          <a:blip r:embed="rId1"/>
          <a:stretch/>
        </p:blipFill>
        <p:spPr>
          <a:xfrm>
            <a:off x="0" y="1447920"/>
            <a:ext cx="4676400" cy="4600080"/>
          </a:xfrm>
          <a:prstGeom prst="rect">
            <a:avLst/>
          </a:prstGeom>
          <a:ln w="9360">
            <a:noFill/>
          </a:ln>
        </p:spPr>
      </p:pic>
      <p:sp>
        <p:nvSpPr>
          <p:cNvPr id="1096" name="TextShape 1"/>
          <p:cNvSpPr txBox="1"/>
          <p:nvPr/>
        </p:nvSpPr>
        <p:spPr>
          <a:xfrm>
            <a:off x="-106668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PDF of the received signal</a:t>
            </a:r>
            <a:endParaRPr b="0" lang="en-US" sz="4400" spc="-1" strike="noStrike">
              <a:solidFill>
                <a:srgbClr val="000000"/>
              </a:solidFill>
              <a:latin typeface="Verdana"/>
            </a:endParaRPr>
          </a:p>
        </p:txBody>
      </p:sp>
      <p:sp>
        <p:nvSpPr>
          <p:cNvPr id="1097" name="TextShape 2"/>
          <p:cNvSpPr txBox="1"/>
          <p:nvPr/>
        </p:nvSpPr>
        <p:spPr>
          <a:xfrm>
            <a:off x="4267080" y="1643040"/>
            <a:ext cx="4876560" cy="4900320"/>
          </a:xfrm>
          <a:prstGeom prst="rect">
            <a:avLst/>
          </a:prstGeom>
          <a:noFill/>
          <a:ln w="9360">
            <a:noFill/>
          </a:ln>
        </p:spPr>
        <p:txBody>
          <a:bodyPr/>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Probability that the received signal would lie at a particular point:  2D Gaussian </a:t>
            </a:r>
            <a:endParaRPr b="0" lang="en-US" sz="2600" spc="-1" strike="noStrike">
              <a:solidFill>
                <a:srgbClr val="000000"/>
              </a:solidFill>
              <a:latin typeface="Calibri"/>
            </a:endParaRPr>
          </a:p>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The probability space of the PDF is the vector space of the signals</a:t>
            </a:r>
            <a:endParaRPr b="0" lang="en-US" sz="2600" spc="-1" strike="noStrike">
              <a:solidFill>
                <a:srgbClr val="000000"/>
              </a:solidFill>
              <a:latin typeface="Calibri"/>
            </a:endParaRPr>
          </a:p>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The </a:t>
            </a:r>
            <a:r>
              <a:rPr b="1" i="1" lang="en-US" sz="2600" spc="-1" strike="noStrike">
                <a:solidFill>
                  <a:srgbClr val="0000ff"/>
                </a:solidFill>
                <a:latin typeface="Calibri"/>
              </a:rPr>
              <a:t>peak of the distribution  </a:t>
            </a:r>
            <a:r>
              <a:rPr b="0" lang="en-US" sz="2600" spc="-1" strike="noStrike">
                <a:solidFill>
                  <a:srgbClr val="000000"/>
                </a:solidFill>
                <a:latin typeface="Calibri"/>
              </a:rPr>
              <a:t>corresponds to the transmitted signal </a:t>
            </a:r>
            <a:endParaRPr b="0" lang="en-US" sz="2600" spc="-1" strike="noStrike">
              <a:solidFill>
                <a:srgbClr val="000000"/>
              </a:solidFill>
              <a:latin typeface="Calibri"/>
            </a:endParaRPr>
          </a:p>
        </p:txBody>
      </p:sp>
      <p:sp>
        <p:nvSpPr>
          <p:cNvPr id="1098" name="CustomShape 3"/>
          <p:cNvSpPr/>
          <p:nvPr/>
        </p:nvSpPr>
        <p:spPr>
          <a:xfrm>
            <a:off x="2286000" y="1295280"/>
            <a:ext cx="837720" cy="685440"/>
          </a:xfrm>
          <a:prstGeom prst="ellipse">
            <a:avLst/>
          </a:prstGeom>
          <a:solidFill>
            <a:srgbClr val="ffff66">
              <a:alpha val="33000"/>
            </a:srgbClr>
          </a:solidFill>
          <a:ln>
            <a:noFill/>
          </a:ln>
        </p:spPr>
        <p:style>
          <a:lnRef idx="2">
            <a:schemeClr val="accent1">
              <a:shade val="50000"/>
            </a:schemeClr>
          </a:lnRef>
          <a:fillRef idx="1">
            <a:schemeClr val="accent1"/>
          </a:fillRef>
          <a:effectRef idx="0">
            <a:schemeClr val="accent1"/>
          </a:effectRef>
          <a:fontRef idx="minor"/>
        </p:style>
      </p:sp>
      <p:sp>
        <p:nvSpPr>
          <p:cNvPr id="1099" name="CustomShape 4"/>
          <p:cNvSpPr/>
          <p:nvPr/>
        </p:nvSpPr>
        <p:spPr>
          <a:xfrm flipH="1" rot="16200000">
            <a:off x="2476080" y="1866960"/>
            <a:ext cx="2361960" cy="1980720"/>
          </a:xfrm>
          <a:custGeom>
            <a:avLst/>
            <a:gdLst/>
            <a:ahLst/>
            <a:rect l="l" t="t" r="r" b="b"/>
            <a:pathLst>
              <a:path w="21600" h="21600">
                <a:moveTo>
                  <a:pt x="0" y="0"/>
                </a:moveTo>
                <a:lnTo>
                  <a:pt x="21600" y="21600"/>
                </a:lnTo>
              </a:path>
            </a:pathLst>
          </a:custGeom>
          <a:noFill/>
          <a:ln>
            <a:solidFill>
              <a:srgbClr val="4a7ebb"/>
            </a:solidFill>
            <a:custDash>
              <a:ds d="500000" sp="400000"/>
            </a:custDash>
            <a:round/>
            <a:headEnd len="med" type="stealth" w="med"/>
          </a:ln>
        </p:spPr>
        <p:style>
          <a:lnRef idx="1">
            <a:schemeClr val="accent1"/>
          </a:lnRef>
          <a:fillRef idx="0">
            <a:schemeClr val="accent1"/>
          </a:fillRef>
          <a:effectRef idx="0">
            <a:schemeClr val="accent1"/>
          </a:effectRef>
          <a:fontRef idx="minor"/>
        </p:style>
      </p:sp>
      <p:sp>
        <p:nvSpPr>
          <p:cNvPr id="1100" name="CustomShape 5"/>
          <p:cNvSpPr/>
          <p:nvPr/>
        </p:nvSpPr>
        <p:spPr>
          <a:xfrm>
            <a:off x="2338560" y="5482080"/>
            <a:ext cx="6805080" cy="11876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Verdana"/>
              </a:rPr>
              <a:t>Όσο μεγαλύτερος είναι ο </a:t>
            </a:r>
            <a:r>
              <a:rPr b="1" lang="en-US" sz="1800" spc="-1" strike="noStrike">
                <a:solidFill>
                  <a:srgbClr val="7030a0"/>
                </a:solidFill>
                <a:latin typeface="Verdana"/>
              </a:rPr>
              <a:t>θόρυβος</a:t>
            </a:r>
            <a:r>
              <a:rPr b="0" lang="en-US" sz="1800" spc="-1" strike="noStrike">
                <a:solidFill>
                  <a:srgbClr val="000000"/>
                </a:solidFill>
                <a:latin typeface="Verdana"/>
              </a:rPr>
              <a:t> τόσο πιο μεγάλο είναι το </a:t>
            </a:r>
            <a:r>
              <a:rPr b="1" lang="en-US" sz="1800" spc="-1" strike="noStrike">
                <a:solidFill>
                  <a:srgbClr val="7030a0"/>
                </a:solidFill>
                <a:latin typeface="Verdana"/>
              </a:rPr>
              <a:t>standard deviation της Gaussian κατανομής</a:t>
            </a:r>
            <a:r>
              <a:rPr b="0" lang="en-US" sz="1800" spc="-1" strike="noStrike">
                <a:solidFill>
                  <a:srgbClr val="000000"/>
                </a:solidFill>
                <a:latin typeface="Verdana"/>
              </a:rPr>
              <a:t>:</a:t>
            </a:r>
            <a:endParaRPr b="0" lang="en-US" sz="1800" spc="-1" strike="noStrike">
              <a:latin typeface="Arial"/>
            </a:endParaRPr>
          </a:p>
          <a:p>
            <a:pPr>
              <a:lnSpc>
                <a:spcPct val="100000"/>
              </a:lnSpc>
            </a:pPr>
            <a:r>
              <a:rPr b="0" lang="en-US" sz="1800" spc="-1" strike="noStrike">
                <a:solidFill>
                  <a:srgbClr val="000000"/>
                </a:solidFill>
                <a:latin typeface="Verdana"/>
              </a:rPr>
              <a:t>Μεγαλύτερη η πιθανότητα να λάβουμε ένα σήμα διαφορετικό από αυτό που έστειλε ο πομπός.</a:t>
            </a:r>
            <a:endParaRPr b="0" lang="en-US" sz="1800" spc="-1" strike="noStrike">
              <a:latin typeface="Arial"/>
            </a:endParaRPr>
          </a:p>
        </p:txBody>
      </p:sp>
    </p:spTree>
  </p:cSld>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1" name="TextShape 1"/>
          <p:cNvSpPr txBox="1"/>
          <p:nvPr/>
        </p:nvSpPr>
        <p:spPr>
          <a:xfrm>
            <a:off x="-1981080" y="-22860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BER calculation</a:t>
            </a:r>
            <a:endParaRPr b="0" lang="en-US" sz="4400" spc="-1" strike="noStrike">
              <a:solidFill>
                <a:srgbClr val="000000"/>
              </a:solidFill>
              <a:latin typeface="Verdana"/>
            </a:endParaRPr>
          </a:p>
        </p:txBody>
      </p:sp>
      <p:sp>
        <p:nvSpPr>
          <p:cNvPr id="1102" name="TextShape 2"/>
          <p:cNvSpPr txBox="1"/>
          <p:nvPr/>
        </p:nvSpPr>
        <p:spPr>
          <a:xfrm>
            <a:off x="0" y="5181480"/>
            <a:ext cx="9143640" cy="1985760"/>
          </a:xfrm>
          <a:prstGeom prst="rect">
            <a:avLst/>
          </a:prstGeom>
          <a:noFill/>
          <a:ln w="9360">
            <a:noFill/>
          </a:ln>
        </p:spPr>
        <p:txBody>
          <a:bodyPr/>
          <a:p>
            <a:pPr marL="343080" indent="-342720" algn="just">
              <a:lnSpc>
                <a:spcPct val="100000"/>
              </a:lnSpc>
              <a:spcBef>
                <a:spcPts val="439"/>
              </a:spcBef>
              <a:buClr>
                <a:srgbClr val="000000"/>
              </a:buClr>
              <a:buFont typeface="Arial"/>
              <a:buChar char="•"/>
            </a:pPr>
            <a:r>
              <a:rPr b="0" lang="en-US" sz="2200" spc="-1" strike="noStrike">
                <a:solidFill>
                  <a:srgbClr val="000000"/>
                </a:solidFill>
                <a:latin typeface="Calibri"/>
              </a:rPr>
              <a:t>To calculate  BER: compute the integral of the signal PDF in red zone</a:t>
            </a:r>
            <a:endParaRPr b="0" lang="en-US" sz="2200" spc="-1" strike="noStrike">
              <a:solidFill>
                <a:srgbClr val="000000"/>
              </a:solidFill>
              <a:latin typeface="Calibri"/>
            </a:endParaRPr>
          </a:p>
          <a:p>
            <a:pPr marL="343080" indent="-342720" algn="just">
              <a:lnSpc>
                <a:spcPct val="100000"/>
              </a:lnSpc>
              <a:spcBef>
                <a:spcPts val="439"/>
              </a:spcBef>
              <a:buClr>
                <a:srgbClr val="000000"/>
              </a:buClr>
              <a:buFont typeface="Arial"/>
              <a:buChar char="•"/>
            </a:pPr>
            <a:r>
              <a:rPr b="0" lang="en-US" sz="2200" spc="-1" strike="noStrike">
                <a:solidFill>
                  <a:srgbClr val="000000"/>
                </a:solidFill>
                <a:latin typeface="Calibri"/>
              </a:rPr>
              <a:t>For 8PSK: red zone is larger and yields a higher BER</a:t>
            </a:r>
            <a:endParaRPr b="0" lang="en-US" sz="2200" spc="-1" strike="noStrike">
              <a:solidFill>
                <a:srgbClr val="000000"/>
              </a:solidFill>
              <a:latin typeface="Calibri"/>
            </a:endParaRPr>
          </a:p>
          <a:p>
            <a:pPr marL="343080" indent="-342720" algn="just">
              <a:lnSpc>
                <a:spcPct val="100000"/>
              </a:lnSpc>
              <a:spcBef>
                <a:spcPts val="439"/>
              </a:spcBef>
              <a:buClr>
                <a:srgbClr val="000000"/>
              </a:buClr>
              <a:buFont typeface="Arial"/>
              <a:buChar char="•"/>
            </a:pPr>
            <a:r>
              <a:rPr b="0" lang="en-US" sz="2200" spc="-1" strike="noStrike">
                <a:solidFill>
                  <a:srgbClr val="000000"/>
                </a:solidFill>
                <a:latin typeface="Calibri"/>
              </a:rPr>
              <a:t>The additional red zones in 8PSK have large probability mass ~ </a:t>
            </a:r>
            <a:endParaRPr b="0" lang="en-US" sz="2200" spc="-1" strike="noStrike">
              <a:solidFill>
                <a:srgbClr val="000000"/>
              </a:solidFill>
              <a:latin typeface="Calibri"/>
            </a:endParaRPr>
          </a:p>
          <a:p>
            <a:pPr marL="343080" indent="-342720" algn="just">
              <a:lnSpc>
                <a:spcPct val="100000"/>
              </a:lnSpc>
              <a:spcBef>
                <a:spcPts val="439"/>
              </a:spcBef>
            </a:pPr>
            <a:r>
              <a:rPr b="0" lang="en-US" sz="2200" spc="-1" strike="noStrike">
                <a:solidFill>
                  <a:srgbClr val="000000"/>
                </a:solidFill>
                <a:latin typeface="Calibri"/>
              </a:rPr>
              <a:t>        </a:t>
            </a:r>
            <a:r>
              <a:rPr b="0" lang="en-US" sz="2200" spc="-1" strike="noStrike">
                <a:solidFill>
                  <a:srgbClr val="000000"/>
                </a:solidFill>
                <a:latin typeface="Calibri"/>
              </a:rPr>
              <a:t>BER is significantly higher in 8PSK than in QPSK</a:t>
            </a:r>
            <a:endParaRPr b="0" lang="en-US" sz="2200" spc="-1" strike="noStrike">
              <a:solidFill>
                <a:srgbClr val="000000"/>
              </a:solidFill>
              <a:latin typeface="Calibri"/>
            </a:endParaRPr>
          </a:p>
        </p:txBody>
      </p:sp>
      <p:pic>
        <p:nvPicPr>
          <p:cNvPr id="1103" name="Picture 3" descr=""/>
          <p:cNvPicPr/>
          <p:nvPr/>
        </p:nvPicPr>
        <p:blipFill>
          <a:blip r:embed="rId1"/>
          <a:stretch/>
        </p:blipFill>
        <p:spPr>
          <a:xfrm>
            <a:off x="138240" y="838080"/>
            <a:ext cx="9291240" cy="4419360"/>
          </a:xfrm>
          <a:prstGeom prst="rect">
            <a:avLst/>
          </a:prstGeom>
          <a:ln w="9360">
            <a:noFill/>
          </a:ln>
        </p:spPr>
      </p:pic>
      <p:sp>
        <p:nvSpPr>
          <p:cNvPr id="1104" name="CustomShape 3"/>
          <p:cNvSpPr/>
          <p:nvPr/>
        </p:nvSpPr>
        <p:spPr>
          <a:xfrm>
            <a:off x="2979360" y="1143000"/>
            <a:ext cx="1592280" cy="63900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Verdana"/>
              </a:rPr>
              <a:t>transmitted </a:t>
            </a:r>
            <a:endParaRPr b="0" lang="en-US" sz="1800" spc="-1" strike="noStrike">
              <a:latin typeface="Arial"/>
            </a:endParaRPr>
          </a:p>
          <a:p>
            <a:pPr>
              <a:lnSpc>
                <a:spcPct val="100000"/>
              </a:lnSpc>
            </a:pPr>
            <a:r>
              <a:rPr b="0" lang="en-US" sz="1800" spc="-1" strike="noStrike">
                <a:solidFill>
                  <a:srgbClr val="000000"/>
                </a:solidFill>
                <a:latin typeface="Verdana"/>
              </a:rPr>
              <a:t>symbol</a:t>
            </a:r>
            <a:endParaRPr b="0" lang="en-US" sz="1800" spc="-1" strike="noStrike">
              <a:latin typeface="Arial"/>
            </a:endParaRPr>
          </a:p>
        </p:txBody>
      </p:sp>
      <p:sp>
        <p:nvSpPr>
          <p:cNvPr id="1105" name="CustomShape 4"/>
          <p:cNvSpPr/>
          <p:nvPr/>
        </p:nvSpPr>
        <p:spPr>
          <a:xfrm flipV="1" rot="10800000">
            <a:off x="4038480" y="2286000"/>
            <a:ext cx="990360" cy="68544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Tree>
  </p:cSld>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6" name="TextShape 1"/>
          <p:cNvSpPr txBox="1"/>
          <p:nvPr/>
        </p:nvSpPr>
        <p:spPr>
          <a:xfrm>
            <a:off x="-1981080" y="-22860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BER calculation</a:t>
            </a:r>
            <a:endParaRPr b="0" lang="en-US" sz="4400" spc="-1" strike="noStrike">
              <a:solidFill>
                <a:srgbClr val="000000"/>
              </a:solidFill>
              <a:latin typeface="Verdana"/>
            </a:endParaRPr>
          </a:p>
        </p:txBody>
      </p:sp>
      <p:pic>
        <p:nvPicPr>
          <p:cNvPr id="1107" name="Picture 3" descr=""/>
          <p:cNvPicPr/>
          <p:nvPr/>
        </p:nvPicPr>
        <p:blipFill>
          <a:blip r:embed="rId1"/>
          <a:stretch/>
        </p:blipFill>
        <p:spPr>
          <a:xfrm>
            <a:off x="138240" y="838080"/>
            <a:ext cx="9291240" cy="4419360"/>
          </a:xfrm>
          <a:prstGeom prst="rect">
            <a:avLst/>
          </a:prstGeom>
          <a:ln w="9360">
            <a:noFill/>
          </a:ln>
        </p:spPr>
      </p:pic>
      <p:sp>
        <p:nvSpPr>
          <p:cNvPr id="1108" name="CustomShape 2"/>
          <p:cNvSpPr/>
          <p:nvPr/>
        </p:nvSpPr>
        <p:spPr>
          <a:xfrm>
            <a:off x="2979360" y="1143000"/>
            <a:ext cx="1592280" cy="63900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Verdana"/>
              </a:rPr>
              <a:t>transmitted </a:t>
            </a:r>
            <a:endParaRPr b="0" lang="en-US" sz="1800" spc="-1" strike="noStrike">
              <a:latin typeface="Arial"/>
            </a:endParaRPr>
          </a:p>
          <a:p>
            <a:pPr>
              <a:lnSpc>
                <a:spcPct val="100000"/>
              </a:lnSpc>
            </a:pPr>
            <a:r>
              <a:rPr b="0" lang="en-US" sz="1800" spc="-1" strike="noStrike">
                <a:solidFill>
                  <a:srgbClr val="000000"/>
                </a:solidFill>
                <a:latin typeface="Verdana"/>
              </a:rPr>
              <a:t>symbol</a:t>
            </a:r>
            <a:endParaRPr b="0" lang="en-US" sz="1800" spc="-1" strike="noStrike">
              <a:latin typeface="Arial"/>
            </a:endParaRPr>
          </a:p>
        </p:txBody>
      </p:sp>
      <p:pic>
        <p:nvPicPr>
          <p:cNvPr id="1109" name="Picture 2" descr=""/>
          <p:cNvPicPr/>
          <p:nvPr/>
        </p:nvPicPr>
        <p:blipFill>
          <a:blip r:embed="rId2"/>
          <a:stretch/>
        </p:blipFill>
        <p:spPr>
          <a:xfrm>
            <a:off x="4933800" y="1143000"/>
            <a:ext cx="4209840" cy="4141440"/>
          </a:xfrm>
          <a:prstGeom prst="rect">
            <a:avLst/>
          </a:prstGeom>
          <a:ln w="9360">
            <a:noFill/>
          </a:ln>
        </p:spPr>
      </p:pic>
      <p:sp>
        <p:nvSpPr>
          <p:cNvPr id="1110" name="CustomShape 3"/>
          <p:cNvSpPr/>
          <p:nvPr/>
        </p:nvSpPr>
        <p:spPr>
          <a:xfrm>
            <a:off x="418320" y="5715000"/>
            <a:ext cx="6330240" cy="91332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Verdana"/>
              </a:rPr>
              <a:t>The peak of the 2D Gaussian corresponds to</a:t>
            </a:r>
            <a:endParaRPr b="0" lang="en-US" sz="1800" spc="-1" strike="noStrike">
              <a:latin typeface="Arial"/>
            </a:endParaRPr>
          </a:p>
          <a:p>
            <a:pPr>
              <a:lnSpc>
                <a:spcPct val="100000"/>
              </a:lnSpc>
            </a:pPr>
            <a:r>
              <a:rPr b="0" lang="en-US" sz="1800" spc="-1" strike="noStrike">
                <a:solidFill>
                  <a:srgbClr val="000000"/>
                </a:solidFill>
                <a:latin typeface="Verdana"/>
              </a:rPr>
              <a:t>The position of the transmitted signal </a:t>
            </a:r>
            <a:r>
              <a:rPr b="0" lang="en-US" sz="1800" spc="-1" strike="noStrike">
                <a:solidFill>
                  <a:srgbClr val="000000"/>
                </a:solidFill>
                <a:latin typeface="Wingdings"/>
              </a:rPr>
              <a:t></a:t>
            </a:r>
            <a:r>
              <a:rPr b="0" lang="en-US" sz="1800" spc="-1" strike="noStrike">
                <a:solidFill>
                  <a:srgbClr val="000000"/>
                </a:solidFill>
                <a:latin typeface="Verdana"/>
              </a:rPr>
              <a:t> </a:t>
            </a:r>
            <a:endParaRPr b="0" lang="en-US" sz="1800" spc="-1" strike="noStrike">
              <a:latin typeface="Arial"/>
            </a:endParaRPr>
          </a:p>
          <a:p>
            <a:pPr>
              <a:lnSpc>
                <a:spcPct val="100000"/>
              </a:lnSpc>
            </a:pPr>
            <a:r>
              <a:rPr b="0" lang="en-US" sz="1800" spc="-1" strike="noStrike">
                <a:solidFill>
                  <a:srgbClr val="000000"/>
                </a:solidFill>
                <a:latin typeface="Verdana"/>
              </a:rPr>
              <a:t>the contribution to the BER of </a:t>
            </a:r>
            <a:r>
              <a:rPr b="0" i="1" lang="en-US" sz="1800" spc="-1" strike="noStrike">
                <a:solidFill>
                  <a:srgbClr val="000000"/>
                </a:solidFill>
                <a:latin typeface="Verdana"/>
              </a:rPr>
              <a:t>these regions  </a:t>
            </a:r>
            <a:r>
              <a:rPr b="0" lang="en-US" sz="1800" spc="-1" strike="noStrike">
                <a:solidFill>
                  <a:srgbClr val="000000"/>
                </a:solidFill>
                <a:latin typeface="Verdana"/>
              </a:rPr>
              <a:t>is larger</a:t>
            </a:r>
            <a:endParaRPr b="0" lang="en-US" sz="1800" spc="-1" strike="noStrike">
              <a:latin typeface="Arial"/>
            </a:endParaRPr>
          </a:p>
        </p:txBody>
      </p:sp>
      <p:sp>
        <p:nvSpPr>
          <p:cNvPr id="1111" name="CustomShape 4"/>
          <p:cNvSpPr/>
          <p:nvPr/>
        </p:nvSpPr>
        <p:spPr>
          <a:xfrm flipH="1" rot="16200000">
            <a:off x="1218960" y="3429360"/>
            <a:ext cx="3962160" cy="2133360"/>
          </a:xfrm>
          <a:custGeom>
            <a:avLst/>
            <a:gdLst/>
            <a:ahLst/>
            <a:rect l="l" t="t" r="r" b="b"/>
            <a:pathLst>
              <a:path w="21600" h="21600">
                <a:moveTo>
                  <a:pt x="0" y="0"/>
                </a:moveTo>
                <a:lnTo>
                  <a:pt x="21600" y="21600"/>
                </a:lnTo>
              </a:path>
            </a:pathLst>
          </a:custGeom>
          <a:noFill/>
          <a:ln w="19080">
            <a:solidFill>
              <a:srgbClr val="ff0000"/>
            </a:solidFill>
            <a:custDash>
              <a:ds d="400000" sp="300000"/>
            </a:custDash>
            <a:round/>
            <a:headEnd len="med" type="triangle" w="med"/>
          </a:ln>
        </p:spPr>
        <p:style>
          <a:lnRef idx="1">
            <a:schemeClr val="accent1"/>
          </a:lnRef>
          <a:fillRef idx="0">
            <a:schemeClr val="accent1"/>
          </a:fillRef>
          <a:effectRef idx="0">
            <a:schemeClr val="accent1"/>
          </a:effectRef>
          <a:fontRef idx="minor"/>
        </p:style>
      </p:sp>
      <p:sp>
        <p:nvSpPr>
          <p:cNvPr id="1112" name="CustomShape 5"/>
          <p:cNvSpPr/>
          <p:nvPr/>
        </p:nvSpPr>
        <p:spPr>
          <a:xfrm flipV="1" rot="10800000">
            <a:off x="7238880" y="2285280"/>
            <a:ext cx="4190760" cy="990360"/>
          </a:xfrm>
          <a:custGeom>
            <a:avLst/>
            <a:gdLst/>
            <a:ahLst/>
            <a:rect l="l" t="t" r="r" b="b"/>
            <a:pathLst>
              <a:path w="21600" h="21600">
                <a:moveTo>
                  <a:pt x="0" y="0"/>
                </a:moveTo>
                <a:lnTo>
                  <a:pt x="21600" y="21600"/>
                </a:lnTo>
              </a:path>
            </a:pathLst>
          </a:custGeom>
          <a:noFill/>
          <a:ln>
            <a:solidFill>
              <a:srgbClr val="00b050"/>
            </a:solidFill>
            <a:custDash>
              <a:ds d="400000" sp="100000"/>
            </a:custDash>
            <a:round/>
            <a:headEnd len="med" type="triangle" w="med"/>
            <a:tailEnd len="med" type="triangle" w="med"/>
          </a:ln>
        </p:spPr>
        <p:style>
          <a:lnRef idx="1">
            <a:schemeClr val="accent1"/>
          </a:lnRef>
          <a:fillRef idx="0">
            <a:schemeClr val="accent1"/>
          </a:fillRef>
          <a:effectRef idx="0">
            <a:schemeClr val="accent1"/>
          </a:effectRef>
          <a:fontRef idx="minor"/>
        </p:style>
      </p:sp>
      <p:sp>
        <p:nvSpPr>
          <p:cNvPr id="1113" name="CustomShape 6"/>
          <p:cNvSpPr/>
          <p:nvPr/>
        </p:nvSpPr>
        <p:spPr>
          <a:xfrm flipH="1" rot="16200000">
            <a:off x="1828080" y="4038840"/>
            <a:ext cx="3428640" cy="1447560"/>
          </a:xfrm>
          <a:custGeom>
            <a:avLst/>
            <a:gdLst/>
            <a:ahLst/>
            <a:rect l="l" t="t" r="r" b="b"/>
            <a:pathLst>
              <a:path w="21600" h="21600">
                <a:moveTo>
                  <a:pt x="0" y="0"/>
                </a:moveTo>
                <a:lnTo>
                  <a:pt x="21600" y="21600"/>
                </a:lnTo>
              </a:path>
            </a:pathLst>
          </a:custGeom>
          <a:noFill/>
          <a:ln>
            <a:solidFill>
              <a:srgbClr val="ff0000"/>
            </a:solidFill>
            <a:custDash>
              <a:ds d="500000" sp="400000"/>
            </a:custDash>
            <a:round/>
            <a:headEnd len="med" type="triangle" w="med"/>
          </a:ln>
        </p:spPr>
        <p:style>
          <a:lnRef idx="1">
            <a:schemeClr val="accent1"/>
          </a:lnRef>
          <a:fillRef idx="0">
            <a:schemeClr val="accent1"/>
          </a:fillRef>
          <a:effectRef idx="0">
            <a:schemeClr val="accent1"/>
          </a:effectRef>
          <a:fontRef idx="minor"/>
        </p:style>
      </p:sp>
    </p:spTree>
  </p:cSld>
</p:sld>
</file>

<file path=ppt/slides/slide1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4" name="TextShape 1"/>
          <p:cNvSpPr txBox="1"/>
          <p:nvPr/>
        </p:nvSpPr>
        <p:spPr>
          <a:xfrm>
            <a:off x="6553080" y="6356520"/>
            <a:ext cx="2133360" cy="364680"/>
          </a:xfrm>
          <a:prstGeom prst="rect">
            <a:avLst/>
          </a:prstGeom>
          <a:noFill/>
          <a:ln>
            <a:noFill/>
          </a:ln>
        </p:spPr>
        <p:txBody>
          <a:bodyPr anchor="ctr"/>
          <a:p>
            <a:pPr algn="r">
              <a:lnSpc>
                <a:spcPct val="100000"/>
              </a:lnSpc>
            </a:pPr>
            <a:fld id="{3624AB13-66F5-44A4-873F-EA0ED40BCB59}" type="slidenum">
              <a:rPr b="0" lang="en-US" sz="1200" spc="-1" strike="noStrike">
                <a:solidFill>
                  <a:srgbClr val="8b8b8b"/>
                </a:solidFill>
                <a:latin typeface="Verdana"/>
              </a:rPr>
              <a:t>&lt;number&gt;</a:t>
            </a:fld>
            <a:endParaRPr b="0" lang="en-US" sz="1200" spc="-1" strike="noStrike">
              <a:latin typeface="Times New Roman"/>
            </a:endParaRPr>
          </a:p>
        </p:txBody>
      </p:sp>
      <p:sp>
        <p:nvSpPr>
          <p:cNvPr id="1115" name="TextShape 2"/>
          <p:cNvSpPr txBox="1"/>
          <p:nvPr/>
        </p:nvSpPr>
        <p:spPr>
          <a:xfrm>
            <a:off x="-838080" y="0"/>
            <a:ext cx="9143640" cy="1215720"/>
          </a:xfrm>
          <a:prstGeom prst="rect">
            <a:avLst/>
          </a:prstGeom>
          <a:noFill/>
          <a:ln w="9360">
            <a:noFill/>
          </a:ln>
        </p:spPr>
        <p:txBody>
          <a:bodyPr anchor="ctr"/>
          <a:p>
            <a:pPr algn="ctr">
              <a:lnSpc>
                <a:spcPct val="100000"/>
              </a:lnSpc>
            </a:pPr>
            <a:r>
              <a:rPr b="0" lang="en-US" sz="4400" spc="-1" strike="noStrike">
                <a:solidFill>
                  <a:srgbClr val="000000"/>
                </a:solidFill>
                <a:latin typeface="Calibri"/>
              </a:rPr>
              <a:t>Gaussian </a:t>
            </a:r>
            <a:r>
              <a:rPr b="0" lang="en-US" sz="3400" spc="-1" strike="noStrike">
                <a:solidFill>
                  <a:srgbClr val="000000"/>
                </a:solidFill>
                <a:latin typeface="Calibri"/>
              </a:rPr>
              <a:t>frequency shift keying (GFSK)</a:t>
            </a:r>
            <a:r>
              <a:rPr b="0" lang="en-US" sz="4400" spc="-1" strike="noStrike">
                <a:solidFill>
                  <a:srgbClr val="000000"/>
                </a:solidFill>
                <a:latin typeface="Calibri"/>
              </a:rPr>
              <a:t> </a:t>
            </a:r>
            <a:endParaRPr b="0" lang="en-US" sz="4400" spc="-1" strike="noStrike">
              <a:solidFill>
                <a:srgbClr val="000000"/>
              </a:solidFill>
              <a:latin typeface="Verdana"/>
            </a:endParaRPr>
          </a:p>
        </p:txBody>
      </p:sp>
      <p:sp>
        <p:nvSpPr>
          <p:cNvPr id="1116" name="TextShape 3"/>
          <p:cNvSpPr txBox="1"/>
          <p:nvPr/>
        </p:nvSpPr>
        <p:spPr>
          <a:xfrm>
            <a:off x="0" y="2017800"/>
            <a:ext cx="9143640" cy="4114440"/>
          </a:xfrm>
          <a:prstGeom prst="rect">
            <a:avLst/>
          </a:prstGeom>
          <a:noFill/>
          <a:ln w="9360">
            <a:noFill/>
          </a:ln>
        </p:spPr>
        <p:txBody>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Encodes data as a </a:t>
            </a:r>
            <a:r>
              <a:rPr b="1" lang="en-US" sz="2400" spc="-1" strike="noStrike">
                <a:solidFill>
                  <a:srgbClr val="808000"/>
                </a:solidFill>
                <a:latin typeface="Calibri"/>
              </a:rPr>
              <a:t>series of frequency changes</a:t>
            </a:r>
            <a:r>
              <a:rPr b="1" lang="en-US" sz="2400" spc="-1" strike="noStrike">
                <a:solidFill>
                  <a:srgbClr val="0000ff"/>
                </a:solidFill>
                <a:latin typeface="Calibri"/>
              </a:rPr>
              <a:t> </a:t>
            </a:r>
            <a:r>
              <a:rPr b="1" lang="en-US" sz="2400" spc="-1" strike="noStrike">
                <a:solidFill>
                  <a:srgbClr val="000000"/>
                </a:solidFill>
                <a:latin typeface="Calibri"/>
              </a:rPr>
              <a:t>in a carrier</a:t>
            </a:r>
            <a:endParaRPr b="0" lang="en-US" sz="2400" spc="-1" strike="noStrike">
              <a:solidFill>
                <a:srgbClr val="000000"/>
              </a:solidFill>
              <a:latin typeface="Calibri"/>
            </a:endParaRPr>
          </a:p>
          <a:p>
            <a:pPr marL="343080" indent="-342720">
              <a:lnSpc>
                <a:spcPct val="100000"/>
              </a:lnSpc>
              <a:spcBef>
                <a:spcPts val="479"/>
              </a:spcBef>
              <a:buClr>
                <a:srgbClr val="808000"/>
              </a:buClr>
              <a:buFont typeface="Arial"/>
              <a:buChar char="•"/>
            </a:pPr>
            <a:r>
              <a:rPr b="1" lang="en-US" sz="2400" spc="-1" strike="noStrike">
                <a:solidFill>
                  <a:srgbClr val="808000"/>
                </a:solidFill>
                <a:latin typeface="Calibri"/>
              </a:rPr>
              <a:t>Noise usually changes the amplitude of a signal</a:t>
            </a:r>
            <a:endParaRPr b="0" lang="en-US" sz="2400" spc="-1" strike="noStrike">
              <a:solidFill>
                <a:srgbClr val="000000"/>
              </a:solidFill>
              <a:latin typeface="Calibri"/>
            </a:endParaRPr>
          </a:p>
          <a:p>
            <a:pPr>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Modulation that </a:t>
            </a:r>
            <a:r>
              <a:rPr b="1" lang="en-US" sz="2400" spc="-1" strike="noStrike">
                <a:solidFill>
                  <a:srgbClr val="808000"/>
                </a:solidFill>
                <a:latin typeface="Calibri"/>
              </a:rPr>
              <a:t>ignores amplitude</a:t>
            </a:r>
            <a:r>
              <a:rPr b="0" lang="en-US" sz="2400" spc="-1" strike="noStrike">
                <a:solidFill>
                  <a:srgbClr val="000000"/>
                </a:solidFill>
                <a:latin typeface="Calibri"/>
              </a:rPr>
              <a:t> (e.g., broadcast FM) </a:t>
            </a:r>
            <a:endParaRPr b="0" lang="en-US" sz="2400" spc="-1" strike="noStrike">
              <a:solidFill>
                <a:srgbClr val="000000"/>
              </a:solidFill>
              <a:latin typeface="Calibri"/>
            </a:endParaRPr>
          </a:p>
          <a:p>
            <a:r>
              <a:rPr b="0" lang="en-US" sz="2400" spc="-1" strike="noStrike">
                <a:solidFill>
                  <a:srgbClr val="000000"/>
                </a:solidFill>
                <a:latin typeface="Wingdings"/>
              </a:rPr>
              <a:t></a:t>
            </a:r>
            <a:r>
              <a:rPr b="0" lang="en-US" sz="2400" spc="-1" strike="noStrike">
                <a:solidFill>
                  <a:srgbClr val="000000"/>
                </a:solidFill>
                <a:latin typeface="Calibri"/>
              </a:rPr>
              <a:t> </a:t>
            </a:r>
            <a:r>
              <a:rPr b="0" lang="en-US" sz="2400" spc="-1" strike="noStrike">
                <a:solidFill>
                  <a:srgbClr val="000000"/>
                </a:solidFill>
                <a:latin typeface="Calibri"/>
              </a:rPr>
              <a:t>Relatively immune to noise</a:t>
            </a:r>
            <a:endParaRPr b="0" lang="en-US" sz="2400" spc="-1" strike="noStrike">
              <a:solidFill>
                <a:srgbClr val="000000"/>
              </a:solidFill>
              <a:latin typeface="Calibri"/>
            </a:endParaRPr>
          </a:p>
          <a:p>
            <a:pPr>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Gaussian refers to the shape of radio pulses</a:t>
            </a:r>
            <a:endParaRPr b="0" lang="en-US" sz="2400" spc="-1" strike="noStrike">
              <a:solidFill>
                <a:srgbClr val="000000"/>
              </a:solidFill>
              <a:latin typeface="Calibri"/>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TextShape 1"/>
          <p:cNvSpPr txBox="1"/>
          <p:nvPr/>
        </p:nvSpPr>
        <p:spPr>
          <a:xfrm>
            <a:off x="6553080" y="6356520"/>
            <a:ext cx="2133360" cy="364680"/>
          </a:xfrm>
          <a:prstGeom prst="rect">
            <a:avLst/>
          </a:prstGeom>
          <a:noFill/>
          <a:ln>
            <a:noFill/>
          </a:ln>
        </p:spPr>
        <p:txBody>
          <a:bodyPr anchor="ctr"/>
          <a:p>
            <a:pPr algn="r">
              <a:lnSpc>
                <a:spcPct val="100000"/>
              </a:lnSpc>
            </a:pPr>
            <a:fld id="{0495361C-8648-4C8B-AEC7-C48BD2803C89}" type="slidenum">
              <a:rPr b="0" lang="en-US" sz="1200" spc="-1" strike="noStrike">
                <a:solidFill>
                  <a:srgbClr val="8b8b8b"/>
                </a:solidFill>
                <a:latin typeface="Verdana"/>
              </a:rPr>
              <a:t>&lt;number&gt;</a:t>
            </a:fld>
            <a:endParaRPr b="0" lang="en-US" sz="1200" spc="-1" strike="noStrike">
              <a:latin typeface="Times New Roman"/>
            </a:endParaRPr>
          </a:p>
        </p:txBody>
      </p:sp>
      <p:sp>
        <p:nvSpPr>
          <p:cNvPr id="530" name="TextShape 2"/>
          <p:cNvSpPr txBox="1"/>
          <p:nvPr/>
        </p:nvSpPr>
        <p:spPr>
          <a:xfrm>
            <a:off x="-609480" y="0"/>
            <a:ext cx="8000640" cy="1215720"/>
          </a:xfrm>
          <a:prstGeom prst="rect">
            <a:avLst/>
          </a:prstGeom>
          <a:noFill/>
          <a:ln w="9360">
            <a:noFill/>
          </a:ln>
        </p:spPr>
        <p:txBody>
          <a:bodyPr lIns="92160" rIns="92160" tIns="46080" bIns="46080" anchor="ctr"/>
          <a:p>
            <a:pPr algn="ctr">
              <a:lnSpc>
                <a:spcPct val="100000"/>
              </a:lnSpc>
            </a:pPr>
            <a:r>
              <a:rPr b="0" lang="en-US" sz="4000" spc="-1" strike="noStrike">
                <a:solidFill>
                  <a:srgbClr val="000000"/>
                </a:solidFill>
                <a:latin typeface="Calibri"/>
              </a:rPr>
              <a:t>Electromagnetic Waveforms</a:t>
            </a:r>
            <a:endParaRPr b="0" lang="en-US" sz="4000" spc="-1" strike="noStrike">
              <a:solidFill>
                <a:srgbClr val="000000"/>
              </a:solidFill>
              <a:latin typeface="Verdana"/>
            </a:endParaRPr>
          </a:p>
        </p:txBody>
      </p:sp>
      <p:sp>
        <p:nvSpPr>
          <p:cNvPr id="531" name="TextShape 3"/>
          <p:cNvSpPr txBox="1"/>
          <p:nvPr/>
        </p:nvSpPr>
        <p:spPr>
          <a:xfrm>
            <a:off x="228600" y="2362320"/>
            <a:ext cx="9600840" cy="4647960"/>
          </a:xfrm>
          <a:prstGeom prst="rect">
            <a:avLst/>
          </a:prstGeom>
          <a:noFill/>
          <a:ln w="9360">
            <a:noFill/>
          </a:ln>
        </p:spPr>
        <p:txBody>
          <a:bodyPr lIns="92160" rIns="92160" tIns="46080" bIns="46080"/>
          <a:p>
            <a:pPr marL="457200" indent="-456840">
              <a:lnSpc>
                <a:spcPct val="100000"/>
              </a:lnSpc>
              <a:spcBef>
                <a:spcPts val="479"/>
              </a:spcBef>
              <a:buClr>
                <a:srgbClr val="ff0000"/>
              </a:buClr>
              <a:buFont typeface="Arial"/>
              <a:buChar char="•"/>
            </a:pPr>
            <a:r>
              <a:rPr b="1" lang="en-US" sz="2400" spc="-1" strike="noStrike">
                <a:solidFill>
                  <a:srgbClr val="ff0000"/>
                </a:solidFill>
                <a:latin typeface="Calibri"/>
              </a:rPr>
              <a:t>Propagate</a:t>
            </a:r>
            <a:endParaRPr b="0" lang="en-US" sz="2400" spc="-1" strike="noStrike">
              <a:solidFill>
                <a:srgbClr val="000000"/>
              </a:solidFill>
              <a:latin typeface="Calibri"/>
            </a:endParaRPr>
          </a:p>
          <a:p>
            <a:pPr marL="457200" indent="-456840">
              <a:lnSpc>
                <a:spcPct val="100000"/>
              </a:lnSpc>
              <a:spcBef>
                <a:spcPts val="439"/>
              </a:spcBef>
            </a:pPr>
            <a:r>
              <a:rPr b="0" lang="en-US" sz="2200" spc="-1" strike="noStrike">
                <a:solidFill>
                  <a:srgbClr val="000000"/>
                </a:solidFill>
                <a:latin typeface="Calibri"/>
              </a:rPr>
              <a:t>They  travel in the space from the sender to a receiver</a:t>
            </a:r>
            <a:endParaRPr b="0" lang="en-US" sz="2200" spc="-1" strike="noStrike">
              <a:solidFill>
                <a:srgbClr val="000000"/>
              </a:solidFill>
              <a:latin typeface="Calibri"/>
            </a:endParaRPr>
          </a:p>
          <a:p>
            <a:pPr marL="457200" indent="-456840">
              <a:lnSpc>
                <a:spcPct val="100000"/>
              </a:lnSpc>
              <a:spcBef>
                <a:spcPts val="479"/>
              </a:spcBef>
              <a:buClr>
                <a:srgbClr val="ff0000"/>
              </a:buClr>
              <a:buFont typeface="Arial"/>
              <a:buChar char="•"/>
            </a:pPr>
            <a:r>
              <a:rPr b="1" lang="en-US" sz="2400" spc="-1" strike="noStrike">
                <a:solidFill>
                  <a:srgbClr val="ff0000"/>
                </a:solidFill>
                <a:latin typeface="Calibri"/>
              </a:rPr>
              <a:t>Transfer energy</a:t>
            </a:r>
            <a:endParaRPr b="0" lang="en-US" sz="2400" spc="-1" strike="noStrike">
              <a:solidFill>
                <a:srgbClr val="000000"/>
              </a:solidFill>
              <a:latin typeface="Calibri"/>
            </a:endParaRPr>
          </a:p>
          <a:p>
            <a:pPr marL="457200" indent="-456840">
              <a:lnSpc>
                <a:spcPct val="100000"/>
              </a:lnSpc>
              <a:spcBef>
                <a:spcPts val="439"/>
              </a:spcBef>
            </a:pPr>
            <a:r>
              <a:rPr b="0" lang="en-US" sz="2200" spc="-1" strike="noStrike">
                <a:solidFill>
                  <a:srgbClr val="000000"/>
                </a:solidFill>
                <a:latin typeface="Calibri"/>
              </a:rPr>
              <a:t>This energy can be used for data transmission</a:t>
            </a:r>
            <a:endParaRPr b="0" lang="en-US" sz="2200" spc="-1" strike="noStrike">
              <a:solidFill>
                <a:srgbClr val="000000"/>
              </a:solidFill>
              <a:latin typeface="Calibri"/>
            </a:endParaRPr>
          </a:p>
        </p:txBody>
      </p:sp>
      <p:sp>
        <p:nvSpPr>
          <p:cNvPr id="532" name="CustomShape 4"/>
          <p:cNvSpPr/>
          <p:nvPr/>
        </p:nvSpPr>
        <p:spPr>
          <a:xfrm>
            <a:off x="10440" y="1752480"/>
            <a:ext cx="3552120" cy="456120"/>
          </a:xfrm>
          <a:prstGeom prst="rect">
            <a:avLst/>
          </a:prstGeom>
          <a:noFill/>
          <a:ln w="12600">
            <a:noFill/>
          </a:ln>
        </p:spPr>
        <p:style>
          <a:lnRef idx="0"/>
          <a:fillRef idx="0"/>
          <a:effectRef idx="0"/>
          <a:fontRef idx="minor"/>
        </p:style>
        <p:txBody>
          <a:bodyPr wrap="none" lIns="90000" rIns="90000" tIns="45000" bIns="45000"/>
          <a:p>
            <a:pPr algn="r">
              <a:lnSpc>
                <a:spcPct val="100000"/>
              </a:lnSpc>
            </a:pPr>
            <a:r>
              <a:rPr b="0" lang="en-US" sz="2400" spc="-1" strike="noStrike">
                <a:solidFill>
                  <a:srgbClr val="000000"/>
                </a:solidFill>
                <a:latin typeface="Arial Greek"/>
              </a:rPr>
              <a:t>Two important properties</a:t>
            </a:r>
            <a:endParaRPr b="0" lang="en-US" sz="2400" spc="-1" strike="noStrike">
              <a:latin typeface="Arial"/>
            </a:endParaRPr>
          </a:p>
        </p:txBody>
      </p:sp>
    </p:spTree>
  </p:cSld>
</p:sld>
</file>

<file path=ppt/slides/slide1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7" name="TextShape 1"/>
          <p:cNvSpPr txBox="1"/>
          <p:nvPr/>
        </p:nvSpPr>
        <p:spPr>
          <a:xfrm>
            <a:off x="6553080" y="6356520"/>
            <a:ext cx="2133360" cy="364680"/>
          </a:xfrm>
          <a:prstGeom prst="rect">
            <a:avLst/>
          </a:prstGeom>
          <a:noFill/>
          <a:ln>
            <a:noFill/>
          </a:ln>
        </p:spPr>
        <p:txBody>
          <a:bodyPr anchor="ctr"/>
          <a:p>
            <a:pPr algn="r">
              <a:lnSpc>
                <a:spcPct val="100000"/>
              </a:lnSpc>
            </a:pPr>
            <a:fld id="{014338BC-FC8C-4734-9CC5-F70168C45303}" type="slidenum">
              <a:rPr b="0" lang="en-US" sz="1200" spc="-1" strike="noStrike">
                <a:solidFill>
                  <a:srgbClr val="8b8b8b"/>
                </a:solidFill>
                <a:latin typeface="Verdana"/>
              </a:rPr>
              <a:t>&lt;number&gt;</a:t>
            </a:fld>
            <a:endParaRPr b="0" lang="en-US" sz="1200" spc="-1" strike="noStrike">
              <a:latin typeface="Times New Roman"/>
            </a:endParaRPr>
          </a:p>
        </p:txBody>
      </p:sp>
      <p:sp>
        <p:nvSpPr>
          <p:cNvPr id="1118" name="TextShape 2"/>
          <p:cNvSpPr txBox="1"/>
          <p:nvPr/>
        </p:nvSpPr>
        <p:spPr>
          <a:xfrm>
            <a:off x="-121932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  </a:t>
            </a:r>
            <a:r>
              <a:rPr b="0" lang="en-US" sz="4400" spc="-1" strike="noStrike">
                <a:solidFill>
                  <a:srgbClr val="000000"/>
                </a:solidFill>
                <a:latin typeface="Calibri"/>
              </a:rPr>
              <a:t>2GFSK</a:t>
            </a:r>
            <a:endParaRPr b="0" lang="en-US" sz="4400" spc="-1" strike="noStrike">
              <a:solidFill>
                <a:srgbClr val="000000"/>
              </a:solidFill>
              <a:latin typeface="Verdana"/>
            </a:endParaRPr>
          </a:p>
        </p:txBody>
      </p:sp>
      <p:sp>
        <p:nvSpPr>
          <p:cNvPr id="1119" name="TextShape 3"/>
          <p:cNvSpPr txBox="1"/>
          <p:nvPr/>
        </p:nvSpPr>
        <p:spPr>
          <a:xfrm>
            <a:off x="0" y="1676520"/>
            <a:ext cx="9524520" cy="4266720"/>
          </a:xfrm>
          <a:prstGeom prst="rect">
            <a:avLst/>
          </a:prstGeom>
          <a:noFill/>
          <a:ln w="9360">
            <a:noFill/>
          </a:ln>
        </p:spPr>
        <p:txBody>
          <a:bodyPr/>
          <a:p>
            <a:pPr marL="343080" indent="-342720">
              <a:lnSpc>
                <a:spcPct val="100000"/>
              </a:lnSpc>
              <a:spcBef>
                <a:spcPts val="420"/>
              </a:spcBef>
            </a:pPr>
            <a:endParaRPr b="0" lang="en-US" sz="3200" spc="-1" strike="noStrike">
              <a:solidFill>
                <a:srgbClr val="000000"/>
              </a:solidFill>
              <a:latin typeface="Calibri"/>
            </a:endParaRPr>
          </a:p>
          <a:p>
            <a:pPr marL="343080" indent="-342720">
              <a:lnSpc>
                <a:spcPct val="100000"/>
              </a:lnSpc>
              <a:spcBef>
                <a:spcPts val="420"/>
              </a:spcBef>
            </a:pPr>
            <a:r>
              <a:rPr b="0" lang="en-US" sz="2100" spc="-1" strike="noStrike">
                <a:solidFill>
                  <a:srgbClr val="000000"/>
                </a:solidFill>
                <a:latin typeface="Calibri"/>
              </a:rPr>
              <a:t>Two different frequencies </a:t>
            </a:r>
            <a:endParaRPr b="0" lang="en-US" sz="2100" spc="-1" strike="noStrike">
              <a:solidFill>
                <a:srgbClr val="000000"/>
              </a:solidFill>
              <a:latin typeface="Calibri"/>
            </a:endParaRPr>
          </a:p>
          <a:p>
            <a:pPr>
              <a:lnSpc>
                <a:spcPct val="100000"/>
              </a:lnSpc>
              <a:spcBef>
                <a:spcPts val="420"/>
              </a:spcBef>
            </a:pPr>
            <a:endParaRPr b="0" lang="en-US" sz="2100" spc="-1" strike="noStrike">
              <a:solidFill>
                <a:srgbClr val="000000"/>
              </a:solidFill>
              <a:latin typeface="Calibri"/>
            </a:endParaRPr>
          </a:p>
          <a:p>
            <a:pPr marL="343080" indent="-342720">
              <a:lnSpc>
                <a:spcPct val="100000"/>
              </a:lnSpc>
              <a:spcBef>
                <a:spcPts val="420"/>
              </a:spcBef>
              <a:buClr>
                <a:srgbClr val="000000"/>
              </a:buClr>
              <a:buFont typeface="Arial"/>
              <a:buChar char="•"/>
            </a:pPr>
            <a:r>
              <a:rPr b="0" lang="en-US" sz="2100" spc="-1" strike="noStrike">
                <a:solidFill>
                  <a:srgbClr val="000000"/>
                </a:solidFill>
                <a:latin typeface="Calibri"/>
              </a:rPr>
              <a:t>To transmit </a:t>
            </a:r>
            <a:r>
              <a:rPr b="1" lang="en-US" sz="2100" spc="-1" strike="noStrike">
                <a:solidFill>
                  <a:srgbClr val="ff0000"/>
                </a:solidFill>
                <a:latin typeface="Calibri"/>
              </a:rPr>
              <a:t>1</a:t>
            </a:r>
            <a:endParaRPr b="0" lang="en-US" sz="2100" spc="-1" strike="noStrike">
              <a:solidFill>
                <a:srgbClr val="000000"/>
              </a:solidFill>
              <a:latin typeface="Calibri"/>
            </a:endParaRPr>
          </a:p>
          <a:p>
            <a:pPr lvl="1" marL="743040" indent="-285480">
              <a:lnSpc>
                <a:spcPct val="100000"/>
              </a:lnSpc>
              <a:spcBef>
                <a:spcPts val="420"/>
              </a:spcBef>
              <a:buClr>
                <a:srgbClr val="000000"/>
              </a:buClr>
              <a:buFont typeface="Arial"/>
              <a:buChar char="–"/>
            </a:pPr>
            <a:r>
              <a:rPr b="0" lang="en-US" sz="2100" spc="-1" strike="noStrike">
                <a:solidFill>
                  <a:srgbClr val="000000"/>
                </a:solidFill>
                <a:latin typeface="Calibri"/>
              </a:rPr>
              <a:t>The carrier </a:t>
            </a:r>
            <a:r>
              <a:rPr b="1" i="1" lang="en-US" sz="2100" spc="-1" strike="noStrike">
                <a:solidFill>
                  <a:srgbClr val="ff0000"/>
                </a:solidFill>
                <a:latin typeface="Calibri"/>
              </a:rPr>
              <a:t>frequency is increased</a:t>
            </a:r>
            <a:r>
              <a:rPr b="0" i="1" lang="en-US" sz="2100" spc="-1" strike="noStrike">
                <a:solidFill>
                  <a:srgbClr val="ff0000"/>
                </a:solidFill>
                <a:latin typeface="Calibri"/>
              </a:rPr>
              <a:t> </a:t>
            </a:r>
            <a:r>
              <a:rPr b="0" lang="en-US" sz="2100" spc="-1" strike="noStrike">
                <a:solidFill>
                  <a:srgbClr val="000000"/>
                </a:solidFill>
                <a:latin typeface="Calibri"/>
              </a:rPr>
              <a:t>by a certain deviation</a:t>
            </a:r>
            <a:endParaRPr b="0" lang="en-US" sz="2100" spc="-1" strike="noStrike">
              <a:solidFill>
                <a:srgbClr val="000000"/>
              </a:solidFill>
              <a:latin typeface="Calibri"/>
            </a:endParaRPr>
          </a:p>
          <a:p>
            <a:pPr>
              <a:lnSpc>
                <a:spcPct val="100000"/>
              </a:lnSpc>
              <a:spcBef>
                <a:spcPts val="420"/>
              </a:spcBef>
            </a:pPr>
            <a:endParaRPr b="0" lang="en-US" sz="2100" spc="-1" strike="noStrike">
              <a:solidFill>
                <a:srgbClr val="000000"/>
              </a:solidFill>
              <a:latin typeface="Calibri"/>
            </a:endParaRPr>
          </a:p>
          <a:p>
            <a:pPr marL="343080" indent="-342720">
              <a:lnSpc>
                <a:spcPct val="100000"/>
              </a:lnSpc>
              <a:spcBef>
                <a:spcPts val="420"/>
              </a:spcBef>
              <a:buClr>
                <a:srgbClr val="000000"/>
              </a:buClr>
              <a:buFont typeface="Arial"/>
              <a:buChar char="•"/>
            </a:pPr>
            <a:r>
              <a:rPr b="0" lang="en-US" sz="2100" spc="-1" strike="noStrike">
                <a:solidFill>
                  <a:srgbClr val="000000"/>
                </a:solidFill>
                <a:latin typeface="Calibri"/>
              </a:rPr>
              <a:t>To transmit </a:t>
            </a:r>
            <a:r>
              <a:rPr b="1" lang="en-US" sz="2100" spc="-1" strike="noStrike">
                <a:solidFill>
                  <a:srgbClr val="ff0000"/>
                </a:solidFill>
                <a:latin typeface="Calibri"/>
              </a:rPr>
              <a:t>0</a:t>
            </a:r>
            <a:endParaRPr b="0" lang="en-US" sz="2100" spc="-1" strike="noStrike">
              <a:solidFill>
                <a:srgbClr val="000000"/>
              </a:solidFill>
              <a:latin typeface="Calibri"/>
            </a:endParaRPr>
          </a:p>
          <a:p>
            <a:pPr lvl="1" marL="743040" indent="-285480">
              <a:lnSpc>
                <a:spcPct val="100000"/>
              </a:lnSpc>
              <a:spcBef>
                <a:spcPts val="420"/>
              </a:spcBef>
              <a:buClr>
                <a:srgbClr val="000000"/>
              </a:buClr>
              <a:buFont typeface="Arial"/>
              <a:buChar char="–"/>
            </a:pPr>
            <a:r>
              <a:rPr b="0" lang="en-US" sz="2100" spc="-1" strike="noStrike">
                <a:solidFill>
                  <a:srgbClr val="000000"/>
                </a:solidFill>
                <a:latin typeface="Calibri"/>
              </a:rPr>
              <a:t>The carrier </a:t>
            </a:r>
            <a:r>
              <a:rPr b="1" i="1" lang="en-US" sz="2100" spc="-1" strike="noStrike">
                <a:solidFill>
                  <a:srgbClr val="ff0000"/>
                </a:solidFill>
                <a:latin typeface="Calibri"/>
              </a:rPr>
              <a:t>frequency is decreased</a:t>
            </a:r>
            <a:r>
              <a:rPr b="0" i="1" lang="en-US" sz="2100" spc="-1" strike="noStrike">
                <a:solidFill>
                  <a:srgbClr val="ff0000"/>
                </a:solidFill>
                <a:latin typeface="Calibri"/>
              </a:rPr>
              <a:t> </a:t>
            </a:r>
            <a:r>
              <a:rPr b="0" lang="en-US" sz="2100" spc="-1" strike="noStrike">
                <a:solidFill>
                  <a:srgbClr val="000000"/>
                </a:solidFill>
                <a:latin typeface="Calibri"/>
              </a:rPr>
              <a:t>by the same deviation</a:t>
            </a:r>
            <a:endParaRPr b="0" lang="en-US" sz="2100" spc="-1" strike="noStrike">
              <a:solidFill>
                <a:srgbClr val="000000"/>
              </a:solidFill>
              <a:latin typeface="Calibri"/>
            </a:endParaRPr>
          </a:p>
        </p:txBody>
      </p:sp>
    </p:spTree>
  </p:cSld>
</p:sld>
</file>

<file path=ppt/slides/slide1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20" name="Picture 4" descr=""/>
          <p:cNvPicPr/>
          <p:nvPr/>
        </p:nvPicPr>
        <p:blipFill>
          <a:blip r:embed="rId1"/>
          <a:stretch/>
        </p:blipFill>
        <p:spPr>
          <a:xfrm>
            <a:off x="228600" y="4457880"/>
            <a:ext cx="7381440" cy="2400120"/>
          </a:xfrm>
          <a:prstGeom prst="rect">
            <a:avLst/>
          </a:prstGeom>
          <a:ln w="9360">
            <a:noFill/>
          </a:ln>
        </p:spPr>
      </p:pic>
      <p:sp>
        <p:nvSpPr>
          <p:cNvPr id="1121" name="TextShape 1"/>
          <p:cNvSpPr txBox="1"/>
          <p:nvPr/>
        </p:nvSpPr>
        <p:spPr>
          <a:xfrm>
            <a:off x="6553080" y="6356520"/>
            <a:ext cx="2133360" cy="364680"/>
          </a:xfrm>
          <a:prstGeom prst="rect">
            <a:avLst/>
          </a:prstGeom>
          <a:noFill/>
          <a:ln>
            <a:noFill/>
          </a:ln>
        </p:spPr>
        <p:txBody>
          <a:bodyPr anchor="ctr"/>
          <a:p>
            <a:pPr algn="r">
              <a:lnSpc>
                <a:spcPct val="100000"/>
              </a:lnSpc>
            </a:pPr>
            <a:fld id="{8CAF09AA-A7EA-4E45-9392-8D6D6378EECF}" type="slidenum">
              <a:rPr b="0" lang="en-US" sz="1200" spc="-1" strike="noStrike">
                <a:solidFill>
                  <a:srgbClr val="8b8b8b"/>
                </a:solidFill>
                <a:latin typeface="Verdana"/>
              </a:rPr>
              <a:t>&lt;number&gt;</a:t>
            </a:fld>
            <a:endParaRPr b="0" lang="en-US" sz="1200" spc="-1" strike="noStrike">
              <a:latin typeface="Times New Roman"/>
            </a:endParaRPr>
          </a:p>
        </p:txBody>
      </p:sp>
      <p:sp>
        <p:nvSpPr>
          <p:cNvPr id="1122" name="TextShape 2"/>
          <p:cNvSpPr txBox="1"/>
          <p:nvPr/>
        </p:nvSpPr>
        <p:spPr>
          <a:xfrm>
            <a:off x="-380880" y="-304920"/>
            <a:ext cx="8000640" cy="1215720"/>
          </a:xfrm>
          <a:prstGeom prst="rect">
            <a:avLst/>
          </a:prstGeom>
          <a:noFill/>
          <a:ln w="9360">
            <a:noFill/>
          </a:ln>
        </p:spPr>
        <p:txBody>
          <a:bodyPr anchor="ctr"/>
          <a:p>
            <a:pPr algn="ctr">
              <a:lnSpc>
                <a:spcPct val="100000"/>
              </a:lnSpc>
            </a:pPr>
            <a:r>
              <a:rPr b="0" lang="en-US" sz="4400" spc="-1" strike="noStrike">
                <a:solidFill>
                  <a:srgbClr val="000000"/>
                </a:solidFill>
                <a:latin typeface="Calibri"/>
              </a:rPr>
              <a:t>2GFSK of letter M (“1001101”)</a:t>
            </a:r>
            <a:endParaRPr b="0" lang="en-US" sz="4400" spc="-1" strike="noStrike">
              <a:solidFill>
                <a:srgbClr val="000000"/>
              </a:solidFill>
              <a:latin typeface="Verdana"/>
            </a:endParaRPr>
          </a:p>
        </p:txBody>
      </p:sp>
      <p:sp>
        <p:nvSpPr>
          <p:cNvPr id="1123" name="TextShape 3"/>
          <p:cNvSpPr txBox="1"/>
          <p:nvPr/>
        </p:nvSpPr>
        <p:spPr>
          <a:xfrm>
            <a:off x="0" y="914400"/>
            <a:ext cx="8991360" cy="4266720"/>
          </a:xfrm>
          <a:prstGeom prst="rect">
            <a:avLst/>
          </a:prstGeom>
          <a:noFill/>
          <a:ln w="9360">
            <a:noFill/>
          </a:ln>
        </p:spPr>
        <p:txBody>
          <a:bodyPr/>
          <a:p>
            <a:pPr marL="343080" indent="-342720">
              <a:lnSpc>
                <a:spcPct val="90000"/>
              </a:lnSpc>
              <a:spcBef>
                <a:spcPts val="479"/>
              </a:spcBef>
              <a:buClr>
                <a:srgbClr val="000000"/>
              </a:buClr>
              <a:buFont typeface="Arial"/>
              <a:buChar char="•"/>
            </a:pPr>
            <a:r>
              <a:rPr b="0" lang="en-US" sz="2400" spc="-1" strike="noStrike">
                <a:solidFill>
                  <a:srgbClr val="000000"/>
                </a:solidFill>
                <a:latin typeface="Calibri"/>
              </a:rPr>
              <a:t>When </a:t>
            </a:r>
            <a:r>
              <a:rPr b="1" lang="en-US" sz="2400" spc="-1" strike="noStrike">
                <a:solidFill>
                  <a:srgbClr val="00b050"/>
                </a:solidFill>
                <a:latin typeface="Calibri"/>
              </a:rPr>
              <a:t>1 is transmitted</a:t>
            </a:r>
            <a:r>
              <a:rPr b="0" lang="en-US" sz="2400" spc="-1" strike="noStrike">
                <a:solidFill>
                  <a:srgbClr val="000000"/>
                </a:solidFill>
                <a:latin typeface="Calibri"/>
              </a:rPr>
              <a:t>,  </a:t>
            </a:r>
            <a:r>
              <a:rPr b="1" lang="en-US" sz="2400" spc="-1" strike="noStrike">
                <a:solidFill>
                  <a:srgbClr val="0070c0"/>
                </a:solidFill>
                <a:latin typeface="Calibri"/>
              </a:rPr>
              <a:t>frequency </a:t>
            </a:r>
            <a:r>
              <a:rPr b="1" lang="en-US" sz="2400" spc="-1" strike="noStrike" u="sng">
                <a:solidFill>
                  <a:srgbClr val="0070c0"/>
                </a:solidFill>
                <a:uFillTx/>
                <a:latin typeface="Calibri"/>
              </a:rPr>
              <a:t>rises</a:t>
            </a:r>
            <a:r>
              <a:rPr b="1" lang="en-US" sz="2400" spc="-1" strike="noStrike">
                <a:solidFill>
                  <a:srgbClr val="0070c0"/>
                </a:solidFill>
                <a:latin typeface="Calibri"/>
              </a:rPr>
              <a:t> to the center frequency plus an offset</a:t>
            </a:r>
            <a:endParaRPr b="0" lang="en-US" sz="2400" spc="-1" strike="noStrike">
              <a:solidFill>
                <a:srgbClr val="000000"/>
              </a:solidFill>
              <a:latin typeface="Calibri"/>
            </a:endParaRPr>
          </a:p>
          <a:p>
            <a:pPr marL="343080" indent="-342720">
              <a:lnSpc>
                <a:spcPct val="90000"/>
              </a:lnSpc>
              <a:spcBef>
                <a:spcPts val="479"/>
              </a:spcBef>
              <a:buClr>
                <a:srgbClr val="000000"/>
              </a:buClr>
              <a:buFont typeface="Arial"/>
              <a:buChar char="•"/>
            </a:pPr>
            <a:r>
              <a:rPr b="0" lang="en-US" sz="2400" spc="-1" strike="noStrike">
                <a:solidFill>
                  <a:srgbClr val="000000"/>
                </a:solidFill>
                <a:latin typeface="Calibri"/>
              </a:rPr>
              <a:t> </a:t>
            </a:r>
            <a:r>
              <a:rPr b="0" lang="en-US" sz="2400" spc="-1" strike="noStrike">
                <a:solidFill>
                  <a:srgbClr val="000000"/>
                </a:solidFill>
                <a:latin typeface="Calibri"/>
              </a:rPr>
              <a:t>When</a:t>
            </a:r>
            <a:r>
              <a:rPr b="1" lang="en-US" sz="2400" spc="-1" strike="noStrike">
                <a:solidFill>
                  <a:srgbClr val="000000"/>
                </a:solidFill>
                <a:latin typeface="Calibri"/>
              </a:rPr>
              <a:t> </a:t>
            </a:r>
            <a:r>
              <a:rPr b="1" lang="en-US" sz="2400" spc="-1" strike="noStrike">
                <a:solidFill>
                  <a:srgbClr val="808000"/>
                </a:solidFill>
                <a:latin typeface="Calibri"/>
              </a:rPr>
              <a:t>0 is transmitted</a:t>
            </a:r>
            <a:r>
              <a:rPr b="0" lang="en-US" sz="2400" spc="-1" strike="noStrike">
                <a:solidFill>
                  <a:srgbClr val="000000"/>
                </a:solidFill>
                <a:latin typeface="Calibri"/>
              </a:rPr>
              <a:t>,  </a:t>
            </a:r>
            <a:r>
              <a:rPr b="0" lang="en-US" sz="2400" spc="-1" strike="noStrike">
                <a:solidFill>
                  <a:srgbClr val="808000"/>
                </a:solidFill>
                <a:latin typeface="Calibri"/>
              </a:rPr>
              <a:t>frequency </a:t>
            </a:r>
            <a:r>
              <a:rPr b="1" lang="en-US" sz="2400" spc="-1" strike="noStrike" u="sng">
                <a:solidFill>
                  <a:srgbClr val="808000"/>
                </a:solidFill>
                <a:uFillTx/>
                <a:latin typeface="Calibri"/>
              </a:rPr>
              <a:t>drops</a:t>
            </a:r>
            <a:r>
              <a:rPr b="0" lang="en-US" sz="2400" spc="-1" strike="noStrike">
                <a:solidFill>
                  <a:srgbClr val="808000"/>
                </a:solidFill>
                <a:latin typeface="Calibri"/>
              </a:rPr>
              <a:t> by the same offset</a:t>
            </a:r>
            <a:endParaRPr b="0" lang="en-US" sz="2400" spc="-1" strike="noStrike">
              <a:solidFill>
                <a:srgbClr val="000000"/>
              </a:solidFill>
              <a:latin typeface="Calibri"/>
            </a:endParaRPr>
          </a:p>
          <a:p>
            <a:pPr marL="343080" indent="-342720">
              <a:lnSpc>
                <a:spcPct val="90000"/>
              </a:lnSpc>
              <a:spcBef>
                <a:spcPts val="79"/>
              </a:spcBef>
            </a:pPr>
            <a:endParaRPr b="0" lang="en-US" sz="2400" spc="-1" strike="noStrike">
              <a:solidFill>
                <a:srgbClr val="000000"/>
              </a:solidFill>
              <a:latin typeface="Calibri"/>
            </a:endParaRPr>
          </a:p>
          <a:p>
            <a:pPr marL="343080" indent="-342720">
              <a:lnSpc>
                <a:spcPct val="90000"/>
              </a:lnSpc>
              <a:spcBef>
                <a:spcPts val="479"/>
              </a:spcBef>
            </a:pPr>
            <a:endParaRPr b="0" lang="en-US" sz="2400" spc="-1" strike="noStrike">
              <a:solidFill>
                <a:srgbClr val="000000"/>
              </a:solidFill>
              <a:latin typeface="Calibri"/>
            </a:endParaRPr>
          </a:p>
          <a:p>
            <a:pPr marL="343080" indent="-342720">
              <a:lnSpc>
                <a:spcPct val="90000"/>
              </a:lnSpc>
              <a:spcBef>
                <a:spcPts val="479"/>
              </a:spcBef>
            </a:pPr>
            <a:r>
              <a:rPr b="0" lang="en-US" sz="2400" spc="-1" strike="noStrike">
                <a:solidFill>
                  <a:srgbClr val="000000"/>
                </a:solidFill>
                <a:latin typeface="Calibri"/>
              </a:rPr>
              <a:t>The horizontal axis represents time  and is divided into </a:t>
            </a:r>
            <a:r>
              <a:rPr b="1" lang="en-US" sz="2400" spc="-1" strike="noStrike">
                <a:solidFill>
                  <a:srgbClr val="808000"/>
                </a:solidFill>
                <a:latin typeface="Calibri"/>
              </a:rPr>
              <a:t>symbol periods</a:t>
            </a:r>
            <a:endParaRPr b="0" lang="en-US" sz="2400" spc="-1" strike="noStrike">
              <a:solidFill>
                <a:srgbClr val="000000"/>
              </a:solidFill>
              <a:latin typeface="Calibri"/>
            </a:endParaRPr>
          </a:p>
          <a:p>
            <a:pPr marL="343080" indent="-342720">
              <a:lnSpc>
                <a:spcPct val="90000"/>
              </a:lnSpc>
              <a:spcBef>
                <a:spcPts val="479"/>
              </a:spcBef>
            </a:pPr>
            <a:r>
              <a:rPr b="0" lang="en-US" sz="2400" spc="-1" strike="noStrike">
                <a:solidFill>
                  <a:srgbClr val="000000"/>
                </a:solidFill>
                <a:latin typeface="Calibri"/>
              </a:rPr>
              <a:t>   </a:t>
            </a:r>
            <a:r>
              <a:rPr b="0" lang="en-US" sz="2400" spc="-1" strike="noStrike">
                <a:solidFill>
                  <a:srgbClr val="000000"/>
                </a:solidFill>
                <a:latin typeface="Calibri"/>
              </a:rPr>
              <a:t>Around </a:t>
            </a:r>
            <a:r>
              <a:rPr b="1" lang="en-US" sz="2400" spc="-1" strike="noStrike">
                <a:solidFill>
                  <a:srgbClr val="808000"/>
                </a:solidFill>
                <a:latin typeface="Calibri"/>
              </a:rPr>
              <a:t>the middle of each period</a:t>
            </a:r>
            <a:r>
              <a:rPr b="0" lang="en-US" sz="2400" spc="-1" strike="noStrike">
                <a:solidFill>
                  <a:srgbClr val="000000"/>
                </a:solidFill>
                <a:latin typeface="Calibri"/>
              </a:rPr>
              <a:t>, the </a:t>
            </a:r>
            <a:r>
              <a:rPr b="1" lang="en-US" sz="2400" spc="-1" strike="noStrike">
                <a:solidFill>
                  <a:srgbClr val="808000"/>
                </a:solidFill>
                <a:latin typeface="Calibri"/>
              </a:rPr>
              <a:t>receiver measures the frequency</a:t>
            </a:r>
            <a:r>
              <a:rPr b="0" lang="en-US" sz="2400" spc="-1" strike="noStrike">
                <a:solidFill>
                  <a:srgbClr val="000000"/>
                </a:solidFill>
                <a:latin typeface="Calibri"/>
              </a:rPr>
              <a:t> of the transmission and </a:t>
            </a:r>
            <a:r>
              <a:rPr b="1" lang="en-US" sz="2400" spc="-1" strike="noStrike">
                <a:solidFill>
                  <a:srgbClr val="808000"/>
                </a:solidFill>
                <a:latin typeface="Calibri"/>
              </a:rPr>
              <a:t>translates that frequency into a symbol</a:t>
            </a:r>
            <a:endParaRPr b="0" lang="en-US" sz="2400" spc="-1" strike="noStrike">
              <a:solidFill>
                <a:srgbClr val="000000"/>
              </a:solidFill>
              <a:latin typeface="Calibri"/>
            </a:endParaRPr>
          </a:p>
          <a:p>
            <a:pPr>
              <a:lnSpc>
                <a:spcPct val="90000"/>
              </a:lnSpc>
              <a:spcBef>
                <a:spcPts val="340"/>
              </a:spcBef>
            </a:pPr>
            <a:endParaRPr b="0" lang="en-US" sz="2400" spc="-1" strike="noStrike">
              <a:solidFill>
                <a:srgbClr val="000000"/>
              </a:solidFill>
              <a:latin typeface="Calibri"/>
            </a:endParaRPr>
          </a:p>
        </p:txBody>
      </p:sp>
    </p:spTree>
  </p:cSld>
</p:sld>
</file>

<file path=ppt/slides/slide1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4" name="TextShape 1"/>
          <p:cNvSpPr txBox="1"/>
          <p:nvPr/>
        </p:nvSpPr>
        <p:spPr>
          <a:xfrm>
            <a:off x="6553080" y="6356520"/>
            <a:ext cx="2133360" cy="364680"/>
          </a:xfrm>
          <a:prstGeom prst="rect">
            <a:avLst/>
          </a:prstGeom>
          <a:noFill/>
          <a:ln>
            <a:noFill/>
          </a:ln>
        </p:spPr>
        <p:txBody>
          <a:bodyPr anchor="ctr"/>
          <a:p>
            <a:pPr algn="r">
              <a:lnSpc>
                <a:spcPct val="100000"/>
              </a:lnSpc>
            </a:pPr>
            <a:fld id="{90676957-1F89-42D0-8A33-CCD0EC816E90}" type="slidenum">
              <a:rPr b="0" lang="en-US" sz="1200" spc="-1" strike="noStrike">
                <a:solidFill>
                  <a:srgbClr val="8b8b8b"/>
                </a:solidFill>
                <a:latin typeface="Verdana"/>
              </a:rPr>
              <a:t>&lt;number&gt;</a:t>
            </a:fld>
            <a:endParaRPr b="0" lang="en-US" sz="1200" spc="-1" strike="noStrike">
              <a:latin typeface="Times New Roman"/>
            </a:endParaRPr>
          </a:p>
        </p:txBody>
      </p:sp>
      <p:pic>
        <p:nvPicPr>
          <p:cNvPr id="1125" name="Picture 2" descr=""/>
          <p:cNvPicPr/>
          <p:nvPr/>
        </p:nvPicPr>
        <p:blipFill>
          <a:blip r:embed="rId1"/>
          <a:stretch/>
        </p:blipFill>
        <p:spPr>
          <a:xfrm>
            <a:off x="1905120" y="2362320"/>
            <a:ext cx="3352320" cy="4238280"/>
          </a:xfrm>
          <a:prstGeom prst="rect">
            <a:avLst/>
          </a:prstGeom>
          <a:ln w="9360">
            <a:noFill/>
          </a:ln>
        </p:spPr>
      </p:pic>
      <p:sp>
        <p:nvSpPr>
          <p:cNvPr id="1126" name="TextShape 2"/>
          <p:cNvSpPr txBox="1"/>
          <p:nvPr/>
        </p:nvSpPr>
        <p:spPr>
          <a:xfrm>
            <a:off x="-22860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 </a:t>
            </a:r>
            <a:r>
              <a:rPr b="0" lang="en-US" sz="4400" spc="-1" strike="noStrike">
                <a:solidFill>
                  <a:srgbClr val="000000"/>
                </a:solidFill>
                <a:latin typeface="Calibri"/>
              </a:rPr>
              <a:t>4GFSK</a:t>
            </a:r>
            <a:endParaRPr b="0" lang="en-US" sz="4400" spc="-1" strike="noStrike">
              <a:solidFill>
                <a:srgbClr val="000000"/>
              </a:solidFill>
              <a:latin typeface="Verdana"/>
            </a:endParaRPr>
          </a:p>
        </p:txBody>
      </p:sp>
      <p:sp>
        <p:nvSpPr>
          <p:cNvPr id="1127" name="CustomShape 3"/>
          <p:cNvSpPr/>
          <p:nvPr/>
        </p:nvSpPr>
        <p:spPr>
          <a:xfrm>
            <a:off x="187920" y="1447920"/>
            <a:ext cx="895032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2400" spc="-1" strike="noStrike">
                <a:solidFill>
                  <a:srgbClr val="0000ff"/>
                </a:solidFill>
                <a:latin typeface="Verdana"/>
              </a:rPr>
              <a:t>Extending GFSK-based methods to higher bit rates </a:t>
            </a:r>
            <a:endParaRPr b="0" lang="en-US" sz="2400" spc="-1" strike="noStrike">
              <a:latin typeface="Arial"/>
            </a:endParaRPr>
          </a:p>
        </p:txBody>
      </p:sp>
    </p:spTree>
  </p:cSld>
</p:sld>
</file>

<file path=ppt/slides/slide1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8" name="TextShape 1"/>
          <p:cNvSpPr txBox="1"/>
          <p:nvPr/>
        </p:nvSpPr>
        <p:spPr>
          <a:xfrm>
            <a:off x="6553080" y="6356520"/>
            <a:ext cx="2133360" cy="364680"/>
          </a:xfrm>
          <a:prstGeom prst="rect">
            <a:avLst/>
          </a:prstGeom>
          <a:noFill/>
          <a:ln>
            <a:noFill/>
          </a:ln>
        </p:spPr>
        <p:txBody>
          <a:bodyPr anchor="ctr"/>
          <a:p>
            <a:pPr algn="r">
              <a:lnSpc>
                <a:spcPct val="100000"/>
              </a:lnSpc>
            </a:pPr>
            <a:fld id="{2E810C08-FB29-43D9-8E9D-86225B50F4D1}" type="slidenum">
              <a:rPr b="0" lang="en-US" sz="1200" spc="-1" strike="noStrike">
                <a:solidFill>
                  <a:srgbClr val="8b8b8b"/>
                </a:solidFill>
                <a:latin typeface="Verdana"/>
              </a:rPr>
              <a:t>&lt;number&gt;</a:t>
            </a:fld>
            <a:endParaRPr b="0" lang="en-US" sz="1200" spc="-1" strike="noStrike">
              <a:latin typeface="Times New Roman"/>
            </a:endParaRPr>
          </a:p>
        </p:txBody>
      </p:sp>
      <p:sp>
        <p:nvSpPr>
          <p:cNvPr id="1129" name="TextShape 2"/>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2GFSK  vs. 4GFSK</a:t>
            </a:r>
            <a:endParaRPr b="0" lang="en-US" sz="4400" spc="-1" strike="noStrike">
              <a:solidFill>
                <a:srgbClr val="000000"/>
              </a:solidFill>
              <a:latin typeface="Verdana"/>
            </a:endParaRPr>
          </a:p>
        </p:txBody>
      </p:sp>
      <p:sp>
        <p:nvSpPr>
          <p:cNvPr id="1130" name="TextShape 3"/>
          <p:cNvSpPr txBox="1"/>
          <p:nvPr/>
        </p:nvSpPr>
        <p:spPr>
          <a:xfrm>
            <a:off x="0" y="1676520"/>
            <a:ext cx="9143640" cy="4266720"/>
          </a:xfrm>
          <a:prstGeom prst="rect">
            <a:avLst/>
          </a:prstGeom>
          <a:noFill/>
          <a:ln w="9360">
            <a:noFill/>
          </a:ln>
        </p:spPr>
        <p:txBody>
          <a:bodyPr/>
          <a:p>
            <a:pPr marL="343080" indent="-342720">
              <a:lnSpc>
                <a:spcPct val="100000"/>
              </a:lnSpc>
              <a:spcBef>
                <a:spcPts val="439"/>
              </a:spcBef>
            </a:pPr>
            <a:r>
              <a:rPr b="0" lang="en-US" sz="2200" spc="-1" strike="noStrike">
                <a:solidFill>
                  <a:srgbClr val="000000"/>
                </a:solidFill>
                <a:latin typeface="Calibri"/>
              </a:rPr>
              <a:t>Distinguishing between two levels is fairly easy</a:t>
            </a:r>
            <a:endParaRPr b="0" lang="en-US" sz="2200" spc="-1" strike="noStrike">
              <a:solidFill>
                <a:srgbClr val="000000"/>
              </a:solidFill>
              <a:latin typeface="Calibri"/>
            </a:endParaRPr>
          </a:p>
          <a:p>
            <a:pPr marL="343080" indent="-342720">
              <a:lnSpc>
                <a:spcPct val="100000"/>
              </a:lnSpc>
              <a:spcBef>
                <a:spcPts val="439"/>
              </a:spcBef>
            </a:pPr>
            <a:endParaRPr b="0" lang="en-US" sz="2200" spc="-1" strike="noStrike">
              <a:solidFill>
                <a:srgbClr val="000000"/>
              </a:solidFill>
              <a:latin typeface="Calibri"/>
            </a:endParaRPr>
          </a:p>
          <a:p>
            <a:pPr marL="343080" indent="-342720">
              <a:lnSpc>
                <a:spcPct val="100000"/>
              </a:lnSpc>
              <a:spcBef>
                <a:spcPts val="439"/>
              </a:spcBef>
            </a:pPr>
            <a:r>
              <a:rPr b="0" lang="en-US" sz="2200" spc="-1" strike="noStrike">
                <a:solidFill>
                  <a:srgbClr val="000000"/>
                </a:solidFill>
                <a:latin typeface="Calibri"/>
              </a:rPr>
              <a:t>Four is harder:</a:t>
            </a:r>
            <a:endParaRPr b="0" lang="en-US" sz="2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Each </a:t>
            </a:r>
            <a:r>
              <a:rPr b="1" lang="en-US" sz="2200" spc="-1" strike="noStrike">
                <a:solidFill>
                  <a:srgbClr val="000000"/>
                </a:solidFill>
                <a:latin typeface="Calibri"/>
              </a:rPr>
              <a:t>doubling of the bit rate </a:t>
            </a:r>
            <a:r>
              <a:rPr b="0" lang="en-US" sz="2200" spc="-1" strike="noStrike">
                <a:solidFill>
                  <a:srgbClr val="000000"/>
                </a:solidFill>
                <a:latin typeface="Calibri"/>
              </a:rPr>
              <a:t>requires that </a:t>
            </a:r>
            <a:r>
              <a:rPr b="1" lang="en-US" sz="2200" spc="-1" strike="noStrike">
                <a:solidFill>
                  <a:srgbClr val="000000"/>
                </a:solidFill>
                <a:latin typeface="Calibri"/>
              </a:rPr>
              <a:t>twice as many levels </a:t>
            </a:r>
            <a:r>
              <a:rPr b="0" lang="en-US" sz="2200" spc="-1" strike="noStrike">
                <a:solidFill>
                  <a:srgbClr val="000000"/>
                </a:solidFill>
                <a:latin typeface="Calibri"/>
              </a:rPr>
              <a:t>be present</a:t>
            </a:r>
            <a:endParaRPr b="0" lang="en-US" sz="2200" spc="-1" strike="noStrike">
              <a:solidFill>
                <a:srgbClr val="000000"/>
              </a:solidFill>
              <a:latin typeface="Calibri"/>
            </a:endParaRPr>
          </a:p>
          <a:p>
            <a:pPr marL="343080" indent="-342720">
              <a:lnSpc>
                <a:spcPct val="100000"/>
              </a:lnSpc>
              <a:spcBef>
                <a:spcPts val="799"/>
              </a:spcBef>
            </a:pPr>
            <a:r>
              <a:rPr b="0" lang="en-US" sz="4000" spc="-1" strike="noStrike">
                <a:solidFill>
                  <a:srgbClr val="000000"/>
                </a:solidFill>
                <a:latin typeface="Wingdings"/>
              </a:rPr>
              <a:t></a:t>
            </a:r>
            <a:r>
              <a:rPr b="0" lang="en-US" sz="2200" spc="-1" strike="noStrike">
                <a:solidFill>
                  <a:srgbClr val="000000"/>
                </a:solidFill>
                <a:latin typeface="Calibri"/>
              </a:rPr>
              <a:t> </a:t>
            </a:r>
            <a:r>
              <a:rPr b="0" lang="en-US" sz="2200" spc="-1" strike="noStrike">
                <a:solidFill>
                  <a:srgbClr val="000000"/>
                </a:solidFill>
                <a:latin typeface="Calibri"/>
              </a:rPr>
              <a:t>the RF components distinguish </a:t>
            </a:r>
            <a:r>
              <a:rPr b="1" lang="en-US" sz="2200" spc="-1" strike="noStrike">
                <a:solidFill>
                  <a:srgbClr val="ff0000"/>
                </a:solidFill>
                <a:latin typeface="Calibri"/>
              </a:rPr>
              <a:t>between ever smaller frequency changes</a:t>
            </a:r>
            <a:r>
              <a:rPr b="0" lang="en-US" sz="2200" spc="-1" strike="noStrike">
                <a:solidFill>
                  <a:srgbClr val="ff0000"/>
                </a:solidFill>
                <a:latin typeface="Calibri"/>
              </a:rPr>
              <a:t> </a:t>
            </a:r>
            <a:endParaRPr b="0" lang="en-US" sz="2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This issue practically limits the FH PHY to 2 Mbps</a:t>
            </a:r>
            <a:endParaRPr b="0" lang="en-US" sz="2200" spc="-1" strike="noStrike">
              <a:solidFill>
                <a:srgbClr val="000000"/>
              </a:solidFill>
              <a:latin typeface="Calibri"/>
            </a:endParaRPr>
          </a:p>
          <a:p>
            <a:pPr>
              <a:lnSpc>
                <a:spcPct val="100000"/>
              </a:lnSpc>
              <a:spcBef>
                <a:spcPts val="641"/>
              </a:spcBef>
            </a:pPr>
            <a:endParaRPr b="0" lang="en-US" sz="2200" spc="-1" strike="noStrike">
              <a:solidFill>
                <a:srgbClr val="000000"/>
              </a:solidFill>
              <a:latin typeface="Calibri"/>
            </a:endParaRPr>
          </a:p>
        </p:txBody>
      </p:sp>
    </p:spTree>
  </p:cSld>
</p:sld>
</file>

<file path=ppt/slides/slide1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1" name="TextShape 1"/>
          <p:cNvSpPr txBox="1"/>
          <p:nvPr/>
        </p:nvSpPr>
        <p:spPr>
          <a:xfrm>
            <a:off x="6553080" y="6356520"/>
            <a:ext cx="2133360" cy="364680"/>
          </a:xfrm>
          <a:prstGeom prst="rect">
            <a:avLst/>
          </a:prstGeom>
          <a:noFill/>
          <a:ln>
            <a:noFill/>
          </a:ln>
        </p:spPr>
        <p:txBody>
          <a:bodyPr anchor="ctr"/>
          <a:p>
            <a:pPr algn="r">
              <a:lnSpc>
                <a:spcPct val="100000"/>
              </a:lnSpc>
            </a:pPr>
            <a:fld id="{BC48964F-A30A-4F81-B14A-DE7D3D656B1E}" type="slidenum">
              <a:rPr b="0" lang="en-US" sz="1200" spc="-1" strike="noStrike">
                <a:solidFill>
                  <a:srgbClr val="8b8b8b"/>
                </a:solidFill>
                <a:latin typeface="Verdana"/>
              </a:rPr>
              <a:t>&lt;number&gt;</a:t>
            </a:fld>
            <a:endParaRPr b="0" lang="en-US" sz="1200" spc="-1" strike="noStrike">
              <a:latin typeface="Times New Roman"/>
            </a:endParaRPr>
          </a:p>
        </p:txBody>
      </p:sp>
      <p:sp>
        <p:nvSpPr>
          <p:cNvPr id="1132" name="TextShape 2"/>
          <p:cNvSpPr txBox="1"/>
          <p:nvPr/>
        </p:nvSpPr>
        <p:spPr>
          <a:xfrm>
            <a:off x="-533520" y="0"/>
            <a:ext cx="8943480" cy="928440"/>
          </a:xfrm>
          <a:prstGeom prst="rect">
            <a:avLst/>
          </a:prstGeom>
          <a:noFill/>
          <a:ln w="9360">
            <a:noFill/>
          </a:ln>
        </p:spPr>
        <p:txBody>
          <a:bodyPr anchor="ctr">
            <a:normAutofit/>
          </a:bodyPr>
          <a:p>
            <a:pPr algn="ctr">
              <a:lnSpc>
                <a:spcPct val="100000"/>
              </a:lnSpc>
            </a:pPr>
            <a:r>
              <a:rPr b="0" lang="en-US" sz="4400" spc="-1" strike="noStrike">
                <a:solidFill>
                  <a:srgbClr val="000000"/>
                </a:solidFill>
                <a:latin typeface="Calibri"/>
              </a:rPr>
              <a:t>  </a:t>
            </a:r>
            <a:br/>
            <a:r>
              <a:rPr b="0" lang="en-US" sz="3000" spc="-1" strike="noStrike">
                <a:solidFill>
                  <a:srgbClr val="000000"/>
                </a:solidFill>
                <a:latin typeface="Calibri"/>
              </a:rPr>
              <a:t>Differential Phase Shift Keying (DPSK)</a:t>
            </a:r>
            <a:endParaRPr b="0" lang="en-US" sz="3000" spc="-1" strike="noStrike">
              <a:solidFill>
                <a:srgbClr val="000000"/>
              </a:solidFill>
              <a:latin typeface="Verdana"/>
            </a:endParaRPr>
          </a:p>
        </p:txBody>
      </p:sp>
      <p:sp>
        <p:nvSpPr>
          <p:cNvPr id="1133" name="TextShape 3"/>
          <p:cNvSpPr txBox="1"/>
          <p:nvPr/>
        </p:nvSpPr>
        <p:spPr>
          <a:xfrm>
            <a:off x="0" y="1676520"/>
            <a:ext cx="8954640" cy="4114440"/>
          </a:xfrm>
          <a:prstGeom prst="rect">
            <a:avLst/>
          </a:prstGeom>
          <a:noFill/>
          <a:ln w="9360">
            <a:noFill/>
          </a:ln>
        </p:spPr>
        <p:txBody>
          <a:bodyPr/>
          <a:p>
            <a:pPr>
              <a:lnSpc>
                <a:spcPct val="100000"/>
              </a:lnSpc>
              <a:spcBef>
                <a:spcPts val="479"/>
              </a:spcBef>
            </a:pPr>
            <a:endParaRPr b="0" lang="en-US" sz="32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Basis of </a:t>
            </a:r>
            <a:r>
              <a:rPr b="1" lang="en-US" sz="2400" spc="-1" strike="noStrike">
                <a:solidFill>
                  <a:srgbClr val="000000"/>
                </a:solidFill>
                <a:latin typeface="Calibri"/>
              </a:rPr>
              <a:t>802.11 DSSS</a:t>
            </a:r>
            <a:endParaRPr b="0" lang="en-US" sz="2400" spc="-1" strike="noStrike">
              <a:solidFill>
                <a:srgbClr val="000000"/>
              </a:solidFill>
              <a:latin typeface="Calibri"/>
            </a:endParaRPr>
          </a:p>
          <a:p>
            <a:pPr marL="343080" indent="-342720">
              <a:lnSpc>
                <a:spcPct val="100000"/>
              </a:lnSpc>
              <a:spcBef>
                <a:spcPts val="479"/>
              </a:spcBef>
              <a:buClr>
                <a:srgbClr val="808000"/>
              </a:buClr>
              <a:buFont typeface="Arial"/>
              <a:buChar char="•"/>
            </a:pPr>
            <a:r>
              <a:rPr b="1" lang="en-US" sz="2400" spc="-1" strike="noStrike">
                <a:solidFill>
                  <a:srgbClr val="808000"/>
                </a:solidFill>
                <a:latin typeface="Calibri"/>
              </a:rPr>
              <a:t>Absolute phase of waveform is not relevant</a:t>
            </a:r>
            <a:r>
              <a:rPr b="0" lang="en-US" sz="2400" spc="-1" strike="noStrike">
                <a:solidFill>
                  <a:srgbClr val="000000"/>
                </a:solidFill>
                <a:latin typeface="Calibri"/>
              </a:rPr>
              <a:t> </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1" lang="en-US" sz="2400" spc="-1" strike="noStrike">
                <a:solidFill>
                  <a:srgbClr val="000000"/>
                </a:solidFill>
                <a:latin typeface="Calibri"/>
              </a:rPr>
              <a:t>Only </a:t>
            </a:r>
            <a:r>
              <a:rPr b="1" lang="en-US" sz="2400" spc="-1" strike="noStrike">
                <a:solidFill>
                  <a:srgbClr val="808000"/>
                </a:solidFill>
                <a:latin typeface="Calibri"/>
              </a:rPr>
              <a:t>changes in the phase encode data</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Two carrier waves</a:t>
            </a:r>
            <a:endParaRPr b="0" lang="en-US" sz="24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Calibri"/>
              </a:rPr>
              <a:t>Shifted by a half cycle relative to each other</a:t>
            </a:r>
            <a:endParaRPr b="0" lang="en-US" sz="24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Calibri"/>
              </a:rPr>
              <a:t>Reference wave: </a:t>
            </a:r>
            <a:r>
              <a:rPr b="1" lang="en-US" sz="2400" spc="-1" strike="noStrike">
                <a:solidFill>
                  <a:srgbClr val="808000"/>
                </a:solidFill>
                <a:latin typeface="Calibri"/>
              </a:rPr>
              <a:t>encodes 0</a:t>
            </a:r>
            <a:endParaRPr b="0" lang="en-US" sz="24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Calibri"/>
              </a:rPr>
              <a:t>Half-cycle (180</a:t>
            </a:r>
            <a:r>
              <a:rPr b="0" lang="en-US" sz="2400" spc="-1" strike="noStrike" baseline="30000">
                <a:solidFill>
                  <a:srgbClr val="000000"/>
                </a:solidFill>
                <a:latin typeface="Calibri"/>
              </a:rPr>
              <a:t>o</a:t>
            </a:r>
            <a:r>
              <a:rPr b="0" lang="en-US" sz="2400" spc="-1" strike="noStrike">
                <a:solidFill>
                  <a:srgbClr val="000000"/>
                </a:solidFill>
                <a:latin typeface="Calibri"/>
              </a:rPr>
              <a:t>) shifted wave: </a:t>
            </a:r>
            <a:r>
              <a:rPr b="1" lang="en-US" sz="2400" spc="-1" strike="noStrike">
                <a:solidFill>
                  <a:srgbClr val="808000"/>
                </a:solidFill>
                <a:latin typeface="Calibri"/>
              </a:rPr>
              <a:t>encodes 1</a:t>
            </a:r>
            <a:endParaRPr b="0" lang="en-US" sz="2400" spc="-1" strike="noStrike">
              <a:solidFill>
                <a:srgbClr val="000000"/>
              </a:solidFill>
              <a:latin typeface="Calibri"/>
            </a:endParaRPr>
          </a:p>
        </p:txBody>
      </p:sp>
    </p:spTree>
  </p:cSld>
</p:sld>
</file>

<file path=ppt/slides/slide1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4" name="TextShape 1"/>
          <p:cNvSpPr txBox="1"/>
          <p:nvPr/>
        </p:nvSpPr>
        <p:spPr>
          <a:xfrm>
            <a:off x="6553080" y="6245280"/>
            <a:ext cx="1980720" cy="475920"/>
          </a:xfrm>
          <a:prstGeom prst="rect">
            <a:avLst/>
          </a:prstGeom>
          <a:noFill/>
          <a:ln>
            <a:noFill/>
          </a:ln>
        </p:spPr>
        <p:txBody>
          <a:bodyPr anchor="ctr"/>
          <a:p>
            <a:pPr algn="r">
              <a:lnSpc>
                <a:spcPct val="100000"/>
              </a:lnSpc>
            </a:pPr>
            <a:fld id="{26A6D004-B428-4097-B5FC-72A775423682}" type="slidenum">
              <a:rPr b="0" lang="en-US" sz="1200" spc="-1" strike="noStrike">
                <a:solidFill>
                  <a:srgbClr val="8b8b8b"/>
                </a:solidFill>
                <a:latin typeface="Verdana"/>
              </a:rPr>
              <a:t>&lt;number&gt;</a:t>
            </a:fld>
            <a:endParaRPr b="0" lang="en-US" sz="1200" spc="-1" strike="noStrike">
              <a:latin typeface="Times New Roman"/>
            </a:endParaRPr>
          </a:p>
        </p:txBody>
      </p:sp>
      <p:sp>
        <p:nvSpPr>
          <p:cNvPr id="1135" name="TextShape 2"/>
          <p:cNvSpPr txBox="1"/>
          <p:nvPr/>
        </p:nvSpPr>
        <p:spPr>
          <a:xfrm>
            <a:off x="-1066680" y="0"/>
            <a:ext cx="9143640" cy="1215720"/>
          </a:xfrm>
          <a:prstGeom prst="rect">
            <a:avLst/>
          </a:prstGeom>
          <a:noFill/>
          <a:ln w="9360">
            <a:noFill/>
          </a:ln>
        </p:spPr>
        <p:txBody>
          <a:bodyPr anchor="ctr"/>
          <a:p>
            <a:pPr algn="ctr">
              <a:lnSpc>
                <a:spcPct val="100000"/>
              </a:lnSpc>
            </a:pPr>
            <a:r>
              <a:rPr b="0" lang="en-US" sz="2700" spc="-1" strike="noStrike">
                <a:solidFill>
                  <a:srgbClr val="000000"/>
                </a:solidFill>
                <a:latin typeface="Calibri"/>
              </a:rPr>
              <a:t>Differential quadrature phase shift keying (DQPSK)</a:t>
            </a:r>
            <a:endParaRPr b="0" lang="en-US" sz="2700" spc="-1" strike="noStrike">
              <a:solidFill>
                <a:srgbClr val="000000"/>
              </a:solidFill>
              <a:latin typeface="Verdana"/>
            </a:endParaRPr>
          </a:p>
        </p:txBody>
      </p:sp>
      <p:graphicFrame>
        <p:nvGraphicFramePr>
          <p:cNvPr id="1136" name="Table 3"/>
          <p:cNvGraphicFramePr/>
          <p:nvPr/>
        </p:nvGraphicFramePr>
        <p:xfrm>
          <a:off x="2160720" y="2246400"/>
          <a:ext cx="4392360" cy="3239640"/>
        </p:xfrm>
        <a:graphic>
          <a:graphicData uri="http://schemas.openxmlformats.org/drawingml/2006/table">
            <a:tbl>
              <a:tblPr/>
              <a:tblGrid>
                <a:gridCol w="2197080"/>
                <a:gridCol w="2195280"/>
              </a:tblGrid>
              <a:tr h="536400">
                <a:tc>
                  <a:txBody>
                    <a:bodyPr/>
                    <a:p>
                      <a:pPr>
                        <a:lnSpc>
                          <a:spcPct val="100000"/>
                        </a:lnSpc>
                        <a:spcBef>
                          <a:spcPts val="479"/>
                        </a:spcBef>
                      </a:pPr>
                      <a:r>
                        <a:rPr b="0" lang="en-US" sz="2400" spc="-1" strike="noStrike">
                          <a:solidFill>
                            <a:srgbClr val="000000"/>
                          </a:solidFill>
                          <a:latin typeface="Comic Sans MS"/>
                        </a:rPr>
                        <a:t>Symbol</a:t>
                      </a:r>
                      <a:endParaRPr b="0" lang="en-US" sz="2400" spc="-1" strike="noStrike">
                        <a:latin typeface="Arial"/>
                      </a:endParaRPr>
                    </a:p>
                  </a:txBody>
                  <a:tcPr marL="91440" marR="91440">
                    <a:lnL w="28080">
                      <a:solidFill>
                        <a:srgbClr val="000000"/>
                      </a:solidFill>
                    </a:lnL>
                    <a:lnR w="12240">
                      <a:solidFill>
                        <a:srgbClr val="000000"/>
                      </a:solidFill>
                    </a:lnR>
                    <a:lnT w="28080">
                      <a:solidFill>
                        <a:srgbClr val="000000"/>
                      </a:solidFill>
                    </a:lnT>
                    <a:lnB w="12240">
                      <a:solidFill>
                        <a:srgbClr val="000000"/>
                      </a:solidFill>
                    </a:lnB>
                    <a:noFill/>
                  </a:tcPr>
                </a:tc>
                <a:tc>
                  <a:txBody>
                    <a:bodyPr/>
                    <a:p>
                      <a:pPr>
                        <a:lnSpc>
                          <a:spcPct val="100000"/>
                        </a:lnSpc>
                        <a:spcBef>
                          <a:spcPts val="479"/>
                        </a:spcBef>
                      </a:pPr>
                      <a:r>
                        <a:rPr b="0" lang="en-US" sz="2400" spc="-1" strike="noStrike">
                          <a:solidFill>
                            <a:srgbClr val="000000"/>
                          </a:solidFill>
                          <a:latin typeface="Comic Sans MS"/>
                        </a:rPr>
                        <a:t>Phase Shift</a:t>
                      </a:r>
                      <a:endParaRPr b="0" lang="en-US" sz="2400" spc="-1" strike="noStrike">
                        <a:latin typeface="Arial"/>
                      </a:endParaRPr>
                    </a:p>
                  </a:txBody>
                  <a:tcPr marL="91440" marR="91440">
                    <a:lnL w="12240">
                      <a:solidFill>
                        <a:srgbClr val="000000"/>
                      </a:solidFill>
                    </a:lnL>
                    <a:lnR w="28080">
                      <a:solidFill>
                        <a:srgbClr val="000000"/>
                      </a:solidFill>
                    </a:lnR>
                    <a:lnT w="28080">
                      <a:solidFill>
                        <a:srgbClr val="000000"/>
                      </a:solidFill>
                    </a:lnT>
                    <a:lnB w="12240">
                      <a:solidFill>
                        <a:srgbClr val="000000"/>
                      </a:solidFill>
                    </a:lnB>
                    <a:noFill/>
                  </a:tcPr>
                </a:tc>
              </a:tr>
              <a:tr h="676080">
                <a:tc>
                  <a:txBody>
                    <a:bodyPr/>
                    <a:p>
                      <a:pPr>
                        <a:lnSpc>
                          <a:spcPct val="100000"/>
                        </a:lnSpc>
                        <a:spcBef>
                          <a:spcPts val="479"/>
                        </a:spcBef>
                      </a:pPr>
                      <a:r>
                        <a:rPr b="1" lang="en-US" sz="2400" spc="-1" strike="noStrike">
                          <a:solidFill>
                            <a:srgbClr val="cccc00"/>
                          </a:solidFill>
                          <a:latin typeface="Comic Sans MS"/>
                        </a:rPr>
                        <a:t>00</a:t>
                      </a:r>
                      <a:endParaRPr b="0" lang="en-US" sz="2400" spc="-1" strike="noStrike">
                        <a:latin typeface="Arial"/>
                      </a:endParaRPr>
                    </a:p>
                  </a:txBody>
                  <a:tcPr marL="91440" marR="91440">
                    <a:lnL w="2808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spcBef>
                          <a:spcPts val="479"/>
                        </a:spcBef>
                      </a:pPr>
                      <a:r>
                        <a:rPr b="1" lang="en-US" sz="2400" spc="-1" strike="noStrike">
                          <a:solidFill>
                            <a:srgbClr val="cccc00"/>
                          </a:solidFill>
                          <a:latin typeface="Comic Sans MS"/>
                        </a:rPr>
                        <a:t>0</a:t>
                      </a:r>
                      <a:endParaRPr b="0" lang="en-US" sz="2400" spc="-1" strike="noStrike">
                        <a:latin typeface="Arial"/>
                      </a:endParaRPr>
                    </a:p>
                  </a:txBody>
                  <a:tcPr marL="91440" marR="91440">
                    <a:lnL w="12240">
                      <a:solidFill>
                        <a:srgbClr val="000000"/>
                      </a:solidFill>
                    </a:lnL>
                    <a:lnR w="28080">
                      <a:solidFill>
                        <a:srgbClr val="000000"/>
                      </a:solidFill>
                    </a:lnR>
                    <a:lnT w="12240">
                      <a:solidFill>
                        <a:srgbClr val="000000"/>
                      </a:solidFill>
                    </a:lnT>
                    <a:lnB w="12240">
                      <a:solidFill>
                        <a:srgbClr val="000000"/>
                      </a:solidFill>
                    </a:lnB>
                    <a:noFill/>
                  </a:tcPr>
                </a:tc>
              </a:tr>
              <a:tr h="676080">
                <a:tc>
                  <a:txBody>
                    <a:bodyPr/>
                    <a:p>
                      <a:pPr>
                        <a:lnSpc>
                          <a:spcPct val="100000"/>
                        </a:lnSpc>
                        <a:spcBef>
                          <a:spcPts val="479"/>
                        </a:spcBef>
                      </a:pPr>
                      <a:r>
                        <a:rPr b="1" lang="en-US" sz="2400" spc="-1" strike="noStrike">
                          <a:solidFill>
                            <a:srgbClr val="cccc00"/>
                          </a:solidFill>
                          <a:latin typeface="Comic Sans MS"/>
                        </a:rPr>
                        <a:t>01</a:t>
                      </a:r>
                      <a:endParaRPr b="0" lang="en-US" sz="2400" spc="-1" strike="noStrike">
                        <a:latin typeface="Arial"/>
                      </a:endParaRPr>
                    </a:p>
                  </a:txBody>
                  <a:tcPr marL="91440" marR="91440">
                    <a:lnL w="2808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spcBef>
                          <a:spcPts val="479"/>
                        </a:spcBef>
                      </a:pPr>
                      <a:r>
                        <a:rPr b="1" lang="en-US" sz="2400" spc="-1" strike="noStrike">
                          <a:solidFill>
                            <a:srgbClr val="cccc00"/>
                          </a:solidFill>
                          <a:latin typeface="Comic Sans MS"/>
                        </a:rPr>
                        <a:t>90</a:t>
                      </a:r>
                      <a:r>
                        <a:rPr b="1" lang="en-US" sz="2400" spc="-1" strike="noStrike" baseline="30000">
                          <a:solidFill>
                            <a:srgbClr val="cccc00"/>
                          </a:solidFill>
                          <a:latin typeface="Comic Sans MS"/>
                        </a:rPr>
                        <a:t>o</a:t>
                      </a:r>
                      <a:endParaRPr b="0" lang="en-US" sz="2400" spc="-1" strike="noStrike">
                        <a:latin typeface="Arial"/>
                      </a:endParaRPr>
                    </a:p>
                  </a:txBody>
                  <a:tcPr marL="91440" marR="91440">
                    <a:lnL w="12240">
                      <a:solidFill>
                        <a:srgbClr val="000000"/>
                      </a:solidFill>
                    </a:lnL>
                    <a:lnR w="28080">
                      <a:solidFill>
                        <a:srgbClr val="000000"/>
                      </a:solidFill>
                    </a:lnR>
                    <a:lnT w="12240">
                      <a:solidFill>
                        <a:srgbClr val="000000"/>
                      </a:solidFill>
                    </a:lnT>
                    <a:lnB w="12240">
                      <a:solidFill>
                        <a:srgbClr val="000000"/>
                      </a:solidFill>
                    </a:lnB>
                    <a:noFill/>
                  </a:tcPr>
                </a:tc>
              </a:tr>
              <a:tr h="676080">
                <a:tc>
                  <a:txBody>
                    <a:bodyPr/>
                    <a:p>
                      <a:pPr>
                        <a:lnSpc>
                          <a:spcPct val="100000"/>
                        </a:lnSpc>
                        <a:spcBef>
                          <a:spcPts val="479"/>
                        </a:spcBef>
                      </a:pPr>
                      <a:r>
                        <a:rPr b="1" lang="en-US" sz="2400" spc="-1" strike="noStrike">
                          <a:solidFill>
                            <a:srgbClr val="cccc00"/>
                          </a:solidFill>
                          <a:latin typeface="Comic Sans MS"/>
                        </a:rPr>
                        <a:t>11</a:t>
                      </a:r>
                      <a:endParaRPr b="0" lang="en-US" sz="2400" spc="-1" strike="noStrike">
                        <a:latin typeface="Arial"/>
                      </a:endParaRPr>
                    </a:p>
                  </a:txBody>
                  <a:tcPr marL="91440" marR="91440">
                    <a:lnL w="2808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spcBef>
                          <a:spcPts val="479"/>
                        </a:spcBef>
                      </a:pPr>
                      <a:r>
                        <a:rPr b="1" lang="en-US" sz="2400" spc="-1" strike="noStrike">
                          <a:solidFill>
                            <a:srgbClr val="cccc00"/>
                          </a:solidFill>
                          <a:latin typeface="Comic Sans MS"/>
                        </a:rPr>
                        <a:t>180</a:t>
                      </a:r>
                      <a:r>
                        <a:rPr b="1" lang="en-US" sz="2400" spc="-1" strike="noStrike" baseline="30000">
                          <a:solidFill>
                            <a:srgbClr val="cccc00"/>
                          </a:solidFill>
                          <a:latin typeface="Comic Sans MS"/>
                        </a:rPr>
                        <a:t>o</a:t>
                      </a:r>
                      <a:endParaRPr b="0" lang="en-US" sz="2400" spc="-1" strike="noStrike">
                        <a:latin typeface="Arial"/>
                      </a:endParaRPr>
                    </a:p>
                  </a:txBody>
                  <a:tcPr marL="91440" marR="91440">
                    <a:lnL w="12240">
                      <a:solidFill>
                        <a:srgbClr val="000000"/>
                      </a:solidFill>
                    </a:lnL>
                    <a:lnR w="28080">
                      <a:solidFill>
                        <a:srgbClr val="000000"/>
                      </a:solidFill>
                    </a:lnR>
                    <a:lnT w="12240">
                      <a:solidFill>
                        <a:srgbClr val="000000"/>
                      </a:solidFill>
                    </a:lnT>
                    <a:lnB w="12240">
                      <a:solidFill>
                        <a:srgbClr val="000000"/>
                      </a:solidFill>
                    </a:lnB>
                    <a:noFill/>
                  </a:tcPr>
                </a:tc>
              </a:tr>
              <a:tr h="675000">
                <a:tc>
                  <a:txBody>
                    <a:bodyPr/>
                    <a:p>
                      <a:pPr>
                        <a:lnSpc>
                          <a:spcPct val="100000"/>
                        </a:lnSpc>
                        <a:spcBef>
                          <a:spcPts val="479"/>
                        </a:spcBef>
                      </a:pPr>
                      <a:r>
                        <a:rPr b="1" lang="en-US" sz="2400" spc="-1" strike="noStrike">
                          <a:solidFill>
                            <a:srgbClr val="cccc00"/>
                          </a:solidFill>
                          <a:latin typeface="Comic Sans MS"/>
                        </a:rPr>
                        <a:t>10</a:t>
                      </a:r>
                      <a:endParaRPr b="0" lang="en-US" sz="2400" spc="-1" strike="noStrike">
                        <a:latin typeface="Arial"/>
                      </a:endParaRPr>
                    </a:p>
                  </a:txBody>
                  <a:tcPr marL="91440" marR="91440">
                    <a:lnL w="28080">
                      <a:solidFill>
                        <a:srgbClr val="000000"/>
                      </a:solidFill>
                    </a:lnL>
                    <a:lnR w="12240">
                      <a:solidFill>
                        <a:srgbClr val="000000"/>
                      </a:solidFill>
                    </a:lnR>
                    <a:lnT w="12240">
                      <a:solidFill>
                        <a:srgbClr val="000000"/>
                      </a:solidFill>
                    </a:lnT>
                    <a:lnB w="28080">
                      <a:solidFill>
                        <a:srgbClr val="000000"/>
                      </a:solidFill>
                    </a:lnB>
                    <a:noFill/>
                  </a:tcPr>
                </a:tc>
                <a:tc>
                  <a:txBody>
                    <a:bodyPr/>
                    <a:p>
                      <a:pPr>
                        <a:lnSpc>
                          <a:spcPct val="100000"/>
                        </a:lnSpc>
                        <a:spcBef>
                          <a:spcPts val="479"/>
                        </a:spcBef>
                      </a:pPr>
                      <a:r>
                        <a:rPr b="1" lang="en-US" sz="2400" spc="-1" strike="noStrike">
                          <a:solidFill>
                            <a:srgbClr val="cccc00"/>
                          </a:solidFill>
                          <a:latin typeface="Comic Sans MS"/>
                        </a:rPr>
                        <a:t>270</a:t>
                      </a:r>
                      <a:r>
                        <a:rPr b="1" lang="en-US" sz="2400" spc="-1" strike="noStrike" baseline="30000">
                          <a:solidFill>
                            <a:srgbClr val="cccc00"/>
                          </a:solidFill>
                          <a:latin typeface="Comic Sans MS"/>
                        </a:rPr>
                        <a:t>o</a:t>
                      </a:r>
                      <a:endParaRPr b="0" lang="en-US" sz="2400" spc="-1" strike="noStrike">
                        <a:latin typeface="Arial"/>
                      </a:endParaRPr>
                    </a:p>
                  </a:txBody>
                  <a:tcPr marL="91440" marR="91440">
                    <a:lnL w="12240">
                      <a:solidFill>
                        <a:srgbClr val="000000"/>
                      </a:solidFill>
                    </a:lnL>
                    <a:lnR w="28080">
                      <a:solidFill>
                        <a:srgbClr val="000000"/>
                      </a:solidFill>
                    </a:lnR>
                    <a:lnT w="12240">
                      <a:solidFill>
                        <a:srgbClr val="000000"/>
                      </a:solidFill>
                    </a:lnT>
                    <a:lnB w="28080">
                      <a:solidFill>
                        <a:srgbClr val="000000"/>
                      </a:solidFill>
                    </a:lnB>
                    <a:noFill/>
                  </a:tcPr>
                </a:tc>
              </a:tr>
            </a:tbl>
          </a:graphicData>
        </a:graphic>
      </p:graphicFrame>
      <p:sp>
        <p:nvSpPr>
          <p:cNvPr id="1137" name="CustomShape 4"/>
          <p:cNvSpPr/>
          <p:nvPr/>
        </p:nvSpPr>
        <p:spPr>
          <a:xfrm>
            <a:off x="155520" y="-144360"/>
            <a:ext cx="304560" cy="304560"/>
          </a:xfrm>
          <a:prstGeom prst="rect">
            <a:avLst/>
          </a:prstGeom>
          <a:noFill/>
          <a:ln>
            <a:noFill/>
          </a:ln>
        </p:spPr>
        <p:style>
          <a:lnRef idx="0"/>
          <a:fillRef idx="0"/>
          <a:effectRef idx="0"/>
          <a:fontRef idx="minor"/>
        </p:style>
      </p:sp>
    </p:spTree>
  </p:cSld>
  <p:timing>
    <p:tnLst>
      <p:par>
        <p:cTn id="17" dur="indefinite" restart="never" nodeType="tmRoot">
          <p:childTnLst>
            <p:seq>
              <p:cTn id="18" dur="indefinite" nodeType="mainSeq">
                <p:childTnLst>
                  <p:par>
                    <p:cTn id="19" fill="hold">
                      <p:stCondLst>
                        <p:cond delay="indefinite"/>
                      </p:stCondLst>
                      <p:childTnLst>
                        <p:par>
                          <p:cTn id="20" fill="hold">
                            <p:stCondLst>
                              <p:cond delay="0"/>
                            </p:stCondLst>
                            <p:childTnLst>
                              <p:par>
                                <p:cTn id="21" nodeType="clickEffect" fill="hold" presetClass="entr" presetID="2" presetSubtype="4">
                                  <p:stCondLst>
                                    <p:cond delay="0"/>
                                  </p:stCondLst>
                                  <p:childTnLst>
                                    <p:set>
                                      <p:cBhvr>
                                        <p:cTn id="22" dur="1" fill="hold">
                                          <p:stCondLst>
                                            <p:cond delay="0"/>
                                          </p:stCondLst>
                                        </p:cTn>
                                        <p:tgtEl>
                                          <p:spTgt spid="1136"/>
                                        </p:tgtEl>
                                        <p:attrNameLst>
                                          <p:attrName>style.visibility</p:attrName>
                                        </p:attrNameLst>
                                      </p:cBhvr>
                                      <p:to>
                                        <p:strVal val="visible"/>
                                      </p:to>
                                    </p:set>
                                    <p:anim calcmode="lin" valueType="num">
                                      <p:cBhvr additive="repl">
                                        <p:cTn id="23" dur="500" fill="hold"/>
                                        <p:tgtEl>
                                          <p:spTgt spid="1136"/>
                                        </p:tgtEl>
                                        <p:attrNameLst>
                                          <p:attrName>ppt_x</p:attrName>
                                        </p:attrNameLst>
                                      </p:cBhvr>
                                      <p:tavLst>
                                        <p:tav tm="0">
                                          <p:val>
                                            <p:strVal val="#ppt_x"/>
                                          </p:val>
                                        </p:tav>
                                        <p:tav tm="100000">
                                          <p:val>
                                            <p:strVal val="#ppt_x"/>
                                          </p:val>
                                        </p:tav>
                                      </p:tavLst>
                                    </p:anim>
                                    <p:anim calcmode="lin" valueType="num">
                                      <p:cBhvr additive="repl">
                                        <p:cTn id="24" dur="500" fill="hold"/>
                                        <p:tgtEl>
                                          <p:spTgt spid="11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8" name="TextShape 1"/>
          <p:cNvSpPr txBox="1"/>
          <p:nvPr/>
        </p:nvSpPr>
        <p:spPr>
          <a:xfrm>
            <a:off x="6553080" y="6356520"/>
            <a:ext cx="2133360" cy="364680"/>
          </a:xfrm>
          <a:prstGeom prst="rect">
            <a:avLst/>
          </a:prstGeom>
          <a:noFill/>
          <a:ln>
            <a:noFill/>
          </a:ln>
        </p:spPr>
        <p:txBody>
          <a:bodyPr anchor="ctr"/>
          <a:p>
            <a:pPr algn="r">
              <a:lnSpc>
                <a:spcPct val="100000"/>
              </a:lnSpc>
            </a:pPr>
            <a:fld id="{205E0053-6645-45CB-8CB5-ED239E2D86A5}" type="slidenum">
              <a:rPr b="0" lang="en-US" sz="1200" spc="-1" strike="noStrike">
                <a:solidFill>
                  <a:srgbClr val="8b8b8b"/>
                </a:solidFill>
                <a:latin typeface="Verdana"/>
              </a:rPr>
              <a:t>&lt;number&gt;</a:t>
            </a:fld>
            <a:endParaRPr b="0" lang="en-US" sz="1200" spc="-1" strike="noStrike">
              <a:latin typeface="Times New Roman"/>
            </a:endParaRPr>
          </a:p>
        </p:txBody>
      </p:sp>
      <p:sp>
        <p:nvSpPr>
          <p:cNvPr id="1139" name="CustomShape 2"/>
          <p:cNvSpPr/>
          <p:nvPr/>
        </p:nvSpPr>
        <p:spPr>
          <a:xfrm>
            <a:off x="155520" y="-144360"/>
            <a:ext cx="304560" cy="304560"/>
          </a:xfrm>
          <a:prstGeom prst="rect">
            <a:avLst/>
          </a:prstGeom>
          <a:noFill/>
          <a:ln>
            <a:noFill/>
          </a:ln>
        </p:spPr>
        <p:style>
          <a:lnRef idx="0"/>
          <a:fillRef idx="0"/>
          <a:effectRef idx="0"/>
          <a:fontRef idx="minor"/>
        </p:style>
      </p:sp>
      <p:sp>
        <p:nvSpPr>
          <p:cNvPr id="1140" name="CustomShape 3"/>
          <p:cNvSpPr/>
          <p:nvPr/>
        </p:nvSpPr>
        <p:spPr>
          <a:xfrm>
            <a:off x="307800" y="7920"/>
            <a:ext cx="304560" cy="304560"/>
          </a:xfrm>
          <a:prstGeom prst="rect">
            <a:avLst/>
          </a:prstGeom>
          <a:noFill/>
          <a:ln>
            <a:noFill/>
          </a:ln>
        </p:spPr>
        <p:style>
          <a:lnRef idx="0"/>
          <a:fillRef idx="0"/>
          <a:effectRef idx="0"/>
          <a:fontRef idx="minor"/>
        </p:style>
      </p:sp>
      <p:sp>
        <p:nvSpPr>
          <p:cNvPr id="1141" name="CustomShape 4"/>
          <p:cNvSpPr/>
          <p:nvPr/>
        </p:nvSpPr>
        <p:spPr>
          <a:xfrm>
            <a:off x="460440" y="160200"/>
            <a:ext cx="304560" cy="304560"/>
          </a:xfrm>
          <a:prstGeom prst="rect">
            <a:avLst/>
          </a:prstGeom>
          <a:noFill/>
          <a:ln>
            <a:noFill/>
          </a:ln>
        </p:spPr>
        <p:style>
          <a:lnRef idx="0"/>
          <a:fillRef idx="0"/>
          <a:effectRef idx="0"/>
          <a:fontRef idx="minor"/>
        </p:style>
      </p:sp>
      <p:pic>
        <p:nvPicPr>
          <p:cNvPr id="1142" name="Picture 5" descr=""/>
          <p:cNvPicPr/>
          <p:nvPr/>
        </p:nvPicPr>
        <p:blipFill>
          <a:blip r:embed="rId1"/>
          <a:stretch/>
        </p:blipFill>
        <p:spPr>
          <a:xfrm>
            <a:off x="155520" y="127800"/>
            <a:ext cx="6724440" cy="5295600"/>
          </a:xfrm>
          <a:prstGeom prst="rect">
            <a:avLst/>
          </a:prstGeom>
          <a:ln>
            <a:noFill/>
          </a:ln>
        </p:spPr>
      </p:pic>
      <p:sp>
        <p:nvSpPr>
          <p:cNvPr id="1143" name="CustomShape 5"/>
          <p:cNvSpPr/>
          <p:nvPr/>
        </p:nvSpPr>
        <p:spPr>
          <a:xfrm>
            <a:off x="7341480" y="2775600"/>
            <a:ext cx="1427400" cy="9133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Verdana"/>
              </a:rPr>
              <a:t>E</a:t>
            </a:r>
            <a:r>
              <a:rPr b="0" lang="en-US" sz="1600" spc="-1" strike="noStrike">
                <a:solidFill>
                  <a:srgbClr val="000000"/>
                </a:solidFill>
                <a:latin typeface="Verdana"/>
              </a:rPr>
              <a:t>b</a:t>
            </a:r>
            <a:r>
              <a:rPr b="0" lang="en-US" sz="1800" spc="-1" strike="noStrike">
                <a:solidFill>
                  <a:srgbClr val="000000"/>
                </a:solidFill>
                <a:latin typeface="Verdana"/>
              </a:rPr>
              <a:t>: energy</a:t>
            </a:r>
            <a:endParaRPr b="0" lang="en-US" sz="1800" spc="-1" strike="noStrike">
              <a:latin typeface="Arial"/>
            </a:endParaRPr>
          </a:p>
          <a:p>
            <a:pPr>
              <a:lnSpc>
                <a:spcPct val="100000"/>
              </a:lnSpc>
            </a:pPr>
            <a:r>
              <a:rPr b="0" lang="en-US" sz="1800" spc="-1" strike="noStrike">
                <a:solidFill>
                  <a:srgbClr val="000000"/>
                </a:solidFill>
                <a:latin typeface="Verdana"/>
              </a:rPr>
              <a:t>No: noise</a:t>
            </a:r>
            <a:endParaRPr b="0" lang="en-US" sz="1800" spc="-1" strike="noStrike">
              <a:latin typeface="Arial"/>
            </a:endParaRPr>
          </a:p>
          <a:p>
            <a:pPr>
              <a:lnSpc>
                <a:spcPct val="100000"/>
              </a:lnSpc>
            </a:pPr>
            <a:endParaRPr b="0" lang="en-US" sz="1800" spc="-1" strike="noStrike">
              <a:latin typeface="Arial"/>
            </a:endParaRPr>
          </a:p>
        </p:txBody>
      </p:sp>
    </p:spTree>
  </p:cSld>
</p:sld>
</file>

<file path=ppt/slides/slide1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4" name="TextShape 1"/>
          <p:cNvSpPr txBox="1"/>
          <p:nvPr/>
        </p:nvSpPr>
        <p:spPr>
          <a:xfrm>
            <a:off x="6553080" y="6356520"/>
            <a:ext cx="2133360" cy="364680"/>
          </a:xfrm>
          <a:prstGeom prst="rect">
            <a:avLst/>
          </a:prstGeom>
          <a:noFill/>
          <a:ln>
            <a:noFill/>
          </a:ln>
        </p:spPr>
        <p:txBody>
          <a:bodyPr anchor="ctr"/>
          <a:p>
            <a:pPr algn="r">
              <a:lnSpc>
                <a:spcPct val="100000"/>
              </a:lnSpc>
            </a:pPr>
            <a:fld id="{CEE5BA3E-13E0-4F88-8B79-C0BD72E57884}" type="slidenum">
              <a:rPr b="0" lang="en-US" sz="1200" spc="-1" strike="noStrike">
                <a:solidFill>
                  <a:srgbClr val="8b8b8b"/>
                </a:solidFill>
                <a:latin typeface="Verdana"/>
              </a:rPr>
              <a:t>&lt;number&gt;</a:t>
            </a:fld>
            <a:endParaRPr b="0" lang="en-US" sz="1200" spc="-1" strike="noStrike">
              <a:latin typeface="Times New Roman"/>
            </a:endParaRPr>
          </a:p>
        </p:txBody>
      </p:sp>
      <p:sp>
        <p:nvSpPr>
          <p:cNvPr id="1145" name="TextShape 2"/>
          <p:cNvSpPr txBox="1"/>
          <p:nvPr/>
        </p:nvSpPr>
        <p:spPr>
          <a:xfrm>
            <a:off x="-60948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Multiple Access Techniques</a:t>
            </a:r>
            <a:endParaRPr b="0" lang="en-US" sz="4400" spc="-1" strike="noStrike">
              <a:solidFill>
                <a:srgbClr val="000000"/>
              </a:solidFill>
              <a:latin typeface="Verdana"/>
            </a:endParaRPr>
          </a:p>
        </p:txBody>
      </p:sp>
      <p:sp>
        <p:nvSpPr>
          <p:cNvPr id="1146" name="TextShape 3"/>
          <p:cNvSpPr txBox="1"/>
          <p:nvPr/>
        </p:nvSpPr>
        <p:spPr>
          <a:xfrm>
            <a:off x="0" y="1676520"/>
            <a:ext cx="9143640" cy="4419360"/>
          </a:xfrm>
          <a:prstGeom prst="rect">
            <a:avLst/>
          </a:prstGeom>
          <a:noFill/>
          <a:ln w="9360">
            <a:noFill/>
          </a:ln>
        </p:spPr>
        <p:txBody>
          <a:bodyPr/>
          <a:p>
            <a:pPr marL="343080" indent="-342720">
              <a:lnSpc>
                <a:spcPct val="90000"/>
              </a:lnSpc>
              <a:spcBef>
                <a:spcPts val="479"/>
              </a:spcBef>
              <a:buClr>
                <a:srgbClr val="cccc00"/>
              </a:buClr>
              <a:buFont typeface="Arial"/>
              <a:buChar char="•"/>
            </a:pPr>
            <a:r>
              <a:rPr b="1" lang="en-US" sz="2400" spc="-1" strike="noStrike">
                <a:solidFill>
                  <a:srgbClr val="cccc00"/>
                </a:solidFill>
                <a:latin typeface="Calibri"/>
              </a:rPr>
              <a:t>Frequency Division Multiple Access</a:t>
            </a:r>
            <a:r>
              <a:rPr b="0" lang="en-US" sz="2400" spc="-1" strike="noStrike">
                <a:solidFill>
                  <a:srgbClr val="000000"/>
                </a:solidFill>
                <a:latin typeface="Calibri"/>
              </a:rPr>
              <a:t> (</a:t>
            </a:r>
            <a:r>
              <a:rPr b="1" lang="en-US" sz="2400" spc="-1" strike="noStrike">
                <a:solidFill>
                  <a:srgbClr val="000000"/>
                </a:solidFill>
                <a:latin typeface="Calibri"/>
              </a:rPr>
              <a:t>FDMA</a:t>
            </a:r>
            <a:r>
              <a:rPr b="0" lang="en-US" sz="2400" spc="-1" strike="noStrike">
                <a:solidFill>
                  <a:srgbClr val="000000"/>
                </a:solidFill>
                <a:latin typeface="Calibri"/>
              </a:rPr>
              <a:t>)</a:t>
            </a:r>
            <a:endParaRPr b="0" lang="en-US" sz="2400" spc="-1" strike="noStrike">
              <a:solidFill>
                <a:srgbClr val="000000"/>
              </a:solidFill>
              <a:latin typeface="Calibri"/>
            </a:endParaRPr>
          </a:p>
          <a:p>
            <a:pPr lvl="1" marL="743040" indent="-285480">
              <a:lnSpc>
                <a:spcPct val="90000"/>
              </a:lnSpc>
              <a:spcBef>
                <a:spcPts val="479"/>
              </a:spcBef>
              <a:buClr>
                <a:srgbClr val="000000"/>
              </a:buClr>
              <a:buFont typeface="Arial"/>
              <a:buChar char="–"/>
            </a:pPr>
            <a:r>
              <a:rPr b="0" lang="en-US" sz="2400" spc="-1" strike="noStrike">
                <a:solidFill>
                  <a:srgbClr val="000000"/>
                </a:solidFill>
                <a:latin typeface="Calibri"/>
              </a:rPr>
              <a:t>Each device is allocated a </a:t>
            </a:r>
            <a:r>
              <a:rPr b="1" lang="en-US" sz="2400" spc="-1" strike="noStrike">
                <a:solidFill>
                  <a:srgbClr val="000000"/>
                </a:solidFill>
                <a:latin typeface="Calibri"/>
              </a:rPr>
              <a:t>fixed frequency</a:t>
            </a:r>
            <a:endParaRPr b="0" lang="en-US" sz="2400" spc="-1" strike="noStrike">
              <a:solidFill>
                <a:srgbClr val="000000"/>
              </a:solidFill>
              <a:latin typeface="Calibri"/>
            </a:endParaRPr>
          </a:p>
          <a:p>
            <a:pPr lvl="1" marL="743040" indent="-285480">
              <a:lnSpc>
                <a:spcPct val="90000"/>
              </a:lnSpc>
              <a:spcBef>
                <a:spcPts val="479"/>
              </a:spcBef>
              <a:buClr>
                <a:srgbClr val="000000"/>
              </a:buClr>
              <a:buFont typeface="Arial"/>
              <a:buChar char="–"/>
            </a:pPr>
            <a:r>
              <a:rPr b="0" lang="en-US" sz="2400" spc="-1" strike="noStrike">
                <a:solidFill>
                  <a:srgbClr val="000000"/>
                </a:solidFill>
                <a:latin typeface="Calibri"/>
              </a:rPr>
              <a:t>Multiple devices share the available radio spectrum by using different frequencies</a:t>
            </a:r>
            <a:endParaRPr b="0" lang="en-US" sz="2400" spc="-1" strike="noStrike">
              <a:solidFill>
                <a:srgbClr val="000000"/>
              </a:solidFill>
              <a:latin typeface="Calibri"/>
            </a:endParaRPr>
          </a:p>
          <a:p>
            <a:pPr marL="343080" indent="-342720">
              <a:lnSpc>
                <a:spcPct val="90000"/>
              </a:lnSpc>
              <a:spcBef>
                <a:spcPts val="479"/>
              </a:spcBef>
            </a:pPr>
            <a:endParaRPr b="0" lang="en-US" sz="2400" spc="-1" strike="noStrike">
              <a:solidFill>
                <a:srgbClr val="000000"/>
              </a:solidFill>
              <a:latin typeface="Calibri"/>
            </a:endParaRPr>
          </a:p>
          <a:p>
            <a:pPr marL="343080" indent="-342720">
              <a:lnSpc>
                <a:spcPct val="90000"/>
              </a:lnSpc>
              <a:spcBef>
                <a:spcPts val="479"/>
              </a:spcBef>
              <a:buClr>
                <a:srgbClr val="cccc00"/>
              </a:buClr>
              <a:buFont typeface="Arial"/>
              <a:buChar char="•"/>
            </a:pPr>
            <a:r>
              <a:rPr b="1" lang="en-US" sz="2400" spc="-1" strike="noStrike">
                <a:solidFill>
                  <a:srgbClr val="cccc00"/>
                </a:solidFill>
                <a:latin typeface="Calibri"/>
              </a:rPr>
              <a:t>Code Division Multiple Access</a:t>
            </a:r>
            <a:r>
              <a:rPr b="0" lang="en-US" sz="2400" spc="-1" strike="noStrike">
                <a:solidFill>
                  <a:srgbClr val="000000"/>
                </a:solidFill>
                <a:latin typeface="Calibri"/>
              </a:rPr>
              <a:t> (</a:t>
            </a:r>
            <a:r>
              <a:rPr b="1" lang="en-US" sz="2400" spc="-1" strike="noStrike">
                <a:solidFill>
                  <a:srgbClr val="000000"/>
                </a:solidFill>
                <a:latin typeface="Calibri"/>
              </a:rPr>
              <a:t>CDMA</a:t>
            </a:r>
            <a:r>
              <a:rPr b="0" lang="en-US" sz="2400" spc="-1" strike="noStrike">
                <a:solidFill>
                  <a:srgbClr val="000000"/>
                </a:solidFill>
                <a:latin typeface="Calibri"/>
              </a:rPr>
              <a:t>) </a:t>
            </a:r>
            <a:endParaRPr b="0" lang="en-US" sz="2400" spc="-1" strike="noStrike">
              <a:solidFill>
                <a:srgbClr val="000000"/>
              </a:solidFill>
              <a:latin typeface="Calibri"/>
            </a:endParaRPr>
          </a:p>
          <a:p>
            <a:pPr marL="343080" indent="-342720">
              <a:lnSpc>
                <a:spcPct val="90000"/>
              </a:lnSpc>
              <a:spcBef>
                <a:spcPts val="479"/>
              </a:spcBef>
              <a:buClr>
                <a:srgbClr val="cccc00"/>
              </a:buClr>
              <a:buFont typeface="Arial"/>
              <a:buChar char="•"/>
            </a:pPr>
            <a:r>
              <a:rPr b="1" lang="en-US" sz="2400" spc="-1" strike="noStrike">
                <a:solidFill>
                  <a:srgbClr val="cccc00"/>
                </a:solidFill>
                <a:latin typeface="Calibri"/>
              </a:rPr>
              <a:t>Direct Sequence Spread Spectrum</a:t>
            </a:r>
            <a:r>
              <a:rPr b="0" lang="en-US" sz="2400" spc="-1" strike="noStrike">
                <a:solidFill>
                  <a:srgbClr val="000000"/>
                </a:solidFill>
                <a:latin typeface="Calibri"/>
              </a:rPr>
              <a:t> (</a:t>
            </a:r>
            <a:r>
              <a:rPr b="1" lang="en-US" sz="2400" spc="-1" strike="noStrike">
                <a:solidFill>
                  <a:srgbClr val="000000"/>
                </a:solidFill>
                <a:latin typeface="Calibri"/>
              </a:rPr>
              <a:t>DSSS</a:t>
            </a:r>
            <a:r>
              <a:rPr b="0" lang="en-US" sz="2400" spc="-1" strike="noStrike">
                <a:solidFill>
                  <a:srgbClr val="000000"/>
                </a:solidFill>
                <a:latin typeface="Calibri"/>
              </a:rPr>
              <a:t>) </a:t>
            </a:r>
            <a:endParaRPr b="0" lang="en-US" sz="2400" spc="-1" strike="noStrike">
              <a:solidFill>
                <a:srgbClr val="000000"/>
              </a:solidFill>
              <a:latin typeface="Calibri"/>
            </a:endParaRPr>
          </a:p>
          <a:p>
            <a:pPr marL="343080" indent="-342720">
              <a:lnSpc>
                <a:spcPct val="90000"/>
              </a:lnSpc>
              <a:spcBef>
                <a:spcPts val="479"/>
              </a:spcBef>
              <a:buClr>
                <a:srgbClr val="cccc00"/>
              </a:buClr>
              <a:buFont typeface="Arial"/>
              <a:buChar char="•"/>
            </a:pPr>
            <a:r>
              <a:rPr b="1" lang="en-US" sz="2400" spc="-1" strike="noStrike">
                <a:solidFill>
                  <a:srgbClr val="cccc00"/>
                </a:solidFill>
                <a:latin typeface="Calibri"/>
              </a:rPr>
              <a:t>Frequency Hopping</a:t>
            </a:r>
            <a:r>
              <a:rPr b="0" lang="en-US" sz="2400" spc="-1" strike="noStrike">
                <a:solidFill>
                  <a:srgbClr val="000000"/>
                </a:solidFill>
                <a:latin typeface="Calibri"/>
              </a:rPr>
              <a:t> (</a:t>
            </a:r>
            <a:r>
              <a:rPr b="1" lang="en-US" sz="2400" spc="-1" strike="noStrike">
                <a:solidFill>
                  <a:srgbClr val="000000"/>
                </a:solidFill>
                <a:latin typeface="Calibri"/>
              </a:rPr>
              <a:t>FH</a:t>
            </a:r>
            <a:r>
              <a:rPr b="0" lang="en-US" sz="2400" spc="-1" strike="noStrike">
                <a:solidFill>
                  <a:srgbClr val="000000"/>
                </a:solidFill>
                <a:latin typeface="Calibri"/>
              </a:rPr>
              <a:t>)</a:t>
            </a:r>
            <a:endParaRPr b="0" lang="en-US" sz="2400" spc="-1" strike="noStrike">
              <a:solidFill>
                <a:srgbClr val="000000"/>
              </a:solidFill>
              <a:latin typeface="Calibri"/>
            </a:endParaRPr>
          </a:p>
          <a:p>
            <a:pPr marL="343080" indent="-342720">
              <a:lnSpc>
                <a:spcPct val="90000"/>
              </a:lnSpc>
              <a:spcBef>
                <a:spcPts val="479"/>
              </a:spcBef>
              <a:buClr>
                <a:srgbClr val="cccc00"/>
              </a:buClr>
              <a:buFont typeface="Arial"/>
              <a:buChar char="•"/>
            </a:pPr>
            <a:r>
              <a:rPr b="1" lang="en-US" sz="2400" spc="-1" strike="noStrike">
                <a:solidFill>
                  <a:srgbClr val="cccc00"/>
                </a:solidFill>
                <a:latin typeface="Calibri"/>
              </a:rPr>
              <a:t>Orthogonal Frequency Division Multiplexing</a:t>
            </a:r>
            <a:r>
              <a:rPr b="0" lang="en-US" sz="2400" spc="-1" strike="noStrike">
                <a:solidFill>
                  <a:srgbClr val="000000"/>
                </a:solidFill>
                <a:latin typeface="Calibri"/>
              </a:rPr>
              <a:t> (</a:t>
            </a:r>
            <a:r>
              <a:rPr b="1" lang="en-US" sz="2400" spc="-1" strike="noStrike">
                <a:solidFill>
                  <a:srgbClr val="000000"/>
                </a:solidFill>
                <a:latin typeface="Calibri"/>
              </a:rPr>
              <a:t>OFDM</a:t>
            </a:r>
            <a:r>
              <a:rPr b="0" lang="en-US" sz="2400" spc="-1" strike="noStrike">
                <a:solidFill>
                  <a:srgbClr val="000000"/>
                </a:solidFill>
                <a:latin typeface="Calibri"/>
              </a:rPr>
              <a:t>)</a:t>
            </a:r>
            <a:endParaRPr b="0" lang="en-US" sz="2400" spc="-1" strike="noStrike">
              <a:solidFill>
                <a:srgbClr val="000000"/>
              </a:solidFill>
              <a:latin typeface="Calibri"/>
            </a:endParaRPr>
          </a:p>
          <a:p>
            <a:pPr>
              <a:lnSpc>
                <a:spcPct val="90000"/>
              </a:lnSpc>
              <a:spcBef>
                <a:spcPts val="479"/>
              </a:spcBef>
            </a:pPr>
            <a:endParaRPr b="0" lang="en-US" sz="2400" spc="-1" strike="noStrike">
              <a:solidFill>
                <a:srgbClr val="000000"/>
              </a:solidFill>
              <a:latin typeface="Calibri"/>
            </a:endParaRPr>
          </a:p>
        </p:txBody>
      </p:sp>
    </p:spTree>
  </p:cSld>
</p:sld>
</file>

<file path=ppt/slides/slide1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7" name="TextShape 1"/>
          <p:cNvSpPr txBox="1"/>
          <p:nvPr/>
        </p:nvSpPr>
        <p:spPr>
          <a:xfrm>
            <a:off x="6553080" y="6356520"/>
            <a:ext cx="2133360" cy="364680"/>
          </a:xfrm>
          <a:prstGeom prst="rect">
            <a:avLst/>
          </a:prstGeom>
          <a:noFill/>
          <a:ln>
            <a:noFill/>
          </a:ln>
        </p:spPr>
        <p:txBody>
          <a:bodyPr anchor="ctr"/>
          <a:p>
            <a:pPr algn="r">
              <a:lnSpc>
                <a:spcPct val="100000"/>
              </a:lnSpc>
            </a:pPr>
            <a:fld id="{C278B768-707A-439F-921E-9C87336865B2}" type="slidenum">
              <a:rPr b="0" lang="en-US" sz="1200" spc="-1" strike="noStrike">
                <a:solidFill>
                  <a:srgbClr val="8b8b8b"/>
                </a:solidFill>
                <a:latin typeface="Verdana"/>
              </a:rPr>
              <a:t>&lt;number&gt;</a:t>
            </a:fld>
            <a:endParaRPr b="0" lang="en-US" sz="1200" spc="-1" strike="noStrike">
              <a:latin typeface="Times New Roman"/>
            </a:endParaRPr>
          </a:p>
        </p:txBody>
      </p:sp>
      <p:sp>
        <p:nvSpPr>
          <p:cNvPr id="1148" name="TextShape 2"/>
          <p:cNvSpPr txBox="1"/>
          <p:nvPr/>
        </p:nvSpPr>
        <p:spPr>
          <a:xfrm>
            <a:off x="-38088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Spread spectrum</a:t>
            </a:r>
            <a:endParaRPr b="0" lang="en-US" sz="4400" spc="-1" strike="noStrike">
              <a:solidFill>
                <a:srgbClr val="000000"/>
              </a:solidFill>
              <a:latin typeface="Verdana"/>
            </a:endParaRPr>
          </a:p>
        </p:txBody>
      </p:sp>
      <p:sp>
        <p:nvSpPr>
          <p:cNvPr id="1149" name="TextShape 3"/>
          <p:cNvSpPr txBox="1"/>
          <p:nvPr/>
        </p:nvSpPr>
        <p:spPr>
          <a:xfrm>
            <a:off x="0" y="2017800"/>
            <a:ext cx="8954640" cy="4114440"/>
          </a:xfrm>
          <a:prstGeom prst="rect">
            <a:avLst/>
          </a:prstGeom>
          <a:noFill/>
          <a:ln w="9360">
            <a:noFill/>
          </a:ln>
        </p:spPr>
        <p:txBody>
          <a:bodyPr/>
          <a:p>
            <a:pPr marL="343080" indent="-342720">
              <a:lnSpc>
                <a:spcPct val="90000"/>
              </a:lnSpc>
              <a:spcBef>
                <a:spcPts val="479"/>
              </a:spcBef>
              <a:buClr>
                <a:srgbClr val="000000"/>
              </a:buClr>
              <a:buFont typeface="Arial"/>
              <a:buChar char="•"/>
            </a:pPr>
            <a:r>
              <a:rPr b="0" lang="en-US" sz="2400" spc="-1" strike="noStrike">
                <a:solidFill>
                  <a:srgbClr val="000000"/>
                </a:solidFill>
                <a:latin typeface="Calibri"/>
              </a:rPr>
              <a:t>Traditional radio communications focus on cramming as </a:t>
            </a:r>
            <a:r>
              <a:rPr b="0" lang="en-US" sz="2400" spc="-1" strike="noStrike">
                <a:solidFill>
                  <a:srgbClr val="c0504d"/>
                </a:solidFill>
                <a:latin typeface="Calibri"/>
              </a:rPr>
              <a:t>much signal</a:t>
            </a:r>
            <a:r>
              <a:rPr b="0" lang="en-US" sz="2400" spc="-1" strike="noStrike">
                <a:solidFill>
                  <a:srgbClr val="000000"/>
                </a:solidFill>
                <a:latin typeface="Calibri"/>
              </a:rPr>
              <a:t> as possible into as </a:t>
            </a:r>
            <a:r>
              <a:rPr b="0" lang="en-US" sz="2400" spc="-1" strike="noStrike">
                <a:solidFill>
                  <a:srgbClr val="c0504d"/>
                </a:solidFill>
                <a:latin typeface="Calibri"/>
              </a:rPr>
              <a:t>narrow a band</a:t>
            </a:r>
            <a:r>
              <a:rPr b="0" lang="en-US" sz="2400" spc="-1" strike="noStrike">
                <a:solidFill>
                  <a:srgbClr val="000000"/>
                </a:solidFill>
                <a:latin typeface="Calibri"/>
              </a:rPr>
              <a:t> as possible</a:t>
            </a:r>
            <a:endParaRPr b="0" lang="en-US" sz="2400" spc="-1" strike="noStrike">
              <a:solidFill>
                <a:srgbClr val="000000"/>
              </a:solidFill>
              <a:latin typeface="Calibri"/>
            </a:endParaRPr>
          </a:p>
          <a:p>
            <a:pPr marL="343080" indent="-342720">
              <a:lnSpc>
                <a:spcPct val="90000"/>
              </a:lnSpc>
              <a:spcBef>
                <a:spcPts val="479"/>
              </a:spcBef>
              <a:buClr>
                <a:srgbClr val="000000"/>
              </a:buClr>
              <a:buFont typeface="Arial"/>
              <a:buChar char="•"/>
            </a:pPr>
            <a:r>
              <a:rPr b="0" lang="en-US" sz="2400" spc="-1" strike="noStrike">
                <a:solidFill>
                  <a:srgbClr val="000000"/>
                </a:solidFill>
                <a:latin typeface="Calibri"/>
              </a:rPr>
              <a:t>Spread spectrum use mathematical functions to diffuse signal power over large range of frequencies</a:t>
            </a:r>
            <a:endParaRPr b="0" lang="en-US" sz="2400" spc="-1" strike="noStrike">
              <a:solidFill>
                <a:srgbClr val="000000"/>
              </a:solidFill>
              <a:latin typeface="Calibri"/>
            </a:endParaRPr>
          </a:p>
          <a:p>
            <a:pPr marL="343080" indent="-342720">
              <a:lnSpc>
                <a:spcPct val="90000"/>
              </a:lnSpc>
              <a:spcBef>
                <a:spcPts val="479"/>
              </a:spcBef>
              <a:buClr>
                <a:srgbClr val="000000"/>
              </a:buClr>
              <a:buFont typeface="Arial"/>
              <a:buChar char="•"/>
            </a:pPr>
            <a:r>
              <a:rPr b="0" lang="en-US" sz="2400" spc="-1" strike="noStrike">
                <a:solidFill>
                  <a:srgbClr val="000000"/>
                </a:solidFill>
                <a:latin typeface="Calibri"/>
              </a:rPr>
              <a:t>Spreading the transmission over wide band makes transmission look like noise to a traditional narrowband receiver</a:t>
            </a:r>
            <a:endParaRPr b="0" lang="en-US" sz="2400" spc="-1" strike="noStrike">
              <a:solidFill>
                <a:srgbClr val="000000"/>
              </a:solidFill>
              <a:latin typeface="Calibri"/>
            </a:endParaRPr>
          </a:p>
        </p:txBody>
      </p:sp>
    </p:spTree>
  </p:cSld>
</p:sld>
</file>

<file path=ppt/slides/slide1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0" name="TextShape 1"/>
          <p:cNvSpPr txBox="1"/>
          <p:nvPr/>
        </p:nvSpPr>
        <p:spPr>
          <a:xfrm>
            <a:off x="6553080" y="6356520"/>
            <a:ext cx="2133360" cy="364680"/>
          </a:xfrm>
          <a:prstGeom prst="rect">
            <a:avLst/>
          </a:prstGeom>
          <a:noFill/>
          <a:ln>
            <a:noFill/>
          </a:ln>
        </p:spPr>
        <p:txBody>
          <a:bodyPr anchor="ctr"/>
          <a:p>
            <a:pPr algn="r">
              <a:lnSpc>
                <a:spcPct val="100000"/>
              </a:lnSpc>
            </a:pPr>
            <a:fld id="{D7F922D9-41DC-42E9-8E6D-3C829741E71F}" type="slidenum">
              <a:rPr b="0" lang="en-US" sz="1200" spc="-1" strike="noStrike">
                <a:solidFill>
                  <a:srgbClr val="8b8b8b"/>
                </a:solidFill>
                <a:latin typeface="Verdana"/>
              </a:rPr>
              <a:t>&lt;number&gt;</a:t>
            </a:fld>
            <a:endParaRPr b="0" lang="en-US" sz="1200" spc="-1" strike="noStrike">
              <a:latin typeface="Times New Roman"/>
            </a:endParaRPr>
          </a:p>
        </p:txBody>
      </p:sp>
      <p:sp>
        <p:nvSpPr>
          <p:cNvPr id="1151" name="TextShape 2"/>
          <p:cNvSpPr txBox="1"/>
          <p:nvPr/>
        </p:nvSpPr>
        <p:spPr>
          <a:xfrm>
            <a:off x="-762120" y="0"/>
            <a:ext cx="8575200" cy="1215720"/>
          </a:xfrm>
          <a:prstGeom prst="rect">
            <a:avLst/>
          </a:prstGeom>
          <a:noFill/>
          <a:ln w="9360">
            <a:noFill/>
          </a:ln>
        </p:spPr>
        <p:txBody>
          <a:bodyPr anchor="ctr"/>
          <a:p>
            <a:pPr algn="ctr">
              <a:lnSpc>
                <a:spcPct val="100000"/>
              </a:lnSpc>
            </a:pPr>
            <a:r>
              <a:rPr b="0" lang="en-US" sz="4400" spc="-1" strike="noStrike">
                <a:solidFill>
                  <a:srgbClr val="000000"/>
                </a:solidFill>
                <a:latin typeface="Calibri"/>
              </a:rPr>
              <a:t>Spread Spectrum Technology</a:t>
            </a:r>
            <a:endParaRPr b="0" lang="en-US" sz="4400" spc="-1" strike="noStrike">
              <a:solidFill>
                <a:srgbClr val="000000"/>
              </a:solidFill>
              <a:latin typeface="Verdana"/>
            </a:endParaRPr>
          </a:p>
        </p:txBody>
      </p:sp>
      <p:sp>
        <p:nvSpPr>
          <p:cNvPr id="1152" name="TextShape 3"/>
          <p:cNvSpPr txBox="1"/>
          <p:nvPr/>
        </p:nvSpPr>
        <p:spPr>
          <a:xfrm>
            <a:off x="0" y="1828800"/>
            <a:ext cx="9143640" cy="4266720"/>
          </a:xfrm>
          <a:prstGeom prst="rect">
            <a:avLst/>
          </a:prstGeom>
          <a:noFill/>
          <a:ln w="9360">
            <a:noFill/>
          </a:ln>
        </p:spPr>
        <p:txBody>
          <a:bodyPr/>
          <a:p>
            <a:pPr marL="343080" indent="-342720">
              <a:lnSpc>
                <a:spcPct val="80000"/>
              </a:lnSpc>
              <a:spcBef>
                <a:spcPts val="400"/>
              </a:spcBef>
              <a:buClr>
                <a:srgbClr val="000000"/>
              </a:buClr>
              <a:buFont typeface="Arial"/>
              <a:buChar char="•"/>
            </a:pPr>
            <a:r>
              <a:rPr b="0" lang="en-US" sz="2000" spc="-1" strike="noStrike">
                <a:solidFill>
                  <a:srgbClr val="000000"/>
                </a:solidFill>
                <a:latin typeface="Calibri"/>
              </a:rPr>
              <a:t>Spread radio signal over a wide frequency range several magnitudes higher than minimum requirement</a:t>
            </a:r>
            <a:endParaRPr b="0" lang="en-US" sz="2000" spc="-1" strike="noStrike">
              <a:solidFill>
                <a:srgbClr val="000000"/>
              </a:solidFill>
              <a:latin typeface="Calibri"/>
            </a:endParaRPr>
          </a:p>
          <a:p>
            <a:pPr marL="343080" indent="-342720">
              <a:lnSpc>
                <a:spcPct val="80000"/>
              </a:lnSpc>
              <a:spcBef>
                <a:spcPts val="400"/>
              </a:spcBef>
              <a:buClr>
                <a:srgbClr val="000000"/>
              </a:buClr>
              <a:buFont typeface="Arial"/>
              <a:buChar char="•"/>
            </a:pPr>
            <a:r>
              <a:rPr b="0" lang="en-US" sz="2000" spc="-1" strike="noStrike">
                <a:solidFill>
                  <a:srgbClr val="000000"/>
                </a:solidFill>
                <a:latin typeface="Calibri"/>
              </a:rPr>
              <a:t>Use of noise-like carrier waves and bandwidths much wider than that required for simple point-to-point communication at the same data rate</a:t>
            </a:r>
            <a:endParaRPr b="0" lang="en-US" sz="2000" spc="-1" strike="noStrike">
              <a:solidFill>
                <a:srgbClr val="000000"/>
              </a:solidFill>
              <a:latin typeface="Calibri"/>
            </a:endParaRPr>
          </a:p>
          <a:p>
            <a:pPr marL="343080" indent="-342720">
              <a:lnSpc>
                <a:spcPct val="80000"/>
              </a:lnSpc>
              <a:spcBef>
                <a:spcPts val="400"/>
              </a:spcBef>
              <a:buClr>
                <a:srgbClr val="000000"/>
              </a:buClr>
              <a:buFont typeface="Arial"/>
              <a:buChar char="•"/>
            </a:pPr>
            <a:r>
              <a:rPr b="0" lang="en-US" sz="2000" spc="-1" strike="noStrike">
                <a:solidFill>
                  <a:srgbClr val="000000"/>
                </a:solidFill>
                <a:latin typeface="Calibri"/>
              </a:rPr>
              <a:t>Electromagnetic energy generated in a particular bandwidth is deliberately spread in the frequency domain, resulting in a signal with a wider bandwidth</a:t>
            </a:r>
            <a:endParaRPr b="0" lang="en-US" sz="2000" spc="-1" strike="noStrike">
              <a:solidFill>
                <a:srgbClr val="000000"/>
              </a:solidFill>
              <a:latin typeface="Calibri"/>
            </a:endParaRPr>
          </a:p>
          <a:p>
            <a:pPr marL="343080" indent="-342720">
              <a:lnSpc>
                <a:spcPct val="80000"/>
              </a:lnSpc>
              <a:spcBef>
                <a:spcPts val="400"/>
              </a:spcBef>
              <a:buClr>
                <a:srgbClr val="000000"/>
              </a:buClr>
              <a:buFont typeface="Arial"/>
              <a:buChar char="•"/>
            </a:pPr>
            <a:r>
              <a:rPr b="0" lang="en-US" sz="2000" spc="-1" strike="noStrike">
                <a:solidFill>
                  <a:srgbClr val="000000"/>
                </a:solidFill>
                <a:latin typeface="Calibri"/>
              </a:rPr>
              <a:t>Used for a variety of reasons</a:t>
            </a:r>
            <a:endParaRPr b="0" lang="en-US" sz="2000" spc="-1" strike="noStrike">
              <a:solidFill>
                <a:srgbClr val="000000"/>
              </a:solidFill>
              <a:latin typeface="Calibri"/>
            </a:endParaRPr>
          </a:p>
          <a:p>
            <a:pPr lvl="1" marL="743040" indent="-285480">
              <a:lnSpc>
                <a:spcPct val="80000"/>
              </a:lnSpc>
              <a:spcBef>
                <a:spcPts val="400"/>
              </a:spcBef>
              <a:buClr>
                <a:srgbClr val="000000"/>
              </a:buClr>
              <a:buFont typeface="Arial"/>
              <a:buChar char="–"/>
            </a:pPr>
            <a:r>
              <a:rPr b="0" lang="en-US" sz="2000" spc="-1" strike="noStrike">
                <a:solidFill>
                  <a:srgbClr val="000000"/>
                </a:solidFill>
                <a:latin typeface="Calibri"/>
              </a:rPr>
              <a:t>establishment of secure communications</a:t>
            </a:r>
            <a:endParaRPr b="0" lang="en-US" sz="2000" spc="-1" strike="noStrike">
              <a:solidFill>
                <a:srgbClr val="000000"/>
              </a:solidFill>
              <a:latin typeface="Calibri"/>
            </a:endParaRPr>
          </a:p>
          <a:p>
            <a:pPr lvl="1" marL="743040" indent="-285480">
              <a:lnSpc>
                <a:spcPct val="80000"/>
              </a:lnSpc>
              <a:spcBef>
                <a:spcPts val="400"/>
              </a:spcBef>
              <a:buClr>
                <a:srgbClr val="000000"/>
              </a:buClr>
              <a:buFont typeface="Arial"/>
              <a:buChar char="–"/>
            </a:pPr>
            <a:r>
              <a:rPr b="0" lang="en-US" sz="2000" spc="-1" strike="noStrike">
                <a:solidFill>
                  <a:srgbClr val="000000"/>
                </a:solidFill>
                <a:latin typeface="Calibri"/>
              </a:rPr>
              <a:t>increasing resistance to natural </a:t>
            </a:r>
            <a:r>
              <a:rPr b="0" lang="en-US" sz="2000" spc="-1" strike="noStrike" u="sng">
                <a:solidFill>
                  <a:srgbClr val="0000ff"/>
                </a:solidFill>
                <a:uFillTx/>
                <a:latin typeface="Calibri"/>
                <a:hlinkClick r:id="rId1"/>
              </a:rPr>
              <a:t>interference</a:t>
            </a:r>
            <a:r>
              <a:rPr b="0" lang="en-US" sz="2000" spc="-1" strike="noStrike">
                <a:solidFill>
                  <a:srgbClr val="000000"/>
                </a:solidFill>
                <a:latin typeface="Calibri"/>
              </a:rPr>
              <a:t> and </a:t>
            </a:r>
            <a:r>
              <a:rPr b="0" lang="en-US" sz="2000" spc="-1" strike="noStrike" u="sng">
                <a:solidFill>
                  <a:srgbClr val="0000ff"/>
                </a:solidFill>
                <a:uFillTx/>
                <a:latin typeface="Calibri"/>
                <a:hlinkClick r:id="rId2"/>
              </a:rPr>
              <a:t>jamming</a:t>
            </a:r>
            <a:endParaRPr b="0" lang="en-US" sz="2000" spc="-1" strike="noStrike">
              <a:solidFill>
                <a:srgbClr val="000000"/>
              </a:solidFill>
              <a:latin typeface="Calibri"/>
            </a:endParaRPr>
          </a:p>
          <a:p>
            <a:pPr lvl="1" marL="743040" indent="-285480">
              <a:lnSpc>
                <a:spcPct val="80000"/>
              </a:lnSpc>
              <a:spcBef>
                <a:spcPts val="400"/>
              </a:spcBef>
              <a:buClr>
                <a:srgbClr val="000000"/>
              </a:buClr>
              <a:buFont typeface="Arial"/>
              <a:buChar char="–"/>
            </a:pPr>
            <a:r>
              <a:rPr b="0" lang="en-US" sz="2000" spc="-1" strike="noStrike">
                <a:solidFill>
                  <a:srgbClr val="000000"/>
                </a:solidFill>
                <a:latin typeface="Calibri"/>
              </a:rPr>
              <a:t>prevent detection</a:t>
            </a:r>
            <a:endParaRPr b="0" lang="en-US" sz="2000" spc="-1" strike="noStrike">
              <a:solidFill>
                <a:srgbClr val="000000"/>
              </a:solidFill>
              <a:latin typeface="Calibri"/>
            </a:endParaRPr>
          </a:p>
          <a:p>
            <a:pPr marL="343080" indent="-342720">
              <a:lnSpc>
                <a:spcPct val="80000"/>
              </a:lnSpc>
              <a:spcBef>
                <a:spcPts val="400"/>
              </a:spcBef>
              <a:buClr>
                <a:srgbClr val="000000"/>
              </a:buClr>
              <a:buFont typeface="Arial"/>
              <a:buChar char="•"/>
            </a:pPr>
            <a:r>
              <a:rPr b="0" lang="en-US" sz="2000" spc="-1" strike="noStrike">
                <a:solidFill>
                  <a:srgbClr val="000000"/>
                </a:solidFill>
                <a:latin typeface="Calibri"/>
              </a:rPr>
              <a:t>Two main techniques: </a:t>
            </a:r>
            <a:endParaRPr b="0" lang="en-US" sz="2000" spc="-1" strike="noStrike">
              <a:solidFill>
                <a:srgbClr val="000000"/>
              </a:solidFill>
              <a:latin typeface="Calibri"/>
            </a:endParaRPr>
          </a:p>
          <a:p>
            <a:pPr lvl="1" marL="743040" indent="-285480">
              <a:lnSpc>
                <a:spcPct val="80000"/>
              </a:lnSpc>
              <a:spcBef>
                <a:spcPts val="400"/>
              </a:spcBef>
              <a:buClr>
                <a:srgbClr val="000000"/>
              </a:buClr>
              <a:buFont typeface="Arial"/>
              <a:buChar char="–"/>
            </a:pPr>
            <a:r>
              <a:rPr b="0" lang="en-US" sz="2000" spc="-1" strike="noStrike" u="sng">
                <a:solidFill>
                  <a:srgbClr val="0000ff"/>
                </a:solidFill>
                <a:uFillTx/>
                <a:latin typeface="Calibri"/>
                <a:hlinkClick r:id="rId3"/>
              </a:rPr>
              <a:t>Direct sequence (DS)</a:t>
            </a:r>
            <a:r>
              <a:rPr b="0" lang="en-US" sz="2000" spc="-1" strike="noStrike">
                <a:solidFill>
                  <a:srgbClr val="000000"/>
                </a:solidFill>
                <a:latin typeface="Calibri"/>
              </a:rPr>
              <a:t> </a:t>
            </a:r>
            <a:endParaRPr b="0" lang="en-US" sz="2000" spc="-1" strike="noStrike">
              <a:solidFill>
                <a:srgbClr val="000000"/>
              </a:solidFill>
              <a:latin typeface="Calibri"/>
            </a:endParaRPr>
          </a:p>
          <a:p>
            <a:pPr lvl="1" marL="743040" indent="-285480">
              <a:lnSpc>
                <a:spcPct val="80000"/>
              </a:lnSpc>
              <a:spcBef>
                <a:spcPts val="400"/>
              </a:spcBef>
              <a:buClr>
                <a:srgbClr val="000000"/>
              </a:buClr>
              <a:buFont typeface="Arial"/>
              <a:buChar char="–"/>
            </a:pPr>
            <a:r>
              <a:rPr b="0" lang="en-US" sz="2000" spc="-1" strike="noStrike" u="sng">
                <a:solidFill>
                  <a:srgbClr val="0000ff"/>
                </a:solidFill>
                <a:uFillTx/>
                <a:latin typeface="Calibri"/>
                <a:hlinkClick r:id="rId4"/>
              </a:rPr>
              <a:t>Frequency hopping (FH)</a:t>
            </a:r>
            <a:r>
              <a:rPr b="0" lang="en-US" sz="2000" spc="-1" strike="noStrike">
                <a:solidFill>
                  <a:srgbClr val="000000"/>
                </a:solidFill>
                <a:latin typeface="Calibri"/>
              </a:rPr>
              <a:t> </a:t>
            </a:r>
            <a:endParaRPr b="0" lang="en-US" sz="2000" spc="-1" strike="noStrike">
              <a:solidFill>
                <a:srgbClr val="000000"/>
              </a:solidFill>
              <a:latin typeface="Calibri"/>
            </a:endParaRPr>
          </a:p>
          <a:p>
            <a:pPr>
              <a:lnSpc>
                <a:spcPct val="80000"/>
              </a:lnSpc>
              <a:spcBef>
                <a:spcPts val="400"/>
              </a:spcBef>
            </a:pPr>
            <a:endParaRPr b="0" lang="en-US" sz="2000" spc="-1" strike="noStrike">
              <a:solidFill>
                <a:srgbClr val="000000"/>
              </a:solidFill>
              <a:latin typeface="Calibri"/>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3" name="TextShape 1"/>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Antenna (1/2)</a:t>
            </a:r>
            <a:endParaRPr b="0" lang="en-US" sz="4400" spc="-1" strike="noStrike">
              <a:solidFill>
                <a:srgbClr val="000000"/>
              </a:solidFill>
              <a:latin typeface="Verdana"/>
            </a:endParaRPr>
          </a:p>
        </p:txBody>
      </p:sp>
      <p:sp>
        <p:nvSpPr>
          <p:cNvPr id="534" name="TextShape 2"/>
          <p:cNvSpPr txBox="1"/>
          <p:nvPr/>
        </p:nvSpPr>
        <p:spPr>
          <a:xfrm>
            <a:off x="6553080" y="6356520"/>
            <a:ext cx="2133360" cy="364680"/>
          </a:xfrm>
          <a:prstGeom prst="rect">
            <a:avLst/>
          </a:prstGeom>
          <a:noFill/>
          <a:ln>
            <a:noFill/>
          </a:ln>
        </p:spPr>
        <p:txBody>
          <a:bodyPr anchor="ctr"/>
          <a:p>
            <a:pPr algn="r">
              <a:lnSpc>
                <a:spcPct val="100000"/>
              </a:lnSpc>
            </a:pPr>
            <a:fld id="{9C28ADD9-5C61-4B06-A134-6B07194F3872}" type="slidenum">
              <a:rPr b="0" lang="en-US" sz="1200" spc="-1" strike="noStrike">
                <a:solidFill>
                  <a:srgbClr val="8b8b8b"/>
                </a:solidFill>
                <a:latin typeface="Verdana"/>
              </a:rPr>
              <a:t>&lt;number&gt;</a:t>
            </a:fld>
            <a:endParaRPr b="0" lang="en-US" sz="1200" spc="-1" strike="noStrike">
              <a:latin typeface="Times New Roman"/>
            </a:endParaRPr>
          </a:p>
        </p:txBody>
      </p:sp>
      <p:sp>
        <p:nvSpPr>
          <p:cNvPr id="535" name="TextShape 3"/>
          <p:cNvSpPr txBox="1"/>
          <p:nvPr/>
        </p:nvSpPr>
        <p:spPr>
          <a:xfrm>
            <a:off x="0" y="1981080"/>
            <a:ext cx="9143640" cy="4525560"/>
          </a:xfrm>
          <a:prstGeom prst="rect">
            <a:avLst/>
          </a:prstGeom>
          <a:noFill/>
          <a:ln w="9360">
            <a:noFill/>
          </a:ln>
        </p:spPr>
        <p:txBody>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Made of conducting material</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Radio waves hitting an antenna cause </a:t>
            </a:r>
            <a:r>
              <a:rPr b="1" i="1" lang="en-US" sz="2400" spc="-1" strike="noStrike">
                <a:solidFill>
                  <a:srgbClr val="00b050"/>
                </a:solidFill>
                <a:latin typeface="Calibri"/>
              </a:rPr>
              <a:t>electrons to flow in the conductor</a:t>
            </a:r>
            <a:r>
              <a:rPr b="1" i="1" lang="en-US" sz="2400" spc="-1" strike="noStrike">
                <a:solidFill>
                  <a:srgbClr val="92d050"/>
                </a:solidFill>
                <a:latin typeface="Calibri"/>
              </a:rPr>
              <a:t> </a:t>
            </a:r>
            <a:r>
              <a:rPr b="0" lang="en-US" sz="2400" spc="-1" strike="noStrike">
                <a:solidFill>
                  <a:srgbClr val="000000"/>
                </a:solidFill>
                <a:latin typeface="Calibri"/>
              </a:rPr>
              <a:t>and </a:t>
            </a:r>
            <a:r>
              <a:rPr b="1" i="1" lang="en-US" sz="2400" spc="-1" strike="noStrike">
                <a:solidFill>
                  <a:srgbClr val="ff0000"/>
                </a:solidFill>
                <a:latin typeface="Calibri"/>
              </a:rPr>
              <a:t>create current</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Likewise, </a:t>
            </a:r>
            <a:r>
              <a:rPr b="1" i="1" lang="en-US" sz="2400" spc="-1" strike="noStrike">
                <a:solidFill>
                  <a:srgbClr val="ff0000"/>
                </a:solidFill>
                <a:latin typeface="Calibri"/>
              </a:rPr>
              <a:t>applying a current </a:t>
            </a:r>
            <a:r>
              <a:rPr b="0" i="1" lang="en-US" sz="2400" spc="-1" strike="noStrike">
                <a:solidFill>
                  <a:srgbClr val="000000"/>
                </a:solidFill>
                <a:latin typeface="Calibri"/>
              </a:rPr>
              <a:t>to an antenna </a:t>
            </a:r>
            <a:r>
              <a:rPr b="0" lang="en-US" sz="2400" spc="-1" strike="noStrike">
                <a:solidFill>
                  <a:srgbClr val="000000"/>
                </a:solidFill>
                <a:latin typeface="Calibri"/>
              </a:rPr>
              <a:t>creates an </a:t>
            </a:r>
            <a:r>
              <a:rPr b="1" i="1" lang="en-US" sz="2400" spc="-1" strike="noStrike">
                <a:solidFill>
                  <a:srgbClr val="00b050"/>
                </a:solidFill>
                <a:latin typeface="Calibri"/>
              </a:rPr>
              <a:t>electric field </a:t>
            </a:r>
            <a:r>
              <a:rPr b="0" lang="en-US" sz="2400" spc="-1" strike="noStrike">
                <a:solidFill>
                  <a:srgbClr val="000000"/>
                </a:solidFill>
                <a:latin typeface="Calibri"/>
              </a:rPr>
              <a:t>around the antenna</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As </a:t>
            </a:r>
            <a:r>
              <a:rPr b="0" i="1" lang="en-US" sz="2400" spc="-1" strike="noStrike">
                <a:solidFill>
                  <a:srgbClr val="000000"/>
                </a:solidFill>
                <a:latin typeface="Calibri"/>
              </a:rPr>
              <a:t>the current of the antenna changes</a:t>
            </a:r>
            <a:r>
              <a:rPr b="0" lang="en-US" sz="2400" spc="-1" strike="noStrike">
                <a:solidFill>
                  <a:srgbClr val="000000"/>
                </a:solidFill>
                <a:latin typeface="Calibri"/>
              </a:rPr>
              <a:t>, so does </a:t>
            </a:r>
            <a:r>
              <a:rPr b="1" i="1" lang="en-US" sz="2400" spc="-1" strike="noStrike">
                <a:solidFill>
                  <a:srgbClr val="000000"/>
                </a:solidFill>
                <a:latin typeface="Calibri"/>
              </a:rPr>
              <a:t>the electric field</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A </a:t>
            </a:r>
            <a:r>
              <a:rPr b="1" i="1" lang="en-US" sz="2400" spc="-1" strike="noStrike">
                <a:solidFill>
                  <a:srgbClr val="00b050"/>
                </a:solidFill>
                <a:latin typeface="Calibri"/>
              </a:rPr>
              <a:t>changing electric field causes a magnetic field</a:t>
            </a:r>
            <a:r>
              <a:rPr b="0" lang="en-US" sz="2400" spc="-1" strike="noStrike">
                <a:solidFill>
                  <a:srgbClr val="000000"/>
                </a:solidFill>
                <a:latin typeface="Calibri"/>
              </a:rPr>
              <a:t>, and </a:t>
            </a:r>
            <a:endParaRPr b="0" lang="en-US" sz="2400" spc="-1" strike="noStrike">
              <a:solidFill>
                <a:srgbClr val="000000"/>
              </a:solidFill>
              <a:latin typeface="Calibri"/>
            </a:endParaRPr>
          </a:p>
          <a:p>
            <a:pPr marL="343080" indent="-342720">
              <a:lnSpc>
                <a:spcPct val="100000"/>
              </a:lnSpc>
              <a:spcBef>
                <a:spcPts val="479"/>
              </a:spcBef>
            </a:pPr>
            <a:r>
              <a:rPr b="0" lang="en-US" sz="2400" spc="-1" strike="noStrike">
                <a:solidFill>
                  <a:srgbClr val="000000"/>
                </a:solidFill>
                <a:latin typeface="Calibri"/>
              </a:rPr>
              <a:t>           </a:t>
            </a:r>
            <a:r>
              <a:rPr b="0" lang="en-US" sz="2400" spc="-1" strike="noStrike">
                <a:solidFill>
                  <a:srgbClr val="000000"/>
                </a:solidFill>
                <a:latin typeface="Calibri"/>
              </a:rPr>
              <a:t>the wave is off …</a:t>
            </a:r>
            <a:endParaRPr b="0" lang="en-US" sz="2400" spc="-1" strike="noStrike">
              <a:solidFill>
                <a:srgbClr val="000000"/>
              </a:solidFill>
              <a:latin typeface="Calibri"/>
            </a:endParaRPr>
          </a:p>
        </p:txBody>
      </p:sp>
    </p:spTree>
  </p:cSld>
</p:sld>
</file>

<file path=ppt/slides/slide1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3" name="TextShape 1"/>
          <p:cNvSpPr txBox="1"/>
          <p:nvPr/>
        </p:nvSpPr>
        <p:spPr>
          <a:xfrm>
            <a:off x="6553080" y="6245280"/>
            <a:ext cx="1980720" cy="475920"/>
          </a:xfrm>
          <a:prstGeom prst="rect">
            <a:avLst/>
          </a:prstGeom>
          <a:noFill/>
          <a:ln>
            <a:noFill/>
          </a:ln>
        </p:spPr>
        <p:txBody>
          <a:bodyPr anchor="ctr"/>
          <a:p>
            <a:pPr algn="r">
              <a:lnSpc>
                <a:spcPct val="100000"/>
              </a:lnSpc>
            </a:pPr>
            <a:fld id="{6C5C7096-6375-4C41-8A2E-BD8A69516141}" type="slidenum">
              <a:rPr b="0" lang="en-US" sz="1200" spc="-1" strike="noStrike">
                <a:solidFill>
                  <a:srgbClr val="8b8b8b"/>
                </a:solidFill>
                <a:latin typeface="Verdana"/>
              </a:rPr>
              <a:t>&lt;number&gt;</a:t>
            </a:fld>
            <a:endParaRPr b="0" lang="en-US" sz="1200" spc="-1" strike="noStrike">
              <a:latin typeface="Times New Roman"/>
            </a:endParaRPr>
          </a:p>
        </p:txBody>
      </p:sp>
      <p:sp>
        <p:nvSpPr>
          <p:cNvPr id="1154" name="TextShape 2"/>
          <p:cNvSpPr txBox="1"/>
          <p:nvPr/>
        </p:nvSpPr>
        <p:spPr>
          <a:xfrm>
            <a:off x="-609480" y="0"/>
            <a:ext cx="8943480" cy="1461600"/>
          </a:xfrm>
          <a:prstGeom prst="rect">
            <a:avLst/>
          </a:prstGeom>
          <a:noFill/>
          <a:ln w="9360">
            <a:noFill/>
          </a:ln>
        </p:spPr>
        <p:txBody>
          <a:bodyPr anchor="ctr"/>
          <a:p>
            <a:pPr algn="ctr">
              <a:lnSpc>
                <a:spcPct val="100000"/>
              </a:lnSpc>
            </a:pPr>
            <a:r>
              <a:rPr b="0" lang="en-US" sz="3400" spc="-1" strike="noStrike">
                <a:solidFill>
                  <a:srgbClr val="000000"/>
                </a:solidFill>
                <a:latin typeface="Calibri"/>
              </a:rPr>
              <a:t>Frequency division multiple access</a:t>
            </a:r>
            <a:endParaRPr b="0" lang="en-US" sz="3400" spc="-1" strike="noStrike">
              <a:solidFill>
                <a:srgbClr val="000000"/>
              </a:solidFill>
              <a:latin typeface="Verdana"/>
            </a:endParaRPr>
          </a:p>
        </p:txBody>
      </p:sp>
      <p:sp>
        <p:nvSpPr>
          <p:cNvPr id="1155" name="TextShape 3"/>
          <p:cNvSpPr txBox="1"/>
          <p:nvPr/>
        </p:nvSpPr>
        <p:spPr>
          <a:xfrm>
            <a:off x="0" y="2017800"/>
            <a:ext cx="9143640" cy="4114440"/>
          </a:xfrm>
          <a:prstGeom prst="rect">
            <a:avLst/>
          </a:prstGeom>
          <a:noFill/>
          <a:ln w="9360">
            <a:noFill/>
          </a:ln>
        </p:spPr>
        <p:txBody>
          <a:bodyPr/>
          <a:p>
            <a:pPr marL="343080" indent="-342720">
              <a:lnSpc>
                <a:spcPct val="100000"/>
              </a:lnSpc>
              <a:spcBef>
                <a:spcPts val="479"/>
              </a:spcBef>
              <a:buClr>
                <a:srgbClr val="808000"/>
              </a:buClr>
              <a:buFont typeface="Arial"/>
              <a:buChar char="•"/>
            </a:pPr>
            <a:r>
              <a:rPr b="0" lang="en-US" sz="2300" spc="-1" strike="noStrike">
                <a:solidFill>
                  <a:srgbClr val="808000"/>
                </a:solidFill>
                <a:latin typeface="Calibri"/>
              </a:rPr>
              <a:t>First generation mobile phones</a:t>
            </a:r>
            <a:r>
              <a:rPr b="0" lang="en-US" sz="2300" spc="-1" strike="noStrike">
                <a:solidFill>
                  <a:srgbClr val="000000"/>
                </a:solidFill>
                <a:latin typeface="Calibri"/>
              </a:rPr>
              <a:t> used it for</a:t>
            </a:r>
            <a:r>
              <a:rPr b="0" lang="en-US" sz="2400" spc="-1" strike="noStrike">
                <a:solidFill>
                  <a:srgbClr val="000000"/>
                </a:solidFill>
                <a:latin typeface="Calibri"/>
              </a:rPr>
              <a:t> r</a:t>
            </a:r>
            <a:r>
              <a:rPr b="0" lang="en-US" sz="2300" spc="-1" strike="noStrike">
                <a:solidFill>
                  <a:srgbClr val="000000"/>
                </a:solidFill>
                <a:latin typeface="Calibri"/>
              </a:rPr>
              <a:t>adio channel allocation</a:t>
            </a:r>
            <a:endParaRPr b="0" lang="en-US" sz="2300" spc="-1" strike="noStrike">
              <a:solidFill>
                <a:srgbClr val="000000"/>
              </a:solidFill>
              <a:latin typeface="Calibri"/>
            </a:endParaRPr>
          </a:p>
          <a:p>
            <a:pPr marL="343080" indent="-342720">
              <a:lnSpc>
                <a:spcPct val="100000"/>
              </a:lnSpc>
              <a:spcBef>
                <a:spcPts val="459"/>
              </a:spcBef>
              <a:buClr>
                <a:srgbClr val="808000"/>
              </a:buClr>
              <a:buFont typeface="Arial"/>
              <a:buChar char="•"/>
            </a:pPr>
            <a:r>
              <a:rPr b="1" lang="en-US" sz="2300" spc="-1" strike="noStrike">
                <a:solidFill>
                  <a:srgbClr val="808000"/>
                </a:solidFill>
                <a:latin typeface="Calibri"/>
              </a:rPr>
              <a:t>Each user was given an exclusive channel</a:t>
            </a:r>
            <a:endParaRPr b="0" lang="en-US" sz="2300" spc="-1" strike="noStrike">
              <a:solidFill>
                <a:srgbClr val="000000"/>
              </a:solidFill>
              <a:latin typeface="Calibri"/>
            </a:endParaRPr>
          </a:p>
          <a:p>
            <a:pPr marL="343080" indent="-342720">
              <a:lnSpc>
                <a:spcPct val="100000"/>
              </a:lnSpc>
              <a:spcBef>
                <a:spcPts val="459"/>
              </a:spcBef>
              <a:buClr>
                <a:srgbClr val="000000"/>
              </a:buClr>
              <a:buFont typeface="Arial"/>
              <a:buChar char="•"/>
            </a:pPr>
            <a:r>
              <a:rPr b="0" lang="en-US" sz="2300" spc="-1" strike="noStrike">
                <a:solidFill>
                  <a:srgbClr val="000000"/>
                </a:solidFill>
                <a:latin typeface="Calibri"/>
              </a:rPr>
              <a:t>Guard bands were used to ensure that s</a:t>
            </a:r>
            <a:r>
              <a:rPr b="1" lang="en-US" sz="2300" spc="-1" strike="noStrike">
                <a:solidFill>
                  <a:srgbClr val="000000"/>
                </a:solidFill>
                <a:latin typeface="Calibri"/>
              </a:rPr>
              <a:t>pectral leakage</a:t>
            </a:r>
            <a:r>
              <a:rPr b="0" lang="en-US" sz="2300" spc="-1" strike="noStrike">
                <a:solidFill>
                  <a:srgbClr val="000000"/>
                </a:solidFill>
                <a:latin typeface="Calibri"/>
              </a:rPr>
              <a:t> from one user did not cause problems for users of adjacent channels</a:t>
            </a:r>
            <a:endParaRPr b="0" lang="en-US" sz="2300" spc="-1" strike="noStrike">
              <a:solidFill>
                <a:srgbClr val="000000"/>
              </a:solidFill>
              <a:latin typeface="Calibri"/>
            </a:endParaRPr>
          </a:p>
        </p:txBody>
      </p:sp>
      <p:graphicFrame>
        <p:nvGraphicFramePr>
          <p:cNvPr id="1156" name="Table 4"/>
          <p:cNvGraphicFramePr/>
          <p:nvPr/>
        </p:nvGraphicFramePr>
        <p:xfrm>
          <a:off x="990720" y="5029200"/>
          <a:ext cx="6973560" cy="645840"/>
        </p:xfrm>
        <a:graphic>
          <a:graphicData uri="http://schemas.openxmlformats.org/drawingml/2006/table">
            <a:tbl>
              <a:tblPr/>
              <a:tblGrid>
                <a:gridCol w="1395360"/>
                <a:gridCol w="1393560"/>
                <a:gridCol w="1395360"/>
                <a:gridCol w="1393560"/>
                <a:gridCol w="1395720"/>
              </a:tblGrid>
              <a:tr h="1000080">
                <a:tc>
                  <a:txBody>
                    <a:bodyPr/>
                    <a:p>
                      <a:pPr>
                        <a:lnSpc>
                          <a:spcPct val="100000"/>
                        </a:lnSpc>
                        <a:spcBef>
                          <a:spcPts val="479"/>
                        </a:spcBef>
                      </a:pPr>
                      <a:r>
                        <a:rPr b="0" lang="en-US" sz="2400" spc="-1" strike="noStrike">
                          <a:solidFill>
                            <a:srgbClr val="cccc00"/>
                          </a:solidFill>
                          <a:latin typeface="Comic Sans MS"/>
                        </a:rPr>
                        <a:t>Band 1</a:t>
                      </a:r>
                      <a:endParaRPr b="0" lang="en-US" sz="2400" spc="-1" strike="noStrike">
                        <a:latin typeface="Arial"/>
                      </a:endParaRPr>
                    </a:p>
                  </a:txBody>
                  <a:tcPr marL="91440" marR="91440">
                    <a:lnL w="28080">
                      <a:solidFill>
                        <a:srgbClr val="000000"/>
                      </a:solidFill>
                    </a:lnL>
                    <a:lnR w="12240">
                      <a:solidFill>
                        <a:srgbClr val="000000"/>
                      </a:solidFill>
                    </a:lnR>
                    <a:lnT w="28080">
                      <a:solidFill>
                        <a:srgbClr val="000000"/>
                      </a:solidFill>
                    </a:lnT>
                    <a:lnB w="28080">
                      <a:solidFill>
                        <a:srgbClr val="000000"/>
                      </a:solidFill>
                    </a:lnB>
                    <a:noFill/>
                  </a:tcPr>
                </a:tc>
                <a:tc>
                  <a:txBody>
                    <a:bodyPr/>
                    <a:p>
                      <a:pPr>
                        <a:lnSpc>
                          <a:spcPct val="100000"/>
                        </a:lnSpc>
                        <a:spcBef>
                          <a:spcPts val="479"/>
                        </a:spcBef>
                      </a:pPr>
                      <a:r>
                        <a:rPr b="0" lang="en-US" sz="2400" spc="-1" strike="noStrike">
                          <a:solidFill>
                            <a:srgbClr val="000000"/>
                          </a:solidFill>
                          <a:latin typeface="Comic Sans MS"/>
                        </a:rPr>
                        <a:t>Guard</a:t>
                      </a:r>
                      <a:endParaRPr b="0" lang="en-US" sz="2400" spc="-1" strike="noStrike">
                        <a:latin typeface="Arial"/>
                      </a:endParaRPr>
                    </a:p>
                    <a:p>
                      <a:pPr>
                        <a:lnSpc>
                          <a:spcPct val="100000"/>
                        </a:lnSpc>
                        <a:spcBef>
                          <a:spcPts val="479"/>
                        </a:spcBef>
                      </a:pPr>
                      <a:r>
                        <a:rPr b="0" lang="en-US" sz="2400" spc="-1" strike="noStrike">
                          <a:solidFill>
                            <a:srgbClr val="000000"/>
                          </a:solidFill>
                          <a:latin typeface="Comic Sans MS"/>
                        </a:rPr>
                        <a:t>band</a:t>
                      </a:r>
                      <a:endParaRPr b="0" lang="en-US" sz="2400" spc="-1" strike="noStrike">
                        <a:latin typeface="Arial"/>
                      </a:endParaRPr>
                    </a:p>
                  </a:txBody>
                  <a:tcPr marL="91440" marR="91440">
                    <a:lnL w="12240">
                      <a:solidFill>
                        <a:srgbClr val="000000"/>
                      </a:solidFill>
                    </a:lnL>
                    <a:lnR w="12240">
                      <a:solidFill>
                        <a:srgbClr val="000000"/>
                      </a:solidFill>
                    </a:lnR>
                    <a:lnT w="28080">
                      <a:solidFill>
                        <a:srgbClr val="000000"/>
                      </a:solidFill>
                    </a:lnT>
                    <a:lnB w="28080">
                      <a:solidFill>
                        <a:srgbClr val="000000"/>
                      </a:solidFill>
                    </a:lnB>
                    <a:noFill/>
                  </a:tcPr>
                </a:tc>
                <a:tc>
                  <a:txBody>
                    <a:bodyPr/>
                    <a:p>
                      <a:pPr>
                        <a:lnSpc>
                          <a:spcPct val="100000"/>
                        </a:lnSpc>
                        <a:spcBef>
                          <a:spcPts val="479"/>
                        </a:spcBef>
                      </a:pPr>
                      <a:r>
                        <a:rPr b="0" lang="en-US" sz="2400" spc="-1" strike="noStrike">
                          <a:solidFill>
                            <a:srgbClr val="cccc00"/>
                          </a:solidFill>
                          <a:latin typeface="Comic Sans MS"/>
                        </a:rPr>
                        <a:t>Band 2</a:t>
                      </a:r>
                      <a:endParaRPr b="0" lang="en-US" sz="2400" spc="-1" strike="noStrike">
                        <a:latin typeface="Arial"/>
                      </a:endParaRPr>
                    </a:p>
                  </a:txBody>
                  <a:tcPr marL="91440" marR="91440">
                    <a:lnL w="12240">
                      <a:solidFill>
                        <a:srgbClr val="000000"/>
                      </a:solidFill>
                    </a:lnL>
                    <a:lnR w="12240">
                      <a:solidFill>
                        <a:srgbClr val="000000"/>
                      </a:solidFill>
                    </a:lnR>
                    <a:lnT w="28080">
                      <a:solidFill>
                        <a:srgbClr val="000000"/>
                      </a:solidFill>
                    </a:lnT>
                    <a:lnB w="28080">
                      <a:solidFill>
                        <a:srgbClr val="000000"/>
                      </a:solidFill>
                    </a:lnB>
                    <a:noFill/>
                  </a:tcPr>
                </a:tc>
                <a:tc>
                  <a:txBody>
                    <a:bodyPr/>
                    <a:p>
                      <a:pPr>
                        <a:lnSpc>
                          <a:spcPct val="100000"/>
                        </a:lnSpc>
                        <a:spcBef>
                          <a:spcPts val="479"/>
                        </a:spcBef>
                      </a:pPr>
                      <a:r>
                        <a:rPr b="0" lang="en-US" sz="2400" spc="-1" strike="noStrike">
                          <a:solidFill>
                            <a:srgbClr val="000000"/>
                          </a:solidFill>
                          <a:latin typeface="Comic Sans MS"/>
                        </a:rPr>
                        <a:t>Guard</a:t>
                      </a:r>
                      <a:endParaRPr b="0" lang="en-US" sz="2400" spc="-1" strike="noStrike">
                        <a:latin typeface="Arial"/>
                      </a:endParaRPr>
                    </a:p>
                    <a:p>
                      <a:pPr>
                        <a:lnSpc>
                          <a:spcPct val="100000"/>
                        </a:lnSpc>
                        <a:spcBef>
                          <a:spcPts val="479"/>
                        </a:spcBef>
                      </a:pPr>
                      <a:r>
                        <a:rPr b="0" lang="en-US" sz="2400" spc="-1" strike="noStrike">
                          <a:solidFill>
                            <a:srgbClr val="000000"/>
                          </a:solidFill>
                          <a:latin typeface="Comic Sans MS"/>
                        </a:rPr>
                        <a:t>band</a:t>
                      </a:r>
                      <a:endParaRPr b="0" lang="en-US" sz="2400" spc="-1" strike="noStrike">
                        <a:latin typeface="Arial"/>
                      </a:endParaRPr>
                    </a:p>
                  </a:txBody>
                  <a:tcPr marL="91440" marR="91440">
                    <a:lnL w="12240">
                      <a:solidFill>
                        <a:srgbClr val="000000"/>
                      </a:solidFill>
                    </a:lnL>
                    <a:lnR w="12240">
                      <a:solidFill>
                        <a:srgbClr val="000000"/>
                      </a:solidFill>
                    </a:lnR>
                    <a:lnT w="28080">
                      <a:solidFill>
                        <a:srgbClr val="000000"/>
                      </a:solidFill>
                    </a:lnT>
                    <a:lnB w="28080">
                      <a:solidFill>
                        <a:srgbClr val="000000"/>
                      </a:solidFill>
                    </a:lnB>
                    <a:noFill/>
                  </a:tcPr>
                </a:tc>
                <a:tc>
                  <a:txBody>
                    <a:bodyPr/>
                    <a:p>
                      <a:pPr>
                        <a:lnSpc>
                          <a:spcPct val="100000"/>
                        </a:lnSpc>
                        <a:spcBef>
                          <a:spcPts val="479"/>
                        </a:spcBef>
                      </a:pPr>
                      <a:r>
                        <a:rPr b="0" lang="en-US" sz="2400" spc="-1" strike="noStrike">
                          <a:solidFill>
                            <a:srgbClr val="cccc00"/>
                          </a:solidFill>
                          <a:latin typeface="Comic Sans MS"/>
                        </a:rPr>
                        <a:t>Band 3</a:t>
                      </a:r>
                      <a:endParaRPr b="0" lang="en-US" sz="2400" spc="-1" strike="noStrike">
                        <a:latin typeface="Arial"/>
                      </a:endParaRPr>
                    </a:p>
                  </a:txBody>
                  <a:tcPr marL="91440" marR="91440">
                    <a:lnL w="12240">
                      <a:solidFill>
                        <a:srgbClr val="000000"/>
                      </a:solidFill>
                    </a:lnL>
                    <a:lnR w="28080">
                      <a:solidFill>
                        <a:srgbClr val="000000"/>
                      </a:solidFill>
                    </a:lnR>
                    <a:lnT w="28080">
                      <a:solidFill>
                        <a:srgbClr val="000000"/>
                      </a:solidFill>
                    </a:lnT>
                    <a:lnB w="28080">
                      <a:solidFill>
                        <a:srgbClr val="000000"/>
                      </a:solidFill>
                    </a:lnB>
                    <a:noFill/>
                  </a:tcPr>
                </a:tc>
              </a:tr>
            </a:tbl>
          </a:graphicData>
        </a:graphic>
      </p:graphicFrame>
      <p:sp>
        <p:nvSpPr>
          <p:cNvPr id="1157" name="Line 5"/>
          <p:cNvSpPr/>
          <p:nvPr/>
        </p:nvSpPr>
        <p:spPr>
          <a:xfrm>
            <a:off x="685800" y="6095880"/>
            <a:ext cx="7696080" cy="360"/>
          </a:xfrm>
          <a:prstGeom prst="line">
            <a:avLst/>
          </a:prstGeom>
          <a:ln w="9360">
            <a:solidFill>
              <a:schemeClr val="tx1"/>
            </a:solidFill>
            <a:round/>
            <a:tailEnd len="med" type="triangle" w="med"/>
          </a:ln>
        </p:spPr>
        <p:style>
          <a:lnRef idx="0"/>
          <a:fillRef idx="0"/>
          <a:effectRef idx="0"/>
          <a:fontRef idx="minor"/>
        </p:style>
      </p:sp>
      <p:sp>
        <p:nvSpPr>
          <p:cNvPr id="1158" name="CustomShape 6"/>
          <p:cNvSpPr/>
          <p:nvPr/>
        </p:nvSpPr>
        <p:spPr>
          <a:xfrm>
            <a:off x="5332320" y="6070680"/>
            <a:ext cx="1496520" cy="3952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000" spc="-1" strike="noStrike">
                <a:solidFill>
                  <a:srgbClr val="000000"/>
                </a:solidFill>
                <a:latin typeface="Tahoma"/>
              </a:rPr>
              <a:t>Frequency</a:t>
            </a:r>
            <a:endParaRPr b="0" lang="en-US" sz="2000" spc="-1" strike="noStrike">
              <a:latin typeface="Arial"/>
            </a:endParaRPr>
          </a:p>
        </p:txBody>
      </p:sp>
    </p:spTree>
  </p:cSld>
</p:sld>
</file>

<file path=ppt/slides/slide1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9" name="TextShape 1"/>
          <p:cNvSpPr txBox="1"/>
          <p:nvPr/>
        </p:nvSpPr>
        <p:spPr>
          <a:xfrm>
            <a:off x="6553080" y="6356520"/>
            <a:ext cx="2133360" cy="364680"/>
          </a:xfrm>
          <a:prstGeom prst="rect">
            <a:avLst/>
          </a:prstGeom>
          <a:noFill/>
          <a:ln>
            <a:noFill/>
          </a:ln>
        </p:spPr>
        <p:txBody>
          <a:bodyPr anchor="ctr"/>
          <a:p>
            <a:pPr algn="r">
              <a:lnSpc>
                <a:spcPct val="100000"/>
              </a:lnSpc>
            </a:pPr>
            <a:fld id="{F08A5668-12D2-48F0-A1FB-2B70184BDEDA}" type="slidenum">
              <a:rPr b="0" lang="en-US" sz="1200" spc="-1" strike="noStrike">
                <a:solidFill>
                  <a:srgbClr val="8b8b8b"/>
                </a:solidFill>
                <a:latin typeface="Verdana"/>
              </a:rPr>
              <a:t>&lt;number&gt;</a:t>
            </a:fld>
            <a:endParaRPr b="0" lang="en-US" sz="1200" spc="-1" strike="noStrike">
              <a:latin typeface="Times New Roman"/>
            </a:endParaRPr>
          </a:p>
        </p:txBody>
      </p:sp>
      <p:sp>
        <p:nvSpPr>
          <p:cNvPr id="1160" name="TextShape 2"/>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Problems with FDMA ?</a:t>
            </a:r>
            <a:endParaRPr b="0" lang="en-US" sz="4400" spc="-1" strike="noStrike">
              <a:solidFill>
                <a:srgbClr val="000000"/>
              </a:solidFill>
              <a:latin typeface="Verdana"/>
            </a:endParaRPr>
          </a:p>
        </p:txBody>
      </p:sp>
      <p:sp>
        <p:nvSpPr>
          <p:cNvPr id="1161" name="TextShape 3"/>
          <p:cNvSpPr txBox="1"/>
          <p:nvPr/>
        </p:nvSpPr>
        <p:spPr>
          <a:xfrm>
            <a:off x="0" y="1676520"/>
            <a:ext cx="9143640" cy="4266720"/>
          </a:xfrm>
          <a:prstGeom prst="rect">
            <a:avLst/>
          </a:prstGeom>
          <a:noFill/>
          <a:ln w="9360">
            <a:noFill/>
          </a:ln>
        </p:spPr>
        <p:txBody>
          <a:bodyPr/>
          <a:p>
            <a:pPr>
              <a:lnSpc>
                <a:spcPct val="100000"/>
              </a:lnSpc>
              <a:spcBef>
                <a:spcPts val="641"/>
              </a:spcBef>
            </a:pPr>
            <a:endParaRPr b="0" lang="en-US" sz="3200" spc="-1" strike="noStrike">
              <a:solidFill>
                <a:srgbClr val="000000"/>
              </a:solidFill>
              <a:latin typeface="Calibri"/>
            </a:endParaRPr>
          </a:p>
          <a:p>
            <a:pPr>
              <a:lnSpc>
                <a:spcPct val="100000"/>
              </a:lnSpc>
              <a:spcBef>
                <a:spcPts val="479"/>
              </a:spcBef>
            </a:pPr>
            <a:endParaRPr b="0" lang="en-US" sz="3200" spc="-1" strike="noStrike">
              <a:solidFill>
                <a:srgbClr val="000000"/>
              </a:solidFill>
              <a:latin typeface="Calibri"/>
            </a:endParaRPr>
          </a:p>
          <a:p>
            <a:pPr marL="343080" indent="-342720">
              <a:lnSpc>
                <a:spcPct val="100000"/>
              </a:lnSpc>
              <a:spcBef>
                <a:spcPts val="420"/>
              </a:spcBef>
              <a:buClr>
                <a:srgbClr val="000000"/>
              </a:buClr>
              <a:buFont typeface="Arial"/>
              <a:buChar char="•"/>
            </a:pPr>
            <a:r>
              <a:rPr b="0" lang="en-US" sz="2100" spc="-1" strike="noStrike">
                <a:solidFill>
                  <a:srgbClr val="000000"/>
                </a:solidFill>
                <a:latin typeface="Calibri"/>
              </a:rPr>
              <a:t>Wasting transmission capacity with unused guard bands …</a:t>
            </a:r>
            <a:endParaRPr b="0" lang="en-US" sz="2100" spc="-1" strike="noStrike">
              <a:solidFill>
                <a:srgbClr val="000000"/>
              </a:solidFill>
              <a:latin typeface="Calibri"/>
            </a:endParaRPr>
          </a:p>
        </p:txBody>
      </p:sp>
    </p:spTree>
  </p:cSld>
</p:sld>
</file>

<file path=ppt/slides/slide1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2" name="TextShape 1"/>
          <p:cNvSpPr txBox="1"/>
          <p:nvPr/>
        </p:nvSpPr>
        <p:spPr>
          <a:xfrm>
            <a:off x="6553080" y="6356520"/>
            <a:ext cx="2133360" cy="364680"/>
          </a:xfrm>
          <a:prstGeom prst="rect">
            <a:avLst/>
          </a:prstGeom>
          <a:noFill/>
          <a:ln>
            <a:noFill/>
          </a:ln>
        </p:spPr>
        <p:txBody>
          <a:bodyPr anchor="ctr"/>
          <a:p>
            <a:pPr algn="r">
              <a:lnSpc>
                <a:spcPct val="100000"/>
              </a:lnSpc>
            </a:pPr>
            <a:fld id="{A72442AF-1F74-4435-B23C-64647CD2E142}" type="slidenum">
              <a:rPr b="0" lang="en-US" sz="1200" spc="-1" strike="noStrike">
                <a:solidFill>
                  <a:srgbClr val="8b8b8b"/>
                </a:solidFill>
                <a:latin typeface="Verdana"/>
              </a:rPr>
              <a:t>&lt;number&gt;</a:t>
            </a:fld>
            <a:endParaRPr b="0" lang="en-US" sz="1200" spc="-1" strike="noStrike">
              <a:latin typeface="Times New Roman"/>
            </a:endParaRPr>
          </a:p>
        </p:txBody>
      </p:sp>
      <p:sp>
        <p:nvSpPr>
          <p:cNvPr id="1163" name="TextShape 2"/>
          <p:cNvSpPr txBox="1"/>
          <p:nvPr/>
        </p:nvSpPr>
        <p:spPr>
          <a:xfrm>
            <a:off x="-380880" y="0"/>
            <a:ext cx="8229240" cy="1142640"/>
          </a:xfrm>
          <a:prstGeom prst="rect">
            <a:avLst/>
          </a:prstGeom>
          <a:noFill/>
          <a:ln w="9360">
            <a:noFill/>
          </a:ln>
        </p:spPr>
        <p:txBody>
          <a:bodyPr anchor="ctr"/>
          <a:p>
            <a:pPr algn="ctr">
              <a:lnSpc>
                <a:spcPct val="100000"/>
              </a:lnSpc>
            </a:pPr>
            <a:r>
              <a:rPr b="0" lang="en-US" sz="3000" spc="-1" strike="noStrike">
                <a:solidFill>
                  <a:srgbClr val="000000"/>
                </a:solidFill>
                <a:latin typeface="Calibri"/>
              </a:rPr>
              <a:t>Code division multiple access (CDMA)</a:t>
            </a:r>
            <a:endParaRPr b="0" lang="en-US" sz="3000" spc="-1" strike="noStrike">
              <a:solidFill>
                <a:srgbClr val="000000"/>
              </a:solidFill>
              <a:latin typeface="Verdana"/>
            </a:endParaRPr>
          </a:p>
        </p:txBody>
      </p:sp>
      <p:sp>
        <p:nvSpPr>
          <p:cNvPr id="1164" name="TextShape 3"/>
          <p:cNvSpPr txBox="1"/>
          <p:nvPr/>
        </p:nvSpPr>
        <p:spPr>
          <a:xfrm>
            <a:off x="0" y="1447920"/>
            <a:ext cx="9143640" cy="3881160"/>
          </a:xfrm>
          <a:prstGeom prst="rect">
            <a:avLst/>
          </a:prstGeom>
          <a:noFill/>
          <a:ln w="9360">
            <a:noFill/>
          </a:ln>
        </p:spPr>
        <p:txBody>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CDMA assigns a different code to each node</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Codes </a:t>
            </a:r>
            <a:r>
              <a:rPr b="1" lang="en-US" sz="2400" spc="-1" strike="noStrike">
                <a:solidFill>
                  <a:srgbClr val="ff0000"/>
                </a:solidFill>
                <a:latin typeface="Calibri"/>
              </a:rPr>
              <a:t>orthogonal to each other</a:t>
            </a:r>
            <a:r>
              <a:rPr b="0" lang="en-US" sz="2400" spc="-1" strike="noStrike">
                <a:solidFill>
                  <a:srgbClr val="000000"/>
                </a:solidFill>
                <a:latin typeface="Calibri"/>
              </a:rPr>
              <a:t> (i.e inner-product = 0)</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Each node uses its unique code to encode the data bits it sends</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Nodes can </a:t>
            </a:r>
            <a:r>
              <a:rPr b="1" lang="en-US" sz="2400" spc="-1" strike="noStrike">
                <a:solidFill>
                  <a:srgbClr val="000000"/>
                </a:solidFill>
                <a:latin typeface="Calibri"/>
              </a:rPr>
              <a:t>transmit simultaneously</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1" lang="en-US" sz="2400" spc="-1" strike="noStrike">
                <a:solidFill>
                  <a:srgbClr val="000000"/>
                </a:solidFill>
                <a:latin typeface="Calibri"/>
              </a:rPr>
              <a:t>Multiple nodes per channel</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Their respective receivers </a:t>
            </a:r>
            <a:endParaRPr b="0" lang="en-US" sz="24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Calibri"/>
              </a:rPr>
              <a:t>Correctly receive a sender’s encoded data bits </a:t>
            </a:r>
            <a:endParaRPr b="0" lang="en-US" sz="24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1" lang="en-US" sz="2400" spc="-1" strike="noStrike">
                <a:solidFill>
                  <a:srgbClr val="000000"/>
                </a:solidFill>
                <a:latin typeface="Calibri"/>
              </a:rPr>
              <a:t>Assuming the receiver knows the sender’s code</a:t>
            </a:r>
            <a:r>
              <a:rPr b="0" lang="en-US" sz="2400" spc="-1" strike="noStrike">
                <a:solidFill>
                  <a:srgbClr val="000000"/>
                </a:solidFill>
                <a:latin typeface="Calibri"/>
              </a:rPr>
              <a:t> in spite of interfering transmissions by other nodes</a:t>
            </a:r>
            <a:endParaRPr b="0" lang="en-US" sz="2400" spc="-1" strike="noStrike">
              <a:solidFill>
                <a:srgbClr val="000000"/>
              </a:solidFill>
              <a:latin typeface="Calibri"/>
            </a:endParaRPr>
          </a:p>
        </p:txBody>
      </p:sp>
    </p:spTree>
  </p:cSld>
</p:sld>
</file>

<file path=ppt/slides/slide1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5" name="TextShape 1"/>
          <p:cNvSpPr txBox="1"/>
          <p:nvPr/>
        </p:nvSpPr>
        <p:spPr>
          <a:xfrm>
            <a:off x="6553080" y="6356520"/>
            <a:ext cx="2133360" cy="364680"/>
          </a:xfrm>
          <a:prstGeom prst="rect">
            <a:avLst/>
          </a:prstGeom>
          <a:noFill/>
          <a:ln>
            <a:noFill/>
          </a:ln>
        </p:spPr>
        <p:txBody>
          <a:bodyPr anchor="ctr"/>
          <a:p>
            <a:pPr algn="r">
              <a:lnSpc>
                <a:spcPct val="100000"/>
              </a:lnSpc>
            </a:pPr>
            <a:fld id="{9FA5229D-561D-4B32-8471-ADC3EE5E66C3}" type="slidenum">
              <a:rPr b="0" lang="en-US" sz="1200" spc="-1" strike="noStrike">
                <a:solidFill>
                  <a:srgbClr val="8b8b8b"/>
                </a:solidFill>
                <a:latin typeface="Verdana"/>
              </a:rPr>
              <a:t>&lt;number&gt;</a:t>
            </a:fld>
            <a:endParaRPr b="0" lang="en-US" sz="1200" spc="-1" strike="noStrike">
              <a:latin typeface="Times New Roman"/>
            </a:endParaRPr>
          </a:p>
        </p:txBody>
      </p:sp>
      <p:sp>
        <p:nvSpPr>
          <p:cNvPr id="1166" name="TextShape 2"/>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CDMA Example</a:t>
            </a:r>
            <a:endParaRPr b="0" lang="en-US" sz="4400" spc="-1" strike="noStrike">
              <a:solidFill>
                <a:srgbClr val="000000"/>
              </a:solidFill>
              <a:latin typeface="Verdana"/>
            </a:endParaRPr>
          </a:p>
        </p:txBody>
      </p:sp>
      <p:sp>
        <p:nvSpPr>
          <p:cNvPr id="1167" name="CustomShape 3"/>
          <p:cNvSpPr/>
          <p:nvPr/>
        </p:nvSpPr>
        <p:spPr>
          <a:xfrm>
            <a:off x="1371600" y="2895480"/>
            <a:ext cx="190476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d</a:t>
            </a:r>
            <a:r>
              <a:rPr b="0" lang="en-US" sz="2400" spc="-1" strike="noStrike" baseline="-25000">
                <a:solidFill>
                  <a:srgbClr val="000000"/>
                </a:solidFill>
                <a:latin typeface="Times New Roman"/>
              </a:rPr>
              <a:t>1</a:t>
            </a:r>
            <a:r>
              <a:rPr b="0" lang="en-US" sz="2400" spc="-1" strike="noStrike">
                <a:solidFill>
                  <a:srgbClr val="000000"/>
                </a:solidFill>
                <a:latin typeface="Times New Roman"/>
              </a:rPr>
              <a:t>=-1</a:t>
            </a:r>
            <a:endParaRPr b="0" lang="en-US" sz="2400" spc="-1" strike="noStrike">
              <a:latin typeface="Arial"/>
            </a:endParaRPr>
          </a:p>
        </p:txBody>
      </p:sp>
      <p:sp>
        <p:nvSpPr>
          <p:cNvPr id="1168" name="CustomShape 4"/>
          <p:cNvSpPr/>
          <p:nvPr/>
        </p:nvSpPr>
        <p:spPr>
          <a:xfrm>
            <a:off x="3276720" y="2362320"/>
            <a:ext cx="190476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d</a:t>
            </a:r>
            <a:r>
              <a:rPr b="0" lang="en-US" sz="2400" spc="-1" strike="noStrike" baseline="-25000">
                <a:solidFill>
                  <a:srgbClr val="000000"/>
                </a:solidFill>
                <a:latin typeface="Times New Roman"/>
              </a:rPr>
              <a:t>0</a:t>
            </a:r>
            <a:r>
              <a:rPr b="0" lang="en-US" sz="2400" spc="-1" strike="noStrike">
                <a:solidFill>
                  <a:srgbClr val="000000"/>
                </a:solidFill>
                <a:latin typeface="Times New Roman"/>
              </a:rPr>
              <a:t>=1</a:t>
            </a:r>
            <a:endParaRPr b="0" lang="en-US" sz="2400" spc="-1" strike="noStrike">
              <a:latin typeface="Arial"/>
            </a:endParaRPr>
          </a:p>
        </p:txBody>
      </p:sp>
      <p:sp>
        <p:nvSpPr>
          <p:cNvPr id="1169" name="Line 5"/>
          <p:cNvSpPr/>
          <p:nvPr/>
        </p:nvSpPr>
        <p:spPr>
          <a:xfrm>
            <a:off x="1371600" y="1828800"/>
            <a:ext cx="360" cy="2590560"/>
          </a:xfrm>
          <a:prstGeom prst="line">
            <a:avLst/>
          </a:prstGeom>
          <a:ln w="9360">
            <a:solidFill>
              <a:schemeClr val="tx1"/>
            </a:solidFill>
            <a:round/>
          </a:ln>
        </p:spPr>
        <p:style>
          <a:lnRef idx="0"/>
          <a:fillRef idx="0"/>
          <a:effectRef idx="0"/>
          <a:fontRef idx="minor"/>
        </p:style>
      </p:sp>
      <p:sp>
        <p:nvSpPr>
          <p:cNvPr id="1170" name="CustomShape 6"/>
          <p:cNvSpPr/>
          <p:nvPr/>
        </p:nvSpPr>
        <p:spPr>
          <a:xfrm>
            <a:off x="534240" y="1600200"/>
            <a:ext cx="102852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latin typeface="Times New Roman"/>
              </a:rPr>
              <a:t>Sender</a:t>
            </a:r>
            <a:endParaRPr b="0" lang="en-US" sz="2400" spc="-1" strike="noStrike">
              <a:latin typeface="Arial"/>
            </a:endParaRPr>
          </a:p>
        </p:txBody>
      </p:sp>
      <p:sp>
        <p:nvSpPr>
          <p:cNvPr id="1171" name="CustomShape 7"/>
          <p:cNvSpPr/>
          <p:nvPr/>
        </p:nvSpPr>
        <p:spPr>
          <a:xfrm>
            <a:off x="686520" y="2362320"/>
            <a:ext cx="757080" cy="8218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latin typeface="Times New Roman"/>
              </a:rPr>
              <a:t>Data</a:t>
            </a:r>
            <a:endParaRPr b="0" lang="en-US" sz="2400" spc="-1" strike="noStrike">
              <a:latin typeface="Arial"/>
            </a:endParaRPr>
          </a:p>
          <a:p>
            <a:pPr>
              <a:lnSpc>
                <a:spcPct val="100000"/>
              </a:lnSpc>
            </a:pPr>
            <a:r>
              <a:rPr b="0" lang="en-US" sz="2400" spc="-1" strike="noStrike">
                <a:solidFill>
                  <a:srgbClr val="000000"/>
                </a:solidFill>
                <a:latin typeface="Times New Roman"/>
              </a:rPr>
              <a:t>bits</a:t>
            </a:r>
            <a:endParaRPr b="0" lang="en-US" sz="2400" spc="-1" strike="noStrike">
              <a:latin typeface="Arial"/>
            </a:endParaRPr>
          </a:p>
        </p:txBody>
      </p:sp>
      <p:sp>
        <p:nvSpPr>
          <p:cNvPr id="1172" name="Line 8"/>
          <p:cNvSpPr/>
          <p:nvPr/>
        </p:nvSpPr>
        <p:spPr>
          <a:xfrm>
            <a:off x="3276360" y="1752480"/>
            <a:ext cx="360" cy="2743200"/>
          </a:xfrm>
          <a:prstGeom prst="line">
            <a:avLst/>
          </a:prstGeom>
          <a:ln w="9360">
            <a:solidFill>
              <a:schemeClr val="tx1"/>
            </a:solidFill>
            <a:round/>
          </a:ln>
        </p:spPr>
        <p:style>
          <a:lnRef idx="0"/>
          <a:fillRef idx="0"/>
          <a:effectRef idx="0"/>
          <a:fontRef idx="minor"/>
        </p:style>
      </p:sp>
      <p:sp>
        <p:nvSpPr>
          <p:cNvPr id="1173" name="CustomShape 9"/>
          <p:cNvSpPr/>
          <p:nvPr/>
        </p:nvSpPr>
        <p:spPr>
          <a:xfrm>
            <a:off x="1371600" y="373392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174" name="Line 10"/>
          <p:cNvSpPr/>
          <p:nvPr/>
        </p:nvSpPr>
        <p:spPr>
          <a:xfrm>
            <a:off x="1295280" y="4267080"/>
            <a:ext cx="3886200" cy="360"/>
          </a:xfrm>
          <a:prstGeom prst="line">
            <a:avLst/>
          </a:prstGeom>
          <a:ln w="9360">
            <a:solidFill>
              <a:schemeClr val="tx1"/>
            </a:solidFill>
            <a:round/>
          </a:ln>
        </p:spPr>
        <p:style>
          <a:lnRef idx="0"/>
          <a:fillRef idx="0"/>
          <a:effectRef idx="0"/>
          <a:fontRef idx="minor"/>
        </p:style>
      </p:sp>
      <p:sp>
        <p:nvSpPr>
          <p:cNvPr id="1175" name="Line 11"/>
          <p:cNvSpPr/>
          <p:nvPr/>
        </p:nvSpPr>
        <p:spPr>
          <a:xfrm>
            <a:off x="5181480" y="1676160"/>
            <a:ext cx="360" cy="2743200"/>
          </a:xfrm>
          <a:prstGeom prst="line">
            <a:avLst/>
          </a:prstGeom>
          <a:ln w="9360">
            <a:solidFill>
              <a:schemeClr val="tx1"/>
            </a:solidFill>
            <a:round/>
          </a:ln>
        </p:spPr>
        <p:style>
          <a:lnRef idx="0"/>
          <a:fillRef idx="0"/>
          <a:effectRef idx="0"/>
          <a:fontRef idx="minor"/>
        </p:style>
      </p:sp>
      <p:sp>
        <p:nvSpPr>
          <p:cNvPr id="1176" name="CustomShape 12"/>
          <p:cNvSpPr/>
          <p:nvPr/>
        </p:nvSpPr>
        <p:spPr>
          <a:xfrm>
            <a:off x="1600200" y="373392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177" name="CustomShape 13"/>
          <p:cNvSpPr/>
          <p:nvPr/>
        </p:nvSpPr>
        <p:spPr>
          <a:xfrm>
            <a:off x="4191120" y="373392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178" name="CustomShape 14"/>
          <p:cNvSpPr/>
          <p:nvPr/>
        </p:nvSpPr>
        <p:spPr>
          <a:xfrm>
            <a:off x="3962520" y="426708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179" name="CustomShape 15"/>
          <p:cNvSpPr/>
          <p:nvPr/>
        </p:nvSpPr>
        <p:spPr>
          <a:xfrm>
            <a:off x="3733920" y="373392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180" name="CustomShape 16"/>
          <p:cNvSpPr/>
          <p:nvPr/>
        </p:nvSpPr>
        <p:spPr>
          <a:xfrm>
            <a:off x="3505320" y="373392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181" name="CustomShape 17"/>
          <p:cNvSpPr/>
          <p:nvPr/>
        </p:nvSpPr>
        <p:spPr>
          <a:xfrm>
            <a:off x="3276720" y="373392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182" name="CustomShape 18"/>
          <p:cNvSpPr/>
          <p:nvPr/>
        </p:nvSpPr>
        <p:spPr>
          <a:xfrm>
            <a:off x="4952880" y="426708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183" name="CustomShape 19"/>
          <p:cNvSpPr/>
          <p:nvPr/>
        </p:nvSpPr>
        <p:spPr>
          <a:xfrm>
            <a:off x="4724280" y="426708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184" name="CustomShape 20"/>
          <p:cNvSpPr/>
          <p:nvPr/>
        </p:nvSpPr>
        <p:spPr>
          <a:xfrm>
            <a:off x="4495680" y="426708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185" name="CustomShape 21"/>
          <p:cNvSpPr/>
          <p:nvPr/>
        </p:nvSpPr>
        <p:spPr>
          <a:xfrm>
            <a:off x="2286000" y="373392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186" name="CustomShape 22"/>
          <p:cNvSpPr/>
          <p:nvPr/>
        </p:nvSpPr>
        <p:spPr>
          <a:xfrm>
            <a:off x="2057400" y="426708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187" name="CustomShape 23"/>
          <p:cNvSpPr/>
          <p:nvPr/>
        </p:nvSpPr>
        <p:spPr>
          <a:xfrm>
            <a:off x="1828800" y="373392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188" name="CustomShape 24"/>
          <p:cNvSpPr/>
          <p:nvPr/>
        </p:nvSpPr>
        <p:spPr>
          <a:xfrm>
            <a:off x="3048120" y="426708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189" name="CustomShape 25"/>
          <p:cNvSpPr/>
          <p:nvPr/>
        </p:nvSpPr>
        <p:spPr>
          <a:xfrm>
            <a:off x="2819520" y="426708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190" name="CustomShape 26"/>
          <p:cNvSpPr/>
          <p:nvPr/>
        </p:nvSpPr>
        <p:spPr>
          <a:xfrm>
            <a:off x="2590920" y="426708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191" name="CustomShape 27"/>
          <p:cNvSpPr/>
          <p:nvPr/>
        </p:nvSpPr>
        <p:spPr>
          <a:xfrm>
            <a:off x="5791320" y="2590920"/>
            <a:ext cx="380520" cy="456840"/>
          </a:xfrm>
          <a:prstGeom prst="ellipse">
            <a:avLst/>
          </a:prstGeom>
          <a:solidFill>
            <a:schemeClr val="folHlink"/>
          </a:solidFill>
          <a:ln w="9360">
            <a:solidFill>
              <a:schemeClr val="tx1"/>
            </a:solidFill>
            <a:round/>
          </a:ln>
        </p:spPr>
        <p:style>
          <a:lnRef idx="0"/>
          <a:fillRef idx="0"/>
          <a:effectRef idx="0"/>
          <a:fontRef idx="minor"/>
        </p:style>
      </p:sp>
      <p:sp>
        <p:nvSpPr>
          <p:cNvPr id="1192" name="Line 28"/>
          <p:cNvSpPr/>
          <p:nvPr/>
        </p:nvSpPr>
        <p:spPr>
          <a:xfrm>
            <a:off x="5181480" y="2895480"/>
            <a:ext cx="609480" cy="360"/>
          </a:xfrm>
          <a:prstGeom prst="line">
            <a:avLst/>
          </a:prstGeom>
          <a:ln w="9360">
            <a:solidFill>
              <a:schemeClr val="tx1"/>
            </a:solidFill>
            <a:round/>
            <a:tailEnd len="med" type="triangle" w="med"/>
          </a:ln>
        </p:spPr>
        <p:style>
          <a:lnRef idx="0"/>
          <a:fillRef idx="0"/>
          <a:effectRef idx="0"/>
          <a:fontRef idx="minor"/>
        </p:style>
      </p:sp>
      <p:sp>
        <p:nvSpPr>
          <p:cNvPr id="1193" name="Line 29"/>
          <p:cNvSpPr/>
          <p:nvPr/>
        </p:nvSpPr>
        <p:spPr>
          <a:xfrm flipV="1">
            <a:off x="5181480" y="3047760"/>
            <a:ext cx="685800" cy="1219320"/>
          </a:xfrm>
          <a:prstGeom prst="line">
            <a:avLst/>
          </a:prstGeom>
          <a:ln w="9360">
            <a:solidFill>
              <a:schemeClr val="tx1"/>
            </a:solidFill>
            <a:round/>
            <a:tailEnd len="med" type="triangle" w="med"/>
          </a:ln>
        </p:spPr>
        <p:style>
          <a:lnRef idx="0"/>
          <a:fillRef idx="0"/>
          <a:effectRef idx="0"/>
          <a:fontRef idx="minor"/>
        </p:style>
      </p:sp>
      <p:sp>
        <p:nvSpPr>
          <p:cNvPr id="1194" name="Line 30"/>
          <p:cNvSpPr/>
          <p:nvPr/>
        </p:nvSpPr>
        <p:spPr>
          <a:xfrm>
            <a:off x="6172200" y="2895480"/>
            <a:ext cx="457200" cy="360"/>
          </a:xfrm>
          <a:prstGeom prst="line">
            <a:avLst/>
          </a:prstGeom>
          <a:ln w="9360">
            <a:solidFill>
              <a:schemeClr val="tx1"/>
            </a:solidFill>
            <a:round/>
            <a:tailEnd len="med" type="triangle" w="med"/>
          </a:ln>
        </p:spPr>
        <p:style>
          <a:lnRef idx="0"/>
          <a:fillRef idx="0"/>
          <a:effectRef idx="0"/>
          <a:fontRef idx="minor"/>
        </p:style>
      </p:sp>
      <p:sp>
        <p:nvSpPr>
          <p:cNvPr id="1195" name="CustomShape 31"/>
          <p:cNvSpPr/>
          <p:nvPr/>
        </p:nvSpPr>
        <p:spPr>
          <a:xfrm>
            <a:off x="6190200" y="2251080"/>
            <a:ext cx="1395360" cy="50580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latin typeface="Times New Roman"/>
              </a:rPr>
              <a:t>Z</a:t>
            </a:r>
            <a:r>
              <a:rPr b="0" lang="en-US" sz="2400" spc="-1" strike="noStrike" baseline="-25000">
                <a:solidFill>
                  <a:srgbClr val="000000"/>
                </a:solidFill>
                <a:latin typeface="Times New Roman"/>
              </a:rPr>
              <a:t>i,m</a:t>
            </a:r>
            <a:r>
              <a:rPr b="0" lang="en-US" sz="2400" spc="-1" strike="noStrike">
                <a:solidFill>
                  <a:srgbClr val="000000"/>
                </a:solidFill>
                <a:latin typeface="Times New Roman"/>
              </a:rPr>
              <a:t>=d</a:t>
            </a:r>
            <a:r>
              <a:rPr b="0" lang="en-US" sz="2400" spc="-1" strike="noStrike" baseline="-25000">
                <a:solidFill>
                  <a:srgbClr val="000000"/>
                </a:solidFill>
                <a:latin typeface="Times New Roman"/>
              </a:rPr>
              <a:t>i</a:t>
            </a:r>
            <a:r>
              <a:rPr b="0" lang="en-US" sz="2400" spc="-1" strike="noStrike">
                <a:solidFill>
                  <a:srgbClr val="000000"/>
                </a:solidFill>
                <a:latin typeface="Times New Roman"/>
              </a:rPr>
              <a:t>*c</a:t>
            </a:r>
            <a:r>
              <a:rPr b="0" lang="en-US" sz="2400" spc="-1" strike="noStrike" baseline="-25000">
                <a:solidFill>
                  <a:srgbClr val="000000"/>
                </a:solidFill>
                <a:latin typeface="Times New Roman"/>
              </a:rPr>
              <a:t>m</a:t>
            </a:r>
            <a:endParaRPr b="0" lang="en-US" sz="2400" spc="-1" strike="noStrike">
              <a:latin typeface="Arial"/>
            </a:endParaRPr>
          </a:p>
        </p:txBody>
      </p:sp>
      <p:sp>
        <p:nvSpPr>
          <p:cNvPr id="1196" name="CustomShape 32"/>
          <p:cNvSpPr/>
          <p:nvPr/>
        </p:nvSpPr>
        <p:spPr>
          <a:xfrm>
            <a:off x="1675800" y="4724280"/>
            <a:ext cx="157104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latin typeface="Times New Roman"/>
              </a:rPr>
              <a:t>Time slot 1</a:t>
            </a:r>
            <a:endParaRPr b="0" lang="en-US" sz="2400" spc="-1" strike="noStrike">
              <a:latin typeface="Arial"/>
            </a:endParaRPr>
          </a:p>
        </p:txBody>
      </p:sp>
      <p:sp>
        <p:nvSpPr>
          <p:cNvPr id="1197" name="CustomShape 33"/>
          <p:cNvSpPr/>
          <p:nvPr/>
        </p:nvSpPr>
        <p:spPr>
          <a:xfrm>
            <a:off x="3428280" y="4724280"/>
            <a:ext cx="157104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latin typeface="Times New Roman"/>
              </a:rPr>
              <a:t>Time slot 0</a:t>
            </a:r>
            <a:endParaRPr b="0" lang="en-US" sz="2400" spc="-1" strike="noStrike">
              <a:latin typeface="Arial"/>
            </a:endParaRPr>
          </a:p>
        </p:txBody>
      </p:sp>
      <p:sp>
        <p:nvSpPr>
          <p:cNvPr id="1198" name="CustomShape 34"/>
          <p:cNvSpPr/>
          <p:nvPr/>
        </p:nvSpPr>
        <p:spPr>
          <a:xfrm>
            <a:off x="5029200" y="563868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199" name="Line 35"/>
          <p:cNvSpPr/>
          <p:nvPr/>
        </p:nvSpPr>
        <p:spPr>
          <a:xfrm>
            <a:off x="4952880" y="5638680"/>
            <a:ext cx="3886200" cy="360"/>
          </a:xfrm>
          <a:prstGeom prst="line">
            <a:avLst/>
          </a:prstGeom>
          <a:ln w="9360">
            <a:solidFill>
              <a:schemeClr val="tx1"/>
            </a:solidFill>
            <a:round/>
          </a:ln>
        </p:spPr>
        <p:style>
          <a:lnRef idx="0"/>
          <a:fillRef idx="0"/>
          <a:effectRef idx="0"/>
          <a:fontRef idx="minor"/>
        </p:style>
      </p:sp>
      <p:sp>
        <p:nvSpPr>
          <p:cNvPr id="1200" name="CustomShape 36"/>
          <p:cNvSpPr/>
          <p:nvPr/>
        </p:nvSpPr>
        <p:spPr>
          <a:xfrm>
            <a:off x="5257800" y="563868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201" name="CustomShape 37"/>
          <p:cNvSpPr/>
          <p:nvPr/>
        </p:nvSpPr>
        <p:spPr>
          <a:xfrm>
            <a:off x="7848720" y="510552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202" name="CustomShape 38"/>
          <p:cNvSpPr/>
          <p:nvPr/>
        </p:nvSpPr>
        <p:spPr>
          <a:xfrm>
            <a:off x="7620120" y="563868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203" name="CustomShape 39"/>
          <p:cNvSpPr/>
          <p:nvPr/>
        </p:nvSpPr>
        <p:spPr>
          <a:xfrm>
            <a:off x="7391520" y="510552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204" name="CustomShape 40"/>
          <p:cNvSpPr/>
          <p:nvPr/>
        </p:nvSpPr>
        <p:spPr>
          <a:xfrm>
            <a:off x="7162920" y="510552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205" name="CustomShape 41"/>
          <p:cNvSpPr/>
          <p:nvPr/>
        </p:nvSpPr>
        <p:spPr>
          <a:xfrm>
            <a:off x="6934320" y="510552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206" name="CustomShape 42"/>
          <p:cNvSpPr/>
          <p:nvPr/>
        </p:nvSpPr>
        <p:spPr>
          <a:xfrm>
            <a:off x="8610480" y="563868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207" name="CustomShape 43"/>
          <p:cNvSpPr/>
          <p:nvPr/>
        </p:nvSpPr>
        <p:spPr>
          <a:xfrm>
            <a:off x="8381880" y="563868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208" name="CustomShape 44"/>
          <p:cNvSpPr/>
          <p:nvPr/>
        </p:nvSpPr>
        <p:spPr>
          <a:xfrm>
            <a:off x="8153280" y="563868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209" name="CustomShape 45"/>
          <p:cNvSpPr/>
          <p:nvPr/>
        </p:nvSpPr>
        <p:spPr>
          <a:xfrm>
            <a:off x="6019920" y="563868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210" name="CustomShape 46"/>
          <p:cNvSpPr/>
          <p:nvPr/>
        </p:nvSpPr>
        <p:spPr>
          <a:xfrm>
            <a:off x="5715000" y="510552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211" name="CustomShape 47"/>
          <p:cNvSpPr/>
          <p:nvPr/>
        </p:nvSpPr>
        <p:spPr>
          <a:xfrm>
            <a:off x="5486400" y="563868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212" name="CustomShape 48"/>
          <p:cNvSpPr/>
          <p:nvPr/>
        </p:nvSpPr>
        <p:spPr>
          <a:xfrm>
            <a:off x="6705720" y="510552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213" name="CustomShape 49"/>
          <p:cNvSpPr/>
          <p:nvPr/>
        </p:nvSpPr>
        <p:spPr>
          <a:xfrm>
            <a:off x="6477120" y="510552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214" name="CustomShape 50"/>
          <p:cNvSpPr/>
          <p:nvPr/>
        </p:nvSpPr>
        <p:spPr>
          <a:xfrm>
            <a:off x="6248520" y="5105520"/>
            <a:ext cx="228240" cy="5331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215" name="CustomShape 51"/>
          <p:cNvSpPr/>
          <p:nvPr/>
        </p:nvSpPr>
        <p:spPr>
          <a:xfrm>
            <a:off x="2669400" y="5638680"/>
            <a:ext cx="222156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2400" spc="-1" strike="noStrike">
                <a:solidFill>
                  <a:srgbClr val="000000"/>
                </a:solidFill>
                <a:latin typeface="Times New Roman"/>
              </a:rPr>
              <a:t>Channel output</a:t>
            </a:r>
            <a:endParaRPr b="0" lang="en-US" sz="2400" spc="-1" strike="noStrike">
              <a:latin typeface="Arial"/>
            </a:endParaRPr>
          </a:p>
        </p:txBody>
      </p:sp>
      <p:sp>
        <p:nvSpPr>
          <p:cNvPr id="1216" name="CustomShape 52"/>
          <p:cNvSpPr/>
          <p:nvPr/>
        </p:nvSpPr>
        <p:spPr>
          <a:xfrm>
            <a:off x="305640" y="3657600"/>
            <a:ext cx="1028520" cy="8218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latin typeface="Times New Roman"/>
              </a:rPr>
              <a:t>Spread</a:t>
            </a:r>
            <a:endParaRPr b="0" lang="en-US" sz="2400" spc="-1" strike="noStrike">
              <a:latin typeface="Arial"/>
            </a:endParaRPr>
          </a:p>
          <a:p>
            <a:pPr>
              <a:lnSpc>
                <a:spcPct val="100000"/>
              </a:lnSpc>
            </a:pPr>
            <a:r>
              <a:rPr b="0" lang="en-US" sz="2400" spc="-1" strike="noStrike">
                <a:solidFill>
                  <a:srgbClr val="000000"/>
                </a:solidFill>
                <a:latin typeface="Times New Roman"/>
              </a:rPr>
              <a:t>code</a:t>
            </a:r>
            <a:endParaRPr b="0" lang="en-US" sz="2400" spc="-1" strike="noStrike">
              <a:latin typeface="Arial"/>
            </a:endParaRPr>
          </a:p>
        </p:txBody>
      </p:sp>
    </p:spTree>
  </p:cSld>
</p:sld>
</file>

<file path=ppt/slides/slide1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7" name="TextShape 1"/>
          <p:cNvSpPr txBox="1"/>
          <p:nvPr/>
        </p:nvSpPr>
        <p:spPr>
          <a:xfrm>
            <a:off x="6553080" y="6356520"/>
            <a:ext cx="2133360" cy="364680"/>
          </a:xfrm>
          <a:prstGeom prst="rect">
            <a:avLst/>
          </a:prstGeom>
          <a:noFill/>
          <a:ln>
            <a:noFill/>
          </a:ln>
        </p:spPr>
        <p:txBody>
          <a:bodyPr anchor="ctr"/>
          <a:p>
            <a:pPr algn="r">
              <a:lnSpc>
                <a:spcPct val="100000"/>
              </a:lnSpc>
            </a:pPr>
            <a:fld id="{08B32318-A894-4F6E-B27A-13AE7037921F}" type="slidenum">
              <a:rPr b="0" lang="en-US" sz="1200" spc="-1" strike="noStrike">
                <a:solidFill>
                  <a:srgbClr val="8b8b8b"/>
                </a:solidFill>
                <a:latin typeface="Verdana"/>
              </a:rPr>
              <a:t>&lt;number&gt;</a:t>
            </a:fld>
            <a:endParaRPr b="0" lang="en-US" sz="1200" spc="-1" strike="noStrike">
              <a:latin typeface="Times New Roman"/>
            </a:endParaRPr>
          </a:p>
        </p:txBody>
      </p:sp>
      <p:sp>
        <p:nvSpPr>
          <p:cNvPr id="1218" name="TextShape 2"/>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CDMA Example (cont’d)</a:t>
            </a:r>
            <a:endParaRPr b="0" lang="en-US" sz="4400" spc="-1" strike="noStrike">
              <a:solidFill>
                <a:srgbClr val="000000"/>
              </a:solidFill>
              <a:latin typeface="Verdana"/>
            </a:endParaRPr>
          </a:p>
        </p:txBody>
      </p:sp>
      <p:sp>
        <p:nvSpPr>
          <p:cNvPr id="1219" name="TextShape 3"/>
          <p:cNvSpPr txBox="1"/>
          <p:nvPr/>
        </p:nvSpPr>
        <p:spPr>
          <a:xfrm>
            <a:off x="685800" y="2362320"/>
            <a:ext cx="8229240" cy="3881160"/>
          </a:xfrm>
          <a:prstGeom prst="rect">
            <a:avLst/>
          </a:prstGeom>
          <a:noFill/>
          <a:ln w="9360">
            <a:noFill/>
          </a:ln>
        </p:spPr>
        <p:txBody>
          <a:bodyPr/>
          <a:p>
            <a:pPr marL="343080" indent="-342720">
              <a:lnSpc>
                <a:spcPct val="90000"/>
              </a:lnSpc>
              <a:spcBef>
                <a:spcPts val="479"/>
              </a:spcBef>
              <a:buClr>
                <a:srgbClr val="000000"/>
              </a:buClr>
              <a:buFont typeface="Arial"/>
              <a:buChar char="•"/>
            </a:pPr>
            <a:r>
              <a:rPr b="0" lang="en-US" sz="2400" spc="-1" strike="noStrike">
                <a:solidFill>
                  <a:srgbClr val="000000"/>
                </a:solidFill>
                <a:latin typeface="Calibri"/>
              </a:rPr>
              <a:t>When no interfering senders, receiver would </a:t>
            </a:r>
            <a:endParaRPr b="0" lang="en-US" sz="2400" spc="-1" strike="noStrike">
              <a:solidFill>
                <a:srgbClr val="000000"/>
              </a:solidFill>
              <a:latin typeface="Calibri"/>
            </a:endParaRPr>
          </a:p>
          <a:p>
            <a:pPr lvl="2" marL="1143000" indent="-228240">
              <a:lnSpc>
                <a:spcPct val="90000"/>
              </a:lnSpc>
              <a:spcBef>
                <a:spcPts val="479"/>
              </a:spcBef>
              <a:buClr>
                <a:srgbClr val="000000"/>
              </a:buClr>
              <a:buFont typeface="Arial"/>
              <a:buChar char="•"/>
            </a:pPr>
            <a:r>
              <a:rPr b="0" lang="en-US" sz="2400" spc="-1" strike="noStrike">
                <a:solidFill>
                  <a:srgbClr val="000000"/>
                </a:solidFill>
                <a:latin typeface="Calibri"/>
              </a:rPr>
              <a:t>Receive the encoded bits </a:t>
            </a:r>
            <a:endParaRPr b="0" lang="en-US" sz="2400" spc="-1" strike="noStrike">
              <a:solidFill>
                <a:srgbClr val="000000"/>
              </a:solidFill>
              <a:latin typeface="Calibri"/>
            </a:endParaRPr>
          </a:p>
          <a:p>
            <a:pPr lvl="2" marL="1143000" indent="-228240">
              <a:lnSpc>
                <a:spcPct val="90000"/>
              </a:lnSpc>
              <a:spcBef>
                <a:spcPts val="479"/>
              </a:spcBef>
              <a:buClr>
                <a:srgbClr val="000000"/>
              </a:buClr>
              <a:buFont typeface="Arial"/>
              <a:buChar char="•"/>
            </a:pPr>
            <a:r>
              <a:rPr b="0" lang="en-US" sz="2400" spc="-1" strike="noStrike">
                <a:solidFill>
                  <a:srgbClr val="000000"/>
                </a:solidFill>
                <a:latin typeface="Calibri"/>
              </a:rPr>
              <a:t>Recover the original data bit, d</a:t>
            </a:r>
            <a:r>
              <a:rPr b="0" lang="en-US" sz="2400" spc="-1" strike="noStrike" baseline="-25000">
                <a:solidFill>
                  <a:srgbClr val="000000"/>
                </a:solidFill>
                <a:latin typeface="Calibri"/>
              </a:rPr>
              <a:t>i</a:t>
            </a:r>
            <a:r>
              <a:rPr b="0" lang="en-US" sz="2400" spc="-1" strike="noStrike">
                <a:solidFill>
                  <a:srgbClr val="000000"/>
                </a:solidFill>
                <a:latin typeface="Calibri"/>
              </a:rPr>
              <a:t>, by computing</a:t>
            </a:r>
            <a:endParaRPr b="0" lang="en-US" sz="2400" spc="-1" strike="noStrike">
              <a:solidFill>
                <a:srgbClr val="000000"/>
              </a:solidFill>
              <a:latin typeface="Calibri"/>
            </a:endParaRPr>
          </a:p>
          <a:p>
            <a:endParaRPr b="0" lang="en-US" sz="2400" spc="-1" strike="noStrike">
              <a:solidFill>
                <a:srgbClr val="000000"/>
              </a:solidFill>
              <a:latin typeface="Calibri"/>
            </a:endParaRPr>
          </a:p>
          <a:p>
            <a:r>
              <a:rPr b="0" lang="en-US" sz="2400" spc="-1" strike="noStrike">
                <a:solidFill>
                  <a:srgbClr val="000000"/>
                </a:solidFill>
                <a:latin typeface="Calibri"/>
              </a:rPr>
              <a:t>                     </a:t>
            </a:r>
            <a:r>
              <a:rPr b="0" lang="en-US" sz="2400" spc="-1" strike="noStrike">
                <a:solidFill>
                  <a:srgbClr val="000000"/>
                </a:solidFill>
                <a:latin typeface="Calibri"/>
              </a:rPr>
              <a:t>d</a:t>
            </a:r>
            <a:r>
              <a:rPr b="0" lang="en-US" sz="2400" spc="-1" strike="noStrike" baseline="-25000">
                <a:solidFill>
                  <a:srgbClr val="000000"/>
                </a:solidFill>
                <a:latin typeface="Calibri"/>
              </a:rPr>
              <a:t>i</a:t>
            </a:r>
            <a:r>
              <a:rPr b="0" lang="en-US" sz="2400" spc="-1" strike="noStrike">
                <a:solidFill>
                  <a:srgbClr val="000000"/>
                </a:solidFill>
                <a:latin typeface="Calibri"/>
              </a:rPr>
              <a:t>= </a:t>
            </a:r>
            <a:r>
              <a:rPr b="0" lang="en-US" sz="2400" spc="-1" strike="noStrike">
                <a:solidFill>
                  <a:srgbClr val="000000"/>
                </a:solidFill>
                <a:latin typeface="Calibri"/>
              </a:rPr>
              <a:t>—   </a:t>
            </a:r>
            <a:r>
              <a:rPr b="0" lang="en-US" sz="2400" spc="-1" strike="noStrike">
                <a:solidFill>
                  <a:srgbClr val="000000"/>
                </a:solidFill>
                <a:latin typeface="Symbol"/>
              </a:rPr>
              <a:t>S</a:t>
            </a:r>
            <a:r>
              <a:rPr b="0" lang="en-US" sz="2400" spc="-1" strike="noStrike">
                <a:solidFill>
                  <a:srgbClr val="000000"/>
                </a:solidFill>
                <a:latin typeface="Calibri"/>
              </a:rPr>
              <a:t>  Z</a:t>
            </a:r>
            <a:r>
              <a:rPr b="0" lang="en-US" sz="2400" spc="-1" strike="noStrike" baseline="-25000">
                <a:solidFill>
                  <a:srgbClr val="000000"/>
                </a:solidFill>
                <a:latin typeface="Calibri"/>
              </a:rPr>
              <a:t>i,m</a:t>
            </a:r>
            <a:r>
              <a:rPr b="0" lang="en-US" sz="2400" spc="-1" strike="noStrike">
                <a:solidFill>
                  <a:srgbClr val="000000"/>
                </a:solidFill>
                <a:latin typeface="Calibri"/>
              </a:rPr>
              <a:t>*c</a:t>
            </a:r>
            <a:r>
              <a:rPr b="0" lang="en-US" sz="2400" spc="-1" strike="noStrike" baseline="-25000">
                <a:solidFill>
                  <a:srgbClr val="000000"/>
                </a:solidFill>
                <a:latin typeface="Calibri"/>
              </a:rPr>
              <a:t>m</a:t>
            </a:r>
            <a:endParaRPr b="0" lang="en-US" sz="2400" spc="-1" strike="noStrike">
              <a:solidFill>
                <a:srgbClr val="000000"/>
              </a:solidFill>
              <a:latin typeface="Calibri"/>
            </a:endParaRPr>
          </a:p>
          <a:p>
            <a:pPr marL="343080" indent="-342720">
              <a:lnSpc>
                <a:spcPct val="90000"/>
              </a:lnSpc>
              <a:spcBef>
                <a:spcPts val="479"/>
              </a:spcBef>
            </a:pPr>
            <a:r>
              <a:rPr b="0" lang="en-US" sz="2400" spc="-1" strike="noStrike">
                <a:solidFill>
                  <a:srgbClr val="000000"/>
                </a:solidFill>
                <a:latin typeface="Calibri"/>
              </a:rPr>
              <a:t>                                </a:t>
            </a:r>
            <a:endParaRPr b="0" lang="en-US" sz="2400" spc="-1" strike="noStrike">
              <a:solidFill>
                <a:srgbClr val="000000"/>
              </a:solidFill>
              <a:latin typeface="Calibri"/>
            </a:endParaRPr>
          </a:p>
          <a:p>
            <a:pPr marL="343080" indent="-342720">
              <a:lnSpc>
                <a:spcPct val="90000"/>
              </a:lnSpc>
              <a:spcBef>
                <a:spcPts val="479"/>
              </a:spcBef>
              <a:buClr>
                <a:srgbClr val="000000"/>
              </a:buClr>
              <a:buFont typeface="Arial"/>
              <a:buChar char="•"/>
            </a:pPr>
            <a:r>
              <a:rPr b="1" lang="en-US" sz="2400" spc="-1" strike="noStrike">
                <a:solidFill>
                  <a:srgbClr val="000000"/>
                </a:solidFill>
                <a:latin typeface="Calibri"/>
              </a:rPr>
              <a:t>Interfering transmitted bit signals are additive</a:t>
            </a:r>
            <a:endParaRPr b="0" lang="en-US" sz="2400" spc="-1" strike="noStrike">
              <a:solidFill>
                <a:srgbClr val="000000"/>
              </a:solidFill>
              <a:latin typeface="Calibri"/>
            </a:endParaRPr>
          </a:p>
          <a:p>
            <a:pPr marL="343080" indent="-342720">
              <a:lnSpc>
                <a:spcPct val="90000"/>
              </a:lnSpc>
              <a:spcBef>
                <a:spcPts val="479"/>
              </a:spcBef>
            </a:pPr>
            <a:r>
              <a:rPr b="1" lang="en-US" sz="2400" spc="-1" strike="noStrike">
                <a:solidFill>
                  <a:srgbClr val="000000"/>
                </a:solidFill>
                <a:latin typeface="Calibri"/>
              </a:rPr>
              <a:t>    </a:t>
            </a:r>
            <a:endParaRPr b="0" lang="en-US" sz="2400" spc="-1" strike="noStrike">
              <a:solidFill>
                <a:srgbClr val="000000"/>
              </a:solidFill>
              <a:latin typeface="Calibri"/>
            </a:endParaRPr>
          </a:p>
        </p:txBody>
      </p:sp>
      <p:sp>
        <p:nvSpPr>
          <p:cNvPr id="1220" name="CustomShape 4"/>
          <p:cNvSpPr/>
          <p:nvPr/>
        </p:nvSpPr>
        <p:spPr>
          <a:xfrm>
            <a:off x="3733920" y="4191120"/>
            <a:ext cx="744120" cy="379800"/>
          </a:xfrm>
          <a:prstGeom prst="rect">
            <a:avLst/>
          </a:prstGeom>
          <a:noFill/>
          <a:ln w="9360">
            <a:noFill/>
          </a:ln>
        </p:spPr>
        <p:style>
          <a:lnRef idx="0"/>
          <a:fillRef idx="0"/>
          <a:effectRef idx="0"/>
          <a:fontRef idx="minor"/>
        </p:style>
        <p:txBody>
          <a:bodyPr lIns="90000" rIns="90000" tIns="45000" bIns="45000"/>
          <a:p>
            <a:pPr>
              <a:lnSpc>
                <a:spcPct val="100000"/>
              </a:lnSpc>
            </a:pPr>
            <a:r>
              <a:rPr b="0" lang="en-US" sz="1900" spc="-1" strike="noStrike">
                <a:solidFill>
                  <a:srgbClr val="000000"/>
                </a:solidFill>
                <a:latin typeface="Times New Roman"/>
              </a:rPr>
              <a:t>m=1</a:t>
            </a:r>
            <a:endParaRPr b="0" lang="en-US" sz="1900" spc="-1" strike="noStrike">
              <a:latin typeface="Arial"/>
            </a:endParaRPr>
          </a:p>
        </p:txBody>
      </p:sp>
      <p:sp>
        <p:nvSpPr>
          <p:cNvPr id="1221" name="CustomShape 5"/>
          <p:cNvSpPr/>
          <p:nvPr/>
        </p:nvSpPr>
        <p:spPr>
          <a:xfrm>
            <a:off x="1905120" y="5867280"/>
            <a:ext cx="183960" cy="456840"/>
          </a:xfrm>
          <a:prstGeom prst="rect">
            <a:avLst/>
          </a:prstGeom>
          <a:noFill/>
          <a:ln w="9360">
            <a:noFill/>
          </a:ln>
        </p:spPr>
        <p:style>
          <a:lnRef idx="0"/>
          <a:fillRef idx="0"/>
          <a:effectRef idx="0"/>
          <a:fontRef idx="minor"/>
        </p:style>
      </p:sp>
      <p:sp>
        <p:nvSpPr>
          <p:cNvPr id="1222" name="CustomShape 6"/>
          <p:cNvSpPr/>
          <p:nvPr/>
        </p:nvSpPr>
        <p:spPr>
          <a:xfrm>
            <a:off x="3886200" y="3581280"/>
            <a:ext cx="455400" cy="379800"/>
          </a:xfrm>
          <a:prstGeom prst="rect">
            <a:avLst/>
          </a:prstGeom>
          <a:noFill/>
          <a:ln w="9360">
            <a:noFill/>
          </a:ln>
        </p:spPr>
        <p:style>
          <a:lnRef idx="0"/>
          <a:fillRef idx="0"/>
          <a:effectRef idx="0"/>
          <a:fontRef idx="minor"/>
        </p:style>
        <p:txBody>
          <a:bodyPr lIns="90000" rIns="90000" tIns="45000" bIns="45000"/>
          <a:p>
            <a:pPr>
              <a:lnSpc>
                <a:spcPct val="100000"/>
              </a:lnSpc>
            </a:pPr>
            <a:r>
              <a:rPr b="0" lang="en-US" sz="1900" spc="-1" strike="noStrike">
                <a:solidFill>
                  <a:srgbClr val="000000"/>
                </a:solidFill>
                <a:latin typeface="Times New Roman"/>
              </a:rPr>
              <a:t>M</a:t>
            </a:r>
            <a:endParaRPr b="0" lang="en-US" sz="1900" spc="-1" strike="noStrike">
              <a:latin typeface="Arial"/>
            </a:endParaRPr>
          </a:p>
        </p:txBody>
      </p:sp>
      <p:sp>
        <p:nvSpPr>
          <p:cNvPr id="1223" name="CustomShape 7"/>
          <p:cNvSpPr/>
          <p:nvPr/>
        </p:nvSpPr>
        <p:spPr>
          <a:xfrm>
            <a:off x="2133720" y="6035760"/>
            <a:ext cx="744120" cy="821880"/>
          </a:xfrm>
          <a:prstGeom prst="rect">
            <a:avLst/>
          </a:prstGeom>
          <a:noFill/>
          <a:ln w="9360">
            <a:noFill/>
          </a:ln>
        </p:spPr>
        <p:style>
          <a:lnRef idx="0"/>
          <a:fillRef idx="0"/>
          <a:effectRef idx="0"/>
          <a:fontRef idx="minor"/>
        </p:style>
        <p:txBody>
          <a:bodyPr lIns="90000" rIns="90000" tIns="45000" bIns="45000"/>
          <a:p>
            <a:pPr>
              <a:lnSpc>
                <a:spcPct val="100000"/>
              </a:lnSpc>
            </a:pPr>
            <a:endParaRPr b="0" lang="en-US" sz="1800" spc="-1" strike="noStrike">
              <a:latin typeface="Arial"/>
            </a:endParaRPr>
          </a:p>
          <a:p>
            <a:pPr>
              <a:lnSpc>
                <a:spcPct val="100000"/>
              </a:lnSpc>
            </a:pPr>
            <a:endParaRPr b="0" lang="en-US" sz="1800" spc="-1" strike="noStrike">
              <a:latin typeface="Arial"/>
            </a:endParaRPr>
          </a:p>
        </p:txBody>
      </p:sp>
    </p:spTree>
  </p:cSld>
</p:sld>
</file>

<file path=ppt/slides/slide1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4" name="TextShape 1"/>
          <p:cNvSpPr txBox="1"/>
          <p:nvPr/>
        </p:nvSpPr>
        <p:spPr>
          <a:xfrm>
            <a:off x="6553080" y="6356520"/>
            <a:ext cx="2133360" cy="364680"/>
          </a:xfrm>
          <a:prstGeom prst="rect">
            <a:avLst/>
          </a:prstGeom>
          <a:noFill/>
          <a:ln>
            <a:noFill/>
          </a:ln>
        </p:spPr>
        <p:txBody>
          <a:bodyPr anchor="ctr"/>
          <a:p>
            <a:pPr algn="r">
              <a:lnSpc>
                <a:spcPct val="100000"/>
              </a:lnSpc>
            </a:pPr>
            <a:fld id="{EF4E3A7B-6F67-4BB5-9E6D-2EC0F3BAE071}" type="slidenum">
              <a:rPr b="0" lang="en-US" sz="1200" spc="-1" strike="noStrike">
                <a:solidFill>
                  <a:srgbClr val="8b8b8b"/>
                </a:solidFill>
                <a:latin typeface="Verdana"/>
              </a:rPr>
              <a:t>&lt;number&gt;</a:t>
            </a:fld>
            <a:endParaRPr b="0" lang="en-US" sz="1200" spc="-1" strike="noStrike">
              <a:latin typeface="Times New Roman"/>
            </a:endParaRPr>
          </a:p>
        </p:txBody>
      </p:sp>
      <p:sp>
        <p:nvSpPr>
          <p:cNvPr id="1225" name="TextShape 2"/>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CDMA Philosophy</a:t>
            </a:r>
            <a:endParaRPr b="0" lang="en-US" sz="4400" spc="-1" strike="noStrike">
              <a:solidFill>
                <a:srgbClr val="000000"/>
              </a:solidFill>
              <a:latin typeface="Verdana"/>
            </a:endParaRPr>
          </a:p>
        </p:txBody>
      </p:sp>
      <p:sp>
        <p:nvSpPr>
          <p:cNvPr id="1226" name="TextShape 3"/>
          <p:cNvSpPr txBox="1"/>
          <p:nvPr/>
        </p:nvSpPr>
        <p:spPr>
          <a:xfrm>
            <a:off x="0" y="1676520"/>
            <a:ext cx="9143640" cy="4266720"/>
          </a:xfrm>
          <a:prstGeom prst="rect">
            <a:avLst/>
          </a:prstGeom>
          <a:noFill/>
          <a:ln w="9360">
            <a:noFill/>
          </a:ln>
        </p:spPr>
        <p:txBody>
          <a:bodyPr/>
          <a:p>
            <a:pPr marL="343080" indent="-342720">
              <a:lnSpc>
                <a:spcPct val="90000"/>
              </a:lnSpc>
              <a:spcBef>
                <a:spcPts val="400"/>
              </a:spcBef>
              <a:buClr>
                <a:srgbClr val="000000"/>
              </a:buClr>
              <a:buFont typeface="Arial"/>
              <a:buChar char="•"/>
            </a:pPr>
            <a:r>
              <a:rPr b="0" lang="en-US" sz="2000" spc="-1" strike="noStrike">
                <a:solidFill>
                  <a:srgbClr val="000000"/>
                </a:solidFill>
                <a:latin typeface="Calibri"/>
              </a:rPr>
              <a:t>Interference seen by any user is made as similar to white Gaussian noise as possible</a:t>
            </a:r>
            <a:endParaRPr b="0" lang="en-US" sz="2000" spc="-1" strike="noStrike">
              <a:solidFill>
                <a:srgbClr val="000000"/>
              </a:solidFill>
              <a:latin typeface="Calibri"/>
            </a:endParaRPr>
          </a:p>
          <a:p>
            <a:pPr marL="343080" indent="-342720">
              <a:lnSpc>
                <a:spcPct val="90000"/>
              </a:lnSpc>
              <a:spcBef>
                <a:spcPts val="400"/>
              </a:spcBef>
              <a:buClr>
                <a:srgbClr val="000000"/>
              </a:buClr>
              <a:buFont typeface="Arial"/>
              <a:buChar char="•"/>
            </a:pPr>
            <a:r>
              <a:rPr b="0" lang="en-US" sz="2000" spc="-1" strike="noStrike">
                <a:solidFill>
                  <a:srgbClr val="000000"/>
                </a:solidFill>
                <a:latin typeface="Calibri"/>
              </a:rPr>
              <a:t>Power of that interference is kept to a minimum level and as consistent as possible</a:t>
            </a:r>
            <a:endParaRPr b="0" lang="en-US" sz="2000" spc="-1" strike="noStrike">
              <a:solidFill>
                <a:srgbClr val="000000"/>
              </a:solidFill>
              <a:latin typeface="Calibri"/>
            </a:endParaRPr>
          </a:p>
          <a:p>
            <a:pPr marL="343080" indent="-342720">
              <a:lnSpc>
                <a:spcPct val="90000"/>
              </a:lnSpc>
              <a:spcBef>
                <a:spcPts val="400"/>
              </a:spcBef>
              <a:buClr>
                <a:srgbClr val="000000"/>
              </a:buClr>
              <a:buFont typeface="Arial"/>
              <a:buChar char="•"/>
            </a:pPr>
            <a:r>
              <a:rPr b="0" lang="en-US" sz="2000" spc="-1" strike="noStrike">
                <a:solidFill>
                  <a:srgbClr val="000000"/>
                </a:solidFill>
                <a:latin typeface="Calibri"/>
              </a:rPr>
              <a:t>The above are achieved by the following</a:t>
            </a:r>
            <a:endParaRPr b="0" lang="en-US" sz="2000" spc="-1" strike="noStrike">
              <a:solidFill>
                <a:srgbClr val="000000"/>
              </a:solidFill>
              <a:latin typeface="Calibri"/>
            </a:endParaRPr>
          </a:p>
          <a:p>
            <a:pPr lvl="1" marL="743040" indent="-285480">
              <a:lnSpc>
                <a:spcPct val="90000"/>
              </a:lnSpc>
              <a:spcBef>
                <a:spcPts val="400"/>
              </a:spcBef>
              <a:buClr>
                <a:srgbClr val="000000"/>
              </a:buClr>
              <a:buFont typeface="Arial"/>
              <a:buChar char="–"/>
            </a:pPr>
            <a:r>
              <a:rPr b="0" lang="en-US" sz="2000" spc="-1" strike="noStrike">
                <a:solidFill>
                  <a:srgbClr val="000000"/>
                </a:solidFill>
                <a:latin typeface="Calibri"/>
              </a:rPr>
              <a:t>Tight power control among users within the same cell</a:t>
            </a:r>
            <a:endParaRPr b="0" lang="en-US" sz="2000" spc="-1" strike="noStrike">
              <a:solidFill>
                <a:srgbClr val="000000"/>
              </a:solidFill>
              <a:latin typeface="Calibri"/>
            </a:endParaRPr>
          </a:p>
          <a:p>
            <a:pPr lvl="1" marL="743040" indent="-285480">
              <a:lnSpc>
                <a:spcPct val="90000"/>
              </a:lnSpc>
              <a:spcBef>
                <a:spcPts val="400"/>
              </a:spcBef>
              <a:buClr>
                <a:srgbClr val="000000"/>
              </a:buClr>
              <a:buFont typeface="Arial"/>
              <a:buChar char="–"/>
            </a:pPr>
            <a:r>
              <a:rPr b="0" lang="en-US" sz="2000" spc="-1" strike="noStrike">
                <a:solidFill>
                  <a:srgbClr val="000000"/>
                </a:solidFill>
                <a:latin typeface="Calibri"/>
              </a:rPr>
              <a:t>Making the received signal of every user as random looking as possible via modulating the coded bits onto a long pseudo-noise sequence</a:t>
            </a:r>
            <a:endParaRPr b="0" lang="en-US" sz="2000" spc="-1" strike="noStrike">
              <a:solidFill>
                <a:srgbClr val="000000"/>
              </a:solidFill>
              <a:latin typeface="Calibri"/>
            </a:endParaRPr>
          </a:p>
          <a:p>
            <a:pPr lvl="1" marL="743040" indent="-285480">
              <a:lnSpc>
                <a:spcPct val="90000"/>
              </a:lnSpc>
              <a:spcBef>
                <a:spcPts val="400"/>
              </a:spcBef>
              <a:buClr>
                <a:srgbClr val="000000"/>
              </a:buClr>
              <a:buFont typeface="Arial"/>
              <a:buChar char="–"/>
            </a:pPr>
            <a:r>
              <a:rPr b="0" lang="en-US" sz="2000" spc="-1" strike="noStrike">
                <a:solidFill>
                  <a:srgbClr val="000000"/>
                </a:solidFill>
                <a:latin typeface="Calibri"/>
              </a:rPr>
              <a:t>Averaging the interference of many users in nearby cells. This averaging makes the aggregate interference to look as Gaussian</a:t>
            </a:r>
            <a:br/>
            <a:r>
              <a:rPr b="0" lang="en-US" sz="2000" spc="-1" strike="noStrike">
                <a:solidFill>
                  <a:srgbClr val="000000"/>
                </a:solidFill>
                <a:latin typeface="Calibri"/>
              </a:rPr>
              <a:t>reduces the randomness of the interference level due to varying locations of the interference</a:t>
            </a:r>
            <a:endParaRPr b="0" lang="en-US" sz="2000" spc="-1" strike="noStrike">
              <a:solidFill>
                <a:srgbClr val="000000"/>
              </a:solidFill>
              <a:latin typeface="Calibri"/>
            </a:endParaRPr>
          </a:p>
        </p:txBody>
      </p:sp>
    </p:spTree>
  </p:cSld>
</p:sld>
</file>

<file path=ppt/slides/slide1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7" name="TextShape 1"/>
          <p:cNvSpPr txBox="1"/>
          <p:nvPr/>
        </p:nvSpPr>
        <p:spPr>
          <a:xfrm>
            <a:off x="6553080" y="6356520"/>
            <a:ext cx="2133360" cy="364680"/>
          </a:xfrm>
          <a:prstGeom prst="rect">
            <a:avLst/>
          </a:prstGeom>
          <a:noFill/>
          <a:ln>
            <a:noFill/>
          </a:ln>
        </p:spPr>
        <p:txBody>
          <a:bodyPr anchor="ctr"/>
          <a:p>
            <a:pPr algn="r">
              <a:lnSpc>
                <a:spcPct val="100000"/>
              </a:lnSpc>
            </a:pPr>
            <a:fld id="{F28F0326-F37A-4004-99D3-55F7E3C2D74D}" type="slidenum">
              <a:rPr b="0" lang="en-US" sz="1200" spc="-1" strike="noStrike">
                <a:solidFill>
                  <a:srgbClr val="8b8b8b"/>
                </a:solidFill>
                <a:latin typeface="Verdana"/>
              </a:rPr>
              <a:t>&lt;number&gt;</a:t>
            </a:fld>
            <a:endParaRPr b="0" lang="en-US" sz="1200" spc="-1" strike="noStrike">
              <a:latin typeface="Times New Roman"/>
            </a:endParaRPr>
          </a:p>
        </p:txBody>
      </p:sp>
      <p:pic>
        <p:nvPicPr>
          <p:cNvPr id="1228" name="Picture 3" descr=""/>
          <p:cNvPicPr/>
          <p:nvPr/>
        </p:nvPicPr>
        <p:blipFill>
          <a:blip r:embed="rId1"/>
          <a:stretch/>
        </p:blipFill>
        <p:spPr>
          <a:xfrm>
            <a:off x="-304920" y="1523880"/>
            <a:ext cx="9057960" cy="2063520"/>
          </a:xfrm>
          <a:prstGeom prst="rect">
            <a:avLst/>
          </a:prstGeom>
          <a:ln w="9360">
            <a:noFill/>
          </a:ln>
        </p:spPr>
      </p:pic>
      <p:sp>
        <p:nvSpPr>
          <p:cNvPr id="1229" name="CustomShape 2"/>
          <p:cNvSpPr/>
          <p:nvPr/>
        </p:nvSpPr>
        <p:spPr>
          <a:xfrm>
            <a:off x="1351440" y="3505320"/>
            <a:ext cx="684396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1800" spc="-1" strike="noStrike">
                <a:solidFill>
                  <a:srgbClr val="0000ff"/>
                </a:solidFill>
                <a:latin typeface="Tahoma"/>
              </a:rPr>
              <a:t>Flatten the amplitude across a relatively wide band</a:t>
            </a:r>
            <a:endParaRPr b="0" lang="en-US" sz="1800" spc="-1" strike="noStrike">
              <a:latin typeface="Arial"/>
            </a:endParaRPr>
          </a:p>
        </p:txBody>
      </p:sp>
      <p:sp>
        <p:nvSpPr>
          <p:cNvPr id="1230" name="CustomShape 3"/>
          <p:cNvSpPr/>
          <p:nvPr/>
        </p:nvSpPr>
        <p:spPr>
          <a:xfrm>
            <a:off x="5167080" y="1295280"/>
            <a:ext cx="380988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Tahoma"/>
              </a:rPr>
              <a:t>Inverts the “spreading process”</a:t>
            </a:r>
            <a:endParaRPr b="0" lang="en-US" sz="1800" spc="-1" strike="noStrike">
              <a:latin typeface="Arial"/>
            </a:endParaRPr>
          </a:p>
        </p:txBody>
      </p:sp>
      <p:pic>
        <p:nvPicPr>
          <p:cNvPr id="1231" name="Picture 2" descr=""/>
          <p:cNvPicPr/>
          <p:nvPr/>
        </p:nvPicPr>
        <p:blipFill>
          <a:blip r:embed="rId2"/>
          <a:stretch/>
        </p:blipFill>
        <p:spPr>
          <a:xfrm>
            <a:off x="290520" y="4267080"/>
            <a:ext cx="8353080" cy="2196720"/>
          </a:xfrm>
          <a:prstGeom prst="rect">
            <a:avLst/>
          </a:prstGeom>
          <a:ln w="9360">
            <a:noFill/>
          </a:ln>
        </p:spPr>
      </p:pic>
      <p:sp>
        <p:nvSpPr>
          <p:cNvPr id="1232" name="CustomShape 4"/>
          <p:cNvSpPr/>
          <p:nvPr/>
        </p:nvSpPr>
        <p:spPr>
          <a:xfrm>
            <a:off x="155880" y="6316560"/>
            <a:ext cx="953532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1800" spc="-1" strike="noStrike">
                <a:solidFill>
                  <a:srgbClr val="0000ff"/>
                </a:solidFill>
                <a:latin typeface="Tahoma"/>
              </a:rPr>
              <a:t>The receiver’s correlation function effectively ignores narrowband noise</a:t>
            </a:r>
            <a:endParaRPr b="0" lang="en-US" sz="1800" spc="-1" strike="noStrike">
              <a:latin typeface="Arial"/>
            </a:endParaRPr>
          </a:p>
        </p:txBody>
      </p:sp>
    </p:spTree>
  </p:cSld>
</p:sld>
</file>

<file path=ppt/slides/slide1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3" name="TextShape 1"/>
          <p:cNvSpPr txBox="1"/>
          <p:nvPr/>
        </p:nvSpPr>
        <p:spPr>
          <a:xfrm>
            <a:off x="6553080" y="6356520"/>
            <a:ext cx="2133360" cy="364680"/>
          </a:xfrm>
          <a:prstGeom prst="rect">
            <a:avLst/>
          </a:prstGeom>
          <a:noFill/>
          <a:ln>
            <a:noFill/>
          </a:ln>
        </p:spPr>
        <p:txBody>
          <a:bodyPr anchor="ctr"/>
          <a:p>
            <a:pPr algn="r">
              <a:lnSpc>
                <a:spcPct val="100000"/>
              </a:lnSpc>
            </a:pPr>
            <a:fld id="{70305B84-08D1-4CDA-8E39-4BD44007FC33}" type="slidenum">
              <a:rPr b="0" lang="en-US" sz="1200" spc="-1" strike="noStrike">
                <a:solidFill>
                  <a:srgbClr val="8b8b8b"/>
                </a:solidFill>
                <a:latin typeface="Verdana"/>
              </a:rPr>
              <a:t>&lt;number&gt;</a:t>
            </a:fld>
            <a:endParaRPr b="0" lang="en-US" sz="1200" spc="-1" strike="noStrike">
              <a:latin typeface="Times New Roman"/>
            </a:endParaRPr>
          </a:p>
        </p:txBody>
      </p:sp>
      <p:sp>
        <p:nvSpPr>
          <p:cNvPr id="1234" name="TextShape 2"/>
          <p:cNvSpPr txBox="1"/>
          <p:nvPr/>
        </p:nvSpPr>
        <p:spPr>
          <a:xfrm>
            <a:off x="-685800" y="152280"/>
            <a:ext cx="8943480" cy="761760"/>
          </a:xfrm>
          <a:prstGeom prst="rect">
            <a:avLst/>
          </a:prstGeom>
          <a:noFill/>
          <a:ln w="9360">
            <a:noFill/>
          </a:ln>
        </p:spPr>
        <p:txBody>
          <a:bodyPr anchor="ctr"/>
          <a:p>
            <a:pPr algn="ctr">
              <a:lnSpc>
                <a:spcPct val="100000"/>
              </a:lnSpc>
            </a:pPr>
            <a:r>
              <a:rPr b="0" lang="en-US" sz="3000" spc="-1" strike="noStrike">
                <a:solidFill>
                  <a:srgbClr val="000000"/>
                </a:solidFill>
                <a:latin typeface="Calibri"/>
              </a:rPr>
              <a:t>Orthogonal Frequency Division Multiplexing</a:t>
            </a:r>
            <a:endParaRPr b="0" lang="en-US" sz="3000" spc="-1" strike="noStrike">
              <a:solidFill>
                <a:srgbClr val="000000"/>
              </a:solidFill>
              <a:latin typeface="Verdana"/>
            </a:endParaRPr>
          </a:p>
        </p:txBody>
      </p:sp>
      <p:sp>
        <p:nvSpPr>
          <p:cNvPr id="1235" name="TextShape 3"/>
          <p:cNvSpPr txBox="1"/>
          <p:nvPr/>
        </p:nvSpPr>
        <p:spPr>
          <a:xfrm>
            <a:off x="0" y="1219320"/>
            <a:ext cx="9143640" cy="4306680"/>
          </a:xfrm>
          <a:prstGeom prst="rect">
            <a:avLst/>
          </a:prstGeom>
          <a:noFill/>
          <a:ln w="9360">
            <a:noFill/>
          </a:ln>
        </p:spPr>
        <p:txBody>
          <a:bodyPr/>
          <a:p>
            <a:pPr marL="343080" indent="-342720">
              <a:lnSpc>
                <a:spcPct val="80000"/>
              </a:lnSpc>
              <a:spcBef>
                <a:spcPts val="479"/>
              </a:spcBef>
              <a:buClr>
                <a:srgbClr val="000000"/>
              </a:buClr>
              <a:buFont typeface="Arial"/>
              <a:buChar char="•"/>
            </a:pPr>
            <a:r>
              <a:rPr b="0" lang="en-US" sz="2400" spc="-1" strike="noStrike">
                <a:solidFill>
                  <a:srgbClr val="000000"/>
                </a:solidFill>
                <a:latin typeface="Calibri"/>
              </a:rPr>
              <a:t>Related to the Frequency Division Multiplexing (FDM)</a:t>
            </a:r>
            <a:endParaRPr b="0" lang="en-US" sz="2400" spc="-1" strike="noStrike">
              <a:solidFill>
                <a:srgbClr val="000000"/>
              </a:solidFill>
              <a:latin typeface="Calibri"/>
            </a:endParaRPr>
          </a:p>
          <a:p>
            <a:pPr>
              <a:lnSpc>
                <a:spcPct val="80000"/>
              </a:lnSpc>
              <a:spcBef>
                <a:spcPts val="479"/>
              </a:spcBef>
            </a:pPr>
            <a:endParaRPr b="0" lang="en-US" sz="2400" spc="-1" strike="noStrike">
              <a:solidFill>
                <a:srgbClr val="000000"/>
              </a:solidFill>
              <a:latin typeface="Calibri"/>
            </a:endParaRPr>
          </a:p>
          <a:p>
            <a:pPr marL="343080" indent="-342720">
              <a:lnSpc>
                <a:spcPct val="80000"/>
              </a:lnSpc>
              <a:spcBef>
                <a:spcPts val="479"/>
              </a:spcBef>
              <a:buClr>
                <a:srgbClr val="000000"/>
              </a:buClr>
              <a:buFont typeface="Arial"/>
              <a:buChar char="•"/>
            </a:pPr>
            <a:r>
              <a:rPr b="0" lang="en-US" sz="2400" spc="-1" strike="noStrike">
                <a:solidFill>
                  <a:srgbClr val="000000"/>
                </a:solidFill>
                <a:latin typeface="Calibri"/>
              </a:rPr>
              <a:t>Distributes the data over a large number of carriers </a:t>
            </a:r>
            <a:endParaRPr b="0" lang="en-US" sz="2400" spc="-1" strike="noStrike">
              <a:solidFill>
                <a:srgbClr val="000000"/>
              </a:solidFill>
              <a:latin typeface="Calibri"/>
            </a:endParaRPr>
          </a:p>
          <a:p>
            <a:pPr lvl="1" marL="743040" indent="-285480">
              <a:lnSpc>
                <a:spcPct val="80000"/>
              </a:lnSpc>
              <a:spcBef>
                <a:spcPts val="479"/>
              </a:spcBef>
              <a:buClr>
                <a:srgbClr val="000000"/>
              </a:buClr>
              <a:buFont typeface="Arial"/>
              <a:buChar char="–"/>
            </a:pPr>
            <a:r>
              <a:rPr b="1" lang="en-US" sz="2400" spc="-1" strike="noStrike">
                <a:solidFill>
                  <a:srgbClr val="000000"/>
                </a:solidFill>
                <a:latin typeface="Calibri"/>
              </a:rPr>
              <a:t>Spaced apart at precise frequencies</a:t>
            </a:r>
            <a:endParaRPr b="0" lang="en-US" sz="2400" spc="-1" strike="noStrike">
              <a:solidFill>
                <a:srgbClr val="000000"/>
              </a:solidFill>
              <a:latin typeface="Calibri"/>
            </a:endParaRPr>
          </a:p>
          <a:p>
            <a:pPr>
              <a:lnSpc>
                <a:spcPct val="80000"/>
              </a:lnSpc>
              <a:spcBef>
                <a:spcPts val="479"/>
              </a:spcBef>
            </a:pPr>
            <a:endParaRPr b="0" lang="en-US" sz="2400" spc="-1" strike="noStrike">
              <a:solidFill>
                <a:srgbClr val="000000"/>
              </a:solidFill>
              <a:latin typeface="Calibri"/>
            </a:endParaRPr>
          </a:p>
          <a:p>
            <a:pPr marL="343080" indent="-342720">
              <a:lnSpc>
                <a:spcPct val="80000"/>
              </a:lnSpc>
              <a:spcBef>
                <a:spcPts val="479"/>
              </a:spcBef>
              <a:buClr>
                <a:srgbClr val="000000"/>
              </a:buClr>
              <a:buFont typeface="Arial"/>
              <a:buChar char="•"/>
            </a:pPr>
            <a:r>
              <a:rPr b="1" lang="en-US" sz="2400" spc="-1" strike="noStrike">
                <a:solidFill>
                  <a:srgbClr val="000000"/>
                </a:solidFill>
                <a:latin typeface="Calibri"/>
              </a:rPr>
              <a:t>Encodes portion of the signal across </a:t>
            </a:r>
            <a:r>
              <a:rPr b="1" i="1" lang="en-US" sz="2400" spc="-1" strike="noStrike">
                <a:solidFill>
                  <a:srgbClr val="ff0000"/>
                </a:solidFill>
                <a:latin typeface="Calibri"/>
              </a:rPr>
              <a:t>each sub-channel in parallel</a:t>
            </a:r>
            <a:endParaRPr b="0" lang="en-US" sz="2400" spc="-1" strike="noStrike">
              <a:solidFill>
                <a:srgbClr val="000000"/>
              </a:solidFill>
              <a:latin typeface="Calibri"/>
            </a:endParaRPr>
          </a:p>
          <a:p>
            <a:pPr>
              <a:lnSpc>
                <a:spcPct val="80000"/>
              </a:lnSpc>
              <a:spcBef>
                <a:spcPts val="479"/>
              </a:spcBef>
            </a:pPr>
            <a:endParaRPr b="0" lang="en-US" sz="2400" spc="-1" strike="noStrike">
              <a:solidFill>
                <a:srgbClr val="000000"/>
              </a:solidFill>
              <a:latin typeface="Calibri"/>
            </a:endParaRPr>
          </a:p>
          <a:p>
            <a:pPr marL="343080" indent="-342720">
              <a:lnSpc>
                <a:spcPct val="80000"/>
              </a:lnSpc>
              <a:spcBef>
                <a:spcPts val="479"/>
              </a:spcBef>
              <a:buClr>
                <a:srgbClr val="000000"/>
              </a:buClr>
              <a:buFont typeface="Arial"/>
              <a:buChar char="•"/>
            </a:pPr>
            <a:r>
              <a:rPr b="0" lang="en-US" sz="2400" spc="-1" strike="noStrike">
                <a:solidFill>
                  <a:srgbClr val="000000"/>
                </a:solidFill>
                <a:latin typeface="Calibri"/>
              </a:rPr>
              <a:t>This spacing provides the "</a:t>
            </a:r>
            <a:r>
              <a:rPr b="1" i="1" lang="en-US" sz="2400" spc="-1" strike="noStrike">
                <a:solidFill>
                  <a:srgbClr val="00b050"/>
                </a:solidFill>
                <a:latin typeface="Calibri"/>
              </a:rPr>
              <a:t>orthogonality</a:t>
            </a:r>
            <a:r>
              <a:rPr b="0" lang="en-US" sz="2400" spc="-1" strike="noStrike">
                <a:solidFill>
                  <a:srgbClr val="000000"/>
                </a:solidFill>
                <a:latin typeface="Calibri"/>
              </a:rPr>
              <a:t>" </a:t>
            </a:r>
            <a:endParaRPr b="0" lang="en-US" sz="2400" spc="-1" strike="noStrike">
              <a:solidFill>
                <a:srgbClr val="000000"/>
              </a:solidFill>
              <a:latin typeface="Calibri"/>
            </a:endParaRPr>
          </a:p>
          <a:p>
            <a:pPr lvl="1" marL="743040" indent="-285480">
              <a:lnSpc>
                <a:spcPct val="80000"/>
              </a:lnSpc>
              <a:spcBef>
                <a:spcPts val="479"/>
              </a:spcBef>
              <a:buClr>
                <a:srgbClr val="000000"/>
              </a:buClr>
              <a:buFont typeface="Arial"/>
              <a:buChar char="–"/>
            </a:pPr>
            <a:r>
              <a:rPr b="0" lang="en-US" sz="2400" spc="-1" strike="noStrike">
                <a:solidFill>
                  <a:srgbClr val="000000"/>
                </a:solidFill>
                <a:latin typeface="Calibri"/>
              </a:rPr>
              <a:t>Preventing demodulators from seeing other frequencies</a:t>
            </a:r>
            <a:endParaRPr b="0" lang="en-US" sz="2400" spc="-1" strike="noStrike">
              <a:solidFill>
                <a:srgbClr val="000000"/>
              </a:solidFill>
              <a:latin typeface="Calibri"/>
            </a:endParaRPr>
          </a:p>
          <a:p>
            <a:endParaRPr b="0" lang="en-US" sz="2400" spc="-1" strike="noStrike">
              <a:solidFill>
                <a:srgbClr val="000000"/>
              </a:solidFill>
              <a:latin typeface="Calibri"/>
            </a:endParaRPr>
          </a:p>
          <a:p>
            <a:r>
              <a:rPr b="0" lang="en-US" sz="2400" spc="-1" strike="noStrike">
                <a:solidFill>
                  <a:srgbClr val="000000"/>
                </a:solidFill>
                <a:latin typeface="Calibri"/>
              </a:rPr>
              <a:t>Provides</a:t>
            </a:r>
            <a:endParaRPr b="0" lang="en-US" sz="2400" spc="-1" strike="noStrike">
              <a:solidFill>
                <a:srgbClr val="000000"/>
              </a:solidFill>
              <a:latin typeface="Calibri"/>
            </a:endParaRPr>
          </a:p>
          <a:p>
            <a:pPr lvl="1" marL="743040" indent="-285480">
              <a:lnSpc>
                <a:spcPct val="80000"/>
              </a:lnSpc>
              <a:spcBef>
                <a:spcPts val="479"/>
              </a:spcBef>
              <a:buClr>
                <a:srgbClr val="000000"/>
              </a:buClr>
              <a:buFont typeface="Arial"/>
              <a:buChar char="–"/>
            </a:pPr>
            <a:r>
              <a:rPr b="0" lang="en-US" sz="2400" spc="-1" strike="noStrike">
                <a:solidFill>
                  <a:srgbClr val="000000"/>
                </a:solidFill>
                <a:latin typeface="Calibri"/>
              </a:rPr>
              <a:t>High spectral efficiency</a:t>
            </a:r>
            <a:endParaRPr b="0" lang="en-US" sz="2400" spc="-1" strike="noStrike">
              <a:solidFill>
                <a:srgbClr val="000000"/>
              </a:solidFill>
              <a:latin typeface="Calibri"/>
            </a:endParaRPr>
          </a:p>
          <a:p>
            <a:pPr lvl="1" marL="743040" indent="-285480">
              <a:lnSpc>
                <a:spcPct val="80000"/>
              </a:lnSpc>
              <a:spcBef>
                <a:spcPts val="479"/>
              </a:spcBef>
              <a:buClr>
                <a:srgbClr val="000000"/>
              </a:buClr>
              <a:buFont typeface="Arial"/>
              <a:buChar char="–"/>
            </a:pPr>
            <a:r>
              <a:rPr b="0" lang="en-US" sz="2400" spc="-1" strike="noStrike">
                <a:solidFill>
                  <a:srgbClr val="000000"/>
                </a:solidFill>
                <a:latin typeface="Calibri"/>
              </a:rPr>
              <a:t>Resiliency to RF interference</a:t>
            </a:r>
            <a:endParaRPr b="0" lang="en-US" sz="2400" spc="-1" strike="noStrike">
              <a:solidFill>
                <a:srgbClr val="000000"/>
              </a:solidFill>
              <a:latin typeface="Calibri"/>
            </a:endParaRPr>
          </a:p>
          <a:p>
            <a:pPr lvl="1" marL="743040" indent="-285480">
              <a:lnSpc>
                <a:spcPct val="80000"/>
              </a:lnSpc>
              <a:spcBef>
                <a:spcPts val="479"/>
              </a:spcBef>
              <a:buClr>
                <a:srgbClr val="000000"/>
              </a:buClr>
              <a:buFont typeface="Arial"/>
              <a:buChar char="–"/>
            </a:pPr>
            <a:r>
              <a:rPr b="0" lang="en-US" sz="2400" spc="-1" strike="noStrike">
                <a:solidFill>
                  <a:srgbClr val="000000"/>
                </a:solidFill>
                <a:latin typeface="Calibri"/>
              </a:rPr>
              <a:t>Lower multi-path distortion</a:t>
            </a:r>
            <a:endParaRPr b="0" lang="en-US" sz="2400" spc="-1" strike="noStrike">
              <a:solidFill>
                <a:srgbClr val="000000"/>
              </a:solidFill>
              <a:latin typeface="Calibri"/>
            </a:endParaRPr>
          </a:p>
        </p:txBody>
      </p:sp>
    </p:spTree>
  </p:cSld>
</p:sld>
</file>

<file path=ppt/slides/slide1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6" name="TextShape 1"/>
          <p:cNvSpPr txBox="1"/>
          <p:nvPr/>
        </p:nvSpPr>
        <p:spPr>
          <a:xfrm>
            <a:off x="6553080" y="6356520"/>
            <a:ext cx="2133360" cy="364680"/>
          </a:xfrm>
          <a:prstGeom prst="rect">
            <a:avLst/>
          </a:prstGeom>
          <a:noFill/>
          <a:ln>
            <a:noFill/>
          </a:ln>
        </p:spPr>
        <p:txBody>
          <a:bodyPr anchor="ctr"/>
          <a:p>
            <a:pPr algn="r">
              <a:lnSpc>
                <a:spcPct val="100000"/>
              </a:lnSpc>
            </a:pPr>
            <a:fld id="{EBBAFB38-4F13-4990-A524-DA6BD8612B08}" type="slidenum">
              <a:rPr b="0" lang="en-US" sz="1200" spc="-1" strike="noStrike">
                <a:solidFill>
                  <a:srgbClr val="8b8b8b"/>
                </a:solidFill>
                <a:latin typeface="Verdana"/>
              </a:rPr>
              <a:t>&lt;number&gt;</a:t>
            </a:fld>
            <a:endParaRPr b="0" lang="en-US" sz="1200" spc="-1" strike="noStrike">
              <a:latin typeface="Times New Roman"/>
            </a:endParaRPr>
          </a:p>
        </p:txBody>
      </p:sp>
      <p:sp>
        <p:nvSpPr>
          <p:cNvPr id="1237" name="TextShape 2"/>
          <p:cNvSpPr txBox="1"/>
          <p:nvPr/>
        </p:nvSpPr>
        <p:spPr>
          <a:xfrm>
            <a:off x="228600" y="0"/>
            <a:ext cx="8000640" cy="609120"/>
          </a:xfrm>
          <a:prstGeom prst="rect">
            <a:avLst/>
          </a:prstGeom>
          <a:noFill/>
          <a:ln w="9360">
            <a:noFill/>
          </a:ln>
        </p:spPr>
        <p:txBody>
          <a:bodyPr anchor="ctr"/>
          <a:p>
            <a:pPr algn="ctr">
              <a:lnSpc>
                <a:spcPct val="100000"/>
              </a:lnSpc>
            </a:pPr>
            <a:r>
              <a:rPr b="0" lang="en-US" sz="3400" spc="-1" strike="noStrike">
                <a:solidFill>
                  <a:srgbClr val="000000"/>
                </a:solidFill>
                <a:latin typeface="Calibri"/>
              </a:rPr>
              <a:t> </a:t>
            </a:r>
            <a:r>
              <a:rPr b="0" lang="en-US" sz="3400" spc="-1" strike="noStrike">
                <a:solidFill>
                  <a:srgbClr val="000000"/>
                </a:solidFill>
                <a:latin typeface="Calibri"/>
              </a:rPr>
              <a:t>OFDM</a:t>
            </a:r>
            <a:endParaRPr b="0" lang="en-US" sz="3400" spc="-1" strike="noStrike">
              <a:solidFill>
                <a:srgbClr val="000000"/>
              </a:solidFill>
              <a:latin typeface="Verdana"/>
            </a:endParaRPr>
          </a:p>
        </p:txBody>
      </p:sp>
      <p:sp>
        <p:nvSpPr>
          <p:cNvPr id="1238" name="TextShape 3"/>
          <p:cNvSpPr txBox="1"/>
          <p:nvPr/>
        </p:nvSpPr>
        <p:spPr>
          <a:xfrm>
            <a:off x="0" y="3733920"/>
            <a:ext cx="9372240" cy="4266720"/>
          </a:xfrm>
          <a:prstGeom prst="rect">
            <a:avLst/>
          </a:prstGeom>
          <a:noFill/>
          <a:ln w="9360">
            <a:noFill/>
          </a:ln>
        </p:spPr>
        <p:txBody>
          <a:bodyPr/>
          <a:p>
            <a:pPr marL="343080" indent="-342720">
              <a:lnSpc>
                <a:spcPct val="90000"/>
              </a:lnSpc>
              <a:spcBef>
                <a:spcPts val="400"/>
              </a:spcBef>
              <a:buClr>
                <a:srgbClr val="000000"/>
              </a:buClr>
              <a:buFont typeface="Arial"/>
              <a:buChar char="•"/>
            </a:pPr>
            <a:r>
              <a:rPr b="0" lang="en-US" sz="2000" spc="-1" strike="noStrike">
                <a:solidFill>
                  <a:srgbClr val="000000"/>
                </a:solidFill>
                <a:latin typeface="Calibri"/>
              </a:rPr>
              <a:t>Orthogonality is best seen in the frequency domain, looking at a spectral breakdown of a signal</a:t>
            </a:r>
            <a:endParaRPr b="0" lang="en-US" sz="2000" spc="-1" strike="noStrike">
              <a:solidFill>
                <a:srgbClr val="000000"/>
              </a:solidFill>
              <a:latin typeface="Calibri"/>
            </a:endParaRPr>
          </a:p>
          <a:p>
            <a:pPr marL="343080" indent="-342720">
              <a:lnSpc>
                <a:spcPct val="90000"/>
              </a:lnSpc>
              <a:spcBef>
                <a:spcPts val="400"/>
              </a:spcBef>
              <a:buClr>
                <a:srgbClr val="000000"/>
              </a:buClr>
              <a:buFont typeface="Arial"/>
              <a:buChar char="•"/>
            </a:pPr>
            <a:r>
              <a:rPr b="0" lang="en-US" sz="2000" spc="-1" strike="noStrike">
                <a:solidFill>
                  <a:srgbClr val="000000"/>
                </a:solidFill>
                <a:latin typeface="Calibri"/>
              </a:rPr>
              <a:t>The frequencies of the subcarriers are selected so that at each subcarrier frequency, all other subcarriers do not contribute to the overall waveform</a:t>
            </a:r>
            <a:endParaRPr b="0" lang="en-US" sz="2000" spc="-1" strike="noStrike">
              <a:solidFill>
                <a:srgbClr val="000000"/>
              </a:solidFill>
              <a:latin typeface="Calibri"/>
            </a:endParaRPr>
          </a:p>
          <a:p>
            <a:pPr marL="343080" indent="-342720">
              <a:lnSpc>
                <a:spcPct val="90000"/>
              </a:lnSpc>
              <a:spcBef>
                <a:spcPts val="400"/>
              </a:spcBef>
              <a:buClr>
                <a:srgbClr val="000000"/>
              </a:buClr>
              <a:buFont typeface="Arial"/>
              <a:buChar char="•"/>
            </a:pPr>
            <a:r>
              <a:rPr b="0" lang="en-US" sz="2000" spc="-1" strike="noStrike">
                <a:solidFill>
                  <a:srgbClr val="000000"/>
                </a:solidFill>
                <a:latin typeface="Calibri"/>
              </a:rPr>
              <a:t>The signal has been divided into its three subcarriers</a:t>
            </a:r>
            <a:endParaRPr b="0" lang="en-US" sz="2000" spc="-1" strike="noStrike">
              <a:solidFill>
                <a:srgbClr val="000000"/>
              </a:solidFill>
              <a:latin typeface="Calibri"/>
            </a:endParaRPr>
          </a:p>
          <a:p>
            <a:pPr marL="343080" indent="-342720">
              <a:lnSpc>
                <a:spcPct val="90000"/>
              </a:lnSpc>
              <a:spcBef>
                <a:spcPts val="400"/>
              </a:spcBef>
              <a:buClr>
                <a:srgbClr val="000000"/>
              </a:buClr>
              <a:buFont typeface="Arial"/>
              <a:buChar char="•"/>
            </a:pPr>
            <a:r>
              <a:rPr b="0" lang="en-US" sz="2000" spc="-1" strike="noStrike">
                <a:solidFill>
                  <a:srgbClr val="000000"/>
                </a:solidFill>
                <a:latin typeface="Calibri"/>
              </a:rPr>
              <a:t>The peak of each subcarrier, shown by the heavy dot at the top, encodes data</a:t>
            </a:r>
            <a:endParaRPr b="0" lang="en-US" sz="2000" spc="-1" strike="noStrike">
              <a:solidFill>
                <a:srgbClr val="000000"/>
              </a:solidFill>
              <a:latin typeface="Calibri"/>
            </a:endParaRPr>
          </a:p>
          <a:p>
            <a:pPr marL="343080" indent="-342720">
              <a:lnSpc>
                <a:spcPct val="90000"/>
              </a:lnSpc>
              <a:spcBef>
                <a:spcPts val="400"/>
              </a:spcBef>
              <a:buClr>
                <a:srgbClr val="000000"/>
              </a:buClr>
              <a:buFont typeface="Arial"/>
              <a:buChar char="•"/>
            </a:pPr>
            <a:r>
              <a:rPr b="0" lang="en-US" sz="2000" spc="-1" strike="noStrike">
                <a:solidFill>
                  <a:srgbClr val="000000"/>
                </a:solidFill>
                <a:latin typeface="Calibri"/>
              </a:rPr>
              <a:t>The subcarrier set carefully designed to be orthogonal</a:t>
            </a:r>
            <a:endParaRPr b="0" lang="en-US" sz="2000" spc="-1" strike="noStrike">
              <a:solidFill>
                <a:srgbClr val="000000"/>
              </a:solidFill>
              <a:latin typeface="Calibri"/>
            </a:endParaRPr>
          </a:p>
          <a:p>
            <a:pPr marL="343080" indent="-342720">
              <a:lnSpc>
                <a:spcPct val="90000"/>
              </a:lnSpc>
              <a:spcBef>
                <a:spcPts val="400"/>
              </a:spcBef>
            </a:pPr>
            <a:endParaRPr b="0" lang="en-US" sz="2000" spc="-1" strike="noStrike">
              <a:solidFill>
                <a:srgbClr val="000000"/>
              </a:solidFill>
              <a:latin typeface="Calibri"/>
            </a:endParaRPr>
          </a:p>
        </p:txBody>
      </p:sp>
      <p:pic>
        <p:nvPicPr>
          <p:cNvPr id="1239" name="Picture 4" descr=""/>
          <p:cNvPicPr/>
          <p:nvPr/>
        </p:nvPicPr>
        <p:blipFill>
          <a:blip r:embed="rId1"/>
          <a:stretch/>
        </p:blipFill>
        <p:spPr>
          <a:xfrm>
            <a:off x="304920" y="82440"/>
            <a:ext cx="6857640" cy="3650760"/>
          </a:xfrm>
          <a:prstGeom prst="rect">
            <a:avLst/>
          </a:prstGeom>
          <a:ln w="9360">
            <a:noFill/>
          </a:ln>
        </p:spPr>
      </p:pic>
      <p:sp>
        <p:nvSpPr>
          <p:cNvPr id="1240" name="CustomShape 4"/>
          <p:cNvSpPr/>
          <p:nvPr/>
        </p:nvSpPr>
        <p:spPr>
          <a:xfrm>
            <a:off x="5105520" y="1523880"/>
            <a:ext cx="3796920" cy="1187640"/>
          </a:xfrm>
          <a:prstGeom prst="rect">
            <a:avLst/>
          </a:prstGeom>
          <a:noFill/>
          <a:ln w="57240">
            <a:solidFill>
              <a:schemeClr val="accent2"/>
            </a:solidFill>
            <a:miter/>
          </a:ln>
        </p:spPr>
        <p:style>
          <a:lnRef idx="0"/>
          <a:fillRef idx="0"/>
          <a:effectRef idx="0"/>
          <a:fontRef idx="minor"/>
        </p:style>
        <p:txBody>
          <a:bodyPr lIns="90000" rIns="90000" tIns="45000" bIns="45000"/>
          <a:p>
            <a:pPr>
              <a:lnSpc>
                <a:spcPct val="100000"/>
              </a:lnSpc>
            </a:pPr>
            <a:r>
              <a:rPr b="0" lang="en-US" sz="1800" spc="-1" strike="noStrike">
                <a:solidFill>
                  <a:srgbClr val="808000"/>
                </a:solidFill>
                <a:latin typeface="Verdana"/>
              </a:rPr>
              <a:t>@ the peak of each of the subcarriers</a:t>
            </a:r>
            <a:endParaRPr b="0" lang="en-US" sz="1800" spc="-1" strike="noStrike">
              <a:latin typeface="Arial"/>
            </a:endParaRPr>
          </a:p>
          <a:p>
            <a:pPr>
              <a:lnSpc>
                <a:spcPct val="100000"/>
              </a:lnSpc>
            </a:pPr>
            <a:r>
              <a:rPr b="0" lang="en-US" sz="1800" spc="-1" strike="noStrike">
                <a:solidFill>
                  <a:srgbClr val="808000"/>
                </a:solidFill>
                <a:latin typeface="Verdana"/>
              </a:rPr>
              <a:t>the other 2 subcarriers have 0 amplitude</a:t>
            </a:r>
            <a:endParaRPr b="0" lang="en-US" sz="1800" spc="-1" strike="noStrike">
              <a:latin typeface="Arial"/>
            </a:endParaRPr>
          </a:p>
        </p:txBody>
      </p:sp>
      <p:sp>
        <p:nvSpPr>
          <p:cNvPr id="1241" name="CustomShape 5"/>
          <p:cNvSpPr/>
          <p:nvPr/>
        </p:nvSpPr>
        <p:spPr>
          <a:xfrm>
            <a:off x="3200400" y="228600"/>
            <a:ext cx="380520" cy="380520"/>
          </a:xfrm>
          <a:prstGeom prst="ellipse">
            <a:avLst/>
          </a:prstGeom>
          <a:solidFill>
            <a:srgbClr val="ffff66">
              <a:alpha val="39000"/>
            </a:srgbClr>
          </a:solidFill>
          <a:ln w="9360">
            <a:noFill/>
          </a:ln>
        </p:spPr>
        <p:style>
          <a:lnRef idx="0"/>
          <a:fillRef idx="0"/>
          <a:effectRef idx="0"/>
          <a:fontRef idx="minor"/>
        </p:style>
      </p:sp>
      <p:sp>
        <p:nvSpPr>
          <p:cNvPr id="1242" name="CustomShape 6"/>
          <p:cNvSpPr/>
          <p:nvPr/>
        </p:nvSpPr>
        <p:spPr>
          <a:xfrm>
            <a:off x="3581280" y="228600"/>
            <a:ext cx="380520" cy="380520"/>
          </a:xfrm>
          <a:prstGeom prst="ellipse">
            <a:avLst/>
          </a:prstGeom>
          <a:solidFill>
            <a:srgbClr val="ffff66">
              <a:alpha val="39000"/>
            </a:srgbClr>
          </a:solidFill>
          <a:ln w="9360">
            <a:noFill/>
          </a:ln>
        </p:spPr>
        <p:style>
          <a:lnRef idx="0"/>
          <a:fillRef idx="0"/>
          <a:effectRef idx="0"/>
          <a:fontRef idx="minor"/>
        </p:style>
      </p:sp>
      <p:sp>
        <p:nvSpPr>
          <p:cNvPr id="1243" name="CustomShape 7"/>
          <p:cNvSpPr/>
          <p:nvPr/>
        </p:nvSpPr>
        <p:spPr>
          <a:xfrm>
            <a:off x="3809880" y="228600"/>
            <a:ext cx="380520" cy="380520"/>
          </a:xfrm>
          <a:prstGeom prst="ellipse">
            <a:avLst/>
          </a:prstGeom>
          <a:solidFill>
            <a:srgbClr val="ffff66">
              <a:alpha val="39000"/>
            </a:srgbClr>
          </a:solidFill>
          <a:ln w="9360">
            <a:noFill/>
          </a:ln>
        </p:spPr>
        <p:style>
          <a:lnRef idx="0"/>
          <a:fillRef idx="0"/>
          <a:effectRef idx="0"/>
          <a:fontRef idx="minor"/>
        </p:style>
      </p:sp>
      <p:sp>
        <p:nvSpPr>
          <p:cNvPr id="1244" name="Line 8"/>
          <p:cNvSpPr/>
          <p:nvPr/>
        </p:nvSpPr>
        <p:spPr>
          <a:xfrm>
            <a:off x="4114800" y="380880"/>
            <a:ext cx="1371600" cy="1143000"/>
          </a:xfrm>
          <a:prstGeom prst="line">
            <a:avLst/>
          </a:prstGeom>
          <a:ln w="9360">
            <a:solidFill>
              <a:schemeClr val="tx1"/>
            </a:solidFill>
            <a:round/>
            <a:headEnd len="med" type="triangle" w="med"/>
          </a:ln>
        </p:spPr>
        <p:style>
          <a:lnRef idx="0"/>
          <a:fillRef idx="0"/>
          <a:effectRef idx="0"/>
          <a:fontRef idx="minor"/>
        </p:style>
      </p:sp>
      <p:sp>
        <p:nvSpPr>
          <p:cNvPr id="1245" name="CustomShape 9"/>
          <p:cNvSpPr/>
          <p:nvPr/>
        </p:nvSpPr>
        <p:spPr>
          <a:xfrm>
            <a:off x="1228320" y="228600"/>
            <a:ext cx="1237320" cy="51696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800" spc="-1" strike="noStrike">
                <a:solidFill>
                  <a:srgbClr val="000000"/>
                </a:solidFill>
                <a:latin typeface="Verdana"/>
              </a:rPr>
              <a:t>OFDM</a:t>
            </a:r>
            <a:endParaRPr b="0" lang="en-US" sz="2800" spc="-1" strike="noStrike">
              <a:latin typeface="Arial"/>
            </a:endParaRPr>
          </a:p>
        </p:txBody>
      </p:sp>
    </p:spTree>
  </p:cSld>
</p:sld>
</file>

<file path=ppt/slides/slide1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6" name="TextShape 1"/>
          <p:cNvSpPr txBox="1"/>
          <p:nvPr/>
        </p:nvSpPr>
        <p:spPr>
          <a:xfrm>
            <a:off x="6553080" y="6356520"/>
            <a:ext cx="2133360" cy="364680"/>
          </a:xfrm>
          <a:prstGeom prst="rect">
            <a:avLst/>
          </a:prstGeom>
          <a:noFill/>
          <a:ln>
            <a:noFill/>
          </a:ln>
        </p:spPr>
        <p:txBody>
          <a:bodyPr anchor="ctr"/>
          <a:p>
            <a:pPr algn="r">
              <a:lnSpc>
                <a:spcPct val="100000"/>
              </a:lnSpc>
            </a:pPr>
            <a:fld id="{704BEF1D-FC65-437F-9962-16E66640FCAB}" type="slidenum">
              <a:rPr b="0" lang="en-US" sz="1200" spc="-1" strike="noStrike">
                <a:solidFill>
                  <a:srgbClr val="8b8b8b"/>
                </a:solidFill>
                <a:latin typeface="Verdana"/>
              </a:rPr>
              <a:t>&lt;number&gt;</a:t>
            </a:fld>
            <a:endParaRPr b="0" lang="en-US" sz="1200" spc="-1" strike="noStrike">
              <a:latin typeface="Times New Roman"/>
            </a:endParaRPr>
          </a:p>
        </p:txBody>
      </p:sp>
      <p:sp>
        <p:nvSpPr>
          <p:cNvPr id="1247" name="TextShape 2"/>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FDM  vs. OFDM</a:t>
            </a:r>
            <a:endParaRPr b="0" lang="en-US" sz="4400" spc="-1" strike="noStrike">
              <a:solidFill>
                <a:srgbClr val="000000"/>
              </a:solidFill>
              <a:latin typeface="Verdana"/>
            </a:endParaRPr>
          </a:p>
        </p:txBody>
      </p:sp>
      <p:pic>
        <p:nvPicPr>
          <p:cNvPr id="1248" name="Picture 4" descr=""/>
          <p:cNvPicPr/>
          <p:nvPr/>
        </p:nvPicPr>
        <p:blipFill>
          <a:blip r:embed="rId1"/>
          <a:stretch/>
        </p:blipFill>
        <p:spPr>
          <a:xfrm>
            <a:off x="304920" y="2362320"/>
            <a:ext cx="7973640" cy="2379240"/>
          </a:xfrm>
          <a:prstGeom prst="rect">
            <a:avLst/>
          </a:prstGeom>
          <a:ln w="9360">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6" name="TextShape 1"/>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Antenna (2/2)</a:t>
            </a:r>
            <a:endParaRPr b="0" lang="en-US" sz="4400" spc="-1" strike="noStrike">
              <a:solidFill>
                <a:srgbClr val="000000"/>
              </a:solidFill>
              <a:latin typeface="Verdana"/>
            </a:endParaRPr>
          </a:p>
        </p:txBody>
      </p:sp>
      <p:sp>
        <p:nvSpPr>
          <p:cNvPr id="537" name="TextShape 2"/>
          <p:cNvSpPr txBox="1"/>
          <p:nvPr/>
        </p:nvSpPr>
        <p:spPr>
          <a:xfrm>
            <a:off x="6553080" y="6356520"/>
            <a:ext cx="2133360" cy="364680"/>
          </a:xfrm>
          <a:prstGeom prst="rect">
            <a:avLst/>
          </a:prstGeom>
          <a:noFill/>
          <a:ln>
            <a:noFill/>
          </a:ln>
        </p:spPr>
        <p:txBody>
          <a:bodyPr anchor="ctr"/>
          <a:p>
            <a:pPr algn="r">
              <a:lnSpc>
                <a:spcPct val="100000"/>
              </a:lnSpc>
            </a:pPr>
            <a:fld id="{3CA13876-127C-434E-ADAF-6E7B75F83BCB}" type="slidenum">
              <a:rPr b="0" lang="en-US" sz="1200" spc="-1" strike="noStrike">
                <a:solidFill>
                  <a:srgbClr val="8b8b8b"/>
                </a:solidFill>
                <a:latin typeface="Verdana"/>
              </a:rPr>
              <a:t>&lt;number&gt;</a:t>
            </a:fld>
            <a:endParaRPr b="0" lang="en-US" sz="1200" spc="-1" strike="noStrike">
              <a:latin typeface="Times New Roman"/>
            </a:endParaRPr>
          </a:p>
        </p:txBody>
      </p:sp>
      <p:sp>
        <p:nvSpPr>
          <p:cNvPr id="538" name="TextShape 3"/>
          <p:cNvSpPr txBox="1"/>
          <p:nvPr/>
        </p:nvSpPr>
        <p:spPr>
          <a:xfrm>
            <a:off x="0" y="1447920"/>
            <a:ext cx="9143640" cy="4525560"/>
          </a:xfrm>
          <a:prstGeom prst="rect">
            <a:avLst/>
          </a:prstGeom>
          <a:noFill/>
          <a:ln w="9360">
            <a:noFill/>
          </a:ln>
        </p:spPr>
        <p:txBody>
          <a:bodyPr/>
          <a:p>
            <a:pPr marL="343080" indent="-342720">
              <a:lnSpc>
                <a:spcPct val="100000"/>
              </a:lnSpc>
              <a:spcBef>
                <a:spcPts val="479"/>
              </a:spcBef>
            </a:pPr>
            <a:endParaRPr b="0" lang="en-US" sz="3200" spc="-1" strike="noStrike">
              <a:solidFill>
                <a:srgbClr val="000000"/>
              </a:solidFill>
              <a:latin typeface="Calibri"/>
            </a:endParaRPr>
          </a:p>
          <a:p>
            <a:pPr marL="343080" indent="-342720">
              <a:lnSpc>
                <a:spcPct val="100000"/>
              </a:lnSpc>
              <a:spcBef>
                <a:spcPts val="479"/>
              </a:spcBef>
              <a:buClr>
                <a:srgbClr val="ff0000"/>
              </a:buClr>
              <a:buFont typeface="Arial"/>
              <a:buChar char="•"/>
            </a:pPr>
            <a:r>
              <a:rPr b="1" lang="en-US" sz="2400" spc="-1" strike="noStrike">
                <a:solidFill>
                  <a:srgbClr val="ff0000"/>
                </a:solidFill>
                <a:latin typeface="Calibri"/>
              </a:rPr>
              <a:t>Antenna gain</a:t>
            </a:r>
            <a:r>
              <a:rPr b="0" lang="en-US" sz="2400" spc="-1" strike="noStrike">
                <a:solidFill>
                  <a:srgbClr val="ff0000"/>
                </a:solidFill>
                <a:latin typeface="Calibri"/>
              </a:rPr>
              <a:t> </a:t>
            </a:r>
            <a:endParaRPr b="0" lang="en-US" sz="2400" spc="-1" strike="noStrike">
              <a:solidFill>
                <a:srgbClr val="000000"/>
              </a:solidFill>
              <a:latin typeface="Calibri"/>
            </a:endParaRPr>
          </a:p>
          <a:p>
            <a:pPr marL="343080" indent="-342720">
              <a:lnSpc>
                <a:spcPct val="100000"/>
              </a:lnSpc>
              <a:spcBef>
                <a:spcPts val="479"/>
              </a:spcBef>
            </a:pPr>
            <a:r>
              <a:rPr b="0" lang="en-US" sz="2400" spc="-1" strike="noStrike">
                <a:solidFill>
                  <a:srgbClr val="000000"/>
                </a:solidFill>
                <a:latin typeface="Calibri"/>
              </a:rPr>
              <a:t>     </a:t>
            </a:r>
            <a:r>
              <a:rPr b="0" lang="en-US" sz="2400" spc="-1" strike="noStrike">
                <a:solidFill>
                  <a:srgbClr val="000000"/>
                </a:solidFill>
                <a:latin typeface="Calibri"/>
              </a:rPr>
              <a:t>the extent to which it</a:t>
            </a:r>
            <a:r>
              <a:rPr b="0" lang="en-US" sz="2400" spc="-1" strike="noStrike">
                <a:solidFill>
                  <a:srgbClr val="ff0000"/>
                </a:solidFill>
                <a:latin typeface="Calibri"/>
              </a:rPr>
              <a:t> </a:t>
            </a:r>
            <a:r>
              <a:rPr b="1" lang="en-US" sz="2400" spc="-1" strike="noStrike">
                <a:solidFill>
                  <a:srgbClr val="ff0000"/>
                </a:solidFill>
                <a:latin typeface="Calibri"/>
              </a:rPr>
              <a:t>enhances the signal</a:t>
            </a:r>
            <a:r>
              <a:rPr b="0" lang="en-US" sz="2400" spc="-1" strike="noStrike">
                <a:solidFill>
                  <a:srgbClr val="ff0000"/>
                </a:solidFill>
                <a:latin typeface="Calibri"/>
              </a:rPr>
              <a:t> </a:t>
            </a:r>
            <a:r>
              <a:rPr b="0" lang="en-US" sz="2400" spc="-1" strike="noStrike">
                <a:solidFill>
                  <a:srgbClr val="000000"/>
                </a:solidFill>
                <a:latin typeface="Calibri"/>
              </a:rPr>
              <a:t>in its preferred direction</a:t>
            </a:r>
            <a:endParaRPr b="0" lang="en-US" sz="2400" spc="-1" strike="noStrike">
              <a:solidFill>
                <a:srgbClr val="000000"/>
              </a:solidFill>
              <a:latin typeface="Calibri"/>
            </a:endParaRPr>
          </a:p>
          <a:p>
            <a:pPr marL="343080" indent="-342720">
              <a:lnSpc>
                <a:spcPct val="100000"/>
              </a:lnSpc>
              <a:spcBef>
                <a:spcPts val="479"/>
              </a:spcBef>
            </a:pPr>
            <a:r>
              <a:rPr b="0" lang="en-US" sz="2400" spc="-1" strike="noStrike">
                <a:solidFill>
                  <a:srgbClr val="000000"/>
                </a:solidFill>
                <a:latin typeface="Calibri"/>
              </a:rPr>
              <a:t>     </a:t>
            </a:r>
            <a:r>
              <a:rPr b="0" lang="en-US" sz="2400" spc="-1" strike="noStrike">
                <a:solidFill>
                  <a:srgbClr val="000000"/>
                </a:solidFill>
                <a:latin typeface="Calibri"/>
              </a:rPr>
              <a:t>combines antenna directivity and electrical efficiency</a:t>
            </a:r>
            <a:endParaRPr b="0" lang="en-US" sz="2400" spc="-1" strike="noStrike">
              <a:solidFill>
                <a:srgbClr val="000000"/>
              </a:solidFill>
              <a:latin typeface="Calibri"/>
            </a:endParaRPr>
          </a:p>
          <a:p>
            <a:pPr marL="343080" indent="-342720">
              <a:lnSpc>
                <a:spcPct val="100000"/>
              </a:lnSpc>
              <a:spcBef>
                <a:spcPts val="479"/>
              </a:spcBef>
            </a:pPr>
            <a:r>
              <a:rPr b="0" lang="en-US" sz="2400" spc="-1" strike="noStrike">
                <a:solidFill>
                  <a:srgbClr val="000000"/>
                </a:solidFill>
                <a:latin typeface="Calibri"/>
              </a:rPr>
              <a:t> </a:t>
            </a:r>
            <a:r>
              <a:rPr b="0" lang="en-US" sz="2400" spc="-1" strike="noStrike" u="sng">
                <a:solidFill>
                  <a:srgbClr val="000000"/>
                </a:solidFill>
                <a:uFillTx/>
                <a:latin typeface="Calibri"/>
              </a:rPr>
              <a:t>Transmitting antenna</a:t>
            </a:r>
            <a:r>
              <a:rPr b="0" lang="en-US" sz="2400" spc="-1" strike="noStrike">
                <a:solidFill>
                  <a:srgbClr val="000000"/>
                </a:solidFill>
                <a:latin typeface="Calibri"/>
              </a:rPr>
              <a:t>: how well the antenna converts input power into radio waves headed in a specific direction.</a:t>
            </a:r>
            <a:endParaRPr b="0" lang="en-US" sz="2400" spc="-1" strike="noStrike">
              <a:solidFill>
                <a:srgbClr val="000000"/>
              </a:solidFill>
              <a:latin typeface="Calibri"/>
            </a:endParaRPr>
          </a:p>
          <a:p>
            <a:pPr marL="343080" indent="-342720">
              <a:lnSpc>
                <a:spcPct val="100000"/>
              </a:lnSpc>
              <a:spcBef>
                <a:spcPts val="479"/>
              </a:spcBef>
            </a:pPr>
            <a:r>
              <a:rPr b="0" lang="en-US" sz="2400" spc="-1" strike="noStrike" u="sng">
                <a:solidFill>
                  <a:srgbClr val="000000"/>
                </a:solidFill>
                <a:uFillTx/>
                <a:latin typeface="Calibri"/>
              </a:rPr>
              <a:t>Receiving antenna</a:t>
            </a:r>
            <a:r>
              <a:rPr b="0" lang="en-US" sz="2400" spc="-1" strike="noStrike">
                <a:solidFill>
                  <a:srgbClr val="000000"/>
                </a:solidFill>
                <a:latin typeface="Calibri"/>
              </a:rPr>
              <a:t>: how well the antenna converts the arriving waves from a specified direction into electrical power.</a:t>
            </a:r>
            <a:endParaRPr b="0" lang="en-US" sz="2400" spc="-1" strike="noStrike">
              <a:solidFill>
                <a:srgbClr val="000000"/>
              </a:solidFill>
              <a:latin typeface="Calibri"/>
            </a:endParaRPr>
          </a:p>
          <a:p>
            <a:pPr marL="343080" indent="-342720">
              <a:lnSpc>
                <a:spcPct val="100000"/>
              </a:lnSpc>
              <a:spcBef>
                <a:spcPts val="479"/>
              </a:spcBef>
              <a:buClr>
                <a:srgbClr val="0070c0"/>
              </a:buClr>
              <a:buFont typeface="Arial"/>
              <a:buChar char="•"/>
            </a:pPr>
            <a:r>
              <a:rPr b="1" lang="en-US" sz="2400" spc="-1" strike="noStrike">
                <a:solidFill>
                  <a:srgbClr val="0070c0"/>
                </a:solidFill>
                <a:latin typeface="Calibri"/>
              </a:rPr>
              <a:t>Isotropic antenna</a:t>
            </a:r>
            <a:endParaRPr b="0" lang="en-US" sz="2400" spc="-1" strike="noStrike">
              <a:solidFill>
                <a:srgbClr val="000000"/>
              </a:solidFill>
              <a:latin typeface="Calibri"/>
            </a:endParaRPr>
          </a:p>
          <a:p>
            <a:pPr marL="343080" indent="-342720">
              <a:lnSpc>
                <a:spcPct val="100000"/>
              </a:lnSpc>
              <a:spcBef>
                <a:spcPts val="479"/>
              </a:spcBef>
            </a:pPr>
            <a:r>
              <a:rPr b="0" lang="en-US" sz="2400" spc="-1" strike="noStrike">
                <a:solidFill>
                  <a:srgbClr val="000000"/>
                </a:solidFill>
                <a:latin typeface="Calibri"/>
              </a:rPr>
              <a:t>      </a:t>
            </a:r>
            <a:r>
              <a:rPr b="0" lang="en-US" sz="2400" spc="-1" strike="noStrike">
                <a:solidFill>
                  <a:srgbClr val="000000"/>
                </a:solidFill>
                <a:latin typeface="Calibri"/>
              </a:rPr>
              <a:t>radiates power with unit gain </a:t>
            </a:r>
            <a:r>
              <a:rPr b="1" lang="en-US" sz="2400" spc="-1" strike="noStrike">
                <a:solidFill>
                  <a:srgbClr val="0070c0"/>
                </a:solidFill>
                <a:latin typeface="Calibri"/>
              </a:rPr>
              <a:t>uniformly in all directions</a:t>
            </a: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Measured in </a:t>
            </a:r>
            <a:r>
              <a:rPr b="1" lang="en-US" sz="2400" spc="-1" strike="noStrike">
                <a:solidFill>
                  <a:srgbClr val="cccc00"/>
                </a:solidFill>
                <a:latin typeface="Calibri"/>
              </a:rPr>
              <a:t>dBi</a:t>
            </a:r>
            <a:r>
              <a:rPr b="0" lang="en-US" sz="2400" spc="-1" strike="noStrike">
                <a:solidFill>
                  <a:srgbClr val="000000"/>
                </a:solidFill>
                <a:latin typeface="Calibri"/>
              </a:rPr>
              <a:t>: decibels relative to an isotropic radiator</a:t>
            </a:r>
            <a:endParaRPr b="0" lang="en-US" sz="2400" spc="-1" strike="noStrike">
              <a:solidFill>
                <a:srgbClr val="000000"/>
              </a:solidFill>
              <a:latin typeface="Calibri"/>
            </a:endParaRPr>
          </a:p>
          <a:p>
            <a:pPr marL="343080" indent="-342720">
              <a:lnSpc>
                <a:spcPct val="100000"/>
              </a:lnSpc>
              <a:spcBef>
                <a:spcPts val="380"/>
              </a:spcBef>
            </a:pPr>
            <a:endParaRPr b="0" lang="en-US" sz="2400" spc="-1" strike="noStrike">
              <a:solidFill>
                <a:srgbClr val="000000"/>
              </a:solidFill>
              <a:latin typeface="Calibri"/>
            </a:endParaRPr>
          </a:p>
        </p:txBody>
      </p:sp>
    </p:spTree>
  </p:cSld>
</p:sld>
</file>

<file path=ppt/slides/slide1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9" name="TextShape 1"/>
          <p:cNvSpPr txBox="1"/>
          <p:nvPr/>
        </p:nvSpPr>
        <p:spPr>
          <a:xfrm>
            <a:off x="6553080" y="6356520"/>
            <a:ext cx="2133360" cy="364680"/>
          </a:xfrm>
          <a:prstGeom prst="rect">
            <a:avLst/>
          </a:prstGeom>
          <a:noFill/>
          <a:ln>
            <a:noFill/>
          </a:ln>
        </p:spPr>
        <p:txBody>
          <a:bodyPr anchor="ctr"/>
          <a:p>
            <a:pPr algn="r">
              <a:lnSpc>
                <a:spcPct val="100000"/>
              </a:lnSpc>
            </a:pPr>
            <a:fld id="{131EFD78-CD45-40A6-8689-192837BA894C}" type="slidenum">
              <a:rPr b="0" lang="en-US" sz="1200" spc="-1" strike="noStrike">
                <a:solidFill>
                  <a:srgbClr val="8b8b8b"/>
                </a:solidFill>
                <a:latin typeface="Verdana"/>
              </a:rPr>
              <a:t>&lt;number&gt;</a:t>
            </a:fld>
            <a:endParaRPr b="0" lang="en-US" sz="1200" spc="-1" strike="noStrike">
              <a:latin typeface="Times New Roman"/>
            </a:endParaRPr>
          </a:p>
        </p:txBody>
      </p:sp>
      <p:sp>
        <p:nvSpPr>
          <p:cNvPr id="1250" name="TextShape 2"/>
          <p:cNvSpPr txBox="1"/>
          <p:nvPr/>
        </p:nvSpPr>
        <p:spPr>
          <a:xfrm>
            <a:off x="-304920" y="0"/>
            <a:ext cx="8229240" cy="1142640"/>
          </a:xfrm>
          <a:prstGeom prst="rect">
            <a:avLst/>
          </a:prstGeom>
          <a:noFill/>
          <a:ln w="9360">
            <a:noFill/>
          </a:ln>
        </p:spPr>
        <p:txBody>
          <a:bodyPr anchor="ctr">
            <a:normAutofit/>
          </a:bodyPr>
          <a:p>
            <a:pPr algn="ctr">
              <a:lnSpc>
                <a:spcPct val="100000"/>
              </a:lnSpc>
            </a:pPr>
            <a:r>
              <a:rPr b="0" lang="en-US" sz="4400" spc="-1" strike="noStrike">
                <a:solidFill>
                  <a:srgbClr val="000000"/>
                </a:solidFill>
                <a:latin typeface="Calibri"/>
              </a:rPr>
              <a:t>Example of OFDM Transmitter &amp; Receiver</a:t>
            </a:r>
            <a:endParaRPr b="0" lang="en-US" sz="4400" spc="-1" strike="noStrike">
              <a:solidFill>
                <a:srgbClr val="000000"/>
              </a:solidFill>
              <a:latin typeface="Verdana"/>
            </a:endParaRPr>
          </a:p>
        </p:txBody>
      </p:sp>
      <p:pic>
        <p:nvPicPr>
          <p:cNvPr id="1251" name="Picture 3" descr=""/>
          <p:cNvPicPr/>
          <p:nvPr/>
        </p:nvPicPr>
        <p:blipFill>
          <a:blip r:embed="rId1"/>
          <a:stretch/>
        </p:blipFill>
        <p:spPr>
          <a:xfrm>
            <a:off x="0" y="1752480"/>
            <a:ext cx="8897400" cy="4182840"/>
          </a:xfrm>
          <a:prstGeom prst="rect">
            <a:avLst/>
          </a:prstGeom>
          <a:ln w="9360">
            <a:noFill/>
          </a:ln>
        </p:spPr>
      </p:pic>
    </p:spTree>
  </p:cSld>
</p:sld>
</file>

<file path=ppt/slides/slide1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2" name="TextShape 1"/>
          <p:cNvSpPr txBox="1"/>
          <p:nvPr/>
        </p:nvSpPr>
        <p:spPr>
          <a:xfrm>
            <a:off x="6553080" y="6356520"/>
            <a:ext cx="2133360" cy="364680"/>
          </a:xfrm>
          <a:prstGeom prst="rect">
            <a:avLst/>
          </a:prstGeom>
          <a:noFill/>
          <a:ln>
            <a:noFill/>
          </a:ln>
        </p:spPr>
        <p:txBody>
          <a:bodyPr anchor="ctr"/>
          <a:p>
            <a:pPr algn="r">
              <a:lnSpc>
                <a:spcPct val="100000"/>
              </a:lnSpc>
            </a:pPr>
            <a:fld id="{3A4168E9-9E61-4605-A5A7-7DB06B1E4689}" type="slidenum">
              <a:rPr b="0" lang="en-US" sz="1200" spc="-1" strike="noStrike">
                <a:solidFill>
                  <a:srgbClr val="8b8b8b"/>
                </a:solidFill>
                <a:latin typeface="Verdana"/>
              </a:rPr>
              <a:t>&lt;number&gt;</a:t>
            </a:fld>
            <a:endParaRPr b="0" lang="en-US" sz="1200" spc="-1" strike="noStrike">
              <a:latin typeface="Times New Roman"/>
            </a:endParaRPr>
          </a:p>
        </p:txBody>
      </p:sp>
      <p:sp>
        <p:nvSpPr>
          <p:cNvPr id="1253" name="TextShape 2"/>
          <p:cNvSpPr txBox="1"/>
          <p:nvPr/>
        </p:nvSpPr>
        <p:spPr>
          <a:xfrm>
            <a:off x="-304920" y="-1522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Example of OFDM</a:t>
            </a:r>
            <a:endParaRPr b="0" lang="en-US" sz="4400" spc="-1" strike="noStrike">
              <a:solidFill>
                <a:srgbClr val="000000"/>
              </a:solidFill>
              <a:latin typeface="Verdana"/>
            </a:endParaRPr>
          </a:p>
        </p:txBody>
      </p:sp>
      <p:pic>
        <p:nvPicPr>
          <p:cNvPr id="1254" name="Picture 3" descr=""/>
          <p:cNvPicPr/>
          <p:nvPr/>
        </p:nvPicPr>
        <p:blipFill>
          <a:blip r:embed="rId1"/>
          <a:stretch/>
        </p:blipFill>
        <p:spPr>
          <a:xfrm>
            <a:off x="304920" y="609480"/>
            <a:ext cx="7841880" cy="4506480"/>
          </a:xfrm>
          <a:prstGeom prst="rect">
            <a:avLst/>
          </a:prstGeom>
          <a:ln w="9360">
            <a:noFill/>
          </a:ln>
        </p:spPr>
      </p:pic>
    </p:spTree>
  </p:cSld>
</p:sld>
</file>

<file path=ppt/slides/slide1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5" name="TextShape 1"/>
          <p:cNvSpPr txBox="1"/>
          <p:nvPr/>
        </p:nvSpPr>
        <p:spPr>
          <a:xfrm>
            <a:off x="-182880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OFDM Modulation </a:t>
            </a:r>
            <a:endParaRPr b="0" lang="en-US" sz="4400" spc="-1" strike="noStrike">
              <a:solidFill>
                <a:srgbClr val="000000"/>
              </a:solidFill>
              <a:latin typeface="Verdana"/>
            </a:endParaRPr>
          </a:p>
        </p:txBody>
      </p:sp>
      <p:sp>
        <p:nvSpPr>
          <p:cNvPr id="1256" name="TextShape 2"/>
          <p:cNvSpPr txBox="1"/>
          <p:nvPr/>
        </p:nvSpPr>
        <p:spPr>
          <a:xfrm>
            <a:off x="0" y="4143240"/>
            <a:ext cx="9000720" cy="2428560"/>
          </a:xfrm>
          <a:prstGeom prst="rect">
            <a:avLst/>
          </a:prstGeom>
          <a:noFill/>
          <a:ln w="9360">
            <a:noFill/>
          </a:ln>
        </p:spPr>
        <p:txBody>
          <a:bodyPr/>
          <a:p>
            <a:pPr marL="343080" indent="-342720">
              <a:lnSpc>
                <a:spcPct val="100000"/>
              </a:lnSpc>
              <a:spcBef>
                <a:spcPts val="459"/>
              </a:spcBef>
              <a:buClr>
                <a:srgbClr val="000000"/>
              </a:buClr>
              <a:buFont typeface="Arial"/>
              <a:buChar char="•"/>
            </a:pPr>
            <a:r>
              <a:rPr b="0" lang="en-US" sz="2300" spc="-1" strike="noStrike">
                <a:solidFill>
                  <a:srgbClr val="000000"/>
                </a:solidFill>
                <a:latin typeface="Calibri"/>
              </a:rPr>
              <a:t>The bit stream is divided into N parallel subflows</a:t>
            </a:r>
            <a:endParaRPr b="0" lang="en-US" sz="2300" spc="-1" strike="noStrike">
              <a:solidFill>
                <a:srgbClr val="000000"/>
              </a:solidFill>
              <a:latin typeface="Calibri"/>
            </a:endParaRPr>
          </a:p>
          <a:p>
            <a:pPr marL="343080" indent="-342720">
              <a:lnSpc>
                <a:spcPct val="100000"/>
              </a:lnSpc>
              <a:spcBef>
                <a:spcPts val="459"/>
              </a:spcBef>
              <a:buClr>
                <a:srgbClr val="000000"/>
              </a:buClr>
              <a:buFont typeface="Arial"/>
              <a:buChar char="•"/>
            </a:pPr>
            <a:r>
              <a:rPr b="0" lang="en-US" sz="2300" spc="-1" strike="noStrike">
                <a:solidFill>
                  <a:srgbClr val="000000"/>
                </a:solidFill>
                <a:latin typeface="Calibri"/>
              </a:rPr>
              <a:t>The symbols of each subflow are modulated using </a:t>
            </a:r>
            <a:r>
              <a:rPr b="1" lang="en-US" sz="2300" spc="-1" strike="noStrike">
                <a:solidFill>
                  <a:srgbClr val="0070c0"/>
                </a:solidFill>
                <a:latin typeface="Calibri"/>
              </a:rPr>
              <a:t>MPSK</a:t>
            </a:r>
            <a:r>
              <a:rPr b="0" lang="en-US" sz="2300" spc="-1" strike="noStrike">
                <a:solidFill>
                  <a:srgbClr val="000000"/>
                </a:solidFill>
                <a:latin typeface="Calibri"/>
              </a:rPr>
              <a:t> or </a:t>
            </a:r>
            <a:r>
              <a:rPr b="1" lang="en-US" sz="2300" spc="-1" strike="noStrike">
                <a:solidFill>
                  <a:srgbClr val="0070c0"/>
                </a:solidFill>
                <a:latin typeface="Calibri"/>
              </a:rPr>
              <a:t>MQAM</a:t>
            </a:r>
            <a:r>
              <a:rPr b="0" lang="en-US" sz="2300" spc="-1" strike="noStrike">
                <a:solidFill>
                  <a:srgbClr val="000000"/>
                </a:solidFill>
                <a:latin typeface="Calibri"/>
              </a:rPr>
              <a:t> </a:t>
            </a:r>
            <a:endParaRPr b="0" lang="en-US" sz="2300" spc="-1" strike="noStrike">
              <a:solidFill>
                <a:srgbClr val="000000"/>
              </a:solidFill>
              <a:latin typeface="Calibri"/>
            </a:endParaRPr>
          </a:p>
          <a:p>
            <a:pPr marL="343080" indent="-342720">
              <a:lnSpc>
                <a:spcPct val="100000"/>
              </a:lnSpc>
              <a:spcBef>
                <a:spcPts val="459"/>
              </a:spcBef>
              <a:buClr>
                <a:srgbClr val="000000"/>
              </a:buClr>
              <a:buFont typeface="Arial"/>
              <a:buChar char="•"/>
            </a:pPr>
            <a:r>
              <a:rPr b="0" lang="en-US" sz="2300" spc="-1" strike="noStrike">
                <a:solidFill>
                  <a:srgbClr val="000000"/>
                </a:solidFill>
                <a:latin typeface="Calibri"/>
              </a:rPr>
              <a:t>Resulting complex numbers are fed to a module that performs  FFT</a:t>
            </a:r>
            <a:r>
              <a:rPr b="0" lang="en-US" sz="2300" spc="-1" strike="noStrike" baseline="30000">
                <a:solidFill>
                  <a:srgbClr val="000000"/>
                </a:solidFill>
                <a:latin typeface="Calibri"/>
              </a:rPr>
              <a:t>-1</a:t>
            </a:r>
            <a:r>
              <a:rPr b="0" lang="en-US" sz="2300" spc="-1" strike="noStrike">
                <a:solidFill>
                  <a:srgbClr val="000000"/>
                </a:solidFill>
                <a:latin typeface="Calibri"/>
              </a:rPr>
              <a:t>  </a:t>
            </a:r>
            <a:endParaRPr b="0" lang="en-US" sz="2300" spc="-1" strike="noStrike">
              <a:solidFill>
                <a:srgbClr val="000000"/>
              </a:solidFill>
              <a:latin typeface="Calibri"/>
            </a:endParaRPr>
          </a:p>
          <a:p>
            <a:pPr marL="343080" indent="-342720">
              <a:lnSpc>
                <a:spcPct val="100000"/>
              </a:lnSpc>
              <a:spcBef>
                <a:spcPts val="459"/>
              </a:spcBef>
              <a:buClr>
                <a:srgbClr val="000000"/>
              </a:buClr>
              <a:buFont typeface="Arial"/>
              <a:buChar char="•"/>
            </a:pPr>
            <a:r>
              <a:rPr b="0" lang="en-US" sz="2300" spc="-1" strike="noStrike">
                <a:solidFill>
                  <a:srgbClr val="000000"/>
                </a:solidFill>
                <a:latin typeface="Calibri"/>
              </a:rPr>
              <a:t>Finally the signal is converted from digital to analog, brought to the RF frequencies, and then fed to the antenna of the transmitter</a:t>
            </a:r>
            <a:endParaRPr b="0" lang="en-US" sz="2300" spc="-1" strike="noStrike">
              <a:solidFill>
                <a:srgbClr val="000000"/>
              </a:solidFill>
              <a:latin typeface="Calibri"/>
            </a:endParaRPr>
          </a:p>
        </p:txBody>
      </p:sp>
      <p:pic>
        <p:nvPicPr>
          <p:cNvPr id="1257" name="Picture 2" descr=""/>
          <p:cNvPicPr/>
          <p:nvPr/>
        </p:nvPicPr>
        <p:blipFill>
          <a:blip r:embed="rId1"/>
          <a:stretch/>
        </p:blipFill>
        <p:spPr>
          <a:xfrm>
            <a:off x="285840" y="1214280"/>
            <a:ext cx="8572320" cy="2714400"/>
          </a:xfrm>
          <a:prstGeom prst="rect">
            <a:avLst/>
          </a:prstGeom>
          <a:ln w="9360">
            <a:noFill/>
          </a:ln>
        </p:spPr>
      </p:pic>
    </p:spTree>
  </p:cSld>
</p:sld>
</file>

<file path=ppt/slides/slide1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8" name="TextShape 1"/>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OFDM Demodulation</a:t>
            </a:r>
            <a:endParaRPr b="0" lang="en-US" sz="4400" spc="-1" strike="noStrike">
              <a:solidFill>
                <a:srgbClr val="000000"/>
              </a:solidFill>
              <a:latin typeface="Verdana"/>
            </a:endParaRPr>
          </a:p>
        </p:txBody>
      </p:sp>
      <p:sp>
        <p:nvSpPr>
          <p:cNvPr id="1259" name="TextShape 2"/>
          <p:cNvSpPr txBox="1"/>
          <p:nvPr/>
        </p:nvSpPr>
        <p:spPr>
          <a:xfrm>
            <a:off x="0" y="4429080"/>
            <a:ext cx="9143640" cy="2428560"/>
          </a:xfrm>
          <a:prstGeom prst="rect">
            <a:avLst/>
          </a:prstGeom>
          <a:noFill/>
          <a:ln w="9360">
            <a:noFill/>
          </a:ln>
        </p:spPr>
        <p:txBody>
          <a:bodyPr>
            <a:normAutofit/>
          </a:bodyPr>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At the receiver the inverse procedure is followed</a:t>
            </a:r>
            <a:endParaRPr b="0" lang="en-US" sz="2600" spc="-1" strike="noStrike">
              <a:solidFill>
                <a:srgbClr val="000000"/>
              </a:solidFill>
              <a:latin typeface="Calibri"/>
            </a:endParaRPr>
          </a:p>
          <a:p>
            <a:pPr marL="514440" indent="-514080" algn="just">
              <a:lnSpc>
                <a:spcPct val="100000"/>
              </a:lnSpc>
              <a:spcBef>
                <a:spcPts val="519"/>
              </a:spcBef>
              <a:buClr>
                <a:srgbClr val="000000"/>
              </a:buClr>
              <a:buFont typeface="Calibri"/>
              <a:buAutoNum type="arabicPeriod"/>
            </a:pPr>
            <a:r>
              <a:rPr b="0" lang="en-US" sz="2600" spc="-1" strike="noStrike">
                <a:solidFill>
                  <a:srgbClr val="000000"/>
                </a:solidFill>
                <a:latin typeface="Calibri"/>
              </a:rPr>
              <a:t>The signal is brought down to baseband &amp; is converted from analog to digital</a:t>
            </a:r>
            <a:endParaRPr b="0" lang="en-US" sz="2600" spc="-1" strike="noStrike">
              <a:solidFill>
                <a:srgbClr val="000000"/>
              </a:solidFill>
              <a:latin typeface="Calibri"/>
            </a:endParaRPr>
          </a:p>
          <a:p>
            <a:pPr marL="514440" indent="-514080" algn="just">
              <a:lnSpc>
                <a:spcPct val="100000"/>
              </a:lnSpc>
              <a:spcBef>
                <a:spcPts val="519"/>
              </a:spcBef>
              <a:buClr>
                <a:srgbClr val="000000"/>
              </a:buClr>
              <a:buFont typeface="Calibri"/>
              <a:buAutoNum type="arabicPeriod"/>
            </a:pPr>
            <a:r>
              <a:rPr b="0" lang="en-US" sz="2600" spc="-1" strike="noStrike">
                <a:solidFill>
                  <a:srgbClr val="000000"/>
                </a:solidFill>
                <a:latin typeface="Calibri"/>
              </a:rPr>
              <a:t>FFT is performed </a:t>
            </a:r>
            <a:r>
              <a:rPr b="0" lang="en-US" sz="2600" spc="-1" strike="noStrike">
                <a:solidFill>
                  <a:srgbClr val="000000"/>
                </a:solidFill>
                <a:latin typeface="Wingdings"/>
              </a:rPr>
              <a:t></a:t>
            </a:r>
            <a:r>
              <a:rPr b="0" lang="en-US" sz="2600" spc="-1" strike="noStrike">
                <a:solidFill>
                  <a:srgbClr val="000000"/>
                </a:solidFill>
                <a:latin typeface="Calibri"/>
              </a:rPr>
              <a:t> produces the transmitted symbols</a:t>
            </a:r>
            <a:endParaRPr b="0" lang="en-US" sz="2600" spc="-1" strike="noStrike">
              <a:solidFill>
                <a:srgbClr val="000000"/>
              </a:solidFill>
              <a:latin typeface="Calibri"/>
            </a:endParaRPr>
          </a:p>
        </p:txBody>
      </p:sp>
      <p:pic>
        <p:nvPicPr>
          <p:cNvPr id="1260" name="Picture 2" descr=""/>
          <p:cNvPicPr/>
          <p:nvPr/>
        </p:nvPicPr>
        <p:blipFill>
          <a:blip r:embed="rId1"/>
          <a:stretch/>
        </p:blipFill>
        <p:spPr>
          <a:xfrm>
            <a:off x="500040" y="1428840"/>
            <a:ext cx="8143560" cy="2804760"/>
          </a:xfrm>
          <a:prstGeom prst="rect">
            <a:avLst/>
          </a:prstGeom>
          <a:ln w="9360">
            <a:noFill/>
          </a:ln>
        </p:spPr>
      </p:pic>
    </p:spTree>
  </p:cSld>
</p:sld>
</file>

<file path=ppt/slides/slide1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1" name="TextShape 1"/>
          <p:cNvSpPr txBox="1"/>
          <p:nvPr/>
        </p:nvSpPr>
        <p:spPr>
          <a:xfrm>
            <a:off x="-579600" y="-30492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Frequency  Selective  Fading</a:t>
            </a:r>
            <a:endParaRPr b="0" lang="en-US" sz="4400" spc="-1" strike="noStrike">
              <a:solidFill>
                <a:srgbClr val="000000"/>
              </a:solidFill>
              <a:latin typeface="Verdana"/>
            </a:endParaRPr>
          </a:p>
        </p:txBody>
      </p:sp>
      <p:sp>
        <p:nvSpPr>
          <p:cNvPr id="1262" name="TextShape 2"/>
          <p:cNvSpPr txBox="1"/>
          <p:nvPr/>
        </p:nvSpPr>
        <p:spPr>
          <a:xfrm>
            <a:off x="0" y="838080"/>
            <a:ext cx="9143640" cy="4525560"/>
          </a:xfrm>
          <a:prstGeom prst="rect">
            <a:avLst/>
          </a:prstGeom>
          <a:noFill/>
          <a:ln w="9360">
            <a:noFill/>
          </a:ln>
        </p:spPr>
        <p:txBody>
          <a:bodyPr/>
          <a:p>
            <a:pPr marL="343080" indent="-342720">
              <a:lnSpc>
                <a:spcPct val="100000"/>
              </a:lnSpc>
              <a:spcBef>
                <a:spcPts val="519"/>
              </a:spcBef>
              <a:buClr>
                <a:srgbClr val="000000"/>
              </a:buClr>
              <a:buFont typeface="Arial"/>
              <a:buChar char="•"/>
            </a:pPr>
            <a:r>
              <a:rPr b="0" lang="en-US" sz="2600" spc="-1" strike="noStrike">
                <a:solidFill>
                  <a:srgbClr val="000000"/>
                </a:solidFill>
                <a:latin typeface="Calibri"/>
              </a:rPr>
              <a:t>The frequency response of a fading channel is not constant within the available bandwidth</a:t>
            </a:r>
            <a:endParaRPr b="0" lang="en-US" sz="2600" spc="-1" strike="noStrike">
              <a:solidFill>
                <a:srgbClr val="000000"/>
              </a:solidFill>
              <a:latin typeface="Calibri"/>
            </a:endParaRPr>
          </a:p>
          <a:p>
            <a:pPr lvl="1" marL="743040" indent="-285480">
              <a:lnSpc>
                <a:spcPct val="100000"/>
              </a:lnSpc>
              <a:spcBef>
                <a:spcPts val="439"/>
              </a:spcBef>
              <a:buClr>
                <a:srgbClr val="000000"/>
              </a:buClr>
              <a:buFont typeface="Arial"/>
              <a:buChar char="–"/>
            </a:pPr>
            <a:r>
              <a:rPr b="0" lang="en-US" sz="2200" spc="-1" strike="noStrike">
                <a:solidFill>
                  <a:srgbClr val="000000"/>
                </a:solidFill>
                <a:latin typeface="Calibri"/>
              </a:rPr>
              <a:t>The channel gain may </a:t>
            </a:r>
            <a:r>
              <a:rPr b="1" i="1" lang="en-US" sz="2200" spc="-1" strike="noStrike">
                <a:solidFill>
                  <a:srgbClr val="ff0000"/>
                </a:solidFill>
                <a:latin typeface="Calibri"/>
              </a:rPr>
              <a:t>vary for different frequencies </a:t>
            </a:r>
            <a:r>
              <a:rPr b="0" lang="en-US" sz="2200" spc="-1" strike="noStrike">
                <a:solidFill>
                  <a:srgbClr val="000000"/>
                </a:solidFill>
                <a:latin typeface="Calibri"/>
              </a:rPr>
              <a:t>of the transmitted signal</a:t>
            </a:r>
            <a:endParaRPr b="0" lang="en-US" sz="2200" spc="-1" strike="noStrike">
              <a:solidFill>
                <a:srgbClr val="000000"/>
              </a:solidFill>
              <a:latin typeface="Calibri"/>
            </a:endParaRPr>
          </a:p>
          <a:p>
            <a:pPr lvl="1" marL="743040" indent="-285480">
              <a:lnSpc>
                <a:spcPct val="100000"/>
              </a:lnSpc>
              <a:spcBef>
                <a:spcPts val="439"/>
              </a:spcBef>
              <a:buClr>
                <a:srgbClr val="000000"/>
              </a:buClr>
              <a:buFont typeface="Arial"/>
              <a:buChar char="–"/>
            </a:pPr>
            <a:r>
              <a:rPr b="0" lang="en-US" sz="2200" spc="-1" strike="noStrike">
                <a:solidFill>
                  <a:srgbClr val="000000"/>
                </a:solidFill>
                <a:latin typeface="Calibri"/>
              </a:rPr>
              <a:t>Channel gain: συντελεστής που εκφράζει την επίδραση στο μεταδιδόμενο σήμα</a:t>
            </a:r>
            <a:endParaRPr b="0" lang="en-US" sz="2200" spc="-1" strike="noStrike">
              <a:solidFill>
                <a:srgbClr val="000000"/>
              </a:solidFill>
              <a:latin typeface="Calibri"/>
            </a:endParaRPr>
          </a:p>
          <a:p>
            <a:endParaRPr b="0" lang="en-US" sz="2200" spc="-1" strike="noStrike">
              <a:solidFill>
                <a:srgbClr val="000000"/>
              </a:solidFill>
              <a:latin typeface="Calibri"/>
            </a:endParaRPr>
          </a:p>
          <a:p>
            <a:endParaRPr b="0" lang="en-US" sz="2200" spc="-1" strike="noStrike">
              <a:solidFill>
                <a:srgbClr val="000000"/>
              </a:solidFill>
              <a:latin typeface="Calibri"/>
            </a:endParaRPr>
          </a:p>
          <a:p>
            <a:pPr>
              <a:lnSpc>
                <a:spcPct val="100000"/>
              </a:lnSpc>
              <a:spcBef>
                <a:spcPts val="519"/>
              </a:spcBef>
            </a:pPr>
            <a:endParaRPr b="0" lang="en-US" sz="2200" spc="-1" strike="noStrike">
              <a:solidFill>
                <a:srgbClr val="000000"/>
              </a:solidFill>
              <a:latin typeface="Calibri"/>
            </a:endParaRPr>
          </a:p>
          <a:p>
            <a:pPr>
              <a:lnSpc>
                <a:spcPct val="100000"/>
              </a:lnSpc>
              <a:spcBef>
                <a:spcPts val="519"/>
              </a:spcBef>
            </a:pPr>
            <a:endParaRPr b="0" lang="en-US" sz="2200" spc="-1" strike="noStrike">
              <a:solidFill>
                <a:srgbClr val="000000"/>
              </a:solidFill>
              <a:latin typeface="Calibri"/>
            </a:endParaRPr>
          </a:p>
          <a:p>
            <a:pPr>
              <a:lnSpc>
                <a:spcPct val="100000"/>
              </a:lnSpc>
              <a:spcBef>
                <a:spcPts val="519"/>
              </a:spcBef>
            </a:pPr>
            <a:endParaRPr b="0" lang="en-US" sz="2200" spc="-1" strike="noStrike">
              <a:solidFill>
                <a:srgbClr val="000000"/>
              </a:solidFill>
              <a:latin typeface="Calibri"/>
            </a:endParaRPr>
          </a:p>
          <a:p>
            <a:pPr>
              <a:lnSpc>
                <a:spcPct val="100000"/>
              </a:lnSpc>
              <a:spcBef>
                <a:spcPts val="519"/>
              </a:spcBef>
            </a:pPr>
            <a:endParaRPr b="0" lang="en-US" sz="2200" spc="-1" strike="noStrike">
              <a:solidFill>
                <a:srgbClr val="000000"/>
              </a:solidFill>
              <a:latin typeface="Calibri"/>
            </a:endParaRPr>
          </a:p>
        </p:txBody>
      </p:sp>
      <p:pic>
        <p:nvPicPr>
          <p:cNvPr id="1263" name="Picture 5" descr=""/>
          <p:cNvPicPr/>
          <p:nvPr/>
        </p:nvPicPr>
        <p:blipFill>
          <a:blip r:embed="rId1"/>
          <a:stretch/>
        </p:blipFill>
        <p:spPr>
          <a:xfrm>
            <a:off x="0" y="3276720"/>
            <a:ext cx="9143640" cy="2428560"/>
          </a:xfrm>
          <a:prstGeom prst="rect">
            <a:avLst/>
          </a:prstGeom>
          <a:ln w="9360">
            <a:noFill/>
          </a:ln>
        </p:spPr>
      </p:pic>
      <p:sp>
        <p:nvSpPr>
          <p:cNvPr id="1264" name="CustomShape 3"/>
          <p:cNvSpPr/>
          <p:nvPr/>
        </p:nvSpPr>
        <p:spPr>
          <a:xfrm>
            <a:off x="1893600" y="5738400"/>
            <a:ext cx="573444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Verdana"/>
              </a:rPr>
              <a:t>H</a:t>
            </a:r>
            <a:r>
              <a:rPr b="0" lang="en-US" sz="1800" spc="-1" strike="noStrike" baseline="30000">
                <a:solidFill>
                  <a:srgbClr val="000000"/>
                </a:solidFill>
                <a:latin typeface="Verdana"/>
              </a:rPr>
              <a:t>2</a:t>
            </a:r>
            <a:r>
              <a:rPr b="0" lang="en-US" sz="1800" spc="-1" strike="noStrike">
                <a:solidFill>
                  <a:srgbClr val="000000"/>
                </a:solidFill>
                <a:latin typeface="Verdana"/>
              </a:rPr>
              <a:t>(f): the square of channel frequency response</a:t>
            </a:r>
            <a:endParaRPr b="0" lang="en-US" sz="1800" spc="-1" strike="noStrike">
              <a:latin typeface="Arial"/>
            </a:endParaRPr>
          </a:p>
        </p:txBody>
      </p:sp>
      <p:sp>
        <p:nvSpPr>
          <p:cNvPr id="1265" name="CustomShape 4"/>
          <p:cNvSpPr/>
          <p:nvPr/>
        </p:nvSpPr>
        <p:spPr>
          <a:xfrm>
            <a:off x="3129840" y="3276720"/>
            <a:ext cx="776880" cy="2728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200" spc="-1" strike="noStrike">
                <a:solidFill>
                  <a:srgbClr val="000000"/>
                </a:solidFill>
                <a:latin typeface="Verdana"/>
              </a:rPr>
              <a:t>Square </a:t>
            </a:r>
            <a:endParaRPr b="0" lang="en-US" sz="1200" spc="-1" strike="noStrike">
              <a:latin typeface="Arial"/>
            </a:endParaRPr>
          </a:p>
        </p:txBody>
      </p:sp>
      <p:sp>
        <p:nvSpPr>
          <p:cNvPr id="1266" name="CustomShape 5"/>
          <p:cNvSpPr/>
          <p:nvPr/>
        </p:nvSpPr>
        <p:spPr>
          <a:xfrm>
            <a:off x="6027840" y="3809880"/>
            <a:ext cx="1266120" cy="63900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Verdana"/>
              </a:rPr>
              <a:t>distortion</a:t>
            </a:r>
            <a:endParaRPr b="0" lang="en-US" sz="1800" spc="-1" strike="noStrike">
              <a:latin typeface="Arial"/>
            </a:endParaRPr>
          </a:p>
          <a:p>
            <a:pPr>
              <a:lnSpc>
                <a:spcPct val="100000"/>
              </a:lnSpc>
            </a:pPr>
            <a:endParaRPr b="0" lang="en-US" sz="1800" spc="-1" strike="noStrike">
              <a:latin typeface="Arial"/>
            </a:endParaRPr>
          </a:p>
        </p:txBody>
      </p:sp>
      <p:sp>
        <p:nvSpPr>
          <p:cNvPr id="1267" name="CustomShape 6"/>
          <p:cNvSpPr/>
          <p:nvPr/>
        </p:nvSpPr>
        <p:spPr>
          <a:xfrm flipH="1" rot="16200000">
            <a:off x="6666480" y="4305600"/>
            <a:ext cx="609120" cy="38052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
        <p:nvSpPr>
          <p:cNvPr id="1268" name="CustomShape 7"/>
          <p:cNvSpPr/>
          <p:nvPr/>
        </p:nvSpPr>
        <p:spPr>
          <a:xfrm>
            <a:off x="0" y="6120360"/>
            <a:ext cx="9143640" cy="775080"/>
          </a:xfrm>
          <a:prstGeom prst="rect">
            <a:avLst/>
          </a:prstGeom>
          <a:noFill/>
          <a:ln>
            <a:noFill/>
          </a:ln>
        </p:spPr>
        <p:style>
          <a:lnRef idx="0"/>
          <a:fillRef idx="0"/>
          <a:effectRef idx="0"/>
          <a:fontRef idx="minor"/>
        </p:style>
        <p:txBody>
          <a:bodyPr lIns="90000" rIns="90000" tIns="45000" bIns="45000"/>
          <a:p>
            <a:pPr>
              <a:lnSpc>
                <a:spcPct val="100000"/>
              </a:lnSpc>
            </a:pPr>
            <a:r>
              <a:rPr b="0" lang="en-US" sz="1500" spc="-1" strike="noStrike">
                <a:solidFill>
                  <a:srgbClr val="77933c"/>
                </a:solidFill>
                <a:latin typeface="Verdana"/>
              </a:rPr>
              <a:t>Το παραπάνω παράδειγμα δείχνει ένα κακής ποιότητας κανάλι, μια και παραμορφώνει σημαντικά τα φασματικά χαρακτηριστικά του μεταδιδόμενου σήματος (πχ κύριος λοβός</a:t>
            </a:r>
            <a:endParaRPr b="0" lang="en-US" sz="1500" spc="-1" strike="noStrike">
              <a:latin typeface="Arial"/>
            </a:endParaRPr>
          </a:p>
          <a:p>
            <a:pPr>
              <a:lnSpc>
                <a:spcPct val="100000"/>
              </a:lnSpc>
            </a:pPr>
            <a:r>
              <a:rPr b="0" lang="en-US" sz="1500" spc="-1" strike="noStrike">
                <a:solidFill>
                  <a:srgbClr val="77933c"/>
                </a:solidFill>
                <a:latin typeface="Verdana"/>
              </a:rPr>
              <a:t>έχει σχεδόν εξαφανιστεί)</a:t>
            </a:r>
            <a:endParaRPr b="0" lang="en-US" sz="1500" spc="-1" strike="noStrike">
              <a:latin typeface="Arial"/>
            </a:endParaRPr>
          </a:p>
        </p:txBody>
      </p:sp>
    </p:spTree>
  </p:cSld>
</p:sld>
</file>

<file path=ppt/slides/slide1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9" name="TextShape 1"/>
          <p:cNvSpPr txBox="1"/>
          <p:nvPr/>
        </p:nvSpPr>
        <p:spPr>
          <a:xfrm>
            <a:off x="-685800" y="0"/>
            <a:ext cx="7848360" cy="837720"/>
          </a:xfrm>
          <a:prstGeom prst="rect">
            <a:avLst/>
          </a:prstGeom>
          <a:noFill/>
          <a:ln w="9360">
            <a:noFill/>
          </a:ln>
        </p:spPr>
        <p:txBody>
          <a:bodyPr anchor="ctr"/>
          <a:p>
            <a:pPr algn="ctr">
              <a:lnSpc>
                <a:spcPct val="100000"/>
              </a:lnSpc>
            </a:pPr>
            <a:r>
              <a:rPr b="0" lang="en-US" sz="4400" spc="-1" strike="noStrike">
                <a:solidFill>
                  <a:srgbClr val="000000"/>
                </a:solidFill>
                <a:latin typeface="Calibri"/>
              </a:rPr>
              <a:t>Use OFDM </a:t>
            </a:r>
            <a:endParaRPr b="0" lang="en-US" sz="4400" spc="-1" strike="noStrike">
              <a:solidFill>
                <a:srgbClr val="000000"/>
              </a:solidFill>
              <a:latin typeface="Verdana"/>
            </a:endParaRPr>
          </a:p>
        </p:txBody>
      </p:sp>
      <p:sp>
        <p:nvSpPr>
          <p:cNvPr id="1270" name="TextShape 2"/>
          <p:cNvSpPr txBox="1"/>
          <p:nvPr/>
        </p:nvSpPr>
        <p:spPr>
          <a:xfrm>
            <a:off x="-10800" y="617400"/>
            <a:ext cx="9143640" cy="4525560"/>
          </a:xfrm>
          <a:prstGeom prst="rect">
            <a:avLst/>
          </a:prstGeom>
          <a:noFill/>
          <a:ln w="9360">
            <a:noFill/>
          </a:ln>
        </p:spPr>
        <p:txBody>
          <a:bodyPr/>
          <a:p>
            <a:pPr marL="343080" indent="-342720">
              <a:lnSpc>
                <a:spcPct val="100000"/>
              </a:lnSpc>
              <a:spcBef>
                <a:spcPts val="519"/>
              </a:spcBef>
              <a:buClr>
                <a:srgbClr val="000000"/>
              </a:buClr>
              <a:buFont typeface="Arial"/>
              <a:buChar char="•"/>
            </a:pPr>
            <a:r>
              <a:rPr b="0" lang="en-US" sz="2600" spc="-1" strike="noStrike">
                <a:solidFill>
                  <a:srgbClr val="000000"/>
                </a:solidFill>
                <a:latin typeface="Calibri"/>
              </a:rPr>
              <a:t>To reduce the effect of frequency selective fading</a:t>
            </a:r>
            <a:endParaRPr b="0" lang="en-US" sz="2600" spc="-1" strike="noStrike">
              <a:solidFill>
                <a:srgbClr val="000000"/>
              </a:solidFill>
              <a:latin typeface="Calibri"/>
            </a:endParaRPr>
          </a:p>
          <a:p>
            <a:pPr lvl="1" marL="743040" indent="-285480" algn="just">
              <a:lnSpc>
                <a:spcPct val="100000"/>
              </a:lnSpc>
              <a:spcBef>
                <a:spcPts val="439"/>
              </a:spcBef>
              <a:buClr>
                <a:srgbClr val="000000"/>
              </a:buClr>
              <a:buFont typeface="Arial"/>
              <a:buChar char="–"/>
            </a:pPr>
            <a:r>
              <a:rPr b="0" lang="en-US" sz="2200" spc="-1" strike="noStrike">
                <a:solidFill>
                  <a:srgbClr val="000000"/>
                </a:solidFill>
                <a:latin typeface="Calibri"/>
              </a:rPr>
              <a:t>The total available bandwidth is divided into N frequency bins</a:t>
            </a:r>
            <a:endParaRPr b="0" lang="en-US" sz="2200" spc="-1" strike="noStrike">
              <a:solidFill>
                <a:srgbClr val="000000"/>
              </a:solidFill>
              <a:latin typeface="Calibri"/>
            </a:endParaRPr>
          </a:p>
          <a:p>
            <a:pPr lvl="1" marL="743040" indent="-285480" algn="just">
              <a:lnSpc>
                <a:spcPct val="100000"/>
              </a:lnSpc>
              <a:spcBef>
                <a:spcPts val="439"/>
              </a:spcBef>
              <a:buClr>
                <a:srgbClr val="000000"/>
              </a:buClr>
              <a:buFont typeface="Arial"/>
              <a:buChar char="–"/>
            </a:pPr>
            <a:r>
              <a:rPr b="0" lang="en-US" sz="2200" spc="-1" strike="noStrike">
                <a:solidFill>
                  <a:srgbClr val="000000"/>
                </a:solidFill>
                <a:latin typeface="Calibri"/>
              </a:rPr>
              <a:t>The number N is selected such that the </a:t>
            </a:r>
            <a:r>
              <a:rPr b="1" lang="en-US" sz="2200" spc="-1" strike="noStrike">
                <a:solidFill>
                  <a:srgbClr val="000000"/>
                </a:solidFill>
                <a:latin typeface="Calibri"/>
              </a:rPr>
              <a:t>channel frequency response </a:t>
            </a:r>
            <a:r>
              <a:rPr b="0" lang="en-US" sz="2200" spc="-1" strike="noStrike">
                <a:solidFill>
                  <a:srgbClr val="000000"/>
                </a:solidFill>
                <a:latin typeface="Calibri"/>
              </a:rPr>
              <a:t>is </a:t>
            </a:r>
            <a:r>
              <a:rPr b="1" lang="en-US" sz="2200" spc="-1" strike="noStrike">
                <a:solidFill>
                  <a:srgbClr val="000000"/>
                </a:solidFill>
                <a:latin typeface="Calibri"/>
              </a:rPr>
              <a:t>almost constant at </a:t>
            </a:r>
            <a:r>
              <a:rPr b="1" i="1" lang="en-US" sz="2200" spc="-1" strike="noStrike">
                <a:solidFill>
                  <a:srgbClr val="000000"/>
                </a:solidFill>
                <a:latin typeface="Calibri"/>
              </a:rPr>
              <a:t>each bin </a:t>
            </a:r>
            <a:r>
              <a:rPr b="0" lang="en-US" sz="2200" spc="-1" strike="noStrike">
                <a:solidFill>
                  <a:srgbClr val="000000"/>
                </a:solidFill>
                <a:latin typeface="Calibri"/>
              </a:rPr>
              <a:t>(</a:t>
            </a:r>
            <a:r>
              <a:rPr b="1" i="1" lang="en-US" sz="2200" spc="-1" strike="noStrike">
                <a:solidFill>
                  <a:srgbClr val="ff0000"/>
                </a:solidFill>
                <a:latin typeface="Calibri"/>
              </a:rPr>
              <a:t>Flat fading</a:t>
            </a:r>
            <a:r>
              <a:rPr b="0" lang="en-US" sz="2200" spc="-1" strike="noStrike">
                <a:solidFill>
                  <a:srgbClr val="000000"/>
                </a:solidFill>
                <a:latin typeface="Calibri"/>
              </a:rPr>
              <a:t>)</a:t>
            </a:r>
            <a:endParaRPr b="0" lang="en-US" sz="2200" spc="-1" strike="noStrike">
              <a:solidFill>
                <a:srgbClr val="000000"/>
              </a:solidFill>
              <a:latin typeface="Calibri"/>
            </a:endParaRPr>
          </a:p>
          <a:p>
            <a:pPr>
              <a:lnSpc>
                <a:spcPct val="100000"/>
              </a:lnSpc>
              <a:spcBef>
                <a:spcPts val="519"/>
              </a:spcBef>
            </a:pPr>
            <a:endParaRPr b="0" lang="en-US" sz="2200" spc="-1" strike="noStrike">
              <a:solidFill>
                <a:srgbClr val="000000"/>
              </a:solidFill>
              <a:latin typeface="Calibri"/>
            </a:endParaRPr>
          </a:p>
        </p:txBody>
      </p:sp>
      <p:pic>
        <p:nvPicPr>
          <p:cNvPr id="1271" name="Picture 6" descr=""/>
          <p:cNvPicPr/>
          <p:nvPr/>
        </p:nvPicPr>
        <p:blipFill>
          <a:blip r:embed="rId1"/>
          <a:stretch/>
        </p:blipFill>
        <p:spPr>
          <a:xfrm>
            <a:off x="19080" y="2971800"/>
            <a:ext cx="9124560" cy="2009520"/>
          </a:xfrm>
          <a:prstGeom prst="rect">
            <a:avLst/>
          </a:prstGeom>
          <a:ln w="9360">
            <a:noFill/>
          </a:ln>
        </p:spPr>
      </p:pic>
      <p:sp>
        <p:nvSpPr>
          <p:cNvPr id="1272" name="CustomShape 3"/>
          <p:cNvSpPr/>
          <p:nvPr/>
        </p:nvSpPr>
        <p:spPr>
          <a:xfrm>
            <a:off x="2748960" y="2971800"/>
            <a:ext cx="776880" cy="2728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200" spc="-1" strike="noStrike">
                <a:solidFill>
                  <a:srgbClr val="000000"/>
                </a:solidFill>
                <a:latin typeface="Verdana"/>
              </a:rPr>
              <a:t>Square </a:t>
            </a:r>
            <a:endParaRPr b="0" lang="en-US" sz="1200" spc="-1" strike="noStrike">
              <a:latin typeface="Arial"/>
            </a:endParaRPr>
          </a:p>
        </p:txBody>
      </p:sp>
      <p:sp>
        <p:nvSpPr>
          <p:cNvPr id="1273" name="CustomShape 4"/>
          <p:cNvSpPr/>
          <p:nvPr/>
        </p:nvSpPr>
        <p:spPr>
          <a:xfrm>
            <a:off x="0" y="6019920"/>
            <a:ext cx="9310320" cy="913320"/>
          </a:xfrm>
          <a:prstGeom prst="rect">
            <a:avLst/>
          </a:prstGeom>
          <a:noFill/>
          <a:ln w="9360">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Verdana"/>
              </a:rPr>
              <a:t>There is (a different) attenuation at each bin but the </a:t>
            </a:r>
            <a:r>
              <a:rPr b="1" lang="en-US" sz="1800" spc="-1" strike="noStrike">
                <a:solidFill>
                  <a:srgbClr val="77933c"/>
                </a:solidFill>
                <a:latin typeface="Verdana"/>
              </a:rPr>
              <a:t>spectral characteristics </a:t>
            </a:r>
            <a:r>
              <a:rPr b="1" lang="en-US" sz="1800" spc="-1" strike="noStrike">
                <a:solidFill>
                  <a:srgbClr val="000000"/>
                </a:solidFill>
                <a:latin typeface="Verdana"/>
              </a:rPr>
              <a:t>of the signal remain the same </a:t>
            </a:r>
            <a:r>
              <a:rPr b="0" lang="en-US" sz="1800" spc="-1" strike="noStrike">
                <a:solidFill>
                  <a:srgbClr val="77933c"/>
                </a:solidFill>
                <a:latin typeface="Verdana"/>
              </a:rPr>
              <a:t>(μόνο το πλάτος του σήματος αλλοιώνεται, αλλά όχι η παρουσία των λοβών/”σχήμα” τους)</a:t>
            </a:r>
            <a:endParaRPr b="0" lang="en-US" sz="1800" spc="-1" strike="noStrike">
              <a:latin typeface="Arial"/>
            </a:endParaRPr>
          </a:p>
        </p:txBody>
      </p:sp>
      <p:sp>
        <p:nvSpPr>
          <p:cNvPr id="1274" name="CustomShape 5"/>
          <p:cNvSpPr/>
          <p:nvPr/>
        </p:nvSpPr>
        <p:spPr>
          <a:xfrm>
            <a:off x="50400" y="5257800"/>
            <a:ext cx="9207720" cy="63900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Verdana"/>
              </a:rPr>
              <a:t>Multiple transmitted signals (one symbol per frequency bin)</a:t>
            </a:r>
            <a:endParaRPr b="0" lang="en-US" sz="1800" spc="-1" strike="noStrike">
              <a:latin typeface="Arial"/>
            </a:endParaRPr>
          </a:p>
          <a:p>
            <a:pPr>
              <a:lnSpc>
                <a:spcPct val="100000"/>
              </a:lnSpc>
            </a:pPr>
            <a:r>
              <a:rPr b="0" lang="en-US" sz="1800" spc="-1" strike="noStrike">
                <a:solidFill>
                  <a:srgbClr val="000000"/>
                </a:solidFill>
                <a:latin typeface="Verdana"/>
              </a:rPr>
              <a:t>Note: larger symbol duration per bin (compared to spread spectrum schemes)</a:t>
            </a:r>
            <a:endParaRPr b="0" lang="en-US" sz="1800" spc="-1" strike="noStrike">
              <a:latin typeface="Arial"/>
            </a:endParaRPr>
          </a:p>
        </p:txBody>
      </p:sp>
      <p:sp>
        <p:nvSpPr>
          <p:cNvPr id="1275" name="CustomShape 6"/>
          <p:cNvSpPr/>
          <p:nvPr/>
        </p:nvSpPr>
        <p:spPr>
          <a:xfrm flipV="1" rot="16200000">
            <a:off x="1714320" y="4990680"/>
            <a:ext cx="380520" cy="30456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
        <p:nvSpPr>
          <p:cNvPr id="1276" name="CustomShape 7"/>
          <p:cNvSpPr/>
          <p:nvPr/>
        </p:nvSpPr>
        <p:spPr>
          <a:xfrm flipH="1" flipV="1" rot="5400000">
            <a:off x="5943960" y="5029200"/>
            <a:ext cx="1523520" cy="76176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
        <p:nvSpPr>
          <p:cNvPr id="1277" name="CustomShape 8"/>
          <p:cNvSpPr/>
          <p:nvPr/>
        </p:nvSpPr>
        <p:spPr>
          <a:xfrm>
            <a:off x="7086600" y="4419720"/>
            <a:ext cx="151920" cy="478440"/>
          </a:xfrm>
          <a:prstGeom prst="ellipse">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1278" name="CustomShape 9"/>
          <p:cNvSpPr/>
          <p:nvPr/>
        </p:nvSpPr>
        <p:spPr>
          <a:xfrm>
            <a:off x="108000" y="2325600"/>
            <a:ext cx="9104040" cy="6390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Verdana"/>
              </a:rPr>
              <a:t>Υποκανάλια </a:t>
            </a:r>
            <a:r>
              <a:rPr b="1" i="1" lang="en-US" sz="1800" spc="-1" strike="noStrike">
                <a:solidFill>
                  <a:srgbClr val="7030a0"/>
                </a:solidFill>
                <a:latin typeface="Verdana"/>
              </a:rPr>
              <a:t>μικρού εύρους συχνότητας </a:t>
            </a:r>
            <a:r>
              <a:rPr b="0" lang="en-US" sz="1800" spc="-1" strike="noStrike">
                <a:solidFill>
                  <a:srgbClr val="000000"/>
                </a:solidFill>
                <a:latin typeface="Verdana"/>
              </a:rPr>
              <a:t>ώστε να υπάρχει μόνο εξασθένηση </a:t>
            </a:r>
            <a:endParaRPr b="0" lang="en-US" sz="1800" spc="-1" strike="noStrike">
              <a:latin typeface="Arial"/>
            </a:endParaRPr>
          </a:p>
          <a:p>
            <a:pPr>
              <a:lnSpc>
                <a:spcPct val="100000"/>
              </a:lnSpc>
            </a:pPr>
            <a:r>
              <a:rPr b="0" lang="en-US" sz="1800" spc="-1" strike="noStrike">
                <a:solidFill>
                  <a:srgbClr val="000000"/>
                </a:solidFill>
                <a:latin typeface="Verdana"/>
              </a:rPr>
              <a:t>ή ενδυνάμωση και όχι παραμόρφωση.</a:t>
            </a:r>
            <a:endParaRPr b="0" lang="en-US" sz="1800" spc="-1" strike="noStrike">
              <a:latin typeface="Arial"/>
            </a:endParaRPr>
          </a:p>
        </p:txBody>
      </p:sp>
    </p:spTree>
  </p:cSld>
</p:sld>
</file>

<file path=ppt/slides/slide1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9" name="TextShape 1"/>
          <p:cNvSpPr txBox="1"/>
          <p:nvPr/>
        </p:nvSpPr>
        <p:spPr>
          <a:xfrm>
            <a:off x="6553080" y="6356520"/>
            <a:ext cx="2133360" cy="364680"/>
          </a:xfrm>
          <a:prstGeom prst="rect">
            <a:avLst/>
          </a:prstGeom>
          <a:noFill/>
          <a:ln>
            <a:noFill/>
          </a:ln>
        </p:spPr>
        <p:txBody>
          <a:bodyPr anchor="ctr"/>
          <a:p>
            <a:pPr algn="r">
              <a:lnSpc>
                <a:spcPct val="100000"/>
              </a:lnSpc>
            </a:pPr>
            <a:fld id="{98686890-E718-4881-8E77-AE9B01E14EF8}" type="slidenum">
              <a:rPr b="0" lang="en-US" sz="1200" spc="-1" strike="noStrike">
                <a:solidFill>
                  <a:srgbClr val="8b8b8b"/>
                </a:solidFill>
                <a:latin typeface="Verdana"/>
              </a:rPr>
              <a:t>&lt;number&gt;</a:t>
            </a:fld>
            <a:endParaRPr b="0" lang="en-US" sz="1200" spc="-1" strike="noStrike">
              <a:latin typeface="Times New Roman"/>
            </a:endParaRPr>
          </a:p>
        </p:txBody>
      </p:sp>
      <p:sp>
        <p:nvSpPr>
          <p:cNvPr id="1280" name="TextShape 2"/>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 </a:t>
            </a:r>
            <a:r>
              <a:rPr b="0" lang="en-US" sz="4400" spc="-1" strike="noStrike">
                <a:solidFill>
                  <a:srgbClr val="000000"/>
                </a:solidFill>
                <a:latin typeface="Calibri"/>
              </a:rPr>
              <a:t>CDMA vs. OFDM</a:t>
            </a:r>
            <a:endParaRPr b="0" lang="en-US" sz="4400" spc="-1" strike="noStrike">
              <a:solidFill>
                <a:srgbClr val="000000"/>
              </a:solidFill>
              <a:latin typeface="Verdana"/>
            </a:endParaRPr>
          </a:p>
        </p:txBody>
      </p:sp>
      <p:sp>
        <p:nvSpPr>
          <p:cNvPr id="1281" name="TextShape 3"/>
          <p:cNvSpPr txBox="1"/>
          <p:nvPr/>
        </p:nvSpPr>
        <p:spPr>
          <a:xfrm>
            <a:off x="0" y="2017800"/>
            <a:ext cx="9143640" cy="4114440"/>
          </a:xfrm>
          <a:prstGeom prst="rect">
            <a:avLst/>
          </a:prstGeom>
          <a:noFill/>
          <a:ln w="9360">
            <a:noFill/>
          </a:ln>
        </p:spPr>
        <p:txBody>
          <a:bodyPr/>
          <a:p>
            <a:pPr>
              <a:lnSpc>
                <a:spcPct val="100000"/>
              </a:lnSpc>
              <a:spcBef>
                <a:spcPts val="420"/>
              </a:spcBef>
            </a:pPr>
            <a:endParaRPr b="0" lang="en-US" sz="32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OFDM encodes </a:t>
            </a:r>
            <a:r>
              <a:rPr b="1" lang="en-US" sz="2400" spc="-1" strike="noStrike">
                <a:solidFill>
                  <a:srgbClr val="0000ff"/>
                </a:solidFill>
                <a:latin typeface="Calibri"/>
              </a:rPr>
              <a:t>single transmission</a:t>
            </a:r>
            <a:r>
              <a:rPr b="0" lang="en-US" sz="2400" spc="-1" strike="noStrike">
                <a:solidFill>
                  <a:srgbClr val="000000"/>
                </a:solidFill>
                <a:latin typeface="Calibri"/>
              </a:rPr>
              <a:t> into </a:t>
            </a:r>
            <a:r>
              <a:rPr b="1" lang="en-US" sz="2400" spc="-1" strike="noStrike">
                <a:solidFill>
                  <a:srgbClr val="0000ff"/>
                </a:solidFill>
                <a:latin typeface="Calibri"/>
              </a:rPr>
              <a:t>multiple subcarriers</a:t>
            </a:r>
            <a:endParaRPr b="0" lang="en-US" sz="2400" spc="-1" strike="noStrike">
              <a:solidFill>
                <a:srgbClr val="000000"/>
              </a:solidFill>
              <a:latin typeface="Calibri"/>
            </a:endParaRPr>
          </a:p>
          <a:p>
            <a:pPr>
              <a:lnSpc>
                <a:spcPct val="100000"/>
              </a:lnSpc>
              <a:spcBef>
                <a:spcPts val="479"/>
              </a:spcBef>
            </a:pPr>
            <a:endParaRPr b="0" lang="en-US" sz="2400" spc="-1" strike="noStrike">
              <a:solidFill>
                <a:srgbClr val="000000"/>
              </a:solidFill>
              <a:latin typeface="Calibri"/>
            </a:endParaRPr>
          </a:p>
          <a:p>
            <a:pPr>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CDMA puts </a:t>
            </a:r>
            <a:r>
              <a:rPr b="1" lang="en-US" sz="2400" spc="-1" strike="noStrike">
                <a:solidFill>
                  <a:srgbClr val="cccc00"/>
                </a:solidFill>
                <a:latin typeface="Calibri"/>
              </a:rPr>
              <a:t>multiple transmissions</a:t>
            </a:r>
            <a:r>
              <a:rPr b="0" lang="en-US" sz="2400" spc="-1" strike="noStrike">
                <a:solidFill>
                  <a:srgbClr val="000000"/>
                </a:solidFill>
                <a:latin typeface="Calibri"/>
              </a:rPr>
              <a:t> into </a:t>
            </a:r>
            <a:r>
              <a:rPr b="1" lang="en-US" sz="2400" spc="-1" strike="noStrike">
                <a:solidFill>
                  <a:srgbClr val="cccc00"/>
                </a:solidFill>
                <a:latin typeface="Calibri"/>
              </a:rPr>
              <a:t>single carrier</a:t>
            </a:r>
            <a:endParaRPr b="0" lang="en-US" sz="2400" spc="-1" strike="noStrike">
              <a:solidFill>
                <a:srgbClr val="000000"/>
              </a:solidFill>
              <a:latin typeface="Calibri"/>
            </a:endParaRPr>
          </a:p>
        </p:txBody>
      </p:sp>
    </p:spTree>
  </p:cSld>
</p:sld>
</file>

<file path=ppt/slides/slide1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2" name="TextShape 1"/>
          <p:cNvSpPr txBox="1"/>
          <p:nvPr/>
        </p:nvSpPr>
        <p:spPr>
          <a:xfrm>
            <a:off x="6553080" y="6356520"/>
            <a:ext cx="2133360" cy="364680"/>
          </a:xfrm>
          <a:prstGeom prst="rect">
            <a:avLst/>
          </a:prstGeom>
          <a:noFill/>
          <a:ln>
            <a:noFill/>
          </a:ln>
        </p:spPr>
        <p:txBody>
          <a:bodyPr anchor="ctr"/>
          <a:p>
            <a:pPr algn="r">
              <a:lnSpc>
                <a:spcPct val="100000"/>
              </a:lnSpc>
            </a:pPr>
            <a:fld id="{68DD14CA-585F-44C8-A9FF-FD92D868284F}" type="slidenum">
              <a:rPr b="0" lang="en-US" sz="1200" spc="-1" strike="noStrike">
                <a:solidFill>
                  <a:srgbClr val="8b8b8b"/>
                </a:solidFill>
                <a:latin typeface="Verdana"/>
              </a:rPr>
              <a:t>&lt;number&gt;</a:t>
            </a:fld>
            <a:endParaRPr b="0" lang="en-US" sz="1200" spc="-1" strike="noStrike">
              <a:latin typeface="Times New Roman"/>
            </a:endParaRPr>
          </a:p>
        </p:txBody>
      </p:sp>
      <p:sp>
        <p:nvSpPr>
          <p:cNvPr id="1283" name="TextShape 2"/>
          <p:cNvSpPr txBox="1"/>
          <p:nvPr/>
        </p:nvSpPr>
        <p:spPr>
          <a:xfrm>
            <a:off x="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Frequency Hopping</a:t>
            </a:r>
            <a:endParaRPr b="0" lang="en-US" sz="4400" spc="-1" strike="noStrike">
              <a:solidFill>
                <a:srgbClr val="000000"/>
              </a:solidFill>
              <a:latin typeface="Verdana"/>
            </a:endParaRPr>
          </a:p>
        </p:txBody>
      </p:sp>
      <p:sp>
        <p:nvSpPr>
          <p:cNvPr id="1284" name="TextShape 3"/>
          <p:cNvSpPr txBox="1"/>
          <p:nvPr/>
        </p:nvSpPr>
        <p:spPr>
          <a:xfrm>
            <a:off x="0" y="1523880"/>
            <a:ext cx="9143640" cy="4379400"/>
          </a:xfrm>
          <a:prstGeom prst="rect">
            <a:avLst/>
          </a:prstGeom>
          <a:noFill/>
          <a:ln w="9360">
            <a:noFill/>
          </a:ln>
        </p:spPr>
        <p:txBody>
          <a:bodyPr/>
          <a:p>
            <a:pPr marL="343080" indent="-342720">
              <a:lnSpc>
                <a:spcPct val="80000"/>
              </a:lnSpc>
              <a:spcBef>
                <a:spcPts val="479"/>
              </a:spcBef>
            </a:pPr>
            <a:endParaRPr b="0" lang="en-US" sz="3200" spc="-1" strike="noStrike">
              <a:solidFill>
                <a:srgbClr val="000000"/>
              </a:solidFill>
              <a:latin typeface="Calibri"/>
            </a:endParaRPr>
          </a:p>
          <a:p>
            <a:pPr marL="343080" indent="-342720">
              <a:lnSpc>
                <a:spcPct val="80000"/>
              </a:lnSpc>
              <a:spcBef>
                <a:spcPts val="479"/>
              </a:spcBef>
              <a:buClr>
                <a:srgbClr val="808000"/>
              </a:buClr>
              <a:buFont typeface="Arial"/>
              <a:buChar char="•"/>
            </a:pPr>
            <a:r>
              <a:rPr b="1" lang="en-US" sz="2400" spc="-1" strike="noStrike">
                <a:solidFill>
                  <a:srgbClr val="808000"/>
                </a:solidFill>
                <a:latin typeface="Calibri"/>
              </a:rPr>
              <a:t>Timing the hops accurately</a:t>
            </a:r>
            <a:r>
              <a:rPr b="0" lang="en-US" sz="2400" spc="-1" strike="noStrike">
                <a:solidFill>
                  <a:srgbClr val="000000"/>
                </a:solidFill>
                <a:latin typeface="Calibri"/>
              </a:rPr>
              <a:t> is </a:t>
            </a:r>
            <a:r>
              <a:rPr b="0" lang="en-US" sz="2400" spc="-1" strike="noStrike">
                <a:solidFill>
                  <a:srgbClr val="808000"/>
                </a:solidFill>
                <a:latin typeface="Calibri"/>
              </a:rPr>
              <a:t>the key</a:t>
            </a:r>
            <a:endParaRPr b="0" lang="en-US" sz="2400" spc="-1" strike="noStrike">
              <a:solidFill>
                <a:srgbClr val="000000"/>
              </a:solidFill>
              <a:latin typeface="Calibri"/>
            </a:endParaRPr>
          </a:p>
          <a:p>
            <a:pPr marL="343080" indent="-342720">
              <a:lnSpc>
                <a:spcPct val="80000"/>
              </a:lnSpc>
              <a:spcBef>
                <a:spcPts val="479"/>
              </a:spcBef>
              <a:buClr>
                <a:srgbClr val="808000"/>
              </a:buClr>
              <a:buFont typeface="Arial"/>
              <a:buChar char="•"/>
            </a:pPr>
            <a:r>
              <a:rPr b="1" lang="en-US" sz="2400" spc="-1" strike="noStrike">
                <a:solidFill>
                  <a:srgbClr val="808000"/>
                </a:solidFill>
                <a:latin typeface="Calibri"/>
              </a:rPr>
              <a:t>Transmitter and receiver in synch</a:t>
            </a:r>
            <a:endParaRPr b="0" lang="en-US" sz="2400" spc="-1" strike="noStrike">
              <a:solidFill>
                <a:srgbClr val="000000"/>
              </a:solidFill>
              <a:latin typeface="Calibri"/>
            </a:endParaRPr>
          </a:p>
          <a:p>
            <a:pPr marL="343080" indent="-342720">
              <a:lnSpc>
                <a:spcPct val="80000"/>
              </a:lnSpc>
              <a:spcBef>
                <a:spcPts val="479"/>
              </a:spcBef>
              <a:buClr>
                <a:srgbClr val="000000"/>
              </a:buClr>
              <a:buFont typeface="Arial"/>
              <a:buChar char="•"/>
            </a:pPr>
            <a:r>
              <a:rPr b="0" lang="en-US" sz="2400" spc="-1" strike="noStrike">
                <a:solidFill>
                  <a:srgbClr val="000000"/>
                </a:solidFill>
                <a:latin typeface="Calibri"/>
              </a:rPr>
              <a:t>Each </a:t>
            </a:r>
            <a:r>
              <a:rPr b="0" lang="en-US" sz="2400" spc="-1" strike="noStrike">
                <a:solidFill>
                  <a:srgbClr val="808000"/>
                </a:solidFill>
                <a:latin typeface="Calibri"/>
              </a:rPr>
              <a:t>frequency is used for small amount of time</a:t>
            </a:r>
            <a:r>
              <a:rPr b="0" lang="en-US" sz="2400" spc="-1" strike="noStrike">
                <a:solidFill>
                  <a:srgbClr val="000000"/>
                </a:solidFill>
                <a:latin typeface="Calibri"/>
              </a:rPr>
              <a:t> (dwell time)</a:t>
            </a:r>
            <a:endParaRPr b="0" lang="en-US" sz="2400" spc="-1" strike="noStrike">
              <a:solidFill>
                <a:srgbClr val="000000"/>
              </a:solidFill>
              <a:latin typeface="Calibri"/>
            </a:endParaRPr>
          </a:p>
          <a:p>
            <a:pPr marL="343080" indent="-342720">
              <a:lnSpc>
                <a:spcPct val="80000"/>
              </a:lnSpc>
              <a:spcBef>
                <a:spcPts val="479"/>
              </a:spcBef>
              <a:buClr>
                <a:srgbClr val="808000"/>
              </a:buClr>
              <a:buFont typeface="Arial"/>
              <a:buChar char="•"/>
            </a:pPr>
            <a:r>
              <a:rPr b="1" lang="en-US" sz="2400" spc="-1" strike="noStrike">
                <a:solidFill>
                  <a:srgbClr val="808000"/>
                </a:solidFill>
                <a:latin typeface="Calibri"/>
              </a:rPr>
              <a:t>Orthogonal hoping</a:t>
            </a:r>
            <a:r>
              <a:rPr b="0" lang="en-US" sz="2400" spc="-1" strike="noStrike">
                <a:solidFill>
                  <a:srgbClr val="000000"/>
                </a:solidFill>
                <a:latin typeface="Calibri"/>
              </a:rPr>
              <a:t> sequences</a:t>
            </a:r>
            <a:endParaRPr b="0" lang="en-US" sz="2400" spc="-1" strike="noStrike">
              <a:solidFill>
                <a:srgbClr val="000000"/>
              </a:solidFill>
              <a:latin typeface="Calibri"/>
            </a:endParaRPr>
          </a:p>
          <a:p>
            <a:pPr marL="343080" indent="-342720">
              <a:lnSpc>
                <a:spcPct val="80000"/>
              </a:lnSpc>
              <a:spcBef>
                <a:spcPts val="479"/>
              </a:spcBef>
              <a:buClr>
                <a:srgbClr val="000000"/>
              </a:buClr>
              <a:buFont typeface="Arial"/>
              <a:buChar char="•"/>
            </a:pPr>
            <a:r>
              <a:rPr b="0" lang="en-US" sz="2400" spc="-1" strike="noStrike">
                <a:solidFill>
                  <a:srgbClr val="000000"/>
                </a:solidFill>
                <a:latin typeface="Calibri"/>
              </a:rPr>
              <a:t>Beacons include timestamp and hop pattern number</a:t>
            </a:r>
            <a:endParaRPr b="0" lang="en-US" sz="2400" spc="-1" strike="noStrike">
              <a:solidFill>
                <a:srgbClr val="000000"/>
              </a:solidFill>
              <a:latin typeface="Calibri"/>
            </a:endParaRPr>
          </a:p>
          <a:p>
            <a:pPr marL="343080" indent="-342720">
              <a:lnSpc>
                <a:spcPct val="80000"/>
              </a:lnSpc>
              <a:spcBef>
                <a:spcPts val="479"/>
              </a:spcBef>
              <a:buClr>
                <a:srgbClr val="000000"/>
              </a:buClr>
              <a:buFont typeface="Arial"/>
              <a:buChar char="•"/>
            </a:pPr>
            <a:r>
              <a:rPr b="0" lang="en-US" sz="2400" spc="-1" strike="noStrike">
                <a:solidFill>
                  <a:srgbClr val="000000"/>
                </a:solidFill>
                <a:latin typeface="Calibri"/>
              </a:rPr>
              <a:t>Divides the ISM band into a series of 1-MHz channels</a:t>
            </a:r>
            <a:endParaRPr b="0" lang="en-US" sz="2400" spc="-1" strike="noStrike">
              <a:solidFill>
                <a:srgbClr val="000000"/>
              </a:solidFill>
              <a:latin typeface="Calibri"/>
            </a:endParaRPr>
          </a:p>
          <a:p>
            <a:pPr marL="343080" indent="-342720">
              <a:lnSpc>
                <a:spcPct val="80000"/>
              </a:lnSpc>
              <a:spcBef>
                <a:spcPts val="479"/>
              </a:spcBef>
              <a:buClr>
                <a:srgbClr val="000000"/>
              </a:buClr>
              <a:buFont typeface="Arial"/>
              <a:buChar char="•"/>
            </a:pPr>
            <a:r>
              <a:rPr b="0" lang="en-US" sz="2400" spc="-1" strike="noStrike">
                <a:solidFill>
                  <a:srgbClr val="000000"/>
                </a:solidFill>
                <a:latin typeface="Calibri"/>
              </a:rPr>
              <a:t>No sophisticated signal processing required </a:t>
            </a:r>
            <a:endParaRPr b="0" lang="en-US" sz="2400" spc="-1" strike="noStrike">
              <a:solidFill>
                <a:srgbClr val="000000"/>
              </a:solidFill>
              <a:latin typeface="Calibri"/>
            </a:endParaRPr>
          </a:p>
          <a:p>
            <a:pPr lvl="1" marL="743040" indent="-285480">
              <a:lnSpc>
                <a:spcPct val="80000"/>
              </a:lnSpc>
              <a:spcBef>
                <a:spcPts val="479"/>
              </a:spcBef>
              <a:buClr>
                <a:srgbClr val="000000"/>
              </a:buClr>
              <a:buFont typeface="Arial"/>
              <a:buChar char="–"/>
            </a:pPr>
            <a:r>
              <a:rPr b="0" lang="en-US" sz="2400" spc="-1" strike="noStrike">
                <a:solidFill>
                  <a:srgbClr val="000000"/>
                </a:solidFill>
                <a:latin typeface="Calibri"/>
              </a:rPr>
              <a:t>To extract bit stream from the radio signal</a:t>
            </a:r>
            <a:endParaRPr b="0" lang="en-US" sz="2400" spc="-1" strike="noStrike">
              <a:solidFill>
                <a:srgbClr val="000000"/>
              </a:solidFill>
              <a:latin typeface="Calibri"/>
            </a:endParaRPr>
          </a:p>
        </p:txBody>
      </p:sp>
    </p:spTree>
  </p:cSld>
</p:sld>
</file>

<file path=ppt/slides/slide1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5" name="TextShape 1"/>
          <p:cNvSpPr txBox="1"/>
          <p:nvPr/>
        </p:nvSpPr>
        <p:spPr>
          <a:xfrm>
            <a:off x="6553080" y="6356520"/>
            <a:ext cx="2133360" cy="364680"/>
          </a:xfrm>
          <a:prstGeom prst="rect">
            <a:avLst/>
          </a:prstGeom>
          <a:noFill/>
          <a:ln>
            <a:noFill/>
          </a:ln>
        </p:spPr>
        <p:txBody>
          <a:bodyPr anchor="ctr"/>
          <a:p>
            <a:pPr algn="r">
              <a:lnSpc>
                <a:spcPct val="100000"/>
              </a:lnSpc>
            </a:pPr>
            <a:fld id="{03D54AFB-BB0F-4801-BD17-466D974E4622}" type="slidenum">
              <a:rPr b="0" lang="en-US" sz="1200" spc="-1" strike="noStrike">
                <a:solidFill>
                  <a:srgbClr val="8b8b8b"/>
                </a:solidFill>
                <a:latin typeface="Verdana"/>
              </a:rPr>
              <a:t>&lt;number&gt;</a:t>
            </a:fld>
            <a:endParaRPr b="0" lang="en-US" sz="1200" spc="-1" strike="noStrike">
              <a:latin typeface="Times New Roman"/>
            </a:endParaRPr>
          </a:p>
        </p:txBody>
      </p:sp>
      <p:sp>
        <p:nvSpPr>
          <p:cNvPr id="1286" name="TextShape 2"/>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Frequency Hopping</a:t>
            </a:r>
            <a:endParaRPr b="0" lang="en-US" sz="4400" spc="-1" strike="noStrike">
              <a:solidFill>
                <a:srgbClr val="000000"/>
              </a:solidFill>
              <a:latin typeface="Verdana"/>
            </a:endParaRPr>
          </a:p>
        </p:txBody>
      </p:sp>
      <p:sp>
        <p:nvSpPr>
          <p:cNvPr id="1287" name="Line 3"/>
          <p:cNvSpPr/>
          <p:nvPr/>
        </p:nvSpPr>
        <p:spPr>
          <a:xfrm>
            <a:off x="1828800" y="2244600"/>
            <a:ext cx="360" cy="3352680"/>
          </a:xfrm>
          <a:prstGeom prst="line">
            <a:avLst/>
          </a:prstGeom>
          <a:ln w="9360">
            <a:solidFill>
              <a:schemeClr val="tx1"/>
            </a:solidFill>
            <a:round/>
            <a:headEnd len="med" type="triangle" w="med"/>
          </a:ln>
        </p:spPr>
        <p:style>
          <a:lnRef idx="0"/>
          <a:fillRef idx="0"/>
          <a:effectRef idx="0"/>
          <a:fontRef idx="minor"/>
        </p:style>
      </p:sp>
      <p:sp>
        <p:nvSpPr>
          <p:cNvPr id="1288" name="Line 4"/>
          <p:cNvSpPr/>
          <p:nvPr/>
        </p:nvSpPr>
        <p:spPr>
          <a:xfrm>
            <a:off x="1828800" y="5597280"/>
            <a:ext cx="4952880" cy="360"/>
          </a:xfrm>
          <a:prstGeom prst="line">
            <a:avLst/>
          </a:prstGeom>
          <a:ln w="9360">
            <a:solidFill>
              <a:schemeClr val="tx1"/>
            </a:solidFill>
            <a:round/>
            <a:tailEnd len="med" type="triangle" w="med"/>
          </a:ln>
        </p:spPr>
        <p:style>
          <a:lnRef idx="0"/>
          <a:fillRef idx="0"/>
          <a:effectRef idx="0"/>
          <a:fontRef idx="minor"/>
        </p:style>
      </p:sp>
      <p:sp>
        <p:nvSpPr>
          <p:cNvPr id="1289" name="Line 5"/>
          <p:cNvSpPr/>
          <p:nvPr/>
        </p:nvSpPr>
        <p:spPr>
          <a:xfrm>
            <a:off x="2590560" y="5521320"/>
            <a:ext cx="360" cy="152280"/>
          </a:xfrm>
          <a:prstGeom prst="line">
            <a:avLst/>
          </a:prstGeom>
          <a:ln w="9360">
            <a:solidFill>
              <a:schemeClr val="tx1"/>
            </a:solidFill>
            <a:round/>
          </a:ln>
        </p:spPr>
        <p:style>
          <a:lnRef idx="0"/>
          <a:fillRef idx="0"/>
          <a:effectRef idx="0"/>
          <a:fontRef idx="minor"/>
        </p:style>
      </p:sp>
      <p:sp>
        <p:nvSpPr>
          <p:cNvPr id="1290" name="Line 6"/>
          <p:cNvSpPr/>
          <p:nvPr/>
        </p:nvSpPr>
        <p:spPr>
          <a:xfrm>
            <a:off x="3276360" y="5521320"/>
            <a:ext cx="360" cy="152280"/>
          </a:xfrm>
          <a:prstGeom prst="line">
            <a:avLst/>
          </a:prstGeom>
          <a:ln w="9360">
            <a:solidFill>
              <a:schemeClr val="tx1"/>
            </a:solidFill>
            <a:round/>
          </a:ln>
        </p:spPr>
        <p:style>
          <a:lnRef idx="0"/>
          <a:fillRef idx="0"/>
          <a:effectRef idx="0"/>
          <a:fontRef idx="minor"/>
        </p:style>
      </p:sp>
      <p:sp>
        <p:nvSpPr>
          <p:cNvPr id="1291" name="Line 7"/>
          <p:cNvSpPr/>
          <p:nvPr/>
        </p:nvSpPr>
        <p:spPr>
          <a:xfrm>
            <a:off x="3962160" y="5445000"/>
            <a:ext cx="360" cy="152280"/>
          </a:xfrm>
          <a:prstGeom prst="line">
            <a:avLst/>
          </a:prstGeom>
          <a:ln w="9360">
            <a:solidFill>
              <a:schemeClr val="tx1"/>
            </a:solidFill>
            <a:round/>
          </a:ln>
        </p:spPr>
        <p:style>
          <a:lnRef idx="0"/>
          <a:fillRef idx="0"/>
          <a:effectRef idx="0"/>
          <a:fontRef idx="minor"/>
        </p:style>
      </p:sp>
      <p:sp>
        <p:nvSpPr>
          <p:cNvPr id="1292" name="Line 8"/>
          <p:cNvSpPr/>
          <p:nvPr/>
        </p:nvSpPr>
        <p:spPr>
          <a:xfrm>
            <a:off x="4647960" y="5521320"/>
            <a:ext cx="360" cy="152280"/>
          </a:xfrm>
          <a:prstGeom prst="line">
            <a:avLst/>
          </a:prstGeom>
          <a:ln w="9360">
            <a:solidFill>
              <a:schemeClr val="tx1"/>
            </a:solidFill>
            <a:round/>
          </a:ln>
        </p:spPr>
        <p:style>
          <a:lnRef idx="0"/>
          <a:fillRef idx="0"/>
          <a:effectRef idx="0"/>
          <a:fontRef idx="minor"/>
        </p:style>
      </p:sp>
      <p:sp>
        <p:nvSpPr>
          <p:cNvPr id="1293" name="Line 9"/>
          <p:cNvSpPr/>
          <p:nvPr/>
        </p:nvSpPr>
        <p:spPr>
          <a:xfrm>
            <a:off x="5333760" y="5521320"/>
            <a:ext cx="360" cy="152280"/>
          </a:xfrm>
          <a:prstGeom prst="line">
            <a:avLst/>
          </a:prstGeom>
          <a:ln w="9360">
            <a:solidFill>
              <a:schemeClr val="tx1"/>
            </a:solidFill>
            <a:round/>
          </a:ln>
        </p:spPr>
        <p:style>
          <a:lnRef idx="0"/>
          <a:fillRef idx="0"/>
          <a:effectRef idx="0"/>
          <a:fontRef idx="minor"/>
        </p:style>
      </p:sp>
      <p:sp>
        <p:nvSpPr>
          <p:cNvPr id="1294" name="Line 10"/>
          <p:cNvSpPr/>
          <p:nvPr/>
        </p:nvSpPr>
        <p:spPr>
          <a:xfrm>
            <a:off x="1828800" y="4835520"/>
            <a:ext cx="360" cy="152280"/>
          </a:xfrm>
          <a:prstGeom prst="line">
            <a:avLst/>
          </a:prstGeom>
          <a:ln w="9360">
            <a:solidFill>
              <a:schemeClr val="tx1"/>
            </a:solidFill>
            <a:round/>
          </a:ln>
        </p:spPr>
        <p:style>
          <a:lnRef idx="0"/>
          <a:fillRef idx="0"/>
          <a:effectRef idx="0"/>
          <a:fontRef idx="minor"/>
        </p:style>
      </p:sp>
      <p:sp>
        <p:nvSpPr>
          <p:cNvPr id="1295" name="Line 11"/>
          <p:cNvSpPr/>
          <p:nvPr/>
        </p:nvSpPr>
        <p:spPr>
          <a:xfrm>
            <a:off x="1753200" y="4607640"/>
            <a:ext cx="152280" cy="360"/>
          </a:xfrm>
          <a:prstGeom prst="line">
            <a:avLst/>
          </a:prstGeom>
          <a:ln w="9360">
            <a:solidFill>
              <a:schemeClr val="tx1"/>
            </a:solidFill>
            <a:round/>
          </a:ln>
        </p:spPr>
        <p:style>
          <a:lnRef idx="0"/>
          <a:fillRef idx="0"/>
          <a:effectRef idx="0"/>
          <a:fontRef idx="minor"/>
        </p:style>
      </p:sp>
      <p:sp>
        <p:nvSpPr>
          <p:cNvPr id="1296" name="Line 12"/>
          <p:cNvSpPr/>
          <p:nvPr/>
        </p:nvSpPr>
        <p:spPr>
          <a:xfrm>
            <a:off x="1753200" y="2931120"/>
            <a:ext cx="152280" cy="360"/>
          </a:xfrm>
          <a:prstGeom prst="line">
            <a:avLst/>
          </a:prstGeom>
          <a:ln w="9360">
            <a:solidFill>
              <a:schemeClr val="tx1"/>
            </a:solidFill>
            <a:round/>
          </a:ln>
        </p:spPr>
        <p:style>
          <a:lnRef idx="0"/>
          <a:fillRef idx="0"/>
          <a:effectRef idx="0"/>
          <a:fontRef idx="minor"/>
        </p:style>
      </p:sp>
      <p:sp>
        <p:nvSpPr>
          <p:cNvPr id="1297" name="Line 13"/>
          <p:cNvSpPr/>
          <p:nvPr/>
        </p:nvSpPr>
        <p:spPr>
          <a:xfrm>
            <a:off x="1753200" y="5140800"/>
            <a:ext cx="152280" cy="360"/>
          </a:xfrm>
          <a:prstGeom prst="line">
            <a:avLst/>
          </a:prstGeom>
          <a:ln w="9360">
            <a:solidFill>
              <a:schemeClr val="tx1"/>
            </a:solidFill>
            <a:round/>
          </a:ln>
        </p:spPr>
        <p:style>
          <a:lnRef idx="0"/>
          <a:fillRef idx="0"/>
          <a:effectRef idx="0"/>
          <a:fontRef idx="minor"/>
        </p:style>
      </p:sp>
      <p:sp>
        <p:nvSpPr>
          <p:cNvPr id="1298" name="Line 14"/>
          <p:cNvSpPr/>
          <p:nvPr/>
        </p:nvSpPr>
        <p:spPr>
          <a:xfrm>
            <a:off x="1753200" y="3464640"/>
            <a:ext cx="152280" cy="360"/>
          </a:xfrm>
          <a:prstGeom prst="line">
            <a:avLst/>
          </a:prstGeom>
          <a:ln w="9360">
            <a:solidFill>
              <a:schemeClr val="tx1"/>
            </a:solidFill>
            <a:round/>
          </a:ln>
        </p:spPr>
        <p:style>
          <a:lnRef idx="0"/>
          <a:fillRef idx="0"/>
          <a:effectRef idx="0"/>
          <a:fontRef idx="minor"/>
        </p:style>
      </p:sp>
      <p:sp>
        <p:nvSpPr>
          <p:cNvPr id="1299" name="Line 15"/>
          <p:cNvSpPr/>
          <p:nvPr/>
        </p:nvSpPr>
        <p:spPr>
          <a:xfrm>
            <a:off x="1753200" y="4074120"/>
            <a:ext cx="152280" cy="360"/>
          </a:xfrm>
          <a:prstGeom prst="line">
            <a:avLst/>
          </a:prstGeom>
          <a:ln w="9360">
            <a:solidFill>
              <a:schemeClr val="tx1"/>
            </a:solidFill>
            <a:round/>
          </a:ln>
        </p:spPr>
        <p:style>
          <a:lnRef idx="0"/>
          <a:fillRef idx="0"/>
          <a:effectRef idx="0"/>
          <a:fontRef idx="minor"/>
        </p:style>
      </p:sp>
      <p:sp>
        <p:nvSpPr>
          <p:cNvPr id="1300" name="CustomShape 16"/>
          <p:cNvSpPr/>
          <p:nvPr/>
        </p:nvSpPr>
        <p:spPr>
          <a:xfrm>
            <a:off x="5774760" y="5638680"/>
            <a:ext cx="134244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latin typeface="Times New Roman"/>
              </a:rPr>
              <a:t>Time slot</a:t>
            </a:r>
            <a:endParaRPr b="0" lang="en-US" sz="2400" spc="-1" strike="noStrike">
              <a:latin typeface="Arial"/>
            </a:endParaRPr>
          </a:p>
        </p:txBody>
      </p:sp>
      <p:sp>
        <p:nvSpPr>
          <p:cNvPr id="1301" name="CustomShape 17"/>
          <p:cNvSpPr/>
          <p:nvPr/>
        </p:nvSpPr>
        <p:spPr>
          <a:xfrm>
            <a:off x="305280" y="2244600"/>
            <a:ext cx="1468800" cy="8218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latin typeface="Times New Roman"/>
              </a:rPr>
              <a:t>Frequency</a:t>
            </a:r>
            <a:endParaRPr b="0" lang="en-US" sz="2400" spc="-1" strike="noStrike">
              <a:latin typeface="Arial"/>
            </a:endParaRPr>
          </a:p>
          <a:p>
            <a:pPr>
              <a:lnSpc>
                <a:spcPct val="100000"/>
              </a:lnSpc>
            </a:pPr>
            <a:r>
              <a:rPr b="0" lang="en-US" sz="2400" spc="-1" strike="noStrike">
                <a:solidFill>
                  <a:srgbClr val="000000"/>
                </a:solidFill>
                <a:latin typeface="Times New Roman"/>
              </a:rPr>
              <a:t>slot</a:t>
            </a:r>
            <a:endParaRPr b="0" lang="en-US" sz="2400" spc="-1" strike="noStrike">
              <a:latin typeface="Arial"/>
            </a:endParaRPr>
          </a:p>
        </p:txBody>
      </p:sp>
      <p:sp>
        <p:nvSpPr>
          <p:cNvPr id="1302" name="CustomShape 18"/>
          <p:cNvSpPr/>
          <p:nvPr/>
        </p:nvSpPr>
        <p:spPr>
          <a:xfrm>
            <a:off x="2590920" y="4606920"/>
            <a:ext cx="685440" cy="533160"/>
          </a:xfrm>
          <a:prstGeom prst="rect">
            <a:avLst/>
          </a:prstGeom>
          <a:solidFill>
            <a:schemeClr val="accent1"/>
          </a:solidFill>
          <a:ln w="9360">
            <a:solidFill>
              <a:schemeClr val="tx1"/>
            </a:solidFill>
            <a:miter/>
          </a:ln>
        </p:spPr>
        <p:style>
          <a:lnRef idx="0"/>
          <a:fillRef idx="0"/>
          <a:effectRef idx="0"/>
          <a:fontRef idx="minor"/>
        </p:style>
      </p:sp>
      <p:sp>
        <p:nvSpPr>
          <p:cNvPr id="1303" name="CustomShape 19"/>
          <p:cNvSpPr/>
          <p:nvPr/>
        </p:nvSpPr>
        <p:spPr>
          <a:xfrm>
            <a:off x="4038480" y="4073400"/>
            <a:ext cx="685440" cy="533160"/>
          </a:xfrm>
          <a:prstGeom prst="rect">
            <a:avLst/>
          </a:prstGeom>
          <a:solidFill>
            <a:schemeClr val="accent1"/>
          </a:solidFill>
          <a:ln w="9360">
            <a:solidFill>
              <a:schemeClr val="tx1"/>
            </a:solidFill>
            <a:miter/>
          </a:ln>
        </p:spPr>
        <p:style>
          <a:lnRef idx="0"/>
          <a:fillRef idx="0"/>
          <a:effectRef idx="0"/>
          <a:fontRef idx="minor"/>
        </p:style>
      </p:sp>
      <p:sp>
        <p:nvSpPr>
          <p:cNvPr id="1304" name="CustomShape 20"/>
          <p:cNvSpPr/>
          <p:nvPr/>
        </p:nvSpPr>
        <p:spPr>
          <a:xfrm>
            <a:off x="3200400" y="2930400"/>
            <a:ext cx="685440" cy="533160"/>
          </a:xfrm>
          <a:prstGeom prst="rect">
            <a:avLst/>
          </a:prstGeom>
          <a:solidFill>
            <a:schemeClr val="accent1"/>
          </a:solidFill>
          <a:ln w="9360">
            <a:solidFill>
              <a:schemeClr val="tx1"/>
            </a:solidFill>
            <a:miter/>
          </a:ln>
        </p:spPr>
        <p:style>
          <a:lnRef idx="0"/>
          <a:fillRef idx="0"/>
          <a:effectRef idx="0"/>
          <a:fontRef idx="minor"/>
        </p:style>
      </p:sp>
      <p:sp>
        <p:nvSpPr>
          <p:cNvPr id="1305" name="CustomShape 21"/>
          <p:cNvSpPr/>
          <p:nvPr/>
        </p:nvSpPr>
        <p:spPr>
          <a:xfrm>
            <a:off x="2811600" y="1940040"/>
            <a:ext cx="548928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latin typeface="Times New Roman"/>
              </a:rPr>
              <a:t>Timing the hops accurately is the challenge</a:t>
            </a:r>
            <a:endParaRPr b="0" lang="en-US" sz="2400" spc="-1" strike="noStrike">
              <a:latin typeface="Arial"/>
            </a:endParaRPr>
          </a:p>
        </p:txBody>
      </p:sp>
      <p:sp>
        <p:nvSpPr>
          <p:cNvPr id="1306" name="CustomShape 22"/>
          <p:cNvSpPr/>
          <p:nvPr/>
        </p:nvSpPr>
        <p:spPr>
          <a:xfrm>
            <a:off x="1585800" y="5257800"/>
            <a:ext cx="33336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latin typeface="Times New Roman"/>
              </a:rPr>
              <a:t>0</a:t>
            </a:r>
            <a:endParaRPr b="0" lang="en-US" sz="2400" spc="-1" strike="noStrike">
              <a:latin typeface="Arial"/>
            </a:endParaRPr>
          </a:p>
        </p:txBody>
      </p:sp>
      <p:sp>
        <p:nvSpPr>
          <p:cNvPr id="1307" name="CustomShape 23"/>
          <p:cNvSpPr/>
          <p:nvPr/>
        </p:nvSpPr>
        <p:spPr>
          <a:xfrm>
            <a:off x="1449360" y="4835520"/>
            <a:ext cx="33336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latin typeface="Times New Roman"/>
              </a:rPr>
              <a:t>1</a:t>
            </a:r>
            <a:endParaRPr b="0" lang="en-US" sz="2400" spc="-1" strike="noStrike">
              <a:latin typeface="Arial"/>
            </a:endParaRPr>
          </a:p>
        </p:txBody>
      </p:sp>
      <p:sp>
        <p:nvSpPr>
          <p:cNvPr id="1308" name="CustomShape 24"/>
          <p:cNvSpPr/>
          <p:nvPr/>
        </p:nvSpPr>
        <p:spPr>
          <a:xfrm>
            <a:off x="1525320" y="4302000"/>
            <a:ext cx="33336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latin typeface="Times New Roman"/>
              </a:rPr>
              <a:t>2</a:t>
            </a:r>
            <a:endParaRPr b="0" lang="en-US" sz="2400" spc="-1" strike="noStrike">
              <a:latin typeface="Arial"/>
            </a:endParaRPr>
          </a:p>
        </p:txBody>
      </p:sp>
      <p:sp>
        <p:nvSpPr>
          <p:cNvPr id="1309" name="CustomShape 25"/>
          <p:cNvSpPr/>
          <p:nvPr/>
        </p:nvSpPr>
        <p:spPr>
          <a:xfrm>
            <a:off x="1509480" y="3733920"/>
            <a:ext cx="33336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latin typeface="Times New Roman"/>
              </a:rPr>
              <a:t>3</a:t>
            </a:r>
            <a:endParaRPr b="0" lang="en-US" sz="2400" spc="-1" strike="noStrike">
              <a:latin typeface="Arial"/>
            </a:endParaRPr>
          </a:p>
        </p:txBody>
      </p:sp>
      <p:sp>
        <p:nvSpPr>
          <p:cNvPr id="1310" name="CustomShape 26"/>
          <p:cNvSpPr/>
          <p:nvPr/>
        </p:nvSpPr>
        <p:spPr>
          <a:xfrm>
            <a:off x="1509480" y="3200400"/>
            <a:ext cx="33336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latin typeface="Times New Roman"/>
              </a:rPr>
              <a:t>4</a:t>
            </a:r>
            <a:endParaRPr b="0" lang="en-US" sz="2400" spc="-1" strike="noStrike">
              <a:latin typeface="Arial"/>
            </a:endParaRPr>
          </a:p>
        </p:txBody>
      </p:sp>
      <p:sp>
        <p:nvSpPr>
          <p:cNvPr id="1311" name="CustomShape 27"/>
          <p:cNvSpPr/>
          <p:nvPr/>
        </p:nvSpPr>
        <p:spPr>
          <a:xfrm>
            <a:off x="1509480" y="2666880"/>
            <a:ext cx="33336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latin typeface="Times New Roman"/>
              </a:rPr>
              <a:t>5</a:t>
            </a:r>
            <a:endParaRPr b="0" lang="en-US" sz="2400" spc="-1" strike="noStrike">
              <a:latin typeface="Arial"/>
            </a:endParaRPr>
          </a:p>
        </p:txBody>
      </p:sp>
      <p:sp>
        <p:nvSpPr>
          <p:cNvPr id="1312" name="CustomShape 28"/>
          <p:cNvSpPr/>
          <p:nvPr/>
        </p:nvSpPr>
        <p:spPr>
          <a:xfrm>
            <a:off x="2590920" y="4073400"/>
            <a:ext cx="685440" cy="533160"/>
          </a:xfrm>
          <a:prstGeom prst="rect">
            <a:avLst/>
          </a:prstGeom>
          <a:solidFill>
            <a:schemeClr val="folHlink"/>
          </a:solidFill>
          <a:ln w="9360">
            <a:solidFill>
              <a:schemeClr val="tx1"/>
            </a:solidFill>
            <a:miter/>
          </a:ln>
        </p:spPr>
        <p:style>
          <a:lnRef idx="0"/>
          <a:fillRef idx="0"/>
          <a:effectRef idx="0"/>
          <a:fontRef idx="minor"/>
        </p:style>
      </p:sp>
      <p:sp>
        <p:nvSpPr>
          <p:cNvPr id="1313" name="CustomShape 29"/>
          <p:cNvSpPr/>
          <p:nvPr/>
        </p:nvSpPr>
        <p:spPr>
          <a:xfrm>
            <a:off x="3200400" y="3463920"/>
            <a:ext cx="685440" cy="533160"/>
          </a:xfrm>
          <a:prstGeom prst="rect">
            <a:avLst/>
          </a:prstGeom>
          <a:solidFill>
            <a:schemeClr val="folHlink"/>
          </a:solidFill>
          <a:ln w="9360">
            <a:solidFill>
              <a:schemeClr val="tx1"/>
            </a:solidFill>
            <a:miter/>
          </a:ln>
        </p:spPr>
        <p:style>
          <a:lnRef idx="0"/>
          <a:fillRef idx="0"/>
          <a:effectRef idx="0"/>
          <a:fontRef idx="minor"/>
        </p:style>
      </p:sp>
      <p:sp>
        <p:nvSpPr>
          <p:cNvPr id="1314" name="CustomShape 30"/>
          <p:cNvSpPr/>
          <p:nvPr/>
        </p:nvSpPr>
        <p:spPr>
          <a:xfrm>
            <a:off x="3962520" y="2930400"/>
            <a:ext cx="685440" cy="533160"/>
          </a:xfrm>
          <a:prstGeom prst="rect">
            <a:avLst/>
          </a:prstGeom>
          <a:solidFill>
            <a:schemeClr val="folHlink"/>
          </a:solidFill>
          <a:ln w="9360">
            <a:solidFill>
              <a:schemeClr val="tx1"/>
            </a:solidFill>
            <a:miter/>
          </a:ln>
        </p:spPr>
        <p:style>
          <a:lnRef idx="0"/>
          <a:fillRef idx="0"/>
          <a:effectRef idx="0"/>
          <a:fontRef idx="minor"/>
        </p:style>
      </p:sp>
      <p:sp>
        <p:nvSpPr>
          <p:cNvPr id="1315" name="CustomShape 31"/>
          <p:cNvSpPr/>
          <p:nvPr/>
        </p:nvSpPr>
        <p:spPr>
          <a:xfrm>
            <a:off x="6705720" y="3159000"/>
            <a:ext cx="304560" cy="151920"/>
          </a:xfrm>
          <a:prstGeom prst="rect">
            <a:avLst/>
          </a:prstGeom>
          <a:solidFill>
            <a:schemeClr val="accent1"/>
          </a:solidFill>
          <a:ln w="9360">
            <a:solidFill>
              <a:schemeClr val="tx1"/>
            </a:solidFill>
            <a:miter/>
          </a:ln>
        </p:spPr>
        <p:style>
          <a:lnRef idx="0"/>
          <a:fillRef idx="0"/>
          <a:effectRef idx="0"/>
          <a:fontRef idx="minor"/>
        </p:style>
      </p:sp>
      <p:sp>
        <p:nvSpPr>
          <p:cNvPr id="1316" name="CustomShape 32"/>
          <p:cNvSpPr/>
          <p:nvPr/>
        </p:nvSpPr>
        <p:spPr>
          <a:xfrm>
            <a:off x="7072920" y="2971800"/>
            <a:ext cx="105264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latin typeface="Times New Roman"/>
              </a:rPr>
              <a:t>User A</a:t>
            </a:r>
            <a:endParaRPr b="0" lang="en-US" sz="2400" spc="-1" strike="noStrike">
              <a:latin typeface="Arial"/>
            </a:endParaRPr>
          </a:p>
        </p:txBody>
      </p:sp>
      <p:sp>
        <p:nvSpPr>
          <p:cNvPr id="1317" name="CustomShape 33"/>
          <p:cNvSpPr/>
          <p:nvPr/>
        </p:nvSpPr>
        <p:spPr>
          <a:xfrm>
            <a:off x="6721560" y="3727440"/>
            <a:ext cx="304560" cy="151920"/>
          </a:xfrm>
          <a:prstGeom prst="rect">
            <a:avLst/>
          </a:prstGeom>
          <a:solidFill>
            <a:schemeClr val="folHlink"/>
          </a:solidFill>
          <a:ln w="9360">
            <a:solidFill>
              <a:schemeClr val="tx1"/>
            </a:solidFill>
            <a:miter/>
          </a:ln>
        </p:spPr>
        <p:style>
          <a:lnRef idx="0"/>
          <a:fillRef idx="0"/>
          <a:effectRef idx="0"/>
          <a:fontRef idx="minor"/>
        </p:style>
      </p:sp>
      <p:sp>
        <p:nvSpPr>
          <p:cNvPr id="1318" name="CustomShape 34"/>
          <p:cNvSpPr/>
          <p:nvPr/>
        </p:nvSpPr>
        <p:spPr>
          <a:xfrm>
            <a:off x="7088040" y="3540240"/>
            <a:ext cx="103608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latin typeface="Times New Roman"/>
              </a:rPr>
              <a:t>User B</a:t>
            </a:r>
            <a:endParaRPr b="0" lang="en-US" sz="2400" spc="-1" strike="noStrike">
              <a:latin typeface="Arial"/>
            </a:endParaRPr>
          </a:p>
        </p:txBody>
      </p:sp>
    </p:spTree>
  </p:cSld>
</p:sld>
</file>

<file path=ppt/slides/slide1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9" name="TextShape 1"/>
          <p:cNvSpPr txBox="1"/>
          <p:nvPr/>
        </p:nvSpPr>
        <p:spPr>
          <a:xfrm>
            <a:off x="6553080" y="6356520"/>
            <a:ext cx="2133360" cy="364680"/>
          </a:xfrm>
          <a:prstGeom prst="rect">
            <a:avLst/>
          </a:prstGeom>
          <a:noFill/>
          <a:ln>
            <a:noFill/>
          </a:ln>
        </p:spPr>
        <p:txBody>
          <a:bodyPr anchor="ctr"/>
          <a:p>
            <a:pPr algn="r">
              <a:lnSpc>
                <a:spcPct val="100000"/>
              </a:lnSpc>
            </a:pPr>
            <a:fld id="{48751E97-43D2-4E35-B5F6-806B2C8C76A5}" type="slidenum">
              <a:rPr b="0" lang="en-US" sz="1200" spc="-1" strike="noStrike">
                <a:solidFill>
                  <a:srgbClr val="8b8b8b"/>
                </a:solidFill>
                <a:latin typeface="Verdana"/>
              </a:rPr>
              <a:t>&lt;number&gt;</a:t>
            </a:fld>
            <a:endParaRPr b="0" lang="en-US" sz="1200" spc="-1" strike="noStrike">
              <a:latin typeface="Times New Roman"/>
            </a:endParaRPr>
          </a:p>
        </p:txBody>
      </p:sp>
      <p:sp>
        <p:nvSpPr>
          <p:cNvPr id="1320" name="TextShape 2"/>
          <p:cNvSpPr txBox="1"/>
          <p:nvPr/>
        </p:nvSpPr>
        <p:spPr>
          <a:xfrm>
            <a:off x="-76212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Wireless network interfaces</a:t>
            </a:r>
            <a:endParaRPr b="0" lang="en-US" sz="4400" spc="-1" strike="noStrike">
              <a:solidFill>
                <a:srgbClr val="000000"/>
              </a:solidFill>
              <a:latin typeface="Verdana"/>
            </a:endParaRPr>
          </a:p>
        </p:txBody>
      </p:sp>
      <p:sp>
        <p:nvSpPr>
          <p:cNvPr id="1321" name="TextShape 3"/>
          <p:cNvSpPr txBox="1"/>
          <p:nvPr/>
        </p:nvSpPr>
        <p:spPr>
          <a:xfrm>
            <a:off x="0" y="1676520"/>
            <a:ext cx="9143640" cy="4266720"/>
          </a:xfrm>
          <a:prstGeom prst="rect">
            <a:avLst/>
          </a:prstGeom>
          <a:noFill/>
          <a:ln w="9360">
            <a:noFill/>
          </a:ln>
        </p:spPr>
        <p:txBody>
          <a:bodyPr/>
          <a:p>
            <a:pPr>
              <a:lnSpc>
                <a:spcPct val="100000"/>
              </a:lnSpc>
              <a:spcBef>
                <a:spcPts val="641"/>
              </a:spcBef>
            </a:pPr>
            <a:endParaRPr b="0" lang="en-US" sz="3200" spc="-1" strike="noStrike">
              <a:solidFill>
                <a:srgbClr val="000000"/>
              </a:solidFill>
              <a:latin typeface="Calibri"/>
            </a:endParaRPr>
          </a:p>
          <a:p>
            <a:pPr marL="343080" indent="-342720">
              <a:lnSpc>
                <a:spcPct val="100000"/>
              </a:lnSpc>
              <a:spcBef>
                <a:spcPts val="380"/>
              </a:spcBef>
              <a:buClr>
                <a:srgbClr val="000000"/>
              </a:buClr>
              <a:buFont typeface="Arial"/>
              <a:buChar char="•"/>
            </a:pPr>
            <a:r>
              <a:rPr b="0" lang="en-US" sz="1900" spc="-1" strike="noStrike">
                <a:solidFill>
                  <a:srgbClr val="000000"/>
                </a:solidFill>
                <a:latin typeface="Calibri"/>
              </a:rPr>
              <a:t>Measure the energy level in a band</a:t>
            </a:r>
            <a:endParaRPr b="0" lang="en-US" sz="1900" spc="-1" strike="noStrike">
              <a:solidFill>
                <a:srgbClr val="000000"/>
              </a:solidFill>
              <a:latin typeface="Calibri"/>
            </a:endParaRPr>
          </a:p>
          <a:p>
            <a:pPr marL="343080" indent="-342720">
              <a:lnSpc>
                <a:spcPct val="100000"/>
              </a:lnSpc>
              <a:spcBef>
                <a:spcPts val="380"/>
              </a:spcBef>
              <a:buClr>
                <a:srgbClr val="000000"/>
              </a:buClr>
              <a:buFont typeface="Arial"/>
              <a:buChar char="•"/>
            </a:pPr>
            <a:r>
              <a:rPr b="0" lang="en-US" sz="1900" spc="-1" strike="noStrike">
                <a:solidFill>
                  <a:srgbClr val="000000"/>
                </a:solidFill>
                <a:latin typeface="Calibri"/>
              </a:rPr>
              <a:t>Energy detection is cheap, fast, &amp; requires </a:t>
            </a:r>
            <a:r>
              <a:rPr b="1" lang="en-US" sz="1900" spc="-1" strike="noStrike">
                <a:solidFill>
                  <a:srgbClr val="000000"/>
                </a:solidFill>
                <a:latin typeface="Calibri"/>
              </a:rPr>
              <a:t>no knowledge</a:t>
            </a:r>
            <a:r>
              <a:rPr b="0" lang="en-US" sz="1900" spc="-1" strike="noStrike">
                <a:solidFill>
                  <a:srgbClr val="000000"/>
                </a:solidFill>
                <a:latin typeface="Calibri"/>
              </a:rPr>
              <a:t> of the characteristics of the signal</a:t>
            </a:r>
            <a:endParaRPr b="0" lang="en-US" sz="1900" spc="-1" strike="noStrike">
              <a:solidFill>
                <a:srgbClr val="000000"/>
              </a:solidFill>
              <a:latin typeface="Calibri"/>
            </a:endParaRPr>
          </a:p>
          <a:p>
            <a:pPr marL="343080" indent="-342720">
              <a:lnSpc>
                <a:spcPct val="100000"/>
              </a:lnSpc>
              <a:spcBef>
                <a:spcPts val="380"/>
              </a:spcBef>
              <a:buClr>
                <a:srgbClr val="000000"/>
              </a:buClr>
              <a:buFont typeface="Arial"/>
              <a:buChar char="•"/>
            </a:pPr>
            <a:r>
              <a:rPr b="0" lang="en-US" sz="1900" spc="-1" strike="noStrike">
                <a:solidFill>
                  <a:srgbClr val="000000"/>
                </a:solidFill>
                <a:latin typeface="Calibri"/>
              </a:rPr>
              <a:t>However, choosing energy thresholds is not robust across a wide range of SNRs</a:t>
            </a:r>
            <a:endParaRPr b="0" lang="en-US" sz="1900" spc="-1" strike="noStrike">
              <a:solidFill>
                <a:srgbClr val="000000"/>
              </a:solidFill>
              <a:latin typeface="Calibri"/>
            </a:endParaRPr>
          </a:p>
          <a:p>
            <a:pPr marL="343080" indent="-342720">
              <a:lnSpc>
                <a:spcPct val="100000"/>
              </a:lnSpc>
              <a:spcBef>
                <a:spcPts val="380"/>
              </a:spcBef>
              <a:buClr>
                <a:srgbClr val="000000"/>
              </a:buClr>
              <a:buFont typeface="Arial"/>
              <a:buChar char="•"/>
            </a:pPr>
            <a:r>
              <a:rPr b="0" lang="en-US" sz="1900" spc="-1" strike="noStrike">
                <a:solidFill>
                  <a:srgbClr val="000000"/>
                </a:solidFill>
                <a:latin typeface="Calibri"/>
              </a:rPr>
              <a:t>Though more sophisticated mechanisms, such as matched filter detection, are more accurate</a:t>
            </a:r>
            <a:endParaRPr b="0" lang="en-US" sz="1900" spc="-1" strike="noStrike">
              <a:solidFill>
                <a:srgbClr val="000000"/>
              </a:solidFill>
              <a:latin typeface="Calibri"/>
            </a:endParaRPr>
          </a:p>
          <a:p>
            <a:pPr lvl="1" marL="743040" indent="-285480">
              <a:lnSpc>
                <a:spcPct val="100000"/>
              </a:lnSpc>
              <a:spcBef>
                <a:spcPts val="360"/>
              </a:spcBef>
              <a:buClr>
                <a:srgbClr val="000000"/>
              </a:buClr>
              <a:buFont typeface="Arial"/>
              <a:buChar char="–"/>
            </a:pPr>
            <a:r>
              <a:rPr b="0" lang="en-US" sz="1800" spc="-1" strike="noStrike">
                <a:solidFill>
                  <a:srgbClr val="000000"/>
                </a:solidFill>
                <a:latin typeface="Calibri"/>
              </a:rPr>
              <a:t>they require knowledge of the transmitted signal (e.g., modulation, packet format, pilots, bandwidth), and thus work only for known technologies</a:t>
            </a:r>
            <a:r>
              <a:rPr b="0" lang="en-US" sz="1800" spc="-1" strike="noStrike">
                <a:solidFill>
                  <a:srgbClr val="000000"/>
                </a:solidFill>
                <a:latin typeface="Calibri"/>
              </a:rPr>
              <a:t>	</a:t>
            </a:r>
            <a:endParaRPr b="0" lang="en-US" sz="1800" spc="-1" strike="noStrike">
              <a:solidFill>
                <a:srgbClr val="000000"/>
              </a:solidFill>
              <a:latin typeface="Calibri"/>
            </a:endParaRPr>
          </a:p>
          <a:p>
            <a:pPr>
              <a:lnSpc>
                <a:spcPct val="100000"/>
              </a:lnSpc>
              <a:spcBef>
                <a:spcPts val="439"/>
              </a:spcBef>
            </a:pPr>
            <a:endParaRPr b="0" lang="en-US" sz="1800" spc="-1" strike="noStrike">
              <a:solidFill>
                <a:srgbClr val="000000"/>
              </a:solidFill>
              <a:latin typeface="Calibri"/>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9" name="TextShape 1"/>
          <p:cNvSpPr txBox="1"/>
          <p:nvPr/>
        </p:nvSpPr>
        <p:spPr>
          <a:xfrm>
            <a:off x="457200" y="0"/>
            <a:ext cx="4876560" cy="761760"/>
          </a:xfrm>
          <a:prstGeom prst="rect">
            <a:avLst/>
          </a:prstGeom>
          <a:noFill/>
          <a:ln w="9360">
            <a:noFill/>
          </a:ln>
        </p:spPr>
        <p:txBody>
          <a:bodyPr anchor="ctr"/>
          <a:p>
            <a:pPr algn="ctr">
              <a:lnSpc>
                <a:spcPct val="100000"/>
              </a:lnSpc>
            </a:pPr>
            <a:r>
              <a:rPr b="0" lang="en-US" sz="4400" spc="-1" strike="noStrike">
                <a:solidFill>
                  <a:srgbClr val="000000"/>
                </a:solidFill>
                <a:latin typeface="Calibri"/>
              </a:rPr>
              <a:t>What is dB?</a:t>
            </a:r>
            <a:endParaRPr b="0" lang="en-US" sz="4400" spc="-1" strike="noStrike">
              <a:solidFill>
                <a:srgbClr val="000000"/>
              </a:solidFill>
              <a:latin typeface="Verdana"/>
            </a:endParaRPr>
          </a:p>
        </p:txBody>
      </p:sp>
      <p:sp>
        <p:nvSpPr>
          <p:cNvPr id="540" name="TextShape 2"/>
          <p:cNvSpPr txBox="1"/>
          <p:nvPr/>
        </p:nvSpPr>
        <p:spPr>
          <a:xfrm>
            <a:off x="0" y="636120"/>
            <a:ext cx="9677160" cy="5059080"/>
          </a:xfrm>
          <a:prstGeom prst="rect">
            <a:avLst/>
          </a:prstGeom>
          <a:noFill/>
          <a:ln w="9360">
            <a:noFill/>
          </a:ln>
        </p:spPr>
        <p:txBody>
          <a:bodyPr>
            <a:normAutofit/>
          </a:bodyPr>
          <a:p>
            <a:pPr marL="343080" indent="-342720">
              <a:lnSpc>
                <a:spcPct val="100000"/>
              </a:lnSpc>
              <a:spcBef>
                <a:spcPts val="439"/>
              </a:spcBef>
            </a:pPr>
            <a:r>
              <a:rPr b="0" lang="en-US" sz="2200" spc="-1" strike="noStrike">
                <a:solidFill>
                  <a:srgbClr val="000000"/>
                </a:solidFill>
                <a:latin typeface="Calibri"/>
              </a:rPr>
              <a:t>Express a </a:t>
            </a:r>
            <a:r>
              <a:rPr b="1" lang="en-US" sz="2200" spc="-1" strike="noStrike">
                <a:solidFill>
                  <a:srgbClr val="000000"/>
                </a:solidFill>
                <a:latin typeface="Calibri"/>
              </a:rPr>
              <a:t>ratio </a:t>
            </a:r>
            <a:r>
              <a:rPr b="0" lang="en-US" sz="2200" spc="-1" strike="noStrike">
                <a:solidFill>
                  <a:srgbClr val="000000"/>
                </a:solidFill>
                <a:latin typeface="Calibri"/>
              </a:rPr>
              <a:t>in logarithmic scale based on  transformation</a:t>
            </a:r>
            <a:endParaRPr b="0" lang="en-US" sz="2200" spc="-1" strike="noStrike">
              <a:solidFill>
                <a:srgbClr val="000000"/>
              </a:solidFill>
              <a:latin typeface="Calibri"/>
            </a:endParaRPr>
          </a:p>
          <a:p>
            <a:pPr>
              <a:lnSpc>
                <a:spcPct val="100000"/>
              </a:lnSpc>
              <a:spcBef>
                <a:spcPts val="360"/>
              </a:spcBef>
            </a:pPr>
            <a:endParaRPr b="0" lang="en-US" sz="2200" spc="-1" strike="noStrike">
              <a:solidFill>
                <a:srgbClr val="000000"/>
              </a:solidFill>
              <a:latin typeface="Calibri"/>
            </a:endParaRPr>
          </a:p>
          <a:p>
            <a:pPr>
              <a:lnSpc>
                <a:spcPct val="100000"/>
              </a:lnSpc>
              <a:spcBef>
                <a:spcPts val="360"/>
              </a:spcBef>
            </a:pPr>
            <a:r>
              <a:rPr b="0" lang="en-US" sz="1800" spc="-1" strike="noStrike">
                <a:solidFill>
                  <a:srgbClr val="000000"/>
                </a:solidFill>
                <a:latin typeface="Calibri"/>
              </a:rPr>
              <a:t>The decibel offers a number of advantages, e.g., ability to </a:t>
            </a:r>
            <a:endParaRPr b="0" lang="en-US" sz="1800" spc="-1" strike="noStrike">
              <a:solidFill>
                <a:srgbClr val="000000"/>
              </a:solidFill>
              <a:latin typeface="Calibri"/>
            </a:endParaRPr>
          </a:p>
          <a:p>
            <a:pPr marL="285840" indent="-285480">
              <a:lnSpc>
                <a:spcPct val="100000"/>
              </a:lnSpc>
              <a:spcBef>
                <a:spcPts val="360"/>
              </a:spcBef>
              <a:buClr>
                <a:srgbClr val="000000"/>
              </a:buClr>
              <a:buFont typeface="Arial"/>
              <a:buChar char="•"/>
            </a:pPr>
            <a:r>
              <a:rPr b="0" lang="en-US" sz="1800" spc="-1" strike="noStrike">
                <a:solidFill>
                  <a:srgbClr val="000000"/>
                </a:solidFill>
                <a:latin typeface="Calibri"/>
              </a:rPr>
              <a:t> </a:t>
            </a:r>
            <a:r>
              <a:rPr b="0" lang="en-US" sz="1800" spc="-1" strike="noStrike">
                <a:solidFill>
                  <a:srgbClr val="000000"/>
                </a:solidFill>
                <a:latin typeface="Calibri"/>
              </a:rPr>
              <a:t>conveniently represent very large or small numbers, and </a:t>
            </a:r>
            <a:endParaRPr b="0" lang="en-US" sz="1800" spc="-1" strike="noStrike">
              <a:solidFill>
                <a:srgbClr val="000000"/>
              </a:solidFill>
              <a:latin typeface="Calibri"/>
            </a:endParaRPr>
          </a:p>
          <a:p>
            <a:pPr marL="285840" indent="-285480">
              <a:lnSpc>
                <a:spcPct val="100000"/>
              </a:lnSpc>
              <a:spcBef>
                <a:spcPts val="360"/>
              </a:spcBef>
              <a:buClr>
                <a:srgbClr val="000000"/>
              </a:buClr>
              <a:buFont typeface="Arial"/>
              <a:buChar char="•"/>
            </a:pPr>
            <a:r>
              <a:rPr b="0" lang="en-US" sz="1800" spc="-1" strike="noStrike">
                <a:solidFill>
                  <a:srgbClr val="000000"/>
                </a:solidFill>
                <a:latin typeface="Calibri"/>
              </a:rPr>
              <a:t> </a:t>
            </a:r>
            <a:r>
              <a:rPr b="0" lang="en-US" sz="1800" spc="-1" strike="noStrike">
                <a:solidFill>
                  <a:srgbClr val="000000"/>
                </a:solidFill>
                <a:latin typeface="Calibri"/>
              </a:rPr>
              <a:t>carry out multiplication of ratios by simple addition and subtraction.</a:t>
            </a:r>
            <a:endParaRPr b="0" lang="en-US" sz="1800" spc="-1" strike="noStrike">
              <a:solidFill>
                <a:srgbClr val="000000"/>
              </a:solidFill>
              <a:latin typeface="Calibri"/>
            </a:endParaRPr>
          </a:p>
          <a:p>
            <a:pPr marL="343080" indent="-342720">
              <a:lnSpc>
                <a:spcPct val="100000"/>
              </a:lnSpc>
              <a:spcBef>
                <a:spcPts val="281"/>
              </a:spcBef>
            </a:pPr>
            <a:endParaRPr b="0" lang="en-US" sz="1800" spc="-1" strike="noStrike">
              <a:solidFill>
                <a:srgbClr val="000000"/>
              </a:solidFill>
              <a:latin typeface="Calibri"/>
            </a:endParaRPr>
          </a:p>
          <a:p>
            <a:pPr marL="343080" indent="-342720">
              <a:lnSpc>
                <a:spcPct val="100000"/>
              </a:lnSpc>
              <a:spcBef>
                <a:spcPts val="281"/>
              </a:spcBef>
            </a:pPr>
            <a:endParaRPr b="0" lang="en-US" sz="1800" spc="-1" strike="noStrike">
              <a:solidFill>
                <a:srgbClr val="000000"/>
              </a:solidFill>
              <a:latin typeface="Calibri"/>
            </a:endParaRPr>
          </a:p>
          <a:p>
            <a:pPr marL="343080" indent="-342720">
              <a:lnSpc>
                <a:spcPct val="100000"/>
              </a:lnSpc>
              <a:spcBef>
                <a:spcPts val="261"/>
              </a:spcBef>
            </a:pPr>
            <a:endParaRPr b="0" lang="en-US" sz="1800" spc="-1" strike="noStrike">
              <a:solidFill>
                <a:srgbClr val="000000"/>
              </a:solidFill>
              <a:latin typeface="Calibri"/>
            </a:endParaRPr>
          </a:p>
          <a:p>
            <a:pPr marL="343080" indent="-342720">
              <a:lnSpc>
                <a:spcPct val="100000"/>
              </a:lnSpc>
              <a:spcBef>
                <a:spcPts val="400"/>
              </a:spcBef>
            </a:pPr>
            <a:endParaRPr b="0" lang="en-US" sz="1800" spc="-1" strike="noStrike">
              <a:solidFill>
                <a:srgbClr val="000000"/>
              </a:solidFill>
              <a:latin typeface="Calibri"/>
            </a:endParaRPr>
          </a:p>
          <a:p>
            <a:pPr marL="343080" indent="-342720">
              <a:lnSpc>
                <a:spcPct val="100000"/>
              </a:lnSpc>
              <a:spcBef>
                <a:spcPts val="479"/>
              </a:spcBef>
            </a:pPr>
            <a:r>
              <a:rPr b="0" lang="en-US" sz="2400" spc="-1" strike="noStrike">
                <a:solidFill>
                  <a:srgbClr val="000000"/>
                </a:solidFill>
                <a:latin typeface="Calibri"/>
              </a:rPr>
              <a:t>Example:</a:t>
            </a: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r>
              <a:rPr b="0" lang="en-US" sz="2400" spc="-1" strike="noStrike">
                <a:solidFill>
                  <a:srgbClr val="000000"/>
                </a:solidFill>
                <a:latin typeface="Calibri"/>
              </a:rPr>
              <a:t> </a:t>
            </a: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p:txBody>
      </p:sp>
      <p:sp>
        <p:nvSpPr>
          <p:cNvPr id="541" name="TextShape 3"/>
          <p:cNvSpPr txBox="1"/>
          <p:nvPr/>
        </p:nvSpPr>
        <p:spPr>
          <a:xfrm>
            <a:off x="6553080" y="6356520"/>
            <a:ext cx="2133360" cy="364680"/>
          </a:xfrm>
          <a:prstGeom prst="rect">
            <a:avLst/>
          </a:prstGeom>
          <a:noFill/>
          <a:ln>
            <a:noFill/>
          </a:ln>
        </p:spPr>
        <p:txBody>
          <a:bodyPr anchor="ctr"/>
          <a:p>
            <a:pPr algn="r">
              <a:lnSpc>
                <a:spcPct val="100000"/>
              </a:lnSpc>
            </a:pPr>
            <a:fld id="{9387BD49-D268-4058-955D-C03978FFF309}" type="slidenum">
              <a:rPr b="0" lang="en-US" sz="1200" spc="-1" strike="noStrike">
                <a:solidFill>
                  <a:srgbClr val="8b8b8b"/>
                </a:solidFill>
                <a:latin typeface="Verdana"/>
              </a:rPr>
              <a:t>&lt;number&gt;</a:t>
            </a:fld>
            <a:endParaRPr b="0" lang="en-US" sz="1200" spc="-1" strike="noStrike">
              <a:latin typeface="Times New Roman"/>
            </a:endParaRPr>
          </a:p>
        </p:txBody>
      </p:sp>
      <p:sp>
        <p:nvSpPr>
          <p:cNvPr id="542" name="CustomShape 4"/>
          <p:cNvSpPr/>
          <p:nvPr/>
        </p:nvSpPr>
        <p:spPr>
          <a:xfrm>
            <a:off x="1752480" y="2666880"/>
            <a:ext cx="1523520" cy="1599840"/>
          </a:xfrm>
          <a:prstGeom prst="roundRect">
            <a:avLst>
              <a:gd name="adj" fmla="val 16667"/>
            </a:avLst>
          </a:prstGeom>
          <a:ln>
            <a:solidFill>
              <a:srgbClr val="4a7ebb"/>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sp>
      <p:sp>
        <p:nvSpPr>
          <p:cNvPr id="543" name="CustomShape 5"/>
          <p:cNvSpPr/>
          <p:nvPr/>
        </p:nvSpPr>
        <p:spPr>
          <a:xfrm>
            <a:off x="5562720" y="2666880"/>
            <a:ext cx="1523520" cy="1523520"/>
          </a:xfrm>
          <a:prstGeom prst="roundRect">
            <a:avLst>
              <a:gd name="adj" fmla="val 16667"/>
            </a:avLst>
          </a:prstGeom>
          <a:ln>
            <a:solidFill>
              <a:srgbClr val="be4b48"/>
            </a:solidFill>
            <a:round/>
          </a:ln>
          <a:effectLst>
            <a:outerShdw blurRad="40000" dir="5400000" dist="20000" rotWithShape="0">
              <a:srgbClr val="000000">
                <a:alpha val="38000"/>
              </a:srgbClr>
            </a:outerShdw>
          </a:effectLst>
        </p:spPr>
        <p:style>
          <a:lnRef idx="1">
            <a:schemeClr val="accent2"/>
          </a:lnRef>
          <a:fillRef idx="2">
            <a:schemeClr val="accent2"/>
          </a:fillRef>
          <a:effectRef idx="1">
            <a:schemeClr val="accent2"/>
          </a:effectRef>
          <a:fontRef idx="minor"/>
        </p:style>
      </p:sp>
      <p:graphicFrame>
        <p:nvGraphicFramePr>
          <p:cNvPr id="544" name="Object 6"/>
          <p:cNvGraphicFramePr/>
          <p:nvPr/>
        </p:nvGraphicFramePr>
        <p:xfrm>
          <a:off x="3886200" y="2438280"/>
          <a:ext cx="1063440" cy="380520"/>
        </p:xfrm>
        <a:graphic>
          <a:graphicData uri="http://schemas.openxmlformats.org/presentationml/2006/ole">
            <p:oleObj progId="Equation.3" r:id="rId1" spid="">
              <p:embed/>
              <p:pic>
                <p:nvPicPr>
                  <p:cNvPr id="545" name="Object 13" descr=""/>
                  <p:cNvPicPr/>
                  <p:nvPr/>
                </p:nvPicPr>
                <p:blipFill>
                  <a:blip r:embed="rId2"/>
                  <a:stretch/>
                </p:blipFill>
                <p:spPr>
                  <a:xfrm>
                    <a:off x="3886200" y="2438280"/>
                    <a:ext cx="1063440" cy="380520"/>
                  </a:xfrm>
                  <a:prstGeom prst="rect">
                    <a:avLst/>
                  </a:prstGeom>
                  <a:ln>
                    <a:noFill/>
                  </a:ln>
                </p:spPr>
              </p:pic>
            </p:oleObj>
          </a:graphicData>
        </a:graphic>
      </p:graphicFrame>
      <p:sp>
        <p:nvSpPr>
          <p:cNvPr id="546" name="CustomShape 7"/>
          <p:cNvSpPr/>
          <p:nvPr/>
        </p:nvSpPr>
        <p:spPr>
          <a:xfrm>
            <a:off x="3276720" y="2895480"/>
            <a:ext cx="2285640" cy="1080"/>
          </a:xfrm>
          <a:custGeom>
            <a:avLst/>
            <a:gdLst/>
            <a:ahLst/>
            <a:rect l="l" t="t" r="r" b="b"/>
            <a:pathLst>
              <a:path w="21600" h="21600">
                <a:moveTo>
                  <a:pt x="0" y="0"/>
                </a:moveTo>
                <a:lnTo>
                  <a:pt x="21600" y="21600"/>
                </a:lnTo>
              </a:path>
            </a:pathLst>
          </a:custGeom>
          <a:noFill/>
          <a:ln>
            <a:round/>
            <a:tailEnd len="med" type="triangle" w="med"/>
          </a:ln>
        </p:spPr>
        <p:style>
          <a:lnRef idx="1">
            <a:schemeClr val="dk1"/>
          </a:lnRef>
          <a:fillRef idx="0">
            <a:schemeClr val="dk1"/>
          </a:fillRef>
          <a:effectRef idx="0">
            <a:schemeClr val="dk1"/>
          </a:effectRef>
          <a:fontRef idx="minor"/>
        </p:style>
      </p:sp>
      <p:sp>
        <p:nvSpPr>
          <p:cNvPr id="547" name="CustomShape 8"/>
          <p:cNvSpPr/>
          <p:nvPr/>
        </p:nvSpPr>
        <p:spPr>
          <a:xfrm rot="10800000">
            <a:off x="3277080" y="3886560"/>
            <a:ext cx="2285640" cy="1080"/>
          </a:xfrm>
          <a:custGeom>
            <a:avLst/>
            <a:gdLst/>
            <a:ahLst/>
            <a:rect l="l" t="t" r="r" b="b"/>
            <a:pathLst>
              <a:path w="21600" h="21600">
                <a:moveTo>
                  <a:pt x="0" y="0"/>
                </a:moveTo>
                <a:lnTo>
                  <a:pt x="21600" y="21600"/>
                </a:lnTo>
              </a:path>
            </a:pathLst>
          </a:custGeom>
          <a:noFill/>
          <a:ln>
            <a:round/>
            <a:tailEnd len="med" type="triangle" w="med"/>
          </a:ln>
        </p:spPr>
        <p:style>
          <a:lnRef idx="1">
            <a:schemeClr val="dk1"/>
          </a:lnRef>
          <a:fillRef idx="0">
            <a:schemeClr val="dk1"/>
          </a:fillRef>
          <a:effectRef idx="0">
            <a:schemeClr val="dk1"/>
          </a:effectRef>
          <a:fontRef idx="minor"/>
        </p:style>
      </p:sp>
      <p:graphicFrame>
        <p:nvGraphicFramePr>
          <p:cNvPr id="548" name="Object 9"/>
          <p:cNvGraphicFramePr/>
          <p:nvPr/>
        </p:nvGraphicFramePr>
        <p:xfrm>
          <a:off x="3814920" y="4013280"/>
          <a:ext cx="1366560" cy="406080"/>
        </p:xfrm>
        <a:graphic>
          <a:graphicData uri="http://schemas.openxmlformats.org/presentationml/2006/ole">
            <p:oleObj progId="Equation.3" r:id="rId3" spid="">
              <p:embed/>
              <p:pic>
                <p:nvPicPr>
                  <p:cNvPr id="549" name="Object 19" descr=""/>
                  <p:cNvPicPr/>
                  <p:nvPr/>
                </p:nvPicPr>
                <p:blipFill>
                  <a:blip r:embed="rId4"/>
                  <a:stretch/>
                </p:blipFill>
                <p:spPr>
                  <a:xfrm>
                    <a:off x="3814920" y="4013280"/>
                    <a:ext cx="1366560" cy="406080"/>
                  </a:xfrm>
                  <a:prstGeom prst="rect">
                    <a:avLst/>
                  </a:prstGeom>
                  <a:ln>
                    <a:noFill/>
                  </a:ln>
                </p:spPr>
              </p:pic>
            </p:oleObj>
          </a:graphicData>
        </a:graphic>
      </p:graphicFrame>
      <p:graphicFrame>
        <p:nvGraphicFramePr>
          <p:cNvPr id="550" name="Object 10"/>
          <p:cNvGraphicFramePr/>
          <p:nvPr/>
        </p:nvGraphicFramePr>
        <p:xfrm>
          <a:off x="1523880" y="4724280"/>
          <a:ext cx="5729040" cy="718920"/>
        </p:xfrm>
        <a:graphic>
          <a:graphicData uri="http://schemas.openxmlformats.org/presentationml/2006/ole">
            <p:oleObj progId="Equation.3" r:id="rId5" spid="">
              <p:embed/>
              <p:pic>
                <p:nvPicPr>
                  <p:cNvPr id="551" name="Object 20" descr=""/>
                  <p:cNvPicPr/>
                  <p:nvPr/>
                </p:nvPicPr>
                <p:blipFill>
                  <a:blip r:embed="rId6"/>
                  <a:stretch/>
                </p:blipFill>
                <p:spPr>
                  <a:xfrm>
                    <a:off x="1523880" y="4724280"/>
                    <a:ext cx="5729040" cy="718920"/>
                  </a:xfrm>
                  <a:prstGeom prst="rect">
                    <a:avLst/>
                  </a:prstGeom>
                  <a:ln>
                    <a:noFill/>
                  </a:ln>
                </p:spPr>
              </p:pic>
            </p:oleObj>
          </a:graphicData>
        </a:graphic>
      </p:graphicFrame>
      <p:sp>
        <p:nvSpPr>
          <p:cNvPr id="552" name="CustomShape 11"/>
          <p:cNvSpPr/>
          <p:nvPr/>
        </p:nvSpPr>
        <p:spPr>
          <a:xfrm>
            <a:off x="1905120" y="2738880"/>
            <a:ext cx="12189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en-US" sz="2400" spc="-1" strike="noStrike">
                <a:solidFill>
                  <a:srgbClr val="000000"/>
                </a:solidFill>
                <a:latin typeface="Calibri"/>
              </a:rPr>
              <a:t>Ratio</a:t>
            </a:r>
            <a:endParaRPr b="0" lang="en-US" sz="2400" spc="-1" strike="noStrike">
              <a:latin typeface="Arial"/>
            </a:endParaRPr>
          </a:p>
        </p:txBody>
      </p:sp>
      <p:graphicFrame>
        <p:nvGraphicFramePr>
          <p:cNvPr id="553" name="Object 12"/>
          <p:cNvGraphicFramePr/>
          <p:nvPr/>
        </p:nvGraphicFramePr>
        <p:xfrm>
          <a:off x="2362320" y="3645000"/>
          <a:ext cx="380520" cy="393480"/>
        </p:xfrm>
        <a:graphic>
          <a:graphicData uri="http://schemas.openxmlformats.org/presentationml/2006/ole">
            <p:oleObj progId="Equation.3" r:id="rId7" spid="">
              <p:embed/>
              <p:pic>
                <p:nvPicPr>
                  <p:cNvPr id="554" name="Object 21" descr=""/>
                  <p:cNvPicPr/>
                  <p:nvPr/>
                </p:nvPicPr>
                <p:blipFill>
                  <a:blip r:embed="rId8"/>
                  <a:stretch/>
                </p:blipFill>
                <p:spPr>
                  <a:xfrm>
                    <a:off x="2362320" y="3645000"/>
                    <a:ext cx="380520" cy="393480"/>
                  </a:xfrm>
                  <a:prstGeom prst="rect">
                    <a:avLst/>
                  </a:prstGeom>
                  <a:ln>
                    <a:noFill/>
                  </a:ln>
                </p:spPr>
              </p:pic>
            </p:oleObj>
          </a:graphicData>
        </a:graphic>
      </p:graphicFrame>
      <p:sp>
        <p:nvSpPr>
          <p:cNvPr id="555" name="CustomShape 13"/>
          <p:cNvSpPr/>
          <p:nvPr/>
        </p:nvSpPr>
        <p:spPr>
          <a:xfrm>
            <a:off x="5638680" y="2750400"/>
            <a:ext cx="1294920" cy="821880"/>
          </a:xfrm>
          <a:prstGeom prst="rect">
            <a:avLst/>
          </a:prstGeom>
          <a:noFill/>
          <a:ln>
            <a:noFill/>
          </a:ln>
        </p:spPr>
        <p:style>
          <a:lnRef idx="0"/>
          <a:fillRef idx="0"/>
          <a:effectRef idx="0"/>
          <a:fontRef idx="minor"/>
        </p:style>
        <p:txBody>
          <a:bodyPr lIns="90000" rIns="90000" tIns="45000" bIns="45000"/>
          <a:p>
            <a:pPr algn="ctr">
              <a:lnSpc>
                <a:spcPct val="100000"/>
              </a:lnSpc>
            </a:pPr>
            <a:r>
              <a:rPr b="0" lang="en-US" sz="2400" spc="-1" strike="noStrike">
                <a:solidFill>
                  <a:srgbClr val="000000"/>
                </a:solidFill>
                <a:latin typeface="Calibri"/>
              </a:rPr>
              <a:t>Ratio in dB</a:t>
            </a:r>
            <a:endParaRPr b="0" lang="en-US" sz="2400" spc="-1" strike="noStrike">
              <a:latin typeface="Arial"/>
            </a:endParaRPr>
          </a:p>
        </p:txBody>
      </p:sp>
      <p:graphicFrame>
        <p:nvGraphicFramePr>
          <p:cNvPr id="556" name="Object 14"/>
          <p:cNvGraphicFramePr/>
          <p:nvPr/>
        </p:nvGraphicFramePr>
        <p:xfrm>
          <a:off x="5943600" y="3657600"/>
          <a:ext cx="761760" cy="380520"/>
        </p:xfrm>
        <a:graphic>
          <a:graphicData uri="http://schemas.openxmlformats.org/presentationml/2006/ole">
            <p:oleObj progId="Equation.3" r:id="rId9" spid="">
              <p:embed/>
              <p:pic>
                <p:nvPicPr>
                  <p:cNvPr id="557" name="Object 23" descr=""/>
                  <p:cNvPicPr/>
                  <p:nvPr/>
                </p:nvPicPr>
                <p:blipFill>
                  <a:blip r:embed="rId10"/>
                  <a:stretch/>
                </p:blipFill>
                <p:spPr>
                  <a:xfrm>
                    <a:off x="5943600" y="3657600"/>
                    <a:ext cx="761760" cy="380520"/>
                  </a:xfrm>
                  <a:prstGeom prst="rect">
                    <a:avLst/>
                  </a:prstGeom>
                  <a:ln>
                    <a:noFill/>
                  </a:ln>
                </p:spPr>
              </p:pic>
            </p:oleObj>
          </a:graphicData>
        </a:graphic>
      </p:graphicFrame>
      <p:graphicFrame>
        <p:nvGraphicFramePr>
          <p:cNvPr id="558" name="Object 15"/>
          <p:cNvGraphicFramePr/>
          <p:nvPr/>
        </p:nvGraphicFramePr>
        <p:xfrm>
          <a:off x="1905120" y="5715000"/>
          <a:ext cx="3924000" cy="380520"/>
        </p:xfrm>
        <a:graphic>
          <a:graphicData uri="http://schemas.openxmlformats.org/presentationml/2006/ole">
            <p:oleObj progId="Equation.3" r:id="rId11" spid="">
              <p:embed/>
              <p:pic>
                <p:nvPicPr>
                  <p:cNvPr id="559" name="Object 25" descr=""/>
                  <p:cNvPicPr/>
                  <p:nvPr/>
                </p:nvPicPr>
                <p:blipFill>
                  <a:blip r:embed="rId12"/>
                  <a:stretch/>
                </p:blipFill>
                <p:spPr>
                  <a:xfrm>
                    <a:off x="1905120" y="5715000"/>
                    <a:ext cx="3924000" cy="380520"/>
                  </a:xfrm>
                  <a:prstGeom prst="rect">
                    <a:avLst/>
                  </a:prstGeom>
                  <a:ln>
                    <a:noFill/>
                  </a:ln>
                </p:spPr>
              </p:pic>
            </p:oleObj>
          </a:graphicData>
        </a:graphic>
      </p:graphicFrame>
    </p:spTree>
  </p:cSld>
</p:sld>
</file>

<file path=ppt/slides/slide1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2" name="TextShape 1"/>
          <p:cNvSpPr txBox="1"/>
          <p:nvPr/>
        </p:nvSpPr>
        <p:spPr>
          <a:xfrm>
            <a:off x="-380880" y="228600"/>
            <a:ext cx="8575200" cy="1215720"/>
          </a:xfrm>
          <a:prstGeom prst="rect">
            <a:avLst/>
          </a:prstGeom>
          <a:noFill/>
          <a:ln w="9360">
            <a:noFill/>
          </a:ln>
        </p:spPr>
        <p:txBody>
          <a:bodyPr anchor="ctr"/>
          <a:p>
            <a:pPr algn="ctr">
              <a:lnSpc>
                <a:spcPct val="100000"/>
              </a:lnSpc>
            </a:pPr>
            <a:r>
              <a:rPr b="0" lang="en-US" sz="3200" spc="-1" strike="noStrike">
                <a:solidFill>
                  <a:srgbClr val="000000"/>
                </a:solidFill>
                <a:latin typeface="Calibri"/>
              </a:rPr>
              <a:t>Network Layers -(TCP/IP stack)</a:t>
            </a:r>
            <a:endParaRPr b="0" lang="en-US" sz="3200" spc="-1" strike="noStrike">
              <a:solidFill>
                <a:srgbClr val="000000"/>
              </a:solidFill>
              <a:latin typeface="Verdana"/>
            </a:endParaRPr>
          </a:p>
        </p:txBody>
      </p:sp>
      <p:sp>
        <p:nvSpPr>
          <p:cNvPr id="1323" name="TextShape 2"/>
          <p:cNvSpPr txBox="1"/>
          <p:nvPr/>
        </p:nvSpPr>
        <p:spPr>
          <a:xfrm>
            <a:off x="0" y="1828800"/>
            <a:ext cx="9540360" cy="4647960"/>
          </a:xfrm>
          <a:prstGeom prst="rect">
            <a:avLst/>
          </a:prstGeom>
          <a:noFill/>
          <a:ln w="9360">
            <a:noFill/>
          </a:ln>
        </p:spPr>
        <p:txBody>
          <a:bodyPr/>
          <a:p>
            <a:pPr marL="343080" indent="-342720">
              <a:lnSpc>
                <a:spcPct val="100000"/>
              </a:lnSpc>
              <a:spcBef>
                <a:spcPts val="641"/>
              </a:spcBef>
            </a:pPr>
            <a:r>
              <a:rPr b="0"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400"/>
              </a:spcBef>
            </a:pPr>
            <a:r>
              <a:rPr b="1" lang="en-US" sz="2000" spc="-1" strike="noStrike">
                <a:solidFill>
                  <a:srgbClr val="000000"/>
                </a:solidFill>
                <a:latin typeface="Calibri"/>
              </a:rPr>
              <a:t>                  </a:t>
            </a:r>
            <a:endParaRPr b="0" lang="en-US" sz="2000" spc="-1" strike="noStrike">
              <a:solidFill>
                <a:srgbClr val="000000"/>
              </a:solidFill>
              <a:latin typeface="Calibri"/>
            </a:endParaRPr>
          </a:p>
          <a:p>
            <a:pPr marL="343080" indent="-342720">
              <a:lnSpc>
                <a:spcPct val="100000"/>
              </a:lnSpc>
              <a:spcBef>
                <a:spcPts val="400"/>
              </a:spcBef>
            </a:pPr>
            <a:r>
              <a:rPr b="1" lang="en-US" sz="2000" spc="-1" strike="noStrike">
                <a:solidFill>
                  <a:srgbClr val="000000"/>
                </a:solidFill>
                <a:latin typeface="Calibri"/>
              </a:rPr>
              <a:t>                 </a:t>
            </a:r>
            <a:endParaRPr b="0" lang="en-US" sz="2000" spc="-1" strike="noStrike">
              <a:solidFill>
                <a:srgbClr val="000000"/>
              </a:solidFill>
              <a:latin typeface="Calibri"/>
            </a:endParaRPr>
          </a:p>
          <a:p>
            <a:pPr marL="343080" indent="-342720">
              <a:lnSpc>
                <a:spcPct val="100000"/>
              </a:lnSpc>
              <a:spcBef>
                <a:spcPts val="400"/>
              </a:spcBef>
            </a:pPr>
            <a:r>
              <a:rPr b="1" lang="en-US" sz="2000" spc="-1" strike="noStrike">
                <a:solidFill>
                  <a:srgbClr val="000000"/>
                </a:solidFill>
                <a:latin typeface="Calibri"/>
              </a:rPr>
              <a:t>                 </a:t>
            </a:r>
            <a:endParaRPr b="0" lang="en-US" sz="2000" spc="-1" strike="noStrike">
              <a:solidFill>
                <a:srgbClr val="000000"/>
              </a:solidFill>
              <a:latin typeface="Calibri"/>
            </a:endParaRPr>
          </a:p>
          <a:p>
            <a:pPr marL="343080" indent="-342720">
              <a:lnSpc>
                <a:spcPct val="100000"/>
              </a:lnSpc>
              <a:spcBef>
                <a:spcPts val="400"/>
              </a:spcBef>
            </a:pPr>
            <a:r>
              <a:rPr b="1" lang="en-US" sz="2000" spc="-1" strike="noStrike">
                <a:solidFill>
                  <a:srgbClr val="000000"/>
                </a:solidFill>
                <a:latin typeface="Calibri"/>
              </a:rPr>
              <a:t>                 </a:t>
            </a:r>
            <a:endParaRPr b="0" lang="en-US" sz="2000" spc="-1" strike="noStrike">
              <a:solidFill>
                <a:srgbClr val="000000"/>
              </a:solidFill>
              <a:latin typeface="Calibri"/>
            </a:endParaRPr>
          </a:p>
          <a:p>
            <a:pPr marL="343080" indent="-342720">
              <a:lnSpc>
                <a:spcPct val="100000"/>
              </a:lnSpc>
              <a:spcBef>
                <a:spcPts val="400"/>
              </a:spcBef>
            </a:pPr>
            <a:endParaRPr b="0" lang="en-US" sz="2000" spc="-1" strike="noStrike">
              <a:solidFill>
                <a:srgbClr val="000000"/>
              </a:solidFill>
              <a:latin typeface="Calibri"/>
            </a:endParaRPr>
          </a:p>
        </p:txBody>
      </p:sp>
      <p:pic>
        <p:nvPicPr>
          <p:cNvPr id="1324" name="Picture 5" descr=""/>
          <p:cNvPicPr/>
          <p:nvPr/>
        </p:nvPicPr>
        <p:blipFill>
          <a:blip r:embed="rId1"/>
          <a:stretch/>
        </p:blipFill>
        <p:spPr>
          <a:xfrm>
            <a:off x="3214800" y="1857240"/>
            <a:ext cx="2857320" cy="2088720"/>
          </a:xfrm>
          <a:prstGeom prst="rect">
            <a:avLst/>
          </a:prstGeom>
          <a:ln w="12600">
            <a:noFill/>
          </a:ln>
        </p:spPr>
      </p:pic>
      <p:sp>
        <p:nvSpPr>
          <p:cNvPr id="1325" name="CustomShape 3"/>
          <p:cNvSpPr/>
          <p:nvPr/>
        </p:nvSpPr>
        <p:spPr>
          <a:xfrm>
            <a:off x="4097520" y="3500280"/>
            <a:ext cx="1351440" cy="39528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2000" spc="-1" strike="noStrike">
                <a:solidFill>
                  <a:srgbClr val="000000"/>
                </a:solidFill>
                <a:latin typeface="Verdana"/>
              </a:rPr>
              <a:t>physical</a:t>
            </a:r>
            <a:endParaRPr b="0" lang="en-US" sz="2000" spc="-1" strike="noStrike">
              <a:latin typeface="Arial"/>
            </a:endParaRPr>
          </a:p>
        </p:txBody>
      </p:sp>
      <p:sp>
        <p:nvSpPr>
          <p:cNvPr id="1326" name="CustomShape 4"/>
          <p:cNvSpPr/>
          <p:nvPr/>
        </p:nvSpPr>
        <p:spPr>
          <a:xfrm>
            <a:off x="3357720" y="1928880"/>
            <a:ext cx="2571480" cy="395280"/>
          </a:xfrm>
          <a:prstGeom prst="rect">
            <a:avLst/>
          </a:prstGeom>
          <a:noFill/>
          <a:ln w="9360">
            <a:noFill/>
          </a:ln>
        </p:spPr>
        <p:style>
          <a:lnRef idx="0"/>
          <a:fillRef idx="0"/>
          <a:effectRef idx="0"/>
          <a:fontRef idx="minor"/>
        </p:style>
        <p:txBody>
          <a:bodyPr lIns="90000" rIns="90000" tIns="45000" bIns="45000"/>
          <a:p>
            <a:pPr algn="ctr">
              <a:lnSpc>
                <a:spcPct val="100000"/>
              </a:lnSpc>
            </a:pPr>
            <a:r>
              <a:rPr b="1" lang="en-US" sz="2000" spc="-1" strike="noStrike">
                <a:solidFill>
                  <a:srgbClr val="000000"/>
                </a:solidFill>
                <a:latin typeface="Verdana"/>
              </a:rPr>
              <a:t>application</a:t>
            </a:r>
            <a:endParaRPr b="0" lang="en-US" sz="2000" spc="-1" strike="noStrike">
              <a:latin typeface="Arial"/>
            </a:endParaRPr>
          </a:p>
        </p:txBody>
      </p:sp>
      <p:sp>
        <p:nvSpPr>
          <p:cNvPr id="1327" name="CustomShape 5"/>
          <p:cNvSpPr/>
          <p:nvPr/>
        </p:nvSpPr>
        <p:spPr>
          <a:xfrm>
            <a:off x="3348000" y="2349360"/>
            <a:ext cx="2571480" cy="395280"/>
          </a:xfrm>
          <a:prstGeom prst="rect">
            <a:avLst/>
          </a:prstGeom>
          <a:noFill/>
          <a:ln w="9360">
            <a:noFill/>
          </a:ln>
        </p:spPr>
        <p:style>
          <a:lnRef idx="0"/>
          <a:fillRef idx="0"/>
          <a:effectRef idx="0"/>
          <a:fontRef idx="minor"/>
        </p:style>
        <p:txBody>
          <a:bodyPr lIns="90000" rIns="90000" tIns="45000" bIns="45000"/>
          <a:p>
            <a:pPr algn="ctr">
              <a:lnSpc>
                <a:spcPct val="100000"/>
              </a:lnSpc>
            </a:pPr>
            <a:r>
              <a:rPr b="1" lang="en-US" sz="2000" spc="-1" strike="noStrike">
                <a:solidFill>
                  <a:srgbClr val="000000"/>
                </a:solidFill>
                <a:latin typeface="Verdana"/>
              </a:rPr>
              <a:t>transport</a:t>
            </a:r>
            <a:endParaRPr b="0" lang="en-US" sz="2000" spc="-1" strike="noStrike">
              <a:latin typeface="Arial"/>
            </a:endParaRPr>
          </a:p>
        </p:txBody>
      </p:sp>
      <p:sp>
        <p:nvSpPr>
          <p:cNvPr id="1328" name="CustomShape 6"/>
          <p:cNvSpPr/>
          <p:nvPr/>
        </p:nvSpPr>
        <p:spPr>
          <a:xfrm>
            <a:off x="3357720" y="2714760"/>
            <a:ext cx="2571480" cy="395280"/>
          </a:xfrm>
          <a:prstGeom prst="rect">
            <a:avLst/>
          </a:prstGeom>
          <a:noFill/>
          <a:ln w="9360">
            <a:noFill/>
          </a:ln>
        </p:spPr>
        <p:style>
          <a:lnRef idx="0"/>
          <a:fillRef idx="0"/>
          <a:effectRef idx="0"/>
          <a:fontRef idx="minor"/>
        </p:style>
        <p:txBody>
          <a:bodyPr lIns="90000" rIns="90000" tIns="45000" bIns="45000"/>
          <a:p>
            <a:pPr algn="ctr">
              <a:lnSpc>
                <a:spcPct val="100000"/>
              </a:lnSpc>
            </a:pPr>
            <a:r>
              <a:rPr b="1" lang="en-US" sz="2000" spc="-1" strike="noStrike">
                <a:solidFill>
                  <a:srgbClr val="000000"/>
                </a:solidFill>
                <a:latin typeface="Verdana"/>
              </a:rPr>
              <a:t>network</a:t>
            </a:r>
            <a:endParaRPr b="0" lang="en-US" sz="2000" spc="-1" strike="noStrike">
              <a:latin typeface="Arial"/>
            </a:endParaRPr>
          </a:p>
        </p:txBody>
      </p:sp>
      <p:sp>
        <p:nvSpPr>
          <p:cNvPr id="1329" name="CustomShape 7"/>
          <p:cNvSpPr/>
          <p:nvPr/>
        </p:nvSpPr>
        <p:spPr>
          <a:xfrm>
            <a:off x="3357720" y="3100320"/>
            <a:ext cx="2571480" cy="395280"/>
          </a:xfrm>
          <a:prstGeom prst="rect">
            <a:avLst/>
          </a:prstGeom>
          <a:noFill/>
          <a:ln w="9360">
            <a:noFill/>
          </a:ln>
        </p:spPr>
        <p:style>
          <a:lnRef idx="0"/>
          <a:fillRef idx="0"/>
          <a:effectRef idx="0"/>
          <a:fontRef idx="minor"/>
        </p:style>
        <p:txBody>
          <a:bodyPr lIns="90000" rIns="90000" tIns="45000" bIns="45000"/>
          <a:p>
            <a:pPr algn="ctr">
              <a:lnSpc>
                <a:spcPct val="100000"/>
              </a:lnSpc>
            </a:pPr>
            <a:r>
              <a:rPr b="1" lang="en-US" sz="2000" spc="-1" strike="noStrike">
                <a:solidFill>
                  <a:srgbClr val="000000"/>
                </a:solidFill>
                <a:latin typeface="Verdana"/>
              </a:rPr>
              <a:t>link</a:t>
            </a:r>
            <a:endParaRPr b="0" lang="en-US" sz="2000" spc="-1" strike="noStrike">
              <a:latin typeface="Arial"/>
            </a:endParaRPr>
          </a:p>
        </p:txBody>
      </p:sp>
      <p:sp>
        <p:nvSpPr>
          <p:cNvPr id="1330" name="CustomShape 8"/>
          <p:cNvSpPr/>
          <p:nvPr/>
        </p:nvSpPr>
        <p:spPr>
          <a:xfrm>
            <a:off x="3635280" y="3429000"/>
            <a:ext cx="1872720" cy="576000"/>
          </a:xfrm>
          <a:prstGeom prst="ellipse">
            <a:avLst/>
          </a:prstGeom>
          <a:noFill/>
          <a:ln w="57240">
            <a:solidFill>
              <a:srgbClr val="e5e500"/>
            </a:solidFill>
            <a:round/>
          </a:ln>
        </p:spPr>
        <p:style>
          <a:lnRef idx="0"/>
          <a:fillRef idx="0"/>
          <a:effectRef idx="0"/>
          <a:fontRef idx="minor"/>
        </p:style>
      </p:sp>
      <p:sp>
        <p:nvSpPr>
          <p:cNvPr id="1331" name="CustomShape 9"/>
          <p:cNvSpPr/>
          <p:nvPr/>
        </p:nvSpPr>
        <p:spPr>
          <a:xfrm>
            <a:off x="0" y="4749840"/>
            <a:ext cx="9078480" cy="821880"/>
          </a:xfrm>
          <a:prstGeom prst="rect">
            <a:avLst/>
          </a:prstGeom>
          <a:noFill/>
          <a:ln w="12600">
            <a:noFill/>
          </a:ln>
        </p:spPr>
        <p:style>
          <a:lnRef idx="0"/>
          <a:fillRef idx="0"/>
          <a:effectRef idx="0"/>
          <a:fontRef idx="minor"/>
        </p:style>
        <p:txBody>
          <a:bodyPr lIns="90000" rIns="90000" tIns="45000" bIns="45000"/>
          <a:p>
            <a:pPr>
              <a:lnSpc>
                <a:spcPct val="100000"/>
              </a:lnSpc>
              <a:spcBef>
                <a:spcPts val="479"/>
              </a:spcBef>
            </a:pPr>
            <a:r>
              <a:rPr b="0" lang="en-US" sz="2400" spc="-1" strike="noStrike">
                <a:solidFill>
                  <a:srgbClr val="000000"/>
                </a:solidFill>
                <a:latin typeface="Verdana"/>
              </a:rPr>
              <a:t>Transmission of sequence of bits &amp; signals across a link</a:t>
            </a:r>
            <a:endParaRPr b="0" lang="en-US" sz="2400" spc="-1" strike="noStrike">
              <a:latin typeface="Arial"/>
            </a:endParaRPr>
          </a:p>
          <a:p>
            <a:pPr>
              <a:lnSpc>
                <a:spcPct val="100000"/>
              </a:lnSpc>
            </a:pPr>
            <a:endParaRPr b="0" lang="en-US" sz="2400" spc="-1" strike="noStrike">
              <a:latin typeface="Arial"/>
            </a:endParaRPr>
          </a:p>
        </p:txBody>
      </p:sp>
      <p:sp>
        <p:nvSpPr>
          <p:cNvPr id="1332" name="Line 10"/>
          <p:cNvSpPr/>
          <p:nvPr/>
        </p:nvSpPr>
        <p:spPr>
          <a:xfrm flipV="1">
            <a:off x="4284360" y="4005000"/>
            <a:ext cx="142920" cy="792360"/>
          </a:xfrm>
          <a:prstGeom prst="line">
            <a:avLst/>
          </a:prstGeom>
          <a:ln w="38160">
            <a:solidFill>
              <a:srgbClr val="ffff66"/>
            </a:solidFill>
            <a:round/>
            <a:tailEnd len="sm" type="triangle" w="sm"/>
          </a:ln>
        </p:spPr>
        <p:style>
          <a:lnRef idx="0"/>
          <a:fillRef idx="0"/>
          <a:effectRef idx="0"/>
          <a:fontRef idx="minor"/>
        </p:style>
      </p:sp>
      <p:sp>
        <p:nvSpPr>
          <p:cNvPr id="1333" name="CustomShape 11"/>
          <p:cNvSpPr/>
          <p:nvPr/>
        </p:nvSpPr>
        <p:spPr>
          <a:xfrm>
            <a:off x="7014600" y="1981080"/>
            <a:ext cx="2116440" cy="91332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Verdana"/>
              </a:rPr>
              <a:t>How neighboring</a:t>
            </a:r>
            <a:endParaRPr b="0" lang="en-US" sz="1800" spc="-1" strike="noStrike">
              <a:latin typeface="Arial"/>
            </a:endParaRPr>
          </a:p>
          <a:p>
            <a:pPr>
              <a:lnSpc>
                <a:spcPct val="100000"/>
              </a:lnSpc>
            </a:pPr>
            <a:r>
              <a:rPr b="0" lang="en-US" sz="1800" spc="-1" strike="noStrike">
                <a:solidFill>
                  <a:srgbClr val="000000"/>
                </a:solidFill>
                <a:latin typeface="Verdana"/>
              </a:rPr>
              <a:t>devices access</a:t>
            </a:r>
            <a:endParaRPr b="0" lang="en-US" sz="1800" spc="-1" strike="noStrike">
              <a:latin typeface="Arial"/>
            </a:endParaRPr>
          </a:p>
          <a:p>
            <a:pPr>
              <a:lnSpc>
                <a:spcPct val="100000"/>
              </a:lnSpc>
            </a:pPr>
            <a:r>
              <a:rPr b="0" lang="en-US" sz="1800" spc="-1" strike="noStrike">
                <a:solidFill>
                  <a:srgbClr val="000000"/>
                </a:solidFill>
                <a:latin typeface="Verdana"/>
              </a:rPr>
              <a:t>the link</a:t>
            </a:r>
            <a:endParaRPr b="0" lang="en-US" sz="1800" spc="-1" strike="noStrike">
              <a:latin typeface="Arial"/>
            </a:endParaRPr>
          </a:p>
        </p:txBody>
      </p:sp>
      <p:sp>
        <p:nvSpPr>
          <p:cNvPr id="1334" name="CustomShape 12"/>
          <p:cNvSpPr/>
          <p:nvPr/>
        </p:nvSpPr>
        <p:spPr>
          <a:xfrm flipV="1" rot="10800000">
            <a:off x="7002360" y="3271680"/>
            <a:ext cx="1515600" cy="909360"/>
          </a:xfrm>
          <a:custGeom>
            <a:avLst/>
            <a:gdLst/>
            <a:ahLst/>
            <a:rect l="l" t="t" r="r" b="b"/>
            <a:pathLst>
              <a:path w="21600" h="21600">
                <a:moveTo>
                  <a:pt x="0" y="0"/>
                </a:moveTo>
                <a:lnTo>
                  <a:pt x="21600" y="21600"/>
                </a:lnTo>
              </a:path>
            </a:pathLst>
          </a:custGeom>
          <a:noFill/>
          <a:ln w="41400">
            <a:solidFill>
              <a:srgbClr val="ff0000"/>
            </a:solidFill>
            <a:round/>
            <a:tailEnd len="med" type="triangle" w="med"/>
          </a:ln>
        </p:spPr>
        <p:style>
          <a:lnRef idx="0"/>
          <a:fillRef idx="0"/>
          <a:effectRef idx="0"/>
          <a:fontRef idx="minor"/>
        </p:style>
      </p:sp>
      <p:sp>
        <p:nvSpPr>
          <p:cNvPr id="1335" name="CustomShape 13"/>
          <p:cNvSpPr/>
          <p:nvPr/>
        </p:nvSpPr>
        <p:spPr>
          <a:xfrm>
            <a:off x="6129360" y="3048120"/>
            <a:ext cx="3014280" cy="913320"/>
          </a:xfrm>
          <a:prstGeom prst="rect">
            <a:avLst/>
          </a:prstGeom>
          <a:noFill/>
          <a:ln w="9360">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Verdana"/>
              </a:rPr>
              <a:t>In IEEE802.11, devices may compete for the broadcast channel</a:t>
            </a:r>
            <a:endParaRPr b="0" lang="en-US" sz="1800" spc="-1" strike="noStrike">
              <a:latin typeface="Arial"/>
            </a:endParaRPr>
          </a:p>
        </p:txBody>
      </p:sp>
      <p:sp>
        <p:nvSpPr>
          <p:cNvPr id="1336" name="CustomShape 14"/>
          <p:cNvSpPr/>
          <p:nvPr/>
        </p:nvSpPr>
        <p:spPr>
          <a:xfrm>
            <a:off x="3505320" y="3048120"/>
            <a:ext cx="1872720" cy="576000"/>
          </a:xfrm>
          <a:prstGeom prst="ellipse">
            <a:avLst/>
          </a:prstGeom>
          <a:noFill/>
          <a:ln w="57240">
            <a:solidFill>
              <a:srgbClr val="ff0000"/>
            </a:solidFill>
            <a:round/>
          </a:ln>
        </p:spPr>
        <p:style>
          <a:lnRef idx="0"/>
          <a:fillRef idx="0"/>
          <a:effectRef idx="0"/>
          <a:fontRef idx="minor"/>
        </p:style>
      </p:sp>
      <p:sp>
        <p:nvSpPr>
          <p:cNvPr id="1337" name="CustomShape 15"/>
          <p:cNvSpPr/>
          <p:nvPr/>
        </p:nvSpPr>
        <p:spPr>
          <a:xfrm>
            <a:off x="2666880" y="3200400"/>
            <a:ext cx="75960" cy="837720"/>
          </a:xfrm>
          <a:prstGeom prst="leftBrace">
            <a:avLst>
              <a:gd name="adj1" fmla="val 91667"/>
              <a:gd name="adj2" fmla="val 50000"/>
            </a:avLst>
          </a:prstGeom>
          <a:noFill/>
          <a:ln w="9360">
            <a:solidFill>
              <a:schemeClr val="tx1"/>
            </a:solidFill>
            <a:round/>
          </a:ln>
        </p:spPr>
        <p:style>
          <a:lnRef idx="0"/>
          <a:fillRef idx="0"/>
          <a:effectRef idx="0"/>
          <a:fontRef idx="minor"/>
        </p:style>
      </p:sp>
      <p:sp>
        <p:nvSpPr>
          <p:cNvPr id="1338" name="CustomShape 16"/>
          <p:cNvSpPr/>
          <p:nvPr/>
        </p:nvSpPr>
        <p:spPr>
          <a:xfrm>
            <a:off x="1145880" y="3200400"/>
            <a:ext cx="216540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2400" spc="-1" strike="noStrike">
                <a:solidFill>
                  <a:srgbClr val="0000ff"/>
                </a:solidFill>
                <a:latin typeface="Verdana"/>
              </a:rPr>
              <a:t>IEEE802.11</a:t>
            </a:r>
            <a:endParaRPr b="0" lang="en-US" sz="2400" spc="-1" strike="noStrike">
              <a:latin typeface="Arial"/>
            </a:endParaRPr>
          </a:p>
        </p:txBody>
      </p:sp>
    </p:spTree>
  </p:cSld>
</p:sld>
</file>

<file path=ppt/slides/slide1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9" name="TextShape 1"/>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IEEE 802.11  Family</a:t>
            </a:r>
            <a:endParaRPr b="0" lang="en-US" sz="4400" spc="-1" strike="noStrike">
              <a:solidFill>
                <a:srgbClr val="000000"/>
              </a:solidFill>
              <a:latin typeface="Verdana"/>
            </a:endParaRPr>
          </a:p>
        </p:txBody>
      </p:sp>
      <p:sp>
        <p:nvSpPr>
          <p:cNvPr id="1340" name="TextShape 2"/>
          <p:cNvSpPr txBox="1"/>
          <p:nvPr/>
        </p:nvSpPr>
        <p:spPr>
          <a:xfrm>
            <a:off x="228600" y="2017800"/>
            <a:ext cx="8726040" cy="4114440"/>
          </a:xfrm>
          <a:prstGeom prst="rect">
            <a:avLst/>
          </a:prstGeom>
          <a:noFill/>
          <a:ln w="9360">
            <a:noFill/>
          </a:ln>
        </p:spPr>
        <p:txBody>
          <a:bodyPr/>
          <a:p>
            <a:pPr marL="343080" indent="-342720">
              <a:lnSpc>
                <a:spcPct val="90000"/>
              </a:lnSpc>
              <a:spcBef>
                <a:spcPts val="479"/>
              </a:spcBef>
              <a:buClr>
                <a:srgbClr val="ff0000"/>
              </a:buClr>
              <a:buFont typeface="Arial"/>
              <a:buChar char="•"/>
            </a:pPr>
            <a:r>
              <a:rPr b="0" lang="en-US" sz="2400" spc="-1" strike="noStrike">
                <a:solidFill>
                  <a:srgbClr val="ff0000"/>
                </a:solidFill>
                <a:latin typeface="Calibri"/>
              </a:rPr>
              <a:t>802.11b:</a:t>
            </a:r>
            <a:r>
              <a:rPr b="0" lang="en-US" sz="2400" spc="-1" strike="noStrike">
                <a:solidFill>
                  <a:srgbClr val="000000"/>
                </a:solidFill>
                <a:latin typeface="Calibri"/>
              </a:rPr>
              <a:t> </a:t>
            </a:r>
            <a:endParaRPr b="0" lang="en-US" sz="2400" spc="-1" strike="noStrike">
              <a:solidFill>
                <a:srgbClr val="000000"/>
              </a:solidFill>
              <a:latin typeface="Calibri"/>
            </a:endParaRPr>
          </a:p>
          <a:p>
            <a:pPr marL="343080" indent="-342720">
              <a:lnSpc>
                <a:spcPct val="90000"/>
              </a:lnSpc>
              <a:spcBef>
                <a:spcPts val="479"/>
              </a:spcBef>
            </a:pPr>
            <a:r>
              <a:rPr b="0" lang="en-US" sz="2400" spc="-1" strike="noStrike">
                <a:solidFill>
                  <a:srgbClr val="000000"/>
                </a:solidFill>
                <a:latin typeface="Calibri"/>
              </a:rPr>
              <a:t>Direct Sequence Spread Spectrum (DSSS) or Frequency Hopping (FH), operates at 2.4GHz, 11Mbps bitrate</a:t>
            </a:r>
            <a:endParaRPr b="0" lang="en-US" sz="2400" spc="-1" strike="noStrike">
              <a:solidFill>
                <a:srgbClr val="000000"/>
              </a:solidFill>
              <a:latin typeface="Calibri"/>
            </a:endParaRPr>
          </a:p>
          <a:p>
            <a:pPr>
              <a:lnSpc>
                <a:spcPct val="90000"/>
              </a:lnSpc>
              <a:spcBef>
                <a:spcPts val="479"/>
              </a:spcBef>
            </a:pPr>
            <a:endParaRPr b="0" lang="en-US" sz="2400" spc="-1" strike="noStrike">
              <a:solidFill>
                <a:srgbClr val="000000"/>
              </a:solidFill>
              <a:latin typeface="Calibri"/>
            </a:endParaRPr>
          </a:p>
          <a:p>
            <a:pPr marL="343080" indent="-342720">
              <a:lnSpc>
                <a:spcPct val="90000"/>
              </a:lnSpc>
              <a:spcBef>
                <a:spcPts val="479"/>
              </a:spcBef>
              <a:buClr>
                <a:srgbClr val="ff0000"/>
              </a:buClr>
              <a:buFont typeface="Arial"/>
              <a:buChar char="•"/>
            </a:pPr>
            <a:r>
              <a:rPr b="0" lang="en-US" sz="2400" spc="-1" strike="noStrike">
                <a:solidFill>
                  <a:srgbClr val="ff0000"/>
                </a:solidFill>
                <a:latin typeface="Calibri"/>
              </a:rPr>
              <a:t>802.11a</a:t>
            </a:r>
            <a:r>
              <a:rPr b="0" lang="en-US" sz="2400" spc="-1" strike="noStrike">
                <a:solidFill>
                  <a:srgbClr val="000000"/>
                </a:solidFill>
                <a:latin typeface="Calibri"/>
              </a:rPr>
              <a:t>: between 5GHz and 6GHz uses orthogonal frequency-division multiplexing, up to 54Mbps bitrate</a:t>
            </a:r>
            <a:endParaRPr b="0" lang="en-US" sz="2400" spc="-1" strike="noStrike">
              <a:solidFill>
                <a:srgbClr val="000000"/>
              </a:solidFill>
              <a:latin typeface="Calibri"/>
            </a:endParaRPr>
          </a:p>
          <a:p>
            <a:pPr>
              <a:lnSpc>
                <a:spcPct val="90000"/>
              </a:lnSpc>
              <a:spcBef>
                <a:spcPts val="479"/>
              </a:spcBef>
            </a:pPr>
            <a:endParaRPr b="0" lang="en-US" sz="2400" spc="-1" strike="noStrike">
              <a:solidFill>
                <a:srgbClr val="000000"/>
              </a:solidFill>
              <a:latin typeface="Calibri"/>
            </a:endParaRPr>
          </a:p>
          <a:p>
            <a:pPr marL="343080" indent="-342720">
              <a:lnSpc>
                <a:spcPct val="90000"/>
              </a:lnSpc>
              <a:spcBef>
                <a:spcPts val="479"/>
              </a:spcBef>
              <a:buClr>
                <a:srgbClr val="ff0000"/>
              </a:buClr>
              <a:buFont typeface="Arial"/>
              <a:buChar char="•"/>
            </a:pPr>
            <a:r>
              <a:rPr b="0" lang="en-US" sz="2400" spc="-1" strike="noStrike">
                <a:solidFill>
                  <a:srgbClr val="ff0000"/>
                </a:solidFill>
                <a:latin typeface="Calibri"/>
              </a:rPr>
              <a:t>802.11g</a:t>
            </a:r>
            <a:r>
              <a:rPr b="0" lang="en-US" sz="2400" spc="-1" strike="noStrike">
                <a:solidFill>
                  <a:srgbClr val="000000"/>
                </a:solidFill>
                <a:latin typeface="Calibri"/>
              </a:rPr>
              <a:t>: operates at 2.4GHz up to 54Mbps bitrate</a:t>
            </a:r>
            <a:endParaRPr b="0" lang="en-US" sz="2400" spc="-1" strike="noStrike">
              <a:solidFill>
                <a:srgbClr val="000000"/>
              </a:solidFill>
              <a:latin typeface="Calibri"/>
            </a:endParaRPr>
          </a:p>
          <a:p>
            <a:pPr marL="343080" indent="-342720">
              <a:lnSpc>
                <a:spcPct val="90000"/>
              </a:lnSpc>
              <a:spcBef>
                <a:spcPts val="479"/>
              </a:spcBef>
              <a:buClr>
                <a:srgbClr val="000000"/>
              </a:buClr>
              <a:buFont typeface="Arial"/>
              <a:buChar char="•"/>
            </a:pPr>
            <a:r>
              <a:rPr b="0" lang="en-US" sz="2400" spc="-1" strike="noStrike">
                <a:solidFill>
                  <a:srgbClr val="000000"/>
                </a:solidFill>
                <a:latin typeface="Calibri"/>
              </a:rPr>
              <a:t>All have the same architecture &amp; </a:t>
            </a:r>
            <a:r>
              <a:rPr b="0" lang="en-US" sz="2400" spc="-1" strike="noStrike">
                <a:solidFill>
                  <a:srgbClr val="ff0000"/>
                </a:solidFill>
                <a:latin typeface="Calibri"/>
              </a:rPr>
              <a:t>use the same MAC protocol</a:t>
            </a:r>
            <a:endParaRPr b="0" lang="en-US" sz="2400" spc="-1" strike="noStrike">
              <a:solidFill>
                <a:srgbClr val="000000"/>
              </a:solidFill>
              <a:latin typeface="Calibri"/>
            </a:endParaRPr>
          </a:p>
          <a:p>
            <a:pPr>
              <a:lnSpc>
                <a:spcPct val="90000"/>
              </a:lnSpc>
              <a:spcBef>
                <a:spcPts val="479"/>
              </a:spcBef>
            </a:pPr>
            <a:endParaRPr b="0" lang="en-US" sz="2400" spc="-1" strike="noStrike">
              <a:solidFill>
                <a:srgbClr val="000000"/>
              </a:solidFill>
              <a:latin typeface="Calibri"/>
            </a:endParaRPr>
          </a:p>
        </p:txBody>
      </p:sp>
    </p:spTree>
  </p:cSld>
</p:sld>
</file>

<file path=ppt/slides/slide1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1" name="TextShape 1"/>
          <p:cNvSpPr txBox="1"/>
          <p:nvPr/>
        </p:nvSpPr>
        <p:spPr>
          <a:xfrm>
            <a:off x="-91440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Coverage of a Cell</a:t>
            </a:r>
            <a:endParaRPr b="0" lang="en-US" sz="4400" spc="-1" strike="noStrike">
              <a:solidFill>
                <a:srgbClr val="000000"/>
              </a:solidFill>
              <a:latin typeface="Verdana"/>
            </a:endParaRPr>
          </a:p>
        </p:txBody>
      </p:sp>
      <p:sp>
        <p:nvSpPr>
          <p:cNvPr id="1342" name="TextShape 2"/>
          <p:cNvSpPr txBox="1"/>
          <p:nvPr/>
        </p:nvSpPr>
        <p:spPr>
          <a:xfrm>
            <a:off x="0" y="1219320"/>
            <a:ext cx="9143640" cy="4525560"/>
          </a:xfrm>
          <a:prstGeom prst="rect">
            <a:avLst/>
          </a:prstGeom>
          <a:noFill/>
          <a:ln w="9360">
            <a:noFill/>
          </a:ln>
        </p:spPr>
        <p:txBody>
          <a:bodyPr/>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The largest distance between the base-station &amp; a mobile at which communication can </a:t>
            </a:r>
            <a:r>
              <a:rPr b="0" lang="en-US" sz="2200" spc="-1" strike="noStrike">
                <a:solidFill>
                  <a:srgbClr val="0033cc"/>
                </a:solidFill>
                <a:latin typeface="Calibri"/>
              </a:rPr>
              <a:t>reliably  </a:t>
            </a:r>
            <a:r>
              <a:rPr b="0" lang="en-US" sz="2200" spc="-1" strike="noStrike">
                <a:solidFill>
                  <a:srgbClr val="000000"/>
                </a:solidFill>
                <a:latin typeface="Calibri"/>
              </a:rPr>
              <a:t>take place</a:t>
            </a:r>
            <a:endParaRPr b="0" lang="en-US" sz="2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Cell coverage is constrained by the </a:t>
            </a:r>
            <a:r>
              <a:rPr b="0" lang="en-US" sz="2200" spc="-1" strike="noStrike">
                <a:solidFill>
                  <a:srgbClr val="0033cc"/>
                </a:solidFill>
                <a:latin typeface="Calibri"/>
              </a:rPr>
              <a:t>fast decay of power with distance</a:t>
            </a:r>
            <a:endParaRPr b="0" lang="en-US" sz="2200" spc="-1" strike="noStrike">
              <a:solidFill>
                <a:srgbClr val="000000"/>
              </a:solidFill>
              <a:latin typeface="Calibri"/>
            </a:endParaRPr>
          </a:p>
          <a:p>
            <a:pPr marL="343080" indent="-342720">
              <a:lnSpc>
                <a:spcPct val="100000"/>
              </a:lnSpc>
              <a:spcBef>
                <a:spcPts val="400"/>
              </a:spcBef>
              <a:buClr>
                <a:srgbClr val="000000"/>
              </a:buClr>
              <a:buFont typeface="Arial"/>
              <a:buChar char="•"/>
            </a:pPr>
            <a:r>
              <a:rPr b="0" lang="en-US" sz="2000" spc="-1" strike="noStrike">
                <a:solidFill>
                  <a:srgbClr val="000000"/>
                </a:solidFill>
                <a:latin typeface="Calibri"/>
              </a:rPr>
              <a:t>To alleviate the inter-cell interference, neighboring cells use </a:t>
            </a:r>
            <a:r>
              <a:rPr b="0" lang="en-US" sz="2000" spc="-1" strike="noStrike">
                <a:solidFill>
                  <a:srgbClr val="0033cc"/>
                </a:solidFill>
                <a:latin typeface="Calibri"/>
              </a:rPr>
              <a:t>different parts of the frequency spectrum</a:t>
            </a:r>
            <a:endParaRPr b="0" lang="en-US" sz="2000" spc="-1" strike="noStrike">
              <a:solidFill>
                <a:srgbClr val="000000"/>
              </a:solidFill>
              <a:latin typeface="Calibri"/>
            </a:endParaRPr>
          </a:p>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The rapid signal attenuation with distance is also helpful; it </a:t>
            </a:r>
            <a:r>
              <a:rPr b="0" lang="en-US" sz="2200" spc="-1" strike="noStrike">
                <a:solidFill>
                  <a:srgbClr val="0033cc"/>
                </a:solidFill>
                <a:latin typeface="Calibri"/>
              </a:rPr>
              <a:t>reduces </a:t>
            </a:r>
            <a:r>
              <a:rPr b="0" lang="en-US" sz="2200" spc="-1" strike="noStrike">
                <a:solidFill>
                  <a:srgbClr val="000000"/>
                </a:solidFill>
                <a:latin typeface="Calibri"/>
              </a:rPr>
              <a:t>the</a:t>
            </a:r>
            <a:r>
              <a:rPr b="0" lang="en-US" sz="2200" spc="-1" strike="noStrike">
                <a:solidFill>
                  <a:srgbClr val="0033cc"/>
                </a:solidFill>
                <a:latin typeface="Calibri"/>
              </a:rPr>
              <a:t> interference between adjacent cells</a:t>
            </a:r>
            <a:endParaRPr b="0" lang="en-US" sz="2200" spc="-1" strike="noStrike">
              <a:solidFill>
                <a:srgbClr val="000000"/>
              </a:solidFill>
              <a:latin typeface="Calibri"/>
            </a:endParaRPr>
          </a:p>
          <a:p>
            <a:pPr marL="343080" indent="-342720">
              <a:lnSpc>
                <a:spcPct val="100000"/>
              </a:lnSpc>
              <a:spcBef>
                <a:spcPts val="439"/>
              </a:spcBef>
            </a:pPr>
            <a:r>
              <a:rPr b="0" lang="en-US" sz="2200" spc="-1" strike="noStrike">
                <a:solidFill>
                  <a:srgbClr val="0033cc"/>
                </a:solidFill>
                <a:latin typeface="Calibri"/>
              </a:rPr>
              <a:t>   </a:t>
            </a:r>
            <a:endParaRPr b="0" lang="en-US" sz="2200" spc="-1" strike="noStrike">
              <a:solidFill>
                <a:srgbClr val="000000"/>
              </a:solidFill>
              <a:latin typeface="Calibri"/>
            </a:endParaRPr>
          </a:p>
          <a:p>
            <a:pPr marL="343080" indent="-342720">
              <a:lnSpc>
                <a:spcPct val="100000"/>
              </a:lnSpc>
              <a:spcBef>
                <a:spcPts val="439"/>
              </a:spcBef>
            </a:pPr>
            <a:r>
              <a:rPr b="0" lang="en-US" sz="2200" spc="-1" strike="noStrike">
                <a:solidFill>
                  <a:srgbClr val="0033cc"/>
                </a:solidFill>
                <a:latin typeface="Calibri"/>
              </a:rPr>
              <a:t>                                    </a:t>
            </a:r>
            <a:endParaRPr b="0" lang="en-US" sz="2200" spc="-1" strike="noStrike">
              <a:solidFill>
                <a:srgbClr val="000000"/>
              </a:solidFill>
              <a:latin typeface="Calibri"/>
            </a:endParaRPr>
          </a:p>
          <a:p>
            <a:pPr marL="343080" indent="-342720">
              <a:lnSpc>
                <a:spcPct val="100000"/>
              </a:lnSpc>
              <a:spcBef>
                <a:spcPts val="561"/>
              </a:spcBef>
            </a:pPr>
            <a:r>
              <a:rPr b="1" i="1" lang="en-US" sz="2200" spc="-1" strike="noStrike">
                <a:solidFill>
                  <a:srgbClr val="0033cc"/>
                </a:solidFill>
                <a:latin typeface="Calibri"/>
              </a:rPr>
              <a:t>                                       </a:t>
            </a:r>
            <a:r>
              <a:rPr b="1" i="1" lang="en-US" sz="2800" spc="-1" strike="noStrike">
                <a:solidFill>
                  <a:srgbClr val="ff0000"/>
                </a:solidFill>
                <a:latin typeface="Calibri"/>
              </a:rPr>
              <a:t>Spatial reuse</a:t>
            </a:r>
            <a:endParaRPr b="0" lang="en-US" sz="2800" spc="-1" strike="noStrike">
              <a:solidFill>
                <a:srgbClr val="000000"/>
              </a:solidFill>
              <a:latin typeface="Calibri"/>
            </a:endParaRPr>
          </a:p>
        </p:txBody>
      </p:sp>
      <p:sp>
        <p:nvSpPr>
          <p:cNvPr id="1343" name="TextShape 3"/>
          <p:cNvSpPr txBox="1"/>
          <p:nvPr/>
        </p:nvSpPr>
        <p:spPr>
          <a:xfrm>
            <a:off x="6553080" y="6356520"/>
            <a:ext cx="2133360" cy="364680"/>
          </a:xfrm>
          <a:prstGeom prst="rect">
            <a:avLst/>
          </a:prstGeom>
          <a:noFill/>
          <a:ln>
            <a:noFill/>
          </a:ln>
        </p:spPr>
        <p:txBody>
          <a:bodyPr anchor="ctr"/>
          <a:p>
            <a:pPr algn="r">
              <a:lnSpc>
                <a:spcPct val="100000"/>
              </a:lnSpc>
            </a:pPr>
            <a:fld id="{2982DC94-043A-4783-AA8E-E25C192A1E8B}" type="slidenum">
              <a:rPr b="0" lang="en-US" sz="1200" spc="-1" strike="noStrike">
                <a:solidFill>
                  <a:srgbClr val="8b8b8b"/>
                </a:solidFill>
                <a:latin typeface="Verdana"/>
              </a:rPr>
              <a:t>&lt;number&gt;</a:t>
            </a:fld>
            <a:endParaRPr b="0" lang="en-US" sz="1200" spc="-1" strike="noStrike">
              <a:latin typeface="Times New Roman"/>
            </a:endParaRPr>
          </a:p>
        </p:txBody>
      </p:sp>
      <p:sp>
        <p:nvSpPr>
          <p:cNvPr id="1344" name="CustomShape 4"/>
          <p:cNvSpPr/>
          <p:nvPr/>
        </p:nvSpPr>
        <p:spPr>
          <a:xfrm flipH="1" flipV="1" rot="5400000">
            <a:off x="3010320" y="4227480"/>
            <a:ext cx="837720" cy="108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
        <p:nvSpPr>
          <p:cNvPr id="1345" name="CustomShape 5"/>
          <p:cNvSpPr/>
          <p:nvPr/>
        </p:nvSpPr>
        <p:spPr>
          <a:xfrm>
            <a:off x="304920" y="5029200"/>
            <a:ext cx="8534160" cy="456120"/>
          </a:xfrm>
          <a:prstGeom prst="rect">
            <a:avLst/>
          </a:prstGeom>
          <a:noFill/>
          <a:ln w="9360">
            <a:noFill/>
          </a:ln>
        </p:spPr>
        <p:style>
          <a:lnRef idx="0"/>
          <a:fillRef idx="0"/>
          <a:effectRef idx="0"/>
          <a:fontRef idx="minor"/>
        </p:style>
        <p:txBody>
          <a:bodyPr lIns="90000" rIns="90000" tIns="45000" bIns="45000"/>
          <a:p>
            <a:pPr>
              <a:lnSpc>
                <a:spcPct val="100000"/>
              </a:lnSpc>
            </a:pPr>
            <a:r>
              <a:rPr b="0" lang="en-US" sz="2400" spc="-1" strike="noStrike">
                <a:solidFill>
                  <a:srgbClr val="0033cc"/>
                </a:solidFill>
                <a:latin typeface="Verdana"/>
              </a:rPr>
              <a:t>    </a:t>
            </a:r>
            <a:r>
              <a:rPr b="0" lang="en-US" sz="2400" spc="-1" strike="noStrike">
                <a:solidFill>
                  <a:srgbClr val="0033cc"/>
                </a:solidFill>
                <a:latin typeface="Verdana"/>
              </a:rPr>
              <a:t>Frequency is reused</a:t>
            </a:r>
            <a:r>
              <a:rPr b="0" lang="en-US" sz="2400" spc="-1" strike="noStrike">
                <a:solidFill>
                  <a:srgbClr val="000000"/>
                </a:solidFill>
                <a:latin typeface="Verdana"/>
              </a:rPr>
              <a:t> at cells that are far enough</a:t>
            </a:r>
            <a:endParaRPr b="0" lang="en-US" sz="2400" spc="-1" strike="noStrike">
              <a:latin typeface="Arial"/>
            </a:endParaRPr>
          </a:p>
        </p:txBody>
      </p:sp>
    </p:spTree>
  </p:cSld>
</p:sld>
</file>

<file path=ppt/slides/slide1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6" name="TextShape 1"/>
          <p:cNvSpPr txBox="1"/>
          <p:nvPr/>
        </p:nvSpPr>
        <p:spPr>
          <a:xfrm>
            <a:off x="6553080" y="6245280"/>
            <a:ext cx="1980720" cy="475920"/>
          </a:xfrm>
          <a:prstGeom prst="rect">
            <a:avLst/>
          </a:prstGeom>
          <a:noFill/>
          <a:ln>
            <a:noFill/>
          </a:ln>
        </p:spPr>
        <p:txBody>
          <a:bodyPr anchor="ctr"/>
          <a:p>
            <a:pPr algn="r">
              <a:lnSpc>
                <a:spcPct val="100000"/>
              </a:lnSpc>
            </a:pPr>
            <a:fld id="{2DC02DF0-CE37-422C-B942-202758D4FF59}" type="slidenum">
              <a:rPr b="0" lang="en-US" sz="1200" spc="-1" strike="noStrike">
                <a:solidFill>
                  <a:srgbClr val="8b8b8b"/>
                </a:solidFill>
                <a:latin typeface="Verdana"/>
              </a:rPr>
              <a:t>&lt;number&gt;</a:t>
            </a:fld>
            <a:endParaRPr b="0" lang="en-US" sz="1200" spc="-1" strike="noStrike">
              <a:latin typeface="Times New Roman"/>
            </a:endParaRPr>
          </a:p>
        </p:txBody>
      </p:sp>
      <p:sp>
        <p:nvSpPr>
          <p:cNvPr id="1347" name="TextShape 2"/>
          <p:cNvSpPr txBox="1"/>
          <p:nvPr/>
        </p:nvSpPr>
        <p:spPr>
          <a:xfrm>
            <a:off x="574560" y="304920"/>
            <a:ext cx="8000640" cy="1215720"/>
          </a:xfrm>
          <a:prstGeom prst="rect">
            <a:avLst/>
          </a:prstGeom>
          <a:noFill/>
          <a:ln w="9360">
            <a:noFill/>
          </a:ln>
        </p:spPr>
        <p:txBody>
          <a:bodyPr anchor="ctr"/>
          <a:p>
            <a:pPr algn="ctr">
              <a:lnSpc>
                <a:spcPct val="100000"/>
              </a:lnSpc>
            </a:pPr>
            <a:r>
              <a:rPr b="0" lang="en-US" sz="4400" spc="-1" strike="noStrike">
                <a:solidFill>
                  <a:srgbClr val="000000"/>
                </a:solidFill>
                <a:latin typeface="Calibri"/>
              </a:rPr>
              <a:t>Hidden Node Problem</a:t>
            </a:r>
            <a:endParaRPr b="0" lang="en-US" sz="4400" spc="-1" strike="noStrike">
              <a:solidFill>
                <a:srgbClr val="000000"/>
              </a:solidFill>
              <a:latin typeface="Verdana"/>
            </a:endParaRPr>
          </a:p>
        </p:txBody>
      </p:sp>
      <p:sp>
        <p:nvSpPr>
          <p:cNvPr id="1348" name="TextShape 3"/>
          <p:cNvSpPr txBox="1"/>
          <p:nvPr/>
        </p:nvSpPr>
        <p:spPr>
          <a:xfrm>
            <a:off x="0" y="3886200"/>
            <a:ext cx="9143640" cy="2209320"/>
          </a:xfrm>
          <a:prstGeom prst="rect">
            <a:avLst/>
          </a:prstGeom>
          <a:noFill/>
          <a:ln w="9360">
            <a:noFill/>
          </a:ln>
        </p:spPr>
        <p:txBody>
          <a:bodyPr/>
          <a:p>
            <a:pPr marL="343080" indent="-342720">
              <a:lnSpc>
                <a:spcPct val="90000"/>
              </a:lnSpc>
              <a:spcBef>
                <a:spcPts val="400"/>
              </a:spcBef>
              <a:buClr>
                <a:srgbClr val="000000"/>
              </a:buClr>
              <a:buFont typeface="Arial"/>
              <a:buChar char="•"/>
            </a:pPr>
            <a:r>
              <a:rPr b="0" lang="en-US" sz="2000" spc="-1" strike="noStrike">
                <a:solidFill>
                  <a:srgbClr val="000000"/>
                </a:solidFill>
                <a:latin typeface="Calibri"/>
              </a:rPr>
              <a:t>From the perspective of node 1</a:t>
            </a:r>
            <a:endParaRPr b="0" lang="en-US" sz="2000" spc="-1" strike="noStrike">
              <a:solidFill>
                <a:srgbClr val="000000"/>
              </a:solidFill>
              <a:latin typeface="Calibri"/>
            </a:endParaRPr>
          </a:p>
          <a:p>
            <a:pPr lvl="1" marL="743040" indent="-285480">
              <a:lnSpc>
                <a:spcPct val="90000"/>
              </a:lnSpc>
              <a:spcBef>
                <a:spcPts val="400"/>
              </a:spcBef>
              <a:buClr>
                <a:srgbClr val="000000"/>
              </a:buClr>
              <a:buFont typeface="Arial"/>
              <a:buChar char="–"/>
            </a:pPr>
            <a:r>
              <a:rPr b="0" lang="en-US" sz="2000" spc="-1" strike="noStrike">
                <a:solidFill>
                  <a:srgbClr val="000000"/>
                </a:solidFill>
                <a:latin typeface="Calibri"/>
              </a:rPr>
              <a:t>Node 3 is hidden</a:t>
            </a:r>
            <a:endParaRPr b="0" lang="en-US" sz="2000" spc="-1" strike="noStrike">
              <a:solidFill>
                <a:srgbClr val="000000"/>
              </a:solidFill>
              <a:latin typeface="Calibri"/>
            </a:endParaRPr>
          </a:p>
          <a:p>
            <a:pPr marL="343080" indent="-342720">
              <a:lnSpc>
                <a:spcPct val="90000"/>
              </a:lnSpc>
              <a:spcBef>
                <a:spcPts val="400"/>
              </a:spcBef>
              <a:buClr>
                <a:srgbClr val="000000"/>
              </a:buClr>
              <a:buFont typeface="Arial"/>
              <a:buChar char="•"/>
            </a:pPr>
            <a:r>
              <a:rPr b="0" lang="en-US" sz="2000" spc="-1" strike="noStrike">
                <a:solidFill>
                  <a:srgbClr val="000000"/>
                </a:solidFill>
                <a:latin typeface="Calibri"/>
              </a:rPr>
              <a:t>If node 1 and node 3 communicate simultaneously</a:t>
            </a:r>
            <a:endParaRPr b="0" lang="en-US" sz="2000" spc="-1" strike="noStrike">
              <a:solidFill>
                <a:srgbClr val="000000"/>
              </a:solidFill>
              <a:latin typeface="Calibri"/>
            </a:endParaRPr>
          </a:p>
          <a:p>
            <a:pPr lvl="1" marL="743040" indent="-285480">
              <a:lnSpc>
                <a:spcPct val="90000"/>
              </a:lnSpc>
              <a:spcBef>
                <a:spcPts val="400"/>
              </a:spcBef>
              <a:buClr>
                <a:srgbClr val="000000"/>
              </a:buClr>
              <a:buFont typeface="Arial"/>
              <a:buChar char="–"/>
            </a:pPr>
            <a:r>
              <a:rPr b="0" lang="en-US" sz="2000" spc="-1" strike="noStrike">
                <a:solidFill>
                  <a:srgbClr val="000000"/>
                </a:solidFill>
                <a:latin typeface="Calibri"/>
              </a:rPr>
              <a:t>Node 2 will be unable to make sense of anything</a:t>
            </a:r>
            <a:endParaRPr b="0" lang="en-US" sz="2000" spc="-1" strike="noStrike">
              <a:solidFill>
                <a:srgbClr val="000000"/>
              </a:solidFill>
              <a:latin typeface="Calibri"/>
            </a:endParaRPr>
          </a:p>
          <a:p>
            <a:pPr marL="343080" indent="-342720">
              <a:lnSpc>
                <a:spcPct val="90000"/>
              </a:lnSpc>
              <a:spcBef>
                <a:spcPts val="400"/>
              </a:spcBef>
              <a:buClr>
                <a:srgbClr val="000000"/>
              </a:buClr>
              <a:buFont typeface="Arial"/>
              <a:buChar char="•"/>
            </a:pPr>
            <a:r>
              <a:rPr b="0" lang="en-US" sz="2000" spc="-1" strike="noStrike">
                <a:solidFill>
                  <a:srgbClr val="000000"/>
                </a:solidFill>
                <a:latin typeface="Calibri"/>
              </a:rPr>
              <a:t>Node 1 and node 3 would not have any indication of error</a:t>
            </a:r>
            <a:endParaRPr b="0" lang="en-US" sz="2000" spc="-1" strike="noStrike">
              <a:solidFill>
                <a:srgbClr val="000000"/>
              </a:solidFill>
              <a:latin typeface="Calibri"/>
            </a:endParaRPr>
          </a:p>
          <a:p>
            <a:pPr lvl="1" marL="743040" indent="-285480">
              <a:lnSpc>
                <a:spcPct val="90000"/>
              </a:lnSpc>
              <a:spcBef>
                <a:spcPts val="400"/>
              </a:spcBef>
              <a:buClr>
                <a:srgbClr val="000000"/>
              </a:buClr>
              <a:buFont typeface="Arial"/>
              <a:buChar char="–"/>
            </a:pPr>
            <a:r>
              <a:rPr b="0" lang="en-US" sz="2000" spc="-1" strike="noStrike">
                <a:solidFill>
                  <a:srgbClr val="000000"/>
                </a:solidFill>
                <a:latin typeface="Calibri"/>
              </a:rPr>
              <a:t>The collision was local to node2</a:t>
            </a:r>
            <a:endParaRPr b="0" lang="en-US" sz="2000" spc="-1" strike="noStrike">
              <a:solidFill>
                <a:srgbClr val="000000"/>
              </a:solidFill>
              <a:latin typeface="Calibri"/>
            </a:endParaRPr>
          </a:p>
        </p:txBody>
      </p:sp>
      <p:sp>
        <p:nvSpPr>
          <p:cNvPr id="1349" name="CustomShape 4"/>
          <p:cNvSpPr/>
          <p:nvPr/>
        </p:nvSpPr>
        <p:spPr>
          <a:xfrm>
            <a:off x="1905120" y="1905120"/>
            <a:ext cx="3352320" cy="1294920"/>
          </a:xfrm>
          <a:prstGeom prst="ellipse">
            <a:avLst/>
          </a:prstGeom>
          <a:solidFill>
            <a:srgbClr val="c0c0c0">
              <a:alpha val="51000"/>
            </a:srgbClr>
          </a:solidFill>
          <a:ln w="9360">
            <a:noFill/>
          </a:ln>
        </p:spPr>
        <p:style>
          <a:lnRef idx="0"/>
          <a:fillRef idx="0"/>
          <a:effectRef idx="0"/>
          <a:fontRef idx="minor"/>
        </p:style>
      </p:sp>
      <p:sp>
        <p:nvSpPr>
          <p:cNvPr id="1350" name="CustomShape 5"/>
          <p:cNvSpPr/>
          <p:nvPr/>
        </p:nvSpPr>
        <p:spPr>
          <a:xfrm>
            <a:off x="4114800" y="1905120"/>
            <a:ext cx="3352320" cy="1294920"/>
          </a:xfrm>
          <a:prstGeom prst="ellipse">
            <a:avLst/>
          </a:prstGeom>
          <a:solidFill>
            <a:srgbClr val="c0c0c0">
              <a:alpha val="51000"/>
            </a:srgbClr>
          </a:solidFill>
          <a:ln w="9360">
            <a:noFill/>
          </a:ln>
        </p:spPr>
        <p:style>
          <a:lnRef idx="0"/>
          <a:fillRef idx="0"/>
          <a:effectRef idx="0"/>
          <a:fontRef idx="minor"/>
        </p:style>
      </p:sp>
      <p:sp>
        <p:nvSpPr>
          <p:cNvPr id="1351" name="CustomShape 6"/>
          <p:cNvSpPr/>
          <p:nvPr/>
        </p:nvSpPr>
        <p:spPr>
          <a:xfrm>
            <a:off x="4114800" y="2057400"/>
            <a:ext cx="1142640" cy="914040"/>
          </a:xfrm>
          <a:prstGeom prst="ellipse">
            <a:avLst/>
          </a:prstGeom>
          <a:solidFill>
            <a:srgbClr val="b2b2b2"/>
          </a:solidFill>
          <a:ln w="9360">
            <a:noFill/>
          </a:ln>
        </p:spPr>
        <p:style>
          <a:lnRef idx="0"/>
          <a:fillRef idx="0"/>
          <a:effectRef idx="0"/>
          <a:fontRef idx="minor"/>
        </p:style>
      </p:sp>
      <p:pic>
        <p:nvPicPr>
          <p:cNvPr id="1352" name="Picture 25" descr=""/>
          <p:cNvPicPr/>
          <p:nvPr/>
        </p:nvPicPr>
        <p:blipFill>
          <a:blip r:embed="rId1"/>
          <a:stretch/>
        </p:blipFill>
        <p:spPr>
          <a:xfrm>
            <a:off x="3048120" y="2590920"/>
            <a:ext cx="761760" cy="761760"/>
          </a:xfrm>
          <a:prstGeom prst="rect">
            <a:avLst/>
          </a:prstGeom>
          <a:ln w="9360">
            <a:noFill/>
          </a:ln>
        </p:spPr>
      </p:pic>
      <p:sp>
        <p:nvSpPr>
          <p:cNvPr id="1353" name="Line 7"/>
          <p:cNvSpPr/>
          <p:nvPr/>
        </p:nvSpPr>
        <p:spPr>
          <a:xfrm flipV="1">
            <a:off x="3429000" y="2286000"/>
            <a:ext cx="360" cy="380880"/>
          </a:xfrm>
          <a:prstGeom prst="line">
            <a:avLst/>
          </a:prstGeom>
          <a:ln w="28440">
            <a:solidFill>
              <a:schemeClr val="tx1"/>
            </a:solidFill>
            <a:round/>
            <a:tailEnd len="med" type="oval" w="med"/>
          </a:ln>
        </p:spPr>
        <p:style>
          <a:lnRef idx="0"/>
          <a:fillRef idx="0"/>
          <a:effectRef idx="0"/>
          <a:fontRef idx="minor"/>
        </p:style>
      </p:sp>
      <p:pic>
        <p:nvPicPr>
          <p:cNvPr id="1354" name="Picture 28" descr=""/>
          <p:cNvPicPr/>
          <p:nvPr/>
        </p:nvPicPr>
        <p:blipFill>
          <a:blip r:embed="rId2"/>
          <a:stretch/>
        </p:blipFill>
        <p:spPr>
          <a:xfrm>
            <a:off x="4343400" y="2590920"/>
            <a:ext cx="715680" cy="715680"/>
          </a:xfrm>
          <a:prstGeom prst="rect">
            <a:avLst/>
          </a:prstGeom>
          <a:ln w="9360">
            <a:noFill/>
          </a:ln>
        </p:spPr>
      </p:pic>
      <p:sp>
        <p:nvSpPr>
          <p:cNvPr id="1355" name="Line 8"/>
          <p:cNvSpPr/>
          <p:nvPr/>
        </p:nvSpPr>
        <p:spPr>
          <a:xfrm flipV="1">
            <a:off x="4724280" y="2361960"/>
            <a:ext cx="360" cy="380880"/>
          </a:xfrm>
          <a:prstGeom prst="line">
            <a:avLst/>
          </a:prstGeom>
          <a:ln w="9360">
            <a:solidFill>
              <a:schemeClr val="tx1"/>
            </a:solidFill>
            <a:round/>
            <a:tailEnd len="med" type="oval" w="med"/>
          </a:ln>
        </p:spPr>
        <p:style>
          <a:lnRef idx="0"/>
          <a:fillRef idx="0"/>
          <a:effectRef idx="0"/>
          <a:fontRef idx="minor"/>
        </p:style>
      </p:sp>
      <p:pic>
        <p:nvPicPr>
          <p:cNvPr id="1356" name="Picture 31" descr=""/>
          <p:cNvPicPr/>
          <p:nvPr/>
        </p:nvPicPr>
        <p:blipFill>
          <a:blip r:embed="rId3"/>
          <a:stretch/>
        </p:blipFill>
        <p:spPr>
          <a:xfrm>
            <a:off x="5562720" y="2590920"/>
            <a:ext cx="761760" cy="761760"/>
          </a:xfrm>
          <a:prstGeom prst="rect">
            <a:avLst/>
          </a:prstGeom>
          <a:ln w="9360">
            <a:noFill/>
          </a:ln>
        </p:spPr>
      </p:pic>
      <p:sp>
        <p:nvSpPr>
          <p:cNvPr id="1357" name="Line 9"/>
          <p:cNvSpPr/>
          <p:nvPr/>
        </p:nvSpPr>
        <p:spPr>
          <a:xfrm flipV="1">
            <a:off x="5943600" y="2286000"/>
            <a:ext cx="360" cy="380880"/>
          </a:xfrm>
          <a:prstGeom prst="line">
            <a:avLst/>
          </a:prstGeom>
          <a:ln w="9360">
            <a:solidFill>
              <a:schemeClr val="tx1"/>
            </a:solidFill>
            <a:round/>
            <a:tailEnd len="med" type="oval" w="med"/>
          </a:ln>
        </p:spPr>
        <p:style>
          <a:lnRef idx="0"/>
          <a:fillRef idx="0"/>
          <a:effectRef idx="0"/>
          <a:fontRef idx="minor"/>
        </p:style>
      </p:sp>
      <p:sp>
        <p:nvSpPr>
          <p:cNvPr id="1358" name="CustomShape 10"/>
          <p:cNvSpPr/>
          <p:nvPr/>
        </p:nvSpPr>
        <p:spPr>
          <a:xfrm>
            <a:off x="2576520" y="3241800"/>
            <a:ext cx="106956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latin typeface="Times New Roman"/>
              </a:rPr>
              <a:t>Node 1</a:t>
            </a:r>
            <a:endParaRPr b="0" lang="en-US" sz="2400" spc="-1" strike="noStrike">
              <a:latin typeface="Arial"/>
            </a:endParaRPr>
          </a:p>
        </p:txBody>
      </p:sp>
      <p:sp>
        <p:nvSpPr>
          <p:cNvPr id="1359" name="CustomShape 11"/>
          <p:cNvSpPr/>
          <p:nvPr/>
        </p:nvSpPr>
        <p:spPr>
          <a:xfrm>
            <a:off x="4405320" y="3317760"/>
            <a:ext cx="106956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latin typeface="Times New Roman"/>
              </a:rPr>
              <a:t>Node 2</a:t>
            </a:r>
            <a:endParaRPr b="0" lang="en-US" sz="2400" spc="-1" strike="noStrike">
              <a:latin typeface="Arial"/>
            </a:endParaRPr>
          </a:p>
        </p:txBody>
      </p:sp>
      <p:sp>
        <p:nvSpPr>
          <p:cNvPr id="1360" name="CustomShape 12"/>
          <p:cNvSpPr/>
          <p:nvPr/>
        </p:nvSpPr>
        <p:spPr>
          <a:xfrm>
            <a:off x="6005520" y="3165480"/>
            <a:ext cx="106956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latin typeface="Times New Roman"/>
              </a:rPr>
              <a:t>Node 3</a:t>
            </a:r>
            <a:endParaRPr b="0" lang="en-US" sz="2400" spc="-1" strike="noStrike">
              <a:latin typeface="Arial"/>
            </a:endParaRPr>
          </a:p>
        </p:txBody>
      </p:sp>
    </p:spTree>
  </p:cSld>
</p:sld>
</file>

<file path=ppt/slides/slide1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1" name="TextShape 1"/>
          <p:cNvSpPr txBox="1"/>
          <p:nvPr/>
        </p:nvSpPr>
        <p:spPr>
          <a:xfrm>
            <a:off x="6553080" y="6356520"/>
            <a:ext cx="2133360" cy="364680"/>
          </a:xfrm>
          <a:prstGeom prst="rect">
            <a:avLst/>
          </a:prstGeom>
          <a:noFill/>
          <a:ln>
            <a:noFill/>
          </a:ln>
        </p:spPr>
        <p:txBody>
          <a:bodyPr anchor="ctr"/>
          <a:p>
            <a:pPr algn="r">
              <a:lnSpc>
                <a:spcPct val="100000"/>
              </a:lnSpc>
            </a:pPr>
            <a:fld id="{AF7878A6-ED29-4727-89B6-EB9C56B2B72A}" type="slidenum">
              <a:rPr b="0" lang="en-US" sz="1200" spc="-1" strike="noStrike">
                <a:solidFill>
                  <a:srgbClr val="8b8b8b"/>
                </a:solidFill>
                <a:latin typeface="Verdana"/>
              </a:rPr>
              <a:t>&lt;number&gt;</a:t>
            </a:fld>
            <a:endParaRPr b="0" lang="en-US" sz="1200" spc="-1" strike="noStrike">
              <a:latin typeface="Times New Roman"/>
            </a:endParaRPr>
          </a:p>
        </p:txBody>
      </p:sp>
      <p:sp>
        <p:nvSpPr>
          <p:cNvPr id="1362" name="TextShape 2"/>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Carrier-Sensing Functions</a:t>
            </a:r>
            <a:endParaRPr b="0" lang="en-US" sz="4400" spc="-1" strike="noStrike">
              <a:solidFill>
                <a:srgbClr val="000000"/>
              </a:solidFill>
              <a:latin typeface="Verdana"/>
            </a:endParaRPr>
          </a:p>
        </p:txBody>
      </p:sp>
      <p:sp>
        <p:nvSpPr>
          <p:cNvPr id="1363" name="TextShape 3"/>
          <p:cNvSpPr txBox="1"/>
          <p:nvPr/>
        </p:nvSpPr>
        <p:spPr>
          <a:xfrm>
            <a:off x="0" y="2017800"/>
            <a:ext cx="9143640" cy="4114440"/>
          </a:xfrm>
          <a:prstGeom prst="rect">
            <a:avLst/>
          </a:prstGeom>
          <a:noFill/>
          <a:ln w="9360">
            <a:noFill/>
          </a:ln>
        </p:spPr>
        <p:txBody>
          <a:bodyPr/>
          <a:p>
            <a:pPr marL="343080" indent="-342720">
              <a:lnSpc>
                <a:spcPct val="90000"/>
              </a:lnSpc>
              <a:spcBef>
                <a:spcPts val="400"/>
              </a:spcBef>
              <a:buClr>
                <a:srgbClr val="3366ff"/>
              </a:buClr>
              <a:buFont typeface="Arial"/>
              <a:buChar char="•"/>
            </a:pPr>
            <a:r>
              <a:rPr b="0" lang="en-US" sz="2000" spc="-1" strike="noStrike">
                <a:solidFill>
                  <a:srgbClr val="3366ff"/>
                </a:solidFill>
                <a:latin typeface="Calibri"/>
              </a:rPr>
              <a:t>Physical carrier-sensing</a:t>
            </a:r>
            <a:r>
              <a:rPr b="0" lang="en-US" sz="2000" spc="-1" strike="noStrike">
                <a:solidFill>
                  <a:srgbClr val="000000"/>
                </a:solidFill>
                <a:latin typeface="Calibri"/>
              </a:rPr>
              <a:t> </a:t>
            </a:r>
            <a:endParaRPr b="0" lang="en-US" sz="2000" spc="-1" strike="noStrike">
              <a:solidFill>
                <a:srgbClr val="000000"/>
              </a:solidFill>
              <a:latin typeface="Calibri"/>
            </a:endParaRPr>
          </a:p>
          <a:p>
            <a:pPr lvl="1" marL="743040" indent="-285480">
              <a:lnSpc>
                <a:spcPct val="90000"/>
              </a:lnSpc>
              <a:spcBef>
                <a:spcPts val="439"/>
              </a:spcBef>
              <a:buClr>
                <a:srgbClr val="000000"/>
              </a:buClr>
              <a:buFont typeface="Arial"/>
              <a:buChar char="–"/>
            </a:pPr>
            <a:r>
              <a:rPr b="0" lang="en-US" sz="2200" spc="-1" strike="noStrike">
                <a:solidFill>
                  <a:srgbClr val="000000"/>
                </a:solidFill>
                <a:latin typeface="Calibri"/>
              </a:rPr>
              <a:t>Expensive to build hardware for RF-based media</a:t>
            </a:r>
            <a:endParaRPr b="0" lang="en-US" sz="2200" spc="-1" strike="noStrike">
              <a:solidFill>
                <a:srgbClr val="000000"/>
              </a:solidFill>
              <a:latin typeface="Calibri"/>
            </a:endParaRPr>
          </a:p>
          <a:p>
            <a:pPr lvl="1" marL="743040" indent="-285480">
              <a:lnSpc>
                <a:spcPct val="90000"/>
              </a:lnSpc>
              <a:spcBef>
                <a:spcPts val="439"/>
              </a:spcBef>
              <a:buClr>
                <a:srgbClr val="000000"/>
              </a:buClr>
              <a:buFont typeface="Arial"/>
              <a:buChar char="–"/>
            </a:pPr>
            <a:r>
              <a:rPr b="0" lang="en-US" sz="2200" spc="-1" strike="noStrike">
                <a:solidFill>
                  <a:srgbClr val="000000"/>
                </a:solidFill>
                <a:latin typeface="Calibri"/>
              </a:rPr>
              <a:t>Transceivers can transmit and receive simultaneously</a:t>
            </a:r>
            <a:endParaRPr b="0" lang="en-US" sz="2200" spc="-1" strike="noStrike">
              <a:solidFill>
                <a:srgbClr val="000000"/>
              </a:solidFill>
              <a:latin typeface="Calibri"/>
            </a:endParaRPr>
          </a:p>
          <a:p>
            <a:pPr lvl="2" marL="1085760" indent="-228240">
              <a:lnSpc>
                <a:spcPct val="90000"/>
              </a:lnSpc>
              <a:spcBef>
                <a:spcPts val="420"/>
              </a:spcBef>
              <a:buClr>
                <a:srgbClr val="000000"/>
              </a:buClr>
              <a:buFont typeface="Arial"/>
              <a:buChar char="•"/>
            </a:pPr>
            <a:r>
              <a:rPr b="0" lang="en-US" sz="2100" spc="-1" strike="noStrike">
                <a:solidFill>
                  <a:srgbClr val="000000"/>
                </a:solidFill>
                <a:latin typeface="Calibri"/>
              </a:rPr>
              <a:t>Only if they incorporate </a:t>
            </a:r>
            <a:r>
              <a:rPr b="1" lang="en-US" sz="2100" spc="-1" strike="noStrike">
                <a:solidFill>
                  <a:srgbClr val="000000"/>
                </a:solidFill>
                <a:latin typeface="Calibri"/>
              </a:rPr>
              <a:t>expensive electronics </a:t>
            </a:r>
            <a:endParaRPr b="0" lang="en-US" sz="2100" spc="-1" strike="noStrike">
              <a:solidFill>
                <a:srgbClr val="000000"/>
              </a:solidFill>
              <a:latin typeface="Calibri"/>
            </a:endParaRPr>
          </a:p>
          <a:p>
            <a:pPr lvl="1" marL="743040" indent="-285480">
              <a:lnSpc>
                <a:spcPct val="90000"/>
              </a:lnSpc>
              <a:spcBef>
                <a:spcPts val="439"/>
              </a:spcBef>
              <a:buClr>
                <a:srgbClr val="000000"/>
              </a:buClr>
              <a:buFont typeface="Arial"/>
              <a:buChar char="–"/>
            </a:pPr>
            <a:r>
              <a:rPr b="0" lang="en-US" sz="2200" spc="-1" strike="noStrike">
                <a:solidFill>
                  <a:srgbClr val="000000"/>
                </a:solidFill>
                <a:latin typeface="Calibri"/>
              </a:rPr>
              <a:t>Hidden nodes problem</a:t>
            </a:r>
            <a:endParaRPr b="0" lang="en-US" sz="2200" spc="-1" strike="noStrike">
              <a:solidFill>
                <a:srgbClr val="000000"/>
              </a:solidFill>
              <a:latin typeface="Calibri"/>
            </a:endParaRPr>
          </a:p>
          <a:p>
            <a:pPr lvl="1" marL="743040" indent="-285480">
              <a:lnSpc>
                <a:spcPct val="90000"/>
              </a:lnSpc>
              <a:spcBef>
                <a:spcPts val="439"/>
              </a:spcBef>
              <a:buClr>
                <a:srgbClr val="000000"/>
              </a:buClr>
              <a:buFont typeface="Arial"/>
              <a:buChar char="–"/>
            </a:pPr>
            <a:r>
              <a:rPr b="0" lang="en-US" sz="2200" spc="-1" strike="noStrike">
                <a:solidFill>
                  <a:srgbClr val="000000"/>
                </a:solidFill>
                <a:latin typeface="Calibri"/>
              </a:rPr>
              <a:t>Fading problem</a:t>
            </a:r>
            <a:endParaRPr b="0" lang="en-US" sz="2200" spc="-1" strike="noStrike">
              <a:solidFill>
                <a:srgbClr val="000000"/>
              </a:solidFill>
              <a:latin typeface="Calibri"/>
            </a:endParaRPr>
          </a:p>
          <a:p>
            <a:pPr marL="343080" indent="-342720">
              <a:lnSpc>
                <a:spcPct val="90000"/>
              </a:lnSpc>
              <a:spcBef>
                <a:spcPts val="400"/>
              </a:spcBef>
              <a:buClr>
                <a:srgbClr val="3366ff"/>
              </a:buClr>
              <a:buFont typeface="Arial"/>
              <a:buChar char="•"/>
            </a:pPr>
            <a:r>
              <a:rPr b="0" lang="en-US" sz="2000" spc="-1" strike="noStrike">
                <a:solidFill>
                  <a:srgbClr val="3366ff"/>
                </a:solidFill>
                <a:latin typeface="Calibri"/>
              </a:rPr>
              <a:t>Virtual carrier-sensing</a:t>
            </a:r>
            <a:endParaRPr b="0" lang="en-US" sz="2000" spc="-1" strike="noStrike">
              <a:solidFill>
                <a:srgbClr val="000000"/>
              </a:solidFill>
              <a:latin typeface="Calibri"/>
            </a:endParaRPr>
          </a:p>
          <a:p>
            <a:pPr lvl="1" marL="743040" indent="-285480">
              <a:lnSpc>
                <a:spcPct val="90000"/>
              </a:lnSpc>
              <a:spcBef>
                <a:spcPts val="439"/>
              </a:spcBef>
              <a:buClr>
                <a:srgbClr val="080808"/>
              </a:buClr>
              <a:buFont typeface="Arial"/>
              <a:buChar char="–"/>
            </a:pPr>
            <a:r>
              <a:rPr b="0" lang="en-US" sz="2200" spc="-1" strike="noStrike">
                <a:solidFill>
                  <a:srgbClr val="080808"/>
                </a:solidFill>
                <a:latin typeface="Calibri"/>
              </a:rPr>
              <a:t>Collision avoidance:</a:t>
            </a:r>
            <a:endParaRPr b="0" lang="en-US" sz="2200" spc="-1" strike="noStrike">
              <a:solidFill>
                <a:srgbClr val="000000"/>
              </a:solidFill>
              <a:latin typeface="Calibri"/>
            </a:endParaRPr>
          </a:p>
          <a:p>
            <a:pPr lvl="2" marL="1085760" indent="-228240">
              <a:lnSpc>
                <a:spcPct val="90000"/>
              </a:lnSpc>
              <a:spcBef>
                <a:spcPts val="400"/>
              </a:spcBef>
              <a:buClr>
                <a:srgbClr val="080808"/>
              </a:buClr>
              <a:buFont typeface="Arial"/>
              <a:buChar char="•"/>
            </a:pPr>
            <a:r>
              <a:rPr b="0" lang="en-US" sz="2000" spc="-1" strike="noStrike">
                <a:solidFill>
                  <a:srgbClr val="080808"/>
                </a:solidFill>
                <a:latin typeface="Calibri"/>
              </a:rPr>
              <a:t>Stations delay transmission until the medium becomes idle</a:t>
            </a:r>
            <a:endParaRPr b="0" lang="en-US" sz="2000" spc="-1" strike="noStrike">
              <a:solidFill>
                <a:srgbClr val="000000"/>
              </a:solidFill>
              <a:latin typeface="Calibri"/>
            </a:endParaRPr>
          </a:p>
          <a:p>
            <a:pPr lvl="1" marL="743040" indent="-285480">
              <a:lnSpc>
                <a:spcPct val="90000"/>
              </a:lnSpc>
              <a:spcBef>
                <a:spcPts val="439"/>
              </a:spcBef>
              <a:buClr>
                <a:srgbClr val="080808"/>
              </a:buClr>
              <a:buFont typeface="Arial"/>
              <a:buChar char="–"/>
            </a:pPr>
            <a:r>
              <a:rPr b="0" lang="en-US" sz="2200" spc="-1" strike="noStrike">
                <a:solidFill>
                  <a:srgbClr val="080808"/>
                </a:solidFill>
                <a:latin typeface="Calibri"/>
              </a:rPr>
              <a:t>Reduce the probability of collisions</a:t>
            </a:r>
            <a:endParaRPr b="0" lang="en-US" sz="2200" spc="-1" strike="noStrike">
              <a:solidFill>
                <a:srgbClr val="000000"/>
              </a:solidFill>
              <a:latin typeface="Calibri"/>
            </a:endParaRPr>
          </a:p>
        </p:txBody>
      </p:sp>
      <p:sp>
        <p:nvSpPr>
          <p:cNvPr id="1364" name="CustomShape 4"/>
          <p:cNvSpPr/>
          <p:nvPr/>
        </p:nvSpPr>
        <p:spPr>
          <a:xfrm>
            <a:off x="4648320" y="4114800"/>
            <a:ext cx="837720" cy="228240"/>
          </a:xfrm>
          <a:custGeom>
            <a:avLst/>
            <a:gdLst/>
            <a:ahLst/>
            <a:rect l="l" t="t" r="r" b="b"/>
            <a:pathLst>
              <a:path w="21600" h="21600">
                <a:moveTo>
                  <a:pt x="16200" y="0"/>
                </a:moveTo>
                <a:lnTo>
                  <a:pt x="16200" y="5400"/>
                </a:lnTo>
                <a:lnTo>
                  <a:pt x="3375" y="5400"/>
                </a:lnTo>
                <a:lnTo>
                  <a:pt x="3375" y="16200"/>
                </a:lnTo>
                <a:lnTo>
                  <a:pt x="16200" y="16200"/>
                </a:lnTo>
                <a:lnTo>
                  <a:pt x="16200" y="21600"/>
                </a:lnTo>
                <a:lnTo>
                  <a:pt x="21600" y="10800"/>
                </a:lnTo>
                <a:close/>
                <a:moveTo>
                  <a:pt x="1350" y="5400"/>
                </a:moveTo>
                <a:lnTo>
                  <a:pt x="1350" y="16200"/>
                </a:lnTo>
                <a:lnTo>
                  <a:pt x="2700" y="16200"/>
                </a:lnTo>
                <a:lnTo>
                  <a:pt x="2700" y="5400"/>
                </a:lnTo>
                <a:close/>
                <a:moveTo>
                  <a:pt x="0" y="5400"/>
                </a:moveTo>
                <a:lnTo>
                  <a:pt x="0" y="16200"/>
                </a:lnTo>
                <a:lnTo>
                  <a:pt x="675" y="16200"/>
                </a:lnTo>
                <a:lnTo>
                  <a:pt x="675" y="5400"/>
                </a:lnTo>
                <a:close/>
              </a:path>
            </a:pathLst>
          </a:custGeom>
          <a:solidFill>
            <a:srgbClr val="ff0000"/>
          </a:solidFill>
          <a:ln w="9360">
            <a:noFill/>
          </a:ln>
        </p:spPr>
        <p:style>
          <a:lnRef idx="0"/>
          <a:fillRef idx="0"/>
          <a:effectRef idx="0"/>
          <a:fontRef idx="minor"/>
        </p:style>
      </p:sp>
      <p:sp>
        <p:nvSpPr>
          <p:cNvPr id="1365" name="CustomShape 5"/>
          <p:cNvSpPr/>
          <p:nvPr/>
        </p:nvSpPr>
        <p:spPr>
          <a:xfrm>
            <a:off x="5559480" y="4038480"/>
            <a:ext cx="303876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latin typeface="Times New Roman"/>
              </a:rPr>
              <a:t>Undetectable collisions</a:t>
            </a:r>
            <a:endParaRPr b="0" lang="en-US" sz="2400" spc="-1" strike="noStrike">
              <a:latin typeface="Arial"/>
            </a:endParaRPr>
          </a:p>
        </p:txBody>
      </p:sp>
      <p:sp>
        <p:nvSpPr>
          <p:cNvPr id="1366" name="CustomShape 6"/>
          <p:cNvSpPr/>
          <p:nvPr/>
        </p:nvSpPr>
        <p:spPr>
          <a:xfrm>
            <a:off x="4343400" y="3886200"/>
            <a:ext cx="228240" cy="685440"/>
          </a:xfrm>
          <a:prstGeom prst="rightBrace">
            <a:avLst>
              <a:gd name="adj1" fmla="val 25000"/>
              <a:gd name="adj2" fmla="val 50000"/>
            </a:avLst>
          </a:prstGeom>
          <a:noFill/>
          <a:ln w="9360">
            <a:solidFill>
              <a:schemeClr val="tx1"/>
            </a:solidFill>
            <a:round/>
          </a:ln>
        </p:spPr>
        <p:style>
          <a:lnRef idx="0"/>
          <a:fillRef idx="0"/>
          <a:effectRef idx="0"/>
          <a:fontRef idx="minor"/>
        </p:style>
      </p:sp>
    </p:spTree>
  </p:cSld>
</p:sld>
</file>

<file path=ppt/slides/slide1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7" name="TextShape 1"/>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Next ….</a:t>
            </a:r>
            <a:endParaRPr b="0" lang="en-US" sz="4400" spc="-1" strike="noStrike">
              <a:solidFill>
                <a:srgbClr val="000000"/>
              </a:solidFill>
              <a:latin typeface="Verdana"/>
            </a:endParaRPr>
          </a:p>
        </p:txBody>
      </p:sp>
      <p:sp>
        <p:nvSpPr>
          <p:cNvPr id="1368" name="TextShape 2"/>
          <p:cNvSpPr txBox="1"/>
          <p:nvPr/>
        </p:nvSpPr>
        <p:spPr>
          <a:xfrm>
            <a:off x="457200" y="1600200"/>
            <a:ext cx="8229240" cy="4525560"/>
          </a:xfrm>
          <a:prstGeom prst="rect">
            <a:avLst/>
          </a:prstGeom>
          <a:noFill/>
          <a:ln w="9360">
            <a:noFill/>
          </a:ln>
        </p:spPr>
        <p:txBody>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We will talk more about IEEE802.11 MAC</a:t>
            </a:r>
            <a:endParaRPr b="0" lang="en-US" sz="3200" spc="-1" strike="noStrike">
              <a:solidFill>
                <a:srgbClr val="000000"/>
              </a:solidFill>
              <a:latin typeface="Calibri"/>
            </a:endParaRPr>
          </a:p>
          <a:p>
            <a:pPr marL="343080" indent="-342720">
              <a:lnSpc>
                <a:spcPct val="100000"/>
              </a:lnSpc>
              <a:spcBef>
                <a:spcPts val="641"/>
              </a:spcBef>
            </a:pPr>
            <a:r>
              <a:rPr b="0" lang="en-US" sz="3200" spc="-1" strike="noStrike">
                <a:solidFill>
                  <a:srgbClr val="000000"/>
                </a:solidFill>
                <a:latin typeface="Calibri"/>
              </a:rPr>
              <a:t>        </a:t>
            </a:r>
            <a:r>
              <a:rPr b="0" lang="en-US" sz="3200" spc="-1" strike="noStrike">
                <a:solidFill>
                  <a:srgbClr val="000000"/>
                </a:solidFill>
                <a:latin typeface="Calibri"/>
              </a:rPr>
              <a:t>and then about performance issues of wireless networks …</a:t>
            </a:r>
            <a:endParaRPr b="0" lang="en-US" sz="3200" spc="-1" strike="noStrike">
              <a:solidFill>
                <a:srgbClr val="000000"/>
              </a:solidFill>
              <a:latin typeface="Calibri"/>
            </a:endParaRPr>
          </a:p>
        </p:txBody>
      </p:sp>
      <p:sp>
        <p:nvSpPr>
          <p:cNvPr id="1369" name="TextShape 3"/>
          <p:cNvSpPr txBox="1"/>
          <p:nvPr/>
        </p:nvSpPr>
        <p:spPr>
          <a:xfrm>
            <a:off x="6553080" y="6356520"/>
            <a:ext cx="2133360" cy="364680"/>
          </a:xfrm>
          <a:prstGeom prst="rect">
            <a:avLst/>
          </a:prstGeom>
          <a:noFill/>
          <a:ln>
            <a:noFill/>
          </a:ln>
        </p:spPr>
        <p:txBody>
          <a:bodyPr anchor="ctr"/>
          <a:p>
            <a:pPr algn="r">
              <a:lnSpc>
                <a:spcPct val="100000"/>
              </a:lnSpc>
            </a:pPr>
            <a:fld id="{C20CD59E-DC3D-45E0-929C-ED044B1172D1}"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0" name="TextShape 1"/>
          <p:cNvSpPr txBox="1"/>
          <p:nvPr/>
        </p:nvSpPr>
        <p:spPr>
          <a:xfrm>
            <a:off x="457200" y="0"/>
            <a:ext cx="8229240" cy="685440"/>
          </a:xfrm>
          <a:prstGeom prst="rect">
            <a:avLst/>
          </a:prstGeom>
          <a:noFill/>
          <a:ln w="9360">
            <a:noFill/>
          </a:ln>
        </p:spPr>
        <p:txBody>
          <a:bodyPr anchor="ctr"/>
          <a:p>
            <a:pPr algn="ctr">
              <a:lnSpc>
                <a:spcPct val="100000"/>
              </a:lnSpc>
            </a:pPr>
            <a:r>
              <a:rPr b="0" lang="en-US" sz="4400" spc="-1" strike="noStrike">
                <a:solidFill>
                  <a:srgbClr val="000000"/>
                </a:solidFill>
                <a:latin typeface="Calibri"/>
              </a:rPr>
              <a:t>What is dBm?</a:t>
            </a:r>
            <a:endParaRPr b="0" lang="en-US" sz="4400" spc="-1" strike="noStrike">
              <a:solidFill>
                <a:srgbClr val="000000"/>
              </a:solidFill>
              <a:latin typeface="Verdana"/>
            </a:endParaRPr>
          </a:p>
        </p:txBody>
      </p:sp>
      <p:sp>
        <p:nvSpPr>
          <p:cNvPr id="561" name="TextShape 2"/>
          <p:cNvSpPr txBox="1"/>
          <p:nvPr/>
        </p:nvSpPr>
        <p:spPr>
          <a:xfrm>
            <a:off x="228600" y="1066680"/>
            <a:ext cx="8915040" cy="5790960"/>
          </a:xfrm>
          <a:prstGeom prst="rect">
            <a:avLst/>
          </a:prstGeom>
          <a:noFill/>
          <a:ln w="9360">
            <a:noFill/>
          </a:ln>
        </p:spPr>
        <p:txBody>
          <a:bodyPr>
            <a:normAutofit/>
          </a:bodyPr>
          <a:p>
            <a:pPr marL="343080" indent="-342720">
              <a:lnSpc>
                <a:spcPct val="100000"/>
              </a:lnSpc>
              <a:spcBef>
                <a:spcPts val="519"/>
              </a:spcBef>
            </a:pPr>
            <a:r>
              <a:rPr b="0" lang="en-US" sz="2600" spc="-1" strike="noStrike">
                <a:solidFill>
                  <a:srgbClr val="000000"/>
                </a:solidFill>
                <a:latin typeface="Calibri"/>
              </a:rPr>
              <a:t>Express transmitted/received</a:t>
            </a:r>
            <a:r>
              <a:rPr b="1" lang="en-US" sz="2600" spc="-1" strike="noStrike">
                <a:solidFill>
                  <a:srgbClr val="000000"/>
                </a:solidFill>
                <a:latin typeface="Calibri"/>
              </a:rPr>
              <a:t> power </a:t>
            </a:r>
            <a:r>
              <a:rPr b="0" lang="en-US" sz="2600" spc="-1" strike="noStrike">
                <a:solidFill>
                  <a:srgbClr val="000000"/>
                </a:solidFill>
                <a:latin typeface="Calibri"/>
              </a:rPr>
              <a:t> in logarithmic scale based on transformation:</a:t>
            </a:r>
            <a:endParaRPr b="0" lang="en-US" sz="2600" spc="-1" strike="noStrike">
              <a:solidFill>
                <a:srgbClr val="000000"/>
              </a:solidFill>
              <a:latin typeface="Calibri"/>
            </a:endParaRPr>
          </a:p>
          <a:p>
            <a:pPr marL="343080" indent="-342720">
              <a:lnSpc>
                <a:spcPct val="100000"/>
              </a:lnSpc>
              <a:spcBef>
                <a:spcPts val="479"/>
              </a:spcBef>
            </a:pPr>
            <a:r>
              <a:rPr b="0" lang="en-US" sz="2400" spc="-1" strike="noStrike">
                <a:solidFill>
                  <a:srgbClr val="000000"/>
                </a:solidFill>
                <a:latin typeface="Calibri"/>
              </a:rPr>
              <a:t>Example:</a:t>
            </a: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20"/>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r>
              <a:rPr b="0" lang="en-US" sz="2400" spc="-1" strike="noStrike">
                <a:solidFill>
                  <a:srgbClr val="000000"/>
                </a:solidFill>
                <a:latin typeface="Calibri"/>
              </a:rPr>
              <a:t> </a:t>
            </a: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p:txBody>
      </p:sp>
      <p:sp>
        <p:nvSpPr>
          <p:cNvPr id="562" name="TextShape 3"/>
          <p:cNvSpPr txBox="1"/>
          <p:nvPr/>
        </p:nvSpPr>
        <p:spPr>
          <a:xfrm>
            <a:off x="6553080" y="6356520"/>
            <a:ext cx="2133360" cy="364680"/>
          </a:xfrm>
          <a:prstGeom prst="rect">
            <a:avLst/>
          </a:prstGeom>
          <a:noFill/>
          <a:ln>
            <a:noFill/>
          </a:ln>
        </p:spPr>
        <p:txBody>
          <a:bodyPr anchor="ctr"/>
          <a:p>
            <a:pPr algn="r">
              <a:lnSpc>
                <a:spcPct val="100000"/>
              </a:lnSpc>
            </a:pPr>
            <a:fld id="{02F9A0D0-B2A0-44A4-ABB4-D03B4721C147}" type="slidenum">
              <a:rPr b="0" lang="en-US" sz="1200" spc="-1" strike="noStrike">
                <a:solidFill>
                  <a:srgbClr val="8b8b8b"/>
                </a:solidFill>
                <a:latin typeface="Verdana"/>
              </a:rPr>
              <a:t>&lt;number&gt;</a:t>
            </a:fld>
            <a:endParaRPr b="0" lang="en-US" sz="1200" spc="-1" strike="noStrike">
              <a:latin typeface="Times New Roman"/>
            </a:endParaRPr>
          </a:p>
        </p:txBody>
      </p:sp>
      <p:sp>
        <p:nvSpPr>
          <p:cNvPr id="563" name="CustomShape 4"/>
          <p:cNvSpPr/>
          <p:nvPr/>
        </p:nvSpPr>
        <p:spPr>
          <a:xfrm>
            <a:off x="1752480" y="2743200"/>
            <a:ext cx="1523520" cy="1599840"/>
          </a:xfrm>
          <a:prstGeom prst="roundRect">
            <a:avLst>
              <a:gd name="adj" fmla="val 16667"/>
            </a:avLst>
          </a:prstGeom>
          <a:ln>
            <a:solidFill>
              <a:srgbClr val="4a7ebb"/>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sp>
      <p:sp>
        <p:nvSpPr>
          <p:cNvPr id="564" name="CustomShape 5"/>
          <p:cNvSpPr/>
          <p:nvPr/>
        </p:nvSpPr>
        <p:spPr>
          <a:xfrm>
            <a:off x="5562720" y="2743200"/>
            <a:ext cx="1523520" cy="1523520"/>
          </a:xfrm>
          <a:prstGeom prst="roundRect">
            <a:avLst>
              <a:gd name="adj" fmla="val 16667"/>
            </a:avLst>
          </a:prstGeom>
          <a:ln>
            <a:solidFill>
              <a:srgbClr val="be4b48"/>
            </a:solidFill>
            <a:round/>
          </a:ln>
          <a:effectLst>
            <a:outerShdw blurRad="40000" dir="5400000" dist="20000" rotWithShape="0">
              <a:srgbClr val="000000">
                <a:alpha val="38000"/>
              </a:srgbClr>
            </a:outerShdw>
          </a:effectLst>
        </p:spPr>
        <p:style>
          <a:lnRef idx="1">
            <a:schemeClr val="accent2"/>
          </a:lnRef>
          <a:fillRef idx="2">
            <a:schemeClr val="accent2"/>
          </a:fillRef>
          <a:effectRef idx="1">
            <a:schemeClr val="accent2"/>
          </a:effectRef>
          <a:fontRef idx="minor"/>
        </p:style>
      </p:sp>
      <p:sp>
        <p:nvSpPr>
          <p:cNvPr id="565" name="CustomShape 6"/>
          <p:cNvSpPr/>
          <p:nvPr/>
        </p:nvSpPr>
        <p:spPr>
          <a:xfrm>
            <a:off x="1981080" y="3733920"/>
            <a:ext cx="1294920" cy="82116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000000"/>
                </a:solidFill>
                <a:latin typeface="Calibri"/>
              </a:rPr>
              <a:t>P (mW)</a:t>
            </a:r>
            <a:endParaRPr b="0" lang="en-US" sz="2400" spc="-1" strike="noStrike">
              <a:latin typeface="Arial"/>
            </a:endParaRPr>
          </a:p>
        </p:txBody>
      </p:sp>
      <p:sp>
        <p:nvSpPr>
          <p:cNvPr id="566" name="CustomShape 7"/>
          <p:cNvSpPr/>
          <p:nvPr/>
        </p:nvSpPr>
        <p:spPr>
          <a:xfrm>
            <a:off x="1828800" y="2826720"/>
            <a:ext cx="1294920" cy="821880"/>
          </a:xfrm>
          <a:prstGeom prst="rect">
            <a:avLst/>
          </a:prstGeom>
          <a:noFill/>
          <a:ln>
            <a:noFill/>
          </a:ln>
        </p:spPr>
        <p:style>
          <a:lnRef idx="0"/>
          <a:fillRef idx="0"/>
          <a:effectRef idx="0"/>
          <a:fontRef idx="minor"/>
        </p:style>
        <p:txBody>
          <a:bodyPr lIns="90000" rIns="90000" tIns="45000" bIns="45000"/>
          <a:p>
            <a:pPr algn="ctr">
              <a:lnSpc>
                <a:spcPct val="100000"/>
              </a:lnSpc>
            </a:pPr>
            <a:r>
              <a:rPr b="0" lang="en-US" sz="2400" spc="-1" strike="noStrike">
                <a:solidFill>
                  <a:srgbClr val="000000"/>
                </a:solidFill>
                <a:latin typeface="Calibri"/>
              </a:rPr>
              <a:t>Power in mW</a:t>
            </a:r>
            <a:endParaRPr b="0" lang="en-US" sz="2400" spc="-1" strike="noStrike">
              <a:latin typeface="Arial"/>
            </a:endParaRPr>
          </a:p>
        </p:txBody>
      </p:sp>
      <p:sp>
        <p:nvSpPr>
          <p:cNvPr id="567" name="CustomShape 8"/>
          <p:cNvSpPr/>
          <p:nvPr/>
        </p:nvSpPr>
        <p:spPr>
          <a:xfrm>
            <a:off x="5638680" y="2826720"/>
            <a:ext cx="1294920" cy="821880"/>
          </a:xfrm>
          <a:prstGeom prst="rect">
            <a:avLst/>
          </a:prstGeom>
          <a:noFill/>
          <a:ln>
            <a:noFill/>
          </a:ln>
        </p:spPr>
        <p:style>
          <a:lnRef idx="0"/>
          <a:fillRef idx="0"/>
          <a:effectRef idx="0"/>
          <a:fontRef idx="minor"/>
        </p:style>
        <p:txBody>
          <a:bodyPr lIns="90000" rIns="90000" tIns="45000" bIns="45000"/>
          <a:p>
            <a:pPr algn="ctr">
              <a:lnSpc>
                <a:spcPct val="100000"/>
              </a:lnSpc>
            </a:pPr>
            <a:r>
              <a:rPr b="0" lang="en-US" sz="2400" spc="-1" strike="noStrike">
                <a:solidFill>
                  <a:srgbClr val="000000"/>
                </a:solidFill>
                <a:latin typeface="Calibri"/>
              </a:rPr>
              <a:t>Power in dBm</a:t>
            </a:r>
            <a:endParaRPr b="0" lang="en-US" sz="2400" spc="-1" strike="noStrike">
              <a:latin typeface="Arial"/>
            </a:endParaRPr>
          </a:p>
        </p:txBody>
      </p:sp>
      <p:sp>
        <p:nvSpPr>
          <p:cNvPr id="568" name="CustomShape 9"/>
          <p:cNvSpPr/>
          <p:nvPr/>
        </p:nvSpPr>
        <p:spPr>
          <a:xfrm>
            <a:off x="5791320" y="3733920"/>
            <a:ext cx="1371240" cy="82116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000000"/>
                </a:solidFill>
                <a:latin typeface="Calibri"/>
              </a:rPr>
              <a:t>P (dBm)</a:t>
            </a:r>
            <a:endParaRPr b="0" lang="en-US" sz="2400" spc="-1" strike="noStrike">
              <a:latin typeface="Arial"/>
            </a:endParaRPr>
          </a:p>
        </p:txBody>
      </p:sp>
      <p:graphicFrame>
        <p:nvGraphicFramePr>
          <p:cNvPr id="569" name="Object 10"/>
          <p:cNvGraphicFramePr/>
          <p:nvPr/>
        </p:nvGraphicFramePr>
        <p:xfrm>
          <a:off x="3600360" y="2514600"/>
          <a:ext cx="1636200" cy="380520"/>
        </p:xfrm>
        <a:graphic>
          <a:graphicData uri="http://schemas.openxmlformats.org/presentationml/2006/ole">
            <p:oleObj progId="Equation.3" r:id="rId1" spid="">
              <p:embed/>
              <p:pic>
                <p:nvPicPr>
                  <p:cNvPr id="570" name="Object 13" descr=""/>
                  <p:cNvPicPr/>
                  <p:nvPr/>
                </p:nvPicPr>
                <p:blipFill>
                  <a:blip r:embed="rId2"/>
                  <a:stretch/>
                </p:blipFill>
                <p:spPr>
                  <a:xfrm>
                    <a:off x="3600360" y="2514600"/>
                    <a:ext cx="1636200" cy="380520"/>
                  </a:xfrm>
                  <a:prstGeom prst="rect">
                    <a:avLst/>
                  </a:prstGeom>
                  <a:ln>
                    <a:noFill/>
                  </a:ln>
                </p:spPr>
              </p:pic>
            </p:oleObj>
          </a:graphicData>
        </a:graphic>
      </p:graphicFrame>
      <p:sp>
        <p:nvSpPr>
          <p:cNvPr id="571" name="CustomShape 11"/>
          <p:cNvSpPr/>
          <p:nvPr/>
        </p:nvSpPr>
        <p:spPr>
          <a:xfrm>
            <a:off x="3276720" y="2971800"/>
            <a:ext cx="2285640" cy="1080"/>
          </a:xfrm>
          <a:custGeom>
            <a:avLst/>
            <a:gdLst/>
            <a:ahLst/>
            <a:rect l="l" t="t" r="r" b="b"/>
            <a:pathLst>
              <a:path w="21600" h="21600">
                <a:moveTo>
                  <a:pt x="0" y="0"/>
                </a:moveTo>
                <a:lnTo>
                  <a:pt x="21600" y="21600"/>
                </a:lnTo>
              </a:path>
            </a:pathLst>
          </a:custGeom>
          <a:noFill/>
          <a:ln>
            <a:round/>
            <a:tailEnd len="med" type="triangle" w="med"/>
          </a:ln>
        </p:spPr>
        <p:style>
          <a:lnRef idx="1">
            <a:schemeClr val="dk1"/>
          </a:lnRef>
          <a:fillRef idx="0">
            <a:schemeClr val="dk1"/>
          </a:fillRef>
          <a:effectRef idx="0">
            <a:schemeClr val="dk1"/>
          </a:effectRef>
          <a:fontRef idx="minor"/>
        </p:style>
      </p:sp>
      <p:sp>
        <p:nvSpPr>
          <p:cNvPr id="572" name="CustomShape 12"/>
          <p:cNvSpPr/>
          <p:nvPr/>
        </p:nvSpPr>
        <p:spPr>
          <a:xfrm rot="10800000">
            <a:off x="3277080" y="3962880"/>
            <a:ext cx="2285640" cy="1080"/>
          </a:xfrm>
          <a:custGeom>
            <a:avLst/>
            <a:gdLst/>
            <a:ahLst/>
            <a:rect l="l" t="t" r="r" b="b"/>
            <a:pathLst>
              <a:path w="21600" h="21600">
                <a:moveTo>
                  <a:pt x="0" y="0"/>
                </a:moveTo>
                <a:lnTo>
                  <a:pt x="21600" y="21600"/>
                </a:lnTo>
              </a:path>
            </a:pathLst>
          </a:custGeom>
          <a:noFill/>
          <a:ln>
            <a:round/>
            <a:tailEnd len="med" type="triangle" w="med"/>
          </a:ln>
        </p:spPr>
        <p:style>
          <a:lnRef idx="1">
            <a:schemeClr val="dk1"/>
          </a:lnRef>
          <a:fillRef idx="0">
            <a:schemeClr val="dk1"/>
          </a:fillRef>
          <a:effectRef idx="0">
            <a:schemeClr val="dk1"/>
          </a:effectRef>
          <a:fontRef idx="minor"/>
        </p:style>
      </p:sp>
      <p:graphicFrame>
        <p:nvGraphicFramePr>
          <p:cNvPr id="573" name="Object 13"/>
          <p:cNvGraphicFramePr/>
          <p:nvPr/>
        </p:nvGraphicFramePr>
        <p:xfrm>
          <a:off x="3733920" y="4089240"/>
          <a:ext cx="1447560" cy="406080"/>
        </p:xfrm>
        <a:graphic>
          <a:graphicData uri="http://schemas.openxmlformats.org/presentationml/2006/ole">
            <p:oleObj progId="Equation.3" r:id="rId3" spid="">
              <p:embed/>
              <p:pic>
                <p:nvPicPr>
                  <p:cNvPr id="574" name="Object 19" descr=""/>
                  <p:cNvPicPr/>
                  <p:nvPr/>
                </p:nvPicPr>
                <p:blipFill>
                  <a:blip r:embed="rId4"/>
                  <a:stretch/>
                </p:blipFill>
                <p:spPr>
                  <a:xfrm>
                    <a:off x="3733920" y="4089240"/>
                    <a:ext cx="1447560" cy="406080"/>
                  </a:xfrm>
                  <a:prstGeom prst="rect">
                    <a:avLst/>
                  </a:prstGeom>
                  <a:ln>
                    <a:noFill/>
                  </a:ln>
                </p:spPr>
              </p:pic>
            </p:oleObj>
          </a:graphicData>
        </a:graphic>
      </p:graphicFrame>
      <p:graphicFrame>
        <p:nvGraphicFramePr>
          <p:cNvPr id="575" name="Object 14"/>
          <p:cNvGraphicFramePr/>
          <p:nvPr/>
        </p:nvGraphicFramePr>
        <p:xfrm>
          <a:off x="1676520" y="1981080"/>
          <a:ext cx="3276360" cy="304560"/>
        </p:xfrm>
        <a:graphic>
          <a:graphicData uri="http://schemas.openxmlformats.org/presentationml/2006/ole">
            <p:oleObj progId="Equation.3" r:id="rId5" spid="">
              <p:embed/>
              <p:pic>
                <p:nvPicPr>
                  <p:cNvPr id="576" name="Object 20" descr=""/>
                  <p:cNvPicPr/>
                  <p:nvPr/>
                </p:nvPicPr>
                <p:blipFill>
                  <a:blip r:embed="rId6"/>
                  <a:stretch/>
                </p:blipFill>
                <p:spPr>
                  <a:xfrm>
                    <a:off x="1676520" y="1981080"/>
                    <a:ext cx="3276360" cy="304560"/>
                  </a:xfrm>
                  <a:prstGeom prst="rect">
                    <a:avLst/>
                  </a:prstGeom>
                  <a:ln>
                    <a:noFill/>
                  </a:ln>
                </p:spPr>
              </p:pic>
            </p:oleObj>
          </a:graphicData>
        </a:graphic>
      </p:graphicFrame>
      <p:sp>
        <p:nvSpPr>
          <p:cNvPr id="577" name="CustomShape 15"/>
          <p:cNvSpPr/>
          <p:nvPr/>
        </p:nvSpPr>
        <p:spPr>
          <a:xfrm>
            <a:off x="3962520" y="4876920"/>
            <a:ext cx="4571640" cy="146772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Verdana"/>
              </a:rPr>
              <a:t>dBm</a:t>
            </a:r>
            <a:r>
              <a:rPr b="0" lang="en-US" sz="1800" spc="-1" strike="noStrike">
                <a:solidFill>
                  <a:srgbClr val="000000"/>
                </a:solidFill>
                <a:latin typeface="Verdana"/>
              </a:rPr>
              <a:t> (sometimes </a:t>
            </a:r>
            <a:r>
              <a:rPr b="1" lang="en-US" sz="1800" spc="-1" strike="noStrike">
                <a:solidFill>
                  <a:srgbClr val="000000"/>
                </a:solidFill>
                <a:latin typeface="Verdana"/>
              </a:rPr>
              <a:t>dBmW</a:t>
            </a:r>
            <a:r>
              <a:rPr b="0" lang="en-US" sz="1800" spc="-1" strike="noStrike">
                <a:solidFill>
                  <a:srgbClr val="000000"/>
                </a:solidFill>
                <a:latin typeface="Verdana"/>
              </a:rPr>
              <a:t>) is an abbreviation for the </a:t>
            </a:r>
            <a:endParaRPr b="0" lang="en-US" sz="1800" spc="-1" strike="noStrike">
              <a:latin typeface="Arial"/>
            </a:endParaRPr>
          </a:p>
          <a:p>
            <a:pPr>
              <a:lnSpc>
                <a:spcPct val="100000"/>
              </a:lnSpc>
            </a:pPr>
            <a:r>
              <a:rPr b="0" lang="en-US" sz="1800" spc="-1" strike="noStrike">
                <a:solidFill>
                  <a:srgbClr val="000000"/>
                </a:solidFill>
                <a:latin typeface="Verdana"/>
              </a:rPr>
              <a:t>     </a:t>
            </a:r>
            <a:r>
              <a:rPr b="0" lang="en-US" sz="1800" spc="-1" strike="noStrike">
                <a:solidFill>
                  <a:srgbClr val="000000"/>
                </a:solidFill>
                <a:latin typeface="Verdana"/>
              </a:rPr>
              <a:t>power ratio in </a:t>
            </a:r>
            <a:r>
              <a:rPr b="0" lang="en-US" sz="1800" spc="-1" strike="noStrike" u="sng">
                <a:solidFill>
                  <a:srgbClr val="0000ff"/>
                </a:solidFill>
                <a:uFillTx/>
                <a:latin typeface="Verdana"/>
                <a:hlinkClick r:id="rId7"/>
              </a:rPr>
              <a:t>decibels</a:t>
            </a:r>
            <a:r>
              <a:rPr b="0" lang="en-US" sz="1800" spc="-1" strike="noStrike">
                <a:solidFill>
                  <a:srgbClr val="000000"/>
                </a:solidFill>
                <a:latin typeface="Verdana"/>
              </a:rPr>
              <a:t> (dB) of the </a:t>
            </a:r>
            <a:endParaRPr b="0" lang="en-US" sz="1800" spc="-1" strike="noStrike">
              <a:latin typeface="Arial"/>
            </a:endParaRPr>
          </a:p>
          <a:p>
            <a:pPr>
              <a:lnSpc>
                <a:spcPct val="100000"/>
              </a:lnSpc>
            </a:pPr>
            <a:r>
              <a:rPr b="1" lang="en-US" sz="1800" spc="-1" strike="noStrike">
                <a:solidFill>
                  <a:srgbClr val="7030a0"/>
                </a:solidFill>
                <a:latin typeface="Verdana"/>
              </a:rPr>
              <a:t>          </a:t>
            </a:r>
            <a:r>
              <a:rPr b="1" lang="en-US" sz="1800" spc="-1" strike="noStrike">
                <a:solidFill>
                  <a:srgbClr val="7030a0"/>
                </a:solidFill>
                <a:latin typeface="Verdana"/>
              </a:rPr>
              <a:t>measured power </a:t>
            </a:r>
            <a:r>
              <a:rPr b="0" lang="en-US" sz="1800" spc="-1" strike="noStrike">
                <a:solidFill>
                  <a:srgbClr val="000000"/>
                </a:solidFill>
                <a:latin typeface="Verdana"/>
              </a:rPr>
              <a:t>referenced to </a:t>
            </a:r>
            <a:r>
              <a:rPr b="1" lang="en-US" sz="1800" spc="-1" strike="noStrike">
                <a:solidFill>
                  <a:srgbClr val="7030a0"/>
                </a:solidFill>
                <a:latin typeface="Verdana"/>
              </a:rPr>
              <a:t>one </a:t>
            </a:r>
            <a:r>
              <a:rPr b="1" lang="en-US" sz="1800" spc="-1" strike="noStrike" u="sng">
                <a:solidFill>
                  <a:srgbClr val="0000ff"/>
                </a:solidFill>
                <a:uFillTx/>
                <a:latin typeface="Verdana"/>
                <a:hlinkClick r:id="rId8"/>
              </a:rPr>
              <a:t>milliwatt</a:t>
            </a:r>
            <a:r>
              <a:rPr b="1" lang="en-US" sz="1800" spc="-1" strike="noStrike">
                <a:solidFill>
                  <a:srgbClr val="7030a0"/>
                </a:solidFill>
                <a:latin typeface="Verdana"/>
              </a:rPr>
              <a:t> (mW).</a:t>
            </a:r>
            <a:endParaRPr b="0" lang="en-US" sz="1800" spc="-1" strike="noStrike">
              <a:latin typeface="Arial"/>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8" name="TextShape 1"/>
          <p:cNvSpPr txBox="1"/>
          <p:nvPr/>
        </p:nvSpPr>
        <p:spPr>
          <a:xfrm>
            <a:off x="574560" y="1077840"/>
            <a:ext cx="8000640" cy="442440"/>
          </a:xfrm>
          <a:prstGeom prst="rect">
            <a:avLst/>
          </a:prstGeom>
          <a:noFill/>
          <a:ln w="9360">
            <a:noFill/>
          </a:ln>
        </p:spPr>
        <p:txBody>
          <a:bodyPr anchor="ctr">
            <a:normAutofit/>
          </a:bodyPr>
          <a:p>
            <a:pPr algn="ctr">
              <a:lnSpc>
                <a:spcPct val="100000"/>
              </a:lnSpc>
            </a:pPr>
            <a:r>
              <a:rPr b="0" lang="en-US" sz="1700" spc="-1" strike="noStrike">
                <a:solidFill>
                  <a:srgbClr val="000000"/>
                </a:solidFill>
                <a:latin typeface="Calibri"/>
              </a:rPr>
              <a:t>Conversion of a stream of bits into signal</a:t>
            </a:r>
            <a:br/>
            <a:endParaRPr b="0" lang="en-US" sz="1700" spc="-1" strike="noStrike">
              <a:solidFill>
                <a:srgbClr val="000000"/>
              </a:solidFill>
              <a:latin typeface="Verdana"/>
            </a:endParaRPr>
          </a:p>
        </p:txBody>
      </p:sp>
      <p:sp>
        <p:nvSpPr>
          <p:cNvPr id="579" name="TextShape 2"/>
          <p:cNvSpPr txBox="1"/>
          <p:nvPr/>
        </p:nvSpPr>
        <p:spPr>
          <a:xfrm>
            <a:off x="533520" y="1676520"/>
            <a:ext cx="3927240" cy="4266720"/>
          </a:xfrm>
          <a:prstGeom prst="rect">
            <a:avLst/>
          </a:prstGeom>
          <a:noFill/>
          <a:ln w="9360">
            <a:noFill/>
          </a:ln>
        </p:spPr>
        <p:txBody>
          <a:bodyPr/>
          <a:p>
            <a:pPr marL="343080" indent="-342720">
              <a:lnSpc>
                <a:spcPct val="100000"/>
              </a:lnSpc>
              <a:spcBef>
                <a:spcPts val="641"/>
              </a:spcBef>
            </a:pPr>
            <a:endParaRPr b="0" lang="en-US" sz="3200" spc="-1" strike="noStrike">
              <a:solidFill>
                <a:srgbClr val="000000"/>
              </a:solidFill>
              <a:latin typeface="Calibri"/>
            </a:endParaRPr>
          </a:p>
          <a:p>
            <a:pPr>
              <a:lnSpc>
                <a:spcPct val="100000"/>
              </a:lnSpc>
              <a:spcBef>
                <a:spcPts val="479"/>
              </a:spcBef>
            </a:pPr>
            <a:endParaRPr b="0" lang="en-US" sz="3200" spc="-1" strike="noStrike">
              <a:solidFill>
                <a:srgbClr val="000000"/>
              </a:solidFill>
              <a:latin typeface="Calibri"/>
            </a:endParaRPr>
          </a:p>
        </p:txBody>
      </p:sp>
      <p:pic>
        <p:nvPicPr>
          <p:cNvPr id="580" name="Picture 4" descr=""/>
          <p:cNvPicPr/>
          <p:nvPr/>
        </p:nvPicPr>
        <p:blipFill>
          <a:blip r:embed="rId1"/>
          <a:stretch/>
        </p:blipFill>
        <p:spPr>
          <a:xfrm>
            <a:off x="0" y="838080"/>
            <a:ext cx="9143640" cy="6444720"/>
          </a:xfrm>
          <a:prstGeom prst="rect">
            <a:avLst/>
          </a:prstGeom>
          <a:ln w="9360">
            <a:noFill/>
          </a:ln>
        </p:spPr>
      </p:pic>
      <p:sp>
        <p:nvSpPr>
          <p:cNvPr id="581" name="TextShape 3"/>
          <p:cNvSpPr txBox="1"/>
          <p:nvPr/>
        </p:nvSpPr>
        <p:spPr>
          <a:xfrm>
            <a:off x="6553080" y="6245280"/>
            <a:ext cx="1980720" cy="475920"/>
          </a:xfrm>
          <a:prstGeom prst="rect">
            <a:avLst/>
          </a:prstGeom>
          <a:noFill/>
          <a:ln>
            <a:noFill/>
          </a:ln>
        </p:spPr>
        <p:txBody>
          <a:bodyPr anchor="ctr"/>
          <a:p>
            <a:pPr algn="r">
              <a:lnSpc>
                <a:spcPct val="100000"/>
              </a:lnSpc>
            </a:pPr>
            <a:fld id="{5A14BE79-3420-423A-8023-4A8EB9AFF601}" type="slidenum">
              <a:rPr b="0" lang="en-US" sz="1200" spc="-1" strike="noStrike">
                <a:solidFill>
                  <a:srgbClr val="8b8b8b"/>
                </a:solidFill>
                <a:latin typeface="Verdana"/>
              </a:rPr>
              <a:t>&lt;number&gt;</a:t>
            </a:fld>
            <a:endParaRPr b="0" lang="en-US" sz="1200" spc="-1" strike="noStrike">
              <a:latin typeface="Times New Roman"/>
            </a:endParaRPr>
          </a:p>
        </p:txBody>
      </p:sp>
      <p:sp>
        <p:nvSpPr>
          <p:cNvPr id="582" name="Line 4"/>
          <p:cNvSpPr/>
          <p:nvPr/>
        </p:nvSpPr>
        <p:spPr>
          <a:xfrm flipV="1">
            <a:off x="2514600" y="1218960"/>
            <a:ext cx="152280" cy="457200"/>
          </a:xfrm>
          <a:prstGeom prst="line">
            <a:avLst/>
          </a:prstGeom>
          <a:ln w="9360">
            <a:solidFill>
              <a:schemeClr val="tx1"/>
            </a:solidFill>
            <a:round/>
            <a:headEnd len="med" type="triangle" w="med"/>
          </a:ln>
        </p:spPr>
        <p:style>
          <a:lnRef idx="0"/>
          <a:fillRef idx="0"/>
          <a:effectRef idx="0"/>
          <a:fontRef idx="minor"/>
        </p:style>
      </p:sp>
      <p:sp>
        <p:nvSpPr>
          <p:cNvPr id="583" name="CustomShape 5"/>
          <p:cNvSpPr/>
          <p:nvPr/>
        </p:nvSpPr>
        <p:spPr>
          <a:xfrm>
            <a:off x="1549080" y="838080"/>
            <a:ext cx="241992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1800" spc="-1" strike="noStrike">
                <a:solidFill>
                  <a:srgbClr val="3399ff"/>
                </a:solidFill>
                <a:latin typeface="Tahoma"/>
              </a:rPr>
              <a:t>Adds redundancy</a:t>
            </a:r>
            <a:endParaRPr b="0" lang="en-US" sz="1800" spc="-1" strike="noStrike">
              <a:latin typeface="Arial"/>
            </a:endParaRPr>
          </a:p>
        </p:txBody>
      </p:sp>
      <p:sp>
        <p:nvSpPr>
          <p:cNvPr id="584" name="Line 6"/>
          <p:cNvSpPr/>
          <p:nvPr/>
        </p:nvSpPr>
        <p:spPr>
          <a:xfrm flipH="1">
            <a:off x="5181480" y="1447560"/>
            <a:ext cx="76320" cy="304920"/>
          </a:xfrm>
          <a:prstGeom prst="line">
            <a:avLst/>
          </a:prstGeom>
          <a:ln w="9360">
            <a:solidFill>
              <a:schemeClr val="tx1"/>
            </a:solidFill>
            <a:round/>
            <a:tailEnd len="med" type="triangle" w="med"/>
          </a:ln>
        </p:spPr>
        <p:style>
          <a:lnRef idx="0"/>
          <a:fillRef idx="0"/>
          <a:effectRef idx="0"/>
          <a:fontRef idx="minor"/>
        </p:style>
      </p:sp>
      <p:sp>
        <p:nvSpPr>
          <p:cNvPr id="585" name="CustomShape 7"/>
          <p:cNvSpPr/>
          <p:nvPr/>
        </p:nvSpPr>
        <p:spPr>
          <a:xfrm>
            <a:off x="3048120" y="1066680"/>
            <a:ext cx="6095520" cy="638280"/>
          </a:xfrm>
          <a:prstGeom prst="rect">
            <a:avLst/>
          </a:prstGeom>
          <a:noFill/>
          <a:ln w="9360">
            <a:noFill/>
          </a:ln>
        </p:spPr>
        <p:style>
          <a:lnRef idx="0"/>
          <a:fillRef idx="0"/>
          <a:effectRef idx="0"/>
          <a:fontRef idx="minor"/>
        </p:style>
        <p:txBody>
          <a:bodyPr lIns="90000" rIns="90000" tIns="45000" bIns="45000"/>
          <a:p>
            <a:pPr>
              <a:lnSpc>
                <a:spcPct val="100000"/>
              </a:lnSpc>
            </a:pPr>
            <a:r>
              <a:rPr b="1" lang="en-US" sz="1800" spc="-1" strike="noStrike">
                <a:solidFill>
                  <a:srgbClr val="3399ff"/>
                </a:solidFill>
                <a:latin typeface="Tahoma"/>
              </a:rPr>
              <a:t>Bits mapped to signal (analog signal waveform)</a:t>
            </a:r>
            <a:endParaRPr b="0" lang="en-US" sz="1800" spc="-1" strike="noStrike">
              <a:latin typeface="Arial"/>
            </a:endParaRPr>
          </a:p>
        </p:txBody>
      </p:sp>
      <p:sp>
        <p:nvSpPr>
          <p:cNvPr id="586" name="Line 8"/>
          <p:cNvSpPr/>
          <p:nvPr/>
        </p:nvSpPr>
        <p:spPr>
          <a:xfrm>
            <a:off x="6248160" y="3733560"/>
            <a:ext cx="1295640" cy="360"/>
          </a:xfrm>
          <a:prstGeom prst="line">
            <a:avLst/>
          </a:prstGeom>
          <a:ln w="9360">
            <a:solidFill>
              <a:srgbClr val="ff3300"/>
            </a:solidFill>
            <a:round/>
            <a:tailEnd len="med" type="triangle" w="med"/>
          </a:ln>
        </p:spPr>
        <p:style>
          <a:lnRef idx="0"/>
          <a:fillRef idx="0"/>
          <a:effectRef idx="0"/>
          <a:fontRef idx="minor"/>
        </p:style>
      </p:sp>
      <p:sp>
        <p:nvSpPr>
          <p:cNvPr id="587" name="CustomShape 9"/>
          <p:cNvSpPr/>
          <p:nvPr/>
        </p:nvSpPr>
        <p:spPr>
          <a:xfrm>
            <a:off x="4495680" y="3354480"/>
            <a:ext cx="3047760" cy="1186920"/>
          </a:xfrm>
          <a:prstGeom prst="rect">
            <a:avLst/>
          </a:prstGeom>
          <a:noFill/>
          <a:ln w="9360">
            <a:noFill/>
          </a:ln>
        </p:spPr>
        <p:style>
          <a:lnRef idx="0"/>
          <a:fillRef idx="0"/>
          <a:effectRef idx="0"/>
          <a:fontRef idx="minor"/>
        </p:style>
        <p:txBody>
          <a:bodyPr lIns="90000" rIns="90000" tIns="45000" bIns="45000"/>
          <a:p>
            <a:pPr>
              <a:lnSpc>
                <a:spcPct val="100000"/>
              </a:lnSpc>
            </a:pPr>
            <a:r>
              <a:rPr b="1" lang="en-US" sz="2400" spc="-1" strike="noStrike">
                <a:solidFill>
                  <a:srgbClr val="3399ff"/>
                </a:solidFill>
                <a:latin typeface="Tahoma"/>
              </a:rPr>
              <a:t>noise</a:t>
            </a:r>
            <a:endParaRPr b="0" lang="en-US" sz="2400" spc="-1" strike="noStrike">
              <a:latin typeface="Arial"/>
            </a:endParaRPr>
          </a:p>
          <a:p>
            <a:pPr>
              <a:lnSpc>
                <a:spcPct val="100000"/>
              </a:lnSpc>
            </a:pPr>
            <a:r>
              <a:rPr b="1" lang="en-US" sz="2400" spc="-1" strike="noStrike">
                <a:solidFill>
                  <a:srgbClr val="3399ff"/>
                </a:solidFill>
                <a:latin typeface="Tahoma"/>
              </a:rPr>
              <a:t>Interference</a:t>
            </a:r>
            <a:endParaRPr b="0" lang="en-US" sz="2400" spc="-1" strike="noStrike">
              <a:latin typeface="Arial"/>
            </a:endParaRPr>
          </a:p>
          <a:p>
            <a:pPr>
              <a:lnSpc>
                <a:spcPct val="100000"/>
              </a:lnSpc>
            </a:pPr>
            <a:r>
              <a:rPr b="1" lang="en-US" sz="2400" spc="-1" strike="noStrike">
                <a:solidFill>
                  <a:srgbClr val="3399ff"/>
                </a:solidFill>
                <a:latin typeface="Tahoma"/>
              </a:rPr>
              <a:t>Fading</a:t>
            </a:r>
            <a:endParaRPr b="0" lang="en-US" sz="2400" spc="-1" strike="noStrike">
              <a:latin typeface="Arial"/>
            </a:endParaRPr>
          </a:p>
        </p:txBody>
      </p:sp>
      <p:sp>
        <p:nvSpPr>
          <p:cNvPr id="588" name="Line 10"/>
          <p:cNvSpPr/>
          <p:nvPr/>
        </p:nvSpPr>
        <p:spPr>
          <a:xfrm flipH="1">
            <a:off x="1981080" y="2438280"/>
            <a:ext cx="304920" cy="1295280"/>
          </a:xfrm>
          <a:prstGeom prst="line">
            <a:avLst/>
          </a:prstGeom>
          <a:ln w="9360">
            <a:solidFill>
              <a:schemeClr val="tx1"/>
            </a:solidFill>
            <a:round/>
            <a:headEnd len="med" type="triangle" w="med"/>
          </a:ln>
        </p:spPr>
        <p:style>
          <a:lnRef idx="0"/>
          <a:fillRef idx="0"/>
          <a:effectRef idx="0"/>
          <a:fontRef idx="minor"/>
        </p:style>
      </p:sp>
      <p:sp>
        <p:nvSpPr>
          <p:cNvPr id="589" name="CustomShape 11"/>
          <p:cNvSpPr/>
          <p:nvPr/>
        </p:nvSpPr>
        <p:spPr>
          <a:xfrm>
            <a:off x="653760" y="3733920"/>
            <a:ext cx="318816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Tahoma"/>
              </a:rPr>
              <a:t>protects from interference</a:t>
            </a:r>
            <a:endParaRPr b="0" lang="en-US" sz="1800" spc="-1" strike="noStrike">
              <a:latin typeface="Arial"/>
            </a:endParaRPr>
          </a:p>
        </p:txBody>
      </p:sp>
      <p:sp>
        <p:nvSpPr>
          <p:cNvPr id="590" name="CustomShape 12"/>
          <p:cNvSpPr/>
          <p:nvPr/>
        </p:nvSpPr>
        <p:spPr>
          <a:xfrm>
            <a:off x="-313200" y="457200"/>
            <a:ext cx="550908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1800" spc="-1" strike="noStrike">
                <a:solidFill>
                  <a:srgbClr val="000000"/>
                </a:solidFill>
                <a:latin typeface="Tahoma"/>
              </a:rPr>
              <a:t>Conversion of a stream of bits into signal</a:t>
            </a:r>
            <a:endParaRPr b="0" lang="en-US" sz="1800" spc="-1" strike="noStrike">
              <a:latin typeface="Arial"/>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1" name="TextShape 1"/>
          <p:cNvSpPr txBox="1"/>
          <p:nvPr/>
        </p:nvSpPr>
        <p:spPr>
          <a:xfrm>
            <a:off x="-228600" y="0"/>
            <a:ext cx="8000640" cy="1215720"/>
          </a:xfrm>
          <a:prstGeom prst="rect">
            <a:avLst/>
          </a:prstGeom>
          <a:noFill/>
          <a:ln w="9360">
            <a:noFill/>
          </a:ln>
        </p:spPr>
        <p:txBody>
          <a:bodyPr anchor="ctr"/>
          <a:p>
            <a:pPr algn="ctr">
              <a:lnSpc>
                <a:spcPct val="100000"/>
              </a:lnSpc>
            </a:pPr>
            <a:r>
              <a:rPr b="0" lang="en-US" sz="4400" spc="-1" strike="noStrike">
                <a:solidFill>
                  <a:srgbClr val="000000"/>
                </a:solidFill>
                <a:latin typeface="Calibri"/>
              </a:rPr>
              <a:t>Electromagnetic-Field Equations</a:t>
            </a:r>
            <a:endParaRPr b="0" lang="en-US" sz="4400" spc="-1" strike="noStrike">
              <a:solidFill>
                <a:srgbClr val="000000"/>
              </a:solidFill>
              <a:latin typeface="Verdana"/>
            </a:endParaRPr>
          </a:p>
        </p:txBody>
      </p:sp>
      <p:sp>
        <p:nvSpPr>
          <p:cNvPr id="592" name="TextShape 2"/>
          <p:cNvSpPr txBox="1"/>
          <p:nvPr/>
        </p:nvSpPr>
        <p:spPr>
          <a:xfrm>
            <a:off x="0" y="1447920"/>
            <a:ext cx="8991360" cy="4266720"/>
          </a:xfrm>
          <a:prstGeom prst="rect">
            <a:avLst/>
          </a:prstGeom>
          <a:noFill/>
          <a:ln w="9360">
            <a:noFill/>
          </a:ln>
        </p:spPr>
        <p:txBody>
          <a:bodyPr/>
          <a:p>
            <a:pPr marL="343080" indent="-342720">
              <a:lnSpc>
                <a:spcPct val="100000"/>
              </a:lnSpc>
              <a:spcBef>
                <a:spcPts val="439"/>
              </a:spcBef>
            </a:pPr>
            <a:r>
              <a:rPr b="0" lang="en-US" sz="2200" spc="-1" strike="noStrike">
                <a:solidFill>
                  <a:srgbClr val="000000"/>
                </a:solidFill>
                <a:latin typeface="Calibri"/>
              </a:rPr>
              <a:t>In the far field, the </a:t>
            </a:r>
            <a:r>
              <a:rPr b="1" i="1" lang="en-US" sz="2200" spc="-1" strike="noStrike">
                <a:solidFill>
                  <a:srgbClr val="000000"/>
                </a:solidFill>
                <a:latin typeface="Calibri"/>
              </a:rPr>
              <a:t>electric &amp; magnetic fields </a:t>
            </a:r>
            <a:r>
              <a:rPr b="0" lang="en-US" sz="2200" spc="-1" strike="noStrike">
                <a:solidFill>
                  <a:srgbClr val="000000"/>
                </a:solidFill>
                <a:latin typeface="Calibri"/>
              </a:rPr>
              <a:t>at </a:t>
            </a:r>
            <a:r>
              <a:rPr b="0" i="1" lang="en-US" sz="2200" spc="-1" strike="noStrike">
                <a:solidFill>
                  <a:srgbClr val="000000"/>
                </a:solidFill>
                <a:latin typeface="Calibri"/>
              </a:rPr>
              <a:t>any given location  </a:t>
            </a:r>
            <a:r>
              <a:rPr b="0" lang="en-US" sz="2200" spc="-1" strike="noStrike">
                <a:solidFill>
                  <a:srgbClr val="000000"/>
                </a:solidFill>
                <a:latin typeface="Calibri"/>
              </a:rPr>
              <a:t>are:</a:t>
            </a:r>
            <a:endParaRPr b="0" lang="en-US" sz="2200" spc="-1" strike="noStrike">
              <a:solidFill>
                <a:srgbClr val="000000"/>
              </a:solidFill>
              <a:latin typeface="Calibri"/>
            </a:endParaRPr>
          </a:p>
          <a:p>
            <a:pPr marL="343080" indent="-342720">
              <a:lnSpc>
                <a:spcPct val="100000"/>
              </a:lnSpc>
              <a:spcBef>
                <a:spcPts val="99"/>
              </a:spcBef>
            </a:pPr>
            <a:endParaRPr b="0" lang="en-US" sz="2200" spc="-1" strike="noStrike">
              <a:solidFill>
                <a:srgbClr val="000000"/>
              </a:solidFill>
              <a:latin typeface="Calibri"/>
            </a:endParaRPr>
          </a:p>
          <a:p>
            <a:pPr marL="343080" indent="-342720">
              <a:lnSpc>
                <a:spcPct val="100000"/>
              </a:lnSpc>
              <a:spcBef>
                <a:spcPts val="439"/>
              </a:spcBef>
              <a:buClr>
                <a:srgbClr val="0070c0"/>
              </a:buClr>
              <a:buFont typeface="Arial"/>
              <a:buChar char="•"/>
            </a:pPr>
            <a:r>
              <a:rPr b="0" lang="en-US" sz="2200" spc="-1" strike="noStrike">
                <a:solidFill>
                  <a:srgbClr val="0070c0"/>
                </a:solidFill>
                <a:latin typeface="Calibri"/>
              </a:rPr>
              <a:t> </a:t>
            </a:r>
            <a:r>
              <a:rPr b="1" i="1" lang="en-US" sz="2200" spc="-1" strike="noStrike">
                <a:solidFill>
                  <a:srgbClr val="0070c0"/>
                </a:solidFill>
                <a:latin typeface="Calibri"/>
              </a:rPr>
              <a:t>perpendicular  </a:t>
            </a:r>
            <a:r>
              <a:rPr b="0" lang="en-US" sz="2200" spc="-1" strike="noStrike">
                <a:solidFill>
                  <a:srgbClr val="0070c0"/>
                </a:solidFill>
                <a:latin typeface="Calibri"/>
              </a:rPr>
              <a:t>to both each other &amp; to the direction of propagation from the antenna</a:t>
            </a:r>
            <a:endParaRPr b="0" lang="en-US" sz="2200" spc="-1" strike="noStrike">
              <a:solidFill>
                <a:srgbClr val="000000"/>
              </a:solidFill>
              <a:latin typeface="Calibri"/>
            </a:endParaRPr>
          </a:p>
          <a:p>
            <a:pPr marL="343080" indent="-342720">
              <a:lnSpc>
                <a:spcPct val="100000"/>
              </a:lnSpc>
              <a:spcBef>
                <a:spcPts val="439"/>
              </a:spcBef>
              <a:buClr>
                <a:srgbClr val="0070c0"/>
              </a:buClr>
              <a:buFont typeface="Arial"/>
              <a:buChar char="•"/>
            </a:pPr>
            <a:r>
              <a:rPr b="1" lang="en-US" sz="2200" spc="-1" strike="noStrike">
                <a:solidFill>
                  <a:srgbClr val="0070c0"/>
                </a:solidFill>
                <a:latin typeface="Calibri"/>
              </a:rPr>
              <a:t>proportional to each other</a:t>
            </a:r>
            <a:r>
              <a:rPr b="1" lang="en-US" sz="2200" spc="-1" strike="noStrike">
                <a:solidFill>
                  <a:srgbClr val="000000"/>
                </a:solidFill>
                <a:latin typeface="Calibri"/>
              </a:rPr>
              <a:t> </a:t>
            </a:r>
            <a:r>
              <a:rPr b="0" lang="en-US" sz="2200" spc="-1" strike="noStrike">
                <a:solidFill>
                  <a:srgbClr val="000000"/>
                </a:solidFill>
                <a:latin typeface="Calibri"/>
              </a:rPr>
              <a:t>(so it is sufficient to know only one of them)</a:t>
            </a:r>
            <a:endParaRPr b="0" lang="en-US" sz="2200" spc="-1" strike="noStrike">
              <a:solidFill>
                <a:srgbClr val="000000"/>
              </a:solidFill>
              <a:latin typeface="Calibri"/>
            </a:endParaRPr>
          </a:p>
          <a:p>
            <a:pPr marL="343080" indent="-342720">
              <a:lnSpc>
                <a:spcPct val="100000"/>
              </a:lnSpc>
              <a:spcBef>
                <a:spcPts val="99"/>
              </a:spcBef>
            </a:pPr>
            <a:endParaRPr b="0" lang="en-US" sz="2200" spc="-1" strike="noStrike">
              <a:solidFill>
                <a:srgbClr val="000000"/>
              </a:solidFill>
              <a:latin typeface="Calibri"/>
            </a:endParaRPr>
          </a:p>
          <a:p>
            <a:pPr marL="343080" indent="-342720">
              <a:lnSpc>
                <a:spcPct val="100000"/>
              </a:lnSpc>
              <a:spcBef>
                <a:spcPts val="439"/>
              </a:spcBef>
            </a:pPr>
            <a:r>
              <a:rPr b="0" lang="en-US" sz="2200" spc="-1" strike="noStrike">
                <a:solidFill>
                  <a:srgbClr val="000000"/>
                </a:solidFill>
                <a:latin typeface="Calibri"/>
              </a:rPr>
              <a:t>In  response to a </a:t>
            </a:r>
            <a:r>
              <a:rPr b="1" lang="en-US" sz="2200" spc="-1" strike="noStrike">
                <a:solidFill>
                  <a:srgbClr val="00b050"/>
                </a:solidFill>
                <a:latin typeface="Calibri"/>
              </a:rPr>
              <a:t>transmitted sinusoid </a:t>
            </a:r>
            <a:r>
              <a:rPr b="1" i="1" lang="en-US" sz="2200" spc="-1" strike="noStrike">
                <a:solidFill>
                  <a:srgbClr val="00b050"/>
                </a:solidFill>
                <a:latin typeface="Calibri"/>
              </a:rPr>
              <a:t>cos(2πft)</a:t>
            </a:r>
            <a:r>
              <a:rPr b="1" lang="en-US" sz="2200" spc="-1" strike="noStrike">
                <a:solidFill>
                  <a:srgbClr val="00b050"/>
                </a:solidFill>
                <a:latin typeface="Calibri"/>
              </a:rPr>
              <a:t>,</a:t>
            </a:r>
            <a:r>
              <a:rPr b="0" lang="en-US" sz="2200" spc="-1" strike="noStrike">
                <a:solidFill>
                  <a:srgbClr val="000000"/>
                </a:solidFill>
                <a:latin typeface="Calibri"/>
              </a:rPr>
              <a:t> the electric far field at </a:t>
            </a:r>
            <a:r>
              <a:rPr b="1" lang="en-US" sz="2200" spc="-1" strike="noStrike">
                <a:solidFill>
                  <a:srgbClr val="000000"/>
                </a:solidFill>
                <a:latin typeface="Calibri"/>
              </a:rPr>
              <a:t>time </a:t>
            </a:r>
            <a:r>
              <a:rPr b="1" i="1" lang="en-US" sz="2200" spc="-1" strike="noStrike">
                <a:solidFill>
                  <a:srgbClr val="00b050"/>
                </a:solidFill>
                <a:latin typeface="Calibri"/>
              </a:rPr>
              <a:t>t</a:t>
            </a:r>
            <a:r>
              <a:rPr b="0" lang="en-US" sz="2200" spc="-1" strike="noStrike">
                <a:solidFill>
                  <a:srgbClr val="000000"/>
                </a:solidFill>
                <a:latin typeface="Calibri"/>
              </a:rPr>
              <a:t> can be expressed as:</a:t>
            </a:r>
            <a:endParaRPr b="0" lang="en-US" sz="2200" spc="-1" strike="noStrike">
              <a:solidFill>
                <a:srgbClr val="000000"/>
              </a:solidFill>
              <a:latin typeface="Calibri"/>
            </a:endParaRPr>
          </a:p>
          <a:p>
            <a:pPr marL="343080" indent="-342720">
              <a:lnSpc>
                <a:spcPct val="100000"/>
              </a:lnSpc>
              <a:spcBef>
                <a:spcPts val="439"/>
              </a:spcBef>
            </a:pPr>
            <a:r>
              <a:rPr b="1" lang="en-US" sz="2200" spc="-1" strike="noStrike">
                <a:solidFill>
                  <a:srgbClr val="92d050"/>
                </a:solidFill>
                <a:latin typeface="Calibri"/>
              </a:rPr>
              <a:t>     </a:t>
            </a:r>
            <a:r>
              <a:rPr b="1" i="1" lang="en-US" sz="2200" spc="-1" strike="noStrike">
                <a:solidFill>
                  <a:srgbClr val="92d050"/>
                </a:solidFill>
                <a:latin typeface="Calibri"/>
              </a:rPr>
              <a:t>E (f, t (r,θ,ψ))  = a</a:t>
            </a:r>
            <a:r>
              <a:rPr b="1" i="1" lang="en-US" sz="2200" spc="-1" strike="noStrike" baseline="-25000">
                <a:solidFill>
                  <a:srgbClr val="92d050"/>
                </a:solidFill>
                <a:latin typeface="Calibri"/>
              </a:rPr>
              <a:t>s</a:t>
            </a:r>
            <a:r>
              <a:rPr b="1" i="1" lang="en-US" sz="2200" spc="-1" strike="noStrike">
                <a:solidFill>
                  <a:srgbClr val="92d050"/>
                </a:solidFill>
                <a:latin typeface="Calibri"/>
              </a:rPr>
              <a:t> (θ, ψ, f) * cos (2πf(t-r/c) ) / r</a:t>
            </a:r>
            <a:endParaRPr b="0" lang="en-US" sz="2200" spc="-1" strike="noStrike">
              <a:solidFill>
                <a:srgbClr val="000000"/>
              </a:solidFill>
              <a:latin typeface="Calibri"/>
            </a:endParaRPr>
          </a:p>
          <a:p>
            <a:pPr marL="343080" indent="-342720">
              <a:lnSpc>
                <a:spcPct val="100000"/>
              </a:lnSpc>
              <a:spcBef>
                <a:spcPts val="439"/>
              </a:spcBef>
            </a:pPr>
            <a:endParaRPr b="0" lang="en-US" sz="2200" spc="-1" strike="noStrike">
              <a:solidFill>
                <a:srgbClr val="000000"/>
              </a:solidFill>
              <a:latin typeface="Calibri"/>
            </a:endParaRPr>
          </a:p>
          <a:p>
            <a:pPr marL="343080" indent="-342720">
              <a:lnSpc>
                <a:spcPct val="100000"/>
              </a:lnSpc>
              <a:spcBef>
                <a:spcPts val="641"/>
              </a:spcBef>
            </a:pPr>
            <a:endParaRPr b="0" lang="en-US" sz="2200" spc="-1" strike="noStrike">
              <a:solidFill>
                <a:srgbClr val="000000"/>
              </a:solidFill>
              <a:latin typeface="Calibri"/>
            </a:endParaRPr>
          </a:p>
        </p:txBody>
      </p:sp>
      <p:sp>
        <p:nvSpPr>
          <p:cNvPr id="593" name="TextShape 3"/>
          <p:cNvSpPr txBox="1"/>
          <p:nvPr/>
        </p:nvSpPr>
        <p:spPr>
          <a:xfrm>
            <a:off x="6553080" y="6356520"/>
            <a:ext cx="2133360" cy="364680"/>
          </a:xfrm>
          <a:prstGeom prst="rect">
            <a:avLst/>
          </a:prstGeom>
          <a:noFill/>
          <a:ln>
            <a:noFill/>
          </a:ln>
        </p:spPr>
        <p:txBody>
          <a:bodyPr anchor="ctr"/>
          <a:p>
            <a:pPr algn="r">
              <a:lnSpc>
                <a:spcPct val="100000"/>
              </a:lnSpc>
            </a:pPr>
            <a:fld id="{7856B71F-0381-406A-B07F-2BB34FF4327F}" type="slidenum">
              <a:rPr b="0" lang="en-US" sz="1200" spc="-1" strike="noStrike">
                <a:solidFill>
                  <a:srgbClr val="8b8b8b"/>
                </a:solidFill>
                <a:latin typeface="Verdana"/>
              </a:rPr>
              <a:t>&lt;number&gt;</a:t>
            </a:fld>
            <a:endParaRPr b="0" lang="en-US" sz="1200" spc="-1" strike="noStrike">
              <a:latin typeface="Times New Roman"/>
            </a:endParaRPr>
          </a:p>
        </p:txBody>
      </p:sp>
      <p:sp>
        <p:nvSpPr>
          <p:cNvPr id="594" name="CustomShape 4"/>
          <p:cNvSpPr/>
          <p:nvPr/>
        </p:nvSpPr>
        <p:spPr>
          <a:xfrm>
            <a:off x="380880" y="4724280"/>
            <a:ext cx="9143640" cy="639000"/>
          </a:xfrm>
          <a:prstGeom prst="rect">
            <a:avLst/>
          </a:prstGeom>
          <a:noFill/>
          <a:ln w="9360">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Verdana"/>
              </a:rPr>
              <a:t> </a:t>
            </a:r>
            <a:r>
              <a:rPr b="0" lang="en-US" sz="1800" spc="-1" strike="noStrike">
                <a:solidFill>
                  <a:srgbClr val="000000"/>
                </a:solidFill>
                <a:latin typeface="Verdana"/>
              </a:rPr>
              <a:t>Point </a:t>
            </a:r>
            <a:r>
              <a:rPr b="1" i="1" lang="en-US" sz="1800" spc="-1" strike="noStrike">
                <a:solidFill>
                  <a:srgbClr val="00b050"/>
                </a:solidFill>
                <a:latin typeface="Verdana"/>
              </a:rPr>
              <a:t>u</a:t>
            </a:r>
            <a:r>
              <a:rPr b="0" lang="en-US" sz="1800" spc="-1" strike="noStrike">
                <a:solidFill>
                  <a:srgbClr val="000000"/>
                </a:solidFill>
                <a:latin typeface="Verdana"/>
              </a:rPr>
              <a:t> </a:t>
            </a:r>
            <a:r>
              <a:rPr b="1" i="1" lang="en-US" sz="1800" spc="-1" strike="noStrike">
                <a:solidFill>
                  <a:srgbClr val="00b050"/>
                </a:solidFill>
                <a:latin typeface="Verdana"/>
              </a:rPr>
              <a:t>(r,θ,ψ) </a:t>
            </a:r>
            <a:r>
              <a:rPr b="0" lang="en-US" sz="1800" spc="-1" strike="noStrike">
                <a:solidFill>
                  <a:srgbClr val="000000"/>
                </a:solidFill>
                <a:latin typeface="Verdana"/>
              </a:rPr>
              <a:t>in space @ which the electric field is being measured</a:t>
            </a:r>
            <a:endParaRPr b="0" lang="en-US" sz="1800" spc="-1" strike="noStrike">
              <a:latin typeface="Arial"/>
            </a:endParaRPr>
          </a:p>
          <a:p>
            <a:pPr>
              <a:lnSpc>
                <a:spcPct val="100000"/>
              </a:lnSpc>
            </a:pPr>
            <a:endParaRPr b="0" lang="en-US" sz="1800" spc="-1" strike="noStrike">
              <a:latin typeface="Arial"/>
            </a:endParaRPr>
          </a:p>
        </p:txBody>
      </p:sp>
      <p:sp>
        <p:nvSpPr>
          <p:cNvPr id="595" name="CustomShape 5"/>
          <p:cNvSpPr/>
          <p:nvPr/>
        </p:nvSpPr>
        <p:spPr>
          <a:xfrm>
            <a:off x="638640" y="5181480"/>
            <a:ext cx="577692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Verdana"/>
              </a:rPr>
              <a:t>Distance </a:t>
            </a:r>
            <a:r>
              <a:rPr b="1" i="1" lang="en-US" sz="1800" spc="-1" strike="noStrike">
                <a:solidFill>
                  <a:srgbClr val="00b050"/>
                </a:solidFill>
                <a:latin typeface="Verdana"/>
              </a:rPr>
              <a:t>r  </a:t>
            </a:r>
            <a:r>
              <a:rPr b="0" lang="en-US" sz="1800" spc="-1" strike="noStrike">
                <a:solidFill>
                  <a:srgbClr val="000000"/>
                </a:solidFill>
                <a:latin typeface="Verdana"/>
              </a:rPr>
              <a:t>from the transmit antenna to point </a:t>
            </a:r>
            <a:r>
              <a:rPr b="1" i="1" lang="en-US" sz="1800" spc="-1" strike="noStrike">
                <a:solidFill>
                  <a:srgbClr val="00b050"/>
                </a:solidFill>
                <a:latin typeface="Verdana"/>
              </a:rPr>
              <a:t>u</a:t>
            </a:r>
            <a:endParaRPr b="0" lang="en-US" sz="1800" spc="-1" strike="noStrike">
              <a:latin typeface="Arial"/>
            </a:endParaRPr>
          </a:p>
        </p:txBody>
      </p:sp>
      <p:sp>
        <p:nvSpPr>
          <p:cNvPr id="596" name="CustomShape 6"/>
          <p:cNvSpPr/>
          <p:nvPr/>
        </p:nvSpPr>
        <p:spPr>
          <a:xfrm flipH="1" flipV="1" rot="5400000">
            <a:off x="3047400" y="4952880"/>
            <a:ext cx="1599840" cy="533160"/>
          </a:xfrm>
          <a:custGeom>
            <a:avLst/>
            <a:gdLst/>
            <a:ahLst/>
            <a:rect l="l" t="t" r="r" b="b"/>
            <a:pathLst>
              <a:path w="21600" h="21600">
                <a:moveTo>
                  <a:pt x="0" y="0"/>
                </a:moveTo>
                <a:lnTo>
                  <a:pt x="21600" y="21600"/>
                </a:lnTo>
              </a:path>
            </a:pathLst>
          </a:custGeom>
          <a:noFill/>
          <a:ln w="9360">
            <a:solidFill>
              <a:schemeClr val="tx1"/>
            </a:solidFill>
            <a:round/>
            <a:tailEnd len="med" type="triangle" w="med"/>
          </a:ln>
        </p:spPr>
        <p:style>
          <a:lnRef idx="0"/>
          <a:fillRef idx="0"/>
          <a:effectRef idx="0"/>
          <a:fontRef idx="minor"/>
        </p:style>
      </p:sp>
      <p:sp>
        <p:nvSpPr>
          <p:cNvPr id="597" name="CustomShape 7"/>
          <p:cNvSpPr/>
          <p:nvPr/>
        </p:nvSpPr>
        <p:spPr>
          <a:xfrm>
            <a:off x="228600" y="5867280"/>
            <a:ext cx="9143640" cy="364680"/>
          </a:xfrm>
          <a:prstGeom prst="rect">
            <a:avLst/>
          </a:prstGeom>
          <a:noFill/>
          <a:ln w="9360">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Verdana"/>
              </a:rPr>
              <a:t>Radiation pattern of the sending antenna @ </a:t>
            </a:r>
            <a:r>
              <a:rPr b="1" i="1" lang="en-US" sz="1800" spc="-1" strike="noStrike">
                <a:solidFill>
                  <a:srgbClr val="000000"/>
                </a:solidFill>
                <a:latin typeface="Verdana"/>
              </a:rPr>
              <a:t>frequency</a:t>
            </a:r>
            <a:r>
              <a:rPr b="1" i="1" lang="en-US" sz="1800" spc="-1" strike="noStrike">
                <a:solidFill>
                  <a:srgbClr val="00b050"/>
                </a:solidFill>
                <a:latin typeface="Verdana"/>
              </a:rPr>
              <a:t> f </a:t>
            </a:r>
            <a:r>
              <a:rPr b="0" lang="en-US" sz="1800" spc="-1" strike="noStrike">
                <a:solidFill>
                  <a:srgbClr val="000000"/>
                </a:solidFill>
                <a:latin typeface="Verdana"/>
              </a:rPr>
              <a:t>&amp; </a:t>
            </a:r>
            <a:r>
              <a:rPr b="1" i="1" lang="en-US" sz="1800" spc="-1" strike="noStrike">
                <a:solidFill>
                  <a:srgbClr val="000000"/>
                </a:solidFill>
                <a:latin typeface="Verdana"/>
              </a:rPr>
              <a:t>direction </a:t>
            </a:r>
            <a:r>
              <a:rPr b="1" i="1" lang="en-US" sz="1800" spc="-1" strike="noStrike">
                <a:solidFill>
                  <a:srgbClr val="00b050"/>
                </a:solidFill>
                <a:latin typeface="Verdana"/>
              </a:rPr>
              <a:t>(θ,ψ)</a:t>
            </a:r>
            <a:endParaRPr b="0" lang="en-US" sz="1800" spc="-1" strike="noStrike">
              <a:latin typeface="Arial"/>
            </a:endParaRPr>
          </a:p>
        </p:txBody>
      </p:sp>
      <p:sp>
        <p:nvSpPr>
          <p:cNvPr id="598" name="CustomShape 8"/>
          <p:cNvSpPr/>
          <p:nvPr/>
        </p:nvSpPr>
        <p:spPr>
          <a:xfrm>
            <a:off x="3581280" y="3733920"/>
            <a:ext cx="2361960" cy="761760"/>
          </a:xfrm>
          <a:prstGeom prst="ellipse">
            <a:avLst/>
          </a:prstGeom>
          <a:noFill/>
          <a:ln w="9360">
            <a:solidFill>
              <a:srgbClr val="c00000"/>
            </a:solidFill>
            <a:round/>
          </a:ln>
        </p:spPr>
        <p:style>
          <a:lnRef idx="0"/>
          <a:fillRef idx="0"/>
          <a:effectRef idx="0"/>
          <a:fontRef idx="minor"/>
        </p:style>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9" name="TextShape 1"/>
          <p:cNvSpPr txBox="1"/>
          <p:nvPr/>
        </p:nvSpPr>
        <p:spPr>
          <a:xfrm>
            <a:off x="-304920" y="0"/>
            <a:ext cx="8575200" cy="1215720"/>
          </a:xfrm>
          <a:prstGeom prst="rect">
            <a:avLst/>
          </a:prstGeom>
          <a:noFill/>
          <a:ln w="9360">
            <a:noFill/>
          </a:ln>
        </p:spPr>
        <p:txBody>
          <a:bodyPr anchor="ctr"/>
          <a:p>
            <a:pPr algn="ctr">
              <a:lnSpc>
                <a:spcPct val="100000"/>
              </a:lnSpc>
            </a:pPr>
            <a:r>
              <a:rPr b="0" lang="en-US" sz="3600" spc="-1" strike="noStrike">
                <a:solidFill>
                  <a:srgbClr val="000000"/>
                </a:solidFill>
                <a:latin typeface="Calibri"/>
              </a:rPr>
              <a:t>Wavelength of Electromagnetic Radiation</a:t>
            </a:r>
            <a:endParaRPr b="0" lang="en-US" sz="3600" spc="-1" strike="noStrike">
              <a:solidFill>
                <a:srgbClr val="000000"/>
              </a:solidFill>
              <a:latin typeface="Verdana"/>
            </a:endParaRPr>
          </a:p>
        </p:txBody>
      </p:sp>
      <p:sp>
        <p:nvSpPr>
          <p:cNvPr id="600" name="TextShape 2"/>
          <p:cNvSpPr txBox="1"/>
          <p:nvPr/>
        </p:nvSpPr>
        <p:spPr>
          <a:xfrm>
            <a:off x="0" y="1066680"/>
            <a:ext cx="9143640" cy="4266720"/>
          </a:xfrm>
          <a:prstGeom prst="rect">
            <a:avLst/>
          </a:prstGeom>
          <a:noFill/>
          <a:ln w="9360">
            <a:noFill/>
          </a:ln>
        </p:spPr>
        <p:txBody>
          <a:bodyPr/>
          <a:p>
            <a:pPr marL="343080" indent="-342720">
              <a:lnSpc>
                <a:spcPct val="100000"/>
              </a:lnSpc>
              <a:spcBef>
                <a:spcPts val="641"/>
              </a:spcBef>
              <a:buClr>
                <a:srgbClr val="000000"/>
              </a:buClr>
              <a:buFont typeface="Arial"/>
              <a:buChar char="•"/>
            </a:pPr>
            <a:r>
              <a:rPr b="1" i="1" lang="en-US" sz="3200" spc="-1" strike="noStrike">
                <a:solidFill>
                  <a:srgbClr val="000000"/>
                </a:solidFill>
                <a:latin typeface="Calibri"/>
              </a:rPr>
              <a:t>Frequency</a:t>
            </a:r>
            <a:r>
              <a:rPr b="0" i="1" lang="en-US" sz="3200" spc="-1" strike="noStrike">
                <a:solidFill>
                  <a:srgbClr val="000000"/>
                </a:solidFill>
                <a:latin typeface="Calibri"/>
              </a:rPr>
              <a:t> </a:t>
            </a:r>
            <a:r>
              <a:rPr b="0" i="1" lang="en-US" sz="3200" spc="-1" strike="noStrike">
                <a:solidFill>
                  <a:srgbClr val="808000"/>
                </a:solidFill>
                <a:latin typeface="Calibri"/>
              </a:rPr>
              <a:t>f</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1" i="1" lang="en-US" sz="3200" spc="-1" strike="noStrike">
                <a:solidFill>
                  <a:srgbClr val="000000"/>
                </a:solidFill>
                <a:latin typeface="Calibri"/>
              </a:rPr>
              <a:t>Wavelength</a:t>
            </a:r>
            <a:r>
              <a:rPr b="0" lang="en-US" sz="3200" spc="-1" strike="noStrike">
                <a:solidFill>
                  <a:srgbClr val="000000"/>
                </a:solidFill>
                <a:latin typeface="Calibri"/>
              </a:rPr>
              <a:t> </a:t>
            </a:r>
            <a:r>
              <a:rPr b="1" lang="en-US" sz="3200" spc="-1" strike="noStrike">
                <a:solidFill>
                  <a:srgbClr val="000000"/>
                </a:solidFill>
                <a:latin typeface="Symbol"/>
              </a:rPr>
              <a:t></a:t>
            </a:r>
            <a:r>
              <a:rPr b="1" lang="en-US" sz="3200" spc="-1" strike="noStrike">
                <a:solidFill>
                  <a:srgbClr val="000000"/>
                </a:solidFill>
                <a:latin typeface="Calibri"/>
              </a:rPr>
              <a:t> </a:t>
            </a:r>
            <a:endParaRPr b="0" lang="en-US" sz="3200" spc="-1" strike="noStrike">
              <a:solidFill>
                <a:srgbClr val="000000"/>
              </a:solidFill>
              <a:latin typeface="Calibri"/>
            </a:endParaRPr>
          </a:p>
          <a:p>
            <a:pPr marL="343080" indent="-342720">
              <a:lnSpc>
                <a:spcPct val="100000"/>
              </a:lnSpc>
              <a:spcBef>
                <a:spcPts val="641"/>
              </a:spcBef>
            </a:pPr>
            <a:r>
              <a:rPr b="1" lang="en-US" sz="3200" spc="-1" strike="noStrike">
                <a:solidFill>
                  <a:srgbClr val="000000"/>
                </a:solidFill>
                <a:latin typeface="Calibri"/>
              </a:rPr>
              <a:t>     </a:t>
            </a:r>
            <a:r>
              <a:rPr b="1" lang="en-US" sz="3200" spc="-1" strike="noStrike">
                <a:solidFill>
                  <a:srgbClr val="cccc00"/>
                </a:solidFill>
                <a:latin typeface="Symbol"/>
              </a:rPr>
              <a:t></a:t>
            </a:r>
            <a:r>
              <a:rPr b="1" lang="en-US" sz="3200" spc="-1" strike="noStrike">
                <a:solidFill>
                  <a:srgbClr val="cccc00"/>
                </a:solidFill>
                <a:latin typeface="Calibri"/>
              </a:rPr>
              <a:t> </a:t>
            </a:r>
            <a:r>
              <a:rPr b="1" lang="en-US" sz="3200" spc="-1" strike="noStrike">
                <a:solidFill>
                  <a:srgbClr val="cccc00"/>
                </a:solidFill>
                <a:latin typeface="Calibri"/>
              </a:rPr>
              <a:t>= c/</a:t>
            </a:r>
            <a:r>
              <a:rPr b="1" i="1" lang="en-US" sz="3200" spc="-1" strike="noStrike">
                <a:solidFill>
                  <a:srgbClr val="cccc00"/>
                </a:solidFill>
                <a:latin typeface="Calibri"/>
              </a:rPr>
              <a:t>f</a:t>
            </a:r>
            <a:endParaRPr b="0" lang="en-US" sz="3200" spc="-1" strike="noStrike">
              <a:solidFill>
                <a:srgbClr val="000000"/>
              </a:solidFill>
              <a:latin typeface="Calibri"/>
            </a:endParaRPr>
          </a:p>
          <a:p>
            <a:pPr marL="343080" indent="-342720">
              <a:lnSpc>
                <a:spcPct val="100000"/>
              </a:lnSpc>
              <a:spcBef>
                <a:spcPts val="641"/>
              </a:spcBef>
            </a:pPr>
            <a:r>
              <a:rPr b="0" lang="en-US" sz="3200" spc="-1" strike="noStrike">
                <a:solidFill>
                  <a:srgbClr val="000000"/>
                </a:solidFill>
                <a:latin typeface="Calibri"/>
              </a:rPr>
              <a:t>  </a:t>
            </a:r>
            <a:r>
              <a:rPr b="0" lang="en-US" sz="3200" spc="-1" strike="noStrike">
                <a:solidFill>
                  <a:srgbClr val="000000"/>
                </a:solidFill>
                <a:latin typeface="Calibri"/>
              </a:rPr>
              <a:t>where c is the </a:t>
            </a:r>
            <a:r>
              <a:rPr b="1" lang="en-US" sz="3200" spc="-1" strike="noStrike">
                <a:solidFill>
                  <a:srgbClr val="000000"/>
                </a:solidFill>
                <a:latin typeface="Calibri"/>
              </a:rPr>
              <a:t>speed of light </a:t>
            </a:r>
            <a:r>
              <a:rPr b="1" lang="en-US" sz="3200" spc="-1" strike="noStrike">
                <a:solidFill>
                  <a:srgbClr val="808000"/>
                </a:solidFill>
                <a:latin typeface="Calibri"/>
              </a:rPr>
              <a:t>c</a:t>
            </a:r>
            <a:r>
              <a:rPr b="0" lang="en-US" sz="3200" spc="-1" strike="noStrike">
                <a:solidFill>
                  <a:srgbClr val="000000"/>
                </a:solidFill>
                <a:latin typeface="Calibri"/>
              </a:rPr>
              <a:t>=3x10</a:t>
            </a:r>
            <a:r>
              <a:rPr b="0" lang="en-US" sz="3200" spc="-1" strike="noStrike" baseline="30000">
                <a:solidFill>
                  <a:srgbClr val="000000"/>
                </a:solidFill>
                <a:latin typeface="Calibri"/>
              </a:rPr>
              <a:t>8 </a:t>
            </a:r>
            <a:r>
              <a:rPr b="0" lang="en-US" sz="3200" spc="-1" strike="noStrike">
                <a:solidFill>
                  <a:srgbClr val="000000"/>
                </a:solidFill>
                <a:latin typeface="Calibri"/>
              </a:rPr>
              <a:t>m/s</a:t>
            </a:r>
            <a:endParaRPr b="0" lang="en-US" sz="3200" spc="-1" strike="noStrike">
              <a:solidFill>
                <a:srgbClr val="000000"/>
              </a:solidFill>
              <a:latin typeface="Calibri"/>
            </a:endParaRPr>
          </a:p>
          <a:p>
            <a:pPr marL="343080" indent="-342720">
              <a:lnSpc>
                <a:spcPct val="100000"/>
              </a:lnSpc>
              <a:spcBef>
                <a:spcPts val="641"/>
              </a:spcBef>
            </a:pPr>
            <a:endParaRPr b="0" lang="en-US" sz="3200" spc="-1" strike="noStrike">
              <a:solidFill>
                <a:srgbClr val="000000"/>
              </a:solidFill>
              <a:latin typeface="Calibri"/>
            </a:endParaRPr>
          </a:p>
          <a:p>
            <a:pPr marL="343080" indent="-342720">
              <a:lnSpc>
                <a:spcPct val="100000"/>
              </a:lnSpc>
              <a:spcBef>
                <a:spcPts val="479"/>
              </a:spcBef>
            </a:pPr>
            <a:r>
              <a:rPr b="0" lang="en-US" sz="2400" spc="-1" strike="noStrike">
                <a:solidFill>
                  <a:srgbClr val="000000"/>
                </a:solidFill>
                <a:latin typeface="Calibri"/>
              </a:rPr>
              <a:t>Example: cellular communication around 0.9GHz, 1.9GHz, and 5.8GHz </a:t>
            </a:r>
            <a:r>
              <a:rPr b="0" lang="en-US" sz="2400" spc="-1" strike="noStrike">
                <a:solidFill>
                  <a:srgbClr val="000000"/>
                </a:solidFill>
                <a:latin typeface="Wingdings"/>
              </a:rPr>
              <a:t></a:t>
            </a:r>
            <a:r>
              <a:rPr b="0" lang="en-US" sz="2400" spc="-1" strike="noStrike">
                <a:solidFill>
                  <a:srgbClr val="000000"/>
                </a:solidFill>
                <a:latin typeface="Calibri"/>
              </a:rPr>
              <a:t> wavelength is a fraction of a meter</a:t>
            </a:r>
            <a:endParaRPr b="0" lang="en-US" sz="2400" spc="-1" strike="noStrike">
              <a:solidFill>
                <a:srgbClr val="000000"/>
              </a:solidFill>
              <a:latin typeface="Calibri"/>
            </a:endParaRPr>
          </a:p>
        </p:txBody>
      </p:sp>
      <p:sp>
        <p:nvSpPr>
          <p:cNvPr id="601" name="TextShape 3"/>
          <p:cNvSpPr txBox="1"/>
          <p:nvPr/>
        </p:nvSpPr>
        <p:spPr>
          <a:xfrm>
            <a:off x="6553080" y="6356520"/>
            <a:ext cx="2133360" cy="364680"/>
          </a:xfrm>
          <a:prstGeom prst="rect">
            <a:avLst/>
          </a:prstGeom>
          <a:noFill/>
          <a:ln>
            <a:noFill/>
          </a:ln>
        </p:spPr>
        <p:txBody>
          <a:bodyPr anchor="ctr"/>
          <a:p>
            <a:pPr algn="r">
              <a:lnSpc>
                <a:spcPct val="100000"/>
              </a:lnSpc>
            </a:pPr>
            <a:fld id="{0185A9EB-93E8-4C15-9F85-21400CD3D52F}" type="slidenum">
              <a:rPr b="0" lang="en-US" sz="1200" spc="-1" strike="noStrike">
                <a:solidFill>
                  <a:srgbClr val="8b8b8b"/>
                </a:solidFill>
                <a:latin typeface="Verdana"/>
              </a:rPr>
              <a:t>&lt;number&gt;</a:t>
            </a:fld>
            <a:endParaRPr b="0" lang="en-US" sz="1200" spc="-1" strike="noStrike">
              <a:latin typeface="Times New Roman"/>
            </a:endParaRPr>
          </a:p>
        </p:txBody>
      </p:sp>
      <p:sp>
        <p:nvSpPr>
          <p:cNvPr id="602" name="CustomShape 4"/>
          <p:cNvSpPr/>
          <p:nvPr/>
        </p:nvSpPr>
        <p:spPr>
          <a:xfrm>
            <a:off x="0" y="5105520"/>
            <a:ext cx="9143640" cy="1248480"/>
          </a:xfrm>
          <a:prstGeom prst="rect">
            <a:avLst/>
          </a:prstGeom>
          <a:noFill/>
          <a:ln w="9360">
            <a:noFill/>
          </a:ln>
        </p:spPr>
        <p:style>
          <a:lnRef idx="0"/>
          <a:fillRef idx="0"/>
          <a:effectRef idx="0"/>
          <a:fontRef idx="minor"/>
        </p:style>
        <p:txBody>
          <a:bodyPr lIns="90000" rIns="90000" tIns="45000" bIns="45000"/>
          <a:p>
            <a:pPr>
              <a:lnSpc>
                <a:spcPct val="100000"/>
              </a:lnSpc>
            </a:pPr>
            <a:r>
              <a:rPr b="0" lang="en-US" sz="4000" spc="-1" strike="noStrike">
                <a:solidFill>
                  <a:srgbClr val="000000"/>
                </a:solidFill>
                <a:latin typeface="Wingdings"/>
              </a:rPr>
              <a:t></a:t>
            </a:r>
            <a:r>
              <a:rPr b="0" lang="en-US" sz="1800" spc="-1" strike="noStrike">
                <a:solidFill>
                  <a:srgbClr val="000000"/>
                </a:solidFill>
                <a:latin typeface="Verdana"/>
              </a:rPr>
              <a:t> </a:t>
            </a:r>
            <a:r>
              <a:rPr b="0" lang="en-US" sz="1800" spc="-1" strike="noStrike">
                <a:solidFill>
                  <a:srgbClr val="000000"/>
                </a:solidFill>
                <a:latin typeface="Verdana"/>
              </a:rPr>
              <a:t>To calculate the electromagnetic field equations at a receiver:</a:t>
            </a:r>
            <a:endParaRPr b="0" lang="en-US" sz="1800" spc="-1" strike="noStrike">
              <a:latin typeface="Arial"/>
            </a:endParaRPr>
          </a:p>
          <a:p>
            <a:pPr>
              <a:lnSpc>
                <a:spcPct val="100000"/>
              </a:lnSpc>
            </a:pPr>
            <a:r>
              <a:rPr b="0" lang="en-US" sz="1800" spc="-1" strike="noStrike">
                <a:solidFill>
                  <a:srgbClr val="000000"/>
                </a:solidFill>
                <a:latin typeface="Verdana"/>
              </a:rPr>
              <a:t>the locations of receiver, transmitter &amp; obstructions need to be known with sub-meter accuracy</a:t>
            </a:r>
            <a:endParaRPr b="0" lang="en-US" sz="1800" spc="-1" strike="noStrike">
              <a:latin typeface="Arial"/>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3" name="TextShape 1"/>
          <p:cNvSpPr txBox="1"/>
          <p:nvPr/>
        </p:nvSpPr>
        <p:spPr>
          <a:xfrm>
            <a:off x="304920" y="0"/>
            <a:ext cx="8000640" cy="1215720"/>
          </a:xfrm>
          <a:prstGeom prst="rect">
            <a:avLst/>
          </a:prstGeom>
          <a:noFill/>
          <a:ln w="9360">
            <a:noFill/>
          </a:ln>
        </p:spPr>
        <p:txBody>
          <a:bodyPr anchor="ctr"/>
          <a:p>
            <a:pPr algn="ctr">
              <a:lnSpc>
                <a:spcPct val="100000"/>
              </a:lnSpc>
            </a:pPr>
            <a:r>
              <a:rPr b="0" lang="en-US" sz="4400" spc="-1" strike="noStrike">
                <a:solidFill>
                  <a:srgbClr val="000000"/>
                </a:solidFill>
                <a:latin typeface="Calibri"/>
              </a:rPr>
              <a:t>Signals </a:t>
            </a:r>
            <a:endParaRPr b="0" lang="en-US" sz="4400" spc="-1" strike="noStrike">
              <a:solidFill>
                <a:srgbClr val="000000"/>
              </a:solidFill>
              <a:latin typeface="Verdana"/>
            </a:endParaRPr>
          </a:p>
        </p:txBody>
      </p:sp>
      <p:sp>
        <p:nvSpPr>
          <p:cNvPr id="604" name="TextShape 2"/>
          <p:cNvSpPr txBox="1"/>
          <p:nvPr/>
        </p:nvSpPr>
        <p:spPr>
          <a:xfrm>
            <a:off x="0" y="925560"/>
            <a:ext cx="9143640" cy="5385960"/>
          </a:xfrm>
          <a:prstGeom prst="rect">
            <a:avLst/>
          </a:prstGeom>
          <a:noFill/>
          <a:ln w="9360">
            <a:noFill/>
          </a:ln>
        </p:spPr>
        <p:txBody>
          <a:bodyPr/>
          <a:p>
            <a:pPr marL="343080" indent="-342720">
              <a:lnSpc>
                <a:spcPct val="100000"/>
              </a:lnSpc>
              <a:spcBef>
                <a:spcPts val="439"/>
              </a:spcBef>
              <a:buClr>
                <a:srgbClr val="000000"/>
              </a:buClr>
              <a:buFont typeface="Arial"/>
              <a:buChar char="•"/>
            </a:pPr>
            <a:r>
              <a:rPr b="1" lang="en-US" sz="2200" spc="-1" strike="noStrike">
                <a:solidFill>
                  <a:srgbClr val="000000"/>
                </a:solidFill>
                <a:latin typeface="Calibri"/>
              </a:rPr>
              <a:t>Amplitude (</a:t>
            </a:r>
            <a:r>
              <a:rPr b="1" i="1" lang="en-US" sz="2200" spc="-1" strike="noStrike">
                <a:solidFill>
                  <a:srgbClr val="000000"/>
                </a:solidFill>
                <a:latin typeface="Calibri"/>
              </a:rPr>
              <a:t>A</a:t>
            </a:r>
            <a:r>
              <a:rPr b="1" lang="en-US" sz="2200" spc="-1" strike="noStrike">
                <a:solidFill>
                  <a:srgbClr val="000000"/>
                </a:solidFill>
                <a:latin typeface="Calibri"/>
              </a:rPr>
              <a:t>) </a:t>
            </a:r>
            <a:r>
              <a:rPr b="0" lang="en-US" sz="2200" spc="-1" strike="noStrike">
                <a:solidFill>
                  <a:srgbClr val="000000"/>
                </a:solidFill>
                <a:latin typeface="Calibri"/>
              </a:rPr>
              <a:t>– Maximum value, peak deviation of the function</a:t>
            </a:r>
            <a:endParaRPr b="0" lang="en-US" sz="2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1" i="1" lang="en-US" sz="2200" spc="-1" strike="noStrike">
                <a:solidFill>
                  <a:srgbClr val="000000"/>
                </a:solidFill>
                <a:latin typeface="Calibri"/>
              </a:rPr>
              <a:t>Frequency (f </a:t>
            </a:r>
            <a:r>
              <a:rPr b="1" lang="en-US" sz="2200" spc="-1" strike="noStrike">
                <a:solidFill>
                  <a:srgbClr val="000000"/>
                </a:solidFill>
                <a:latin typeface="Calibri"/>
              </a:rPr>
              <a:t>)</a:t>
            </a:r>
            <a:r>
              <a:rPr b="0" lang="en-US" sz="2200" spc="-1" strike="noStrike">
                <a:solidFill>
                  <a:srgbClr val="000000"/>
                </a:solidFill>
                <a:latin typeface="Calibri"/>
              </a:rPr>
              <a:t>: Rate, </a:t>
            </a:r>
            <a:r>
              <a:rPr b="0" i="1" lang="en-US" sz="2200" spc="-1" strike="noStrike">
                <a:solidFill>
                  <a:srgbClr val="000000"/>
                </a:solidFill>
                <a:latin typeface="Calibri"/>
              </a:rPr>
              <a:t>number of oscillations </a:t>
            </a:r>
            <a:r>
              <a:rPr b="0" lang="en-US" sz="2200" spc="-1" strike="noStrike">
                <a:solidFill>
                  <a:srgbClr val="000000"/>
                </a:solidFill>
                <a:latin typeface="Calibri"/>
              </a:rPr>
              <a:t>in a </a:t>
            </a:r>
            <a:r>
              <a:rPr b="0" i="1" lang="en-US" sz="2200" spc="-1" strike="noStrike">
                <a:solidFill>
                  <a:srgbClr val="000000"/>
                </a:solidFill>
                <a:latin typeface="Calibri"/>
              </a:rPr>
              <a:t>unit time interval</a:t>
            </a:r>
            <a:r>
              <a:rPr b="0" lang="en-US" sz="2200" spc="-1" strike="noStrike">
                <a:solidFill>
                  <a:srgbClr val="000000"/>
                </a:solidFill>
                <a:latin typeface="Calibri"/>
              </a:rPr>
              <a:t>,  in cycles/sec ή Hertz (Hz)</a:t>
            </a:r>
            <a:endParaRPr b="0" lang="en-US" sz="2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1" lang="en-US" sz="2200" spc="-1" strike="noStrike">
                <a:solidFill>
                  <a:srgbClr val="000000"/>
                </a:solidFill>
                <a:latin typeface="Calibri"/>
              </a:rPr>
              <a:t>Phase(φ)</a:t>
            </a:r>
            <a:r>
              <a:rPr b="0" lang="en-US" sz="2200" spc="-1" strike="noStrike">
                <a:solidFill>
                  <a:srgbClr val="000000"/>
                </a:solidFill>
                <a:latin typeface="Calibri"/>
              </a:rPr>
              <a:t> –Specifies the relative position in its cycle the oscillation begins</a:t>
            </a:r>
            <a:endParaRPr b="0" lang="en-US" sz="2200" spc="-1" strike="noStrike">
              <a:solidFill>
                <a:srgbClr val="000000"/>
              </a:solidFill>
              <a:latin typeface="Calibri"/>
            </a:endParaRPr>
          </a:p>
          <a:p>
            <a:pPr marL="343080" indent="-342720">
              <a:lnSpc>
                <a:spcPct val="100000"/>
              </a:lnSpc>
              <a:spcBef>
                <a:spcPts val="439"/>
              </a:spcBef>
            </a:pPr>
            <a:r>
              <a:rPr b="0" lang="en-US" sz="2200" spc="-1" strike="noStrike">
                <a:solidFill>
                  <a:srgbClr val="000000"/>
                </a:solidFill>
                <a:latin typeface="Calibri"/>
              </a:rPr>
              <a:t>              </a:t>
            </a:r>
            <a:r>
              <a:rPr b="0" lang="en-US" sz="2200" spc="-1" strike="noStrike">
                <a:solidFill>
                  <a:srgbClr val="000000"/>
                </a:solidFill>
                <a:latin typeface="Calibri"/>
              </a:rPr>
              <a:t>general wave formula </a:t>
            </a:r>
            <a:r>
              <a:rPr b="0" i="1" lang="en-US" sz="2200" spc="-1" strike="noStrike">
                <a:solidFill>
                  <a:srgbClr val="4f81bd"/>
                </a:solidFill>
                <a:latin typeface="Calibri"/>
              </a:rPr>
              <a:t>s</a:t>
            </a:r>
            <a:r>
              <a:rPr b="0" lang="en-US" sz="2200" spc="-1" strike="noStrike">
                <a:solidFill>
                  <a:srgbClr val="4f81bd"/>
                </a:solidFill>
                <a:latin typeface="Calibri"/>
              </a:rPr>
              <a:t>(</a:t>
            </a:r>
            <a:r>
              <a:rPr b="0" i="1" lang="en-US" sz="2200" spc="-1" strike="noStrike">
                <a:solidFill>
                  <a:srgbClr val="4f81bd"/>
                </a:solidFill>
                <a:latin typeface="Calibri"/>
              </a:rPr>
              <a:t>t </a:t>
            </a:r>
            <a:r>
              <a:rPr b="0" lang="en-US" sz="2200" spc="-1" strike="noStrike">
                <a:solidFill>
                  <a:srgbClr val="4f81bd"/>
                </a:solidFill>
                <a:latin typeface="Calibri"/>
              </a:rPr>
              <a:t>) = </a:t>
            </a:r>
            <a:r>
              <a:rPr b="1" i="1" lang="en-US" sz="2200" spc="-1" strike="noStrike">
                <a:solidFill>
                  <a:srgbClr val="4f81bd"/>
                </a:solidFill>
                <a:latin typeface="Calibri"/>
              </a:rPr>
              <a:t>A</a:t>
            </a:r>
            <a:r>
              <a:rPr b="0" i="1" lang="en-US" sz="2200" spc="-1" strike="noStrike">
                <a:solidFill>
                  <a:srgbClr val="4f81bd"/>
                </a:solidFill>
                <a:latin typeface="Calibri"/>
              </a:rPr>
              <a:t> </a:t>
            </a:r>
            <a:r>
              <a:rPr b="0" lang="en-US" sz="2200" spc="-1" strike="noStrike">
                <a:solidFill>
                  <a:srgbClr val="4f81bd"/>
                </a:solidFill>
                <a:latin typeface="Calibri"/>
              </a:rPr>
              <a:t>sin</a:t>
            </a:r>
            <a:r>
              <a:rPr b="1" lang="en-US" sz="2200" spc="-1" strike="noStrike">
                <a:solidFill>
                  <a:srgbClr val="4f81bd"/>
                </a:solidFill>
                <a:latin typeface="Calibri"/>
              </a:rPr>
              <a:t>( </a:t>
            </a:r>
            <a:r>
              <a:rPr b="0" lang="en-US" sz="2200" spc="-1" strike="noStrike">
                <a:solidFill>
                  <a:srgbClr val="4f81bd"/>
                </a:solidFill>
                <a:latin typeface="Calibri"/>
              </a:rPr>
              <a:t>2π </a:t>
            </a:r>
            <a:r>
              <a:rPr b="1" i="1" lang="en-US" sz="2200" spc="-1" strike="noStrike">
                <a:solidFill>
                  <a:srgbClr val="4f81bd"/>
                </a:solidFill>
                <a:latin typeface="Calibri"/>
              </a:rPr>
              <a:t>f </a:t>
            </a:r>
            <a:r>
              <a:rPr b="0" i="1" lang="en-US" sz="2200" spc="-1" strike="noStrike">
                <a:solidFill>
                  <a:srgbClr val="4f81bd"/>
                </a:solidFill>
                <a:latin typeface="Calibri"/>
              </a:rPr>
              <a:t>t</a:t>
            </a:r>
            <a:r>
              <a:rPr b="1" i="1" lang="en-US" sz="2200" spc="-1" strike="noStrike">
                <a:solidFill>
                  <a:srgbClr val="4f81bd"/>
                </a:solidFill>
                <a:latin typeface="Calibri"/>
              </a:rPr>
              <a:t>  </a:t>
            </a:r>
            <a:r>
              <a:rPr b="1" lang="en-US" sz="2200" spc="-1" strike="noStrike">
                <a:solidFill>
                  <a:srgbClr val="4f81bd"/>
                </a:solidFill>
                <a:latin typeface="Calibri"/>
              </a:rPr>
              <a:t>+  φ </a:t>
            </a:r>
            <a:r>
              <a:rPr b="0" lang="en-US" sz="2200" spc="-1" strike="noStrike">
                <a:solidFill>
                  <a:srgbClr val="4f81bd"/>
                </a:solidFill>
                <a:latin typeface="Calibri"/>
              </a:rPr>
              <a:t>)</a:t>
            </a:r>
            <a:endParaRPr b="0" lang="en-US" sz="2200" spc="-1" strike="noStrike">
              <a:solidFill>
                <a:srgbClr val="000000"/>
              </a:solidFill>
              <a:latin typeface="Calibri"/>
            </a:endParaRPr>
          </a:p>
          <a:p>
            <a:pPr marL="343080" indent="-342720">
              <a:lnSpc>
                <a:spcPct val="100000"/>
              </a:lnSpc>
              <a:spcBef>
                <a:spcPts val="439"/>
              </a:spcBef>
            </a:pPr>
            <a:endParaRPr b="0" lang="en-US" sz="2200" spc="-1" strike="noStrike">
              <a:solidFill>
                <a:srgbClr val="000000"/>
              </a:solidFill>
              <a:latin typeface="Calibri"/>
            </a:endParaRPr>
          </a:p>
          <a:p>
            <a:pPr marL="343080" indent="-342720">
              <a:lnSpc>
                <a:spcPct val="100000"/>
              </a:lnSpc>
              <a:spcBef>
                <a:spcPts val="400"/>
              </a:spcBef>
              <a:buClr>
                <a:srgbClr val="000000"/>
              </a:buClr>
              <a:buFont typeface="Wingdings" charset="2"/>
              <a:buChar char=""/>
            </a:pPr>
            <a:r>
              <a:rPr b="0" lang="en-US" sz="2000" spc="-1" strike="noStrike">
                <a:solidFill>
                  <a:srgbClr val="000000"/>
                </a:solidFill>
                <a:latin typeface="Calibri"/>
              </a:rPr>
              <a:t>Any waveform can be presented as a </a:t>
            </a:r>
            <a:r>
              <a:rPr b="1" i="1" lang="en-US" sz="2000" spc="-1" strike="noStrike">
                <a:solidFill>
                  <a:srgbClr val="0070c0"/>
                </a:solidFill>
                <a:latin typeface="Calibri"/>
              </a:rPr>
              <a:t>collection </a:t>
            </a:r>
            <a:r>
              <a:rPr b="0" lang="en-US" sz="2000" spc="-1" strike="noStrike">
                <a:solidFill>
                  <a:srgbClr val="000000"/>
                </a:solidFill>
                <a:latin typeface="Calibri"/>
              </a:rPr>
              <a:t>of </a:t>
            </a:r>
            <a:endParaRPr b="0" lang="en-US" sz="2000" spc="-1" strike="noStrike">
              <a:solidFill>
                <a:srgbClr val="000000"/>
              </a:solidFill>
              <a:latin typeface="Calibri"/>
            </a:endParaRPr>
          </a:p>
          <a:p>
            <a:pPr>
              <a:lnSpc>
                <a:spcPct val="100000"/>
              </a:lnSpc>
              <a:spcBef>
                <a:spcPts val="400"/>
              </a:spcBef>
            </a:pPr>
            <a:r>
              <a:rPr b="0" lang="en-US" sz="2000" spc="-1" strike="noStrike">
                <a:solidFill>
                  <a:srgbClr val="000000"/>
                </a:solidFill>
                <a:latin typeface="Calibri"/>
              </a:rPr>
              <a:t>periodic analog signals (cosines</a:t>
            </a:r>
            <a:r>
              <a:rPr b="1" lang="en-US" sz="2000" spc="-1" strike="noStrike">
                <a:solidFill>
                  <a:srgbClr val="008000"/>
                </a:solidFill>
                <a:latin typeface="Calibri"/>
              </a:rPr>
              <a:t>)  with different amplitudes, phases, and frequencies</a:t>
            </a:r>
            <a:endParaRPr b="0" lang="en-US" sz="2000" spc="-1" strike="noStrike">
              <a:solidFill>
                <a:srgbClr val="000000"/>
              </a:solidFill>
              <a:latin typeface="Calibri"/>
            </a:endParaRPr>
          </a:p>
          <a:p>
            <a:pPr marL="343080" indent="-342720">
              <a:lnSpc>
                <a:spcPct val="100000"/>
              </a:lnSpc>
              <a:spcBef>
                <a:spcPts val="439"/>
              </a:spcBef>
            </a:pPr>
            <a:endParaRPr b="0" lang="en-US" sz="2000" spc="-1" strike="noStrike">
              <a:solidFill>
                <a:srgbClr val="000000"/>
              </a:solidFill>
              <a:latin typeface="Calibri"/>
            </a:endParaRPr>
          </a:p>
        </p:txBody>
      </p:sp>
      <p:pic>
        <p:nvPicPr>
          <p:cNvPr id="605" name="Picture 4" descr=""/>
          <p:cNvPicPr/>
          <p:nvPr/>
        </p:nvPicPr>
        <p:blipFill>
          <a:blip r:embed="rId1"/>
          <a:stretch/>
        </p:blipFill>
        <p:spPr>
          <a:xfrm>
            <a:off x="1905120" y="4648320"/>
            <a:ext cx="3436560" cy="1091880"/>
          </a:xfrm>
          <a:prstGeom prst="rect">
            <a:avLst/>
          </a:prstGeom>
          <a:ln w="12600">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TextShape 1"/>
          <p:cNvSpPr txBox="1"/>
          <p:nvPr/>
        </p:nvSpPr>
        <p:spPr>
          <a:xfrm>
            <a:off x="-1066680" y="0"/>
            <a:ext cx="8229240" cy="1142640"/>
          </a:xfrm>
          <a:prstGeom prst="rect">
            <a:avLst/>
          </a:prstGeom>
          <a:noFill/>
          <a:ln w="9360">
            <a:noFill/>
          </a:ln>
        </p:spPr>
        <p:txBody>
          <a:bodyPr lIns="90360" rIns="90360" tIns="44280" bIns="44280" anchor="ctr"/>
          <a:p>
            <a:pPr algn="ctr">
              <a:lnSpc>
                <a:spcPct val="100000"/>
              </a:lnSpc>
            </a:pPr>
            <a:r>
              <a:rPr b="0" lang="en-US" sz="4400" spc="-1" strike="noStrike">
                <a:solidFill>
                  <a:srgbClr val="000000"/>
                </a:solidFill>
                <a:latin typeface="Calibri"/>
              </a:rPr>
              <a:t>From Signals to Packets </a:t>
            </a:r>
            <a:endParaRPr b="0" lang="en-US" sz="4400" spc="-1" strike="noStrike">
              <a:solidFill>
                <a:srgbClr val="000000"/>
              </a:solidFill>
              <a:latin typeface="Verdana"/>
            </a:endParaRPr>
          </a:p>
        </p:txBody>
      </p:sp>
      <p:sp>
        <p:nvSpPr>
          <p:cNvPr id="441" name="CustomShape 2"/>
          <p:cNvSpPr/>
          <p:nvPr/>
        </p:nvSpPr>
        <p:spPr>
          <a:xfrm>
            <a:off x="622440" y="1866600"/>
            <a:ext cx="1936800" cy="456840"/>
          </a:xfrm>
          <a:prstGeom prst="rect">
            <a:avLst/>
          </a:prstGeom>
          <a:noFill/>
          <a:ln w="50760">
            <a:noFill/>
          </a:ln>
        </p:spPr>
        <p:style>
          <a:lnRef idx="0"/>
          <a:fillRef idx="0"/>
          <a:effectRef idx="0"/>
          <a:fontRef idx="minor"/>
        </p:style>
        <p:txBody>
          <a:bodyPr wrap="none"/>
          <a:p>
            <a:pPr>
              <a:lnSpc>
                <a:spcPct val="100000"/>
              </a:lnSpc>
            </a:pPr>
            <a:r>
              <a:rPr b="0" lang="en-US" sz="2400" spc="-1" strike="noStrike">
                <a:solidFill>
                  <a:srgbClr val="000000"/>
                </a:solidFill>
                <a:latin typeface="Times New Roman"/>
              </a:rPr>
              <a:t>Analog Signal</a:t>
            </a:r>
            <a:endParaRPr b="0" lang="en-US" sz="2400" spc="-1" strike="noStrike">
              <a:latin typeface="Arial"/>
            </a:endParaRPr>
          </a:p>
        </p:txBody>
      </p:sp>
      <p:sp>
        <p:nvSpPr>
          <p:cNvPr id="442" name="CustomShape 3"/>
          <p:cNvSpPr/>
          <p:nvPr/>
        </p:nvSpPr>
        <p:spPr>
          <a:xfrm>
            <a:off x="3406320" y="1901520"/>
            <a:ext cx="1586880" cy="303480"/>
          </a:xfrm>
          <a:custGeom>
            <a:avLst/>
            <a:gdLst/>
            <a:ahLst/>
            <a:rect l="l" t="t" r="r" b="b"/>
            <a:pathLst>
              <a:path w="626" h="89">
                <a:moveTo>
                  <a:pt x="0" y="88"/>
                </a:moveTo>
                <a:lnTo>
                  <a:pt x="48" y="88"/>
                </a:lnTo>
                <a:lnTo>
                  <a:pt x="168" y="48"/>
                </a:lnTo>
                <a:lnTo>
                  <a:pt x="272" y="0"/>
                </a:lnTo>
                <a:lnTo>
                  <a:pt x="385" y="0"/>
                </a:lnTo>
                <a:lnTo>
                  <a:pt x="473" y="48"/>
                </a:lnTo>
                <a:lnTo>
                  <a:pt x="561" y="80"/>
                </a:lnTo>
                <a:lnTo>
                  <a:pt x="625" y="88"/>
                </a:lnTo>
              </a:path>
            </a:pathLst>
          </a:custGeom>
          <a:noFill/>
          <a:ln w="12600">
            <a:solidFill>
              <a:schemeClr val="accent1"/>
            </a:solidFill>
            <a:round/>
          </a:ln>
        </p:spPr>
        <p:style>
          <a:lnRef idx="0"/>
          <a:fillRef idx="0"/>
          <a:effectRef idx="0"/>
          <a:fontRef idx="minor"/>
        </p:style>
      </p:sp>
      <p:sp>
        <p:nvSpPr>
          <p:cNvPr id="443" name="CustomShape 4"/>
          <p:cNvSpPr/>
          <p:nvPr/>
        </p:nvSpPr>
        <p:spPr>
          <a:xfrm>
            <a:off x="4993560" y="2053440"/>
            <a:ext cx="1065240" cy="165960"/>
          </a:xfrm>
          <a:custGeom>
            <a:avLst/>
            <a:gdLst/>
            <a:ahLst/>
            <a:rect l="l" t="t" r="r" b="b"/>
            <a:pathLst>
              <a:path w="626" h="57">
                <a:moveTo>
                  <a:pt x="0" y="56"/>
                </a:moveTo>
                <a:lnTo>
                  <a:pt x="48" y="56"/>
                </a:lnTo>
                <a:lnTo>
                  <a:pt x="184" y="16"/>
                </a:lnTo>
                <a:lnTo>
                  <a:pt x="288" y="0"/>
                </a:lnTo>
                <a:lnTo>
                  <a:pt x="385" y="0"/>
                </a:lnTo>
                <a:lnTo>
                  <a:pt x="481" y="16"/>
                </a:lnTo>
                <a:lnTo>
                  <a:pt x="577" y="56"/>
                </a:lnTo>
                <a:lnTo>
                  <a:pt x="625" y="56"/>
                </a:lnTo>
              </a:path>
            </a:pathLst>
          </a:custGeom>
          <a:noFill/>
          <a:ln w="12600">
            <a:solidFill>
              <a:schemeClr val="accent1"/>
            </a:solidFill>
            <a:round/>
          </a:ln>
        </p:spPr>
        <p:style>
          <a:lnRef idx="0"/>
          <a:fillRef idx="0"/>
          <a:effectRef idx="0"/>
          <a:fontRef idx="minor"/>
        </p:style>
      </p:sp>
      <p:sp>
        <p:nvSpPr>
          <p:cNvPr id="444" name="CustomShape 5"/>
          <p:cNvSpPr/>
          <p:nvPr/>
        </p:nvSpPr>
        <p:spPr>
          <a:xfrm>
            <a:off x="6059160" y="1749600"/>
            <a:ext cx="151920" cy="455400"/>
          </a:xfrm>
          <a:custGeom>
            <a:avLst/>
            <a:gdLst/>
            <a:ahLst/>
            <a:rect l="l" t="t" r="r" b="b"/>
            <a:pathLst>
              <a:path w="626" h="57">
                <a:moveTo>
                  <a:pt x="0" y="56"/>
                </a:moveTo>
                <a:lnTo>
                  <a:pt x="48" y="56"/>
                </a:lnTo>
                <a:lnTo>
                  <a:pt x="184" y="16"/>
                </a:lnTo>
                <a:lnTo>
                  <a:pt x="288" y="0"/>
                </a:lnTo>
                <a:lnTo>
                  <a:pt x="385" y="0"/>
                </a:lnTo>
                <a:lnTo>
                  <a:pt x="481" y="16"/>
                </a:lnTo>
                <a:lnTo>
                  <a:pt x="577" y="56"/>
                </a:lnTo>
                <a:lnTo>
                  <a:pt x="625" y="56"/>
                </a:lnTo>
              </a:path>
            </a:pathLst>
          </a:custGeom>
          <a:noFill/>
          <a:ln w="12600">
            <a:solidFill>
              <a:schemeClr val="accent1"/>
            </a:solidFill>
            <a:round/>
          </a:ln>
        </p:spPr>
        <p:style>
          <a:lnRef idx="0"/>
          <a:fillRef idx="0"/>
          <a:effectRef idx="0"/>
          <a:fontRef idx="minor"/>
        </p:style>
      </p:sp>
      <p:sp>
        <p:nvSpPr>
          <p:cNvPr id="445" name="CustomShape 6"/>
          <p:cNvSpPr/>
          <p:nvPr/>
        </p:nvSpPr>
        <p:spPr>
          <a:xfrm>
            <a:off x="6211080" y="1749600"/>
            <a:ext cx="151920" cy="455400"/>
          </a:xfrm>
          <a:custGeom>
            <a:avLst/>
            <a:gdLst/>
            <a:ahLst/>
            <a:rect l="l" t="t" r="r" b="b"/>
            <a:pathLst>
              <a:path w="626" h="57">
                <a:moveTo>
                  <a:pt x="0" y="56"/>
                </a:moveTo>
                <a:lnTo>
                  <a:pt x="48" y="56"/>
                </a:lnTo>
                <a:lnTo>
                  <a:pt x="184" y="16"/>
                </a:lnTo>
                <a:lnTo>
                  <a:pt x="288" y="0"/>
                </a:lnTo>
                <a:lnTo>
                  <a:pt x="385" y="0"/>
                </a:lnTo>
                <a:lnTo>
                  <a:pt x="481" y="16"/>
                </a:lnTo>
                <a:lnTo>
                  <a:pt x="577" y="56"/>
                </a:lnTo>
                <a:lnTo>
                  <a:pt x="625" y="56"/>
                </a:lnTo>
              </a:path>
            </a:pathLst>
          </a:custGeom>
          <a:noFill/>
          <a:ln w="12600">
            <a:solidFill>
              <a:schemeClr val="accent1"/>
            </a:solidFill>
            <a:round/>
          </a:ln>
        </p:spPr>
        <p:style>
          <a:lnRef idx="0"/>
          <a:fillRef idx="0"/>
          <a:effectRef idx="0"/>
          <a:fontRef idx="minor"/>
        </p:style>
      </p:sp>
      <p:sp>
        <p:nvSpPr>
          <p:cNvPr id="446" name="CustomShape 7"/>
          <p:cNvSpPr/>
          <p:nvPr/>
        </p:nvSpPr>
        <p:spPr>
          <a:xfrm>
            <a:off x="6363360" y="2053440"/>
            <a:ext cx="608400" cy="151560"/>
          </a:xfrm>
          <a:custGeom>
            <a:avLst/>
            <a:gdLst/>
            <a:ahLst/>
            <a:rect l="l" t="t" r="r" b="b"/>
            <a:pathLst>
              <a:path w="626" h="57">
                <a:moveTo>
                  <a:pt x="0" y="56"/>
                </a:moveTo>
                <a:lnTo>
                  <a:pt x="48" y="56"/>
                </a:lnTo>
                <a:lnTo>
                  <a:pt x="184" y="16"/>
                </a:lnTo>
                <a:lnTo>
                  <a:pt x="288" y="0"/>
                </a:lnTo>
                <a:lnTo>
                  <a:pt x="385" y="0"/>
                </a:lnTo>
                <a:lnTo>
                  <a:pt x="481" y="16"/>
                </a:lnTo>
                <a:lnTo>
                  <a:pt x="577" y="56"/>
                </a:lnTo>
                <a:lnTo>
                  <a:pt x="625" y="56"/>
                </a:lnTo>
              </a:path>
            </a:pathLst>
          </a:custGeom>
          <a:noFill/>
          <a:ln w="12600">
            <a:solidFill>
              <a:schemeClr val="accent1"/>
            </a:solidFill>
            <a:round/>
          </a:ln>
        </p:spPr>
        <p:style>
          <a:lnRef idx="0"/>
          <a:fillRef idx="0"/>
          <a:effectRef idx="0"/>
          <a:fontRef idx="minor"/>
        </p:style>
      </p:sp>
      <p:sp>
        <p:nvSpPr>
          <p:cNvPr id="447" name="CustomShape 8"/>
          <p:cNvSpPr/>
          <p:nvPr/>
        </p:nvSpPr>
        <p:spPr>
          <a:xfrm>
            <a:off x="6972120" y="1901520"/>
            <a:ext cx="380160" cy="303480"/>
          </a:xfrm>
          <a:custGeom>
            <a:avLst/>
            <a:gdLst/>
            <a:ahLst/>
            <a:rect l="l" t="t" r="r" b="b"/>
            <a:pathLst>
              <a:path w="626" h="57">
                <a:moveTo>
                  <a:pt x="0" y="56"/>
                </a:moveTo>
                <a:lnTo>
                  <a:pt x="48" y="56"/>
                </a:lnTo>
                <a:lnTo>
                  <a:pt x="184" y="16"/>
                </a:lnTo>
                <a:lnTo>
                  <a:pt x="288" y="0"/>
                </a:lnTo>
                <a:lnTo>
                  <a:pt x="385" y="0"/>
                </a:lnTo>
                <a:lnTo>
                  <a:pt x="481" y="16"/>
                </a:lnTo>
                <a:lnTo>
                  <a:pt x="577" y="56"/>
                </a:lnTo>
                <a:lnTo>
                  <a:pt x="625" y="56"/>
                </a:lnTo>
              </a:path>
            </a:pathLst>
          </a:custGeom>
          <a:noFill/>
          <a:ln w="12600">
            <a:solidFill>
              <a:schemeClr val="accent1"/>
            </a:solidFill>
            <a:round/>
          </a:ln>
        </p:spPr>
        <p:style>
          <a:lnRef idx="0"/>
          <a:fillRef idx="0"/>
          <a:effectRef idx="0"/>
          <a:fontRef idx="minor"/>
        </p:style>
      </p:sp>
      <p:sp>
        <p:nvSpPr>
          <p:cNvPr id="448" name="CustomShape 9"/>
          <p:cNvSpPr/>
          <p:nvPr/>
        </p:nvSpPr>
        <p:spPr>
          <a:xfrm>
            <a:off x="7352640" y="1749600"/>
            <a:ext cx="836640" cy="455400"/>
          </a:xfrm>
          <a:custGeom>
            <a:avLst/>
            <a:gdLst/>
            <a:ahLst/>
            <a:rect l="l" t="t" r="r" b="b"/>
            <a:pathLst>
              <a:path w="626" h="57">
                <a:moveTo>
                  <a:pt x="0" y="56"/>
                </a:moveTo>
                <a:lnTo>
                  <a:pt x="48" y="56"/>
                </a:lnTo>
                <a:lnTo>
                  <a:pt x="184" y="16"/>
                </a:lnTo>
                <a:lnTo>
                  <a:pt x="288" y="0"/>
                </a:lnTo>
                <a:lnTo>
                  <a:pt x="385" y="0"/>
                </a:lnTo>
                <a:lnTo>
                  <a:pt x="481" y="16"/>
                </a:lnTo>
                <a:lnTo>
                  <a:pt x="577" y="56"/>
                </a:lnTo>
                <a:lnTo>
                  <a:pt x="625" y="56"/>
                </a:lnTo>
              </a:path>
            </a:pathLst>
          </a:custGeom>
          <a:noFill/>
          <a:ln w="12600">
            <a:solidFill>
              <a:schemeClr val="accent1"/>
            </a:solidFill>
            <a:round/>
          </a:ln>
        </p:spPr>
        <p:style>
          <a:lnRef idx="0"/>
          <a:fillRef idx="0"/>
          <a:effectRef idx="0"/>
          <a:fontRef idx="minor"/>
        </p:style>
      </p:sp>
      <p:sp>
        <p:nvSpPr>
          <p:cNvPr id="449" name="CustomShape 10"/>
          <p:cNvSpPr/>
          <p:nvPr/>
        </p:nvSpPr>
        <p:spPr>
          <a:xfrm>
            <a:off x="530280" y="2733840"/>
            <a:ext cx="2159280" cy="456840"/>
          </a:xfrm>
          <a:prstGeom prst="rect">
            <a:avLst/>
          </a:prstGeom>
          <a:noFill/>
          <a:ln w="50760">
            <a:noFill/>
          </a:ln>
        </p:spPr>
        <p:style>
          <a:lnRef idx="0"/>
          <a:fillRef idx="0"/>
          <a:effectRef idx="0"/>
          <a:fontRef idx="minor"/>
        </p:style>
        <p:txBody>
          <a:bodyPr wrap="none"/>
          <a:p>
            <a:pPr>
              <a:lnSpc>
                <a:spcPct val="100000"/>
              </a:lnSpc>
            </a:pPr>
            <a:r>
              <a:rPr b="0" lang="en-US" sz="2400" spc="-1" strike="noStrike">
                <a:solidFill>
                  <a:srgbClr val="000000"/>
                </a:solidFill>
                <a:latin typeface="Times New Roman"/>
              </a:rPr>
              <a:t>“</a:t>
            </a:r>
            <a:r>
              <a:rPr b="0" lang="en-US" sz="2400" spc="-1" strike="noStrike">
                <a:solidFill>
                  <a:srgbClr val="000000"/>
                </a:solidFill>
                <a:latin typeface="Times New Roman"/>
              </a:rPr>
              <a:t>Digital” Signal</a:t>
            </a:r>
            <a:endParaRPr b="0" lang="en-US" sz="2400" spc="-1" strike="noStrike">
              <a:latin typeface="Arial"/>
            </a:endParaRPr>
          </a:p>
        </p:txBody>
      </p:sp>
      <p:sp>
        <p:nvSpPr>
          <p:cNvPr id="450" name="CustomShape 11"/>
          <p:cNvSpPr/>
          <p:nvPr/>
        </p:nvSpPr>
        <p:spPr>
          <a:xfrm>
            <a:off x="3380400" y="2833200"/>
            <a:ext cx="992160" cy="228960"/>
          </a:xfrm>
          <a:custGeom>
            <a:avLst/>
            <a:gdLst/>
            <a:ahLst/>
            <a:rect l="l" t="t" r="r" b="b"/>
            <a:pathLst>
              <a:path w="626" h="145">
                <a:moveTo>
                  <a:pt x="0" y="144"/>
                </a:moveTo>
                <a:lnTo>
                  <a:pt x="192" y="144"/>
                </a:lnTo>
                <a:lnTo>
                  <a:pt x="192" y="0"/>
                </a:lnTo>
                <a:lnTo>
                  <a:pt x="433" y="0"/>
                </a:lnTo>
                <a:lnTo>
                  <a:pt x="433" y="144"/>
                </a:lnTo>
                <a:lnTo>
                  <a:pt x="625" y="144"/>
                </a:lnTo>
              </a:path>
            </a:pathLst>
          </a:custGeom>
          <a:noFill/>
          <a:ln w="12600">
            <a:solidFill>
              <a:schemeClr val="accent1"/>
            </a:solidFill>
            <a:round/>
          </a:ln>
        </p:spPr>
        <p:style>
          <a:lnRef idx="0"/>
          <a:fillRef idx="0"/>
          <a:effectRef idx="0"/>
          <a:fontRef idx="minor"/>
        </p:style>
      </p:sp>
      <p:sp>
        <p:nvSpPr>
          <p:cNvPr id="451" name="CustomShape 12"/>
          <p:cNvSpPr/>
          <p:nvPr/>
        </p:nvSpPr>
        <p:spPr>
          <a:xfrm>
            <a:off x="4141440" y="2833200"/>
            <a:ext cx="992160" cy="228960"/>
          </a:xfrm>
          <a:custGeom>
            <a:avLst/>
            <a:gdLst/>
            <a:ahLst/>
            <a:rect l="l" t="t" r="r" b="b"/>
            <a:pathLst>
              <a:path w="626" h="145">
                <a:moveTo>
                  <a:pt x="0" y="144"/>
                </a:moveTo>
                <a:lnTo>
                  <a:pt x="192" y="144"/>
                </a:lnTo>
                <a:lnTo>
                  <a:pt x="192" y="0"/>
                </a:lnTo>
                <a:lnTo>
                  <a:pt x="433" y="0"/>
                </a:lnTo>
                <a:lnTo>
                  <a:pt x="433" y="144"/>
                </a:lnTo>
                <a:lnTo>
                  <a:pt x="625" y="144"/>
                </a:lnTo>
              </a:path>
            </a:pathLst>
          </a:custGeom>
          <a:noFill/>
          <a:ln w="12600">
            <a:solidFill>
              <a:schemeClr val="accent1"/>
            </a:solidFill>
            <a:round/>
          </a:ln>
        </p:spPr>
        <p:style>
          <a:lnRef idx="0"/>
          <a:fillRef idx="0"/>
          <a:effectRef idx="0"/>
          <a:fontRef idx="minor"/>
        </p:style>
      </p:sp>
      <p:sp>
        <p:nvSpPr>
          <p:cNvPr id="452" name="CustomShape 13"/>
          <p:cNvSpPr/>
          <p:nvPr/>
        </p:nvSpPr>
        <p:spPr>
          <a:xfrm>
            <a:off x="4902120" y="2835000"/>
            <a:ext cx="1448640" cy="227520"/>
          </a:xfrm>
          <a:custGeom>
            <a:avLst/>
            <a:gdLst/>
            <a:ahLst/>
            <a:rect l="l" t="t" r="r" b="b"/>
            <a:pathLst>
              <a:path w="626" h="145">
                <a:moveTo>
                  <a:pt x="0" y="144"/>
                </a:moveTo>
                <a:lnTo>
                  <a:pt x="192" y="144"/>
                </a:lnTo>
                <a:lnTo>
                  <a:pt x="192" y="0"/>
                </a:lnTo>
                <a:lnTo>
                  <a:pt x="433" y="0"/>
                </a:lnTo>
                <a:lnTo>
                  <a:pt x="433" y="144"/>
                </a:lnTo>
                <a:lnTo>
                  <a:pt x="625" y="144"/>
                </a:lnTo>
              </a:path>
            </a:pathLst>
          </a:custGeom>
          <a:noFill/>
          <a:ln w="12600">
            <a:solidFill>
              <a:schemeClr val="accent1"/>
            </a:solidFill>
            <a:round/>
          </a:ln>
        </p:spPr>
        <p:style>
          <a:lnRef idx="0"/>
          <a:fillRef idx="0"/>
          <a:effectRef idx="0"/>
          <a:fontRef idx="minor"/>
        </p:style>
      </p:sp>
      <p:sp>
        <p:nvSpPr>
          <p:cNvPr id="453" name="CustomShape 14"/>
          <p:cNvSpPr/>
          <p:nvPr/>
        </p:nvSpPr>
        <p:spPr>
          <a:xfrm>
            <a:off x="6195960" y="2835000"/>
            <a:ext cx="836640" cy="227520"/>
          </a:xfrm>
          <a:custGeom>
            <a:avLst/>
            <a:gdLst/>
            <a:ahLst/>
            <a:rect l="l" t="t" r="r" b="b"/>
            <a:pathLst>
              <a:path w="626" h="145">
                <a:moveTo>
                  <a:pt x="0" y="144"/>
                </a:moveTo>
                <a:lnTo>
                  <a:pt x="192" y="144"/>
                </a:lnTo>
                <a:lnTo>
                  <a:pt x="192" y="0"/>
                </a:lnTo>
                <a:lnTo>
                  <a:pt x="433" y="0"/>
                </a:lnTo>
                <a:lnTo>
                  <a:pt x="433" y="144"/>
                </a:lnTo>
                <a:lnTo>
                  <a:pt x="625" y="144"/>
                </a:lnTo>
              </a:path>
            </a:pathLst>
          </a:custGeom>
          <a:noFill/>
          <a:ln w="12600">
            <a:solidFill>
              <a:schemeClr val="accent1"/>
            </a:solidFill>
            <a:round/>
          </a:ln>
        </p:spPr>
        <p:style>
          <a:lnRef idx="0"/>
          <a:fillRef idx="0"/>
          <a:effectRef idx="0"/>
          <a:fontRef idx="minor"/>
        </p:style>
      </p:sp>
      <p:sp>
        <p:nvSpPr>
          <p:cNvPr id="454" name="CustomShape 15"/>
          <p:cNvSpPr/>
          <p:nvPr/>
        </p:nvSpPr>
        <p:spPr>
          <a:xfrm>
            <a:off x="7032960" y="2835000"/>
            <a:ext cx="1217160" cy="227520"/>
          </a:xfrm>
          <a:custGeom>
            <a:avLst/>
            <a:gdLst/>
            <a:ahLst/>
            <a:rect l="l" t="t" r="r" b="b"/>
            <a:pathLst>
              <a:path w="626" h="145">
                <a:moveTo>
                  <a:pt x="0" y="144"/>
                </a:moveTo>
                <a:lnTo>
                  <a:pt x="192" y="144"/>
                </a:lnTo>
                <a:lnTo>
                  <a:pt x="192" y="0"/>
                </a:lnTo>
                <a:lnTo>
                  <a:pt x="433" y="0"/>
                </a:lnTo>
                <a:lnTo>
                  <a:pt x="433" y="144"/>
                </a:lnTo>
                <a:lnTo>
                  <a:pt x="625" y="144"/>
                </a:lnTo>
              </a:path>
            </a:pathLst>
          </a:custGeom>
          <a:noFill/>
          <a:ln w="12600">
            <a:solidFill>
              <a:schemeClr val="accent1"/>
            </a:solidFill>
            <a:round/>
          </a:ln>
        </p:spPr>
        <p:style>
          <a:lnRef idx="0"/>
          <a:fillRef idx="0"/>
          <a:effectRef idx="0"/>
          <a:fontRef idx="minor"/>
        </p:style>
      </p:sp>
      <p:sp>
        <p:nvSpPr>
          <p:cNvPr id="455" name="CustomShape 16"/>
          <p:cNvSpPr/>
          <p:nvPr/>
        </p:nvSpPr>
        <p:spPr>
          <a:xfrm>
            <a:off x="843120" y="3663720"/>
            <a:ext cx="1497600" cy="456840"/>
          </a:xfrm>
          <a:prstGeom prst="rect">
            <a:avLst/>
          </a:prstGeom>
          <a:noFill/>
          <a:ln w="50760">
            <a:noFill/>
          </a:ln>
        </p:spPr>
        <p:style>
          <a:lnRef idx="0"/>
          <a:fillRef idx="0"/>
          <a:effectRef idx="0"/>
          <a:fontRef idx="minor"/>
        </p:style>
        <p:txBody>
          <a:bodyPr wrap="none"/>
          <a:p>
            <a:pPr>
              <a:lnSpc>
                <a:spcPct val="100000"/>
              </a:lnSpc>
            </a:pPr>
            <a:r>
              <a:rPr b="0" lang="en-US" sz="2400" spc="-1" strike="noStrike">
                <a:solidFill>
                  <a:srgbClr val="000000"/>
                </a:solidFill>
                <a:latin typeface="Times New Roman"/>
              </a:rPr>
              <a:t>Bit Stream</a:t>
            </a:r>
            <a:endParaRPr b="0" lang="en-US" sz="2400" spc="-1" strike="noStrike">
              <a:latin typeface="Arial"/>
            </a:endParaRPr>
          </a:p>
        </p:txBody>
      </p:sp>
      <p:sp>
        <p:nvSpPr>
          <p:cNvPr id="456" name="CustomShape 17"/>
          <p:cNvSpPr/>
          <p:nvPr/>
        </p:nvSpPr>
        <p:spPr>
          <a:xfrm>
            <a:off x="4209480" y="3600360"/>
            <a:ext cx="3178800" cy="366120"/>
          </a:xfrm>
          <a:prstGeom prst="rect">
            <a:avLst/>
          </a:prstGeom>
          <a:noFill/>
          <a:ln w="50760">
            <a:noFill/>
          </a:ln>
        </p:spPr>
        <p:style>
          <a:lnRef idx="0"/>
          <a:fillRef idx="0"/>
          <a:effectRef idx="0"/>
          <a:fontRef idx="minor"/>
        </p:style>
        <p:txBody>
          <a:bodyPr wrap="none"/>
          <a:p>
            <a:pPr>
              <a:lnSpc>
                <a:spcPct val="100000"/>
              </a:lnSpc>
            </a:pPr>
            <a:r>
              <a:rPr b="1" lang="en-US" sz="1800" spc="-1" strike="noStrike">
                <a:solidFill>
                  <a:srgbClr val="000000"/>
                </a:solidFill>
                <a:latin typeface="Times New Roman"/>
              </a:rPr>
              <a:t>0   0   1   0   1   1   1   0   0   0   1</a:t>
            </a:r>
            <a:endParaRPr b="0" lang="en-US" sz="1800" spc="-1" strike="noStrike">
              <a:latin typeface="Arial"/>
            </a:endParaRPr>
          </a:p>
        </p:txBody>
      </p:sp>
      <p:sp>
        <p:nvSpPr>
          <p:cNvPr id="457" name="CustomShape 18"/>
          <p:cNvSpPr/>
          <p:nvPr/>
        </p:nvSpPr>
        <p:spPr>
          <a:xfrm>
            <a:off x="988560" y="4533840"/>
            <a:ext cx="1115280" cy="456840"/>
          </a:xfrm>
          <a:prstGeom prst="rect">
            <a:avLst/>
          </a:prstGeom>
          <a:noFill/>
          <a:ln w="50760">
            <a:noFill/>
          </a:ln>
        </p:spPr>
        <p:style>
          <a:lnRef idx="0"/>
          <a:fillRef idx="0"/>
          <a:effectRef idx="0"/>
          <a:fontRef idx="minor"/>
        </p:style>
        <p:txBody>
          <a:bodyPr wrap="none"/>
          <a:p>
            <a:pPr>
              <a:lnSpc>
                <a:spcPct val="100000"/>
              </a:lnSpc>
            </a:pPr>
            <a:r>
              <a:rPr b="0" lang="en-US" sz="2400" spc="-1" strike="noStrike">
                <a:solidFill>
                  <a:srgbClr val="000000"/>
                </a:solidFill>
                <a:latin typeface="Times New Roman"/>
              </a:rPr>
              <a:t>Packets</a:t>
            </a:r>
            <a:endParaRPr b="0" lang="en-US" sz="2400" spc="-1" strike="noStrike">
              <a:latin typeface="Arial"/>
            </a:endParaRPr>
          </a:p>
        </p:txBody>
      </p:sp>
      <p:sp>
        <p:nvSpPr>
          <p:cNvPr id="458" name="CustomShape 19"/>
          <p:cNvSpPr/>
          <p:nvPr/>
        </p:nvSpPr>
        <p:spPr>
          <a:xfrm>
            <a:off x="2765520" y="4487760"/>
            <a:ext cx="5973840" cy="273600"/>
          </a:xfrm>
          <a:prstGeom prst="rect">
            <a:avLst/>
          </a:prstGeom>
          <a:noFill/>
          <a:ln w="50760">
            <a:noFill/>
          </a:ln>
        </p:spPr>
        <p:style>
          <a:lnRef idx="0"/>
          <a:fillRef idx="0"/>
          <a:effectRef idx="0"/>
          <a:fontRef idx="minor"/>
        </p:style>
        <p:txBody>
          <a:bodyPr wrap="none"/>
          <a:p>
            <a:pPr>
              <a:lnSpc>
                <a:spcPct val="100000"/>
              </a:lnSpc>
            </a:pPr>
            <a:r>
              <a:rPr b="0" lang="en-US" sz="1200" spc="-1" strike="noStrike">
                <a:solidFill>
                  <a:srgbClr val="000000"/>
                </a:solidFill>
                <a:latin typeface="Times New Roman"/>
              </a:rPr>
              <a:t>0100010101011100101010101011101110000001111010101110101010101101011010111001</a:t>
            </a:r>
            <a:endParaRPr b="0" lang="en-US" sz="1200" spc="-1" strike="noStrike">
              <a:latin typeface="Arial"/>
            </a:endParaRPr>
          </a:p>
        </p:txBody>
      </p:sp>
      <p:sp>
        <p:nvSpPr>
          <p:cNvPr id="459" name="Line 20"/>
          <p:cNvSpPr/>
          <p:nvPr/>
        </p:nvSpPr>
        <p:spPr>
          <a:xfrm>
            <a:off x="2845080" y="4791600"/>
            <a:ext cx="380520" cy="360"/>
          </a:xfrm>
          <a:prstGeom prst="line">
            <a:avLst/>
          </a:prstGeom>
          <a:ln w="12600">
            <a:solidFill>
              <a:schemeClr val="tx1"/>
            </a:solidFill>
            <a:round/>
            <a:headEnd len="med" type="triangle" w="med"/>
            <a:tailEnd len="med" type="triangle" w="med"/>
          </a:ln>
        </p:spPr>
        <p:style>
          <a:lnRef idx="0"/>
          <a:fillRef idx="0"/>
          <a:effectRef idx="0"/>
          <a:fontRef idx="minor"/>
        </p:style>
      </p:sp>
      <p:sp>
        <p:nvSpPr>
          <p:cNvPr id="460" name="Line 21"/>
          <p:cNvSpPr/>
          <p:nvPr/>
        </p:nvSpPr>
        <p:spPr>
          <a:xfrm>
            <a:off x="3225600" y="4791600"/>
            <a:ext cx="1141200" cy="360"/>
          </a:xfrm>
          <a:prstGeom prst="line">
            <a:avLst/>
          </a:prstGeom>
          <a:ln w="12600">
            <a:solidFill>
              <a:schemeClr val="tx1"/>
            </a:solidFill>
            <a:round/>
            <a:headEnd len="med" type="triangle" w="med"/>
            <a:tailEnd len="med" type="triangle" w="med"/>
          </a:ln>
        </p:spPr>
        <p:style>
          <a:lnRef idx="0"/>
          <a:fillRef idx="0"/>
          <a:effectRef idx="0"/>
          <a:fontRef idx="minor"/>
        </p:style>
      </p:sp>
      <p:sp>
        <p:nvSpPr>
          <p:cNvPr id="461" name="Line 22"/>
          <p:cNvSpPr/>
          <p:nvPr/>
        </p:nvSpPr>
        <p:spPr>
          <a:xfrm>
            <a:off x="4366800" y="4791600"/>
            <a:ext cx="761040" cy="360"/>
          </a:xfrm>
          <a:prstGeom prst="line">
            <a:avLst/>
          </a:prstGeom>
          <a:ln w="12600">
            <a:solidFill>
              <a:schemeClr val="tx1"/>
            </a:solidFill>
            <a:round/>
            <a:headEnd len="med" type="triangle" w="med"/>
            <a:tailEnd len="med" type="triangle" w="med"/>
          </a:ln>
        </p:spPr>
        <p:style>
          <a:lnRef idx="0"/>
          <a:fillRef idx="0"/>
          <a:effectRef idx="0"/>
          <a:fontRef idx="minor"/>
        </p:style>
      </p:sp>
      <p:sp>
        <p:nvSpPr>
          <p:cNvPr id="462" name="Line 23"/>
          <p:cNvSpPr/>
          <p:nvPr/>
        </p:nvSpPr>
        <p:spPr>
          <a:xfrm>
            <a:off x="6649560" y="4791600"/>
            <a:ext cx="380520" cy="360"/>
          </a:xfrm>
          <a:prstGeom prst="line">
            <a:avLst/>
          </a:prstGeom>
          <a:ln w="12600">
            <a:solidFill>
              <a:schemeClr val="tx1"/>
            </a:solidFill>
            <a:round/>
            <a:headEnd len="med" type="triangle" w="med"/>
            <a:tailEnd len="med" type="triangle" w="med"/>
          </a:ln>
        </p:spPr>
        <p:style>
          <a:lnRef idx="0"/>
          <a:fillRef idx="0"/>
          <a:effectRef idx="0"/>
          <a:fontRef idx="minor"/>
        </p:style>
      </p:sp>
      <p:sp>
        <p:nvSpPr>
          <p:cNvPr id="463" name="Line 24"/>
          <p:cNvSpPr/>
          <p:nvPr/>
        </p:nvSpPr>
        <p:spPr>
          <a:xfrm>
            <a:off x="7030080" y="4791600"/>
            <a:ext cx="1598040" cy="360"/>
          </a:xfrm>
          <a:prstGeom prst="line">
            <a:avLst/>
          </a:prstGeom>
          <a:ln w="12600">
            <a:solidFill>
              <a:schemeClr val="tx1"/>
            </a:solidFill>
            <a:round/>
            <a:headEnd len="med" type="triangle" w="med"/>
            <a:tailEnd len="med" type="triangle" w="med"/>
          </a:ln>
        </p:spPr>
        <p:style>
          <a:lnRef idx="0"/>
          <a:fillRef idx="0"/>
          <a:effectRef idx="0"/>
          <a:fontRef idx="minor"/>
        </p:style>
      </p:sp>
      <p:sp>
        <p:nvSpPr>
          <p:cNvPr id="464" name="CustomShape 25"/>
          <p:cNvSpPr/>
          <p:nvPr/>
        </p:nvSpPr>
        <p:spPr>
          <a:xfrm>
            <a:off x="2655360" y="4785480"/>
            <a:ext cx="1481040" cy="366120"/>
          </a:xfrm>
          <a:prstGeom prst="rect">
            <a:avLst/>
          </a:prstGeom>
          <a:noFill/>
          <a:ln w="50760">
            <a:noFill/>
          </a:ln>
        </p:spPr>
        <p:style>
          <a:lnRef idx="0"/>
          <a:fillRef idx="0"/>
          <a:effectRef idx="0"/>
          <a:fontRef idx="minor"/>
        </p:style>
        <p:txBody>
          <a:bodyPr wrap="none"/>
          <a:p>
            <a:pPr>
              <a:lnSpc>
                <a:spcPct val="100000"/>
              </a:lnSpc>
            </a:pPr>
            <a:r>
              <a:rPr b="1" lang="en-US" sz="1800" spc="-1" strike="noStrike">
                <a:solidFill>
                  <a:srgbClr val="000000"/>
                </a:solidFill>
                <a:latin typeface="Times New Roman"/>
              </a:rPr>
              <a:t>Header/Body</a:t>
            </a:r>
            <a:endParaRPr b="0" lang="en-US" sz="1800" spc="-1" strike="noStrike">
              <a:latin typeface="Arial"/>
            </a:endParaRPr>
          </a:p>
        </p:txBody>
      </p:sp>
      <p:sp>
        <p:nvSpPr>
          <p:cNvPr id="465" name="CustomShape 26"/>
          <p:cNvSpPr/>
          <p:nvPr/>
        </p:nvSpPr>
        <p:spPr>
          <a:xfrm>
            <a:off x="4513320" y="4785480"/>
            <a:ext cx="1481040" cy="366120"/>
          </a:xfrm>
          <a:prstGeom prst="rect">
            <a:avLst/>
          </a:prstGeom>
          <a:noFill/>
          <a:ln w="50760">
            <a:noFill/>
          </a:ln>
        </p:spPr>
        <p:style>
          <a:lnRef idx="0"/>
          <a:fillRef idx="0"/>
          <a:effectRef idx="0"/>
          <a:fontRef idx="minor"/>
        </p:style>
        <p:txBody>
          <a:bodyPr wrap="none"/>
          <a:p>
            <a:pPr>
              <a:lnSpc>
                <a:spcPct val="100000"/>
              </a:lnSpc>
            </a:pPr>
            <a:r>
              <a:rPr b="1" lang="en-US" sz="1800" spc="-1" strike="noStrike">
                <a:solidFill>
                  <a:srgbClr val="000000"/>
                </a:solidFill>
                <a:latin typeface="Times New Roman"/>
              </a:rPr>
              <a:t>Header/Body</a:t>
            </a:r>
            <a:endParaRPr b="0" lang="en-US" sz="1800" spc="-1" strike="noStrike">
              <a:latin typeface="Arial"/>
            </a:endParaRPr>
          </a:p>
        </p:txBody>
      </p:sp>
      <p:sp>
        <p:nvSpPr>
          <p:cNvPr id="466" name="CustomShape 27"/>
          <p:cNvSpPr/>
          <p:nvPr/>
        </p:nvSpPr>
        <p:spPr>
          <a:xfrm>
            <a:off x="6933960" y="4774680"/>
            <a:ext cx="1481040" cy="366120"/>
          </a:xfrm>
          <a:prstGeom prst="rect">
            <a:avLst/>
          </a:prstGeom>
          <a:noFill/>
          <a:ln w="50760">
            <a:noFill/>
          </a:ln>
        </p:spPr>
        <p:style>
          <a:lnRef idx="0"/>
          <a:fillRef idx="0"/>
          <a:effectRef idx="0"/>
          <a:fontRef idx="minor"/>
        </p:style>
        <p:txBody>
          <a:bodyPr wrap="none"/>
          <a:p>
            <a:pPr>
              <a:lnSpc>
                <a:spcPct val="100000"/>
              </a:lnSpc>
            </a:pPr>
            <a:r>
              <a:rPr b="1" lang="en-US" sz="1800" spc="-1" strike="noStrike">
                <a:solidFill>
                  <a:srgbClr val="000000"/>
                </a:solidFill>
                <a:latin typeface="Times New Roman"/>
              </a:rPr>
              <a:t>Header/Body</a:t>
            </a:r>
            <a:endParaRPr b="0" lang="en-US" sz="1800" spc="-1" strike="noStrike">
              <a:latin typeface="Arial"/>
            </a:endParaRPr>
          </a:p>
        </p:txBody>
      </p:sp>
      <p:sp>
        <p:nvSpPr>
          <p:cNvPr id="467" name="Line 28"/>
          <p:cNvSpPr/>
          <p:nvPr/>
        </p:nvSpPr>
        <p:spPr>
          <a:xfrm>
            <a:off x="4216680" y="6053040"/>
            <a:ext cx="2968200" cy="360"/>
          </a:xfrm>
          <a:prstGeom prst="line">
            <a:avLst/>
          </a:prstGeom>
          <a:ln w="50760">
            <a:solidFill>
              <a:schemeClr val="tx1"/>
            </a:solidFill>
            <a:round/>
          </a:ln>
        </p:spPr>
        <p:style>
          <a:lnRef idx="0"/>
          <a:fillRef idx="0"/>
          <a:effectRef idx="0"/>
          <a:fontRef idx="minor"/>
        </p:style>
      </p:sp>
      <p:sp>
        <p:nvSpPr>
          <p:cNvPr id="468" name="CustomShape 29"/>
          <p:cNvSpPr/>
          <p:nvPr/>
        </p:nvSpPr>
        <p:spPr>
          <a:xfrm>
            <a:off x="3988440" y="5824440"/>
            <a:ext cx="456120" cy="456840"/>
          </a:xfrm>
          <a:prstGeom prst="ellipse">
            <a:avLst/>
          </a:prstGeom>
          <a:solidFill>
            <a:schemeClr val="bg1"/>
          </a:solidFill>
          <a:ln w="50760">
            <a:solidFill>
              <a:schemeClr val="tx1"/>
            </a:solidFill>
            <a:round/>
          </a:ln>
        </p:spPr>
        <p:style>
          <a:lnRef idx="0"/>
          <a:fillRef idx="0"/>
          <a:effectRef idx="0"/>
          <a:fontRef idx="minor"/>
        </p:style>
      </p:sp>
      <p:sp>
        <p:nvSpPr>
          <p:cNvPr id="469" name="CustomShape 30"/>
          <p:cNvSpPr/>
          <p:nvPr/>
        </p:nvSpPr>
        <p:spPr>
          <a:xfrm>
            <a:off x="6956640" y="5824440"/>
            <a:ext cx="456120" cy="456840"/>
          </a:xfrm>
          <a:prstGeom prst="ellipse">
            <a:avLst/>
          </a:prstGeom>
          <a:solidFill>
            <a:schemeClr val="bg1"/>
          </a:solidFill>
          <a:ln w="50760">
            <a:solidFill>
              <a:schemeClr val="tx1"/>
            </a:solidFill>
            <a:round/>
          </a:ln>
        </p:spPr>
        <p:style>
          <a:lnRef idx="0"/>
          <a:fillRef idx="0"/>
          <a:effectRef idx="0"/>
          <a:fontRef idx="minor"/>
        </p:style>
      </p:sp>
      <p:sp>
        <p:nvSpPr>
          <p:cNvPr id="470" name="CustomShape 31"/>
          <p:cNvSpPr/>
          <p:nvPr/>
        </p:nvSpPr>
        <p:spPr>
          <a:xfrm>
            <a:off x="5054040" y="5748480"/>
            <a:ext cx="684720" cy="228240"/>
          </a:xfrm>
          <a:prstGeom prst="rect">
            <a:avLst/>
          </a:prstGeom>
          <a:solidFill>
            <a:schemeClr val="bg1"/>
          </a:solidFill>
          <a:ln w="50760">
            <a:solidFill>
              <a:schemeClr val="tx1"/>
            </a:solidFill>
            <a:miter/>
          </a:ln>
        </p:spPr>
        <p:style>
          <a:lnRef idx="0"/>
          <a:fillRef idx="0"/>
          <a:effectRef idx="0"/>
          <a:fontRef idx="minor"/>
        </p:style>
      </p:sp>
      <p:sp>
        <p:nvSpPr>
          <p:cNvPr id="471" name="CustomShape 32"/>
          <p:cNvSpPr/>
          <p:nvPr/>
        </p:nvSpPr>
        <p:spPr>
          <a:xfrm>
            <a:off x="5586840" y="5748480"/>
            <a:ext cx="151920" cy="228240"/>
          </a:xfrm>
          <a:prstGeom prst="rect">
            <a:avLst/>
          </a:prstGeom>
          <a:solidFill>
            <a:schemeClr val="tx1"/>
          </a:solidFill>
          <a:ln w="50760">
            <a:solidFill>
              <a:schemeClr val="tx1"/>
            </a:solidFill>
            <a:miter/>
          </a:ln>
        </p:spPr>
        <p:style>
          <a:lnRef idx="0"/>
          <a:fillRef idx="0"/>
          <a:effectRef idx="0"/>
          <a:fontRef idx="minor"/>
        </p:style>
      </p:sp>
      <p:sp>
        <p:nvSpPr>
          <p:cNvPr id="472" name="Line 33"/>
          <p:cNvSpPr/>
          <p:nvPr/>
        </p:nvSpPr>
        <p:spPr>
          <a:xfrm>
            <a:off x="5815080" y="5900400"/>
            <a:ext cx="304200" cy="360"/>
          </a:xfrm>
          <a:prstGeom prst="line">
            <a:avLst/>
          </a:prstGeom>
          <a:ln w="28440">
            <a:solidFill>
              <a:schemeClr val="tx1"/>
            </a:solidFill>
            <a:round/>
            <a:tailEnd len="med" type="triangle" w="med"/>
          </a:ln>
        </p:spPr>
        <p:style>
          <a:lnRef idx="0"/>
          <a:fillRef idx="0"/>
          <a:effectRef idx="0"/>
          <a:fontRef idx="minor"/>
        </p:style>
      </p:sp>
      <p:sp>
        <p:nvSpPr>
          <p:cNvPr id="473" name="CustomShape 34"/>
          <p:cNvSpPr/>
          <p:nvPr/>
        </p:nvSpPr>
        <p:spPr>
          <a:xfrm>
            <a:off x="7412400" y="5862600"/>
            <a:ext cx="1036080" cy="366120"/>
          </a:xfrm>
          <a:prstGeom prst="rect">
            <a:avLst/>
          </a:prstGeom>
          <a:noFill/>
          <a:ln w="50760">
            <a:noFill/>
          </a:ln>
        </p:spPr>
        <p:style>
          <a:lnRef idx="0"/>
          <a:fillRef idx="0"/>
          <a:effectRef idx="0"/>
          <a:fontRef idx="minor"/>
        </p:style>
        <p:txBody>
          <a:bodyPr wrap="none"/>
          <a:p>
            <a:pPr>
              <a:lnSpc>
                <a:spcPct val="100000"/>
              </a:lnSpc>
            </a:pPr>
            <a:r>
              <a:rPr b="1" lang="en-US" sz="1800" spc="-1" strike="noStrike">
                <a:solidFill>
                  <a:srgbClr val="000000"/>
                </a:solidFill>
                <a:latin typeface="Times New Roman"/>
              </a:rPr>
              <a:t>Receiver</a:t>
            </a:r>
            <a:endParaRPr b="0" lang="en-US" sz="1800" spc="-1" strike="noStrike">
              <a:latin typeface="Arial"/>
            </a:endParaRPr>
          </a:p>
        </p:txBody>
      </p:sp>
      <p:sp>
        <p:nvSpPr>
          <p:cNvPr id="474" name="CustomShape 35"/>
          <p:cNvSpPr/>
          <p:nvPr/>
        </p:nvSpPr>
        <p:spPr>
          <a:xfrm>
            <a:off x="3119760" y="5862600"/>
            <a:ext cx="868680" cy="366120"/>
          </a:xfrm>
          <a:prstGeom prst="rect">
            <a:avLst/>
          </a:prstGeom>
          <a:noFill/>
          <a:ln w="50760">
            <a:noFill/>
          </a:ln>
        </p:spPr>
        <p:style>
          <a:lnRef idx="0"/>
          <a:fillRef idx="0"/>
          <a:effectRef idx="0"/>
          <a:fontRef idx="minor"/>
        </p:style>
        <p:txBody>
          <a:bodyPr wrap="none"/>
          <a:p>
            <a:pPr>
              <a:lnSpc>
                <a:spcPct val="100000"/>
              </a:lnSpc>
            </a:pPr>
            <a:r>
              <a:rPr b="1" lang="en-US" sz="1800" spc="-1" strike="noStrike">
                <a:solidFill>
                  <a:srgbClr val="000000"/>
                </a:solidFill>
                <a:latin typeface="Times New Roman"/>
              </a:rPr>
              <a:t>Sender</a:t>
            </a:r>
            <a:endParaRPr b="0" lang="en-US" sz="1800" spc="-1" strike="noStrike">
              <a:latin typeface="Arial"/>
            </a:endParaRPr>
          </a:p>
        </p:txBody>
      </p:sp>
      <p:sp>
        <p:nvSpPr>
          <p:cNvPr id="475" name="CustomShape 36"/>
          <p:cNvSpPr/>
          <p:nvPr/>
        </p:nvSpPr>
        <p:spPr>
          <a:xfrm>
            <a:off x="760320" y="5672160"/>
            <a:ext cx="1828440" cy="640440"/>
          </a:xfrm>
          <a:prstGeom prst="rect">
            <a:avLst/>
          </a:prstGeom>
          <a:noFill/>
          <a:ln w="50760">
            <a:noFill/>
          </a:ln>
        </p:spPr>
        <p:style>
          <a:lnRef idx="0"/>
          <a:fillRef idx="0"/>
          <a:effectRef idx="0"/>
          <a:fontRef idx="minor"/>
        </p:style>
        <p:txBody>
          <a:bodyPr wrap="none"/>
          <a:p>
            <a:pPr algn="ctr">
              <a:lnSpc>
                <a:spcPct val="75000"/>
              </a:lnSpc>
            </a:pPr>
            <a:r>
              <a:rPr b="0" lang="en-US" sz="2400" spc="-1" strike="noStrike">
                <a:solidFill>
                  <a:srgbClr val="000000"/>
                </a:solidFill>
                <a:latin typeface="Times New Roman"/>
              </a:rPr>
              <a:t>Packet</a:t>
            </a:r>
            <a:endParaRPr b="0" lang="en-US" sz="2400" spc="-1" strike="noStrike">
              <a:latin typeface="Arial"/>
            </a:endParaRPr>
          </a:p>
          <a:p>
            <a:pPr algn="ctr">
              <a:lnSpc>
                <a:spcPct val="75000"/>
              </a:lnSpc>
            </a:pPr>
            <a:r>
              <a:rPr b="0" lang="en-US" sz="2400" spc="-1" strike="noStrike">
                <a:solidFill>
                  <a:srgbClr val="000000"/>
                </a:solidFill>
                <a:latin typeface="Times New Roman"/>
              </a:rPr>
              <a:t>Transmission</a:t>
            </a:r>
            <a:endParaRPr b="0" lang="en-US" sz="2400" spc="-1" strike="noStrike">
              <a:latin typeface="Arial"/>
            </a:endParaRPr>
          </a:p>
        </p:txBody>
      </p:sp>
      <p:sp>
        <p:nvSpPr>
          <p:cNvPr id="476" name="CustomShape 37"/>
          <p:cNvSpPr/>
          <p:nvPr/>
        </p:nvSpPr>
        <p:spPr>
          <a:xfrm>
            <a:off x="250920" y="6381720"/>
            <a:ext cx="183960" cy="336240"/>
          </a:xfrm>
          <a:prstGeom prst="rect">
            <a:avLst/>
          </a:prstGeom>
          <a:noFill/>
          <a:ln w="12600">
            <a:noFill/>
          </a:ln>
        </p:spPr>
        <p:style>
          <a:lnRef idx="0"/>
          <a:fillRef idx="0"/>
          <a:effectRef idx="0"/>
          <a:fontRef idx="minor"/>
        </p:style>
      </p:sp>
      <p:sp>
        <p:nvSpPr>
          <p:cNvPr id="477" name="CustomShape 38"/>
          <p:cNvSpPr/>
          <p:nvPr/>
        </p:nvSpPr>
        <p:spPr>
          <a:xfrm>
            <a:off x="475200" y="6400800"/>
            <a:ext cx="7729560" cy="272880"/>
          </a:xfrm>
          <a:prstGeom prst="rect">
            <a:avLst/>
          </a:prstGeom>
          <a:noFill/>
          <a:ln w="12600">
            <a:noFill/>
          </a:ln>
        </p:spPr>
        <p:style>
          <a:lnRef idx="0"/>
          <a:fillRef idx="0"/>
          <a:effectRef idx="0"/>
          <a:fontRef idx="minor"/>
        </p:style>
        <p:txBody>
          <a:bodyPr wrap="none" lIns="90000" rIns="90000" tIns="45000" bIns="45000"/>
          <a:p>
            <a:pPr>
              <a:lnSpc>
                <a:spcPct val="100000"/>
              </a:lnSpc>
            </a:pPr>
            <a:r>
              <a:rPr b="0" lang="en-US" sz="1200" spc="-1" strike="noStrike">
                <a:solidFill>
                  <a:srgbClr val="000000"/>
                </a:solidFill>
                <a:latin typeface="Verdana"/>
              </a:rPr>
              <a:t>Note: there is no co-relation between the above figures. Each one is independent from the others.</a:t>
            </a:r>
            <a:endParaRPr b="0" lang="en-US" sz="1200" spc="-1" strike="noStrike">
              <a:latin typeface="Arial"/>
            </a:endParaRPr>
          </a:p>
        </p:txBody>
      </p:sp>
      <p:sp>
        <p:nvSpPr>
          <p:cNvPr id="478" name="Line 39"/>
          <p:cNvSpPr/>
          <p:nvPr/>
        </p:nvSpPr>
        <p:spPr>
          <a:xfrm>
            <a:off x="5072040" y="4786200"/>
            <a:ext cx="1598400" cy="360"/>
          </a:xfrm>
          <a:prstGeom prst="line">
            <a:avLst/>
          </a:prstGeom>
          <a:ln w="12600">
            <a:solidFill>
              <a:schemeClr val="tx1"/>
            </a:solidFill>
            <a:round/>
            <a:headEnd len="med" type="triangle" w="med"/>
            <a:tailEnd len="med" type="triangle" w="med"/>
          </a:ln>
        </p:spPr>
        <p:style>
          <a:lnRef idx="0"/>
          <a:fillRef idx="0"/>
          <a:effectRef idx="0"/>
          <a:fontRef idx="minor"/>
        </p:style>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6" name="TextShape 1"/>
          <p:cNvSpPr txBox="1"/>
          <p:nvPr/>
        </p:nvSpPr>
        <p:spPr>
          <a:xfrm>
            <a:off x="-152280" y="0"/>
            <a:ext cx="8000640" cy="1215720"/>
          </a:xfrm>
          <a:prstGeom prst="rect">
            <a:avLst/>
          </a:prstGeom>
          <a:noFill/>
          <a:ln w="9360">
            <a:noFill/>
          </a:ln>
        </p:spPr>
        <p:txBody>
          <a:bodyPr anchor="ctr"/>
          <a:p>
            <a:pPr algn="ctr">
              <a:lnSpc>
                <a:spcPct val="100000"/>
              </a:lnSpc>
            </a:pPr>
            <a:r>
              <a:rPr b="0" lang="en-US" sz="3800" spc="-1" strike="noStrike">
                <a:solidFill>
                  <a:srgbClr val="000000"/>
                </a:solidFill>
                <a:latin typeface="Calibri"/>
              </a:rPr>
              <a:t>Χρήση των ημιτονοειδή συναρτήσεων</a:t>
            </a:r>
            <a:endParaRPr b="0" lang="en-US" sz="3800" spc="-1" strike="noStrike">
              <a:solidFill>
                <a:srgbClr val="000000"/>
              </a:solidFill>
              <a:latin typeface="Verdana"/>
            </a:endParaRPr>
          </a:p>
        </p:txBody>
      </p:sp>
      <p:sp>
        <p:nvSpPr>
          <p:cNvPr id="607" name="TextShape 2"/>
          <p:cNvSpPr txBox="1"/>
          <p:nvPr/>
        </p:nvSpPr>
        <p:spPr>
          <a:xfrm>
            <a:off x="0" y="925560"/>
            <a:ext cx="9143640" cy="5385960"/>
          </a:xfrm>
          <a:prstGeom prst="rect">
            <a:avLst/>
          </a:prstGeom>
          <a:noFill/>
          <a:ln w="9360">
            <a:noFill/>
          </a:ln>
        </p:spPr>
        <p:txBody>
          <a:bodyPr/>
          <a:p>
            <a:pPr marL="343080" indent="-342720">
              <a:lnSpc>
                <a:spcPct val="100000"/>
              </a:lnSpc>
              <a:spcBef>
                <a:spcPts val="439"/>
              </a:spcBef>
            </a:pPr>
            <a:endParaRPr b="0" lang="en-US" sz="3200" spc="-1" strike="noStrike">
              <a:solidFill>
                <a:srgbClr val="000000"/>
              </a:solidFill>
              <a:latin typeface="Calibri"/>
            </a:endParaRPr>
          </a:p>
          <a:p>
            <a:pPr>
              <a:lnSpc>
                <a:spcPct val="100000"/>
              </a:lnSpc>
              <a:spcBef>
                <a:spcPts val="439"/>
              </a:spcBef>
            </a:pPr>
            <a:r>
              <a:rPr b="0" lang="en-US" sz="2200" spc="-1" strike="noStrike">
                <a:solidFill>
                  <a:srgbClr val="000000"/>
                </a:solidFill>
                <a:latin typeface="Calibri"/>
              </a:rPr>
              <a:t>Χρησιμοποιούμε ημιτονοειδής συναρτήσεις λόγω της δυνατότητας </a:t>
            </a:r>
            <a:r>
              <a:rPr b="1" lang="en-US" sz="2200" spc="-1" strike="noStrike">
                <a:solidFill>
                  <a:srgbClr val="000000"/>
                </a:solidFill>
                <a:latin typeface="Calibri"/>
              </a:rPr>
              <a:t>επιλογής της κεντρικής συχνότητας</a:t>
            </a:r>
            <a:r>
              <a:rPr b="0" lang="en-US" sz="2200" spc="-1" strike="noStrike">
                <a:solidFill>
                  <a:srgbClr val="000000"/>
                </a:solidFill>
                <a:latin typeface="Calibri"/>
              </a:rPr>
              <a:t> που μπορούμε να μεταδώσουμε, και </a:t>
            </a:r>
            <a:endParaRPr b="0" lang="en-US" sz="2200" spc="-1" strike="noStrike">
              <a:solidFill>
                <a:srgbClr val="000000"/>
              </a:solidFill>
              <a:latin typeface="Calibri"/>
            </a:endParaRPr>
          </a:p>
          <a:p>
            <a:pPr>
              <a:lnSpc>
                <a:spcPct val="100000"/>
              </a:lnSpc>
              <a:spcBef>
                <a:spcPts val="439"/>
              </a:spcBef>
            </a:pPr>
            <a:r>
              <a:rPr b="0" lang="en-US" sz="2200" spc="-1" strike="noStrike">
                <a:solidFill>
                  <a:srgbClr val="000000"/>
                </a:solidFill>
                <a:latin typeface="Calibri"/>
              </a:rPr>
              <a:t>λόγω των </a:t>
            </a:r>
            <a:r>
              <a:rPr b="1" lang="en-US" sz="2200" spc="-1" strike="noStrike">
                <a:solidFill>
                  <a:srgbClr val="000000"/>
                </a:solidFill>
                <a:latin typeface="Calibri"/>
              </a:rPr>
              <a:t>φασματικών χαρακτηριστικών </a:t>
            </a:r>
            <a:r>
              <a:rPr b="0" lang="en-US" sz="2200" spc="-1" strike="noStrike">
                <a:solidFill>
                  <a:srgbClr val="000000"/>
                </a:solidFill>
                <a:latin typeface="Calibri"/>
              </a:rPr>
              <a:t>που έχει αυτή η συνάρτηση. </a:t>
            </a:r>
            <a:endParaRPr b="0" lang="en-US" sz="2200" spc="-1" strike="noStrike">
              <a:solidFill>
                <a:srgbClr val="000000"/>
              </a:solidFill>
              <a:latin typeface="Calibri"/>
            </a:endParaRPr>
          </a:p>
          <a:p>
            <a:pPr>
              <a:lnSpc>
                <a:spcPct val="100000"/>
              </a:lnSpc>
              <a:spcBef>
                <a:spcPts val="439"/>
              </a:spcBef>
            </a:pPr>
            <a:endParaRPr b="0" lang="en-US" sz="2200" spc="-1" strike="noStrike">
              <a:solidFill>
                <a:srgbClr val="000000"/>
              </a:solidFill>
              <a:latin typeface="Calibri"/>
            </a:endParaRPr>
          </a:p>
          <a:p>
            <a:pPr>
              <a:lnSpc>
                <a:spcPct val="100000"/>
              </a:lnSpc>
              <a:spcBef>
                <a:spcPts val="439"/>
              </a:spcBef>
            </a:pPr>
            <a:r>
              <a:rPr b="0" lang="en-US" sz="2200" spc="-1" strike="noStrike">
                <a:solidFill>
                  <a:srgbClr val="000000"/>
                </a:solidFill>
                <a:latin typeface="Calibri"/>
              </a:rPr>
              <a:t>Στο </a:t>
            </a:r>
            <a:r>
              <a:rPr b="1" lang="en-US" sz="2200" spc="-1" strike="noStrike">
                <a:solidFill>
                  <a:srgbClr val="7030a0"/>
                </a:solidFill>
                <a:latin typeface="Calibri"/>
              </a:rPr>
              <a:t>πεδίο της συχνότητας</a:t>
            </a:r>
            <a:r>
              <a:rPr b="0" lang="en-US" sz="2200" spc="-1" strike="noStrike">
                <a:solidFill>
                  <a:srgbClr val="000000"/>
                </a:solidFill>
                <a:latin typeface="Calibri"/>
              </a:rPr>
              <a:t> μια  </a:t>
            </a:r>
            <a:r>
              <a:rPr b="1" lang="en-US" sz="2200" spc="-1" strike="noStrike">
                <a:solidFill>
                  <a:srgbClr val="7030a0"/>
                </a:solidFill>
                <a:latin typeface="Calibri"/>
              </a:rPr>
              <a:t>ημιτονοειδής συνάρτηση </a:t>
            </a:r>
            <a:r>
              <a:rPr b="0" lang="en-US" sz="2200" spc="-1" strike="noStrike">
                <a:solidFill>
                  <a:srgbClr val="000000"/>
                </a:solidFill>
                <a:latin typeface="Calibri"/>
              </a:rPr>
              <a:t>περιγράφεται από ένα </a:t>
            </a:r>
            <a:r>
              <a:rPr b="1" lang="en-US" sz="2200" spc="-1" strike="noStrike">
                <a:solidFill>
                  <a:srgbClr val="7030a0"/>
                </a:solidFill>
                <a:latin typeface="Calibri"/>
              </a:rPr>
              <a:t>Dirac</a:t>
            </a:r>
            <a:r>
              <a:rPr b="0" lang="en-US" sz="2200" spc="-1" strike="noStrike">
                <a:solidFill>
                  <a:srgbClr val="000000"/>
                </a:solidFill>
                <a:latin typeface="Calibri"/>
              </a:rPr>
              <a:t>. </a:t>
            </a:r>
            <a:endParaRPr b="0" lang="en-US" sz="2200" spc="-1" strike="noStrike">
              <a:solidFill>
                <a:srgbClr val="000000"/>
              </a:solidFill>
              <a:latin typeface="Calibri"/>
            </a:endParaRPr>
          </a:p>
          <a:p>
            <a:pPr>
              <a:lnSpc>
                <a:spcPct val="100000"/>
              </a:lnSpc>
              <a:spcBef>
                <a:spcPts val="439"/>
              </a:spcBef>
            </a:pPr>
            <a:r>
              <a:rPr b="0" lang="en-US" sz="2200" spc="-1" strike="noStrike">
                <a:solidFill>
                  <a:srgbClr val="000000"/>
                </a:solidFill>
                <a:latin typeface="Calibri"/>
              </a:rPr>
              <a:t>Αλλάζοντας τη διάρκεια συμβόλου (δηλ. πόσο χρόνο χρειάζεται να μεταδώσουμε ένα σύμβολο), μπορούμε να αλλάξουμε το bandwidth.</a:t>
            </a:r>
            <a:endParaRPr b="0" lang="en-US" sz="2200" spc="-1" strike="noStrike">
              <a:solidFill>
                <a:srgbClr val="000000"/>
              </a:solidFill>
              <a:latin typeface="Calibri"/>
            </a:endParaRPr>
          </a:p>
          <a:p>
            <a:pPr>
              <a:lnSpc>
                <a:spcPct val="100000"/>
              </a:lnSpc>
              <a:spcBef>
                <a:spcPts val="439"/>
              </a:spcBef>
            </a:pPr>
            <a:endParaRPr b="0" lang="en-US" sz="2200" spc="-1" strike="noStrike">
              <a:solidFill>
                <a:srgbClr val="000000"/>
              </a:solidFill>
              <a:latin typeface="Calibri"/>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8" name="TextShape 1"/>
          <p:cNvSpPr txBox="1"/>
          <p:nvPr/>
        </p:nvSpPr>
        <p:spPr>
          <a:xfrm>
            <a:off x="-457200" y="0"/>
            <a:ext cx="8686440" cy="1142640"/>
          </a:xfrm>
          <a:prstGeom prst="rect">
            <a:avLst/>
          </a:prstGeom>
          <a:noFill/>
          <a:ln w="9360">
            <a:noFill/>
          </a:ln>
        </p:spPr>
        <p:txBody>
          <a:bodyPr anchor="ctr"/>
          <a:p>
            <a:pPr algn="ctr">
              <a:lnSpc>
                <a:spcPct val="100000"/>
              </a:lnSpc>
            </a:pPr>
            <a:r>
              <a:rPr b="0" lang="en-US" sz="3400" spc="-1" strike="noStrike">
                <a:solidFill>
                  <a:srgbClr val="000000"/>
                </a:solidFill>
                <a:latin typeface="Calibri"/>
              </a:rPr>
              <a:t>Wave “aggregation” by superposition</a:t>
            </a:r>
            <a:endParaRPr b="0" lang="en-US" sz="3400" spc="-1" strike="noStrike">
              <a:solidFill>
                <a:srgbClr val="000000"/>
              </a:solidFill>
              <a:latin typeface="Verdana"/>
            </a:endParaRPr>
          </a:p>
        </p:txBody>
      </p:sp>
      <p:pic>
        <p:nvPicPr>
          <p:cNvPr id="609" name="Picture 2" descr=""/>
          <p:cNvPicPr/>
          <p:nvPr/>
        </p:nvPicPr>
        <p:blipFill>
          <a:blip r:embed="rId1"/>
          <a:stretch/>
        </p:blipFill>
        <p:spPr>
          <a:xfrm>
            <a:off x="0" y="1219320"/>
            <a:ext cx="6140160" cy="4525560"/>
          </a:xfrm>
          <a:prstGeom prst="rect">
            <a:avLst/>
          </a:prstGeom>
          <a:ln w="9360">
            <a:noFill/>
          </a:ln>
        </p:spPr>
      </p:pic>
      <p:sp>
        <p:nvSpPr>
          <p:cNvPr id="610" name="TextShape 2"/>
          <p:cNvSpPr txBox="1"/>
          <p:nvPr/>
        </p:nvSpPr>
        <p:spPr>
          <a:xfrm>
            <a:off x="6553080" y="6356520"/>
            <a:ext cx="2133360" cy="364680"/>
          </a:xfrm>
          <a:prstGeom prst="rect">
            <a:avLst/>
          </a:prstGeom>
          <a:noFill/>
          <a:ln>
            <a:noFill/>
          </a:ln>
        </p:spPr>
        <p:txBody>
          <a:bodyPr anchor="ctr"/>
          <a:p>
            <a:pPr algn="r">
              <a:lnSpc>
                <a:spcPct val="100000"/>
              </a:lnSpc>
            </a:pPr>
            <a:fld id="{8C67A72F-F2DB-4F7B-A5CF-74DAE5601EA4}" type="slidenum">
              <a:rPr b="0" lang="en-US" sz="1200" spc="-1" strike="noStrike">
                <a:solidFill>
                  <a:srgbClr val="8b8b8b"/>
                </a:solidFill>
                <a:latin typeface="Verdana"/>
              </a:rPr>
              <a:t>&lt;number&gt;</a:t>
            </a:fld>
            <a:endParaRPr b="0" lang="en-US" sz="1200" spc="-1" strike="noStrike">
              <a:latin typeface="Times New Roman"/>
            </a:endParaRPr>
          </a:p>
        </p:txBody>
      </p:sp>
      <p:sp>
        <p:nvSpPr>
          <p:cNvPr id="611" name="CustomShape 3"/>
          <p:cNvSpPr/>
          <p:nvPr/>
        </p:nvSpPr>
        <p:spPr>
          <a:xfrm>
            <a:off x="4800600" y="3657600"/>
            <a:ext cx="3963600" cy="191844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latin typeface="Comic Sans MS"/>
              </a:rPr>
              <a:t>When multiple waves </a:t>
            </a:r>
            <a:endParaRPr b="0" lang="en-US" sz="2400" spc="-1" strike="noStrike">
              <a:latin typeface="Arial"/>
            </a:endParaRPr>
          </a:p>
          <a:p>
            <a:pPr>
              <a:lnSpc>
                <a:spcPct val="100000"/>
              </a:lnSpc>
            </a:pPr>
            <a:r>
              <a:rPr b="0" lang="en-US" sz="2400" spc="-1" strike="noStrike">
                <a:solidFill>
                  <a:srgbClr val="000000"/>
                </a:solidFill>
                <a:latin typeface="Comic Sans MS"/>
              </a:rPr>
              <a:t>converge on  a point, </a:t>
            </a:r>
            <a:endParaRPr b="0" lang="en-US" sz="2400" spc="-1" strike="noStrike">
              <a:latin typeface="Arial"/>
            </a:endParaRPr>
          </a:p>
          <a:p>
            <a:pPr>
              <a:lnSpc>
                <a:spcPct val="100000"/>
              </a:lnSpc>
            </a:pPr>
            <a:r>
              <a:rPr b="0" lang="en-US" sz="2400" spc="-1" strike="noStrike">
                <a:solidFill>
                  <a:srgbClr val="000000"/>
                </a:solidFill>
                <a:latin typeface="Comic Sans MS"/>
              </a:rPr>
              <a:t>the total wave is simply </a:t>
            </a:r>
            <a:endParaRPr b="0" lang="en-US" sz="2400" spc="-1" strike="noStrike">
              <a:latin typeface="Arial"/>
            </a:endParaRPr>
          </a:p>
          <a:p>
            <a:pPr>
              <a:lnSpc>
                <a:spcPct val="100000"/>
              </a:lnSpc>
            </a:pPr>
            <a:r>
              <a:rPr b="0" lang="en-US" sz="2400" spc="-1" strike="noStrike">
                <a:solidFill>
                  <a:srgbClr val="000000"/>
                </a:solidFill>
                <a:latin typeface="Comic Sans MS"/>
              </a:rPr>
              <a:t>the sum of any component </a:t>
            </a:r>
            <a:endParaRPr b="0" lang="en-US" sz="2400" spc="-1" strike="noStrike">
              <a:latin typeface="Arial"/>
            </a:endParaRPr>
          </a:p>
          <a:p>
            <a:pPr>
              <a:lnSpc>
                <a:spcPct val="100000"/>
              </a:lnSpc>
            </a:pPr>
            <a:r>
              <a:rPr b="0" lang="en-US" sz="2400" spc="-1" strike="noStrike">
                <a:solidFill>
                  <a:srgbClr val="000000"/>
                </a:solidFill>
                <a:latin typeface="Comic Sans MS"/>
              </a:rPr>
              <a:t>waves</a:t>
            </a:r>
            <a:endParaRPr b="0" lang="en-US" sz="2400" spc="-1" strike="noStrike">
              <a:latin typeface="Arial"/>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2" name="TextShape 1"/>
          <p:cNvSpPr txBox="1"/>
          <p:nvPr/>
        </p:nvSpPr>
        <p:spPr>
          <a:xfrm>
            <a:off x="6553080" y="6356520"/>
            <a:ext cx="2133360" cy="364680"/>
          </a:xfrm>
          <a:prstGeom prst="rect">
            <a:avLst/>
          </a:prstGeom>
          <a:noFill/>
          <a:ln>
            <a:noFill/>
          </a:ln>
        </p:spPr>
        <p:txBody>
          <a:bodyPr anchor="ctr"/>
          <a:p>
            <a:pPr algn="r">
              <a:lnSpc>
                <a:spcPct val="100000"/>
              </a:lnSpc>
            </a:pPr>
            <a:fld id="{841FEA1B-296B-4686-8E0D-83BBC0A46149}" type="slidenum">
              <a:rPr b="0" lang="en-US" sz="1200" spc="-1" strike="noStrike">
                <a:solidFill>
                  <a:srgbClr val="8b8b8b"/>
                </a:solidFill>
                <a:latin typeface="Verdana"/>
              </a:rPr>
              <a:t>&lt;number&gt;</a:t>
            </a:fld>
            <a:endParaRPr b="0" lang="en-US" sz="1200" spc="-1" strike="noStrike">
              <a:latin typeface="Times New Roman"/>
            </a:endParaRPr>
          </a:p>
        </p:txBody>
      </p:sp>
      <p:pic>
        <p:nvPicPr>
          <p:cNvPr id="613" name="Picture 2" descr=""/>
          <p:cNvPicPr/>
          <p:nvPr/>
        </p:nvPicPr>
        <p:blipFill>
          <a:blip r:embed="rId1"/>
          <a:stretch/>
        </p:blipFill>
        <p:spPr>
          <a:xfrm>
            <a:off x="1143000" y="1626840"/>
            <a:ext cx="4709880" cy="1573920"/>
          </a:xfrm>
          <a:prstGeom prst="rect">
            <a:avLst/>
          </a:prstGeom>
          <a:ln>
            <a:noFill/>
          </a:ln>
        </p:spPr>
      </p:pic>
      <p:sp>
        <p:nvSpPr>
          <p:cNvPr id="614" name="CustomShape 2"/>
          <p:cNvSpPr/>
          <p:nvPr/>
        </p:nvSpPr>
        <p:spPr>
          <a:xfrm>
            <a:off x="141480" y="692640"/>
            <a:ext cx="7619760" cy="9133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Verdana"/>
              </a:rPr>
              <a:t>When two or more waves traverse the same space, the net amplitude at each point is the sum of the amplitudes of the individual waves</a:t>
            </a:r>
            <a:endParaRPr b="0" lang="en-US" sz="1800" spc="-1" strike="noStrike">
              <a:latin typeface="Arial"/>
            </a:endParaRPr>
          </a:p>
        </p:txBody>
      </p:sp>
      <p:sp>
        <p:nvSpPr>
          <p:cNvPr id="615" name="CustomShape 3"/>
          <p:cNvSpPr/>
          <p:nvPr/>
        </p:nvSpPr>
        <p:spPr>
          <a:xfrm>
            <a:off x="0" y="3448440"/>
            <a:ext cx="9372240" cy="14648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Verdana"/>
              </a:rPr>
              <a:t>Destructive interference: when the summed variation has a smaller </a:t>
            </a:r>
            <a:r>
              <a:rPr b="0" lang="en-US" sz="1800" spc="-1" strike="noStrike" u="sng">
                <a:solidFill>
                  <a:srgbClr val="0000ff"/>
                </a:solidFill>
                <a:uFillTx/>
                <a:latin typeface="Verdana"/>
                <a:hlinkClick r:id="rId2"/>
              </a:rPr>
              <a:t>amplitude</a:t>
            </a:r>
            <a:r>
              <a:rPr b="0" lang="en-US" sz="1800" spc="-1" strike="noStrike">
                <a:solidFill>
                  <a:srgbClr val="000000"/>
                </a:solidFill>
                <a:latin typeface="Verdana"/>
              </a:rPr>
              <a:t> than the component variations (e.g., noise-cancelling headphones)</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Verdana"/>
              </a:rPr>
              <a:t>Constructive interference: when the summed variation will have a bigger amplitude than any of the components individually (e.g., Line Array)</a:t>
            </a:r>
            <a:endParaRPr b="0" lang="en-US" sz="1800" spc="-1" strike="noStrike">
              <a:latin typeface="Arial"/>
            </a:endParaRPr>
          </a:p>
        </p:txBody>
      </p:sp>
      <p:sp>
        <p:nvSpPr>
          <p:cNvPr id="616" name="CustomShape 4"/>
          <p:cNvSpPr/>
          <p:nvPr/>
        </p:nvSpPr>
        <p:spPr>
          <a:xfrm>
            <a:off x="394560" y="87840"/>
            <a:ext cx="7311960" cy="5472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3000" spc="-1" strike="noStrike">
                <a:solidFill>
                  <a:srgbClr val="000000"/>
                </a:solidFill>
                <a:latin typeface="Verdana"/>
              </a:rPr>
              <a:t>Wave “aggregation” by superposition</a:t>
            </a:r>
            <a:endParaRPr b="0" lang="en-US" sz="3000" spc="-1" strike="noStrike">
              <a:latin typeface="Arial"/>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7" name="TextShape 1"/>
          <p:cNvSpPr txBox="1"/>
          <p:nvPr/>
        </p:nvSpPr>
        <p:spPr>
          <a:xfrm>
            <a:off x="6553080" y="6356520"/>
            <a:ext cx="2133360" cy="364680"/>
          </a:xfrm>
          <a:prstGeom prst="rect">
            <a:avLst/>
          </a:prstGeom>
          <a:noFill/>
          <a:ln>
            <a:noFill/>
          </a:ln>
        </p:spPr>
        <p:txBody>
          <a:bodyPr anchor="ctr"/>
          <a:p>
            <a:pPr algn="r">
              <a:lnSpc>
                <a:spcPct val="100000"/>
              </a:lnSpc>
            </a:pPr>
            <a:fld id="{2ADDE32A-4027-41CF-9C72-B9E6389C09DD}" type="slidenum">
              <a:rPr b="0" lang="en-US" sz="1200" spc="-1" strike="noStrike">
                <a:solidFill>
                  <a:srgbClr val="8b8b8b"/>
                </a:solidFill>
                <a:latin typeface="Verdana"/>
              </a:rPr>
              <a:t>&lt;number&gt;</a:t>
            </a:fld>
            <a:endParaRPr b="0" lang="en-US" sz="1200" spc="-1" strike="noStrike">
              <a:latin typeface="Times New Roman"/>
            </a:endParaRPr>
          </a:p>
        </p:txBody>
      </p:sp>
      <p:sp>
        <p:nvSpPr>
          <p:cNvPr id="618" name="TextShape 2"/>
          <p:cNvSpPr txBox="1"/>
          <p:nvPr/>
        </p:nvSpPr>
        <p:spPr>
          <a:xfrm>
            <a:off x="-160020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Wireless channels</a:t>
            </a:r>
            <a:endParaRPr b="0" lang="en-US" sz="4400" spc="-1" strike="noStrike">
              <a:solidFill>
                <a:srgbClr val="000000"/>
              </a:solidFill>
              <a:latin typeface="Verdana"/>
            </a:endParaRPr>
          </a:p>
        </p:txBody>
      </p:sp>
      <p:sp>
        <p:nvSpPr>
          <p:cNvPr id="619" name="TextShape 3"/>
          <p:cNvSpPr txBox="1"/>
          <p:nvPr/>
        </p:nvSpPr>
        <p:spPr>
          <a:xfrm>
            <a:off x="-21600" y="1143000"/>
            <a:ext cx="9143640" cy="4266720"/>
          </a:xfrm>
          <a:prstGeom prst="rect">
            <a:avLst/>
          </a:prstGeom>
          <a:noFill/>
          <a:ln w="9360">
            <a:noFill/>
          </a:ln>
        </p:spPr>
        <p:txBody>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Operate through </a:t>
            </a:r>
            <a:r>
              <a:rPr b="1" i="1" lang="en-US" sz="2400" spc="-1" strike="noStrike">
                <a:solidFill>
                  <a:srgbClr val="ff0000"/>
                </a:solidFill>
                <a:latin typeface="Calibri"/>
              </a:rPr>
              <a:t>electromagnetic radiation </a:t>
            </a:r>
            <a:r>
              <a:rPr b="0" lang="en-US" sz="2400" spc="-1" strike="noStrike">
                <a:solidFill>
                  <a:srgbClr val="000000"/>
                </a:solidFill>
                <a:latin typeface="Calibri"/>
              </a:rPr>
              <a:t>from the transmitter to the receiver</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In principle, one could </a:t>
            </a:r>
            <a:r>
              <a:rPr b="1" i="1" lang="en-US" sz="2400" spc="-1" strike="noStrike">
                <a:solidFill>
                  <a:srgbClr val="000000"/>
                </a:solidFill>
                <a:latin typeface="Calibri"/>
              </a:rPr>
              <a:t>solve the electromagnetic field equations</a:t>
            </a:r>
            <a:r>
              <a:rPr b="0" lang="en-US" sz="2400" spc="-1" strike="noStrike">
                <a:solidFill>
                  <a:srgbClr val="000000"/>
                </a:solidFill>
                <a:latin typeface="Calibri"/>
              </a:rPr>
              <a:t>, in conjunction with </a:t>
            </a:r>
            <a:r>
              <a:rPr b="1" i="1" lang="en-US" sz="2400" spc="-1" strike="noStrike">
                <a:solidFill>
                  <a:srgbClr val="000000"/>
                </a:solidFill>
                <a:latin typeface="Calibri"/>
              </a:rPr>
              <a:t>the transmitted signal </a:t>
            </a:r>
            <a:r>
              <a:rPr b="0" lang="en-US" sz="2400" spc="-1" strike="noStrike">
                <a:solidFill>
                  <a:srgbClr val="000000"/>
                </a:solidFill>
                <a:latin typeface="Calibri"/>
              </a:rPr>
              <a:t>to find the </a:t>
            </a:r>
            <a:r>
              <a:rPr b="1" i="1" lang="en-US" sz="2400" spc="-1" strike="noStrike">
                <a:solidFill>
                  <a:srgbClr val="00b050"/>
                </a:solidFill>
                <a:latin typeface="Calibri"/>
              </a:rPr>
              <a:t>electromagnetic field impinging on the receiver antenna</a:t>
            </a:r>
            <a:endParaRPr b="0" lang="en-US" sz="2400" spc="-1" strike="noStrike">
              <a:solidFill>
                <a:srgbClr val="000000"/>
              </a:solidFill>
              <a:latin typeface="Calibri"/>
            </a:endParaRPr>
          </a:p>
          <a:p>
            <a:pPr marL="343080" indent="-342720">
              <a:lnSpc>
                <a:spcPct val="100000"/>
              </a:lnSpc>
              <a:spcBef>
                <a:spcPts val="720"/>
              </a:spcBef>
            </a:pPr>
            <a:r>
              <a:rPr b="0" lang="en-US" sz="2400" spc="-1" strike="noStrike">
                <a:solidFill>
                  <a:srgbClr val="000000"/>
                </a:solidFill>
                <a:latin typeface="Calibri"/>
              </a:rPr>
              <a:t>   </a:t>
            </a:r>
            <a:r>
              <a:rPr b="0" lang="en-US" sz="3600" spc="-1" strike="noStrike">
                <a:solidFill>
                  <a:srgbClr val="000000"/>
                </a:solidFill>
                <a:latin typeface="Calibri"/>
              </a:rPr>
              <a:t> </a:t>
            </a:r>
            <a:r>
              <a:rPr b="0" lang="en-US" sz="3600" spc="-1" strike="noStrike">
                <a:solidFill>
                  <a:srgbClr val="000000"/>
                </a:solidFill>
                <a:latin typeface="Wingdings"/>
              </a:rPr>
              <a:t></a:t>
            </a:r>
            <a:r>
              <a:rPr b="0" lang="en-US" sz="3600" spc="-1" strike="noStrike">
                <a:solidFill>
                  <a:srgbClr val="000000"/>
                </a:solidFill>
                <a:latin typeface="Calibri"/>
              </a:rPr>
              <a:t> </a:t>
            </a:r>
            <a:r>
              <a:rPr b="0" lang="en-US" sz="2400" spc="-1" strike="noStrike">
                <a:solidFill>
                  <a:srgbClr val="000000"/>
                </a:solidFill>
                <a:latin typeface="Calibri"/>
              </a:rPr>
              <a:t>This would have to be done taking into account the </a:t>
            </a:r>
            <a:r>
              <a:rPr b="1" i="1" lang="en-US" sz="2400" spc="-1" strike="noStrike">
                <a:solidFill>
                  <a:srgbClr val="000000"/>
                </a:solidFill>
                <a:latin typeface="Calibri"/>
              </a:rPr>
              <a:t>obstructions</a:t>
            </a:r>
            <a:r>
              <a:rPr b="0" lang="en-US" sz="2400" spc="-1" strike="noStrike">
                <a:solidFill>
                  <a:srgbClr val="000000"/>
                </a:solidFill>
                <a:latin typeface="Calibri"/>
              </a:rPr>
              <a:t> caused by ground, buildings, vehicles, etc in the vicinity of this electromagnetic wave</a:t>
            </a: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Το σήμα φτάνει από διαφορετικές κατευθύνσεις, με διαφορετικές καθυστερήσεις (ακολουθώντας διαφορετικές διαδρομές)</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Το σήμα που λαμβάνεται στον δέκτη αποτελείται δυνητικά από έναν αριθμό σημάτων με διαφορετική ένταση, φάση και γωνία άφιξης</a:t>
            </a:r>
            <a:endParaRPr b="0" lang="en-US" sz="2400" spc="-1" strike="noStrike">
              <a:solidFill>
                <a:srgbClr val="000000"/>
              </a:solidFill>
              <a:latin typeface="Calibri"/>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0" name="TextShape 1"/>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Fundamentals</a:t>
            </a:r>
            <a:endParaRPr b="0" lang="en-US" sz="4400" spc="-1" strike="noStrike">
              <a:solidFill>
                <a:srgbClr val="000000"/>
              </a:solidFill>
              <a:latin typeface="Verdana"/>
            </a:endParaRPr>
          </a:p>
        </p:txBody>
      </p:sp>
      <p:sp>
        <p:nvSpPr>
          <p:cNvPr id="621" name="TextShape 2"/>
          <p:cNvSpPr txBox="1"/>
          <p:nvPr/>
        </p:nvSpPr>
        <p:spPr>
          <a:xfrm>
            <a:off x="0" y="1371600"/>
            <a:ext cx="9143640" cy="4525560"/>
          </a:xfrm>
          <a:prstGeom prst="rect">
            <a:avLst/>
          </a:prstGeom>
          <a:noFill/>
          <a:ln w="9360">
            <a:noFill/>
          </a:ln>
        </p:spPr>
        <p:txBody>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Impairments</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Radio Propagation</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Wireless channel model</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Digital modulation and detection techniques</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Error control techniques</a:t>
            </a:r>
            <a:endParaRPr b="0" lang="en-US" sz="3200" spc="-1" strike="noStrike">
              <a:solidFill>
                <a:srgbClr val="000000"/>
              </a:solidFill>
              <a:latin typeface="Calibri"/>
            </a:endParaRPr>
          </a:p>
          <a:p>
            <a:pPr>
              <a:lnSpc>
                <a:spcPct val="100000"/>
              </a:lnSpc>
              <a:spcBef>
                <a:spcPts val="641"/>
              </a:spcBef>
            </a:pPr>
            <a:endParaRPr b="0" lang="en-US" sz="3200" spc="-1" strike="noStrike">
              <a:solidFill>
                <a:srgbClr val="000000"/>
              </a:solidFill>
              <a:latin typeface="Calibri"/>
            </a:endParaRPr>
          </a:p>
        </p:txBody>
      </p:sp>
      <p:sp>
        <p:nvSpPr>
          <p:cNvPr id="622" name="TextShape 3"/>
          <p:cNvSpPr txBox="1"/>
          <p:nvPr/>
        </p:nvSpPr>
        <p:spPr>
          <a:xfrm>
            <a:off x="6553080" y="6356520"/>
            <a:ext cx="2133360" cy="364680"/>
          </a:xfrm>
          <a:prstGeom prst="rect">
            <a:avLst/>
          </a:prstGeom>
          <a:noFill/>
          <a:ln>
            <a:noFill/>
          </a:ln>
        </p:spPr>
        <p:txBody>
          <a:bodyPr anchor="ctr"/>
          <a:p>
            <a:pPr algn="r">
              <a:lnSpc>
                <a:spcPct val="100000"/>
              </a:lnSpc>
            </a:pPr>
            <a:fld id="{E7BAEC1A-698C-4695-A80D-A91990116F6D}"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3" name="TextShape 1"/>
          <p:cNvSpPr txBox="1"/>
          <p:nvPr/>
        </p:nvSpPr>
        <p:spPr>
          <a:xfrm>
            <a:off x="-106668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Types of Impairments</a:t>
            </a:r>
            <a:endParaRPr b="0" lang="en-US" sz="4400" spc="-1" strike="noStrike">
              <a:solidFill>
                <a:srgbClr val="000000"/>
              </a:solidFill>
              <a:latin typeface="Verdana"/>
            </a:endParaRPr>
          </a:p>
        </p:txBody>
      </p:sp>
      <p:sp>
        <p:nvSpPr>
          <p:cNvPr id="624" name="TextShape 2"/>
          <p:cNvSpPr txBox="1"/>
          <p:nvPr/>
        </p:nvSpPr>
        <p:spPr>
          <a:xfrm>
            <a:off x="0" y="1523880"/>
            <a:ext cx="8954640" cy="4114440"/>
          </a:xfrm>
          <a:prstGeom prst="rect">
            <a:avLst/>
          </a:prstGeom>
          <a:noFill/>
          <a:ln w="9360">
            <a:noFill/>
          </a:ln>
        </p:spPr>
        <p:txBody>
          <a:bodyPr/>
          <a:p>
            <a:pPr lvl="1" marL="743040" indent="-285480">
              <a:lnSpc>
                <a:spcPct val="100000"/>
              </a:lnSpc>
              <a:spcBef>
                <a:spcPts val="479"/>
              </a:spcBef>
              <a:buClr>
                <a:srgbClr val="000000"/>
              </a:buClr>
              <a:buFont typeface="Arial"/>
              <a:buChar char="–"/>
            </a:pPr>
            <a:r>
              <a:rPr b="0" lang="en-US" sz="2400" spc="-1" strike="noStrike">
                <a:solidFill>
                  <a:srgbClr val="000000"/>
                </a:solidFill>
                <a:latin typeface="Calibri"/>
              </a:rPr>
              <a:t>Noise: </a:t>
            </a:r>
            <a:r>
              <a:rPr b="0" lang="en-US" sz="2400" spc="-1" strike="noStrike">
                <a:solidFill>
                  <a:srgbClr val="808000"/>
                </a:solidFill>
                <a:latin typeface="Calibri"/>
              </a:rPr>
              <a:t>thermal </a:t>
            </a:r>
            <a:r>
              <a:rPr b="0" lang="en-US" sz="1800" spc="-1" strike="noStrike">
                <a:solidFill>
                  <a:srgbClr val="000000"/>
                </a:solidFill>
                <a:latin typeface="Calibri"/>
              </a:rPr>
              <a:t>(electronics at the receiver, λόγω της τυχαίας κίνησης των ηλεκτρονίων σε έναν αγωγό), </a:t>
            </a:r>
            <a:r>
              <a:rPr b="0" lang="en-US" sz="2400" spc="-1" strike="noStrike">
                <a:solidFill>
                  <a:srgbClr val="808000"/>
                </a:solidFill>
                <a:latin typeface="Calibri"/>
              </a:rPr>
              <a:t>human</a:t>
            </a:r>
            <a:endParaRPr b="0" lang="en-US" sz="2400" spc="-1" strike="noStrike">
              <a:solidFill>
                <a:srgbClr val="000000"/>
              </a:solidFill>
              <a:latin typeface="Calibri"/>
            </a:endParaRPr>
          </a:p>
          <a:p>
            <a:r>
              <a:rPr b="0" lang="en-US" sz="1800" spc="-1" strike="noStrike">
                <a:solidFill>
                  <a:srgbClr val="000000"/>
                </a:solidFill>
                <a:latin typeface="Calibri"/>
              </a:rPr>
              <a:t>Εξωτερικές πηγές (πχ ατμοσφαιρικός, γαλαξιακός, βιομηχανικός) &amp; εσωτερικές πηγές (πχ στιγμιαίων διακυμάνσεων του ρεύματος ή τα τάσης στα ηλεκτρικά κυκλώματα) θορύβου </a:t>
            </a:r>
            <a:endParaRPr b="0" lang="en-US" sz="18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Calibri"/>
              </a:rPr>
              <a:t>Radio frequency signal path loss</a:t>
            </a:r>
            <a:endParaRPr b="0" lang="en-US" sz="24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Calibri"/>
              </a:rPr>
              <a:t>Fading at low rates</a:t>
            </a:r>
            <a:endParaRPr b="0" lang="en-US" sz="2400" spc="-1" strike="noStrike">
              <a:solidFill>
                <a:srgbClr val="000000"/>
              </a:solidFill>
              <a:latin typeface="Calibri"/>
            </a:endParaRPr>
          </a:p>
          <a:p>
            <a:pPr lvl="1" marL="743040" indent="-285480">
              <a:lnSpc>
                <a:spcPct val="100000"/>
              </a:lnSpc>
              <a:spcBef>
                <a:spcPts val="479"/>
              </a:spcBef>
              <a:buClr>
                <a:srgbClr val="808000"/>
              </a:buClr>
              <a:buFont typeface="Arial"/>
              <a:buChar char="–"/>
            </a:pPr>
            <a:r>
              <a:rPr b="0" lang="en-US" sz="2400" spc="-1" strike="noStrike">
                <a:solidFill>
                  <a:srgbClr val="808000"/>
                </a:solidFill>
                <a:latin typeface="Calibri"/>
              </a:rPr>
              <a:t>Inter-Symbol interference</a:t>
            </a:r>
            <a:r>
              <a:rPr b="0" lang="en-US" sz="2400" spc="-1" strike="noStrike">
                <a:solidFill>
                  <a:srgbClr val="000000"/>
                </a:solidFill>
                <a:latin typeface="Calibri"/>
              </a:rPr>
              <a:t> (ISI)</a:t>
            </a:r>
            <a:endParaRPr b="0" lang="en-US" sz="2400" spc="-1" strike="noStrike">
              <a:solidFill>
                <a:srgbClr val="000000"/>
              </a:solidFill>
              <a:latin typeface="Calibri"/>
            </a:endParaRPr>
          </a:p>
          <a:p>
            <a:pPr lvl="1" marL="743040" indent="-285480">
              <a:lnSpc>
                <a:spcPct val="100000"/>
              </a:lnSpc>
              <a:spcBef>
                <a:spcPts val="479"/>
              </a:spcBef>
              <a:buClr>
                <a:srgbClr val="808000"/>
              </a:buClr>
              <a:buFont typeface="Arial"/>
              <a:buChar char="–"/>
            </a:pPr>
            <a:r>
              <a:rPr b="0" lang="en-US" sz="2400" spc="-1" strike="noStrike">
                <a:solidFill>
                  <a:srgbClr val="808000"/>
                </a:solidFill>
                <a:latin typeface="Calibri"/>
              </a:rPr>
              <a:t>Shadow</a:t>
            </a:r>
            <a:r>
              <a:rPr b="0" lang="en-US" sz="2400" spc="-1" strike="noStrike">
                <a:solidFill>
                  <a:srgbClr val="000000"/>
                </a:solidFill>
                <a:latin typeface="Calibri"/>
              </a:rPr>
              <a:t> fading</a:t>
            </a:r>
            <a:endParaRPr b="0" lang="en-US" sz="2400" spc="-1" strike="noStrike">
              <a:solidFill>
                <a:srgbClr val="000000"/>
              </a:solidFill>
              <a:latin typeface="Calibri"/>
            </a:endParaRPr>
          </a:p>
          <a:p>
            <a:pPr lvl="1" marL="743040" indent="-285480">
              <a:lnSpc>
                <a:spcPct val="100000"/>
              </a:lnSpc>
              <a:spcBef>
                <a:spcPts val="479"/>
              </a:spcBef>
              <a:buClr>
                <a:srgbClr val="808000"/>
              </a:buClr>
              <a:buFont typeface="Arial"/>
              <a:buChar char="–"/>
            </a:pPr>
            <a:r>
              <a:rPr b="0" lang="en-US" sz="2400" spc="-1" strike="noStrike">
                <a:solidFill>
                  <a:srgbClr val="808000"/>
                </a:solidFill>
                <a:latin typeface="Calibri"/>
              </a:rPr>
              <a:t>Co-channel</a:t>
            </a:r>
            <a:r>
              <a:rPr b="0" lang="en-US" sz="2400" spc="-1" strike="noStrike">
                <a:solidFill>
                  <a:srgbClr val="000000"/>
                </a:solidFill>
                <a:latin typeface="Calibri"/>
              </a:rPr>
              <a:t> interference</a:t>
            </a:r>
            <a:endParaRPr b="0" lang="en-US" sz="2400" spc="-1" strike="noStrike">
              <a:solidFill>
                <a:srgbClr val="000000"/>
              </a:solidFill>
              <a:latin typeface="Calibri"/>
            </a:endParaRPr>
          </a:p>
          <a:p>
            <a:pPr lvl="1" marL="743040" indent="-285480">
              <a:lnSpc>
                <a:spcPct val="100000"/>
              </a:lnSpc>
              <a:spcBef>
                <a:spcPts val="479"/>
              </a:spcBef>
              <a:buClr>
                <a:srgbClr val="cccc00"/>
              </a:buClr>
              <a:buFont typeface="Arial"/>
              <a:buChar char="–"/>
            </a:pPr>
            <a:r>
              <a:rPr b="0" lang="en-US" sz="2400" spc="-1" strike="noStrike">
                <a:solidFill>
                  <a:srgbClr val="cccc00"/>
                </a:solidFill>
                <a:latin typeface="Calibri"/>
              </a:rPr>
              <a:t>Adjacent channel</a:t>
            </a:r>
            <a:r>
              <a:rPr b="0" lang="en-US" sz="2400" spc="-1" strike="noStrike">
                <a:solidFill>
                  <a:srgbClr val="000000"/>
                </a:solidFill>
                <a:latin typeface="Calibri"/>
              </a:rPr>
              <a:t> interference</a:t>
            </a:r>
            <a:endParaRPr b="0" lang="en-US" sz="2400" spc="-1" strike="noStrike">
              <a:solidFill>
                <a:srgbClr val="000000"/>
              </a:solidFill>
              <a:latin typeface="Calibri"/>
            </a:endParaRPr>
          </a:p>
        </p:txBody>
      </p:sp>
      <p:sp>
        <p:nvSpPr>
          <p:cNvPr id="625" name="TextShape 3"/>
          <p:cNvSpPr txBox="1"/>
          <p:nvPr/>
        </p:nvSpPr>
        <p:spPr>
          <a:xfrm>
            <a:off x="6553080" y="6356520"/>
            <a:ext cx="2133360" cy="364680"/>
          </a:xfrm>
          <a:prstGeom prst="rect">
            <a:avLst/>
          </a:prstGeom>
          <a:noFill/>
          <a:ln>
            <a:noFill/>
          </a:ln>
        </p:spPr>
        <p:txBody>
          <a:bodyPr anchor="ctr"/>
          <a:p>
            <a:pPr algn="r">
              <a:lnSpc>
                <a:spcPct val="100000"/>
              </a:lnSpc>
            </a:pPr>
            <a:fld id="{9B4084D3-1FF5-4C28-9D6C-703FC9B3C90C}"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6" name="Picture 1" descr=""/>
          <p:cNvPicPr/>
          <p:nvPr/>
        </p:nvPicPr>
        <p:blipFill>
          <a:blip r:embed="rId1"/>
          <a:stretch/>
        </p:blipFill>
        <p:spPr>
          <a:xfrm>
            <a:off x="-304920" y="-228600"/>
            <a:ext cx="9448560" cy="7086240"/>
          </a:xfrm>
          <a:prstGeom prst="rect">
            <a:avLst/>
          </a:prstGeom>
          <a:ln w="9360">
            <a:noFill/>
          </a:ln>
        </p:spPr>
      </p:pic>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7" name="TextShape 1"/>
          <p:cNvSpPr txBox="1"/>
          <p:nvPr/>
        </p:nvSpPr>
        <p:spPr>
          <a:xfrm>
            <a:off x="-22860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Multipath fading</a:t>
            </a:r>
            <a:endParaRPr b="0" lang="en-US" sz="4400" spc="-1" strike="noStrike">
              <a:solidFill>
                <a:srgbClr val="000000"/>
              </a:solidFill>
              <a:latin typeface="Verdana"/>
            </a:endParaRPr>
          </a:p>
        </p:txBody>
      </p:sp>
      <p:sp>
        <p:nvSpPr>
          <p:cNvPr id="628" name="TextShape 2"/>
          <p:cNvSpPr txBox="1"/>
          <p:nvPr/>
        </p:nvSpPr>
        <p:spPr>
          <a:xfrm>
            <a:off x="0" y="1600200"/>
            <a:ext cx="9143640" cy="4525560"/>
          </a:xfrm>
          <a:prstGeom prst="rect">
            <a:avLst/>
          </a:prstGeom>
          <a:noFill/>
          <a:ln w="9360">
            <a:noFill/>
          </a:ln>
        </p:spPr>
        <p:txBody>
          <a:bodyPr/>
          <a:p>
            <a:pPr marL="343080" indent="-342720" algn="just">
              <a:lnSpc>
                <a:spcPct val="100000"/>
              </a:lnSpc>
              <a:spcBef>
                <a:spcPts val="519"/>
              </a:spcBef>
            </a:pPr>
            <a:r>
              <a:rPr b="1" lang="en-US" sz="2600" spc="-1" strike="noStrike">
                <a:solidFill>
                  <a:srgbClr val="000000"/>
                </a:solidFill>
                <a:latin typeface="Calibri"/>
              </a:rPr>
              <a:t>Multipath:</a:t>
            </a:r>
            <a:r>
              <a:rPr b="0" lang="en-US" sz="2600" spc="-1" strike="noStrike">
                <a:solidFill>
                  <a:srgbClr val="000000"/>
                </a:solidFill>
                <a:latin typeface="Calibri"/>
              </a:rPr>
              <a:t> the propagation phenomenon that results in radio signals reaching the receiving antenna by two or more paths</a:t>
            </a:r>
            <a:endParaRPr b="0" lang="en-US" sz="2600" spc="-1" strike="noStrike">
              <a:solidFill>
                <a:srgbClr val="000000"/>
              </a:solidFill>
              <a:latin typeface="Calibri"/>
            </a:endParaRPr>
          </a:p>
          <a:p>
            <a:pPr algn="just">
              <a:lnSpc>
                <a:spcPct val="100000"/>
              </a:lnSpc>
              <a:spcBef>
                <a:spcPts val="519"/>
              </a:spcBef>
            </a:pPr>
            <a:endParaRPr b="0" lang="en-US" sz="2600" spc="-1" strike="noStrike">
              <a:solidFill>
                <a:srgbClr val="000000"/>
              </a:solidFill>
              <a:latin typeface="Calibri"/>
            </a:endParaRPr>
          </a:p>
        </p:txBody>
      </p:sp>
      <p:pic>
        <p:nvPicPr>
          <p:cNvPr id="629" name="Picture 2" descr=""/>
          <p:cNvPicPr/>
          <p:nvPr/>
        </p:nvPicPr>
        <p:blipFill>
          <a:blip r:embed="rId1"/>
          <a:stretch/>
        </p:blipFill>
        <p:spPr>
          <a:xfrm>
            <a:off x="1500120" y="3429000"/>
            <a:ext cx="6071760" cy="2499840"/>
          </a:xfrm>
          <a:prstGeom prst="rect">
            <a:avLst/>
          </a:prstGeom>
          <a:ln w="9360">
            <a:noFill/>
          </a:ln>
        </p:spPr>
      </p:pic>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0" name="TextShape 1"/>
          <p:cNvSpPr txBox="1"/>
          <p:nvPr/>
        </p:nvSpPr>
        <p:spPr>
          <a:xfrm>
            <a:off x="-228600" y="-228600"/>
            <a:ext cx="8229240" cy="914040"/>
          </a:xfrm>
          <a:prstGeom prst="rect">
            <a:avLst/>
          </a:prstGeom>
          <a:noFill/>
          <a:ln w="9360">
            <a:noFill/>
          </a:ln>
        </p:spPr>
        <p:txBody>
          <a:bodyPr anchor="ctr"/>
          <a:p>
            <a:pPr algn="ctr">
              <a:lnSpc>
                <a:spcPct val="100000"/>
              </a:lnSpc>
            </a:pPr>
            <a:r>
              <a:rPr b="0" lang="en-US" sz="4400" spc="-1" strike="noStrike">
                <a:solidFill>
                  <a:srgbClr val="000000"/>
                </a:solidFill>
                <a:latin typeface="Calibri"/>
              </a:rPr>
              <a:t>Channel impulsive response</a:t>
            </a:r>
            <a:endParaRPr b="0" lang="en-US" sz="4400" spc="-1" strike="noStrike">
              <a:solidFill>
                <a:srgbClr val="000000"/>
              </a:solidFill>
              <a:latin typeface="Verdana"/>
            </a:endParaRPr>
          </a:p>
        </p:txBody>
      </p:sp>
      <p:sp>
        <p:nvSpPr>
          <p:cNvPr id="631" name="TextShape 2"/>
          <p:cNvSpPr txBox="1"/>
          <p:nvPr/>
        </p:nvSpPr>
        <p:spPr>
          <a:xfrm>
            <a:off x="-48960" y="3437280"/>
            <a:ext cx="9143640" cy="1696680"/>
          </a:xfrm>
          <a:prstGeom prst="rect">
            <a:avLst/>
          </a:prstGeom>
          <a:noFill/>
          <a:ln w="9360">
            <a:noFill/>
          </a:ln>
        </p:spPr>
        <p:txBody>
          <a:bodyPr/>
          <a:p>
            <a:pPr marL="343080" indent="-342720" algn="just">
              <a:lnSpc>
                <a:spcPct val="100000"/>
              </a:lnSpc>
              <a:spcBef>
                <a:spcPts val="479"/>
              </a:spcBef>
              <a:buClr>
                <a:srgbClr val="000000"/>
              </a:buClr>
              <a:buFont typeface="Arial"/>
              <a:buChar char="•"/>
            </a:pPr>
            <a:r>
              <a:rPr b="0" lang="en-US" sz="2400" spc="-1" strike="noStrike">
                <a:solidFill>
                  <a:srgbClr val="000000"/>
                </a:solidFill>
                <a:latin typeface="Calibri"/>
              </a:rPr>
              <a:t>By sending a </a:t>
            </a:r>
            <a:r>
              <a:rPr b="1" i="1" lang="en-US" sz="2400" spc="-1" strike="noStrike" u="sng">
                <a:solidFill>
                  <a:srgbClr val="000000"/>
                </a:solidFill>
                <a:uFillTx/>
                <a:latin typeface="Calibri"/>
              </a:rPr>
              <a:t>pulse</a:t>
            </a:r>
            <a:r>
              <a:rPr b="1" lang="en-US" sz="2400" spc="-1" strike="noStrike">
                <a:solidFill>
                  <a:srgbClr val="000000"/>
                </a:solidFill>
                <a:latin typeface="Calibri"/>
              </a:rPr>
              <a:t> of very small duration </a:t>
            </a:r>
            <a:r>
              <a:rPr b="0" lang="en-US" sz="2400" spc="-1" strike="noStrike">
                <a:solidFill>
                  <a:srgbClr val="000000"/>
                </a:solidFill>
                <a:latin typeface="Calibri"/>
              </a:rPr>
              <a:t>to the channel, the </a:t>
            </a:r>
            <a:r>
              <a:rPr b="1" lang="en-US" sz="2400" spc="-1" strike="noStrike">
                <a:solidFill>
                  <a:srgbClr val="ff0000"/>
                </a:solidFill>
                <a:latin typeface="Calibri"/>
              </a:rPr>
              <a:t>impulsive response </a:t>
            </a:r>
            <a:r>
              <a:rPr b="0" lang="en-US" sz="2400" spc="-1" strike="noStrike">
                <a:solidFill>
                  <a:srgbClr val="000000"/>
                </a:solidFill>
                <a:latin typeface="Calibri"/>
              </a:rPr>
              <a:t>can be estimated</a:t>
            </a:r>
            <a:endParaRPr b="0" lang="en-US" sz="2400" spc="-1" strike="noStrike">
              <a:solidFill>
                <a:srgbClr val="000000"/>
              </a:solidFill>
              <a:latin typeface="Calibri"/>
            </a:endParaRPr>
          </a:p>
          <a:p>
            <a:pPr algn="just">
              <a:lnSpc>
                <a:spcPct val="100000"/>
              </a:lnSpc>
              <a:spcBef>
                <a:spcPts val="479"/>
              </a:spcBef>
            </a:pPr>
            <a:endParaRPr b="0" lang="en-US" sz="2400" spc="-1" strike="noStrike">
              <a:solidFill>
                <a:srgbClr val="000000"/>
              </a:solidFill>
              <a:latin typeface="Calibri"/>
            </a:endParaRPr>
          </a:p>
          <a:p>
            <a:pPr marL="343080" indent="-342720" algn="just">
              <a:lnSpc>
                <a:spcPct val="100000"/>
              </a:lnSpc>
              <a:spcBef>
                <a:spcPts val="479"/>
              </a:spcBef>
              <a:buClr>
                <a:srgbClr val="000000"/>
              </a:buClr>
              <a:buFont typeface="Wingdings" charset="2"/>
              <a:buChar char=""/>
            </a:pPr>
            <a:r>
              <a:rPr b="0" lang="en-US" sz="2400" spc="-1" strike="noStrike">
                <a:solidFill>
                  <a:srgbClr val="000000"/>
                </a:solidFill>
                <a:latin typeface="Calibri"/>
              </a:rPr>
              <a:t>At the output, the </a:t>
            </a:r>
            <a:r>
              <a:rPr b="1" lang="en-US" sz="2400" spc="-1" strike="noStrike">
                <a:solidFill>
                  <a:srgbClr val="dab11c"/>
                </a:solidFill>
                <a:latin typeface="Calibri"/>
              </a:rPr>
              <a:t>duration of the pulse is </a:t>
            </a:r>
            <a:r>
              <a:rPr b="1" lang="en-US" sz="2400" spc="-1" strike="noStrike" u="sng">
                <a:solidFill>
                  <a:srgbClr val="dab11c"/>
                </a:solidFill>
                <a:uFillTx/>
                <a:latin typeface="Calibri"/>
              </a:rPr>
              <a:t>extended</a:t>
            </a:r>
            <a:r>
              <a:rPr b="0" lang="en-US" sz="2400" spc="-1" strike="noStrike">
                <a:solidFill>
                  <a:srgbClr val="000000"/>
                </a:solidFill>
                <a:latin typeface="Calibri"/>
              </a:rPr>
              <a:t> due to </a:t>
            </a:r>
            <a:r>
              <a:rPr b="1" lang="en-US" sz="2400" spc="-1" strike="noStrike">
                <a:solidFill>
                  <a:srgbClr val="ff0000"/>
                </a:solidFill>
                <a:latin typeface="Calibri"/>
              </a:rPr>
              <a:t>multipath</a:t>
            </a:r>
            <a:endParaRPr b="0" lang="en-US" sz="2400" spc="-1" strike="noStrike">
              <a:solidFill>
                <a:srgbClr val="000000"/>
              </a:solidFill>
              <a:latin typeface="Calibri"/>
            </a:endParaRPr>
          </a:p>
          <a:p>
            <a:pPr algn="just">
              <a:lnSpc>
                <a:spcPct val="100000"/>
              </a:lnSpc>
              <a:spcBef>
                <a:spcPts val="479"/>
              </a:spcBef>
            </a:pPr>
            <a:endParaRPr b="0" lang="en-US" sz="2400" spc="-1" strike="noStrike">
              <a:solidFill>
                <a:srgbClr val="000000"/>
              </a:solidFill>
              <a:latin typeface="Calibri"/>
            </a:endParaRPr>
          </a:p>
          <a:p>
            <a:pPr algn="just">
              <a:lnSpc>
                <a:spcPct val="100000"/>
              </a:lnSpc>
              <a:spcBef>
                <a:spcPts val="400"/>
              </a:spcBef>
            </a:pPr>
            <a:r>
              <a:rPr b="0" lang="en-US" sz="2000" spc="-1" strike="noStrike">
                <a:solidFill>
                  <a:srgbClr val="7030a0"/>
                </a:solidFill>
                <a:latin typeface="Calibri"/>
              </a:rPr>
              <a:t>Μπορούμε να θεωρήσουμε ότι το multi-path φαινόμενο έχει ως αποτέλεσμα το κανάλι να συμπεριφέρεται σαν φίλτρο στο πεδίο των συχνοτήτων: όπου ενισχύει άλλες συχνότητες, κι άλλες τις εξασθενεί</a:t>
            </a:r>
            <a:endParaRPr b="0" lang="en-US" sz="2000" spc="-1" strike="noStrike">
              <a:solidFill>
                <a:srgbClr val="000000"/>
              </a:solidFill>
              <a:latin typeface="Calibri"/>
            </a:endParaRPr>
          </a:p>
        </p:txBody>
      </p:sp>
      <p:pic>
        <p:nvPicPr>
          <p:cNvPr id="632" name="Picture 2" descr=""/>
          <p:cNvPicPr/>
          <p:nvPr/>
        </p:nvPicPr>
        <p:blipFill>
          <a:blip r:embed="rId1"/>
          <a:stretch/>
        </p:blipFill>
        <p:spPr>
          <a:xfrm>
            <a:off x="382680" y="609480"/>
            <a:ext cx="7357680" cy="2642760"/>
          </a:xfrm>
          <a:prstGeom prst="rect">
            <a:avLst/>
          </a:prstGeom>
          <a:ln>
            <a:noFill/>
          </a:ln>
        </p:spPr>
      </p:pic>
      <p:sp>
        <p:nvSpPr>
          <p:cNvPr id="633" name="CustomShape 3"/>
          <p:cNvSpPr/>
          <p:nvPr/>
        </p:nvSpPr>
        <p:spPr>
          <a:xfrm>
            <a:off x="1044720" y="1521720"/>
            <a:ext cx="502920" cy="1366560"/>
          </a:xfrm>
          <a:prstGeom prst="ellipse">
            <a:avLst/>
          </a:prstGeom>
          <a:solidFill>
            <a:srgbClr val="f3e2a3">
              <a:alpha val="55000"/>
            </a:srgbClr>
          </a:solidFill>
          <a:ln>
            <a:noFill/>
          </a:ln>
        </p:spPr>
        <p:style>
          <a:lnRef idx="0"/>
          <a:fillRef idx="0"/>
          <a:effectRef idx="0"/>
          <a:fontRef idx="minor"/>
        </p:style>
      </p:sp>
      <p:sp>
        <p:nvSpPr>
          <p:cNvPr id="634" name="CustomShape 4"/>
          <p:cNvSpPr/>
          <p:nvPr/>
        </p:nvSpPr>
        <p:spPr>
          <a:xfrm>
            <a:off x="4572000" y="1670040"/>
            <a:ext cx="2663640" cy="1582200"/>
          </a:xfrm>
          <a:prstGeom prst="ellipse">
            <a:avLst/>
          </a:prstGeom>
          <a:solidFill>
            <a:srgbClr val="f3e2a3">
              <a:alpha val="55000"/>
            </a:srgbClr>
          </a:solidFill>
          <a:ln>
            <a:noFill/>
          </a:ln>
        </p:spPr>
        <p:style>
          <a:lnRef idx="0"/>
          <a:fillRef idx="0"/>
          <a:effectRef idx="0"/>
          <a:fontRef idx="minor"/>
        </p:style>
      </p:sp>
      <p:sp>
        <p:nvSpPr>
          <p:cNvPr id="635" name="CustomShape 5"/>
          <p:cNvSpPr/>
          <p:nvPr/>
        </p:nvSpPr>
        <p:spPr>
          <a:xfrm>
            <a:off x="304920" y="3068280"/>
            <a:ext cx="3276360" cy="3646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Verdana"/>
              </a:rPr>
              <a:t>Διάρκεια συμβόλου</a:t>
            </a:r>
            <a:endParaRPr b="0" lang="en-US" sz="1800" spc="-1" strike="noStrike">
              <a:latin typeface="Arial"/>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6" name="TextShape 1"/>
          <p:cNvSpPr txBox="1"/>
          <p:nvPr/>
        </p:nvSpPr>
        <p:spPr>
          <a:xfrm>
            <a:off x="-990720" y="-228600"/>
            <a:ext cx="10485000" cy="1142640"/>
          </a:xfrm>
          <a:prstGeom prst="rect">
            <a:avLst/>
          </a:prstGeom>
          <a:noFill/>
          <a:ln w="9360">
            <a:noFill/>
          </a:ln>
        </p:spPr>
        <p:txBody>
          <a:bodyPr anchor="ctr"/>
          <a:p>
            <a:pPr algn="ctr">
              <a:lnSpc>
                <a:spcPct val="100000"/>
              </a:lnSpc>
            </a:pPr>
            <a:r>
              <a:rPr b="0" lang="en-US" sz="3600" spc="-1" strike="noStrike">
                <a:solidFill>
                  <a:srgbClr val="000000"/>
                </a:solidFill>
                <a:latin typeface="Calibri"/>
              </a:rPr>
              <a:t>Frequency  Selective  Fading due to Multipath</a:t>
            </a:r>
            <a:endParaRPr b="0" lang="en-US" sz="3600" spc="-1" strike="noStrike">
              <a:solidFill>
                <a:srgbClr val="000000"/>
              </a:solidFill>
              <a:latin typeface="Verdana"/>
            </a:endParaRPr>
          </a:p>
        </p:txBody>
      </p:sp>
      <p:sp>
        <p:nvSpPr>
          <p:cNvPr id="637" name="TextShape 2"/>
          <p:cNvSpPr txBox="1"/>
          <p:nvPr/>
        </p:nvSpPr>
        <p:spPr>
          <a:xfrm>
            <a:off x="0" y="838080"/>
            <a:ext cx="9143640" cy="4525560"/>
          </a:xfrm>
          <a:prstGeom prst="rect">
            <a:avLst/>
          </a:prstGeom>
          <a:noFill/>
          <a:ln w="9360">
            <a:noFill/>
          </a:ln>
        </p:spPr>
        <p:txBody>
          <a:bodyPr/>
          <a:p>
            <a:pPr marL="343080" indent="-342720">
              <a:lnSpc>
                <a:spcPct val="100000"/>
              </a:lnSpc>
              <a:spcBef>
                <a:spcPts val="519"/>
              </a:spcBef>
              <a:buClr>
                <a:srgbClr val="000000"/>
              </a:buClr>
              <a:buFont typeface="Arial"/>
              <a:buChar char="•"/>
            </a:pPr>
            <a:r>
              <a:rPr b="0" lang="en-US" sz="2600" spc="-1" strike="noStrike">
                <a:solidFill>
                  <a:srgbClr val="000000"/>
                </a:solidFill>
                <a:latin typeface="Calibri"/>
              </a:rPr>
              <a:t>The frequency response of a fading channel is not constant within the available bandwidth</a:t>
            </a:r>
            <a:endParaRPr b="0" lang="en-US" sz="2600" spc="-1" strike="noStrike">
              <a:solidFill>
                <a:srgbClr val="000000"/>
              </a:solidFill>
              <a:latin typeface="Calibri"/>
            </a:endParaRPr>
          </a:p>
          <a:p>
            <a:pPr lvl="1" marL="743040" indent="-285480">
              <a:lnSpc>
                <a:spcPct val="100000"/>
              </a:lnSpc>
              <a:spcBef>
                <a:spcPts val="439"/>
              </a:spcBef>
              <a:buClr>
                <a:srgbClr val="000000"/>
              </a:buClr>
              <a:buFont typeface="Arial"/>
              <a:buChar char="–"/>
            </a:pPr>
            <a:r>
              <a:rPr b="0" lang="en-US" sz="2200" spc="-1" strike="noStrike">
                <a:solidFill>
                  <a:srgbClr val="000000"/>
                </a:solidFill>
                <a:latin typeface="Calibri"/>
              </a:rPr>
              <a:t>The channel gain may </a:t>
            </a:r>
            <a:r>
              <a:rPr b="1" i="1" lang="en-US" sz="2200" spc="-1" strike="noStrike">
                <a:solidFill>
                  <a:srgbClr val="ff0000"/>
                </a:solidFill>
                <a:latin typeface="Calibri"/>
              </a:rPr>
              <a:t>vary for different frequencies </a:t>
            </a:r>
            <a:r>
              <a:rPr b="0" lang="en-US" sz="2200" spc="-1" strike="noStrike">
                <a:solidFill>
                  <a:srgbClr val="000000"/>
                </a:solidFill>
                <a:latin typeface="Calibri"/>
              </a:rPr>
              <a:t>of the transmitted signal (e.g., due to multi-path)</a:t>
            </a:r>
            <a:endParaRPr b="0" lang="en-US" sz="2200" spc="-1" strike="noStrike">
              <a:solidFill>
                <a:srgbClr val="000000"/>
              </a:solidFill>
              <a:latin typeface="Calibri"/>
            </a:endParaRPr>
          </a:p>
          <a:p>
            <a:pPr lvl="1" marL="743040" indent="-285480">
              <a:lnSpc>
                <a:spcPct val="100000"/>
              </a:lnSpc>
              <a:spcBef>
                <a:spcPts val="439"/>
              </a:spcBef>
              <a:buClr>
                <a:srgbClr val="000000"/>
              </a:buClr>
              <a:buFont typeface="Arial"/>
              <a:buChar char="–"/>
            </a:pPr>
            <a:r>
              <a:rPr b="0" lang="en-US" sz="2200" spc="-1" strike="noStrike">
                <a:solidFill>
                  <a:srgbClr val="000000"/>
                </a:solidFill>
                <a:latin typeface="Calibri"/>
              </a:rPr>
              <a:t>Channel gain: συντελεστής που εκφράζει την επίδραση στο μεταδιδόμενο σήμα</a:t>
            </a:r>
            <a:endParaRPr b="0" lang="en-US" sz="2200" spc="-1" strike="noStrike">
              <a:solidFill>
                <a:srgbClr val="000000"/>
              </a:solidFill>
              <a:latin typeface="Calibri"/>
            </a:endParaRPr>
          </a:p>
          <a:p>
            <a:endParaRPr b="0" lang="en-US" sz="2200" spc="-1" strike="noStrike">
              <a:solidFill>
                <a:srgbClr val="000000"/>
              </a:solidFill>
              <a:latin typeface="Calibri"/>
            </a:endParaRPr>
          </a:p>
          <a:p>
            <a:endParaRPr b="0" lang="en-US" sz="2200" spc="-1" strike="noStrike">
              <a:solidFill>
                <a:srgbClr val="000000"/>
              </a:solidFill>
              <a:latin typeface="Calibri"/>
            </a:endParaRPr>
          </a:p>
          <a:p>
            <a:pPr>
              <a:lnSpc>
                <a:spcPct val="100000"/>
              </a:lnSpc>
              <a:spcBef>
                <a:spcPts val="519"/>
              </a:spcBef>
            </a:pPr>
            <a:endParaRPr b="0" lang="en-US" sz="2200" spc="-1" strike="noStrike">
              <a:solidFill>
                <a:srgbClr val="000000"/>
              </a:solidFill>
              <a:latin typeface="Calibri"/>
            </a:endParaRPr>
          </a:p>
          <a:p>
            <a:pPr>
              <a:lnSpc>
                <a:spcPct val="100000"/>
              </a:lnSpc>
              <a:spcBef>
                <a:spcPts val="519"/>
              </a:spcBef>
            </a:pPr>
            <a:endParaRPr b="0" lang="en-US" sz="2200" spc="-1" strike="noStrike">
              <a:solidFill>
                <a:srgbClr val="000000"/>
              </a:solidFill>
              <a:latin typeface="Calibri"/>
            </a:endParaRPr>
          </a:p>
          <a:p>
            <a:pPr>
              <a:lnSpc>
                <a:spcPct val="100000"/>
              </a:lnSpc>
              <a:spcBef>
                <a:spcPts val="519"/>
              </a:spcBef>
            </a:pPr>
            <a:endParaRPr b="0" lang="en-US" sz="2200" spc="-1" strike="noStrike">
              <a:solidFill>
                <a:srgbClr val="000000"/>
              </a:solidFill>
              <a:latin typeface="Calibri"/>
            </a:endParaRPr>
          </a:p>
          <a:p>
            <a:pPr>
              <a:lnSpc>
                <a:spcPct val="100000"/>
              </a:lnSpc>
              <a:spcBef>
                <a:spcPts val="519"/>
              </a:spcBef>
            </a:pPr>
            <a:endParaRPr b="0" lang="en-US" sz="2200" spc="-1" strike="noStrike">
              <a:solidFill>
                <a:srgbClr val="000000"/>
              </a:solidFill>
              <a:latin typeface="Calibri"/>
            </a:endParaRPr>
          </a:p>
        </p:txBody>
      </p:sp>
      <p:pic>
        <p:nvPicPr>
          <p:cNvPr id="638" name="Picture 5" descr=""/>
          <p:cNvPicPr/>
          <p:nvPr/>
        </p:nvPicPr>
        <p:blipFill>
          <a:blip r:embed="rId1"/>
          <a:stretch/>
        </p:blipFill>
        <p:spPr>
          <a:xfrm>
            <a:off x="0" y="3276720"/>
            <a:ext cx="9143640" cy="2428560"/>
          </a:xfrm>
          <a:prstGeom prst="rect">
            <a:avLst/>
          </a:prstGeom>
          <a:ln w="9360">
            <a:noFill/>
          </a:ln>
        </p:spPr>
      </p:pic>
      <p:sp>
        <p:nvSpPr>
          <p:cNvPr id="639" name="CustomShape 3"/>
          <p:cNvSpPr/>
          <p:nvPr/>
        </p:nvSpPr>
        <p:spPr>
          <a:xfrm>
            <a:off x="1893600" y="5738400"/>
            <a:ext cx="573444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Verdana"/>
              </a:rPr>
              <a:t>H</a:t>
            </a:r>
            <a:r>
              <a:rPr b="0" lang="en-US" sz="1800" spc="-1" strike="noStrike" baseline="30000">
                <a:solidFill>
                  <a:srgbClr val="000000"/>
                </a:solidFill>
                <a:latin typeface="Verdana"/>
              </a:rPr>
              <a:t>2</a:t>
            </a:r>
            <a:r>
              <a:rPr b="0" lang="en-US" sz="1800" spc="-1" strike="noStrike">
                <a:solidFill>
                  <a:srgbClr val="000000"/>
                </a:solidFill>
                <a:latin typeface="Verdana"/>
              </a:rPr>
              <a:t>(f): the square of channel frequency response</a:t>
            </a:r>
            <a:endParaRPr b="0" lang="en-US" sz="1800" spc="-1" strike="noStrike">
              <a:latin typeface="Arial"/>
            </a:endParaRPr>
          </a:p>
        </p:txBody>
      </p:sp>
      <p:sp>
        <p:nvSpPr>
          <p:cNvPr id="640" name="CustomShape 4"/>
          <p:cNvSpPr/>
          <p:nvPr/>
        </p:nvSpPr>
        <p:spPr>
          <a:xfrm>
            <a:off x="3129840" y="3276720"/>
            <a:ext cx="776880" cy="2728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200" spc="-1" strike="noStrike">
                <a:solidFill>
                  <a:srgbClr val="000000"/>
                </a:solidFill>
                <a:latin typeface="Verdana"/>
              </a:rPr>
              <a:t>Square </a:t>
            </a:r>
            <a:endParaRPr b="0" lang="en-US" sz="1200" spc="-1" strike="noStrike">
              <a:latin typeface="Arial"/>
            </a:endParaRPr>
          </a:p>
        </p:txBody>
      </p:sp>
      <p:sp>
        <p:nvSpPr>
          <p:cNvPr id="641" name="CustomShape 5"/>
          <p:cNvSpPr/>
          <p:nvPr/>
        </p:nvSpPr>
        <p:spPr>
          <a:xfrm>
            <a:off x="6027840" y="3809880"/>
            <a:ext cx="1266120" cy="63900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Verdana"/>
              </a:rPr>
              <a:t>distortion</a:t>
            </a:r>
            <a:endParaRPr b="0" lang="en-US" sz="1800" spc="-1" strike="noStrike">
              <a:latin typeface="Arial"/>
            </a:endParaRPr>
          </a:p>
          <a:p>
            <a:pPr>
              <a:lnSpc>
                <a:spcPct val="100000"/>
              </a:lnSpc>
            </a:pPr>
            <a:endParaRPr b="0" lang="en-US" sz="1800" spc="-1" strike="noStrike">
              <a:latin typeface="Arial"/>
            </a:endParaRPr>
          </a:p>
        </p:txBody>
      </p:sp>
      <p:sp>
        <p:nvSpPr>
          <p:cNvPr id="642" name="CustomShape 6"/>
          <p:cNvSpPr/>
          <p:nvPr/>
        </p:nvSpPr>
        <p:spPr>
          <a:xfrm flipH="1" rot="16200000">
            <a:off x="6666480" y="4305600"/>
            <a:ext cx="609120" cy="38052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
        <p:nvSpPr>
          <p:cNvPr id="643" name="CustomShape 7"/>
          <p:cNvSpPr/>
          <p:nvPr/>
        </p:nvSpPr>
        <p:spPr>
          <a:xfrm>
            <a:off x="0" y="6120360"/>
            <a:ext cx="9143640" cy="775080"/>
          </a:xfrm>
          <a:prstGeom prst="rect">
            <a:avLst/>
          </a:prstGeom>
          <a:noFill/>
          <a:ln>
            <a:noFill/>
          </a:ln>
        </p:spPr>
        <p:style>
          <a:lnRef idx="0"/>
          <a:fillRef idx="0"/>
          <a:effectRef idx="0"/>
          <a:fontRef idx="minor"/>
        </p:style>
        <p:txBody>
          <a:bodyPr lIns="90000" rIns="90000" tIns="45000" bIns="45000"/>
          <a:p>
            <a:pPr>
              <a:lnSpc>
                <a:spcPct val="100000"/>
              </a:lnSpc>
            </a:pPr>
            <a:r>
              <a:rPr b="0" lang="en-US" sz="1500" spc="-1" strike="noStrike">
                <a:solidFill>
                  <a:srgbClr val="77933c"/>
                </a:solidFill>
                <a:latin typeface="Verdana"/>
              </a:rPr>
              <a:t>Το παραπάνω παράδειγμα δείχνει ένα κακής ποιότητας κανάλι, μια και παραμορφώνει σημαντικά τα φασματικά χαρακτηριστικά του μεταδιδόμενου σήματος (πχ κύριος λοβός</a:t>
            </a:r>
            <a:endParaRPr b="0" lang="en-US" sz="1500" spc="-1" strike="noStrike">
              <a:latin typeface="Arial"/>
            </a:endParaRPr>
          </a:p>
          <a:p>
            <a:pPr>
              <a:lnSpc>
                <a:spcPct val="100000"/>
              </a:lnSpc>
            </a:pPr>
            <a:r>
              <a:rPr b="0" lang="en-US" sz="1500" spc="-1" strike="noStrike">
                <a:solidFill>
                  <a:srgbClr val="77933c"/>
                </a:solidFill>
                <a:latin typeface="Verdana"/>
              </a:rPr>
              <a:t>έχει σχεδόν εξαφανιστεί)</a:t>
            </a:r>
            <a:endParaRPr b="0" lang="en-US" sz="1500" spc="-1" strike="noStrike">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TextShape 1"/>
          <p:cNvSpPr txBox="1"/>
          <p:nvPr/>
        </p:nvSpPr>
        <p:spPr>
          <a:xfrm>
            <a:off x="0" y="2160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Μοντέλο Τηλεπικοινωνιακών Συστημάτων </a:t>
            </a:r>
            <a:endParaRPr b="0" lang="en-US" sz="4400" spc="-1" strike="noStrike">
              <a:solidFill>
                <a:srgbClr val="000000"/>
              </a:solidFill>
              <a:latin typeface="Verdana"/>
            </a:endParaRPr>
          </a:p>
        </p:txBody>
      </p:sp>
      <p:sp>
        <p:nvSpPr>
          <p:cNvPr id="480" name="TextShape 2"/>
          <p:cNvSpPr txBox="1"/>
          <p:nvPr/>
        </p:nvSpPr>
        <p:spPr>
          <a:xfrm>
            <a:off x="-32760" y="2045880"/>
            <a:ext cx="8991360" cy="4525560"/>
          </a:xfrm>
          <a:prstGeom prst="rect">
            <a:avLst/>
          </a:prstGeom>
          <a:noFill/>
          <a:ln w="9360">
            <a:noFill/>
          </a:ln>
        </p:spPr>
        <p:txBody>
          <a:bodyPr/>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Ο δίαυλος επικοινωνίας μπορεί να είναι μια γραμμή μεταφορά (π.χ. τηλεφωνία, Ethernet), μια οπτική ίνα ή απλά ο ελεύθερος χώρος (όπου το σήματα εκπέμπεται σας ηλεκτρομαγνητικό κύμα). </a:t>
            </a:r>
            <a:endParaRPr b="0" lang="en-US" sz="2200" spc="-1" strike="noStrike">
              <a:solidFill>
                <a:srgbClr val="000000"/>
              </a:solidFill>
              <a:latin typeface="Calibri"/>
            </a:endParaRPr>
          </a:p>
        </p:txBody>
      </p:sp>
      <p:sp>
        <p:nvSpPr>
          <p:cNvPr id="481" name="TextShape 3"/>
          <p:cNvSpPr txBox="1"/>
          <p:nvPr/>
        </p:nvSpPr>
        <p:spPr>
          <a:xfrm>
            <a:off x="6553080" y="6356520"/>
            <a:ext cx="2133360" cy="364680"/>
          </a:xfrm>
          <a:prstGeom prst="rect">
            <a:avLst/>
          </a:prstGeom>
          <a:noFill/>
          <a:ln>
            <a:noFill/>
          </a:ln>
        </p:spPr>
        <p:txBody>
          <a:bodyPr anchor="ctr"/>
          <a:p>
            <a:pPr algn="r">
              <a:lnSpc>
                <a:spcPct val="100000"/>
              </a:lnSpc>
            </a:pPr>
            <a:fld id="{1F0C0AA4-44D6-4CBE-A2AE-EAF7A706F1BE}" type="slidenum">
              <a:rPr b="0" lang="en-US" sz="1200" spc="-1" strike="noStrike">
                <a:solidFill>
                  <a:srgbClr val="8b8b8b"/>
                </a:solidFill>
                <a:latin typeface="Verdana"/>
              </a:rPr>
              <a:t>&lt;number&gt;</a:t>
            </a:fld>
            <a:endParaRPr b="0" lang="en-US" sz="1200" spc="-1" strike="noStrike">
              <a:latin typeface="Times New Roman"/>
            </a:endParaRPr>
          </a:p>
        </p:txBody>
      </p:sp>
      <p:sp>
        <p:nvSpPr>
          <p:cNvPr id="482" name="CustomShape 4"/>
          <p:cNvSpPr/>
          <p:nvPr/>
        </p:nvSpPr>
        <p:spPr>
          <a:xfrm>
            <a:off x="4513680" y="1274400"/>
            <a:ext cx="369396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Verdana"/>
              </a:rPr>
              <a:t>{από τη σκοπιά των σημάτων}</a:t>
            </a:r>
            <a:endParaRPr b="0" lang="en-US" sz="1800" spc="-1" strike="noStrike">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4" name="TextShape 1"/>
          <p:cNvSpPr txBox="1"/>
          <p:nvPr/>
        </p:nvSpPr>
        <p:spPr>
          <a:xfrm>
            <a:off x="-762120" y="0"/>
            <a:ext cx="9143640" cy="1215720"/>
          </a:xfrm>
          <a:prstGeom prst="rect">
            <a:avLst/>
          </a:prstGeom>
          <a:noFill/>
          <a:ln w="9360">
            <a:noFill/>
          </a:ln>
        </p:spPr>
        <p:txBody>
          <a:bodyPr anchor="ctr"/>
          <a:p>
            <a:pPr algn="ctr">
              <a:lnSpc>
                <a:spcPct val="100000"/>
              </a:lnSpc>
            </a:pPr>
            <a:r>
              <a:rPr b="0" lang="en-US" sz="3000" spc="-1" strike="noStrike">
                <a:solidFill>
                  <a:srgbClr val="000000"/>
                </a:solidFill>
                <a:latin typeface="Calibri"/>
              </a:rPr>
              <a:t>Main issues in wireless communications</a:t>
            </a:r>
            <a:endParaRPr b="0" lang="en-US" sz="3000" spc="-1" strike="noStrike">
              <a:solidFill>
                <a:srgbClr val="000000"/>
              </a:solidFill>
              <a:latin typeface="Verdana"/>
            </a:endParaRPr>
          </a:p>
        </p:txBody>
      </p:sp>
      <p:sp>
        <p:nvSpPr>
          <p:cNvPr id="645" name="TextShape 2"/>
          <p:cNvSpPr txBox="1"/>
          <p:nvPr/>
        </p:nvSpPr>
        <p:spPr>
          <a:xfrm>
            <a:off x="6553080" y="6356520"/>
            <a:ext cx="2133360" cy="364680"/>
          </a:xfrm>
          <a:prstGeom prst="rect">
            <a:avLst/>
          </a:prstGeom>
          <a:noFill/>
          <a:ln>
            <a:noFill/>
          </a:ln>
        </p:spPr>
        <p:txBody>
          <a:bodyPr anchor="ctr"/>
          <a:p>
            <a:pPr algn="r">
              <a:lnSpc>
                <a:spcPct val="100000"/>
              </a:lnSpc>
            </a:pPr>
            <a:fld id="{26CC97AF-74FB-4E5E-A62C-4E0140F0BB9F}" type="slidenum">
              <a:rPr b="0" lang="en-US" sz="1200" spc="-1" strike="noStrike">
                <a:solidFill>
                  <a:srgbClr val="8b8b8b"/>
                </a:solidFill>
                <a:latin typeface="Verdana"/>
              </a:rPr>
              <a:t>&lt;number&gt;</a:t>
            </a:fld>
            <a:endParaRPr b="0" lang="en-US" sz="1200" spc="-1" strike="noStrike">
              <a:latin typeface="Times New Roman"/>
            </a:endParaRPr>
          </a:p>
        </p:txBody>
      </p:sp>
      <p:sp>
        <p:nvSpPr>
          <p:cNvPr id="646" name="CustomShape 3"/>
          <p:cNvSpPr/>
          <p:nvPr/>
        </p:nvSpPr>
        <p:spPr>
          <a:xfrm>
            <a:off x="0" y="1828800"/>
            <a:ext cx="9604080" cy="423612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r>
              <a:rPr b="1" i="1" lang="en-US" sz="2400" spc="-1" strike="noStrike">
                <a:solidFill>
                  <a:srgbClr val="ff0000"/>
                </a:solidFill>
                <a:latin typeface="Verdana"/>
              </a:rPr>
              <a:t>Fading</a:t>
            </a:r>
            <a:r>
              <a:rPr b="0" lang="en-US" sz="2400" spc="-1" strike="noStrike">
                <a:solidFill>
                  <a:srgbClr val="000000"/>
                </a:solidFill>
                <a:latin typeface="Verdana"/>
              </a:rPr>
              <a:t>: </a:t>
            </a:r>
            <a:r>
              <a:rPr b="0" i="1" lang="en-US" sz="2400" spc="-1" strike="noStrike">
                <a:solidFill>
                  <a:srgbClr val="000000"/>
                </a:solidFill>
                <a:latin typeface="Verdana"/>
              </a:rPr>
              <a:t>time variation </a:t>
            </a:r>
            <a:r>
              <a:rPr b="0" lang="en-US" sz="2400" spc="-1" strike="noStrike">
                <a:solidFill>
                  <a:srgbClr val="000000"/>
                </a:solidFill>
                <a:latin typeface="Verdana"/>
              </a:rPr>
              <a:t>of signal strength due to:</a:t>
            </a:r>
            <a:endParaRPr b="0" lang="en-US" sz="2400" spc="-1" strike="noStrike">
              <a:latin typeface="Arial"/>
            </a:endParaRPr>
          </a:p>
          <a:p>
            <a:pPr marL="216000" indent="-216000">
              <a:lnSpc>
                <a:spcPct val="100000"/>
              </a:lnSpc>
              <a:buClr>
                <a:srgbClr val="000000"/>
              </a:buClr>
              <a:buFont typeface="Arial"/>
              <a:buChar char="•"/>
            </a:pPr>
            <a:r>
              <a:rPr b="0" i="1" lang="en-US" sz="2400" spc="-1" strike="noStrike">
                <a:solidFill>
                  <a:srgbClr val="000000"/>
                </a:solidFill>
                <a:latin typeface="Verdana"/>
              </a:rPr>
              <a:t> </a:t>
            </a:r>
            <a:r>
              <a:rPr b="1" i="1" lang="en-US" sz="2400" spc="-1" strike="noStrike">
                <a:solidFill>
                  <a:srgbClr val="000000"/>
                </a:solidFill>
                <a:latin typeface="Verdana"/>
              </a:rPr>
              <a:t>Small-scale</a:t>
            </a:r>
            <a:r>
              <a:rPr b="0" i="1" lang="en-US" sz="2400" spc="-1" strike="noStrike">
                <a:solidFill>
                  <a:srgbClr val="000000"/>
                </a:solidFill>
                <a:latin typeface="Verdana"/>
              </a:rPr>
              <a:t> effect </a:t>
            </a:r>
            <a:r>
              <a:rPr b="0" lang="en-US" sz="2400" spc="-1" strike="noStrike">
                <a:solidFill>
                  <a:srgbClr val="000000"/>
                </a:solidFill>
                <a:latin typeface="Verdana"/>
              </a:rPr>
              <a:t>of multipath fading</a:t>
            </a:r>
            <a:endParaRPr b="0" lang="en-US" sz="2400" spc="-1" strike="noStrike">
              <a:latin typeface="Arial"/>
            </a:endParaRPr>
          </a:p>
          <a:p>
            <a:pPr>
              <a:lnSpc>
                <a:spcPct val="100000"/>
              </a:lnSpc>
            </a:pPr>
            <a:endParaRPr b="0" lang="en-US" sz="2400" spc="-1" strike="noStrike">
              <a:latin typeface="Arial"/>
            </a:endParaRPr>
          </a:p>
          <a:p>
            <a:pPr marL="216000" indent="-216000">
              <a:lnSpc>
                <a:spcPct val="100000"/>
              </a:lnSpc>
              <a:buClr>
                <a:srgbClr val="000000"/>
              </a:buClr>
              <a:buFont typeface="Arial"/>
              <a:buChar char="•"/>
            </a:pPr>
            <a:r>
              <a:rPr b="0" i="1" lang="en-US" sz="2400" spc="-1" strike="noStrike">
                <a:solidFill>
                  <a:srgbClr val="000000"/>
                </a:solidFill>
                <a:latin typeface="Verdana"/>
              </a:rPr>
              <a:t> </a:t>
            </a:r>
            <a:r>
              <a:rPr b="1" i="1" lang="en-US" sz="2400" spc="-1" strike="noStrike">
                <a:solidFill>
                  <a:srgbClr val="000000"/>
                </a:solidFill>
                <a:latin typeface="Verdana"/>
              </a:rPr>
              <a:t>Larger-scale</a:t>
            </a:r>
            <a:r>
              <a:rPr b="0" i="1" lang="en-US" sz="2400" spc="-1" strike="noStrike">
                <a:solidFill>
                  <a:srgbClr val="000000"/>
                </a:solidFill>
                <a:latin typeface="Verdana"/>
              </a:rPr>
              <a:t> effects</a:t>
            </a:r>
            <a:r>
              <a:rPr b="0" lang="en-US" sz="2400" spc="-1" strike="noStrike">
                <a:solidFill>
                  <a:srgbClr val="000000"/>
                </a:solidFill>
                <a:latin typeface="Verdana"/>
              </a:rPr>
              <a:t>, such as </a:t>
            </a:r>
            <a:endParaRPr b="0" lang="en-US" sz="2400" spc="-1" strike="noStrike">
              <a:latin typeface="Arial"/>
            </a:endParaRPr>
          </a:p>
          <a:p>
            <a:pPr lvl="1" marL="457200" indent="-216000">
              <a:lnSpc>
                <a:spcPct val="100000"/>
              </a:lnSpc>
              <a:buClr>
                <a:srgbClr val="000000"/>
              </a:buClr>
              <a:buFont typeface="Arial"/>
              <a:buChar char="•"/>
            </a:pPr>
            <a:r>
              <a:rPr b="0" lang="en-US" sz="2400" spc="-1" strike="noStrike">
                <a:solidFill>
                  <a:srgbClr val="000000"/>
                </a:solidFill>
                <a:latin typeface="Verdana"/>
              </a:rPr>
              <a:t> </a:t>
            </a:r>
            <a:r>
              <a:rPr b="1" i="1" lang="en-US" sz="2400" spc="-1" strike="noStrike">
                <a:solidFill>
                  <a:srgbClr val="00b050"/>
                </a:solidFill>
                <a:latin typeface="Verdana"/>
              </a:rPr>
              <a:t>Path loss </a:t>
            </a:r>
            <a:r>
              <a:rPr b="0" lang="en-US" sz="2400" spc="-1" strike="noStrike">
                <a:solidFill>
                  <a:srgbClr val="000000"/>
                </a:solidFill>
                <a:latin typeface="Verdana"/>
              </a:rPr>
              <a:t>via </a:t>
            </a:r>
            <a:r>
              <a:rPr b="1" i="1" lang="en-US" sz="2400" spc="-1" strike="noStrike" u="sng">
                <a:solidFill>
                  <a:srgbClr val="000000"/>
                </a:solidFill>
                <a:uFillTx/>
                <a:latin typeface="Verdana"/>
              </a:rPr>
              <a:t>distance attenuation</a:t>
            </a:r>
            <a:endParaRPr b="0" lang="en-US" sz="2400" spc="-1" strike="noStrike">
              <a:latin typeface="Arial"/>
            </a:endParaRPr>
          </a:p>
          <a:p>
            <a:pPr lvl="1" marL="457200" indent="-216000">
              <a:lnSpc>
                <a:spcPct val="100000"/>
              </a:lnSpc>
              <a:buClr>
                <a:srgbClr val="000000"/>
              </a:buClr>
              <a:buFont typeface="Arial"/>
              <a:buChar char="•"/>
            </a:pPr>
            <a:r>
              <a:rPr b="0" lang="en-US" sz="2400" spc="-1" strike="noStrike">
                <a:solidFill>
                  <a:srgbClr val="000000"/>
                </a:solidFill>
                <a:latin typeface="Verdana"/>
              </a:rPr>
              <a:t> </a:t>
            </a:r>
            <a:r>
              <a:rPr b="1" i="1" lang="en-US" sz="2400" spc="-1" strike="noStrike">
                <a:solidFill>
                  <a:srgbClr val="00b050"/>
                </a:solidFill>
                <a:latin typeface="Verdana"/>
              </a:rPr>
              <a:t>Shadowing</a:t>
            </a:r>
            <a:r>
              <a:rPr b="0" lang="en-US" sz="2400" spc="-1" strike="noStrike">
                <a:solidFill>
                  <a:srgbClr val="000000"/>
                </a:solidFill>
                <a:latin typeface="Verdana"/>
              </a:rPr>
              <a:t> via </a:t>
            </a:r>
            <a:r>
              <a:rPr b="1" i="1" lang="en-US" sz="2400" spc="-1" strike="noStrike" u="sng">
                <a:solidFill>
                  <a:srgbClr val="000000"/>
                </a:solidFill>
                <a:uFillTx/>
                <a:latin typeface="Verdana"/>
              </a:rPr>
              <a:t>obstacles</a:t>
            </a:r>
            <a:endParaRPr b="0" lang="en-US" sz="2400" spc="-1" strike="noStrike">
              <a:latin typeface="Arial"/>
            </a:endParaRPr>
          </a:p>
          <a:p>
            <a:pPr>
              <a:lnSpc>
                <a:spcPct val="100000"/>
              </a:lnSpc>
            </a:pPr>
            <a:endParaRPr b="0" lang="en-US" sz="2400" spc="-1" strike="noStrike">
              <a:latin typeface="Arial"/>
            </a:endParaRPr>
          </a:p>
          <a:p>
            <a:pPr>
              <a:lnSpc>
                <a:spcPct val="100000"/>
              </a:lnSpc>
            </a:pPr>
            <a:r>
              <a:rPr b="1" i="1" lang="en-US" sz="2400" spc="-1" strike="noStrike">
                <a:solidFill>
                  <a:srgbClr val="ff0000"/>
                </a:solidFill>
                <a:latin typeface="Verdana"/>
              </a:rPr>
              <a:t>Interference</a:t>
            </a:r>
            <a:endParaRPr b="0" lang="en-US" sz="2400" spc="-1" strike="noStrike">
              <a:latin typeface="Arial"/>
            </a:endParaRPr>
          </a:p>
          <a:p>
            <a:pPr>
              <a:lnSpc>
                <a:spcPct val="100000"/>
              </a:lnSpc>
            </a:pPr>
            <a:r>
              <a:rPr b="0" lang="en-US" sz="2000" spc="-1" strike="noStrike">
                <a:solidFill>
                  <a:srgbClr val="000000"/>
                </a:solidFill>
                <a:latin typeface="Verdana"/>
              </a:rPr>
              <a:t>Unlike the wired world, where transmitter-receiver pair can often be though of as an </a:t>
            </a:r>
            <a:r>
              <a:rPr b="1" lang="en-US" sz="2000" spc="-1" strike="noStrike">
                <a:solidFill>
                  <a:srgbClr val="000000"/>
                </a:solidFill>
                <a:latin typeface="Verdana"/>
              </a:rPr>
              <a:t>isolated point-to-point link</a:t>
            </a:r>
            <a:r>
              <a:rPr b="0" lang="en-US" sz="2000" spc="-1" strike="noStrike">
                <a:solidFill>
                  <a:srgbClr val="000000"/>
                </a:solidFill>
                <a:latin typeface="Verdana"/>
              </a:rPr>
              <a:t>, wireless users </a:t>
            </a:r>
            <a:endParaRPr b="0" lang="en-US" sz="2000" spc="-1" strike="noStrike">
              <a:latin typeface="Arial"/>
            </a:endParaRPr>
          </a:p>
          <a:p>
            <a:pPr>
              <a:lnSpc>
                <a:spcPct val="100000"/>
              </a:lnSpc>
            </a:pPr>
            <a:r>
              <a:rPr b="0" lang="en-US" sz="2000" spc="-1" strike="noStrike">
                <a:solidFill>
                  <a:srgbClr val="000000"/>
                </a:solidFill>
                <a:latin typeface="Verdana"/>
              </a:rPr>
              <a:t>communicate over the air &amp; there is significant interference between them</a:t>
            </a:r>
            <a:endParaRPr b="0" lang="en-US" sz="2000" spc="-1" strike="noStrike">
              <a:latin typeface="Arial"/>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7" name="TextShape 1"/>
          <p:cNvSpPr txBox="1"/>
          <p:nvPr/>
        </p:nvSpPr>
        <p:spPr>
          <a:xfrm>
            <a:off x="-182880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Types of fading</a:t>
            </a:r>
            <a:endParaRPr b="0" lang="en-US" sz="4400" spc="-1" strike="noStrike">
              <a:solidFill>
                <a:srgbClr val="000000"/>
              </a:solidFill>
              <a:latin typeface="Verdana"/>
            </a:endParaRPr>
          </a:p>
        </p:txBody>
      </p:sp>
      <p:sp>
        <p:nvSpPr>
          <p:cNvPr id="648" name="TextShape 2"/>
          <p:cNvSpPr txBox="1"/>
          <p:nvPr/>
        </p:nvSpPr>
        <p:spPr>
          <a:xfrm>
            <a:off x="0" y="1447920"/>
            <a:ext cx="9143640" cy="5105160"/>
          </a:xfrm>
          <a:prstGeom prst="rect">
            <a:avLst/>
          </a:prstGeom>
          <a:noFill/>
          <a:ln w="9360">
            <a:noFill/>
          </a:ln>
        </p:spPr>
        <p:txBody>
          <a:bodyPr/>
          <a:p>
            <a:pPr marL="343080" indent="-342720">
              <a:lnSpc>
                <a:spcPct val="100000"/>
              </a:lnSpc>
              <a:spcBef>
                <a:spcPts val="479"/>
              </a:spcBef>
              <a:buClr>
                <a:srgbClr val="0070c0"/>
              </a:buClr>
              <a:buFont typeface="Arial"/>
              <a:buChar char="•"/>
            </a:pPr>
            <a:r>
              <a:rPr b="1" lang="en-US" sz="2400" spc="-1" strike="noStrike" u="sng">
                <a:solidFill>
                  <a:srgbClr val="0070c0"/>
                </a:solidFill>
                <a:uFillTx/>
                <a:latin typeface="Calibri"/>
              </a:rPr>
              <a:t>Large-scale fading</a:t>
            </a:r>
            <a:r>
              <a:rPr b="0" lang="en-US" sz="2400" spc="-1" strike="noStrike">
                <a:solidFill>
                  <a:srgbClr val="000000"/>
                </a:solidFill>
                <a:latin typeface="Calibri"/>
              </a:rPr>
              <a:t>, due to </a:t>
            </a:r>
            <a:r>
              <a:rPr b="1" lang="en-US" sz="2400" spc="-1" strike="noStrike">
                <a:solidFill>
                  <a:srgbClr val="00b050"/>
                </a:solidFill>
                <a:latin typeface="Calibri"/>
              </a:rPr>
              <a:t>path loss of signal </a:t>
            </a:r>
            <a:r>
              <a:rPr b="0" lang="en-US" sz="2400" spc="-1" strike="noStrike">
                <a:solidFill>
                  <a:srgbClr val="000000"/>
                </a:solidFill>
                <a:latin typeface="Calibri"/>
              </a:rPr>
              <a:t>as function of</a:t>
            </a:r>
            <a:r>
              <a:rPr b="0" lang="en-US" sz="2400" spc="-1" strike="noStrike">
                <a:solidFill>
                  <a:srgbClr val="92d050"/>
                </a:solidFill>
                <a:latin typeface="Calibri"/>
              </a:rPr>
              <a:t> </a:t>
            </a:r>
            <a:r>
              <a:rPr b="1" lang="en-US" sz="2400" spc="-1" strike="noStrike">
                <a:solidFill>
                  <a:srgbClr val="00b050"/>
                </a:solidFill>
                <a:latin typeface="Calibri"/>
              </a:rPr>
              <a:t>distance </a:t>
            </a:r>
            <a:r>
              <a:rPr b="0" lang="en-US" sz="2400" spc="-1" strike="noStrike">
                <a:solidFill>
                  <a:srgbClr val="000000"/>
                </a:solidFill>
                <a:latin typeface="Calibri"/>
              </a:rPr>
              <a:t>&amp; </a:t>
            </a:r>
            <a:r>
              <a:rPr b="1" lang="en-US" sz="2400" spc="-1" strike="noStrike">
                <a:solidFill>
                  <a:srgbClr val="00b050"/>
                </a:solidFill>
                <a:latin typeface="Calibri"/>
              </a:rPr>
              <a:t>shadowing</a:t>
            </a:r>
            <a:r>
              <a:rPr b="0" lang="en-US" sz="2400" spc="-1" strike="noStrike">
                <a:solidFill>
                  <a:srgbClr val="000000"/>
                </a:solidFill>
                <a:latin typeface="Calibri"/>
              </a:rPr>
              <a:t> by large objects (hills, buildings)</a:t>
            </a:r>
            <a:endParaRPr b="0" lang="en-US" sz="2400" spc="-1" strike="noStrike">
              <a:solidFill>
                <a:srgbClr val="000000"/>
              </a:solidFill>
              <a:latin typeface="Calibri"/>
            </a:endParaRPr>
          </a:p>
          <a:p>
            <a:r>
              <a:rPr b="0" lang="en-US" sz="2400" spc="-1" strike="noStrike">
                <a:solidFill>
                  <a:srgbClr val="000000"/>
                </a:solidFill>
                <a:latin typeface="Wingdings"/>
              </a:rPr>
              <a:t></a:t>
            </a:r>
            <a:r>
              <a:rPr b="0" lang="en-US" sz="2400" spc="-1" strike="noStrike">
                <a:solidFill>
                  <a:srgbClr val="000000"/>
                </a:solidFill>
                <a:latin typeface="Calibri"/>
              </a:rPr>
              <a:t> </a:t>
            </a:r>
            <a:r>
              <a:rPr b="0" lang="en-US" sz="2400" spc="-1" strike="noStrike">
                <a:solidFill>
                  <a:srgbClr val="000000"/>
                </a:solidFill>
                <a:latin typeface="Calibri"/>
              </a:rPr>
              <a:t>This occurs as wireless devices move through a </a:t>
            </a:r>
            <a:r>
              <a:rPr b="1" lang="en-US" sz="2400" spc="-1" strike="noStrike">
                <a:solidFill>
                  <a:srgbClr val="000000"/>
                </a:solidFill>
                <a:latin typeface="Calibri"/>
              </a:rPr>
              <a:t>distance of the order of cell size</a:t>
            </a:r>
            <a:r>
              <a:rPr b="0" lang="en-US" sz="2400" spc="-1" strike="noStrike">
                <a:solidFill>
                  <a:srgbClr val="000000"/>
                </a:solidFill>
                <a:latin typeface="Calibri"/>
              </a:rPr>
              <a:t> and is typically </a:t>
            </a:r>
            <a:r>
              <a:rPr b="1" lang="en-US" sz="2400" spc="-1" strike="noStrike">
                <a:solidFill>
                  <a:srgbClr val="ff0000"/>
                </a:solidFill>
                <a:latin typeface="Calibri"/>
              </a:rPr>
              <a:t>frequency independent</a:t>
            </a:r>
            <a:endParaRPr b="0" lang="en-US" sz="2400" spc="-1" strike="noStrike">
              <a:solidFill>
                <a:srgbClr val="000000"/>
              </a:solidFill>
              <a:latin typeface="Calibri"/>
            </a:endParaRPr>
          </a:p>
          <a:p>
            <a:pPr lvl="1" marL="743040" indent="-285480">
              <a:lnSpc>
                <a:spcPct val="100000"/>
              </a:lnSpc>
              <a:spcBef>
                <a:spcPts val="479"/>
              </a:spcBef>
              <a:buClr>
                <a:srgbClr val="808000"/>
              </a:buClr>
              <a:buFont typeface="Arial"/>
              <a:buChar char="–"/>
            </a:pPr>
            <a:r>
              <a:rPr b="0" lang="en-US" sz="2400" spc="-1" strike="noStrike">
                <a:solidFill>
                  <a:srgbClr val="808000"/>
                </a:solidFill>
                <a:latin typeface="Calibri"/>
              </a:rPr>
              <a:t>large transmitter-receiver distances</a:t>
            </a:r>
            <a:endParaRPr b="0" lang="en-US" sz="2400" spc="-1" strike="noStrike">
              <a:solidFill>
                <a:srgbClr val="000000"/>
              </a:solidFill>
              <a:latin typeface="Calibri"/>
            </a:endParaRPr>
          </a:p>
          <a:p>
            <a:endParaRPr b="0" lang="en-US" sz="2400" spc="-1" strike="noStrike">
              <a:solidFill>
                <a:srgbClr val="000000"/>
              </a:solidFill>
              <a:latin typeface="Calibri"/>
            </a:endParaRPr>
          </a:p>
          <a:p>
            <a:pPr marL="343080" indent="-342720">
              <a:lnSpc>
                <a:spcPct val="100000"/>
              </a:lnSpc>
              <a:spcBef>
                <a:spcPts val="479"/>
              </a:spcBef>
              <a:buClr>
                <a:srgbClr val="0070c0"/>
              </a:buClr>
              <a:buFont typeface="Arial"/>
              <a:buChar char="•"/>
            </a:pPr>
            <a:r>
              <a:rPr b="1" lang="en-US" sz="2400" spc="-1" strike="noStrike" u="sng">
                <a:solidFill>
                  <a:srgbClr val="0070c0"/>
                </a:solidFill>
                <a:uFillTx/>
                <a:latin typeface="Calibri"/>
              </a:rPr>
              <a:t>Small-scale fading</a:t>
            </a:r>
            <a:r>
              <a:rPr b="0" lang="en-US" sz="2400" spc="-1" strike="noStrike">
                <a:solidFill>
                  <a:srgbClr val="000000"/>
                </a:solidFill>
                <a:latin typeface="Calibri"/>
              </a:rPr>
              <a:t>, due to </a:t>
            </a:r>
            <a:r>
              <a:rPr b="1" lang="en-US" sz="2400" spc="-1" strike="noStrike">
                <a:solidFill>
                  <a:srgbClr val="00b050"/>
                </a:solidFill>
                <a:latin typeface="Calibri"/>
              </a:rPr>
              <a:t>constructive &amp; destructive interference</a:t>
            </a:r>
            <a:r>
              <a:rPr b="0" lang="en-US" sz="2400" spc="-1" strike="noStrike">
                <a:solidFill>
                  <a:srgbClr val="00b050"/>
                </a:solidFill>
                <a:latin typeface="Calibri"/>
              </a:rPr>
              <a:t> </a:t>
            </a:r>
            <a:r>
              <a:rPr b="0" lang="en-US" sz="2400" spc="-1" strike="noStrike">
                <a:solidFill>
                  <a:srgbClr val="000000"/>
                </a:solidFill>
                <a:latin typeface="Calibri"/>
              </a:rPr>
              <a:t>of </a:t>
            </a:r>
            <a:r>
              <a:rPr b="1" i="1" lang="en-US" sz="2400" spc="-1" strike="noStrike">
                <a:solidFill>
                  <a:srgbClr val="00b050"/>
                </a:solidFill>
                <a:latin typeface="Calibri"/>
              </a:rPr>
              <a:t>multiple signal paths </a:t>
            </a:r>
            <a:r>
              <a:rPr b="0" lang="en-US" sz="2400" spc="-1" strike="noStrike">
                <a:solidFill>
                  <a:srgbClr val="000000"/>
                </a:solidFill>
                <a:latin typeface="Calibri"/>
              </a:rPr>
              <a:t>between transmitter &amp; receiver </a:t>
            </a:r>
            <a:endParaRPr b="0" lang="en-US" sz="2400" spc="-1" strike="noStrike">
              <a:solidFill>
                <a:srgbClr val="000000"/>
              </a:solidFill>
              <a:latin typeface="Calibri"/>
            </a:endParaRPr>
          </a:p>
          <a:p>
            <a:pPr lvl="1" marL="743040" indent="-285480">
              <a:lnSpc>
                <a:spcPct val="100000"/>
              </a:lnSpc>
              <a:spcBef>
                <a:spcPts val="479"/>
              </a:spcBef>
              <a:buClr>
                <a:srgbClr val="000000"/>
              </a:buClr>
              <a:buFont typeface="Wingdings" charset="2"/>
              <a:buChar char=""/>
            </a:pPr>
            <a:r>
              <a:rPr b="0" lang="en-US" sz="2400" spc="-1" strike="noStrike">
                <a:solidFill>
                  <a:srgbClr val="000000"/>
                </a:solidFill>
                <a:latin typeface="Calibri"/>
              </a:rPr>
              <a:t>This occurs at the </a:t>
            </a:r>
            <a:r>
              <a:rPr b="1" lang="en-US" sz="2400" spc="-1" strike="noStrike">
                <a:solidFill>
                  <a:srgbClr val="000000"/>
                </a:solidFill>
                <a:latin typeface="Calibri"/>
              </a:rPr>
              <a:t>spatial scale of the order of the carrier wavelength</a:t>
            </a:r>
            <a:r>
              <a:rPr b="0" lang="en-US" sz="2400" spc="-1" strike="noStrike">
                <a:solidFill>
                  <a:srgbClr val="000000"/>
                </a:solidFill>
                <a:latin typeface="Calibri"/>
              </a:rPr>
              <a:t> and is </a:t>
            </a:r>
            <a:r>
              <a:rPr b="1" lang="en-US" sz="2400" spc="-1" strike="noStrike">
                <a:solidFill>
                  <a:srgbClr val="ff0000"/>
                </a:solidFill>
                <a:latin typeface="Calibri"/>
              </a:rPr>
              <a:t>frequency dependent</a:t>
            </a:r>
            <a:endParaRPr b="0" lang="en-US" sz="2400" spc="-1" strike="noStrike">
              <a:solidFill>
                <a:srgbClr val="000000"/>
              </a:solidFill>
              <a:latin typeface="Calibri"/>
            </a:endParaRPr>
          </a:p>
          <a:p>
            <a:pPr marL="343080" indent="-342720">
              <a:lnSpc>
                <a:spcPct val="100000"/>
              </a:lnSpc>
              <a:spcBef>
                <a:spcPts val="479"/>
              </a:spcBef>
            </a:pPr>
            <a:r>
              <a:rPr b="1" lang="en-US" sz="2400" spc="-1" strike="noStrike">
                <a:solidFill>
                  <a:srgbClr val="808000"/>
                </a:solidFill>
                <a:latin typeface="Calibri"/>
              </a:rPr>
              <a:t>       </a:t>
            </a:r>
            <a:r>
              <a:rPr b="1" lang="en-US" sz="2400" spc="-1" strike="noStrike">
                <a:solidFill>
                  <a:srgbClr val="808000"/>
                </a:solidFill>
                <a:latin typeface="Calibri"/>
              </a:rPr>
              <a:t>rapid fluctuations of the received signal strength</a:t>
            </a:r>
            <a:r>
              <a:rPr b="0" lang="en-US" sz="2400" spc="-1" strike="noStrike">
                <a:solidFill>
                  <a:srgbClr val="000000"/>
                </a:solidFill>
                <a:latin typeface="Calibri"/>
              </a:rPr>
              <a:t> over </a:t>
            </a:r>
            <a:r>
              <a:rPr b="1" lang="en-US" sz="2400" spc="-1" strike="noStrike">
                <a:solidFill>
                  <a:srgbClr val="808000"/>
                </a:solidFill>
                <a:latin typeface="Calibri"/>
              </a:rPr>
              <a:t>very short travel distances</a:t>
            </a:r>
            <a:r>
              <a:rPr b="0" lang="en-US" sz="2400" spc="-1" strike="noStrike">
                <a:solidFill>
                  <a:srgbClr val="000000"/>
                </a:solidFill>
                <a:latin typeface="Calibri"/>
              </a:rPr>
              <a:t> or </a:t>
            </a:r>
            <a:r>
              <a:rPr b="1" lang="en-US" sz="2400" spc="-1" strike="noStrike">
                <a:solidFill>
                  <a:srgbClr val="808000"/>
                </a:solidFill>
                <a:latin typeface="Calibri"/>
              </a:rPr>
              <a:t>short time durations </a:t>
            </a:r>
            <a:r>
              <a:rPr b="0" lang="en-US" sz="2400" spc="-1" strike="noStrike">
                <a:solidFill>
                  <a:srgbClr val="000000"/>
                </a:solidFill>
                <a:latin typeface="Calibri"/>
              </a:rPr>
              <a:t>(order of seconds)</a:t>
            </a:r>
            <a:endParaRPr b="0" lang="en-US" sz="2400" spc="-1" strike="noStrike">
              <a:solidFill>
                <a:srgbClr val="000000"/>
              </a:solidFill>
              <a:latin typeface="Calibri"/>
            </a:endParaRPr>
          </a:p>
          <a:p>
            <a:endParaRPr b="0" lang="en-US" sz="2400" spc="-1" strike="noStrike">
              <a:solidFill>
                <a:srgbClr val="000000"/>
              </a:solidFill>
              <a:latin typeface="Calibri"/>
            </a:endParaRPr>
          </a:p>
        </p:txBody>
      </p:sp>
      <p:sp>
        <p:nvSpPr>
          <p:cNvPr id="649" name="TextShape 3"/>
          <p:cNvSpPr txBox="1"/>
          <p:nvPr/>
        </p:nvSpPr>
        <p:spPr>
          <a:xfrm>
            <a:off x="6553080" y="6356520"/>
            <a:ext cx="2133360" cy="364680"/>
          </a:xfrm>
          <a:prstGeom prst="rect">
            <a:avLst/>
          </a:prstGeom>
          <a:noFill/>
          <a:ln>
            <a:noFill/>
          </a:ln>
        </p:spPr>
        <p:txBody>
          <a:bodyPr anchor="ctr"/>
          <a:p>
            <a:pPr algn="r">
              <a:lnSpc>
                <a:spcPct val="100000"/>
              </a:lnSpc>
            </a:pPr>
            <a:fld id="{60E146D1-D94D-41EE-9F73-DC757C91C36B}"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0" name="TextShape 1"/>
          <p:cNvSpPr txBox="1"/>
          <p:nvPr/>
        </p:nvSpPr>
        <p:spPr>
          <a:xfrm>
            <a:off x="-762120" y="-228600"/>
            <a:ext cx="8575200" cy="1215720"/>
          </a:xfrm>
          <a:prstGeom prst="rect">
            <a:avLst/>
          </a:prstGeom>
          <a:noFill/>
          <a:ln w="9360">
            <a:noFill/>
          </a:ln>
        </p:spPr>
        <p:txBody>
          <a:bodyPr anchor="ctr"/>
          <a:p>
            <a:pPr algn="ctr">
              <a:lnSpc>
                <a:spcPct val="100000"/>
              </a:lnSpc>
            </a:pPr>
            <a:r>
              <a:rPr b="0" lang="en-US" sz="2800" spc="-1" strike="noStrike">
                <a:solidFill>
                  <a:srgbClr val="000000"/>
                </a:solidFill>
                <a:latin typeface="Calibri"/>
              </a:rPr>
              <a:t>Channel quality varies over multiple time-scales</a:t>
            </a:r>
            <a:endParaRPr b="0" lang="en-US" sz="2800" spc="-1" strike="noStrike">
              <a:solidFill>
                <a:srgbClr val="000000"/>
              </a:solidFill>
              <a:latin typeface="Verdana"/>
            </a:endParaRPr>
          </a:p>
        </p:txBody>
      </p:sp>
      <p:sp>
        <p:nvSpPr>
          <p:cNvPr id="651" name="TextShape 2"/>
          <p:cNvSpPr txBox="1"/>
          <p:nvPr/>
        </p:nvSpPr>
        <p:spPr>
          <a:xfrm>
            <a:off x="6553080" y="6356520"/>
            <a:ext cx="2133360" cy="364680"/>
          </a:xfrm>
          <a:prstGeom prst="rect">
            <a:avLst/>
          </a:prstGeom>
          <a:noFill/>
          <a:ln>
            <a:noFill/>
          </a:ln>
        </p:spPr>
        <p:txBody>
          <a:bodyPr anchor="ctr"/>
          <a:p>
            <a:pPr algn="r">
              <a:lnSpc>
                <a:spcPct val="100000"/>
              </a:lnSpc>
            </a:pPr>
            <a:fld id="{2D6B1860-6E2D-46EA-AA8E-59C5A529DD45}" type="slidenum">
              <a:rPr b="0" lang="en-US" sz="1200" spc="-1" strike="noStrike">
                <a:solidFill>
                  <a:srgbClr val="8b8b8b"/>
                </a:solidFill>
                <a:latin typeface="Verdana"/>
              </a:rPr>
              <a:t>&lt;number&gt;</a:t>
            </a:fld>
            <a:endParaRPr b="0" lang="en-US" sz="1200" spc="-1" strike="noStrike">
              <a:latin typeface="Times New Roman"/>
            </a:endParaRPr>
          </a:p>
        </p:txBody>
      </p:sp>
      <p:pic>
        <p:nvPicPr>
          <p:cNvPr id="652" name="Picture 3" descr=""/>
          <p:cNvPicPr/>
          <p:nvPr/>
        </p:nvPicPr>
        <p:blipFill>
          <a:blip r:embed="rId1"/>
          <a:stretch/>
        </p:blipFill>
        <p:spPr>
          <a:xfrm>
            <a:off x="2514600" y="2735280"/>
            <a:ext cx="6324120" cy="4122360"/>
          </a:xfrm>
          <a:prstGeom prst="rect">
            <a:avLst/>
          </a:prstGeom>
          <a:ln w="9360">
            <a:noFill/>
          </a:ln>
        </p:spPr>
      </p:pic>
      <p:sp>
        <p:nvSpPr>
          <p:cNvPr id="653" name="CustomShape 3"/>
          <p:cNvSpPr/>
          <p:nvPr/>
        </p:nvSpPr>
        <p:spPr>
          <a:xfrm>
            <a:off x="152280" y="4866120"/>
            <a:ext cx="3276360" cy="669960"/>
          </a:xfrm>
          <a:prstGeom prst="rect">
            <a:avLst/>
          </a:prstGeom>
          <a:noFill/>
          <a:ln w="28440">
            <a:solidFill>
              <a:srgbClr val="3399ff"/>
            </a:solidFill>
            <a:miter/>
          </a:ln>
        </p:spPr>
        <p:style>
          <a:lnRef idx="0"/>
          <a:fillRef idx="0"/>
          <a:effectRef idx="0"/>
          <a:fontRef idx="minor"/>
        </p:style>
        <p:txBody>
          <a:bodyPr lIns="90000" rIns="90000" tIns="45000" bIns="45000" anchor="ctr"/>
          <a:p>
            <a:pPr>
              <a:lnSpc>
                <a:spcPct val="100000"/>
              </a:lnSpc>
            </a:pPr>
            <a:r>
              <a:rPr b="1" lang="en-US" sz="2000" spc="-1" strike="noStrike">
                <a:solidFill>
                  <a:srgbClr val="000000"/>
                </a:solidFill>
                <a:latin typeface="Comic Sans MS"/>
              </a:rPr>
              <a:t>S</a:t>
            </a:r>
            <a:r>
              <a:rPr b="1" lang="en-US" sz="1800" spc="-1" strike="noStrike">
                <a:solidFill>
                  <a:srgbClr val="000000"/>
                </a:solidFill>
                <a:latin typeface="Comic Sans MS"/>
              </a:rPr>
              <a:t>mall-scale fading</a:t>
            </a:r>
            <a:r>
              <a:rPr b="0" lang="en-US" sz="1800" spc="-1" strike="noStrike">
                <a:solidFill>
                  <a:srgbClr val="000000"/>
                </a:solidFill>
                <a:latin typeface="Comic Sans MS"/>
              </a:rPr>
              <a:t>: </a:t>
            </a:r>
            <a:endParaRPr b="0" lang="en-US" sz="1800" spc="-1" strike="noStrike">
              <a:latin typeface="Arial"/>
            </a:endParaRPr>
          </a:p>
          <a:p>
            <a:pPr>
              <a:lnSpc>
                <a:spcPct val="100000"/>
              </a:lnSpc>
            </a:pPr>
            <a:r>
              <a:rPr b="0" lang="en-US" sz="1800" spc="-1" strike="noStrike">
                <a:solidFill>
                  <a:srgbClr val="000000"/>
                </a:solidFill>
                <a:latin typeface="Comic Sans MS"/>
              </a:rPr>
              <a:t>due to </a:t>
            </a:r>
            <a:r>
              <a:rPr b="1" i="1" lang="en-US" sz="1800" spc="-1" strike="noStrike">
                <a:solidFill>
                  <a:srgbClr val="0070c0"/>
                </a:solidFill>
                <a:latin typeface="Comic Sans MS"/>
              </a:rPr>
              <a:t>multipath</a:t>
            </a:r>
            <a:r>
              <a:rPr b="0" lang="en-US" sz="1800" spc="-1" strike="noStrike">
                <a:solidFill>
                  <a:srgbClr val="000000"/>
                </a:solidFill>
                <a:latin typeface="Comic Sans MS"/>
              </a:rPr>
              <a:t>  effects</a:t>
            </a:r>
            <a:endParaRPr b="0" lang="en-US" sz="1800" spc="-1" strike="noStrike">
              <a:latin typeface="Arial"/>
            </a:endParaRPr>
          </a:p>
        </p:txBody>
      </p:sp>
      <p:sp>
        <p:nvSpPr>
          <p:cNvPr id="654" name="Line 4"/>
          <p:cNvSpPr/>
          <p:nvPr/>
        </p:nvSpPr>
        <p:spPr>
          <a:xfrm>
            <a:off x="5562360" y="4647960"/>
            <a:ext cx="1905120" cy="360"/>
          </a:xfrm>
          <a:prstGeom prst="line">
            <a:avLst/>
          </a:prstGeom>
          <a:ln w="57240">
            <a:solidFill>
              <a:schemeClr val="accent2"/>
            </a:solidFill>
            <a:round/>
          </a:ln>
        </p:spPr>
        <p:style>
          <a:lnRef idx="0"/>
          <a:fillRef idx="0"/>
          <a:effectRef idx="0"/>
          <a:fontRef idx="minor"/>
        </p:style>
      </p:sp>
      <p:sp>
        <p:nvSpPr>
          <p:cNvPr id="655" name="Line 5"/>
          <p:cNvSpPr/>
          <p:nvPr/>
        </p:nvSpPr>
        <p:spPr>
          <a:xfrm flipV="1">
            <a:off x="6933960" y="3733560"/>
            <a:ext cx="228600" cy="838440"/>
          </a:xfrm>
          <a:prstGeom prst="line">
            <a:avLst/>
          </a:prstGeom>
          <a:ln w="9360">
            <a:solidFill>
              <a:schemeClr val="tx1"/>
            </a:solidFill>
            <a:round/>
            <a:headEnd len="med" type="triangle" w="med"/>
          </a:ln>
        </p:spPr>
        <p:style>
          <a:lnRef idx="0"/>
          <a:fillRef idx="0"/>
          <a:effectRef idx="0"/>
          <a:fontRef idx="minor"/>
        </p:style>
      </p:sp>
      <p:sp>
        <p:nvSpPr>
          <p:cNvPr id="656" name="CustomShape 6"/>
          <p:cNvSpPr/>
          <p:nvPr/>
        </p:nvSpPr>
        <p:spPr>
          <a:xfrm>
            <a:off x="4723920" y="2971800"/>
            <a:ext cx="4396320" cy="639000"/>
          </a:xfrm>
          <a:prstGeom prst="rect">
            <a:avLst/>
          </a:prstGeom>
          <a:noFill/>
          <a:ln w="28440">
            <a:solidFill>
              <a:schemeClr val="accent2"/>
            </a:solidFill>
            <a:miter/>
          </a:ln>
        </p:spPr>
        <p:style>
          <a:lnRef idx="0"/>
          <a:fillRef idx="0"/>
          <a:effectRef idx="0"/>
          <a:fontRef idx="minor"/>
        </p:style>
        <p:txBody>
          <a:bodyPr wrap="none" lIns="90000" rIns="90000" tIns="45000" bIns="45000"/>
          <a:p>
            <a:pPr>
              <a:lnSpc>
                <a:spcPct val="100000"/>
              </a:lnSpc>
            </a:pPr>
            <a:r>
              <a:rPr b="1" lang="en-US" sz="1800" spc="-1" strike="noStrike">
                <a:solidFill>
                  <a:srgbClr val="000000"/>
                </a:solidFill>
                <a:latin typeface="Verdana"/>
              </a:rPr>
              <a:t>Large-scale fading </a:t>
            </a:r>
            <a:r>
              <a:rPr b="0" lang="en-US" sz="1800" spc="-1" strike="noStrike">
                <a:solidFill>
                  <a:srgbClr val="000000"/>
                </a:solidFill>
                <a:latin typeface="Verdana"/>
              </a:rPr>
              <a:t>(“slow” scale): </a:t>
            </a:r>
            <a:endParaRPr b="0" lang="en-US" sz="1800" spc="-1" strike="noStrike">
              <a:latin typeface="Arial"/>
            </a:endParaRPr>
          </a:p>
          <a:p>
            <a:pPr>
              <a:lnSpc>
                <a:spcPct val="100000"/>
              </a:lnSpc>
            </a:pPr>
            <a:r>
              <a:rPr b="0" lang="en-US" sz="1800" spc="-1" strike="noStrike">
                <a:solidFill>
                  <a:srgbClr val="000000"/>
                </a:solidFill>
                <a:latin typeface="Verdana"/>
              </a:rPr>
              <a:t>due to shadowing, path-loss</a:t>
            </a:r>
            <a:endParaRPr b="0" lang="en-US" sz="1800" spc="-1" strike="noStrike">
              <a:latin typeface="Arial"/>
            </a:endParaRPr>
          </a:p>
        </p:txBody>
      </p:sp>
      <p:sp>
        <p:nvSpPr>
          <p:cNvPr id="657" name="Line 7"/>
          <p:cNvSpPr/>
          <p:nvPr/>
        </p:nvSpPr>
        <p:spPr>
          <a:xfrm>
            <a:off x="4343400" y="4952880"/>
            <a:ext cx="360" cy="360"/>
          </a:xfrm>
          <a:prstGeom prst="line">
            <a:avLst/>
          </a:prstGeom>
          <a:ln w="9360">
            <a:solidFill>
              <a:schemeClr val="tx1"/>
            </a:solidFill>
            <a:round/>
          </a:ln>
        </p:spPr>
        <p:style>
          <a:lnRef idx="0"/>
          <a:fillRef idx="0"/>
          <a:effectRef idx="0"/>
          <a:fontRef idx="minor"/>
        </p:style>
      </p:sp>
      <p:sp>
        <p:nvSpPr>
          <p:cNvPr id="658" name="Line 8"/>
          <p:cNvSpPr/>
          <p:nvPr/>
        </p:nvSpPr>
        <p:spPr>
          <a:xfrm>
            <a:off x="4343400" y="3809880"/>
            <a:ext cx="304560" cy="360"/>
          </a:xfrm>
          <a:prstGeom prst="line">
            <a:avLst/>
          </a:prstGeom>
          <a:ln w="57240">
            <a:solidFill>
              <a:srgbClr val="3399ff"/>
            </a:solidFill>
            <a:round/>
          </a:ln>
        </p:spPr>
        <p:style>
          <a:lnRef idx="0"/>
          <a:fillRef idx="0"/>
          <a:effectRef idx="0"/>
          <a:fontRef idx="minor"/>
        </p:style>
      </p:sp>
      <p:sp>
        <p:nvSpPr>
          <p:cNvPr id="659" name="Line 9"/>
          <p:cNvSpPr/>
          <p:nvPr/>
        </p:nvSpPr>
        <p:spPr>
          <a:xfrm flipH="1">
            <a:off x="2819160" y="3809880"/>
            <a:ext cx="1600200" cy="914400"/>
          </a:xfrm>
          <a:prstGeom prst="line">
            <a:avLst/>
          </a:prstGeom>
          <a:ln cap="rnd" w="15840">
            <a:solidFill>
              <a:schemeClr val="tx1"/>
            </a:solidFill>
            <a:custDash>
              <a:ds d="400000" sp="300000"/>
            </a:custDash>
            <a:round/>
            <a:headEnd len="med" type="triangle" w="med"/>
          </a:ln>
        </p:spPr>
        <p:style>
          <a:lnRef idx="0"/>
          <a:fillRef idx="0"/>
          <a:effectRef idx="0"/>
          <a:fontRef idx="minor"/>
        </p:style>
      </p:sp>
      <p:sp>
        <p:nvSpPr>
          <p:cNvPr id="660" name="CustomShape 10"/>
          <p:cNvSpPr/>
          <p:nvPr/>
        </p:nvSpPr>
        <p:spPr>
          <a:xfrm>
            <a:off x="33480" y="990720"/>
            <a:ext cx="5955480" cy="146196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1800" spc="-1" strike="noStrike">
                <a:solidFill>
                  <a:srgbClr val="00b050"/>
                </a:solidFill>
                <a:latin typeface="Verdana"/>
              </a:rPr>
              <a:t>Signal strength changes over time and space</a:t>
            </a:r>
            <a:endParaRPr b="0" lang="en-US" sz="1800" spc="-1" strike="noStrike">
              <a:latin typeface="Arial"/>
            </a:endParaRPr>
          </a:p>
          <a:p>
            <a:pPr>
              <a:lnSpc>
                <a:spcPct val="100000"/>
              </a:lnSpc>
            </a:pPr>
            <a:endParaRPr b="0" lang="en-US" sz="1800" spc="-1" strike="noStrike">
              <a:latin typeface="Arial"/>
            </a:endParaRPr>
          </a:p>
          <a:p>
            <a:pPr>
              <a:lnSpc>
                <a:spcPct val="100000"/>
              </a:lnSpc>
            </a:pPr>
            <a:r>
              <a:rPr b="1" lang="en-US" sz="1800" spc="-1" strike="noStrike">
                <a:solidFill>
                  <a:srgbClr val="000000"/>
                </a:solidFill>
                <a:latin typeface="Verdana"/>
              </a:rPr>
              <a:t>Stochastic processes </a:t>
            </a:r>
            <a:r>
              <a:rPr b="0" lang="en-US" sz="1800" spc="-1" strike="noStrike">
                <a:solidFill>
                  <a:srgbClr val="000000"/>
                </a:solidFill>
                <a:latin typeface="Verdana"/>
              </a:rPr>
              <a:t>to model signal strength</a:t>
            </a:r>
            <a:endParaRPr b="0" lang="en-US" sz="1800" spc="-1" strike="noStrike">
              <a:latin typeface="Arial"/>
            </a:endParaRPr>
          </a:p>
          <a:p>
            <a:pPr lvl="1" marL="457200" indent="-216000">
              <a:lnSpc>
                <a:spcPct val="100000"/>
              </a:lnSpc>
              <a:buClr>
                <a:srgbClr val="000000"/>
              </a:buClr>
              <a:buFont typeface="Arial"/>
              <a:buChar char="•"/>
            </a:pPr>
            <a:r>
              <a:rPr b="0" lang="en-US" sz="1800" spc="-1" strike="noStrike">
                <a:solidFill>
                  <a:srgbClr val="000000"/>
                </a:solidFill>
                <a:latin typeface="Verdana"/>
              </a:rPr>
              <a:t> </a:t>
            </a:r>
            <a:r>
              <a:rPr b="0" lang="en-US" sz="1800" spc="-1" strike="noStrike">
                <a:solidFill>
                  <a:srgbClr val="000000"/>
                </a:solidFill>
                <a:latin typeface="Verdana"/>
              </a:rPr>
              <a:t>Challenging task</a:t>
            </a:r>
            <a:endParaRPr b="0" lang="en-US" sz="1800" spc="-1" strike="noStrike">
              <a:latin typeface="Arial"/>
            </a:endParaRPr>
          </a:p>
          <a:p>
            <a:pPr lvl="1" marL="457200" indent="-216000">
              <a:lnSpc>
                <a:spcPct val="100000"/>
              </a:lnSpc>
              <a:buClr>
                <a:srgbClr val="000000"/>
              </a:buClr>
              <a:buFont typeface="Arial"/>
              <a:buChar char="•"/>
            </a:pPr>
            <a:r>
              <a:rPr b="0" lang="en-US" sz="1800" spc="-1" strike="noStrike">
                <a:solidFill>
                  <a:srgbClr val="000000"/>
                </a:solidFill>
                <a:latin typeface="Verdana"/>
              </a:rPr>
              <a:t> </a:t>
            </a:r>
            <a:r>
              <a:rPr b="0" lang="en-US" sz="1800" spc="-1" strike="noStrike">
                <a:solidFill>
                  <a:srgbClr val="000000"/>
                </a:solidFill>
                <a:latin typeface="Verdana"/>
              </a:rPr>
              <a:t>Environments with </a:t>
            </a:r>
            <a:r>
              <a:rPr b="1" lang="en-US" sz="1800" spc="-1" strike="noStrike">
                <a:solidFill>
                  <a:srgbClr val="000000"/>
                </a:solidFill>
                <a:latin typeface="Verdana"/>
              </a:rPr>
              <a:t>mobility and obstactles</a:t>
            </a:r>
            <a:endParaRPr b="0" lang="en-US" sz="1800" spc="-1" strike="noStrike">
              <a:latin typeface="Arial"/>
            </a:endParaRPr>
          </a:p>
        </p:txBody>
      </p:sp>
      <p:sp>
        <p:nvSpPr>
          <p:cNvPr id="661" name="CustomShape 11"/>
          <p:cNvSpPr/>
          <p:nvPr/>
        </p:nvSpPr>
        <p:spPr>
          <a:xfrm>
            <a:off x="6629400" y="4724280"/>
            <a:ext cx="1066320" cy="761760"/>
          </a:xfrm>
          <a:custGeom>
            <a:avLst/>
            <a:gdLst/>
            <a:ahLst/>
            <a:rect l="l" t="t" r="r" b="b"/>
            <a:pathLst>
              <a:path w="21600" h="21600">
                <a:moveTo>
                  <a:pt x="0" y="0"/>
                </a:moveTo>
                <a:lnTo>
                  <a:pt x="21600" y="21600"/>
                </a:lnTo>
              </a:path>
            </a:pathLst>
          </a:custGeom>
          <a:noFill/>
          <a:ln w="28440">
            <a:solidFill>
              <a:schemeClr val="tx1"/>
            </a:solidFill>
            <a:custDash>
              <a:ds d="300000" sp="100000"/>
            </a:custDash>
            <a:round/>
            <a:headEnd len="med" type="triangle" w="med"/>
          </a:ln>
        </p:spPr>
        <p:style>
          <a:lnRef idx="1">
            <a:schemeClr val="accent1"/>
          </a:lnRef>
          <a:fillRef idx="0">
            <a:schemeClr val="accent1"/>
          </a:fillRef>
          <a:effectRef idx="0">
            <a:schemeClr val="accent1"/>
          </a:effectRef>
          <a:fontRef idx="minor"/>
        </p:style>
      </p:sp>
      <p:sp>
        <p:nvSpPr>
          <p:cNvPr id="662" name="CustomShape 12"/>
          <p:cNvSpPr/>
          <p:nvPr/>
        </p:nvSpPr>
        <p:spPr>
          <a:xfrm>
            <a:off x="7367040" y="5410080"/>
            <a:ext cx="1764360" cy="63900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Verdana"/>
              </a:rPr>
              <a:t>averaging</a:t>
            </a:r>
            <a:endParaRPr b="0" lang="en-US" sz="1800" spc="-1" strike="noStrike">
              <a:latin typeface="Arial"/>
            </a:endParaRPr>
          </a:p>
          <a:p>
            <a:pPr>
              <a:lnSpc>
                <a:spcPct val="100000"/>
              </a:lnSpc>
            </a:pPr>
            <a:r>
              <a:rPr b="0" lang="en-US" sz="1800" spc="-1" strike="noStrike">
                <a:solidFill>
                  <a:srgbClr val="000000"/>
                </a:solidFill>
                <a:latin typeface="Verdana"/>
              </a:rPr>
              <a:t> </a:t>
            </a:r>
            <a:r>
              <a:rPr b="0" lang="en-US" sz="1800" spc="-1" strike="noStrike">
                <a:solidFill>
                  <a:srgbClr val="000000"/>
                </a:solidFill>
                <a:latin typeface="Verdana"/>
              </a:rPr>
              <a:t>in this period</a:t>
            </a:r>
            <a:endParaRPr b="0" lang="en-US" sz="1800" spc="-1" strike="noStrike">
              <a:latin typeface="Arial"/>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3" name="TextShape 1"/>
          <p:cNvSpPr txBox="1"/>
          <p:nvPr/>
        </p:nvSpPr>
        <p:spPr>
          <a:xfrm>
            <a:off x="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Large, medium &amp; small-scale fading</a:t>
            </a:r>
            <a:endParaRPr b="0" lang="en-US" sz="4400" spc="-1" strike="noStrike">
              <a:solidFill>
                <a:srgbClr val="000000"/>
              </a:solidFill>
              <a:latin typeface="Verdana"/>
            </a:endParaRPr>
          </a:p>
        </p:txBody>
      </p:sp>
      <p:sp>
        <p:nvSpPr>
          <p:cNvPr id="664" name="TextShape 2"/>
          <p:cNvSpPr txBox="1"/>
          <p:nvPr/>
        </p:nvSpPr>
        <p:spPr>
          <a:xfrm>
            <a:off x="76320" y="2332080"/>
            <a:ext cx="9067320" cy="4525560"/>
          </a:xfrm>
          <a:prstGeom prst="rect">
            <a:avLst/>
          </a:prstGeom>
          <a:noFill/>
          <a:ln w="9360">
            <a:noFill/>
          </a:ln>
        </p:spPr>
        <p:txBody>
          <a:bodyPr/>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Large-scale fading: </a:t>
            </a:r>
            <a:r>
              <a:rPr b="1" lang="en-US" sz="2200" spc="-1" strike="noStrike">
                <a:solidFill>
                  <a:srgbClr val="7030a0"/>
                </a:solidFill>
                <a:latin typeface="Calibri"/>
              </a:rPr>
              <a:t>average signal power attenuation</a:t>
            </a:r>
            <a:r>
              <a:rPr b="0" lang="en-US" sz="2200" spc="-1" strike="noStrike">
                <a:solidFill>
                  <a:srgbClr val="000000"/>
                </a:solidFill>
                <a:latin typeface="Calibri"/>
              </a:rPr>
              <a:t>/path loss due to </a:t>
            </a:r>
            <a:r>
              <a:rPr b="1" lang="en-US" sz="2200" spc="-1" strike="noStrike">
                <a:solidFill>
                  <a:srgbClr val="ff0000"/>
                </a:solidFill>
                <a:latin typeface="Calibri"/>
              </a:rPr>
              <a:t>motion over large areas</a:t>
            </a:r>
            <a:r>
              <a:rPr b="0" lang="en-US" sz="2200" spc="-1" strike="noStrike">
                <a:solidFill>
                  <a:srgbClr val="000000"/>
                </a:solidFill>
                <a:latin typeface="Calibri"/>
              </a:rPr>
              <a:t>.</a:t>
            </a:r>
            <a:endParaRPr b="0" lang="en-US" sz="2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Medium-scale fading: </a:t>
            </a:r>
            <a:r>
              <a:rPr b="1" lang="en-US" sz="2200" spc="-1" strike="noStrike">
                <a:solidFill>
                  <a:srgbClr val="7030a0"/>
                </a:solidFill>
                <a:latin typeface="Calibri"/>
              </a:rPr>
              <a:t>local variation in the average signal power </a:t>
            </a:r>
            <a:r>
              <a:rPr b="0" lang="en-US" sz="2200" spc="-1" strike="noStrike">
                <a:solidFill>
                  <a:srgbClr val="000000"/>
                </a:solidFill>
                <a:latin typeface="Calibri"/>
              </a:rPr>
              <a:t>around mean average power </a:t>
            </a:r>
            <a:r>
              <a:rPr b="1" i="1" lang="en-US" sz="2200" spc="-1" strike="noStrike">
                <a:solidFill>
                  <a:srgbClr val="ff0000"/>
                </a:solidFill>
                <a:latin typeface="Calibri"/>
              </a:rPr>
              <a:t>due to shadowing by local obstructions</a:t>
            </a:r>
            <a:r>
              <a:rPr b="0" lang="en-US" sz="2200" spc="-1" strike="noStrike">
                <a:solidFill>
                  <a:srgbClr val="000000"/>
                </a:solidFill>
                <a:latin typeface="Calibri"/>
              </a:rPr>
              <a:t>.</a:t>
            </a:r>
            <a:endParaRPr b="0" lang="en-US" sz="2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Small-scale: large variation in the signal power due to small changes in the distance between transmitter &amp; receiver </a:t>
            </a:r>
            <a:endParaRPr b="0" lang="en-US" sz="2200" spc="-1" strike="noStrike">
              <a:solidFill>
                <a:srgbClr val="000000"/>
              </a:solidFill>
              <a:latin typeface="Calibri"/>
            </a:endParaRPr>
          </a:p>
          <a:p>
            <a:pPr>
              <a:lnSpc>
                <a:spcPct val="100000"/>
              </a:lnSpc>
              <a:spcBef>
                <a:spcPts val="439"/>
              </a:spcBef>
            </a:pPr>
            <a:r>
              <a:rPr b="0" lang="en-US" sz="2200" spc="-1" strike="noStrike">
                <a:solidFill>
                  <a:srgbClr val="000000"/>
                </a:solidFill>
                <a:latin typeface="Calibri"/>
              </a:rPr>
              <a:t>     </a:t>
            </a:r>
            <a:r>
              <a:rPr b="0" lang="en-US" sz="2200" spc="-1" strike="noStrike">
                <a:solidFill>
                  <a:srgbClr val="000000"/>
                </a:solidFill>
                <a:latin typeface="Calibri"/>
              </a:rPr>
              <a:t>Also called </a:t>
            </a:r>
            <a:r>
              <a:rPr b="0" lang="en-US" sz="2200" spc="-1" strike="noStrike">
                <a:solidFill>
                  <a:srgbClr val="7030a0"/>
                </a:solidFill>
                <a:latin typeface="Calibri"/>
              </a:rPr>
              <a:t>Rayleigh fading when no LOS availabe</a:t>
            </a:r>
            <a:r>
              <a:rPr b="0" lang="en-US" sz="2200" spc="-1" strike="noStrike">
                <a:solidFill>
                  <a:srgbClr val="000000"/>
                </a:solidFill>
                <a:latin typeface="Calibri"/>
              </a:rPr>
              <a:t>. It is called Rayleigh due to the fact that </a:t>
            </a:r>
            <a:r>
              <a:rPr b="1" lang="en-US" sz="2200" spc="-1" strike="noStrike">
                <a:solidFill>
                  <a:srgbClr val="ff0000"/>
                </a:solidFill>
                <a:latin typeface="Calibri"/>
              </a:rPr>
              <a:t>various multipaths at the receiver </a:t>
            </a:r>
            <a:r>
              <a:rPr b="0" lang="en-US" sz="2200" spc="-1" strike="noStrike">
                <a:solidFill>
                  <a:srgbClr val="000000"/>
                </a:solidFill>
                <a:latin typeface="Calibri"/>
              </a:rPr>
              <a:t>with random amplitude &amp; delay add up together to render rayleigh PDF for total signal</a:t>
            </a:r>
            <a:endParaRPr b="0" lang="en-US" sz="2200" spc="-1" strike="noStrike">
              <a:solidFill>
                <a:srgbClr val="000000"/>
              </a:solidFill>
              <a:latin typeface="Calibri"/>
            </a:endParaRPr>
          </a:p>
        </p:txBody>
      </p:sp>
      <p:sp>
        <p:nvSpPr>
          <p:cNvPr id="665" name="TextShape 3"/>
          <p:cNvSpPr txBox="1"/>
          <p:nvPr/>
        </p:nvSpPr>
        <p:spPr>
          <a:xfrm>
            <a:off x="6553080" y="6356520"/>
            <a:ext cx="2133360" cy="364680"/>
          </a:xfrm>
          <a:prstGeom prst="rect">
            <a:avLst/>
          </a:prstGeom>
          <a:noFill/>
          <a:ln>
            <a:noFill/>
          </a:ln>
        </p:spPr>
        <p:txBody>
          <a:bodyPr anchor="ctr"/>
          <a:p>
            <a:pPr algn="r">
              <a:lnSpc>
                <a:spcPct val="100000"/>
              </a:lnSpc>
            </a:pPr>
            <a:fld id="{20EEE9A8-C4FB-46D8-A7AA-5B963911CF54}" type="slidenum">
              <a:rPr b="0" lang="en-US" sz="1200" spc="-1" strike="noStrike">
                <a:solidFill>
                  <a:srgbClr val="8b8b8b"/>
                </a:solidFill>
                <a:latin typeface="Verdana"/>
              </a:rPr>
              <a:t>&lt;number&gt;</a:t>
            </a:fld>
            <a:endParaRPr b="0" lang="en-US" sz="1200" spc="-1" strike="noStrike">
              <a:latin typeface="Times New Roman"/>
            </a:endParaRPr>
          </a:p>
        </p:txBody>
      </p:sp>
      <p:sp>
        <p:nvSpPr>
          <p:cNvPr id="666" name="CustomShape 4"/>
          <p:cNvSpPr/>
          <p:nvPr/>
        </p:nvSpPr>
        <p:spPr>
          <a:xfrm>
            <a:off x="2390760" y="1644120"/>
            <a:ext cx="565236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Verdana"/>
              </a:rPr>
              <a:t>Fading: fluctuation in the received signal power</a:t>
            </a:r>
            <a:endParaRPr b="0" lang="en-US" sz="1800" spc="-1" strike="noStrike">
              <a:latin typeface="Arial"/>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7" name="TextShape 1"/>
          <p:cNvSpPr txBox="1"/>
          <p:nvPr/>
        </p:nvSpPr>
        <p:spPr>
          <a:xfrm>
            <a:off x="6553080" y="6356520"/>
            <a:ext cx="2133360" cy="364680"/>
          </a:xfrm>
          <a:prstGeom prst="rect">
            <a:avLst/>
          </a:prstGeom>
          <a:noFill/>
          <a:ln>
            <a:noFill/>
          </a:ln>
        </p:spPr>
        <p:txBody>
          <a:bodyPr anchor="ctr"/>
          <a:p>
            <a:pPr algn="r">
              <a:lnSpc>
                <a:spcPct val="100000"/>
              </a:lnSpc>
            </a:pPr>
            <a:fld id="{530E4E80-8CC0-4E7A-AF2A-B376FBF59644}" type="slidenum">
              <a:rPr b="0" lang="en-US" sz="1200" spc="-1" strike="noStrike">
                <a:solidFill>
                  <a:srgbClr val="8b8b8b"/>
                </a:solidFill>
                <a:latin typeface="Verdana"/>
              </a:rPr>
              <a:t>&lt;number&gt;</a:t>
            </a:fld>
            <a:endParaRPr b="0" lang="en-US" sz="1200" spc="-1" strike="noStrike">
              <a:latin typeface="Times New Roman"/>
            </a:endParaRPr>
          </a:p>
        </p:txBody>
      </p:sp>
      <p:pic>
        <p:nvPicPr>
          <p:cNvPr id="668" name="Picture 2" descr=""/>
          <p:cNvPicPr/>
          <p:nvPr/>
        </p:nvPicPr>
        <p:blipFill>
          <a:blip r:embed="rId1"/>
          <a:stretch/>
        </p:blipFill>
        <p:spPr>
          <a:xfrm>
            <a:off x="0" y="76320"/>
            <a:ext cx="8686440" cy="6514920"/>
          </a:xfrm>
          <a:prstGeom prst="rect">
            <a:avLst/>
          </a:prstGeom>
          <a:ln>
            <a:noFill/>
          </a:ln>
        </p:spPr>
      </p:pic>
      <p:sp>
        <p:nvSpPr>
          <p:cNvPr id="669" name="CustomShape 2"/>
          <p:cNvSpPr/>
          <p:nvPr/>
        </p:nvSpPr>
        <p:spPr>
          <a:xfrm>
            <a:off x="4435200" y="5945040"/>
            <a:ext cx="4230360" cy="6390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Verdana"/>
              </a:rPr>
              <a:t>Thanks to Nitin Jain’s presentation </a:t>
            </a:r>
            <a:endParaRPr b="0" lang="en-US" sz="1800" spc="-1" strike="noStrike">
              <a:latin typeface="Arial"/>
            </a:endParaRPr>
          </a:p>
          <a:p>
            <a:pPr>
              <a:lnSpc>
                <a:spcPct val="100000"/>
              </a:lnSpc>
            </a:pPr>
            <a:r>
              <a:rPr b="0" lang="en-US" sz="1800" spc="-1" strike="noStrike">
                <a:solidFill>
                  <a:srgbClr val="000000"/>
                </a:solidFill>
                <a:latin typeface="Verdana"/>
              </a:rPr>
              <a:t>on intro to wireless fading slides</a:t>
            </a:r>
            <a:endParaRPr b="0" lang="en-US" sz="1800" spc="-1" strike="noStrike">
              <a:latin typeface="Arial"/>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0" name="TextShape 1"/>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Multipath fading</a:t>
            </a:r>
            <a:endParaRPr b="0" lang="en-US" sz="4400" spc="-1" strike="noStrike">
              <a:solidFill>
                <a:srgbClr val="000000"/>
              </a:solidFill>
              <a:latin typeface="Verdana"/>
            </a:endParaRPr>
          </a:p>
        </p:txBody>
      </p:sp>
      <p:sp>
        <p:nvSpPr>
          <p:cNvPr id="671" name="TextShape 2"/>
          <p:cNvSpPr txBox="1"/>
          <p:nvPr/>
        </p:nvSpPr>
        <p:spPr>
          <a:xfrm>
            <a:off x="457200" y="1535040"/>
            <a:ext cx="8686440" cy="639360"/>
          </a:xfrm>
          <a:prstGeom prst="rect">
            <a:avLst/>
          </a:prstGeom>
          <a:noFill/>
          <a:ln w="9360">
            <a:noFill/>
          </a:ln>
        </p:spPr>
        <p:txBody>
          <a:bodyPr anchor="b"/>
          <a:p>
            <a:pPr>
              <a:lnSpc>
                <a:spcPct val="100000"/>
              </a:lnSpc>
              <a:spcBef>
                <a:spcPts val="479"/>
              </a:spcBef>
            </a:pPr>
            <a:r>
              <a:rPr b="1" lang="en-US" sz="2400" spc="-1" strike="noStrike">
                <a:solidFill>
                  <a:srgbClr val="000000"/>
                </a:solidFill>
                <a:latin typeface="Calibri"/>
              </a:rPr>
              <a:t>Fluctuation in the received power due to</a:t>
            </a:r>
            <a:endParaRPr b="0" lang="en-US" sz="2400" spc="-1" strike="noStrike">
              <a:solidFill>
                <a:srgbClr val="000000"/>
              </a:solidFill>
              <a:latin typeface="Calibri"/>
            </a:endParaRPr>
          </a:p>
        </p:txBody>
      </p:sp>
      <p:sp>
        <p:nvSpPr>
          <p:cNvPr id="672" name="TextShape 3"/>
          <p:cNvSpPr txBox="1"/>
          <p:nvPr/>
        </p:nvSpPr>
        <p:spPr>
          <a:xfrm>
            <a:off x="228600" y="2174760"/>
            <a:ext cx="8762760" cy="3951000"/>
          </a:xfrm>
          <a:prstGeom prst="rect">
            <a:avLst/>
          </a:prstGeom>
          <a:noFill/>
          <a:ln w="9360">
            <a:noFill/>
          </a:ln>
        </p:spPr>
        <p:txBody>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Variations in the received signal amplitude</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Variation in the signal phase</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Variations in the received signal angle of arrival (different paths travelling different distances may have different phases &amp; angle of arrival)</a:t>
            </a:r>
            <a:endParaRPr b="0" lang="en-US" sz="2400" spc="-1" strike="noStrike">
              <a:solidFill>
                <a:srgbClr val="000000"/>
              </a:solidFill>
              <a:latin typeface="Calibri"/>
            </a:endParaRPr>
          </a:p>
          <a:p>
            <a:pPr>
              <a:lnSpc>
                <a:spcPct val="100000"/>
              </a:lnSpc>
              <a:spcBef>
                <a:spcPts val="479"/>
              </a:spcBef>
            </a:pPr>
            <a:endParaRPr b="0" lang="en-US" sz="2400" spc="-1" strike="noStrike">
              <a:solidFill>
                <a:srgbClr val="000000"/>
              </a:solidFill>
              <a:latin typeface="Calibri"/>
            </a:endParaRPr>
          </a:p>
          <a:p>
            <a:pPr>
              <a:lnSpc>
                <a:spcPct val="100000"/>
              </a:lnSpc>
              <a:spcBef>
                <a:spcPts val="479"/>
              </a:spcBef>
            </a:pPr>
            <a:r>
              <a:rPr b="0" lang="en-US" sz="2400" spc="-1" strike="noStrike">
                <a:solidFill>
                  <a:srgbClr val="000000"/>
                </a:solidFill>
                <a:latin typeface="Calibri"/>
              </a:rPr>
              <a:t>There is signal superimposition …</a:t>
            </a:r>
            <a:endParaRPr b="0" lang="en-US" sz="2400" spc="-1" strike="noStrike">
              <a:solidFill>
                <a:srgbClr val="000000"/>
              </a:solidFill>
              <a:latin typeface="Calibri"/>
            </a:endParaRPr>
          </a:p>
        </p:txBody>
      </p:sp>
      <p:sp>
        <p:nvSpPr>
          <p:cNvPr id="673" name="TextShape 4"/>
          <p:cNvSpPr txBox="1"/>
          <p:nvPr/>
        </p:nvSpPr>
        <p:spPr>
          <a:xfrm>
            <a:off x="4419720" y="4495680"/>
            <a:ext cx="4041360" cy="639360"/>
          </a:xfrm>
          <a:prstGeom prst="rect">
            <a:avLst/>
          </a:prstGeom>
          <a:noFill/>
          <a:ln w="9360">
            <a:noFill/>
          </a:ln>
        </p:spPr>
        <p:txBody>
          <a:bodyPr anchor="b"/>
          <a:p>
            <a:endParaRPr b="0" lang="en-US" sz="3200" spc="-1" strike="noStrike">
              <a:solidFill>
                <a:srgbClr val="000000"/>
              </a:solidFill>
              <a:latin typeface="Calibri"/>
            </a:endParaRPr>
          </a:p>
        </p:txBody>
      </p:sp>
      <p:sp>
        <p:nvSpPr>
          <p:cNvPr id="674" name="TextShape 5"/>
          <p:cNvSpPr txBox="1"/>
          <p:nvPr/>
        </p:nvSpPr>
        <p:spPr>
          <a:xfrm>
            <a:off x="6553080" y="6356520"/>
            <a:ext cx="2133360" cy="364680"/>
          </a:xfrm>
          <a:prstGeom prst="rect">
            <a:avLst/>
          </a:prstGeom>
          <a:noFill/>
          <a:ln>
            <a:noFill/>
          </a:ln>
        </p:spPr>
        <p:txBody>
          <a:bodyPr anchor="ctr"/>
          <a:p>
            <a:pPr algn="r">
              <a:lnSpc>
                <a:spcPct val="100000"/>
              </a:lnSpc>
            </a:pPr>
            <a:fld id="{42F4432C-42EB-497C-BF34-8E77441A9FCC}"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5" name="Picture 1" descr=""/>
          <p:cNvPicPr/>
          <p:nvPr/>
        </p:nvPicPr>
        <p:blipFill>
          <a:blip r:embed="rId1"/>
          <a:stretch/>
        </p:blipFill>
        <p:spPr>
          <a:xfrm>
            <a:off x="-609480" y="0"/>
            <a:ext cx="9143640" cy="6857640"/>
          </a:xfrm>
          <a:prstGeom prst="rect">
            <a:avLst/>
          </a:prstGeom>
          <a:ln w="9360">
            <a:noFill/>
          </a:ln>
        </p:spPr>
      </p:pic>
      <p:sp>
        <p:nvSpPr>
          <p:cNvPr id="676" name="CustomShape 1"/>
          <p:cNvSpPr/>
          <p:nvPr/>
        </p:nvSpPr>
        <p:spPr>
          <a:xfrm>
            <a:off x="6095880" y="3074400"/>
            <a:ext cx="3853080" cy="130716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latin typeface="Verdana"/>
              </a:rPr>
              <a:t>Related to the asymmetry in </a:t>
            </a:r>
            <a:endParaRPr b="0" lang="en-US" sz="1600" spc="-1" strike="noStrike">
              <a:latin typeface="Arial"/>
            </a:endParaRPr>
          </a:p>
          <a:p>
            <a:pPr>
              <a:lnSpc>
                <a:spcPct val="100000"/>
              </a:lnSpc>
            </a:pPr>
            <a:r>
              <a:rPr b="0" lang="en-US" sz="1600" spc="-1" strike="noStrike">
                <a:solidFill>
                  <a:srgbClr val="000000"/>
                </a:solidFill>
                <a:latin typeface="Verdana"/>
              </a:rPr>
              <a:t>wireless links network characteristics in one </a:t>
            </a:r>
            <a:endParaRPr b="0" lang="en-US" sz="1600" spc="-1" strike="noStrike">
              <a:latin typeface="Arial"/>
            </a:endParaRPr>
          </a:p>
          <a:p>
            <a:pPr>
              <a:lnSpc>
                <a:spcPct val="100000"/>
              </a:lnSpc>
            </a:pPr>
            <a:r>
              <a:rPr b="0" lang="en-US" sz="1600" spc="-1" strike="noStrike">
                <a:solidFill>
                  <a:srgbClr val="000000"/>
                </a:solidFill>
                <a:latin typeface="Verdana"/>
              </a:rPr>
              <a:t>direction may be different than </a:t>
            </a:r>
            <a:endParaRPr b="0" lang="en-US" sz="1600" spc="-1" strike="noStrike">
              <a:latin typeface="Arial"/>
            </a:endParaRPr>
          </a:p>
          <a:p>
            <a:pPr>
              <a:lnSpc>
                <a:spcPct val="100000"/>
              </a:lnSpc>
            </a:pPr>
            <a:r>
              <a:rPr b="0" lang="en-US" sz="1600" spc="-1" strike="noStrike">
                <a:solidFill>
                  <a:srgbClr val="000000"/>
                </a:solidFill>
                <a:latin typeface="Verdana"/>
              </a:rPr>
              <a:t>those in the opposite direction</a:t>
            </a:r>
            <a:endParaRPr b="0" lang="en-US" sz="1600" spc="-1" strike="noStrike">
              <a:latin typeface="Arial"/>
            </a:endParaRPr>
          </a:p>
        </p:txBody>
      </p:sp>
      <p:sp>
        <p:nvSpPr>
          <p:cNvPr id="677" name="CustomShape 2"/>
          <p:cNvSpPr/>
          <p:nvPr/>
        </p:nvSpPr>
        <p:spPr>
          <a:xfrm flipH="1" flipV="1">
            <a:off x="4114800" y="3483360"/>
            <a:ext cx="1980720" cy="25164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Tree>
  </p:cSld>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8" name="TextShape 1"/>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Different types of fading</a:t>
            </a:r>
            <a:endParaRPr b="0" lang="en-US" sz="4400" spc="-1" strike="noStrike">
              <a:solidFill>
                <a:srgbClr val="000000"/>
              </a:solidFill>
              <a:latin typeface="Verdana"/>
            </a:endParaRPr>
          </a:p>
        </p:txBody>
      </p:sp>
      <p:sp>
        <p:nvSpPr>
          <p:cNvPr id="679" name="TextShape 2"/>
          <p:cNvSpPr txBox="1"/>
          <p:nvPr/>
        </p:nvSpPr>
        <p:spPr>
          <a:xfrm>
            <a:off x="6553080" y="6356520"/>
            <a:ext cx="2133360" cy="364680"/>
          </a:xfrm>
          <a:prstGeom prst="rect">
            <a:avLst/>
          </a:prstGeom>
          <a:noFill/>
          <a:ln>
            <a:noFill/>
          </a:ln>
        </p:spPr>
        <p:txBody>
          <a:bodyPr anchor="ctr"/>
          <a:p>
            <a:pPr algn="r">
              <a:lnSpc>
                <a:spcPct val="100000"/>
              </a:lnSpc>
            </a:pPr>
            <a:fld id="{FF912314-F856-42B7-8122-7BBC907DF853}" type="slidenum">
              <a:rPr b="0" lang="en-US" sz="1200" spc="-1" strike="noStrike">
                <a:solidFill>
                  <a:srgbClr val="8b8b8b"/>
                </a:solidFill>
                <a:latin typeface="Verdana"/>
              </a:rPr>
              <a:t>&lt;number&gt;</a:t>
            </a:fld>
            <a:endParaRPr b="0" lang="en-US" sz="1200" spc="-1" strike="noStrike">
              <a:latin typeface="Times New Roman"/>
            </a:endParaRPr>
          </a:p>
        </p:txBody>
      </p:sp>
      <p:sp>
        <p:nvSpPr>
          <p:cNvPr id="680" name="Line 3"/>
          <p:cNvSpPr/>
          <p:nvPr/>
        </p:nvSpPr>
        <p:spPr>
          <a:xfrm>
            <a:off x="1058040" y="2523240"/>
            <a:ext cx="6333120" cy="360"/>
          </a:xfrm>
          <a:prstGeom prst="line">
            <a:avLst/>
          </a:prstGeom>
          <a:ln w="9360">
            <a:solidFill>
              <a:schemeClr val="tx1"/>
            </a:solidFill>
            <a:round/>
          </a:ln>
        </p:spPr>
        <p:style>
          <a:lnRef idx="0"/>
          <a:fillRef idx="0"/>
          <a:effectRef idx="0"/>
          <a:fontRef idx="minor"/>
        </p:style>
      </p:sp>
      <p:sp>
        <p:nvSpPr>
          <p:cNvPr id="681" name="Line 4"/>
          <p:cNvSpPr/>
          <p:nvPr/>
        </p:nvSpPr>
        <p:spPr>
          <a:xfrm>
            <a:off x="914400" y="5326920"/>
            <a:ext cx="6332760" cy="360"/>
          </a:xfrm>
          <a:prstGeom prst="line">
            <a:avLst/>
          </a:prstGeom>
          <a:ln w="9360">
            <a:solidFill>
              <a:schemeClr val="tx1"/>
            </a:solidFill>
            <a:round/>
          </a:ln>
        </p:spPr>
        <p:style>
          <a:lnRef idx="0"/>
          <a:fillRef idx="0"/>
          <a:effectRef idx="0"/>
          <a:fontRef idx="minor"/>
        </p:style>
      </p:sp>
      <p:sp>
        <p:nvSpPr>
          <p:cNvPr id="682" name="CustomShape 5"/>
          <p:cNvSpPr/>
          <p:nvPr/>
        </p:nvSpPr>
        <p:spPr>
          <a:xfrm>
            <a:off x="1021320" y="2209680"/>
            <a:ext cx="65988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Tahoma"/>
              </a:rPr>
              <a:t>Wall</a:t>
            </a:r>
            <a:endParaRPr b="0" lang="en-US" sz="1800" spc="-1" strike="noStrike">
              <a:latin typeface="Arial"/>
            </a:endParaRPr>
          </a:p>
        </p:txBody>
      </p:sp>
      <p:sp>
        <p:nvSpPr>
          <p:cNvPr id="683" name="CustomShape 6"/>
          <p:cNvSpPr/>
          <p:nvPr/>
        </p:nvSpPr>
        <p:spPr>
          <a:xfrm>
            <a:off x="949320" y="5218920"/>
            <a:ext cx="65988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Tahoma"/>
              </a:rPr>
              <a:t>Wall</a:t>
            </a:r>
            <a:endParaRPr b="0" lang="en-US" sz="1800" spc="-1" strike="noStrike">
              <a:latin typeface="Arial"/>
            </a:endParaRPr>
          </a:p>
        </p:txBody>
      </p:sp>
      <p:sp>
        <p:nvSpPr>
          <p:cNvPr id="684" name="CustomShape 7"/>
          <p:cNvSpPr/>
          <p:nvPr/>
        </p:nvSpPr>
        <p:spPr>
          <a:xfrm>
            <a:off x="914400" y="3480840"/>
            <a:ext cx="1079280" cy="683640"/>
          </a:xfrm>
          <a:prstGeom prst="rect">
            <a:avLst/>
          </a:prstGeom>
          <a:solidFill>
            <a:schemeClr val="hlink"/>
          </a:solid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latin typeface="Tahoma"/>
              </a:rPr>
              <a:t>Transmitter</a:t>
            </a:r>
            <a:endParaRPr b="0" lang="en-US" sz="1800" spc="-1" strike="noStrike">
              <a:latin typeface="Arial"/>
            </a:endParaRPr>
          </a:p>
        </p:txBody>
      </p:sp>
      <p:sp>
        <p:nvSpPr>
          <p:cNvPr id="685" name="CustomShape 8"/>
          <p:cNvSpPr/>
          <p:nvPr/>
        </p:nvSpPr>
        <p:spPr>
          <a:xfrm>
            <a:off x="3433320" y="3412440"/>
            <a:ext cx="1294920" cy="820440"/>
          </a:xfrm>
          <a:prstGeom prst="rect">
            <a:avLst/>
          </a:prstGeom>
          <a:solidFill>
            <a:srgbClr val="cccc00"/>
          </a:solidFill>
          <a:ln w="9360">
            <a:solidFill>
              <a:schemeClr val="tx1"/>
            </a:solidFill>
            <a:miter/>
          </a:ln>
        </p:spPr>
        <p:style>
          <a:lnRef idx="0"/>
          <a:fillRef idx="0"/>
          <a:effectRef idx="0"/>
          <a:fontRef idx="minor"/>
        </p:style>
      </p:sp>
      <p:sp>
        <p:nvSpPr>
          <p:cNvPr id="686" name="CustomShape 9"/>
          <p:cNvSpPr/>
          <p:nvPr/>
        </p:nvSpPr>
        <p:spPr>
          <a:xfrm>
            <a:off x="3574800" y="3646080"/>
            <a:ext cx="106344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Tahoma"/>
              </a:rPr>
              <a:t>Cabinet</a:t>
            </a:r>
            <a:endParaRPr b="0" lang="en-US" sz="1800" spc="-1" strike="noStrike">
              <a:latin typeface="Arial"/>
            </a:endParaRPr>
          </a:p>
        </p:txBody>
      </p:sp>
      <p:sp>
        <p:nvSpPr>
          <p:cNvPr id="687" name="Line 10"/>
          <p:cNvSpPr/>
          <p:nvPr/>
        </p:nvSpPr>
        <p:spPr>
          <a:xfrm>
            <a:off x="2425680" y="4164480"/>
            <a:ext cx="503640" cy="1094040"/>
          </a:xfrm>
          <a:prstGeom prst="line">
            <a:avLst/>
          </a:prstGeom>
          <a:ln w="9360">
            <a:solidFill>
              <a:srgbClr val="3399ff"/>
            </a:solidFill>
            <a:round/>
            <a:tailEnd len="med" type="triangle" w="med"/>
          </a:ln>
        </p:spPr>
        <p:style>
          <a:lnRef idx="0"/>
          <a:fillRef idx="0"/>
          <a:effectRef idx="0"/>
          <a:fontRef idx="minor"/>
        </p:style>
      </p:sp>
      <p:sp>
        <p:nvSpPr>
          <p:cNvPr id="688" name="Line 11"/>
          <p:cNvSpPr/>
          <p:nvPr/>
        </p:nvSpPr>
        <p:spPr>
          <a:xfrm flipV="1">
            <a:off x="3047760" y="5029200"/>
            <a:ext cx="991080" cy="266400"/>
          </a:xfrm>
          <a:prstGeom prst="line">
            <a:avLst/>
          </a:prstGeom>
          <a:ln w="9360">
            <a:solidFill>
              <a:srgbClr val="3399ff"/>
            </a:solidFill>
            <a:round/>
            <a:tailEnd len="med" type="triangle" w="med"/>
          </a:ln>
        </p:spPr>
        <p:style>
          <a:lnRef idx="0"/>
          <a:fillRef idx="0"/>
          <a:effectRef idx="0"/>
          <a:fontRef idx="minor"/>
        </p:style>
      </p:sp>
      <p:sp>
        <p:nvSpPr>
          <p:cNvPr id="689" name="CustomShape 12"/>
          <p:cNvSpPr/>
          <p:nvPr/>
        </p:nvSpPr>
        <p:spPr>
          <a:xfrm>
            <a:off x="2770200" y="4569120"/>
            <a:ext cx="191232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2400" spc="-1" strike="noStrike">
                <a:solidFill>
                  <a:srgbClr val="3399ff"/>
                </a:solidFill>
                <a:latin typeface="Tahoma"/>
              </a:rPr>
              <a:t>Reflection</a:t>
            </a:r>
            <a:endParaRPr b="0" lang="en-US" sz="2400" spc="-1" strike="noStrike">
              <a:latin typeface="Arial"/>
            </a:endParaRPr>
          </a:p>
        </p:txBody>
      </p:sp>
      <p:sp>
        <p:nvSpPr>
          <p:cNvPr id="690" name="Line 13"/>
          <p:cNvSpPr/>
          <p:nvPr/>
        </p:nvSpPr>
        <p:spPr>
          <a:xfrm>
            <a:off x="2281680" y="3959280"/>
            <a:ext cx="935640" cy="360"/>
          </a:xfrm>
          <a:prstGeom prst="line">
            <a:avLst/>
          </a:prstGeom>
          <a:ln w="9360">
            <a:solidFill>
              <a:srgbClr val="808000"/>
            </a:solidFill>
            <a:round/>
            <a:tailEnd len="med" type="triangle" w="med"/>
          </a:ln>
        </p:spPr>
        <p:style>
          <a:lnRef idx="0"/>
          <a:fillRef idx="0"/>
          <a:effectRef idx="0"/>
          <a:fontRef idx="minor"/>
        </p:style>
      </p:sp>
      <p:sp>
        <p:nvSpPr>
          <p:cNvPr id="691" name="CustomShape 14"/>
          <p:cNvSpPr/>
          <p:nvPr/>
        </p:nvSpPr>
        <p:spPr>
          <a:xfrm>
            <a:off x="2881800" y="4192920"/>
            <a:ext cx="379008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1800" spc="-1" strike="noStrike">
                <a:solidFill>
                  <a:srgbClr val="808000"/>
                </a:solidFill>
                <a:latin typeface="Tahoma"/>
              </a:rPr>
              <a:t>Diffraction (Shadow Fading)</a:t>
            </a:r>
            <a:endParaRPr b="0" lang="en-US" sz="1800" spc="-1" strike="noStrike">
              <a:latin typeface="Arial"/>
            </a:endParaRPr>
          </a:p>
        </p:txBody>
      </p:sp>
      <p:sp>
        <p:nvSpPr>
          <p:cNvPr id="692" name="Line 15"/>
          <p:cNvSpPr/>
          <p:nvPr/>
        </p:nvSpPr>
        <p:spPr>
          <a:xfrm flipV="1">
            <a:off x="2425680" y="2864880"/>
            <a:ext cx="935280" cy="889200"/>
          </a:xfrm>
          <a:prstGeom prst="line">
            <a:avLst/>
          </a:prstGeom>
          <a:ln w="9360">
            <a:solidFill>
              <a:schemeClr val="accent2"/>
            </a:solidFill>
            <a:round/>
            <a:tailEnd len="med" type="triangle" w="med"/>
          </a:ln>
        </p:spPr>
        <p:style>
          <a:lnRef idx="0"/>
          <a:fillRef idx="0"/>
          <a:effectRef idx="0"/>
          <a:fontRef idx="minor"/>
        </p:style>
      </p:sp>
      <p:sp>
        <p:nvSpPr>
          <p:cNvPr id="693" name="Line 16"/>
          <p:cNvSpPr/>
          <p:nvPr/>
        </p:nvSpPr>
        <p:spPr>
          <a:xfrm>
            <a:off x="3720960" y="2591280"/>
            <a:ext cx="431640" cy="410400"/>
          </a:xfrm>
          <a:prstGeom prst="line">
            <a:avLst/>
          </a:prstGeom>
          <a:ln w="9360">
            <a:solidFill>
              <a:schemeClr val="accent2"/>
            </a:solidFill>
            <a:round/>
            <a:tailEnd len="med" type="triangle" w="med"/>
          </a:ln>
        </p:spPr>
        <p:style>
          <a:lnRef idx="0"/>
          <a:fillRef idx="0"/>
          <a:effectRef idx="0"/>
          <a:fontRef idx="minor"/>
        </p:style>
      </p:sp>
      <p:sp>
        <p:nvSpPr>
          <p:cNvPr id="694" name="Line 17"/>
          <p:cNvSpPr/>
          <p:nvPr/>
        </p:nvSpPr>
        <p:spPr>
          <a:xfrm flipV="1">
            <a:off x="4296600" y="2591280"/>
            <a:ext cx="360000" cy="410400"/>
          </a:xfrm>
          <a:prstGeom prst="line">
            <a:avLst/>
          </a:prstGeom>
          <a:ln w="9360">
            <a:solidFill>
              <a:schemeClr val="accent2"/>
            </a:solidFill>
            <a:round/>
            <a:tailEnd len="med" type="triangle" w="med"/>
          </a:ln>
        </p:spPr>
        <p:style>
          <a:lnRef idx="0"/>
          <a:fillRef idx="0"/>
          <a:effectRef idx="0"/>
          <a:fontRef idx="minor"/>
        </p:style>
      </p:sp>
      <p:sp>
        <p:nvSpPr>
          <p:cNvPr id="695" name="Line 18"/>
          <p:cNvSpPr/>
          <p:nvPr/>
        </p:nvSpPr>
        <p:spPr>
          <a:xfrm flipV="1">
            <a:off x="4512600" y="2591280"/>
            <a:ext cx="359640" cy="410400"/>
          </a:xfrm>
          <a:prstGeom prst="line">
            <a:avLst/>
          </a:prstGeom>
          <a:ln w="9360">
            <a:solidFill>
              <a:schemeClr val="accent2"/>
            </a:solidFill>
            <a:round/>
            <a:tailEnd len="med" type="triangle" w="med"/>
          </a:ln>
        </p:spPr>
        <p:style>
          <a:lnRef idx="0"/>
          <a:fillRef idx="0"/>
          <a:effectRef idx="0"/>
          <a:fontRef idx="minor"/>
        </p:style>
      </p:sp>
      <p:sp>
        <p:nvSpPr>
          <p:cNvPr id="696" name="Line 19"/>
          <p:cNvSpPr/>
          <p:nvPr/>
        </p:nvSpPr>
        <p:spPr>
          <a:xfrm flipV="1">
            <a:off x="4800600" y="2728080"/>
            <a:ext cx="359640" cy="410400"/>
          </a:xfrm>
          <a:prstGeom prst="line">
            <a:avLst/>
          </a:prstGeom>
          <a:ln w="9360">
            <a:solidFill>
              <a:schemeClr val="accent2"/>
            </a:solidFill>
            <a:round/>
            <a:tailEnd len="med" type="triangle" w="med"/>
          </a:ln>
        </p:spPr>
        <p:style>
          <a:lnRef idx="0"/>
          <a:fillRef idx="0"/>
          <a:effectRef idx="0"/>
          <a:fontRef idx="minor"/>
        </p:style>
      </p:sp>
      <p:sp>
        <p:nvSpPr>
          <p:cNvPr id="697" name="CustomShape 20"/>
          <p:cNvSpPr/>
          <p:nvPr/>
        </p:nvSpPr>
        <p:spPr>
          <a:xfrm>
            <a:off x="4780080" y="3098880"/>
            <a:ext cx="152532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1800" spc="-1" strike="noStrike">
                <a:solidFill>
                  <a:srgbClr val="c0504d"/>
                </a:solidFill>
                <a:latin typeface="Tahoma"/>
              </a:rPr>
              <a:t>Scattering</a:t>
            </a:r>
            <a:endParaRPr b="0" lang="en-US" sz="1800" spc="-1" strike="noStrike">
              <a:latin typeface="Arial"/>
            </a:endParaRPr>
          </a:p>
        </p:txBody>
      </p:sp>
      <p:sp>
        <p:nvSpPr>
          <p:cNvPr id="698" name="CustomShape 21"/>
          <p:cNvSpPr/>
          <p:nvPr/>
        </p:nvSpPr>
        <p:spPr>
          <a:xfrm>
            <a:off x="6167880" y="3412440"/>
            <a:ext cx="1222920" cy="820440"/>
          </a:xfrm>
          <a:prstGeom prst="rect">
            <a:avLst/>
          </a:prstGeom>
          <a:solidFill>
            <a:schemeClr val="accent1"/>
          </a:solid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latin typeface="Tahoma"/>
              </a:rPr>
              <a:t>Receiver</a:t>
            </a:r>
            <a:endParaRPr b="0" lang="en-US" sz="1800" spc="-1" strike="noStrike">
              <a:latin typeface="Arial"/>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9" name="TextShape 1"/>
          <p:cNvSpPr txBox="1"/>
          <p:nvPr/>
        </p:nvSpPr>
        <p:spPr>
          <a:xfrm>
            <a:off x="6553080" y="6356520"/>
            <a:ext cx="2133360" cy="364680"/>
          </a:xfrm>
          <a:prstGeom prst="rect">
            <a:avLst/>
          </a:prstGeom>
          <a:noFill/>
          <a:ln>
            <a:noFill/>
          </a:ln>
        </p:spPr>
        <p:txBody>
          <a:bodyPr anchor="ctr"/>
          <a:p>
            <a:pPr algn="r">
              <a:lnSpc>
                <a:spcPct val="100000"/>
              </a:lnSpc>
            </a:pPr>
            <a:fld id="{D56BA724-67DF-4A80-8531-CEC707F6792D}" type="slidenum">
              <a:rPr b="0" lang="en-US" sz="1200" spc="-1" strike="noStrike">
                <a:solidFill>
                  <a:srgbClr val="8b8b8b"/>
                </a:solidFill>
                <a:latin typeface="Verdana"/>
              </a:rPr>
              <a:t>&lt;number&gt;</a:t>
            </a:fld>
            <a:endParaRPr b="0" lang="en-US" sz="1200" spc="-1" strike="noStrike">
              <a:latin typeface="Times New Roman"/>
            </a:endParaRPr>
          </a:p>
        </p:txBody>
      </p:sp>
      <p:pic>
        <p:nvPicPr>
          <p:cNvPr id="700" name="Picture 2" descr=""/>
          <p:cNvPicPr/>
          <p:nvPr/>
        </p:nvPicPr>
        <p:blipFill>
          <a:blip r:embed="rId1"/>
          <a:stretch/>
        </p:blipFill>
        <p:spPr>
          <a:xfrm>
            <a:off x="0" y="533520"/>
            <a:ext cx="8395920" cy="1917360"/>
          </a:xfrm>
          <a:prstGeom prst="rect">
            <a:avLst/>
          </a:prstGeom>
          <a:ln w="9360">
            <a:noFill/>
          </a:ln>
        </p:spPr>
      </p:pic>
      <p:sp>
        <p:nvSpPr>
          <p:cNvPr id="701" name="CustomShape 2"/>
          <p:cNvSpPr/>
          <p:nvPr/>
        </p:nvSpPr>
        <p:spPr>
          <a:xfrm>
            <a:off x="0" y="3424320"/>
            <a:ext cx="9143640" cy="2499480"/>
          </a:xfrm>
          <a:prstGeom prst="rect">
            <a:avLst/>
          </a:prstGeom>
          <a:noFill/>
          <a:ln w="9360">
            <a:noFill/>
          </a:ln>
        </p:spPr>
        <p:style>
          <a:lnRef idx="0"/>
          <a:fillRef idx="0"/>
          <a:effectRef idx="0"/>
          <a:fontRef idx="minor"/>
        </p:style>
        <p:txBody>
          <a:bodyPr lIns="90000" rIns="90000" tIns="45000" bIns="45000" anchor="ctr"/>
          <a:p>
            <a:pPr>
              <a:lnSpc>
                <a:spcPct val="100000"/>
              </a:lnSpc>
            </a:pPr>
            <a:endParaRPr b="0" lang="en-US" sz="1800" spc="-1" strike="noStrike">
              <a:latin typeface="Arial"/>
            </a:endParaRPr>
          </a:p>
          <a:p>
            <a:pPr>
              <a:lnSpc>
                <a:spcPct val="100000"/>
              </a:lnSpc>
            </a:pPr>
            <a:r>
              <a:rPr b="0" lang="en-US" sz="2000" spc="-1" strike="noStrike" u="sng">
                <a:solidFill>
                  <a:srgbClr val="000000"/>
                </a:solidFill>
                <a:uFillTx/>
                <a:latin typeface="Comic Sans MS"/>
              </a:rPr>
              <a:t>@ 1</a:t>
            </a:r>
            <a:r>
              <a:rPr b="0" lang="en-US" sz="2000" spc="-1" strike="noStrike">
                <a:solidFill>
                  <a:srgbClr val="000000"/>
                </a:solidFill>
                <a:latin typeface="Comic Sans MS"/>
              </a:rPr>
              <a:t>: </a:t>
            </a:r>
            <a:r>
              <a:rPr b="1" lang="en-US" sz="2000" spc="-1" strike="noStrike">
                <a:solidFill>
                  <a:srgbClr val="808000"/>
                </a:solidFill>
                <a:latin typeface="Comic Sans MS"/>
              </a:rPr>
              <a:t>free space loss</a:t>
            </a:r>
            <a:r>
              <a:rPr b="0" lang="en-US" sz="2000" spc="-1" strike="noStrike">
                <a:solidFill>
                  <a:srgbClr val="000000"/>
                </a:solidFill>
                <a:latin typeface="Comic Sans MS"/>
              </a:rPr>
              <a:t> likely to give an accurate estimate of path loss</a:t>
            </a:r>
            <a:endParaRPr b="0" lang="en-US" sz="2000" spc="-1" strike="noStrike">
              <a:latin typeface="Arial"/>
            </a:endParaRPr>
          </a:p>
          <a:p>
            <a:pPr>
              <a:lnSpc>
                <a:spcPct val="100000"/>
              </a:lnSpc>
            </a:pPr>
            <a:r>
              <a:rPr b="0" lang="en-US" sz="2000" spc="-1" strike="noStrike" u="sng">
                <a:solidFill>
                  <a:srgbClr val="000000"/>
                </a:solidFill>
                <a:uFillTx/>
                <a:latin typeface="Comic Sans MS"/>
              </a:rPr>
              <a:t>@ 2</a:t>
            </a:r>
            <a:r>
              <a:rPr b="0" lang="en-US" sz="2000" spc="-1" strike="noStrike">
                <a:solidFill>
                  <a:srgbClr val="000000"/>
                </a:solidFill>
                <a:latin typeface="Comic Sans MS"/>
              </a:rPr>
              <a:t>: strong line-of-sight but </a:t>
            </a:r>
            <a:r>
              <a:rPr b="0" lang="en-US" sz="2000" spc="-1" strike="noStrike">
                <a:solidFill>
                  <a:srgbClr val="808000"/>
                </a:solidFill>
                <a:latin typeface="Comic Sans MS"/>
              </a:rPr>
              <a:t>ground reflections</a:t>
            </a:r>
            <a:r>
              <a:rPr b="0" lang="en-US" sz="2000" spc="-1" strike="noStrike">
                <a:solidFill>
                  <a:srgbClr val="000000"/>
                </a:solidFill>
                <a:latin typeface="Comic Sans MS"/>
              </a:rPr>
              <a:t> can significantly influence path loss</a:t>
            </a:r>
            <a:endParaRPr b="0" lang="en-US" sz="2000" spc="-1" strike="noStrike">
              <a:latin typeface="Arial"/>
            </a:endParaRPr>
          </a:p>
          <a:p>
            <a:pPr>
              <a:lnSpc>
                <a:spcPct val="100000"/>
              </a:lnSpc>
            </a:pPr>
            <a:r>
              <a:rPr b="0" lang="en-US" sz="2000" spc="-1" strike="noStrike" u="sng">
                <a:solidFill>
                  <a:srgbClr val="000000"/>
                </a:solidFill>
                <a:uFillTx/>
                <a:latin typeface="Comic Sans MS"/>
              </a:rPr>
              <a:t>@3</a:t>
            </a:r>
            <a:r>
              <a:rPr b="0" lang="en-US" sz="2000" spc="-1" strike="noStrike">
                <a:solidFill>
                  <a:srgbClr val="000000"/>
                </a:solidFill>
                <a:latin typeface="Comic Sans MS"/>
              </a:rPr>
              <a:t>:  significant </a:t>
            </a:r>
            <a:r>
              <a:rPr b="1" lang="en-US" sz="2000" spc="-1" strike="noStrike">
                <a:solidFill>
                  <a:srgbClr val="808000"/>
                </a:solidFill>
                <a:latin typeface="Comic Sans MS"/>
              </a:rPr>
              <a:t>diffraction </a:t>
            </a:r>
            <a:r>
              <a:rPr b="0" lang="en-US" sz="2000" spc="-1" strike="noStrike">
                <a:solidFill>
                  <a:srgbClr val="000000"/>
                </a:solidFill>
                <a:latin typeface="Comic Sans MS"/>
              </a:rPr>
              <a:t>losses caused by trees cutting into the direct line of sight</a:t>
            </a:r>
            <a:endParaRPr b="0" lang="en-US" sz="2000" spc="-1" strike="noStrike">
              <a:latin typeface="Arial"/>
            </a:endParaRPr>
          </a:p>
          <a:p>
            <a:pPr>
              <a:lnSpc>
                <a:spcPct val="100000"/>
              </a:lnSpc>
            </a:pPr>
            <a:r>
              <a:rPr b="0" lang="en-US" sz="2000" spc="-1" strike="noStrike" u="sng">
                <a:solidFill>
                  <a:srgbClr val="000000"/>
                </a:solidFill>
                <a:uFillTx/>
                <a:latin typeface="Comic Sans MS"/>
              </a:rPr>
              <a:t>@ 4</a:t>
            </a:r>
            <a:r>
              <a:rPr b="0" lang="en-US" sz="2000" spc="-1" strike="noStrike">
                <a:solidFill>
                  <a:srgbClr val="000000"/>
                </a:solidFill>
                <a:latin typeface="Comic Sans MS"/>
              </a:rPr>
              <a:t>: simple </a:t>
            </a:r>
            <a:r>
              <a:rPr b="1" lang="en-US" sz="2000" spc="-1" strike="noStrike">
                <a:solidFill>
                  <a:srgbClr val="808000"/>
                </a:solidFill>
                <a:latin typeface="Comic Sans MS"/>
              </a:rPr>
              <a:t>diffraction</a:t>
            </a:r>
            <a:r>
              <a:rPr b="1" lang="en-US" sz="2000" spc="-1" strike="noStrike">
                <a:solidFill>
                  <a:srgbClr val="cccc00"/>
                </a:solidFill>
                <a:latin typeface="Comic Sans MS"/>
              </a:rPr>
              <a:t> </a:t>
            </a:r>
            <a:r>
              <a:rPr b="0" lang="en-US" sz="2000" spc="-1" strike="noStrike">
                <a:solidFill>
                  <a:srgbClr val="000000"/>
                </a:solidFill>
                <a:latin typeface="Comic Sans MS"/>
              </a:rPr>
              <a:t>model for path loss </a:t>
            </a:r>
            <a:endParaRPr b="0" lang="en-US" sz="2000" spc="-1" strike="noStrike">
              <a:latin typeface="Arial"/>
            </a:endParaRPr>
          </a:p>
          <a:p>
            <a:pPr>
              <a:lnSpc>
                <a:spcPct val="100000"/>
              </a:lnSpc>
            </a:pPr>
            <a:r>
              <a:rPr b="0" lang="en-US" sz="2000" spc="-1" strike="noStrike" u="sng">
                <a:solidFill>
                  <a:srgbClr val="000000"/>
                </a:solidFill>
                <a:uFillTx/>
                <a:latin typeface="Comic Sans MS"/>
              </a:rPr>
              <a:t>@ 5:</a:t>
            </a:r>
            <a:r>
              <a:rPr b="0" lang="en-US" sz="2000" spc="-1" strike="noStrike">
                <a:solidFill>
                  <a:srgbClr val="000000"/>
                </a:solidFill>
                <a:latin typeface="Comic Sans MS"/>
              </a:rPr>
              <a:t> multiple diffraction, loss prediction fairly </a:t>
            </a:r>
            <a:r>
              <a:rPr b="0" lang="en-US" sz="2000" spc="-1" strike="noStrike">
                <a:solidFill>
                  <a:srgbClr val="ff3300"/>
                </a:solidFill>
                <a:latin typeface="Comic Sans MS"/>
              </a:rPr>
              <a:t>difficult &amp; unreliable</a:t>
            </a:r>
            <a:endParaRPr b="0" lang="en-US" sz="2000" spc="-1" strike="noStrike">
              <a:latin typeface="Arial"/>
            </a:endParaRPr>
          </a:p>
        </p:txBody>
      </p:sp>
      <p:sp>
        <p:nvSpPr>
          <p:cNvPr id="702" name="CustomShape 3"/>
          <p:cNvSpPr/>
          <p:nvPr/>
        </p:nvSpPr>
        <p:spPr>
          <a:xfrm>
            <a:off x="308880" y="76320"/>
            <a:ext cx="6449400" cy="63900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3600" spc="-1" strike="noStrike">
                <a:solidFill>
                  <a:srgbClr val="000000"/>
                </a:solidFill>
                <a:latin typeface="Comic Sans MS"/>
              </a:rPr>
              <a:t>Example of multi-path effect</a:t>
            </a:r>
            <a:endParaRPr b="0" lang="en-US" sz="3600" spc="-1" strike="noStrike">
              <a:latin typeface="Arial"/>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3" name="TextShape 1"/>
          <p:cNvSpPr txBox="1"/>
          <p:nvPr/>
        </p:nvSpPr>
        <p:spPr>
          <a:xfrm>
            <a:off x="-2514600" y="1080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Diffraction</a:t>
            </a:r>
            <a:endParaRPr b="0" lang="en-US" sz="4400" spc="-1" strike="noStrike">
              <a:solidFill>
                <a:srgbClr val="000000"/>
              </a:solidFill>
              <a:latin typeface="Verdana"/>
            </a:endParaRPr>
          </a:p>
        </p:txBody>
      </p:sp>
      <p:pic>
        <p:nvPicPr>
          <p:cNvPr id="704" name="Content Placeholder 4" descr=""/>
          <p:cNvPicPr/>
          <p:nvPr/>
        </p:nvPicPr>
        <p:blipFill>
          <a:blip r:embed="rId1"/>
          <a:stretch/>
        </p:blipFill>
        <p:spPr>
          <a:xfrm>
            <a:off x="152280" y="1371600"/>
            <a:ext cx="2946600" cy="2919960"/>
          </a:xfrm>
          <a:prstGeom prst="rect">
            <a:avLst/>
          </a:prstGeom>
          <a:ln w="9360">
            <a:noFill/>
          </a:ln>
        </p:spPr>
      </p:pic>
      <p:sp>
        <p:nvSpPr>
          <p:cNvPr id="705" name="TextShape 2"/>
          <p:cNvSpPr txBox="1"/>
          <p:nvPr/>
        </p:nvSpPr>
        <p:spPr>
          <a:xfrm>
            <a:off x="6553080" y="6356520"/>
            <a:ext cx="2133360" cy="364680"/>
          </a:xfrm>
          <a:prstGeom prst="rect">
            <a:avLst/>
          </a:prstGeom>
          <a:noFill/>
          <a:ln>
            <a:noFill/>
          </a:ln>
        </p:spPr>
        <p:txBody>
          <a:bodyPr anchor="ctr"/>
          <a:p>
            <a:pPr algn="r">
              <a:lnSpc>
                <a:spcPct val="100000"/>
              </a:lnSpc>
            </a:pPr>
            <a:fld id="{849D6397-8F1B-49D0-9ADB-6F8F17E1D479}" type="slidenum">
              <a:rPr b="0" lang="en-US" sz="1200" spc="-1" strike="noStrike">
                <a:solidFill>
                  <a:srgbClr val="8b8b8b"/>
                </a:solidFill>
                <a:latin typeface="Verdana"/>
              </a:rPr>
              <a:t>&lt;number&gt;</a:t>
            </a:fld>
            <a:endParaRPr b="0" lang="en-US" sz="1200" spc="-1" strike="noStrike">
              <a:latin typeface="Times New Roman"/>
            </a:endParaRPr>
          </a:p>
        </p:txBody>
      </p:sp>
      <p:sp>
        <p:nvSpPr>
          <p:cNvPr id="706" name="CustomShape 3"/>
          <p:cNvSpPr/>
          <p:nvPr/>
        </p:nvSpPr>
        <p:spPr>
          <a:xfrm>
            <a:off x="3276720" y="1828800"/>
            <a:ext cx="5790960" cy="173628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Verdana"/>
              </a:rPr>
              <a:t>Diffraction</a:t>
            </a:r>
            <a:r>
              <a:rPr b="0" lang="en-US" sz="1800" spc="-1" strike="noStrike">
                <a:solidFill>
                  <a:srgbClr val="000000"/>
                </a:solidFill>
                <a:latin typeface="Verdana"/>
              </a:rPr>
              <a:t> refers to various phenomena which occur when a wave encounters an obstacle. </a:t>
            </a:r>
            <a:endParaRPr b="0" lang="en-US" sz="1800" spc="-1" strike="noStrike">
              <a:latin typeface="Arial"/>
            </a:endParaRPr>
          </a:p>
          <a:p>
            <a:pPr>
              <a:lnSpc>
                <a:spcPct val="100000"/>
              </a:lnSpc>
            </a:pPr>
            <a:r>
              <a:rPr b="0" lang="en-US" sz="1800" spc="-1" strike="noStrike">
                <a:solidFill>
                  <a:srgbClr val="000000"/>
                </a:solidFill>
                <a:latin typeface="Verdana"/>
              </a:rPr>
              <a:t>In classical physics, the diffraction phenomenon is described as the apparent bending of waves around small obstacles and the spreading out of waves past small openings.</a:t>
            </a:r>
            <a:endParaRPr b="0" lang="en-US" sz="1800" spc="-1" strike="noStrike">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3" name="TextShape 1"/>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Μετάδοση Σήματος</a:t>
            </a:r>
            <a:endParaRPr b="0" lang="en-US" sz="4400" spc="-1" strike="noStrike">
              <a:solidFill>
                <a:srgbClr val="000000"/>
              </a:solidFill>
              <a:latin typeface="Verdana"/>
            </a:endParaRPr>
          </a:p>
        </p:txBody>
      </p:sp>
      <p:sp>
        <p:nvSpPr>
          <p:cNvPr id="484" name="TextShape 2"/>
          <p:cNvSpPr txBox="1"/>
          <p:nvPr/>
        </p:nvSpPr>
        <p:spPr>
          <a:xfrm>
            <a:off x="152280" y="1600200"/>
            <a:ext cx="8991360" cy="4525560"/>
          </a:xfrm>
          <a:prstGeom prst="rect">
            <a:avLst/>
          </a:prstGeom>
          <a:noFill/>
          <a:ln w="9360">
            <a:noFill/>
          </a:ln>
        </p:spPr>
        <p:txBody>
          <a:bodyPr/>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Κατά τη </a:t>
            </a:r>
            <a:r>
              <a:rPr b="1" lang="en-US" sz="2200" spc="-1" strike="noStrike">
                <a:solidFill>
                  <a:srgbClr val="ff0000"/>
                </a:solidFill>
                <a:latin typeface="Calibri"/>
              </a:rPr>
              <a:t>διάδοση του διαύλου το μεταδιδόμενο σήμα παραμορφώνεται </a:t>
            </a:r>
            <a:r>
              <a:rPr b="0" lang="en-US" sz="2200" spc="-1" strike="noStrike">
                <a:solidFill>
                  <a:srgbClr val="000000"/>
                </a:solidFill>
                <a:latin typeface="Calibri"/>
              </a:rPr>
              <a:t>λόγω </a:t>
            </a:r>
            <a:r>
              <a:rPr b="1" lang="en-US" sz="2200" spc="-1" strike="noStrike">
                <a:solidFill>
                  <a:srgbClr val="ff0000"/>
                </a:solidFill>
                <a:latin typeface="Calibri"/>
              </a:rPr>
              <a:t>μη γραμμικοτήτων και/ή ατελειών </a:t>
            </a:r>
            <a:r>
              <a:rPr b="0" lang="en-US" sz="2200" spc="-1" strike="noStrike">
                <a:solidFill>
                  <a:srgbClr val="000000"/>
                </a:solidFill>
                <a:latin typeface="Calibri"/>
              </a:rPr>
              <a:t>στην απόκριση συχνότητας του διαύλου</a:t>
            </a:r>
            <a:endParaRPr b="0" lang="en-US" sz="2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Άλλες πηγές υποβάθμισης είναι ο </a:t>
            </a:r>
            <a:r>
              <a:rPr b="1" lang="en-US" sz="2200" spc="-1" strike="noStrike">
                <a:solidFill>
                  <a:srgbClr val="ff0000"/>
                </a:solidFill>
                <a:latin typeface="Calibri"/>
              </a:rPr>
              <a:t>θόρυβος και οι παρεμβολές </a:t>
            </a:r>
            <a:r>
              <a:rPr b="0" lang="en-US" sz="2200" spc="-1" strike="noStrike">
                <a:solidFill>
                  <a:srgbClr val="000000"/>
                </a:solidFill>
                <a:latin typeface="Calibri"/>
              </a:rPr>
              <a:t>που συλλέγονται από το σήματα κατά τη διάρκεια της μετάδοσης μέσω του διαύλου.</a:t>
            </a:r>
            <a:endParaRPr b="0" lang="en-US" sz="2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Ο πομπός και ο δέκτης σχεδιάζονται ώστε να </a:t>
            </a:r>
            <a:r>
              <a:rPr b="1" lang="en-US" sz="2200" spc="-1" strike="noStrike">
                <a:solidFill>
                  <a:srgbClr val="00b050"/>
                </a:solidFill>
                <a:latin typeface="Calibri"/>
              </a:rPr>
              <a:t>ελαχιστοποιούν τα αποτελέσματα του θορύβου και της παραμόρφωσης στη ποιότητα λήψης</a:t>
            </a:r>
            <a:endParaRPr b="0" lang="en-US" sz="2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Αναδημιουργώντας το αρχικό σήμα, χρησιμοποιώντας τη διαδικασία της </a:t>
            </a:r>
            <a:r>
              <a:rPr b="1" lang="en-US" sz="2200" spc="-1" strike="noStrike">
                <a:solidFill>
                  <a:srgbClr val="7030a0"/>
                </a:solidFill>
                <a:latin typeface="Calibri"/>
              </a:rPr>
              <a:t>από-διαμόρφωσης (demodulation)</a:t>
            </a:r>
            <a:endParaRPr b="0" lang="en-US" sz="2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Κύριοι πόροι: </a:t>
            </a:r>
            <a:r>
              <a:rPr b="1" lang="en-US" sz="2200" spc="-1" strike="noStrike">
                <a:solidFill>
                  <a:srgbClr val="558ed5"/>
                </a:solidFill>
                <a:latin typeface="Calibri"/>
              </a:rPr>
              <a:t>ισχύς εκπομπής </a:t>
            </a:r>
            <a:r>
              <a:rPr b="0" lang="en-US" sz="2200" spc="-1" strike="noStrike">
                <a:solidFill>
                  <a:srgbClr val="000000"/>
                </a:solidFill>
                <a:latin typeface="Calibri"/>
              </a:rPr>
              <a:t>(transmission power) &amp; </a:t>
            </a:r>
            <a:r>
              <a:rPr b="1" lang="en-US" sz="2200" spc="-1" strike="noStrike">
                <a:solidFill>
                  <a:srgbClr val="558ed5"/>
                </a:solidFill>
                <a:latin typeface="Calibri"/>
              </a:rPr>
              <a:t>εύρος ζώνης </a:t>
            </a:r>
            <a:r>
              <a:rPr b="0" lang="en-US" sz="2200" spc="-1" strike="noStrike">
                <a:solidFill>
                  <a:srgbClr val="000000"/>
                </a:solidFill>
                <a:latin typeface="Calibri"/>
              </a:rPr>
              <a:t>(channel bandwidth)</a:t>
            </a:r>
            <a:endParaRPr b="0" lang="en-US" sz="2200" spc="-1" strike="noStrike">
              <a:solidFill>
                <a:srgbClr val="000000"/>
              </a:solidFill>
              <a:latin typeface="Calibri"/>
            </a:endParaRPr>
          </a:p>
        </p:txBody>
      </p:sp>
      <p:sp>
        <p:nvSpPr>
          <p:cNvPr id="485" name="TextShape 3"/>
          <p:cNvSpPr txBox="1"/>
          <p:nvPr/>
        </p:nvSpPr>
        <p:spPr>
          <a:xfrm>
            <a:off x="6553080" y="6356520"/>
            <a:ext cx="2133360" cy="364680"/>
          </a:xfrm>
          <a:prstGeom prst="rect">
            <a:avLst/>
          </a:prstGeom>
          <a:noFill/>
          <a:ln>
            <a:noFill/>
          </a:ln>
        </p:spPr>
        <p:txBody>
          <a:bodyPr anchor="ctr"/>
          <a:p>
            <a:pPr algn="r">
              <a:lnSpc>
                <a:spcPct val="100000"/>
              </a:lnSpc>
            </a:pPr>
            <a:fld id="{F2FD5CAC-EF9D-4B27-937B-1A5729C38D5A}" type="slidenum">
              <a:rPr b="0" lang="en-US" sz="1200" spc="-1" strike="noStrike">
                <a:solidFill>
                  <a:srgbClr val="8b8b8b"/>
                </a:solidFill>
                <a:latin typeface="Verdana"/>
              </a:rPr>
              <a:t>&lt;number&gt;</a:t>
            </a:fld>
            <a:endParaRPr b="0" lang="en-US" sz="1200" spc="-1" strike="noStrike">
              <a:latin typeface="Times New Roman"/>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7" name="TextShape 1"/>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Shadow Fading</a:t>
            </a:r>
            <a:endParaRPr b="0" lang="en-US" sz="4400" spc="-1" strike="noStrike">
              <a:solidFill>
                <a:srgbClr val="000000"/>
              </a:solidFill>
              <a:latin typeface="Verdana"/>
            </a:endParaRPr>
          </a:p>
        </p:txBody>
      </p:sp>
      <p:sp>
        <p:nvSpPr>
          <p:cNvPr id="708" name="TextShape 2"/>
          <p:cNvSpPr txBox="1"/>
          <p:nvPr/>
        </p:nvSpPr>
        <p:spPr>
          <a:xfrm>
            <a:off x="0" y="1600200"/>
            <a:ext cx="8686440" cy="4525560"/>
          </a:xfrm>
          <a:prstGeom prst="rect">
            <a:avLst/>
          </a:prstGeom>
          <a:noFill/>
          <a:ln w="9360">
            <a:noFill/>
          </a:ln>
        </p:spPr>
        <p:txBody>
          <a:bodyPr/>
          <a:p>
            <a:pPr>
              <a:lnSpc>
                <a:spcPct val="100000"/>
              </a:lnSpc>
              <a:spcBef>
                <a:spcPts val="439"/>
              </a:spcBef>
            </a:pPr>
            <a:endParaRPr b="0" lang="en-US" sz="3200" spc="-1" strike="noStrike">
              <a:solidFill>
                <a:srgbClr val="000000"/>
              </a:solidFill>
              <a:latin typeface="Calibri"/>
            </a:endParaRPr>
          </a:p>
          <a:p>
            <a:pPr marL="343080" indent="-342720">
              <a:lnSpc>
                <a:spcPct val="100000"/>
              </a:lnSpc>
              <a:spcBef>
                <a:spcPts val="439"/>
              </a:spcBef>
              <a:buClr>
                <a:srgbClr val="ff0000"/>
              </a:buClr>
              <a:buFont typeface="Arial"/>
              <a:buChar char="•"/>
            </a:pPr>
            <a:r>
              <a:rPr b="1" lang="en-US" sz="2200" spc="-1" strike="noStrike">
                <a:solidFill>
                  <a:srgbClr val="ff0000"/>
                </a:solidFill>
                <a:latin typeface="Calibri"/>
              </a:rPr>
              <a:t>Obstacles </a:t>
            </a:r>
            <a:r>
              <a:rPr b="0" lang="en-US" sz="2200" spc="-1" strike="noStrike">
                <a:solidFill>
                  <a:srgbClr val="000000"/>
                </a:solidFill>
                <a:latin typeface="Calibri"/>
              </a:rPr>
              <a:t>and their </a:t>
            </a:r>
            <a:r>
              <a:rPr b="1" lang="en-US" sz="2200" spc="-1" strike="noStrike">
                <a:solidFill>
                  <a:srgbClr val="00b050"/>
                </a:solidFill>
                <a:latin typeface="Calibri"/>
              </a:rPr>
              <a:t>absorption behavior</a:t>
            </a:r>
            <a:endParaRPr b="0" lang="en-US" sz="2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 </a:t>
            </a:r>
            <a:r>
              <a:rPr b="0" lang="en-US" sz="2200" spc="-1" strike="noStrike">
                <a:solidFill>
                  <a:srgbClr val="000000"/>
                </a:solidFill>
                <a:latin typeface="Calibri"/>
              </a:rPr>
              <a:t>Shadowing differs from multi-path fading</a:t>
            </a:r>
            <a:endParaRPr b="0" lang="en-US" sz="2200" spc="-1" strike="noStrike">
              <a:solidFill>
                <a:srgbClr val="000000"/>
              </a:solidFill>
              <a:latin typeface="Calibri"/>
            </a:endParaRPr>
          </a:p>
          <a:p>
            <a:pPr marL="343080" indent="-342720">
              <a:lnSpc>
                <a:spcPct val="100000"/>
              </a:lnSpc>
              <a:spcBef>
                <a:spcPts val="601"/>
              </a:spcBef>
            </a:pPr>
            <a:r>
              <a:rPr b="0" lang="en-US" sz="2200" spc="-1" strike="noStrike">
                <a:solidFill>
                  <a:srgbClr val="000000"/>
                </a:solidFill>
                <a:latin typeface="Calibri"/>
              </a:rPr>
              <a:t>    </a:t>
            </a:r>
            <a:r>
              <a:rPr b="0" lang="en-US" sz="3000" spc="-1" strike="noStrike">
                <a:solidFill>
                  <a:srgbClr val="000000"/>
                </a:solidFill>
                <a:latin typeface="Wingdings"/>
              </a:rPr>
              <a:t></a:t>
            </a:r>
            <a:r>
              <a:rPr b="0" lang="en-US" sz="2200" spc="-1" strike="noStrike">
                <a:solidFill>
                  <a:srgbClr val="000000"/>
                </a:solidFill>
                <a:latin typeface="Calibri"/>
              </a:rPr>
              <a:t> </a:t>
            </a:r>
            <a:r>
              <a:rPr b="1" lang="en-US" sz="2200" spc="-1" strike="noStrike">
                <a:solidFill>
                  <a:srgbClr val="808000"/>
                </a:solidFill>
                <a:latin typeface="Calibri"/>
              </a:rPr>
              <a:t>Duration</a:t>
            </a:r>
            <a:r>
              <a:rPr b="1" lang="en-US" sz="2200" spc="-1" strike="noStrike">
                <a:solidFill>
                  <a:srgbClr val="000000"/>
                </a:solidFill>
                <a:latin typeface="Calibri"/>
              </a:rPr>
              <a:t> </a:t>
            </a:r>
            <a:r>
              <a:rPr b="0" lang="en-US" sz="2200" spc="-1" strike="noStrike">
                <a:solidFill>
                  <a:srgbClr val="000000"/>
                </a:solidFill>
                <a:latin typeface="Calibri"/>
              </a:rPr>
              <a:t>of shadow fade lasts for </a:t>
            </a:r>
            <a:r>
              <a:rPr b="1" i="1" lang="en-US" sz="2200" spc="-1" strike="noStrike">
                <a:solidFill>
                  <a:srgbClr val="808000"/>
                </a:solidFill>
                <a:latin typeface="Calibri"/>
              </a:rPr>
              <a:t>multiple seconds</a:t>
            </a:r>
            <a:r>
              <a:rPr b="0" i="1" lang="en-US" sz="2200" spc="-1" strike="noStrike">
                <a:solidFill>
                  <a:srgbClr val="0000ff"/>
                </a:solidFill>
                <a:latin typeface="Calibri"/>
              </a:rPr>
              <a:t>  </a:t>
            </a:r>
            <a:r>
              <a:rPr b="0" lang="en-US" sz="2200" spc="-1" strike="noStrike">
                <a:solidFill>
                  <a:srgbClr val="cccc00"/>
                </a:solidFill>
                <a:latin typeface="Calibri"/>
              </a:rPr>
              <a:t>or  </a:t>
            </a:r>
            <a:r>
              <a:rPr b="1" i="1" lang="en-US" sz="2200" spc="-1" strike="noStrike">
                <a:solidFill>
                  <a:srgbClr val="808000"/>
                </a:solidFill>
                <a:latin typeface="Calibri"/>
              </a:rPr>
              <a:t>minutes</a:t>
            </a:r>
            <a:r>
              <a:rPr b="0" i="1" lang="en-US" sz="2200" spc="-1" strike="noStrike">
                <a:solidFill>
                  <a:srgbClr val="000000"/>
                </a:solidFill>
                <a:latin typeface="Calibri"/>
              </a:rPr>
              <a:t> </a:t>
            </a:r>
            <a:endParaRPr b="0" lang="en-US" sz="2200" spc="-1" strike="noStrike">
              <a:solidFill>
                <a:srgbClr val="000000"/>
              </a:solidFill>
              <a:latin typeface="Calibri"/>
            </a:endParaRPr>
          </a:p>
          <a:p>
            <a:pPr marL="343080" indent="-342720">
              <a:lnSpc>
                <a:spcPct val="100000"/>
              </a:lnSpc>
              <a:spcBef>
                <a:spcPts val="439"/>
              </a:spcBef>
            </a:pPr>
            <a:r>
              <a:rPr b="0" i="1" lang="en-US" sz="2200" spc="-1" strike="noStrike">
                <a:solidFill>
                  <a:srgbClr val="000000"/>
                </a:solidFill>
                <a:latin typeface="Calibri"/>
              </a:rPr>
              <a:t>       </a:t>
            </a:r>
            <a:r>
              <a:rPr b="0" lang="en-US" sz="2200" spc="-1" strike="noStrike">
                <a:solidFill>
                  <a:srgbClr val="000000"/>
                </a:solidFill>
                <a:latin typeface="Calibri"/>
              </a:rPr>
              <a:t>a </a:t>
            </a:r>
            <a:r>
              <a:rPr b="0" lang="en-US" sz="2200" spc="-1" strike="noStrike">
                <a:solidFill>
                  <a:srgbClr val="ff0000"/>
                </a:solidFill>
                <a:latin typeface="Calibri"/>
              </a:rPr>
              <a:t>much </a:t>
            </a:r>
            <a:r>
              <a:rPr b="1" lang="en-US" sz="2200" spc="-1" strike="noStrike">
                <a:solidFill>
                  <a:srgbClr val="ff0000"/>
                </a:solidFill>
                <a:latin typeface="Calibri"/>
              </a:rPr>
              <a:t>slower </a:t>
            </a:r>
            <a:r>
              <a:rPr b="0" lang="en-US" sz="2200" spc="-1" strike="noStrike">
                <a:solidFill>
                  <a:srgbClr val="ff0000"/>
                </a:solidFill>
                <a:latin typeface="Calibri"/>
              </a:rPr>
              <a:t>time-scale</a:t>
            </a:r>
            <a:r>
              <a:rPr b="0" lang="en-US" sz="2200" spc="-1" strike="noStrike">
                <a:solidFill>
                  <a:srgbClr val="000000"/>
                </a:solidFill>
                <a:latin typeface="Calibri"/>
              </a:rPr>
              <a:t> compared to multi-path fading</a:t>
            </a:r>
            <a:endParaRPr b="0" lang="en-US" sz="2200" spc="-1" strike="noStrike">
              <a:solidFill>
                <a:srgbClr val="000000"/>
              </a:solidFill>
              <a:latin typeface="Calibri"/>
            </a:endParaRPr>
          </a:p>
        </p:txBody>
      </p:sp>
      <p:sp>
        <p:nvSpPr>
          <p:cNvPr id="709" name="TextShape 3"/>
          <p:cNvSpPr txBox="1"/>
          <p:nvPr/>
        </p:nvSpPr>
        <p:spPr>
          <a:xfrm>
            <a:off x="6553080" y="6356520"/>
            <a:ext cx="2133360" cy="364680"/>
          </a:xfrm>
          <a:prstGeom prst="rect">
            <a:avLst/>
          </a:prstGeom>
          <a:noFill/>
          <a:ln>
            <a:noFill/>
          </a:ln>
        </p:spPr>
        <p:txBody>
          <a:bodyPr anchor="ctr"/>
          <a:p>
            <a:pPr algn="r">
              <a:lnSpc>
                <a:spcPct val="100000"/>
              </a:lnSpc>
            </a:pPr>
            <a:fld id="{8F9D7ACC-2FCF-4091-93A8-6CA7EE927941}"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0" name="TextShape 1"/>
          <p:cNvSpPr txBox="1"/>
          <p:nvPr/>
        </p:nvSpPr>
        <p:spPr>
          <a:xfrm>
            <a:off x="-15228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Reflection</a:t>
            </a:r>
            <a:endParaRPr b="0" lang="en-US" sz="4400" spc="-1" strike="noStrike">
              <a:solidFill>
                <a:srgbClr val="000000"/>
              </a:solidFill>
              <a:latin typeface="Verdana"/>
            </a:endParaRPr>
          </a:p>
        </p:txBody>
      </p:sp>
      <p:sp>
        <p:nvSpPr>
          <p:cNvPr id="711" name="TextShape 2"/>
          <p:cNvSpPr txBox="1"/>
          <p:nvPr/>
        </p:nvSpPr>
        <p:spPr>
          <a:xfrm>
            <a:off x="0" y="1676520"/>
            <a:ext cx="9143640" cy="4266720"/>
          </a:xfrm>
          <a:prstGeom prst="rect">
            <a:avLst/>
          </a:prstGeom>
          <a:noFill/>
          <a:ln w="9360">
            <a:noFill/>
          </a:ln>
        </p:spPr>
        <p:txBody>
          <a:bodyPr/>
          <a:p>
            <a:pPr marL="343080" indent="-342720">
              <a:lnSpc>
                <a:spcPct val="100000"/>
              </a:lnSpc>
              <a:spcBef>
                <a:spcPts val="479"/>
              </a:spcBef>
              <a:buClr>
                <a:srgbClr val="000000"/>
              </a:buClr>
              <a:buFont typeface="Arial"/>
              <a:buChar char="•"/>
            </a:pPr>
            <a:r>
              <a:rPr b="0" lang="en-US" sz="2200" spc="-1" strike="noStrike">
                <a:solidFill>
                  <a:srgbClr val="000000"/>
                </a:solidFill>
                <a:latin typeface="Calibri"/>
              </a:rPr>
              <a:t>Wave impinges upon a large object </a:t>
            </a:r>
            <a:r>
              <a:rPr b="0" lang="en-US" sz="2400" spc="-1" strike="noStrike">
                <a:solidFill>
                  <a:srgbClr val="000000"/>
                </a:solidFill>
                <a:latin typeface="Calibri"/>
              </a:rPr>
              <a:t>when compared to the wavelength of the propagating wave</a:t>
            </a:r>
            <a:endParaRPr b="0" lang="en-US" sz="2400" spc="-1" strike="noStrike">
              <a:solidFill>
                <a:srgbClr val="000000"/>
              </a:solidFill>
              <a:latin typeface="Calibri"/>
            </a:endParaRPr>
          </a:p>
          <a:p>
            <a:pPr>
              <a:lnSpc>
                <a:spcPct val="100000"/>
              </a:lnSpc>
              <a:spcBef>
                <a:spcPts val="439"/>
              </a:spcBef>
            </a:pPr>
            <a:endParaRPr b="0" lang="en-US" sz="2400" spc="-1" strike="noStrike">
              <a:solidFill>
                <a:srgbClr val="000000"/>
              </a:solidFill>
              <a:latin typeface="Calibri"/>
            </a:endParaRPr>
          </a:p>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Reflections occur from the surface of</a:t>
            </a:r>
            <a:endParaRPr b="0" lang="en-US" sz="2200" spc="-1" strike="noStrike">
              <a:solidFill>
                <a:srgbClr val="000000"/>
              </a:solidFill>
              <a:latin typeface="Calibri"/>
            </a:endParaRPr>
          </a:p>
          <a:p>
            <a:pPr lvl="1" marL="743040" indent="-285480">
              <a:lnSpc>
                <a:spcPct val="100000"/>
              </a:lnSpc>
              <a:spcBef>
                <a:spcPts val="439"/>
              </a:spcBef>
              <a:buClr>
                <a:srgbClr val="000000"/>
              </a:buClr>
              <a:buFont typeface="Arial"/>
              <a:buChar char="–"/>
            </a:pPr>
            <a:r>
              <a:rPr b="0" lang="en-US" sz="2200" spc="-1" strike="noStrike">
                <a:solidFill>
                  <a:srgbClr val="000000"/>
                </a:solidFill>
                <a:latin typeface="Calibri"/>
              </a:rPr>
              <a:t>The earth</a:t>
            </a:r>
            <a:endParaRPr b="0" lang="en-US" sz="2200" spc="-1" strike="noStrike">
              <a:solidFill>
                <a:srgbClr val="000000"/>
              </a:solidFill>
              <a:latin typeface="Calibri"/>
            </a:endParaRPr>
          </a:p>
          <a:p>
            <a:pPr lvl="1" marL="743040" indent="-285480">
              <a:lnSpc>
                <a:spcPct val="100000"/>
              </a:lnSpc>
              <a:spcBef>
                <a:spcPts val="439"/>
              </a:spcBef>
              <a:buClr>
                <a:srgbClr val="000000"/>
              </a:buClr>
              <a:buFont typeface="Arial"/>
              <a:buChar char="–"/>
            </a:pPr>
            <a:r>
              <a:rPr b="0" lang="en-US" sz="2200" spc="-1" strike="noStrike">
                <a:solidFill>
                  <a:srgbClr val="000000"/>
                </a:solidFill>
                <a:latin typeface="Calibri"/>
              </a:rPr>
              <a:t>Buildings</a:t>
            </a:r>
            <a:endParaRPr b="0" lang="en-US" sz="2200" spc="-1" strike="noStrike">
              <a:solidFill>
                <a:srgbClr val="000000"/>
              </a:solidFill>
              <a:latin typeface="Calibri"/>
            </a:endParaRPr>
          </a:p>
          <a:p>
            <a:pPr lvl="1" marL="743040" indent="-285480">
              <a:lnSpc>
                <a:spcPct val="100000"/>
              </a:lnSpc>
              <a:spcBef>
                <a:spcPts val="439"/>
              </a:spcBef>
              <a:buClr>
                <a:srgbClr val="000000"/>
              </a:buClr>
              <a:buFont typeface="Arial"/>
              <a:buChar char="–"/>
            </a:pPr>
            <a:r>
              <a:rPr b="0" lang="en-US" sz="2200" spc="-1" strike="noStrike">
                <a:solidFill>
                  <a:srgbClr val="000000"/>
                </a:solidFill>
                <a:latin typeface="Calibri"/>
              </a:rPr>
              <a:t>Walls</a:t>
            </a:r>
            <a:endParaRPr b="0" lang="en-US" sz="2200" spc="-1" strike="noStrike">
              <a:solidFill>
                <a:srgbClr val="000000"/>
              </a:solidFill>
              <a:latin typeface="Calibri"/>
            </a:endParaRPr>
          </a:p>
          <a:p>
            <a:pPr>
              <a:lnSpc>
                <a:spcPct val="100000"/>
              </a:lnSpc>
              <a:spcBef>
                <a:spcPts val="439"/>
              </a:spcBef>
            </a:pPr>
            <a:endParaRPr b="0" lang="en-US" sz="2200" spc="-1" strike="noStrike">
              <a:solidFill>
                <a:srgbClr val="000000"/>
              </a:solidFill>
              <a:latin typeface="Calibri"/>
            </a:endParaRPr>
          </a:p>
        </p:txBody>
      </p:sp>
      <p:sp>
        <p:nvSpPr>
          <p:cNvPr id="712" name="TextShape 3"/>
          <p:cNvSpPr txBox="1"/>
          <p:nvPr/>
        </p:nvSpPr>
        <p:spPr>
          <a:xfrm>
            <a:off x="6553080" y="6356520"/>
            <a:ext cx="2133360" cy="364680"/>
          </a:xfrm>
          <a:prstGeom prst="rect">
            <a:avLst/>
          </a:prstGeom>
          <a:noFill/>
          <a:ln>
            <a:noFill/>
          </a:ln>
        </p:spPr>
        <p:txBody>
          <a:bodyPr anchor="ctr"/>
          <a:p>
            <a:pPr algn="r">
              <a:lnSpc>
                <a:spcPct val="100000"/>
              </a:lnSpc>
            </a:pPr>
            <a:fld id="{CFE215EC-8803-4B61-9BEA-CEA860DF2D4E}"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3" name="TextShape 1"/>
          <p:cNvSpPr txBox="1"/>
          <p:nvPr/>
        </p:nvSpPr>
        <p:spPr>
          <a:xfrm>
            <a:off x="-53352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Scattering</a:t>
            </a:r>
            <a:endParaRPr b="0" lang="en-US" sz="4400" spc="-1" strike="noStrike">
              <a:solidFill>
                <a:srgbClr val="000000"/>
              </a:solidFill>
              <a:latin typeface="Verdana"/>
            </a:endParaRPr>
          </a:p>
        </p:txBody>
      </p:sp>
      <p:sp>
        <p:nvSpPr>
          <p:cNvPr id="714" name="TextShape 2"/>
          <p:cNvSpPr txBox="1"/>
          <p:nvPr/>
        </p:nvSpPr>
        <p:spPr>
          <a:xfrm>
            <a:off x="0" y="1905120"/>
            <a:ext cx="9143640" cy="4266720"/>
          </a:xfrm>
          <a:prstGeom prst="rect">
            <a:avLst/>
          </a:prstGeom>
          <a:noFill/>
          <a:ln w="9360">
            <a:noFill/>
          </a:ln>
        </p:spPr>
        <p:txBody>
          <a:bodyPr/>
          <a:p>
            <a:pPr marL="343080" indent="-342720">
              <a:lnSpc>
                <a:spcPct val="90000"/>
              </a:lnSpc>
              <a:spcBef>
                <a:spcPts val="439"/>
              </a:spcBef>
              <a:buClr>
                <a:srgbClr val="000000"/>
              </a:buClr>
              <a:buFont typeface="Arial"/>
              <a:buChar char="•"/>
            </a:pPr>
            <a:r>
              <a:rPr b="0" lang="en-US" sz="2200" spc="-1" strike="noStrike">
                <a:solidFill>
                  <a:srgbClr val="000000"/>
                </a:solidFill>
                <a:latin typeface="Calibri"/>
              </a:rPr>
              <a:t>Another </a:t>
            </a:r>
            <a:r>
              <a:rPr b="1" lang="en-US" sz="2200" spc="-1" strike="noStrike">
                <a:solidFill>
                  <a:srgbClr val="808000"/>
                </a:solidFill>
                <a:latin typeface="Calibri"/>
              </a:rPr>
              <a:t>type of reflection</a:t>
            </a:r>
            <a:endParaRPr b="0" lang="en-US" sz="2200" spc="-1" strike="noStrike">
              <a:solidFill>
                <a:srgbClr val="000000"/>
              </a:solidFill>
              <a:latin typeface="Calibri"/>
            </a:endParaRPr>
          </a:p>
          <a:p>
            <a:pPr>
              <a:lnSpc>
                <a:spcPct val="90000"/>
              </a:lnSpc>
              <a:spcBef>
                <a:spcPts val="439"/>
              </a:spcBef>
            </a:pPr>
            <a:endParaRPr b="0" lang="en-US" sz="2200" spc="-1" strike="noStrike">
              <a:solidFill>
                <a:srgbClr val="000000"/>
              </a:solidFill>
              <a:latin typeface="Calibri"/>
            </a:endParaRPr>
          </a:p>
          <a:p>
            <a:pPr marL="343080" indent="-342720">
              <a:lnSpc>
                <a:spcPct val="90000"/>
              </a:lnSpc>
              <a:spcBef>
                <a:spcPts val="439"/>
              </a:spcBef>
              <a:buClr>
                <a:srgbClr val="000000"/>
              </a:buClr>
              <a:buFont typeface="Arial"/>
              <a:buChar char="•"/>
            </a:pPr>
            <a:r>
              <a:rPr b="0" lang="en-US" sz="2200" spc="-1" strike="noStrike">
                <a:solidFill>
                  <a:srgbClr val="000000"/>
                </a:solidFill>
                <a:latin typeface="Calibri"/>
              </a:rPr>
              <a:t>Can occur in the atmosphere or in reflections from </a:t>
            </a:r>
            <a:r>
              <a:rPr b="1" lang="en-US" sz="2200" spc="-1" strike="noStrike">
                <a:solidFill>
                  <a:srgbClr val="808000"/>
                </a:solidFill>
                <a:latin typeface="Calibri"/>
              </a:rPr>
              <a:t>very rough</a:t>
            </a:r>
            <a:r>
              <a:rPr b="1" lang="en-US" sz="2200" spc="-1" strike="noStrike">
                <a:solidFill>
                  <a:srgbClr val="3399ff"/>
                </a:solidFill>
                <a:latin typeface="Calibri"/>
              </a:rPr>
              <a:t> </a:t>
            </a:r>
            <a:r>
              <a:rPr b="0" lang="en-US" sz="2200" spc="-1" strike="noStrike">
                <a:solidFill>
                  <a:srgbClr val="000000"/>
                </a:solidFill>
                <a:latin typeface="Calibri"/>
              </a:rPr>
              <a:t>objects</a:t>
            </a:r>
            <a:endParaRPr b="0" lang="en-US" sz="2200" spc="-1" strike="noStrike">
              <a:solidFill>
                <a:srgbClr val="000000"/>
              </a:solidFill>
              <a:latin typeface="Calibri"/>
            </a:endParaRPr>
          </a:p>
          <a:p>
            <a:pPr>
              <a:lnSpc>
                <a:spcPct val="90000"/>
              </a:lnSpc>
              <a:spcBef>
                <a:spcPts val="439"/>
              </a:spcBef>
            </a:pPr>
            <a:endParaRPr b="0" lang="en-US" sz="2200" spc="-1" strike="noStrike">
              <a:solidFill>
                <a:srgbClr val="000000"/>
              </a:solidFill>
              <a:latin typeface="Calibri"/>
            </a:endParaRPr>
          </a:p>
          <a:p>
            <a:pPr marL="343080" indent="-342720">
              <a:lnSpc>
                <a:spcPct val="90000"/>
              </a:lnSpc>
              <a:spcBef>
                <a:spcPts val="439"/>
              </a:spcBef>
              <a:buClr>
                <a:srgbClr val="808000"/>
              </a:buClr>
              <a:buFont typeface="Arial"/>
              <a:buChar char="•"/>
            </a:pPr>
            <a:r>
              <a:rPr b="1" lang="en-US" sz="2200" spc="-1" strike="noStrike">
                <a:solidFill>
                  <a:srgbClr val="808000"/>
                </a:solidFill>
                <a:latin typeface="Calibri"/>
              </a:rPr>
              <a:t>Very large</a:t>
            </a:r>
            <a:r>
              <a:rPr b="1" lang="en-US" sz="2200" spc="-1" strike="noStrike">
                <a:solidFill>
                  <a:srgbClr val="3399ff"/>
                </a:solidFill>
                <a:latin typeface="Calibri"/>
              </a:rPr>
              <a:t> </a:t>
            </a:r>
            <a:r>
              <a:rPr b="1" lang="en-US" sz="2200" spc="-1" strike="noStrike">
                <a:solidFill>
                  <a:srgbClr val="000000"/>
                </a:solidFill>
                <a:latin typeface="Calibri"/>
              </a:rPr>
              <a:t>number of individual paths</a:t>
            </a:r>
            <a:endParaRPr b="0" lang="en-US" sz="2200" spc="-1" strike="noStrike">
              <a:solidFill>
                <a:srgbClr val="000000"/>
              </a:solidFill>
              <a:latin typeface="Calibri"/>
            </a:endParaRPr>
          </a:p>
          <a:p>
            <a:pPr marL="343080" indent="-342720">
              <a:lnSpc>
                <a:spcPct val="90000"/>
              </a:lnSpc>
              <a:spcBef>
                <a:spcPts val="439"/>
              </a:spcBef>
            </a:pPr>
            <a:r>
              <a:rPr b="0" lang="en-US" sz="2200" spc="-1" strike="noStrike">
                <a:solidFill>
                  <a:srgbClr val="000000"/>
                </a:solidFill>
                <a:latin typeface="Calibri"/>
              </a:rPr>
              <a:t>  </a:t>
            </a:r>
            <a:r>
              <a:rPr b="0" lang="en-US" sz="2200" spc="-1" strike="noStrike">
                <a:solidFill>
                  <a:srgbClr val="000000"/>
                </a:solidFill>
                <a:latin typeface="Wingdings"/>
              </a:rPr>
              <a:t></a:t>
            </a:r>
            <a:r>
              <a:rPr b="0" lang="en-US" sz="2200" spc="-1" strike="noStrike">
                <a:solidFill>
                  <a:srgbClr val="000000"/>
                </a:solidFill>
                <a:latin typeface="Calibri"/>
              </a:rPr>
              <a:t> </a:t>
            </a:r>
            <a:r>
              <a:rPr b="0" lang="en-US" sz="2200" spc="-1" strike="noStrike">
                <a:solidFill>
                  <a:srgbClr val="000000"/>
                </a:solidFill>
                <a:latin typeface="Calibri"/>
              </a:rPr>
              <a:t>Received waveform is better modeled as an </a:t>
            </a:r>
            <a:endParaRPr b="0" lang="en-US" sz="2200" spc="-1" strike="noStrike">
              <a:solidFill>
                <a:srgbClr val="000000"/>
              </a:solidFill>
              <a:latin typeface="Calibri"/>
            </a:endParaRPr>
          </a:p>
          <a:p>
            <a:pPr marL="343080" indent="-342720">
              <a:lnSpc>
                <a:spcPct val="90000"/>
              </a:lnSpc>
              <a:spcBef>
                <a:spcPts val="439"/>
              </a:spcBef>
            </a:pPr>
            <a:r>
              <a:rPr b="1" lang="en-US" sz="2200" spc="-1" strike="noStrike">
                <a:solidFill>
                  <a:srgbClr val="c0504d"/>
                </a:solidFill>
                <a:latin typeface="Calibri"/>
              </a:rPr>
              <a:t>    </a:t>
            </a:r>
            <a:r>
              <a:rPr b="1" lang="en-US" sz="2200" spc="-1" strike="noStrike">
                <a:solidFill>
                  <a:srgbClr val="c0504d"/>
                </a:solidFill>
                <a:latin typeface="Calibri"/>
              </a:rPr>
              <a:t>integral over paths</a:t>
            </a:r>
            <a:r>
              <a:rPr b="0" lang="en-US" sz="2200" spc="-1" strike="noStrike">
                <a:solidFill>
                  <a:srgbClr val="000000"/>
                </a:solidFill>
                <a:latin typeface="Calibri"/>
              </a:rPr>
              <a:t> with </a:t>
            </a:r>
            <a:r>
              <a:rPr b="0" lang="en-US" sz="2200" spc="-1" strike="noStrike">
                <a:solidFill>
                  <a:srgbClr val="c0504d"/>
                </a:solidFill>
                <a:latin typeface="Calibri"/>
              </a:rPr>
              <a:t>infinitesimally small differences</a:t>
            </a:r>
            <a:r>
              <a:rPr b="0" lang="en-US" sz="2200" spc="-1" strike="noStrike">
                <a:solidFill>
                  <a:srgbClr val="000000"/>
                </a:solidFill>
                <a:latin typeface="Calibri"/>
              </a:rPr>
              <a:t> </a:t>
            </a:r>
            <a:r>
              <a:rPr b="0" lang="en-US" sz="2200" spc="-1" strike="noStrike">
                <a:solidFill>
                  <a:srgbClr val="c0504d"/>
                </a:solidFill>
                <a:latin typeface="Calibri"/>
              </a:rPr>
              <a:t>in their</a:t>
            </a:r>
            <a:r>
              <a:rPr b="0" lang="en-US" sz="2200" spc="-1" strike="noStrike">
                <a:solidFill>
                  <a:srgbClr val="000000"/>
                </a:solidFill>
                <a:latin typeface="Calibri"/>
              </a:rPr>
              <a:t> </a:t>
            </a:r>
            <a:r>
              <a:rPr b="0" lang="en-US" sz="2200" spc="-1" strike="noStrike">
                <a:solidFill>
                  <a:srgbClr val="c0504d"/>
                </a:solidFill>
                <a:latin typeface="Calibri"/>
              </a:rPr>
              <a:t>lengths </a:t>
            </a:r>
            <a:r>
              <a:rPr b="0" lang="en-US" sz="2200" spc="-1" strike="noStrike">
                <a:solidFill>
                  <a:srgbClr val="000000"/>
                </a:solidFill>
                <a:latin typeface="Calibri"/>
              </a:rPr>
              <a:t>rather than as a sum</a:t>
            </a:r>
            <a:endParaRPr b="0" lang="en-US" sz="2200" spc="-1" strike="noStrike">
              <a:solidFill>
                <a:srgbClr val="000000"/>
              </a:solidFill>
              <a:latin typeface="Calibri"/>
            </a:endParaRPr>
          </a:p>
          <a:p>
            <a:pPr>
              <a:lnSpc>
                <a:spcPct val="90000"/>
              </a:lnSpc>
              <a:spcBef>
                <a:spcPts val="439"/>
              </a:spcBef>
            </a:pPr>
            <a:endParaRPr b="0" lang="en-US" sz="2200" spc="-1" strike="noStrike">
              <a:solidFill>
                <a:srgbClr val="000000"/>
              </a:solidFill>
              <a:latin typeface="Calibri"/>
            </a:endParaRPr>
          </a:p>
        </p:txBody>
      </p:sp>
      <p:sp>
        <p:nvSpPr>
          <p:cNvPr id="715" name="TextShape 3"/>
          <p:cNvSpPr txBox="1"/>
          <p:nvPr/>
        </p:nvSpPr>
        <p:spPr>
          <a:xfrm>
            <a:off x="6553080" y="6356520"/>
            <a:ext cx="2133360" cy="364680"/>
          </a:xfrm>
          <a:prstGeom prst="rect">
            <a:avLst/>
          </a:prstGeom>
          <a:noFill/>
          <a:ln>
            <a:noFill/>
          </a:ln>
        </p:spPr>
        <p:txBody>
          <a:bodyPr anchor="ctr"/>
          <a:p>
            <a:pPr algn="r">
              <a:lnSpc>
                <a:spcPct val="100000"/>
              </a:lnSpc>
            </a:pPr>
            <a:fld id="{3685F0C1-C337-4235-8627-C33D3DF42EE5}"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6" name="TextShape 1"/>
          <p:cNvSpPr txBox="1"/>
          <p:nvPr/>
        </p:nvSpPr>
        <p:spPr>
          <a:xfrm>
            <a:off x="-53352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Multi-path Delay Spread</a:t>
            </a:r>
            <a:endParaRPr b="0" lang="en-US" sz="4400" spc="-1" strike="noStrike">
              <a:solidFill>
                <a:srgbClr val="000000"/>
              </a:solidFill>
              <a:latin typeface="Verdana"/>
            </a:endParaRPr>
          </a:p>
        </p:txBody>
      </p:sp>
      <p:sp>
        <p:nvSpPr>
          <p:cNvPr id="717" name="TextShape 2"/>
          <p:cNvSpPr txBox="1"/>
          <p:nvPr/>
        </p:nvSpPr>
        <p:spPr>
          <a:xfrm>
            <a:off x="0" y="1676520"/>
            <a:ext cx="9143640" cy="2437920"/>
          </a:xfrm>
          <a:prstGeom prst="rect">
            <a:avLst/>
          </a:prstGeom>
          <a:noFill/>
          <a:ln w="9360">
            <a:noFill/>
          </a:ln>
        </p:spPr>
        <p:txBody>
          <a:bodyPr/>
          <a:p>
            <a:pPr marL="343080" indent="-342720">
              <a:lnSpc>
                <a:spcPct val="90000"/>
              </a:lnSpc>
              <a:spcBef>
                <a:spcPts val="479"/>
              </a:spcBef>
              <a:buClr>
                <a:srgbClr val="cccc00"/>
              </a:buClr>
              <a:buFont typeface="Arial"/>
              <a:buChar char="•"/>
            </a:pPr>
            <a:r>
              <a:rPr b="1" lang="en-US" sz="2400" spc="-1" strike="noStrike">
                <a:solidFill>
                  <a:srgbClr val="cccc00"/>
                </a:solidFill>
                <a:latin typeface="Calibri"/>
              </a:rPr>
              <a:t>Time </a:t>
            </a:r>
            <a:r>
              <a:rPr b="0" lang="en-US" sz="2400" spc="-1" strike="noStrike">
                <a:solidFill>
                  <a:srgbClr val="000000"/>
                </a:solidFill>
                <a:latin typeface="Calibri"/>
              </a:rPr>
              <a:t>between the </a:t>
            </a:r>
            <a:r>
              <a:rPr b="1" lang="en-US" sz="2400" spc="-1" strike="noStrike">
                <a:solidFill>
                  <a:srgbClr val="000000"/>
                </a:solidFill>
                <a:latin typeface="Calibri"/>
              </a:rPr>
              <a:t>arrival</a:t>
            </a:r>
            <a:r>
              <a:rPr b="0" lang="en-US" sz="2400" spc="-1" strike="noStrike">
                <a:solidFill>
                  <a:srgbClr val="000000"/>
                </a:solidFill>
                <a:latin typeface="Calibri"/>
              </a:rPr>
              <a:t> of the </a:t>
            </a:r>
            <a:r>
              <a:rPr b="1" i="1" lang="en-US" sz="2400" spc="-1" strike="noStrike">
                <a:solidFill>
                  <a:srgbClr val="00b050"/>
                </a:solidFill>
                <a:latin typeface="Calibri"/>
              </a:rPr>
              <a:t>first</a:t>
            </a:r>
            <a:r>
              <a:rPr b="1" lang="en-US" sz="2400" spc="-1" strike="noStrike">
                <a:solidFill>
                  <a:srgbClr val="00b050"/>
                </a:solidFill>
                <a:latin typeface="Calibri"/>
              </a:rPr>
              <a:t> wavefront</a:t>
            </a:r>
            <a:r>
              <a:rPr b="0" lang="en-US" sz="2400" spc="-1" strike="noStrike">
                <a:solidFill>
                  <a:srgbClr val="00b050"/>
                </a:solidFill>
                <a:latin typeface="Calibri"/>
              </a:rPr>
              <a:t> </a:t>
            </a:r>
            <a:r>
              <a:rPr b="0" lang="en-US" sz="2400" spc="-1" strike="noStrike">
                <a:solidFill>
                  <a:srgbClr val="000000"/>
                </a:solidFill>
                <a:latin typeface="Calibri"/>
              </a:rPr>
              <a:t>&amp; </a:t>
            </a:r>
            <a:r>
              <a:rPr b="1" i="1" lang="en-US" sz="2400" spc="-1" strike="noStrike">
                <a:solidFill>
                  <a:srgbClr val="00b050"/>
                </a:solidFill>
                <a:latin typeface="Calibri"/>
              </a:rPr>
              <a:t>last</a:t>
            </a:r>
            <a:r>
              <a:rPr b="1" lang="en-US" sz="2400" spc="-1" strike="noStrike">
                <a:solidFill>
                  <a:srgbClr val="00b050"/>
                </a:solidFill>
                <a:latin typeface="Calibri"/>
              </a:rPr>
              <a:t> multi-path echo,</a:t>
            </a:r>
            <a:endParaRPr b="0" lang="en-US" sz="2400" spc="-1" strike="noStrike">
              <a:solidFill>
                <a:srgbClr val="000000"/>
              </a:solidFill>
              <a:latin typeface="Calibri"/>
            </a:endParaRPr>
          </a:p>
          <a:p>
            <a:pPr marL="343080" indent="-342720">
              <a:lnSpc>
                <a:spcPct val="90000"/>
              </a:lnSpc>
              <a:spcBef>
                <a:spcPts val="479"/>
              </a:spcBef>
            </a:pPr>
            <a:r>
              <a:rPr b="0" lang="en-US" sz="2400" spc="-1" strike="noStrike">
                <a:solidFill>
                  <a:srgbClr val="000000"/>
                </a:solidFill>
                <a:latin typeface="Calibri"/>
              </a:rPr>
              <a:t>    </a:t>
            </a:r>
            <a:r>
              <a:rPr b="0" lang="en-US" sz="2400" spc="-1" strike="noStrike">
                <a:solidFill>
                  <a:srgbClr val="000000"/>
                </a:solidFill>
                <a:latin typeface="Calibri"/>
              </a:rPr>
              <a:t>counting </a:t>
            </a:r>
            <a:r>
              <a:rPr b="1" lang="en-US" sz="2400" spc="-1" strike="noStrike">
                <a:solidFill>
                  <a:srgbClr val="000000"/>
                </a:solidFill>
                <a:latin typeface="Calibri"/>
              </a:rPr>
              <a:t>only the paths with significant energy</a:t>
            </a:r>
            <a:endParaRPr b="0" lang="en-US" sz="2400" spc="-1" strike="noStrike">
              <a:solidFill>
                <a:srgbClr val="000000"/>
              </a:solidFill>
              <a:latin typeface="Calibri"/>
            </a:endParaRPr>
          </a:p>
          <a:p>
            <a:pPr marL="343080" indent="-342720">
              <a:lnSpc>
                <a:spcPct val="90000"/>
              </a:lnSpc>
              <a:spcBef>
                <a:spcPts val="479"/>
              </a:spcBef>
              <a:buClr>
                <a:srgbClr val="000000"/>
              </a:buClr>
              <a:buFont typeface="Arial"/>
              <a:buChar char="•"/>
            </a:pPr>
            <a:r>
              <a:rPr b="0" lang="en-US" sz="2400" spc="-1" strike="noStrike">
                <a:solidFill>
                  <a:srgbClr val="000000"/>
                </a:solidFill>
                <a:latin typeface="Calibri"/>
              </a:rPr>
              <a:t>Longer delay spreads require more conservative coding </a:t>
            </a:r>
            <a:endParaRPr b="0" lang="en-US" sz="2400" spc="-1" strike="noStrike">
              <a:solidFill>
                <a:srgbClr val="000000"/>
              </a:solidFill>
              <a:latin typeface="Calibri"/>
            </a:endParaRPr>
          </a:p>
          <a:p>
            <a:pPr marL="343080" indent="-342720">
              <a:lnSpc>
                <a:spcPct val="90000"/>
              </a:lnSpc>
              <a:spcBef>
                <a:spcPts val="479"/>
              </a:spcBef>
              <a:buClr>
                <a:srgbClr val="000000"/>
              </a:buClr>
              <a:buFont typeface="Arial"/>
              <a:buChar char="•"/>
            </a:pPr>
            <a:r>
              <a:rPr b="0" lang="en-US" sz="2400" spc="-1" strike="noStrike">
                <a:solidFill>
                  <a:srgbClr val="000000"/>
                </a:solidFill>
                <a:latin typeface="Calibri"/>
              </a:rPr>
              <a:t>802.11b networks can handle delay spreads of &lt; 500 ns</a:t>
            </a:r>
            <a:endParaRPr b="0" lang="en-US" sz="2400" spc="-1" strike="noStrike">
              <a:solidFill>
                <a:srgbClr val="000000"/>
              </a:solidFill>
              <a:latin typeface="Calibri"/>
            </a:endParaRPr>
          </a:p>
          <a:p>
            <a:pPr marL="343080" indent="-342720">
              <a:lnSpc>
                <a:spcPct val="90000"/>
              </a:lnSpc>
              <a:spcBef>
                <a:spcPts val="479"/>
              </a:spcBef>
              <a:buClr>
                <a:srgbClr val="000000"/>
              </a:buClr>
              <a:buFont typeface="Arial"/>
              <a:buChar char="•"/>
            </a:pPr>
            <a:r>
              <a:rPr b="0" lang="en-US" sz="2400" spc="-1" strike="noStrike">
                <a:solidFill>
                  <a:srgbClr val="000000"/>
                </a:solidFill>
                <a:latin typeface="Calibri"/>
              </a:rPr>
              <a:t>Performance is much better when the delay spread is low</a:t>
            </a:r>
            <a:endParaRPr b="0" lang="en-US" sz="2400" spc="-1" strike="noStrike">
              <a:solidFill>
                <a:srgbClr val="000000"/>
              </a:solidFill>
              <a:latin typeface="Calibri"/>
            </a:endParaRPr>
          </a:p>
          <a:p>
            <a:pPr marL="343080" indent="-342720">
              <a:lnSpc>
                <a:spcPct val="90000"/>
              </a:lnSpc>
              <a:spcBef>
                <a:spcPts val="479"/>
              </a:spcBef>
              <a:buClr>
                <a:srgbClr val="000000"/>
              </a:buClr>
              <a:buFont typeface="Arial"/>
              <a:buChar char="•"/>
            </a:pPr>
            <a:r>
              <a:rPr b="0" lang="en-US" sz="2400" spc="-1" strike="noStrike">
                <a:solidFill>
                  <a:srgbClr val="000000"/>
                </a:solidFill>
                <a:latin typeface="Calibri"/>
              </a:rPr>
              <a:t>When delay spread is large</a:t>
            </a:r>
            <a:endParaRPr b="0" lang="en-US" sz="2400" spc="-1" strike="noStrike">
              <a:solidFill>
                <a:srgbClr val="000000"/>
              </a:solidFill>
              <a:latin typeface="Calibri"/>
            </a:endParaRPr>
          </a:p>
          <a:p>
            <a:pPr marL="343080" indent="-342720">
              <a:lnSpc>
                <a:spcPct val="90000"/>
              </a:lnSpc>
              <a:spcBef>
                <a:spcPts val="479"/>
              </a:spcBef>
            </a:pPr>
            <a:r>
              <a:rPr b="0" lang="en-US" sz="2400" spc="-1" strike="noStrike">
                <a:solidFill>
                  <a:srgbClr val="000000"/>
                </a:solidFill>
                <a:latin typeface="Calibri"/>
              </a:rPr>
              <a:t>       </a:t>
            </a:r>
            <a:r>
              <a:rPr b="0" lang="en-US" sz="2400" spc="-1" strike="noStrike">
                <a:solidFill>
                  <a:srgbClr val="000000"/>
                </a:solidFill>
                <a:latin typeface="Calibri"/>
              </a:rPr>
              <a:t>cards may reduce transmission rate</a:t>
            </a:r>
            <a:endParaRPr b="0" lang="en-US" sz="2400" spc="-1" strike="noStrike">
              <a:solidFill>
                <a:srgbClr val="000000"/>
              </a:solidFill>
              <a:latin typeface="Calibri"/>
            </a:endParaRPr>
          </a:p>
          <a:p>
            <a:pPr>
              <a:lnSpc>
                <a:spcPct val="90000"/>
              </a:lnSpc>
              <a:spcBef>
                <a:spcPts val="479"/>
              </a:spcBef>
            </a:pPr>
            <a:endParaRPr b="0" lang="en-US" sz="2400" spc="-1" strike="noStrike">
              <a:solidFill>
                <a:srgbClr val="000000"/>
              </a:solidFill>
              <a:latin typeface="Calibri"/>
            </a:endParaRPr>
          </a:p>
        </p:txBody>
      </p:sp>
      <p:sp>
        <p:nvSpPr>
          <p:cNvPr id="718" name="TextShape 3"/>
          <p:cNvSpPr txBox="1"/>
          <p:nvPr/>
        </p:nvSpPr>
        <p:spPr>
          <a:xfrm>
            <a:off x="6553080" y="6356520"/>
            <a:ext cx="2133360" cy="364680"/>
          </a:xfrm>
          <a:prstGeom prst="rect">
            <a:avLst/>
          </a:prstGeom>
          <a:noFill/>
          <a:ln>
            <a:noFill/>
          </a:ln>
        </p:spPr>
        <p:txBody>
          <a:bodyPr anchor="ctr"/>
          <a:p>
            <a:pPr algn="r">
              <a:lnSpc>
                <a:spcPct val="100000"/>
              </a:lnSpc>
            </a:pPr>
            <a:fld id="{6C23D6D9-BE2C-4708-A116-9F2CF036C1B7}"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19" name="Picture 2" descr=""/>
          <p:cNvPicPr/>
          <p:nvPr/>
        </p:nvPicPr>
        <p:blipFill>
          <a:blip r:embed="rId1"/>
          <a:stretch/>
        </p:blipFill>
        <p:spPr>
          <a:xfrm>
            <a:off x="990720" y="1454400"/>
            <a:ext cx="8457840" cy="5044680"/>
          </a:xfrm>
          <a:prstGeom prst="rect">
            <a:avLst/>
          </a:prstGeom>
          <a:ln w="9360">
            <a:noFill/>
          </a:ln>
        </p:spPr>
      </p:pic>
      <p:sp>
        <p:nvSpPr>
          <p:cNvPr id="720" name="TextShape 1"/>
          <p:cNvSpPr txBox="1"/>
          <p:nvPr/>
        </p:nvSpPr>
        <p:spPr>
          <a:xfrm>
            <a:off x="0" y="-380880"/>
            <a:ext cx="7792560" cy="1676160"/>
          </a:xfrm>
          <a:prstGeom prst="rect">
            <a:avLst/>
          </a:prstGeom>
          <a:noFill/>
          <a:ln w="9360">
            <a:noFill/>
          </a:ln>
        </p:spPr>
        <p:txBody>
          <a:bodyPr anchor="ctr"/>
          <a:p>
            <a:pPr algn="ctr">
              <a:lnSpc>
                <a:spcPct val="100000"/>
              </a:lnSpc>
            </a:pPr>
            <a:r>
              <a:rPr b="0" lang="en-US" sz="4400" spc="-1" strike="noStrike">
                <a:solidFill>
                  <a:srgbClr val="000000"/>
                </a:solidFill>
                <a:latin typeface="Calibri"/>
              </a:rPr>
              <a:t> </a:t>
            </a:r>
            <a:r>
              <a:rPr b="0" lang="en-US" sz="4400" spc="-1" strike="noStrike">
                <a:solidFill>
                  <a:srgbClr val="000000"/>
                </a:solidFill>
                <a:latin typeface="Calibri"/>
              </a:rPr>
              <a:t>Inter-Symbol Interference (ISI)</a:t>
            </a:r>
            <a:endParaRPr b="0" lang="en-US" sz="4400" spc="-1" strike="noStrike">
              <a:solidFill>
                <a:srgbClr val="000000"/>
              </a:solidFill>
              <a:latin typeface="Verdana"/>
            </a:endParaRPr>
          </a:p>
        </p:txBody>
      </p:sp>
      <p:sp>
        <p:nvSpPr>
          <p:cNvPr id="721" name="TextShape 2"/>
          <p:cNvSpPr txBox="1"/>
          <p:nvPr/>
        </p:nvSpPr>
        <p:spPr>
          <a:xfrm>
            <a:off x="10800" y="685800"/>
            <a:ext cx="9143640" cy="4525560"/>
          </a:xfrm>
          <a:prstGeom prst="rect">
            <a:avLst/>
          </a:prstGeom>
          <a:noFill/>
          <a:ln w="9360">
            <a:noFill/>
          </a:ln>
        </p:spPr>
        <p:txBody>
          <a:bodyPr/>
          <a:p>
            <a:pPr marL="343080" indent="-342720">
              <a:lnSpc>
                <a:spcPct val="80000"/>
              </a:lnSpc>
              <a:spcBef>
                <a:spcPts val="400"/>
              </a:spcBef>
            </a:pPr>
            <a:r>
              <a:rPr b="0" lang="en-US" sz="2000" spc="-1" strike="noStrike">
                <a:solidFill>
                  <a:srgbClr val="000000"/>
                </a:solidFill>
                <a:latin typeface="Calibri"/>
              </a:rPr>
              <a:t>Waves that take </a:t>
            </a:r>
            <a:r>
              <a:rPr b="1" lang="en-US" sz="2000" spc="-1" strike="noStrike">
                <a:solidFill>
                  <a:srgbClr val="808000"/>
                </a:solidFill>
                <a:latin typeface="Calibri"/>
              </a:rPr>
              <a:t>different paths </a:t>
            </a:r>
            <a:r>
              <a:rPr b="0" lang="en-US" sz="2000" spc="-1" strike="noStrike">
                <a:solidFill>
                  <a:srgbClr val="000000"/>
                </a:solidFill>
                <a:latin typeface="Calibri"/>
              </a:rPr>
              <a:t>from the transmitter to the receiver:</a:t>
            </a:r>
            <a:endParaRPr b="0" lang="en-US" sz="2000" spc="-1" strike="noStrike">
              <a:solidFill>
                <a:srgbClr val="000000"/>
              </a:solidFill>
              <a:latin typeface="Calibri"/>
            </a:endParaRPr>
          </a:p>
          <a:p>
            <a:pPr marL="343080" indent="-342720">
              <a:lnSpc>
                <a:spcPct val="80000"/>
              </a:lnSpc>
              <a:spcBef>
                <a:spcPts val="400"/>
              </a:spcBef>
              <a:buClr>
                <a:srgbClr val="000000"/>
              </a:buClr>
              <a:buFont typeface="Arial"/>
              <a:buChar char="•"/>
            </a:pPr>
            <a:r>
              <a:rPr b="0" lang="en-US" sz="2000" spc="-1" strike="noStrike">
                <a:solidFill>
                  <a:srgbClr val="000000"/>
                </a:solidFill>
                <a:latin typeface="Calibri"/>
              </a:rPr>
              <a:t>travel different distances</a:t>
            </a:r>
            <a:endParaRPr b="0" lang="en-US" sz="2000" spc="-1" strike="noStrike">
              <a:solidFill>
                <a:srgbClr val="000000"/>
              </a:solidFill>
              <a:latin typeface="Calibri"/>
            </a:endParaRPr>
          </a:p>
          <a:p>
            <a:pPr marL="343080" indent="-342720">
              <a:lnSpc>
                <a:spcPct val="80000"/>
              </a:lnSpc>
              <a:spcBef>
                <a:spcPts val="400"/>
              </a:spcBef>
              <a:buClr>
                <a:srgbClr val="808000"/>
              </a:buClr>
              <a:buFont typeface="Arial"/>
              <a:buChar char="•"/>
            </a:pPr>
            <a:r>
              <a:rPr b="1" lang="en-US" sz="2000" spc="-1" strike="noStrike">
                <a:solidFill>
                  <a:srgbClr val="808000"/>
                </a:solidFill>
                <a:latin typeface="Calibri"/>
              </a:rPr>
              <a:t>be delayed</a:t>
            </a:r>
            <a:r>
              <a:rPr b="0" lang="en-US" sz="2000" spc="-1" strike="noStrike">
                <a:solidFill>
                  <a:srgbClr val="000000"/>
                </a:solidFill>
                <a:latin typeface="Calibri"/>
              </a:rPr>
              <a:t> with respect to each other</a:t>
            </a:r>
            <a:endParaRPr b="0" lang="en-US" sz="2000" spc="-1" strike="noStrike">
              <a:solidFill>
                <a:srgbClr val="000000"/>
              </a:solidFill>
              <a:latin typeface="Calibri"/>
            </a:endParaRPr>
          </a:p>
          <a:p>
            <a:pPr marL="343080" indent="-342720">
              <a:lnSpc>
                <a:spcPct val="80000"/>
              </a:lnSpc>
              <a:spcBef>
                <a:spcPts val="400"/>
              </a:spcBef>
            </a:pPr>
            <a:endParaRPr b="0" lang="en-US" sz="2000" spc="-1" strike="noStrike">
              <a:solidFill>
                <a:srgbClr val="000000"/>
              </a:solidFill>
              <a:latin typeface="Calibri"/>
            </a:endParaRPr>
          </a:p>
          <a:p>
            <a:pPr marL="343080" indent="-342720">
              <a:lnSpc>
                <a:spcPct val="80000"/>
              </a:lnSpc>
              <a:spcBef>
                <a:spcPts val="400"/>
              </a:spcBef>
              <a:buClr>
                <a:srgbClr val="000000"/>
              </a:buClr>
              <a:buFont typeface="Arial"/>
              <a:buChar char="•"/>
            </a:pPr>
            <a:r>
              <a:rPr b="0" lang="en-US" sz="2000" spc="-1" strike="noStrike">
                <a:solidFill>
                  <a:srgbClr val="000000"/>
                </a:solidFill>
                <a:latin typeface="Calibri"/>
              </a:rPr>
              <a:t>Waves are </a:t>
            </a:r>
            <a:r>
              <a:rPr b="1" lang="en-US" sz="2000" spc="-1" strike="noStrike">
                <a:solidFill>
                  <a:srgbClr val="808000"/>
                </a:solidFill>
                <a:latin typeface="Calibri"/>
              </a:rPr>
              <a:t>combined by superposition</a:t>
            </a:r>
            <a:r>
              <a:rPr b="0" lang="en-US" sz="2000" spc="-1" strike="noStrike">
                <a:solidFill>
                  <a:srgbClr val="000000"/>
                </a:solidFill>
                <a:latin typeface="Calibri"/>
              </a:rPr>
              <a:t> but the effect is that the total waveform is garbled</a:t>
            </a:r>
            <a:endParaRPr b="0" lang="en-US" sz="2000" spc="-1" strike="noStrike">
              <a:solidFill>
                <a:srgbClr val="000000"/>
              </a:solidFill>
              <a:latin typeface="Calibri"/>
            </a:endParaRPr>
          </a:p>
        </p:txBody>
      </p:sp>
      <p:sp>
        <p:nvSpPr>
          <p:cNvPr id="722" name="TextShape 3"/>
          <p:cNvSpPr txBox="1"/>
          <p:nvPr/>
        </p:nvSpPr>
        <p:spPr>
          <a:xfrm>
            <a:off x="6553080" y="6356520"/>
            <a:ext cx="2133360" cy="364680"/>
          </a:xfrm>
          <a:prstGeom prst="rect">
            <a:avLst/>
          </a:prstGeom>
          <a:noFill/>
          <a:ln>
            <a:noFill/>
          </a:ln>
        </p:spPr>
        <p:txBody>
          <a:bodyPr anchor="ctr"/>
          <a:p>
            <a:pPr algn="r">
              <a:lnSpc>
                <a:spcPct val="100000"/>
              </a:lnSpc>
            </a:pPr>
            <a:fld id="{BD25E01D-8F9D-4C41-9049-DAF164021FF1}" type="slidenum">
              <a:rPr b="0" lang="en-US" sz="1200" spc="-1" strike="noStrike">
                <a:solidFill>
                  <a:srgbClr val="8b8b8b"/>
                </a:solidFill>
                <a:latin typeface="Verdana"/>
              </a:rPr>
              <a:t>&lt;number&gt;</a:t>
            </a:fld>
            <a:endParaRPr b="0" lang="en-US" sz="1200" spc="-1" strike="noStrike">
              <a:latin typeface="Times New Roman"/>
            </a:endParaRPr>
          </a:p>
        </p:txBody>
      </p:sp>
      <p:sp>
        <p:nvSpPr>
          <p:cNvPr id="723" name="CustomShape 4"/>
          <p:cNvSpPr/>
          <p:nvPr/>
        </p:nvSpPr>
        <p:spPr>
          <a:xfrm>
            <a:off x="6338160" y="4724280"/>
            <a:ext cx="256752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Verdana"/>
              </a:rPr>
              <a:t>Overflowing symbols</a:t>
            </a:r>
            <a:endParaRPr b="0" lang="en-US" sz="1800" spc="-1" strike="noStrike">
              <a:latin typeface="Arial"/>
            </a:endParaRPr>
          </a:p>
        </p:txBody>
      </p:sp>
      <p:sp>
        <p:nvSpPr>
          <p:cNvPr id="724" name="CustomShape 5"/>
          <p:cNvSpPr/>
          <p:nvPr/>
        </p:nvSpPr>
        <p:spPr>
          <a:xfrm>
            <a:off x="3658320" y="4713120"/>
            <a:ext cx="1142640" cy="380520"/>
          </a:xfrm>
          <a:prstGeom prst="ellipse">
            <a:avLst/>
          </a:prstGeom>
          <a:solidFill>
            <a:srgbClr val="ffffcc">
              <a:alpha val="28000"/>
            </a:srgbClr>
          </a:solidFill>
          <a:ln>
            <a:noFill/>
          </a:ln>
        </p:spPr>
        <p:style>
          <a:lnRef idx="2">
            <a:schemeClr val="accent1">
              <a:shade val="50000"/>
            </a:schemeClr>
          </a:lnRef>
          <a:fillRef idx="1">
            <a:schemeClr val="accent1"/>
          </a:fillRef>
          <a:effectRef idx="0">
            <a:schemeClr val="accent1"/>
          </a:effectRef>
          <a:fontRef idx="minor"/>
        </p:style>
      </p:sp>
      <p:sp>
        <p:nvSpPr>
          <p:cNvPr id="725" name="CustomShape 6"/>
          <p:cNvSpPr/>
          <p:nvPr/>
        </p:nvSpPr>
        <p:spPr>
          <a:xfrm>
            <a:off x="196200" y="5943600"/>
            <a:ext cx="9209160" cy="9133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Verdana"/>
              </a:rPr>
              <a:t>Παρατηρείστε ότι το σήμα εκτίνεται σε μεγαλύτερη διάρκεια από αυτή </a:t>
            </a:r>
            <a:endParaRPr b="0" lang="en-US" sz="1800" spc="-1" strike="noStrike">
              <a:latin typeface="Arial"/>
            </a:endParaRPr>
          </a:p>
          <a:p>
            <a:pPr>
              <a:lnSpc>
                <a:spcPct val="100000"/>
              </a:lnSpc>
            </a:pPr>
            <a:r>
              <a:rPr b="0" lang="en-US" sz="1800" spc="-1" strike="noStrike">
                <a:solidFill>
                  <a:srgbClr val="000000"/>
                </a:solidFill>
                <a:latin typeface="Verdana"/>
              </a:rPr>
              <a:t>του συμβόλου (και παρεμβάλλεται στα γειτονικά σύμβολα). Αυτό οφείλεται στο</a:t>
            </a:r>
            <a:endParaRPr b="0" lang="en-US" sz="1800" spc="-1" strike="noStrike">
              <a:latin typeface="Arial"/>
            </a:endParaRPr>
          </a:p>
          <a:p>
            <a:pPr>
              <a:lnSpc>
                <a:spcPct val="100000"/>
              </a:lnSpc>
            </a:pPr>
            <a:r>
              <a:rPr b="0" lang="en-US" sz="1800" spc="-1" strike="noStrike">
                <a:solidFill>
                  <a:srgbClr val="000000"/>
                </a:solidFill>
                <a:latin typeface="Verdana"/>
              </a:rPr>
              <a:t>multi-path φαινόμενο.</a:t>
            </a:r>
            <a:endParaRPr b="0" lang="en-US" sz="1800" spc="-1" strike="noStrike">
              <a:latin typeface="Arial"/>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6" name="TextShape 1"/>
          <p:cNvSpPr txBox="1"/>
          <p:nvPr/>
        </p:nvSpPr>
        <p:spPr>
          <a:xfrm>
            <a:off x="304920" y="0"/>
            <a:ext cx="8000640" cy="1215720"/>
          </a:xfrm>
          <a:prstGeom prst="rect">
            <a:avLst/>
          </a:prstGeom>
          <a:noFill/>
          <a:ln w="9360">
            <a:noFill/>
          </a:ln>
        </p:spPr>
        <p:txBody>
          <a:bodyPr anchor="ctr"/>
          <a:p>
            <a:pPr algn="ctr">
              <a:lnSpc>
                <a:spcPct val="100000"/>
              </a:lnSpc>
            </a:pPr>
            <a:r>
              <a:rPr b="0" lang="en-US" sz="4400" spc="-1" strike="noStrike">
                <a:solidFill>
                  <a:srgbClr val="000000"/>
                </a:solidFill>
                <a:latin typeface="Calibri"/>
              </a:rPr>
              <a:t>Distortion</a:t>
            </a:r>
            <a:endParaRPr b="0" lang="en-US" sz="4400" spc="-1" strike="noStrike">
              <a:solidFill>
                <a:srgbClr val="000000"/>
              </a:solidFill>
              <a:latin typeface="Verdana"/>
            </a:endParaRPr>
          </a:p>
        </p:txBody>
      </p:sp>
      <p:sp>
        <p:nvSpPr>
          <p:cNvPr id="727" name="TextShape 2"/>
          <p:cNvSpPr txBox="1"/>
          <p:nvPr/>
        </p:nvSpPr>
        <p:spPr>
          <a:xfrm>
            <a:off x="0" y="1295280"/>
            <a:ext cx="9143640" cy="4647960"/>
          </a:xfrm>
          <a:prstGeom prst="rect">
            <a:avLst/>
          </a:prstGeom>
          <a:noFill/>
          <a:ln w="9360">
            <a:noFill/>
          </a:ln>
        </p:spPr>
        <p:txBody>
          <a:bodyPr/>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Caused by the </a:t>
            </a:r>
            <a:r>
              <a:rPr b="1" lang="en-US" sz="2200" spc="-1" strike="noStrike">
                <a:solidFill>
                  <a:srgbClr val="00b050"/>
                </a:solidFill>
                <a:latin typeface="Calibri"/>
              </a:rPr>
              <a:t>propagation speed &amp; fading </a:t>
            </a:r>
            <a:endParaRPr b="0" lang="en-US" sz="2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Depends on the </a:t>
            </a:r>
            <a:r>
              <a:rPr b="1" lang="en-US" sz="2200" spc="-1" strike="noStrike">
                <a:solidFill>
                  <a:srgbClr val="00b050"/>
                </a:solidFill>
                <a:latin typeface="Calibri"/>
              </a:rPr>
              <a:t>frequency </a:t>
            </a:r>
            <a:r>
              <a:rPr b="0" lang="en-US" sz="2200" spc="-1" strike="noStrike">
                <a:solidFill>
                  <a:srgbClr val="000000"/>
                </a:solidFill>
                <a:latin typeface="Calibri"/>
              </a:rPr>
              <a:t>(</a:t>
            </a:r>
            <a:r>
              <a:rPr b="1" i="1" lang="en-US" sz="2200" spc="-1" strike="noStrike">
                <a:solidFill>
                  <a:srgbClr val="ff0000"/>
                </a:solidFill>
                <a:latin typeface="Calibri"/>
              </a:rPr>
              <a:t>varies in different frequencies</a:t>
            </a:r>
            <a:r>
              <a:rPr b="0" lang="en-US" sz="2200" spc="-1" strike="noStrike">
                <a:solidFill>
                  <a:srgbClr val="000000"/>
                </a:solidFill>
                <a:latin typeface="Calibri"/>
              </a:rPr>
              <a:t>)</a:t>
            </a:r>
            <a:endParaRPr b="0" lang="en-US" sz="2200" spc="-1" strike="noStrike">
              <a:solidFill>
                <a:srgbClr val="000000"/>
              </a:solidFill>
              <a:latin typeface="Calibri"/>
            </a:endParaRPr>
          </a:p>
        </p:txBody>
      </p:sp>
      <p:pic>
        <p:nvPicPr>
          <p:cNvPr id="728" name="Picture 4" descr=""/>
          <p:cNvPicPr/>
          <p:nvPr/>
        </p:nvPicPr>
        <p:blipFill>
          <a:blip r:embed="rId1"/>
          <a:stretch/>
        </p:blipFill>
        <p:spPr>
          <a:xfrm>
            <a:off x="685800" y="2362320"/>
            <a:ext cx="4571640" cy="4098600"/>
          </a:xfrm>
          <a:prstGeom prst="rect">
            <a:avLst/>
          </a:prstGeom>
          <a:ln w="9360">
            <a:noFill/>
          </a:ln>
        </p:spPr>
      </p:pic>
      <p:sp>
        <p:nvSpPr>
          <p:cNvPr id="729" name="Line 3"/>
          <p:cNvSpPr/>
          <p:nvPr/>
        </p:nvSpPr>
        <p:spPr>
          <a:xfrm>
            <a:off x="990360" y="3047760"/>
            <a:ext cx="914400" cy="360"/>
          </a:xfrm>
          <a:prstGeom prst="line">
            <a:avLst/>
          </a:prstGeom>
          <a:ln w="28440">
            <a:solidFill>
              <a:srgbClr val="3333ff"/>
            </a:solidFill>
            <a:round/>
          </a:ln>
        </p:spPr>
        <p:style>
          <a:lnRef idx="0"/>
          <a:fillRef idx="0"/>
          <a:effectRef idx="0"/>
          <a:fontRef idx="minor"/>
        </p:style>
      </p:sp>
      <p:sp>
        <p:nvSpPr>
          <p:cNvPr id="730" name="Line 4"/>
          <p:cNvSpPr/>
          <p:nvPr/>
        </p:nvSpPr>
        <p:spPr>
          <a:xfrm>
            <a:off x="1904760" y="3047760"/>
            <a:ext cx="360" cy="2438640"/>
          </a:xfrm>
          <a:prstGeom prst="line">
            <a:avLst/>
          </a:prstGeom>
          <a:ln w="28440">
            <a:solidFill>
              <a:srgbClr val="3333ff"/>
            </a:solidFill>
            <a:round/>
          </a:ln>
        </p:spPr>
        <p:style>
          <a:lnRef idx="0"/>
          <a:fillRef idx="0"/>
          <a:effectRef idx="0"/>
          <a:fontRef idx="minor"/>
        </p:style>
      </p:sp>
      <p:sp>
        <p:nvSpPr>
          <p:cNvPr id="731" name="Line 5"/>
          <p:cNvSpPr/>
          <p:nvPr/>
        </p:nvSpPr>
        <p:spPr>
          <a:xfrm>
            <a:off x="1904760" y="5486400"/>
            <a:ext cx="1600200" cy="360"/>
          </a:xfrm>
          <a:prstGeom prst="line">
            <a:avLst/>
          </a:prstGeom>
          <a:ln w="28440">
            <a:solidFill>
              <a:srgbClr val="3333ff"/>
            </a:solidFill>
            <a:round/>
          </a:ln>
        </p:spPr>
        <p:style>
          <a:lnRef idx="0"/>
          <a:fillRef idx="0"/>
          <a:effectRef idx="0"/>
          <a:fontRef idx="minor"/>
        </p:style>
      </p:sp>
      <p:sp>
        <p:nvSpPr>
          <p:cNvPr id="732" name="Line 6"/>
          <p:cNvSpPr/>
          <p:nvPr/>
        </p:nvSpPr>
        <p:spPr>
          <a:xfrm flipV="1">
            <a:off x="3504960" y="2971800"/>
            <a:ext cx="360" cy="2361960"/>
          </a:xfrm>
          <a:prstGeom prst="line">
            <a:avLst/>
          </a:prstGeom>
          <a:ln w="28440">
            <a:solidFill>
              <a:srgbClr val="3333ff"/>
            </a:solidFill>
            <a:round/>
          </a:ln>
        </p:spPr>
        <p:style>
          <a:lnRef idx="0"/>
          <a:fillRef idx="0"/>
          <a:effectRef idx="0"/>
          <a:fontRef idx="minor"/>
        </p:style>
      </p:sp>
      <p:sp>
        <p:nvSpPr>
          <p:cNvPr id="733" name="Line 7"/>
          <p:cNvSpPr/>
          <p:nvPr/>
        </p:nvSpPr>
        <p:spPr>
          <a:xfrm>
            <a:off x="3504960" y="3047760"/>
            <a:ext cx="990720" cy="360"/>
          </a:xfrm>
          <a:prstGeom prst="line">
            <a:avLst/>
          </a:prstGeom>
          <a:ln w="28440">
            <a:solidFill>
              <a:srgbClr val="3333ff"/>
            </a:solidFill>
            <a:round/>
          </a:ln>
        </p:spPr>
        <p:style>
          <a:lnRef idx="0"/>
          <a:fillRef idx="0"/>
          <a:effectRef idx="0"/>
          <a:fontRef idx="minor"/>
        </p:style>
      </p:sp>
      <p:sp>
        <p:nvSpPr>
          <p:cNvPr id="734" name="Line 8"/>
          <p:cNvSpPr/>
          <p:nvPr/>
        </p:nvSpPr>
        <p:spPr>
          <a:xfrm>
            <a:off x="4495680" y="2971800"/>
            <a:ext cx="360" cy="1371600"/>
          </a:xfrm>
          <a:prstGeom prst="line">
            <a:avLst/>
          </a:prstGeom>
          <a:ln w="28440">
            <a:solidFill>
              <a:srgbClr val="3333ff"/>
            </a:solidFill>
            <a:round/>
          </a:ln>
        </p:spPr>
        <p:style>
          <a:lnRef idx="0"/>
          <a:fillRef idx="0"/>
          <a:effectRef idx="0"/>
          <a:fontRef idx="minor"/>
        </p:style>
      </p:sp>
      <p:sp>
        <p:nvSpPr>
          <p:cNvPr id="735" name="CustomShape 9"/>
          <p:cNvSpPr/>
          <p:nvPr/>
        </p:nvSpPr>
        <p:spPr>
          <a:xfrm>
            <a:off x="5126400" y="5029200"/>
            <a:ext cx="3802320" cy="1461960"/>
          </a:xfrm>
          <a:prstGeom prst="rect">
            <a:avLst/>
          </a:prstGeom>
          <a:noFill/>
          <a:ln w="9360">
            <a:noFill/>
          </a:ln>
        </p:spPr>
        <p:style>
          <a:lnRef idx="0"/>
          <a:fillRef idx="0"/>
          <a:effectRef idx="0"/>
          <a:fontRef idx="minor"/>
        </p:style>
        <p:txBody>
          <a:bodyPr wrap="none" lIns="90000" rIns="90000" tIns="45000" bIns="45000"/>
          <a:p>
            <a:pPr>
              <a:lnSpc>
                <a:spcPct val="100000"/>
              </a:lnSpc>
            </a:pPr>
            <a:r>
              <a:rPr b="1" i="1" lang="en-US" sz="1800" spc="-1" strike="noStrike">
                <a:solidFill>
                  <a:srgbClr val="0070c0"/>
                </a:solidFill>
                <a:latin typeface="Verdana"/>
              </a:rPr>
              <a:t>Frequency Selective Fading</a:t>
            </a:r>
            <a:r>
              <a:rPr b="0" lang="en-US" sz="1800" spc="-1" strike="noStrike">
                <a:solidFill>
                  <a:srgbClr val="000000"/>
                </a:solidFill>
                <a:latin typeface="Verdana"/>
              </a:rPr>
              <a:t>:</a:t>
            </a:r>
            <a:endParaRPr b="0" lang="en-US" sz="1800" spc="-1" strike="noStrike">
              <a:latin typeface="Arial"/>
            </a:endParaRPr>
          </a:p>
          <a:p>
            <a:pPr>
              <a:lnSpc>
                <a:spcPct val="100000"/>
              </a:lnSpc>
            </a:pPr>
            <a:r>
              <a:rPr b="0" lang="en-US" sz="1800" spc="-1" strike="noStrike">
                <a:solidFill>
                  <a:srgbClr val="000000"/>
                </a:solidFill>
                <a:latin typeface="Verdana"/>
              </a:rPr>
              <a:t>the </a:t>
            </a:r>
            <a:r>
              <a:rPr b="1" lang="en-US" sz="1800" spc="-1" strike="noStrike">
                <a:solidFill>
                  <a:srgbClr val="000000"/>
                </a:solidFill>
                <a:latin typeface="Verdana"/>
              </a:rPr>
              <a:t>channel gain </a:t>
            </a:r>
            <a:r>
              <a:rPr b="0" lang="en-US" sz="1800" spc="-1" strike="noStrike">
                <a:solidFill>
                  <a:srgbClr val="000000"/>
                </a:solidFill>
                <a:latin typeface="Verdana"/>
              </a:rPr>
              <a:t>varies for </a:t>
            </a:r>
            <a:endParaRPr b="0" lang="en-US" sz="1800" spc="-1" strike="noStrike">
              <a:latin typeface="Arial"/>
            </a:endParaRPr>
          </a:p>
          <a:p>
            <a:pPr>
              <a:lnSpc>
                <a:spcPct val="100000"/>
              </a:lnSpc>
            </a:pPr>
            <a:r>
              <a:rPr b="0" lang="en-US" sz="1800" spc="-1" strike="noStrike">
                <a:solidFill>
                  <a:srgbClr val="000000"/>
                </a:solidFill>
                <a:latin typeface="Verdana"/>
              </a:rPr>
              <a:t>      </a:t>
            </a:r>
            <a:r>
              <a:rPr b="0" lang="en-US" sz="1800" spc="-1" strike="noStrike">
                <a:solidFill>
                  <a:srgbClr val="000000"/>
                </a:solidFill>
                <a:latin typeface="Verdana"/>
              </a:rPr>
              <a:t>different frequencies </a:t>
            </a:r>
            <a:endParaRPr b="0" lang="en-US" sz="1800" spc="-1" strike="noStrike">
              <a:latin typeface="Arial"/>
            </a:endParaRPr>
          </a:p>
          <a:p>
            <a:pPr>
              <a:lnSpc>
                <a:spcPct val="100000"/>
              </a:lnSpc>
            </a:pPr>
            <a:r>
              <a:rPr b="0" lang="en-US" sz="1800" spc="-1" strike="noStrike">
                <a:solidFill>
                  <a:srgbClr val="000000"/>
                </a:solidFill>
                <a:latin typeface="Verdana"/>
              </a:rPr>
              <a:t>of the transmitted signal</a:t>
            </a:r>
            <a:endParaRPr b="0" lang="en-US" sz="1800" spc="-1" strike="noStrike">
              <a:latin typeface="Arial"/>
            </a:endParaRPr>
          </a:p>
          <a:p>
            <a:pPr>
              <a:lnSpc>
                <a:spcPct val="100000"/>
              </a:lnSpc>
            </a:pPr>
            <a:endParaRPr b="0" lang="en-US" sz="1800" spc="-1" strike="noStrike">
              <a:latin typeface="Arial"/>
            </a:endParaRPr>
          </a:p>
        </p:txBody>
      </p:sp>
      <p:sp>
        <p:nvSpPr>
          <p:cNvPr id="736" name="CustomShape 10"/>
          <p:cNvSpPr/>
          <p:nvPr/>
        </p:nvSpPr>
        <p:spPr>
          <a:xfrm>
            <a:off x="5410080" y="2895480"/>
            <a:ext cx="3502800" cy="639000"/>
          </a:xfrm>
          <a:prstGeom prst="rect">
            <a:avLst/>
          </a:prstGeom>
          <a:solidFill>
            <a:schemeClr val="accent2">
              <a:lumMod val="20000"/>
              <a:lumOff val="80000"/>
            </a:schemeClr>
          </a:solidFill>
          <a:ln w="38160">
            <a:solidFill>
              <a:schemeClr val="accent2"/>
            </a:solidFill>
            <a:round/>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Verdana"/>
              </a:rPr>
              <a:t>Different frequencies</a:t>
            </a:r>
            <a:endParaRPr b="0" lang="en-US" sz="1800" spc="-1" strike="noStrike">
              <a:latin typeface="Arial"/>
            </a:endParaRPr>
          </a:p>
          <a:p>
            <a:pPr>
              <a:lnSpc>
                <a:spcPct val="100000"/>
              </a:lnSpc>
            </a:pPr>
            <a:r>
              <a:rPr b="0" lang="en-US" sz="1800" spc="-1" strike="noStrike">
                <a:solidFill>
                  <a:srgbClr val="000000"/>
                </a:solidFill>
                <a:latin typeface="Verdana"/>
              </a:rPr>
              <a:t>suffer different attenuation</a:t>
            </a:r>
            <a:endParaRPr b="0" lang="en-US" sz="1800" spc="-1" strike="noStrike">
              <a:latin typeface="Arial"/>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7" name="TextShape 1"/>
          <p:cNvSpPr txBox="1"/>
          <p:nvPr/>
        </p:nvSpPr>
        <p:spPr>
          <a:xfrm>
            <a:off x="-60948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Frequency  Selective  Fading</a:t>
            </a:r>
            <a:endParaRPr b="0" lang="en-US" sz="4400" spc="-1" strike="noStrike">
              <a:solidFill>
                <a:srgbClr val="000000"/>
              </a:solidFill>
              <a:latin typeface="Verdana"/>
            </a:endParaRPr>
          </a:p>
        </p:txBody>
      </p:sp>
      <p:sp>
        <p:nvSpPr>
          <p:cNvPr id="738" name="TextShape 2"/>
          <p:cNvSpPr txBox="1"/>
          <p:nvPr/>
        </p:nvSpPr>
        <p:spPr>
          <a:xfrm>
            <a:off x="0" y="1600200"/>
            <a:ext cx="9143640" cy="4525560"/>
          </a:xfrm>
          <a:prstGeom prst="rect">
            <a:avLst/>
          </a:prstGeom>
          <a:noFill/>
          <a:ln w="9360">
            <a:noFill/>
          </a:ln>
        </p:spPr>
        <p:txBody>
          <a:bodyPr/>
          <a:p>
            <a:pPr marL="343080" indent="-342720">
              <a:lnSpc>
                <a:spcPct val="100000"/>
              </a:lnSpc>
              <a:spcBef>
                <a:spcPts val="519"/>
              </a:spcBef>
              <a:buClr>
                <a:srgbClr val="000000"/>
              </a:buClr>
              <a:buFont typeface="Arial"/>
              <a:buChar char="•"/>
            </a:pPr>
            <a:r>
              <a:rPr b="0" lang="en-US" sz="2600" spc="-1" strike="noStrike">
                <a:solidFill>
                  <a:srgbClr val="000000"/>
                </a:solidFill>
                <a:latin typeface="Calibri"/>
              </a:rPr>
              <a:t>The frequency response of a </a:t>
            </a:r>
            <a:r>
              <a:rPr b="1" i="1" lang="en-US" sz="2600" spc="-1" strike="noStrike">
                <a:solidFill>
                  <a:srgbClr val="ff0000"/>
                </a:solidFill>
                <a:latin typeface="Calibri"/>
              </a:rPr>
              <a:t>fading channel</a:t>
            </a:r>
            <a:r>
              <a:rPr b="0" lang="en-US" sz="2600" spc="-1" strike="noStrike">
                <a:solidFill>
                  <a:srgbClr val="000000"/>
                </a:solidFill>
                <a:latin typeface="Calibri"/>
              </a:rPr>
              <a:t> is </a:t>
            </a:r>
            <a:r>
              <a:rPr b="1" i="1" lang="en-US" sz="2600" spc="-1" strike="noStrike" u="sng">
                <a:solidFill>
                  <a:srgbClr val="000000"/>
                </a:solidFill>
                <a:uFillTx/>
                <a:latin typeface="Calibri"/>
              </a:rPr>
              <a:t>not</a:t>
            </a:r>
            <a:r>
              <a:rPr b="1" i="1" lang="en-US" sz="2600" spc="-1" strike="noStrike">
                <a:solidFill>
                  <a:srgbClr val="000000"/>
                </a:solidFill>
                <a:latin typeface="Calibri"/>
              </a:rPr>
              <a:t> </a:t>
            </a:r>
            <a:r>
              <a:rPr b="0" lang="en-US" sz="2600" spc="-1" strike="noStrike">
                <a:solidFill>
                  <a:srgbClr val="0000ff"/>
                </a:solidFill>
                <a:latin typeface="Calibri"/>
              </a:rPr>
              <a:t>constant within the available bandwidth</a:t>
            </a:r>
            <a:endParaRPr b="0" lang="en-US" sz="2600" spc="-1" strike="noStrike">
              <a:solidFill>
                <a:srgbClr val="000000"/>
              </a:solidFill>
              <a:latin typeface="Calibri"/>
            </a:endParaRPr>
          </a:p>
          <a:p>
            <a:pPr lvl="1" marL="743040" indent="-285480">
              <a:lnSpc>
                <a:spcPct val="100000"/>
              </a:lnSpc>
              <a:spcBef>
                <a:spcPts val="439"/>
              </a:spcBef>
              <a:buClr>
                <a:srgbClr val="000000"/>
              </a:buClr>
              <a:buFont typeface="Arial"/>
              <a:buChar char="–"/>
            </a:pPr>
            <a:r>
              <a:rPr b="0" lang="en-US" sz="2200" spc="-1" strike="noStrike">
                <a:solidFill>
                  <a:srgbClr val="000000"/>
                </a:solidFill>
                <a:latin typeface="Calibri"/>
              </a:rPr>
              <a:t>The </a:t>
            </a:r>
            <a:r>
              <a:rPr b="1" lang="en-US" sz="2200" spc="-1" strike="noStrike">
                <a:solidFill>
                  <a:srgbClr val="000000"/>
                </a:solidFill>
                <a:latin typeface="Calibri"/>
              </a:rPr>
              <a:t>channel gain</a:t>
            </a:r>
            <a:r>
              <a:rPr b="0" lang="en-US" sz="2200" spc="-1" strike="noStrike">
                <a:solidFill>
                  <a:srgbClr val="000000"/>
                </a:solidFill>
                <a:latin typeface="Calibri"/>
              </a:rPr>
              <a:t> may </a:t>
            </a:r>
            <a:r>
              <a:rPr b="1" i="1" lang="en-US" sz="2200" spc="-1" strike="noStrike">
                <a:solidFill>
                  <a:srgbClr val="ff0000"/>
                </a:solidFill>
                <a:latin typeface="Calibri"/>
              </a:rPr>
              <a:t>vary for different frequencies </a:t>
            </a:r>
            <a:r>
              <a:rPr b="0" lang="en-US" sz="2200" spc="-1" strike="noStrike">
                <a:solidFill>
                  <a:srgbClr val="000000"/>
                </a:solidFill>
                <a:latin typeface="Calibri"/>
              </a:rPr>
              <a:t>of the transmitted signal</a:t>
            </a:r>
            <a:endParaRPr b="0" lang="en-US" sz="2200" spc="-1" strike="noStrike">
              <a:solidFill>
                <a:srgbClr val="000000"/>
              </a:solidFill>
              <a:latin typeface="Calibri"/>
            </a:endParaRPr>
          </a:p>
          <a:p>
            <a:endParaRPr b="0" lang="en-US" sz="2200" spc="-1" strike="noStrike">
              <a:solidFill>
                <a:srgbClr val="000000"/>
              </a:solidFill>
              <a:latin typeface="Calibri"/>
            </a:endParaRPr>
          </a:p>
          <a:p>
            <a:endParaRPr b="0" lang="en-US" sz="2200" spc="-1" strike="noStrike">
              <a:solidFill>
                <a:srgbClr val="000000"/>
              </a:solidFill>
              <a:latin typeface="Calibri"/>
            </a:endParaRPr>
          </a:p>
          <a:p>
            <a:pPr>
              <a:lnSpc>
                <a:spcPct val="100000"/>
              </a:lnSpc>
              <a:spcBef>
                <a:spcPts val="519"/>
              </a:spcBef>
            </a:pPr>
            <a:endParaRPr b="0" lang="en-US" sz="2200" spc="-1" strike="noStrike">
              <a:solidFill>
                <a:srgbClr val="000000"/>
              </a:solidFill>
              <a:latin typeface="Calibri"/>
            </a:endParaRPr>
          </a:p>
          <a:p>
            <a:pPr>
              <a:lnSpc>
                <a:spcPct val="100000"/>
              </a:lnSpc>
              <a:spcBef>
                <a:spcPts val="519"/>
              </a:spcBef>
            </a:pPr>
            <a:endParaRPr b="0" lang="en-US" sz="2200" spc="-1" strike="noStrike">
              <a:solidFill>
                <a:srgbClr val="000000"/>
              </a:solidFill>
              <a:latin typeface="Calibri"/>
            </a:endParaRPr>
          </a:p>
          <a:p>
            <a:pPr>
              <a:lnSpc>
                <a:spcPct val="100000"/>
              </a:lnSpc>
              <a:spcBef>
                <a:spcPts val="519"/>
              </a:spcBef>
            </a:pPr>
            <a:endParaRPr b="0" lang="en-US" sz="2200" spc="-1" strike="noStrike">
              <a:solidFill>
                <a:srgbClr val="000000"/>
              </a:solidFill>
              <a:latin typeface="Calibri"/>
            </a:endParaRPr>
          </a:p>
          <a:p>
            <a:pPr>
              <a:lnSpc>
                <a:spcPct val="100000"/>
              </a:lnSpc>
              <a:spcBef>
                <a:spcPts val="519"/>
              </a:spcBef>
            </a:pPr>
            <a:endParaRPr b="0" lang="en-US" sz="2200" spc="-1" strike="noStrike">
              <a:solidFill>
                <a:srgbClr val="000000"/>
              </a:solidFill>
              <a:latin typeface="Calibri"/>
            </a:endParaRPr>
          </a:p>
        </p:txBody>
      </p:sp>
      <p:pic>
        <p:nvPicPr>
          <p:cNvPr id="739" name="Picture 5" descr=""/>
          <p:cNvPicPr/>
          <p:nvPr/>
        </p:nvPicPr>
        <p:blipFill>
          <a:blip r:embed="rId1"/>
          <a:stretch/>
        </p:blipFill>
        <p:spPr>
          <a:xfrm>
            <a:off x="0" y="3276720"/>
            <a:ext cx="9143640" cy="2428560"/>
          </a:xfrm>
          <a:prstGeom prst="rect">
            <a:avLst/>
          </a:prstGeom>
          <a:ln w="9360">
            <a:noFill/>
          </a:ln>
        </p:spPr>
      </p:pic>
      <p:sp>
        <p:nvSpPr>
          <p:cNvPr id="740" name="CustomShape 3"/>
          <p:cNvSpPr/>
          <p:nvPr/>
        </p:nvSpPr>
        <p:spPr>
          <a:xfrm>
            <a:off x="3332520" y="6172200"/>
            <a:ext cx="573444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Verdana"/>
              </a:rPr>
              <a:t>H</a:t>
            </a:r>
            <a:r>
              <a:rPr b="0" lang="en-US" sz="1800" spc="-1" strike="noStrike" baseline="30000">
                <a:solidFill>
                  <a:srgbClr val="000000"/>
                </a:solidFill>
                <a:latin typeface="Verdana"/>
              </a:rPr>
              <a:t>2</a:t>
            </a:r>
            <a:r>
              <a:rPr b="0" lang="en-US" sz="1800" spc="-1" strike="noStrike">
                <a:solidFill>
                  <a:srgbClr val="000000"/>
                </a:solidFill>
                <a:latin typeface="Verdana"/>
              </a:rPr>
              <a:t>(f): the square of channel frequency response</a:t>
            </a:r>
            <a:endParaRPr b="0" lang="en-US" sz="1800" spc="-1" strike="noStrike">
              <a:latin typeface="Arial"/>
            </a:endParaRPr>
          </a:p>
        </p:txBody>
      </p:sp>
      <p:sp>
        <p:nvSpPr>
          <p:cNvPr id="741" name="CustomShape 4"/>
          <p:cNvSpPr/>
          <p:nvPr/>
        </p:nvSpPr>
        <p:spPr>
          <a:xfrm>
            <a:off x="3126600" y="3276720"/>
            <a:ext cx="740520" cy="3034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400" spc="-1" strike="noStrike">
                <a:solidFill>
                  <a:srgbClr val="000000"/>
                </a:solidFill>
                <a:latin typeface="Times New Roman"/>
              </a:rPr>
              <a:t>Square</a:t>
            </a:r>
            <a:r>
              <a:rPr b="0" lang="en-US" sz="1400" spc="-1" strike="noStrike">
                <a:solidFill>
                  <a:srgbClr val="000000"/>
                </a:solidFill>
                <a:latin typeface="Verdana"/>
              </a:rPr>
              <a:t> </a:t>
            </a:r>
            <a:endParaRPr b="0" lang="en-US" sz="1400" spc="-1" strike="noStrike">
              <a:latin typeface="Arial"/>
            </a:endParaRPr>
          </a:p>
        </p:txBody>
      </p:sp>
      <p:sp>
        <p:nvSpPr>
          <p:cNvPr id="742" name="CustomShape 5"/>
          <p:cNvSpPr/>
          <p:nvPr/>
        </p:nvSpPr>
        <p:spPr>
          <a:xfrm>
            <a:off x="6027840" y="3809880"/>
            <a:ext cx="1266120" cy="63900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Verdana"/>
              </a:rPr>
              <a:t>distortion</a:t>
            </a:r>
            <a:endParaRPr b="0" lang="en-US" sz="1800" spc="-1" strike="noStrike">
              <a:latin typeface="Arial"/>
            </a:endParaRPr>
          </a:p>
          <a:p>
            <a:pPr>
              <a:lnSpc>
                <a:spcPct val="100000"/>
              </a:lnSpc>
            </a:pPr>
            <a:endParaRPr b="0" lang="en-US" sz="1800" spc="-1" strike="noStrike">
              <a:latin typeface="Arial"/>
            </a:endParaRPr>
          </a:p>
        </p:txBody>
      </p:sp>
      <p:sp>
        <p:nvSpPr>
          <p:cNvPr id="743" name="CustomShape 6"/>
          <p:cNvSpPr/>
          <p:nvPr/>
        </p:nvSpPr>
        <p:spPr>
          <a:xfrm flipH="1" rot="16200000">
            <a:off x="6666480" y="4305600"/>
            <a:ext cx="609120" cy="38052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
        <p:nvSpPr>
          <p:cNvPr id="744" name="CustomShape 7"/>
          <p:cNvSpPr/>
          <p:nvPr/>
        </p:nvSpPr>
        <p:spPr>
          <a:xfrm>
            <a:off x="2438280" y="4495680"/>
            <a:ext cx="914040" cy="761760"/>
          </a:xfrm>
          <a:prstGeom prst="ellipse">
            <a:avLst/>
          </a:prstGeom>
          <a:solidFill>
            <a:srgbClr val="ffff66">
              <a:alpha val="31000"/>
            </a:srgbClr>
          </a:solidFill>
          <a:ln w="9360">
            <a:noFill/>
          </a:ln>
        </p:spPr>
        <p:style>
          <a:lnRef idx="0"/>
          <a:fillRef idx="0"/>
          <a:effectRef idx="0"/>
          <a:fontRef idx="minor"/>
        </p:style>
      </p:sp>
      <p:sp>
        <p:nvSpPr>
          <p:cNvPr id="745" name="CustomShape 8"/>
          <p:cNvSpPr/>
          <p:nvPr/>
        </p:nvSpPr>
        <p:spPr>
          <a:xfrm>
            <a:off x="5867280" y="4572000"/>
            <a:ext cx="914040" cy="761760"/>
          </a:xfrm>
          <a:prstGeom prst="ellipse">
            <a:avLst/>
          </a:prstGeom>
          <a:solidFill>
            <a:srgbClr val="ffff66">
              <a:alpha val="31000"/>
            </a:srgbClr>
          </a:solidFill>
          <a:ln w="9360">
            <a:noFill/>
          </a:ln>
        </p:spPr>
        <p:style>
          <a:lnRef idx="0"/>
          <a:fillRef idx="0"/>
          <a:effectRef idx="0"/>
          <a:fontRef idx="minor"/>
        </p:style>
      </p:sp>
      <p:sp>
        <p:nvSpPr>
          <p:cNvPr id="746" name="CustomShape 9"/>
          <p:cNvSpPr/>
          <p:nvPr/>
        </p:nvSpPr>
        <p:spPr>
          <a:xfrm>
            <a:off x="1080" y="6019920"/>
            <a:ext cx="219420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Verdana"/>
              </a:rPr>
              <a:t>x-axis: frequency</a:t>
            </a:r>
            <a:endParaRPr b="0" lang="en-US" sz="1800" spc="-1" strike="noStrike">
              <a:latin typeface="Arial"/>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7" name="TextShape 1"/>
          <p:cNvSpPr txBox="1"/>
          <p:nvPr/>
        </p:nvSpPr>
        <p:spPr>
          <a:xfrm>
            <a:off x="-30492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Channel Impulse Response</a:t>
            </a:r>
            <a:endParaRPr b="0" lang="en-US" sz="4400" spc="-1" strike="noStrike">
              <a:solidFill>
                <a:srgbClr val="000000"/>
              </a:solidFill>
              <a:latin typeface="Verdana"/>
            </a:endParaRPr>
          </a:p>
        </p:txBody>
      </p:sp>
      <p:sp>
        <p:nvSpPr>
          <p:cNvPr id="748" name="TextShape 2"/>
          <p:cNvSpPr txBox="1"/>
          <p:nvPr/>
        </p:nvSpPr>
        <p:spPr>
          <a:xfrm>
            <a:off x="0" y="1600200"/>
            <a:ext cx="9143640" cy="4525560"/>
          </a:xfrm>
          <a:prstGeom prst="rect">
            <a:avLst/>
          </a:prstGeom>
          <a:noFill/>
          <a:ln w="9360">
            <a:noFill/>
          </a:ln>
        </p:spPr>
        <p:txBody>
          <a:bodyPr/>
          <a:p>
            <a:pPr marL="343080" indent="-342720">
              <a:lnSpc>
                <a:spcPct val="100000"/>
              </a:lnSpc>
              <a:spcBef>
                <a:spcPts val="519"/>
              </a:spcBef>
              <a:buClr>
                <a:srgbClr val="000000"/>
              </a:buClr>
              <a:buFont typeface="Arial"/>
              <a:buChar char="•"/>
            </a:pPr>
            <a:r>
              <a:rPr b="0" lang="en-US" sz="2600" spc="-1" strike="noStrike">
                <a:solidFill>
                  <a:srgbClr val="000000"/>
                </a:solidFill>
                <a:latin typeface="Calibri"/>
              </a:rPr>
              <a:t>If the </a:t>
            </a:r>
            <a:r>
              <a:rPr b="1" lang="en-US" sz="2600" spc="-1" strike="noStrike">
                <a:solidFill>
                  <a:srgbClr val="ff0000"/>
                </a:solidFill>
                <a:latin typeface="Calibri"/>
              </a:rPr>
              <a:t>channel is </a:t>
            </a:r>
            <a:r>
              <a:rPr b="1" i="1" lang="en-US" sz="2600" spc="-1" strike="noStrike">
                <a:solidFill>
                  <a:srgbClr val="ff0000"/>
                </a:solidFill>
                <a:latin typeface="Calibri"/>
              </a:rPr>
              <a:t>stationary</a:t>
            </a:r>
            <a:r>
              <a:rPr b="1" lang="en-US" sz="2600" spc="-1" strike="noStrike">
                <a:solidFill>
                  <a:srgbClr val="ff0000"/>
                </a:solidFill>
                <a:latin typeface="Calibri"/>
              </a:rPr>
              <a:t> over a small time interval</a:t>
            </a:r>
            <a:r>
              <a:rPr b="0" lang="en-US" sz="2600" spc="-1" strike="noStrike">
                <a:solidFill>
                  <a:srgbClr val="ff0000"/>
                </a:solidFill>
                <a:latin typeface="Calibri"/>
              </a:rPr>
              <a:t> </a:t>
            </a:r>
            <a:r>
              <a:rPr b="0" lang="en-US" sz="2600" spc="-1" strike="noStrike">
                <a:solidFill>
                  <a:srgbClr val="000000"/>
                </a:solidFill>
                <a:latin typeface="Calibri"/>
              </a:rPr>
              <a:t>the </a:t>
            </a:r>
            <a:r>
              <a:rPr b="1" lang="en-US" sz="2600" spc="-1" strike="noStrike">
                <a:solidFill>
                  <a:srgbClr val="000000"/>
                </a:solidFill>
                <a:latin typeface="Calibri"/>
              </a:rPr>
              <a:t>channel impulse response </a:t>
            </a:r>
            <a:r>
              <a:rPr b="0" lang="en-US" sz="2600" spc="-1" strike="noStrike">
                <a:solidFill>
                  <a:srgbClr val="000000"/>
                </a:solidFill>
                <a:latin typeface="Calibri"/>
              </a:rPr>
              <a:t>may be written as:</a:t>
            </a:r>
            <a:endParaRPr b="0" lang="en-US" sz="2600" spc="-1" strike="noStrike">
              <a:solidFill>
                <a:srgbClr val="000000"/>
              </a:solidFill>
              <a:latin typeface="Calibri"/>
            </a:endParaRPr>
          </a:p>
          <a:p>
            <a:pPr>
              <a:lnSpc>
                <a:spcPct val="100000"/>
              </a:lnSpc>
              <a:spcBef>
                <a:spcPts val="519"/>
              </a:spcBef>
            </a:pPr>
            <a:r>
              <a:rPr b="0" lang="en-US" sz="2600" spc="-1" strike="noStrike">
                <a:solidFill>
                  <a:srgbClr val="000000"/>
                </a:solidFill>
                <a:latin typeface="Calibri"/>
              </a:rPr>
              <a:t>(κρουστική απόκριση)</a:t>
            </a:r>
            <a:endParaRPr b="0" lang="en-US" sz="2600" spc="-1" strike="noStrike">
              <a:solidFill>
                <a:srgbClr val="000000"/>
              </a:solidFill>
              <a:latin typeface="Calibri"/>
            </a:endParaRPr>
          </a:p>
          <a:p>
            <a:pPr algn="just">
              <a:lnSpc>
                <a:spcPct val="100000"/>
              </a:lnSpc>
              <a:spcBef>
                <a:spcPts val="519"/>
              </a:spcBef>
            </a:pPr>
            <a:endParaRPr b="0" lang="en-US" sz="2600" spc="-1" strike="noStrike">
              <a:solidFill>
                <a:srgbClr val="000000"/>
              </a:solidFill>
              <a:latin typeface="Calibri"/>
            </a:endParaRPr>
          </a:p>
          <a:p>
            <a:pPr marL="343080" indent="-342720" algn="just">
              <a:lnSpc>
                <a:spcPct val="100000"/>
              </a:lnSpc>
              <a:spcBef>
                <a:spcPts val="519"/>
              </a:spcBef>
              <a:buClr>
                <a:srgbClr val="000000"/>
              </a:buClr>
              <a:buFont typeface="Arial"/>
              <a:buChar char="•"/>
            </a:pPr>
            <a:r>
              <a:rPr b="0" i="1" lang="en-US" sz="2600" spc="-1" strike="noStrike">
                <a:solidFill>
                  <a:srgbClr val="000000"/>
                </a:solidFill>
                <a:latin typeface="Calibri"/>
              </a:rPr>
              <a:t>α</a:t>
            </a:r>
            <a:r>
              <a:rPr b="0" i="1" lang="en-US" sz="2600" spc="-1" strike="noStrike" baseline="-25000">
                <a:solidFill>
                  <a:srgbClr val="000000"/>
                </a:solidFill>
                <a:latin typeface="Calibri"/>
              </a:rPr>
              <a:t>i</a:t>
            </a:r>
            <a:r>
              <a:rPr b="0" i="1" lang="en-US" sz="2600" spc="-1" strike="noStrike">
                <a:solidFill>
                  <a:srgbClr val="000000"/>
                </a:solidFill>
                <a:latin typeface="Calibri"/>
              </a:rPr>
              <a:t> &amp; θ</a:t>
            </a:r>
            <a:r>
              <a:rPr b="0" i="1" lang="en-US" sz="2600" spc="-1" strike="noStrike" baseline="-25000">
                <a:solidFill>
                  <a:srgbClr val="000000"/>
                </a:solidFill>
                <a:latin typeface="Calibri"/>
              </a:rPr>
              <a:t>i</a:t>
            </a:r>
            <a:r>
              <a:rPr b="0" lang="en-US" sz="2600" spc="-1" strike="noStrike">
                <a:solidFill>
                  <a:srgbClr val="000000"/>
                </a:solidFill>
                <a:latin typeface="Calibri"/>
              </a:rPr>
              <a:t> : the amplitude &amp; phase of the </a:t>
            </a:r>
            <a:r>
              <a:rPr b="1" i="1" lang="en-US" sz="2600" spc="-1" strike="noStrike">
                <a:solidFill>
                  <a:srgbClr val="000000"/>
                </a:solidFill>
                <a:latin typeface="Calibri"/>
              </a:rPr>
              <a:t>i</a:t>
            </a:r>
            <a:r>
              <a:rPr b="1" i="1" lang="en-US" sz="2600" spc="-1" strike="noStrike" baseline="30000">
                <a:solidFill>
                  <a:srgbClr val="000000"/>
                </a:solidFill>
                <a:latin typeface="Calibri"/>
              </a:rPr>
              <a:t>th</a:t>
            </a:r>
            <a:r>
              <a:rPr b="1" i="1" lang="en-US" sz="2600" spc="-1" strike="noStrike">
                <a:solidFill>
                  <a:srgbClr val="000000"/>
                </a:solidFill>
                <a:latin typeface="Calibri"/>
              </a:rPr>
              <a:t> multipath copy</a:t>
            </a:r>
            <a:endParaRPr b="0" lang="en-US" sz="2600" spc="-1" strike="noStrike">
              <a:solidFill>
                <a:srgbClr val="000000"/>
              </a:solidFill>
              <a:latin typeface="Calibri"/>
            </a:endParaRPr>
          </a:p>
          <a:p>
            <a:pPr marL="343080" indent="-342720" algn="just">
              <a:lnSpc>
                <a:spcPct val="100000"/>
              </a:lnSpc>
              <a:spcBef>
                <a:spcPts val="519"/>
              </a:spcBef>
              <a:buClr>
                <a:srgbClr val="000000"/>
              </a:buClr>
              <a:buFont typeface="Arial"/>
              <a:buChar char="•"/>
            </a:pPr>
            <a:r>
              <a:rPr b="0" i="1" lang="en-US" sz="2600" spc="-1" strike="noStrike">
                <a:solidFill>
                  <a:srgbClr val="000000"/>
                </a:solidFill>
                <a:latin typeface="Calibri"/>
              </a:rPr>
              <a:t>t</a:t>
            </a:r>
            <a:r>
              <a:rPr b="0" i="1" lang="en-US" sz="2600" spc="-1" strike="noStrike" baseline="-25000">
                <a:solidFill>
                  <a:srgbClr val="000000"/>
                </a:solidFill>
                <a:latin typeface="Calibri"/>
              </a:rPr>
              <a:t>i</a:t>
            </a:r>
            <a:r>
              <a:rPr b="0" i="1" lang="en-US" sz="2600" spc="-1" strike="noStrike">
                <a:solidFill>
                  <a:srgbClr val="000000"/>
                </a:solidFill>
                <a:latin typeface="Calibri"/>
              </a:rPr>
              <a:t> : </a:t>
            </a:r>
            <a:r>
              <a:rPr b="0" lang="en-US" sz="2600" spc="-1" strike="noStrike">
                <a:solidFill>
                  <a:srgbClr val="000000"/>
                </a:solidFill>
                <a:latin typeface="Calibri"/>
              </a:rPr>
              <a:t>time of arrival of the i</a:t>
            </a:r>
            <a:r>
              <a:rPr b="0" lang="en-US" sz="2600" spc="-1" strike="noStrike" baseline="30000">
                <a:solidFill>
                  <a:srgbClr val="000000"/>
                </a:solidFill>
                <a:latin typeface="Calibri"/>
              </a:rPr>
              <a:t>th </a:t>
            </a:r>
            <a:r>
              <a:rPr b="0" lang="en-US" sz="2600" spc="-1" strike="noStrike">
                <a:solidFill>
                  <a:srgbClr val="000000"/>
                </a:solidFill>
                <a:latin typeface="Calibri"/>
              </a:rPr>
              <a:t>copy</a:t>
            </a:r>
            <a:endParaRPr b="0" lang="en-US" sz="2600" spc="-1" strike="noStrike">
              <a:solidFill>
                <a:srgbClr val="000000"/>
              </a:solidFill>
              <a:latin typeface="Calibri"/>
            </a:endParaRPr>
          </a:p>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  </a:t>
            </a:r>
            <a:r>
              <a:rPr b="0" lang="en-US" sz="2600" spc="-1" strike="noStrike">
                <a:solidFill>
                  <a:srgbClr val="000000"/>
                </a:solidFill>
                <a:latin typeface="Calibri"/>
              </a:rPr>
              <a:t>δ(t)  is the Dirac function</a:t>
            </a:r>
            <a:endParaRPr b="0" lang="en-US" sz="2600" spc="-1" strike="noStrike">
              <a:solidFill>
                <a:srgbClr val="000000"/>
              </a:solidFill>
              <a:latin typeface="Calibri"/>
            </a:endParaRPr>
          </a:p>
          <a:p>
            <a:pPr algn="just">
              <a:lnSpc>
                <a:spcPct val="100000"/>
              </a:lnSpc>
              <a:spcBef>
                <a:spcPts val="519"/>
              </a:spcBef>
            </a:pPr>
            <a:endParaRPr b="0" lang="en-US" sz="2600" spc="-1" strike="noStrike">
              <a:solidFill>
                <a:srgbClr val="000000"/>
              </a:solidFill>
              <a:latin typeface="Calibri"/>
            </a:endParaRPr>
          </a:p>
          <a:p>
            <a:pPr algn="just">
              <a:lnSpc>
                <a:spcPct val="100000"/>
              </a:lnSpc>
              <a:spcBef>
                <a:spcPts val="519"/>
              </a:spcBef>
            </a:pPr>
            <a:r>
              <a:rPr b="0" lang="en-US" sz="2600" spc="-1" strike="noStrike">
                <a:solidFill>
                  <a:srgbClr val="000000"/>
                </a:solidFill>
                <a:latin typeface="Calibri"/>
              </a:rPr>
              <a:t>Βλέπουμε ότι το h(t): άθροισμα από Dirac συναρτήσεις</a:t>
            </a:r>
            <a:endParaRPr b="0" lang="en-US" sz="2600" spc="-1" strike="noStrike">
              <a:solidFill>
                <a:srgbClr val="000000"/>
              </a:solidFill>
              <a:latin typeface="Calibri"/>
            </a:endParaRPr>
          </a:p>
          <a:p>
            <a:pPr algn="just">
              <a:lnSpc>
                <a:spcPct val="100000"/>
              </a:lnSpc>
              <a:spcBef>
                <a:spcPts val="519"/>
              </a:spcBef>
            </a:pPr>
            <a:r>
              <a:rPr b="0" lang="en-US" sz="2600" spc="-1" strike="noStrike">
                <a:solidFill>
                  <a:srgbClr val="000000"/>
                </a:solidFill>
                <a:latin typeface="Calibri"/>
              </a:rPr>
              <a:t>Η συνάρτηση εξόδου είναι η συνέλιξη (convolution) του σήματος εισόδου και της κρουστικής απόκρισης του καναλιού. </a:t>
            </a:r>
            <a:endParaRPr b="0" lang="en-US" sz="2600" spc="-1" strike="noStrike">
              <a:solidFill>
                <a:srgbClr val="000000"/>
              </a:solidFill>
              <a:latin typeface="Calibri"/>
            </a:endParaRPr>
          </a:p>
          <a:p>
            <a:pPr algn="just">
              <a:lnSpc>
                <a:spcPct val="100000"/>
              </a:lnSpc>
              <a:spcBef>
                <a:spcPts val="519"/>
              </a:spcBef>
            </a:pPr>
            <a:endParaRPr b="0" lang="en-US" sz="2600" spc="-1" strike="noStrike">
              <a:solidFill>
                <a:srgbClr val="000000"/>
              </a:solidFill>
              <a:latin typeface="Calibri"/>
            </a:endParaRPr>
          </a:p>
          <a:p>
            <a:pPr algn="just">
              <a:lnSpc>
                <a:spcPct val="100000"/>
              </a:lnSpc>
              <a:spcBef>
                <a:spcPts val="519"/>
              </a:spcBef>
            </a:pPr>
            <a:endParaRPr b="0" lang="en-US" sz="2600" spc="-1" strike="noStrike">
              <a:solidFill>
                <a:srgbClr val="000000"/>
              </a:solidFill>
              <a:latin typeface="Calibri"/>
            </a:endParaRPr>
          </a:p>
          <a:p>
            <a:pPr algn="just">
              <a:lnSpc>
                <a:spcPct val="100000"/>
              </a:lnSpc>
              <a:spcBef>
                <a:spcPts val="519"/>
              </a:spcBef>
            </a:pPr>
            <a:endParaRPr b="0" lang="en-US" sz="2600" spc="-1" strike="noStrike">
              <a:solidFill>
                <a:srgbClr val="000000"/>
              </a:solidFill>
              <a:latin typeface="Calibri"/>
            </a:endParaRPr>
          </a:p>
          <a:p>
            <a:pPr algn="just">
              <a:lnSpc>
                <a:spcPct val="100000"/>
              </a:lnSpc>
              <a:spcBef>
                <a:spcPts val="519"/>
              </a:spcBef>
            </a:pPr>
            <a:endParaRPr b="0" lang="en-US" sz="2600" spc="-1" strike="noStrike">
              <a:solidFill>
                <a:srgbClr val="000000"/>
              </a:solidFill>
              <a:latin typeface="Calibri"/>
            </a:endParaRPr>
          </a:p>
          <a:p>
            <a:pPr algn="just">
              <a:lnSpc>
                <a:spcPct val="100000"/>
              </a:lnSpc>
              <a:spcBef>
                <a:spcPts val="519"/>
              </a:spcBef>
            </a:pPr>
            <a:endParaRPr b="0" lang="en-US" sz="2600" spc="-1" strike="noStrike">
              <a:solidFill>
                <a:srgbClr val="000000"/>
              </a:solidFill>
              <a:latin typeface="Calibri"/>
            </a:endParaRPr>
          </a:p>
          <a:p>
            <a:pPr algn="just">
              <a:lnSpc>
                <a:spcPct val="100000"/>
              </a:lnSpc>
              <a:spcBef>
                <a:spcPts val="519"/>
              </a:spcBef>
            </a:pPr>
            <a:endParaRPr b="0" lang="en-US" sz="2600" spc="-1" strike="noStrike">
              <a:solidFill>
                <a:srgbClr val="000000"/>
              </a:solidFill>
              <a:latin typeface="Calibri"/>
            </a:endParaRPr>
          </a:p>
          <a:p>
            <a:pPr>
              <a:lnSpc>
                <a:spcPct val="100000"/>
              </a:lnSpc>
              <a:spcBef>
                <a:spcPts val="519"/>
              </a:spcBef>
            </a:pPr>
            <a:endParaRPr b="0" lang="en-US" sz="2600" spc="-1" strike="noStrike">
              <a:solidFill>
                <a:srgbClr val="000000"/>
              </a:solidFill>
              <a:latin typeface="Calibri"/>
            </a:endParaRPr>
          </a:p>
          <a:p>
            <a:pPr>
              <a:lnSpc>
                <a:spcPct val="100000"/>
              </a:lnSpc>
              <a:spcBef>
                <a:spcPts val="519"/>
              </a:spcBef>
            </a:pPr>
            <a:endParaRPr b="0" lang="en-US" sz="2600" spc="-1" strike="noStrike">
              <a:solidFill>
                <a:srgbClr val="000000"/>
              </a:solidFill>
              <a:latin typeface="Calibri"/>
            </a:endParaRPr>
          </a:p>
          <a:p>
            <a:pPr>
              <a:lnSpc>
                <a:spcPct val="100000"/>
              </a:lnSpc>
              <a:spcBef>
                <a:spcPts val="519"/>
              </a:spcBef>
            </a:pPr>
            <a:endParaRPr b="0" lang="en-US" sz="2600" spc="-1" strike="noStrike">
              <a:solidFill>
                <a:srgbClr val="000000"/>
              </a:solidFill>
              <a:latin typeface="Calibri"/>
            </a:endParaRPr>
          </a:p>
        </p:txBody>
      </p:sp>
      <p:graphicFrame>
        <p:nvGraphicFramePr>
          <p:cNvPr id="749" name="Object 3"/>
          <p:cNvGraphicFramePr/>
          <p:nvPr/>
        </p:nvGraphicFramePr>
        <p:xfrm>
          <a:off x="3809880" y="2362320"/>
          <a:ext cx="4221360" cy="748800"/>
        </p:xfrm>
        <a:graphic>
          <a:graphicData uri="http://schemas.openxmlformats.org/presentationml/2006/ole">
            <p:oleObj progId="Equation.3" r:id="rId1" spid="">
              <p:embed/>
              <p:pic>
                <p:nvPicPr>
                  <p:cNvPr id="750" name="Object 2" descr=""/>
                  <p:cNvPicPr/>
                  <p:nvPr/>
                </p:nvPicPr>
                <p:blipFill>
                  <a:blip r:embed="rId2"/>
                  <a:stretch/>
                </p:blipFill>
                <p:spPr>
                  <a:xfrm>
                    <a:off x="3809880" y="2362320"/>
                    <a:ext cx="4221360" cy="748800"/>
                  </a:xfrm>
                  <a:prstGeom prst="rect">
                    <a:avLst/>
                  </a:prstGeom>
                  <a:ln>
                    <a:noFill/>
                  </a:ln>
                </p:spPr>
              </p:pic>
            </p:oleObj>
          </a:graphicData>
        </a:graphic>
      </p:graphicFrame>
    </p:spTree>
  </p:cSld>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1" name="TextShape 1"/>
          <p:cNvSpPr txBox="1"/>
          <p:nvPr/>
        </p:nvSpPr>
        <p:spPr>
          <a:xfrm>
            <a:off x="-30492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Channel Impulse Response</a:t>
            </a:r>
            <a:endParaRPr b="0" lang="en-US" sz="4400" spc="-1" strike="noStrike">
              <a:solidFill>
                <a:srgbClr val="000000"/>
              </a:solidFill>
              <a:latin typeface="Verdana"/>
            </a:endParaRPr>
          </a:p>
        </p:txBody>
      </p:sp>
      <p:sp>
        <p:nvSpPr>
          <p:cNvPr id="752" name="TextShape 2"/>
          <p:cNvSpPr txBox="1"/>
          <p:nvPr/>
        </p:nvSpPr>
        <p:spPr>
          <a:xfrm>
            <a:off x="0" y="1600200"/>
            <a:ext cx="9143640" cy="4525560"/>
          </a:xfrm>
          <a:prstGeom prst="rect">
            <a:avLst/>
          </a:prstGeom>
          <a:noFill/>
          <a:ln w="9360">
            <a:noFill/>
          </a:ln>
        </p:spPr>
        <p:txBody>
          <a:bodyPr/>
          <a:p>
            <a:pPr marL="343080" indent="-342720">
              <a:lnSpc>
                <a:spcPct val="100000"/>
              </a:lnSpc>
              <a:spcBef>
                <a:spcPts val="519"/>
              </a:spcBef>
              <a:buClr>
                <a:srgbClr val="000000"/>
              </a:buClr>
              <a:buFont typeface="Arial"/>
              <a:buChar char="•"/>
            </a:pPr>
            <a:r>
              <a:rPr b="0" lang="en-US" sz="2600" spc="-1" strike="noStrike">
                <a:solidFill>
                  <a:srgbClr val="000000"/>
                </a:solidFill>
                <a:latin typeface="Calibri"/>
              </a:rPr>
              <a:t>If the </a:t>
            </a:r>
            <a:r>
              <a:rPr b="1" lang="en-US" sz="2600" spc="-1" strike="noStrike">
                <a:solidFill>
                  <a:srgbClr val="ff0000"/>
                </a:solidFill>
                <a:latin typeface="Calibri"/>
              </a:rPr>
              <a:t>channel is </a:t>
            </a:r>
            <a:r>
              <a:rPr b="1" i="1" lang="en-US" sz="2600" spc="-1" strike="noStrike">
                <a:solidFill>
                  <a:srgbClr val="ff0000"/>
                </a:solidFill>
                <a:latin typeface="Calibri"/>
              </a:rPr>
              <a:t>stationary</a:t>
            </a:r>
            <a:r>
              <a:rPr b="1" lang="en-US" sz="2600" spc="-1" strike="noStrike">
                <a:solidFill>
                  <a:srgbClr val="ff0000"/>
                </a:solidFill>
                <a:latin typeface="Calibri"/>
              </a:rPr>
              <a:t> over a small time interval</a:t>
            </a:r>
            <a:r>
              <a:rPr b="0" lang="en-US" sz="2600" spc="-1" strike="noStrike">
                <a:solidFill>
                  <a:srgbClr val="ff0000"/>
                </a:solidFill>
                <a:latin typeface="Calibri"/>
              </a:rPr>
              <a:t> </a:t>
            </a:r>
            <a:r>
              <a:rPr b="0" lang="en-US" sz="2600" spc="-1" strike="noStrike">
                <a:solidFill>
                  <a:srgbClr val="000000"/>
                </a:solidFill>
                <a:latin typeface="Calibri"/>
              </a:rPr>
              <a:t>the </a:t>
            </a:r>
            <a:r>
              <a:rPr b="1" lang="en-US" sz="2600" spc="-1" strike="noStrike">
                <a:solidFill>
                  <a:srgbClr val="000000"/>
                </a:solidFill>
                <a:latin typeface="Calibri"/>
              </a:rPr>
              <a:t>channel impulse response </a:t>
            </a:r>
            <a:r>
              <a:rPr b="0" lang="en-US" sz="2600" spc="-1" strike="noStrike">
                <a:solidFill>
                  <a:srgbClr val="000000"/>
                </a:solidFill>
                <a:latin typeface="Calibri"/>
              </a:rPr>
              <a:t>may be written as:</a:t>
            </a:r>
            <a:endParaRPr b="0" lang="en-US" sz="2600" spc="-1" strike="noStrike">
              <a:solidFill>
                <a:srgbClr val="000000"/>
              </a:solidFill>
              <a:latin typeface="Calibri"/>
            </a:endParaRPr>
          </a:p>
          <a:p>
            <a:pPr>
              <a:lnSpc>
                <a:spcPct val="100000"/>
              </a:lnSpc>
              <a:spcBef>
                <a:spcPts val="519"/>
              </a:spcBef>
            </a:pPr>
            <a:endParaRPr b="0" lang="en-US" sz="2600" spc="-1" strike="noStrike">
              <a:solidFill>
                <a:srgbClr val="000000"/>
              </a:solidFill>
              <a:latin typeface="Calibri"/>
            </a:endParaRPr>
          </a:p>
          <a:p>
            <a:pPr>
              <a:lnSpc>
                <a:spcPct val="100000"/>
              </a:lnSpc>
              <a:spcBef>
                <a:spcPts val="519"/>
              </a:spcBef>
            </a:pPr>
            <a:endParaRPr b="0" lang="en-US" sz="2600" spc="-1" strike="noStrike">
              <a:solidFill>
                <a:srgbClr val="000000"/>
              </a:solidFill>
              <a:latin typeface="Calibri"/>
            </a:endParaRPr>
          </a:p>
          <a:p>
            <a:pPr marL="343080" indent="-342720" algn="just">
              <a:lnSpc>
                <a:spcPct val="100000"/>
              </a:lnSpc>
              <a:spcBef>
                <a:spcPts val="519"/>
              </a:spcBef>
              <a:buClr>
                <a:srgbClr val="000000"/>
              </a:buClr>
              <a:buFont typeface="Arial"/>
              <a:buChar char="•"/>
            </a:pPr>
            <a:r>
              <a:rPr b="0" i="1" lang="en-US" sz="2600" spc="-1" strike="noStrike">
                <a:solidFill>
                  <a:srgbClr val="000000"/>
                </a:solidFill>
                <a:latin typeface="Calibri"/>
              </a:rPr>
              <a:t>α</a:t>
            </a:r>
            <a:r>
              <a:rPr b="0" i="1" lang="en-US" sz="2600" spc="-1" strike="noStrike" baseline="-25000">
                <a:solidFill>
                  <a:srgbClr val="000000"/>
                </a:solidFill>
                <a:latin typeface="Calibri"/>
              </a:rPr>
              <a:t>i</a:t>
            </a:r>
            <a:r>
              <a:rPr b="0" i="1" lang="en-US" sz="2600" spc="-1" strike="noStrike">
                <a:solidFill>
                  <a:srgbClr val="000000"/>
                </a:solidFill>
                <a:latin typeface="Calibri"/>
              </a:rPr>
              <a:t> &amp; θ</a:t>
            </a:r>
            <a:r>
              <a:rPr b="0" i="1" lang="en-US" sz="2600" spc="-1" strike="noStrike" baseline="-25000">
                <a:solidFill>
                  <a:srgbClr val="000000"/>
                </a:solidFill>
                <a:latin typeface="Calibri"/>
              </a:rPr>
              <a:t>i</a:t>
            </a:r>
            <a:r>
              <a:rPr b="0" lang="en-US" sz="2600" spc="-1" strike="noStrike">
                <a:solidFill>
                  <a:srgbClr val="000000"/>
                </a:solidFill>
                <a:latin typeface="Calibri"/>
              </a:rPr>
              <a:t> : the amplitude &amp; phase of the </a:t>
            </a:r>
            <a:r>
              <a:rPr b="1" i="1" lang="en-US" sz="2600" spc="-1" strike="noStrike">
                <a:solidFill>
                  <a:srgbClr val="000000"/>
                </a:solidFill>
                <a:latin typeface="Calibri"/>
              </a:rPr>
              <a:t>i</a:t>
            </a:r>
            <a:r>
              <a:rPr b="1" i="1" lang="en-US" sz="2600" spc="-1" strike="noStrike" baseline="30000">
                <a:solidFill>
                  <a:srgbClr val="000000"/>
                </a:solidFill>
                <a:latin typeface="Calibri"/>
              </a:rPr>
              <a:t>th</a:t>
            </a:r>
            <a:r>
              <a:rPr b="1" i="1" lang="en-US" sz="2600" spc="-1" strike="noStrike">
                <a:solidFill>
                  <a:srgbClr val="000000"/>
                </a:solidFill>
                <a:latin typeface="Calibri"/>
              </a:rPr>
              <a:t> multipath copy</a:t>
            </a:r>
            <a:endParaRPr b="0" lang="en-US" sz="2600" spc="-1" strike="noStrike">
              <a:solidFill>
                <a:srgbClr val="000000"/>
              </a:solidFill>
              <a:latin typeface="Calibri"/>
            </a:endParaRPr>
          </a:p>
          <a:p>
            <a:pPr marL="343080" indent="-342720" algn="just">
              <a:lnSpc>
                <a:spcPct val="100000"/>
              </a:lnSpc>
              <a:spcBef>
                <a:spcPts val="519"/>
              </a:spcBef>
              <a:buClr>
                <a:srgbClr val="000000"/>
              </a:buClr>
              <a:buFont typeface="Arial"/>
              <a:buChar char="•"/>
            </a:pPr>
            <a:r>
              <a:rPr b="0" i="1" lang="en-US" sz="2600" spc="-1" strike="noStrike">
                <a:solidFill>
                  <a:srgbClr val="000000"/>
                </a:solidFill>
                <a:latin typeface="Calibri"/>
              </a:rPr>
              <a:t>t</a:t>
            </a:r>
            <a:r>
              <a:rPr b="0" i="1" lang="en-US" sz="2600" spc="-1" strike="noStrike" baseline="-25000">
                <a:solidFill>
                  <a:srgbClr val="000000"/>
                </a:solidFill>
                <a:latin typeface="Calibri"/>
              </a:rPr>
              <a:t>i</a:t>
            </a:r>
            <a:r>
              <a:rPr b="0" i="1" lang="en-US" sz="2600" spc="-1" strike="noStrike">
                <a:solidFill>
                  <a:srgbClr val="000000"/>
                </a:solidFill>
                <a:latin typeface="Calibri"/>
              </a:rPr>
              <a:t> : </a:t>
            </a:r>
            <a:r>
              <a:rPr b="0" lang="en-US" sz="2600" spc="-1" strike="noStrike">
                <a:solidFill>
                  <a:srgbClr val="000000"/>
                </a:solidFill>
                <a:latin typeface="Calibri"/>
              </a:rPr>
              <a:t>time of arrival of the i</a:t>
            </a:r>
            <a:r>
              <a:rPr b="0" lang="en-US" sz="2600" spc="-1" strike="noStrike" baseline="30000">
                <a:solidFill>
                  <a:srgbClr val="000000"/>
                </a:solidFill>
                <a:latin typeface="Calibri"/>
              </a:rPr>
              <a:t>th </a:t>
            </a:r>
            <a:r>
              <a:rPr b="0" lang="en-US" sz="2600" spc="-1" strike="noStrike">
                <a:solidFill>
                  <a:srgbClr val="000000"/>
                </a:solidFill>
                <a:latin typeface="Calibri"/>
              </a:rPr>
              <a:t>copy</a:t>
            </a:r>
            <a:endParaRPr b="0" lang="en-US" sz="2600" spc="-1" strike="noStrike">
              <a:solidFill>
                <a:srgbClr val="000000"/>
              </a:solidFill>
              <a:latin typeface="Calibri"/>
            </a:endParaRPr>
          </a:p>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  </a:t>
            </a:r>
            <a:r>
              <a:rPr b="0" lang="en-US" sz="2600" spc="-1" strike="noStrike">
                <a:solidFill>
                  <a:srgbClr val="000000"/>
                </a:solidFill>
                <a:latin typeface="Calibri"/>
              </a:rPr>
              <a:t>δ(t)  is the Dirac function</a:t>
            </a:r>
            <a:endParaRPr b="0" lang="en-US" sz="2600" spc="-1" strike="noStrike">
              <a:solidFill>
                <a:srgbClr val="000000"/>
              </a:solidFill>
              <a:latin typeface="Calibri"/>
            </a:endParaRPr>
          </a:p>
          <a:p>
            <a:pPr algn="just">
              <a:lnSpc>
                <a:spcPct val="100000"/>
              </a:lnSpc>
              <a:spcBef>
                <a:spcPts val="519"/>
              </a:spcBef>
            </a:pPr>
            <a:endParaRPr b="0" lang="en-US" sz="2600" spc="-1" strike="noStrike">
              <a:solidFill>
                <a:srgbClr val="000000"/>
              </a:solidFill>
              <a:latin typeface="Calibri"/>
            </a:endParaRPr>
          </a:p>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Channel frequency response H(f): Fourier transform of h(t)</a:t>
            </a:r>
            <a:endParaRPr b="0" lang="en-US" sz="2600" spc="-1" strike="noStrike">
              <a:solidFill>
                <a:srgbClr val="000000"/>
              </a:solidFill>
              <a:latin typeface="Calibri"/>
            </a:endParaRPr>
          </a:p>
          <a:p>
            <a:pPr algn="just">
              <a:lnSpc>
                <a:spcPct val="100000"/>
              </a:lnSpc>
              <a:spcBef>
                <a:spcPts val="519"/>
              </a:spcBef>
            </a:pPr>
            <a:endParaRPr b="0" lang="en-US" sz="2600" spc="-1" strike="noStrike">
              <a:solidFill>
                <a:srgbClr val="000000"/>
              </a:solidFill>
              <a:latin typeface="Calibri"/>
            </a:endParaRPr>
          </a:p>
          <a:p>
            <a:pPr algn="just">
              <a:lnSpc>
                <a:spcPct val="100000"/>
              </a:lnSpc>
              <a:spcBef>
                <a:spcPts val="519"/>
              </a:spcBef>
            </a:pPr>
            <a:endParaRPr b="0" lang="en-US" sz="2600" spc="-1" strike="noStrike">
              <a:solidFill>
                <a:srgbClr val="000000"/>
              </a:solidFill>
              <a:latin typeface="Calibri"/>
            </a:endParaRPr>
          </a:p>
          <a:p>
            <a:pPr algn="just">
              <a:lnSpc>
                <a:spcPct val="100000"/>
              </a:lnSpc>
              <a:spcBef>
                <a:spcPts val="519"/>
              </a:spcBef>
            </a:pPr>
            <a:endParaRPr b="0" lang="en-US" sz="2600" spc="-1" strike="noStrike">
              <a:solidFill>
                <a:srgbClr val="000000"/>
              </a:solidFill>
              <a:latin typeface="Calibri"/>
            </a:endParaRPr>
          </a:p>
          <a:p>
            <a:pPr algn="just">
              <a:lnSpc>
                <a:spcPct val="100000"/>
              </a:lnSpc>
              <a:spcBef>
                <a:spcPts val="519"/>
              </a:spcBef>
            </a:pPr>
            <a:endParaRPr b="0" lang="en-US" sz="2600" spc="-1" strike="noStrike">
              <a:solidFill>
                <a:srgbClr val="000000"/>
              </a:solidFill>
              <a:latin typeface="Calibri"/>
            </a:endParaRPr>
          </a:p>
          <a:p>
            <a:pPr algn="just">
              <a:lnSpc>
                <a:spcPct val="100000"/>
              </a:lnSpc>
              <a:spcBef>
                <a:spcPts val="519"/>
              </a:spcBef>
            </a:pPr>
            <a:endParaRPr b="0" lang="en-US" sz="2600" spc="-1" strike="noStrike">
              <a:solidFill>
                <a:srgbClr val="000000"/>
              </a:solidFill>
              <a:latin typeface="Calibri"/>
            </a:endParaRPr>
          </a:p>
          <a:p>
            <a:pPr>
              <a:lnSpc>
                <a:spcPct val="100000"/>
              </a:lnSpc>
              <a:spcBef>
                <a:spcPts val="519"/>
              </a:spcBef>
            </a:pPr>
            <a:endParaRPr b="0" lang="en-US" sz="2600" spc="-1" strike="noStrike">
              <a:solidFill>
                <a:srgbClr val="000000"/>
              </a:solidFill>
              <a:latin typeface="Calibri"/>
            </a:endParaRPr>
          </a:p>
          <a:p>
            <a:pPr>
              <a:lnSpc>
                <a:spcPct val="100000"/>
              </a:lnSpc>
              <a:spcBef>
                <a:spcPts val="519"/>
              </a:spcBef>
            </a:pPr>
            <a:endParaRPr b="0" lang="en-US" sz="2600" spc="-1" strike="noStrike">
              <a:solidFill>
                <a:srgbClr val="000000"/>
              </a:solidFill>
              <a:latin typeface="Calibri"/>
            </a:endParaRPr>
          </a:p>
          <a:p>
            <a:pPr>
              <a:lnSpc>
                <a:spcPct val="100000"/>
              </a:lnSpc>
              <a:spcBef>
                <a:spcPts val="519"/>
              </a:spcBef>
            </a:pPr>
            <a:endParaRPr b="0" lang="en-US" sz="2600" spc="-1" strike="noStrike">
              <a:solidFill>
                <a:srgbClr val="000000"/>
              </a:solidFill>
              <a:latin typeface="Calibri"/>
            </a:endParaRPr>
          </a:p>
        </p:txBody>
      </p:sp>
      <p:graphicFrame>
        <p:nvGraphicFramePr>
          <p:cNvPr id="753" name="Object 3"/>
          <p:cNvGraphicFramePr/>
          <p:nvPr/>
        </p:nvGraphicFramePr>
        <p:xfrm>
          <a:off x="2895480" y="2666880"/>
          <a:ext cx="2933280" cy="672840"/>
        </p:xfrm>
        <a:graphic>
          <a:graphicData uri="http://schemas.openxmlformats.org/presentationml/2006/ole">
            <p:oleObj progId="Equation.3" r:id="rId1" spid="">
              <p:embed/>
              <p:pic>
                <p:nvPicPr>
                  <p:cNvPr id="754" name="Object 2" descr=""/>
                  <p:cNvPicPr/>
                  <p:nvPr/>
                </p:nvPicPr>
                <p:blipFill>
                  <a:blip r:embed="rId2"/>
                  <a:stretch/>
                </p:blipFill>
                <p:spPr>
                  <a:xfrm>
                    <a:off x="2895480" y="2666880"/>
                    <a:ext cx="2933280" cy="672840"/>
                  </a:xfrm>
                  <a:prstGeom prst="rect">
                    <a:avLst/>
                  </a:prstGeom>
                  <a:ln>
                    <a:noFill/>
                  </a:ln>
                </p:spPr>
              </p:pic>
            </p:oleObj>
          </a:graphicData>
        </a:graphic>
      </p:graphicFrame>
      <p:graphicFrame>
        <p:nvGraphicFramePr>
          <p:cNvPr id="755" name="Object 4"/>
          <p:cNvGraphicFramePr/>
          <p:nvPr/>
        </p:nvGraphicFramePr>
        <p:xfrm>
          <a:off x="3200400" y="5867280"/>
          <a:ext cx="2531880" cy="761760"/>
        </p:xfrm>
        <a:graphic>
          <a:graphicData uri="http://schemas.openxmlformats.org/presentationml/2006/ole">
            <p:oleObj progId="Equation.3" r:id="rId3" spid="">
              <p:embed/>
              <p:pic>
                <p:nvPicPr>
                  <p:cNvPr id="756" name="Object 5" descr=""/>
                  <p:cNvPicPr/>
                  <p:nvPr/>
                </p:nvPicPr>
                <p:blipFill>
                  <a:blip r:embed="rId4"/>
                  <a:stretch/>
                </p:blipFill>
                <p:spPr>
                  <a:xfrm>
                    <a:off x="3200400" y="5867280"/>
                    <a:ext cx="2531880" cy="761760"/>
                  </a:xfrm>
                  <a:prstGeom prst="rect">
                    <a:avLst/>
                  </a:prstGeom>
                  <a:ln>
                    <a:noFill/>
                  </a:ln>
                </p:spPr>
              </p:pic>
            </p:oleObj>
          </a:graphicData>
        </a:graphic>
      </p:graphicFrame>
    </p:spTree>
  </p:cSld>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7" name="TextShape 1"/>
          <p:cNvSpPr txBox="1"/>
          <p:nvPr/>
        </p:nvSpPr>
        <p:spPr>
          <a:xfrm>
            <a:off x="0" y="0"/>
            <a:ext cx="8229240" cy="1142640"/>
          </a:xfrm>
          <a:prstGeom prst="rect">
            <a:avLst/>
          </a:prstGeom>
          <a:noFill/>
          <a:ln w="9360">
            <a:noFill/>
          </a:ln>
        </p:spPr>
        <p:txBody>
          <a:bodyPr anchor="ctr"/>
          <a:p>
            <a:pPr algn="ctr">
              <a:lnSpc>
                <a:spcPct val="100000"/>
              </a:lnSpc>
            </a:pPr>
            <a:r>
              <a:rPr b="0" lang="en-US" sz="4000" spc="-1" strike="noStrike">
                <a:solidFill>
                  <a:srgbClr val="000000"/>
                </a:solidFill>
                <a:latin typeface="Calibri"/>
              </a:rPr>
              <a:t>Power Spectral Density of </a:t>
            </a:r>
            <a:br/>
            <a:r>
              <a:rPr b="0" lang="en-US" sz="4000" spc="-1" strike="noStrike">
                <a:solidFill>
                  <a:srgbClr val="000000"/>
                </a:solidFill>
                <a:latin typeface="Calibri"/>
              </a:rPr>
              <a:t>the Received Signal</a:t>
            </a:r>
            <a:endParaRPr b="0" lang="en-US" sz="4000" spc="-1" strike="noStrike">
              <a:solidFill>
                <a:srgbClr val="000000"/>
              </a:solidFill>
              <a:latin typeface="Verdana"/>
            </a:endParaRPr>
          </a:p>
        </p:txBody>
      </p:sp>
      <p:sp>
        <p:nvSpPr>
          <p:cNvPr id="758" name="TextShape 2"/>
          <p:cNvSpPr txBox="1"/>
          <p:nvPr/>
        </p:nvSpPr>
        <p:spPr>
          <a:xfrm>
            <a:off x="0" y="685800"/>
            <a:ext cx="9143640" cy="3077640"/>
          </a:xfrm>
          <a:prstGeom prst="rect">
            <a:avLst/>
          </a:prstGeom>
          <a:noFill/>
          <a:ln w="9360">
            <a:noFill/>
          </a:ln>
        </p:spPr>
        <p:txBody>
          <a:bodyPr/>
          <a:p>
            <a:pPr algn="just">
              <a:lnSpc>
                <a:spcPct val="80000"/>
              </a:lnSpc>
              <a:spcBef>
                <a:spcPts val="479"/>
              </a:spcBef>
            </a:pPr>
            <a:endParaRPr b="0" lang="en-US" sz="3200" spc="-1" strike="noStrike">
              <a:solidFill>
                <a:srgbClr val="000000"/>
              </a:solidFill>
              <a:latin typeface="Calibri"/>
            </a:endParaRPr>
          </a:p>
          <a:p>
            <a:pPr algn="just">
              <a:lnSpc>
                <a:spcPct val="80000"/>
              </a:lnSpc>
              <a:spcBef>
                <a:spcPts val="479"/>
              </a:spcBef>
            </a:pPr>
            <a:endParaRPr b="0" lang="en-US" sz="3200" spc="-1" strike="noStrike">
              <a:solidFill>
                <a:srgbClr val="000000"/>
              </a:solidFill>
              <a:latin typeface="Calibri"/>
            </a:endParaRPr>
          </a:p>
          <a:p>
            <a:pPr algn="just">
              <a:lnSpc>
                <a:spcPct val="80000"/>
              </a:lnSpc>
              <a:spcBef>
                <a:spcPts val="479"/>
              </a:spcBef>
            </a:pPr>
            <a:endParaRPr b="0" lang="en-US" sz="3200" spc="-1" strike="noStrike">
              <a:solidFill>
                <a:srgbClr val="000000"/>
              </a:solidFill>
              <a:latin typeface="Calibri"/>
            </a:endParaRPr>
          </a:p>
          <a:p>
            <a:pPr algn="just">
              <a:lnSpc>
                <a:spcPct val="80000"/>
              </a:lnSpc>
              <a:spcBef>
                <a:spcPts val="479"/>
              </a:spcBef>
            </a:pPr>
            <a:endParaRPr b="0" lang="en-US" sz="3200" spc="-1" strike="noStrike">
              <a:solidFill>
                <a:srgbClr val="000000"/>
              </a:solidFill>
              <a:latin typeface="Calibri"/>
            </a:endParaRPr>
          </a:p>
          <a:p>
            <a:pPr algn="just">
              <a:lnSpc>
                <a:spcPct val="80000"/>
              </a:lnSpc>
              <a:spcBef>
                <a:spcPts val="479"/>
              </a:spcBef>
            </a:pPr>
            <a:endParaRPr b="0" lang="en-US" sz="3200" spc="-1" strike="noStrike">
              <a:solidFill>
                <a:srgbClr val="000000"/>
              </a:solidFill>
              <a:latin typeface="Calibri"/>
            </a:endParaRPr>
          </a:p>
          <a:p>
            <a:pPr marL="343080" indent="-342720" algn="just">
              <a:lnSpc>
                <a:spcPct val="80000"/>
              </a:lnSpc>
              <a:spcBef>
                <a:spcPts val="479"/>
              </a:spcBef>
            </a:pPr>
            <a:r>
              <a:rPr b="0" lang="en-US" sz="2400" spc="-1" strike="noStrike">
                <a:solidFill>
                  <a:srgbClr val="000000"/>
                </a:solidFill>
                <a:latin typeface="Calibri"/>
              </a:rPr>
              <a:t>The power spectral density of the </a:t>
            </a:r>
            <a:r>
              <a:rPr b="1" i="1" lang="en-US" sz="2400" spc="-1" strike="noStrike">
                <a:solidFill>
                  <a:srgbClr val="ff0000"/>
                </a:solidFill>
                <a:latin typeface="Calibri"/>
              </a:rPr>
              <a:t>received signal </a:t>
            </a:r>
            <a:r>
              <a:rPr b="0" lang="en-US" sz="2400" spc="-1" strike="noStrike">
                <a:solidFill>
                  <a:srgbClr val="000000"/>
                </a:solidFill>
                <a:latin typeface="Calibri"/>
              </a:rPr>
              <a:t>(S</a:t>
            </a:r>
            <a:r>
              <a:rPr b="0" lang="en-US" sz="2400" spc="-1" strike="noStrike" baseline="-25000">
                <a:solidFill>
                  <a:srgbClr val="000000"/>
                </a:solidFill>
                <a:latin typeface="Calibri"/>
              </a:rPr>
              <a:t>r</a:t>
            </a:r>
            <a:r>
              <a:rPr b="0" lang="en-US" sz="2400" spc="-1" strike="noStrike">
                <a:solidFill>
                  <a:srgbClr val="000000"/>
                </a:solidFill>
                <a:latin typeface="Calibri"/>
              </a:rPr>
              <a:t>) is equal to the power spectral density of the </a:t>
            </a:r>
            <a:r>
              <a:rPr b="1" i="1" lang="en-US" sz="2400" spc="-1" strike="noStrike">
                <a:solidFill>
                  <a:srgbClr val="00b050"/>
                </a:solidFill>
                <a:latin typeface="Calibri"/>
              </a:rPr>
              <a:t>transmitted signal </a:t>
            </a:r>
            <a:r>
              <a:rPr b="0" lang="en-US" sz="2400" spc="-1" strike="noStrike">
                <a:solidFill>
                  <a:srgbClr val="000000"/>
                </a:solidFill>
                <a:latin typeface="Calibri"/>
              </a:rPr>
              <a:t>(S</a:t>
            </a:r>
            <a:r>
              <a:rPr b="0" lang="en-US" sz="2400" spc="-1" strike="noStrike" baseline="-25000">
                <a:solidFill>
                  <a:srgbClr val="000000"/>
                </a:solidFill>
                <a:latin typeface="Calibri"/>
              </a:rPr>
              <a:t>t</a:t>
            </a:r>
            <a:r>
              <a:rPr b="0" lang="en-US" sz="2400" spc="-1" strike="noStrike">
                <a:solidFill>
                  <a:srgbClr val="000000"/>
                </a:solidFill>
                <a:latin typeface="Calibri"/>
              </a:rPr>
              <a:t>) </a:t>
            </a:r>
            <a:endParaRPr b="0" lang="en-US" sz="2400" spc="-1" strike="noStrike">
              <a:solidFill>
                <a:srgbClr val="000000"/>
              </a:solidFill>
              <a:latin typeface="Calibri"/>
            </a:endParaRPr>
          </a:p>
          <a:p>
            <a:pPr marL="343080" indent="-342720" algn="just">
              <a:lnSpc>
                <a:spcPct val="80000"/>
              </a:lnSpc>
              <a:spcBef>
                <a:spcPts val="479"/>
              </a:spcBef>
            </a:pPr>
            <a:r>
              <a:rPr b="0" lang="en-US" sz="2400" spc="-1" strike="noStrike">
                <a:solidFill>
                  <a:srgbClr val="000000"/>
                </a:solidFill>
                <a:latin typeface="Calibri"/>
              </a:rPr>
              <a:t>      </a:t>
            </a:r>
            <a:r>
              <a:rPr b="0" lang="en-US" sz="2400" spc="-1" strike="noStrike">
                <a:solidFill>
                  <a:srgbClr val="000000"/>
                </a:solidFill>
                <a:latin typeface="Calibri"/>
              </a:rPr>
              <a:t>multiplied by the </a:t>
            </a:r>
            <a:endParaRPr b="0" lang="en-US" sz="2400" spc="-1" strike="noStrike">
              <a:solidFill>
                <a:srgbClr val="000000"/>
              </a:solidFill>
              <a:latin typeface="Calibri"/>
            </a:endParaRPr>
          </a:p>
          <a:p>
            <a:pPr marL="343080" indent="-342720" algn="just">
              <a:lnSpc>
                <a:spcPct val="80000"/>
              </a:lnSpc>
              <a:spcBef>
                <a:spcPts val="479"/>
              </a:spcBef>
            </a:pPr>
            <a:r>
              <a:rPr b="0" lang="en-US" sz="2400" spc="-1" strike="noStrike">
                <a:solidFill>
                  <a:srgbClr val="000000"/>
                </a:solidFill>
                <a:latin typeface="Calibri"/>
              </a:rPr>
              <a:t>     </a:t>
            </a:r>
            <a:r>
              <a:rPr b="1" lang="en-US" sz="2400" spc="-1" strike="noStrike">
                <a:solidFill>
                  <a:srgbClr val="0070c0"/>
                </a:solidFill>
                <a:latin typeface="Calibri"/>
              </a:rPr>
              <a:t>square of the amplitude of the </a:t>
            </a:r>
            <a:r>
              <a:rPr b="1" i="1" lang="en-US" sz="2400" spc="-1" strike="noStrike">
                <a:solidFill>
                  <a:srgbClr val="0070c0"/>
                </a:solidFill>
                <a:latin typeface="Calibri"/>
              </a:rPr>
              <a:t>channel frequency response</a:t>
            </a:r>
            <a:endParaRPr b="0" lang="en-US" sz="2400" spc="-1" strike="noStrike">
              <a:solidFill>
                <a:srgbClr val="000000"/>
              </a:solidFill>
              <a:latin typeface="Calibri"/>
            </a:endParaRPr>
          </a:p>
          <a:p>
            <a:pPr>
              <a:lnSpc>
                <a:spcPct val="80000"/>
              </a:lnSpc>
              <a:spcBef>
                <a:spcPts val="479"/>
              </a:spcBef>
            </a:pPr>
            <a:endParaRPr b="0" lang="en-US" sz="2400" spc="-1" strike="noStrike">
              <a:solidFill>
                <a:srgbClr val="000000"/>
              </a:solidFill>
              <a:latin typeface="Calibri"/>
            </a:endParaRPr>
          </a:p>
          <a:p>
            <a:pPr>
              <a:lnSpc>
                <a:spcPct val="80000"/>
              </a:lnSpc>
              <a:spcBef>
                <a:spcPts val="479"/>
              </a:spcBef>
            </a:pPr>
            <a:endParaRPr b="0" lang="en-US" sz="2400" spc="-1" strike="noStrike">
              <a:solidFill>
                <a:srgbClr val="000000"/>
              </a:solidFill>
              <a:latin typeface="Calibri"/>
            </a:endParaRPr>
          </a:p>
          <a:p>
            <a:pPr marL="343080" indent="-342720">
              <a:lnSpc>
                <a:spcPct val="80000"/>
              </a:lnSpc>
              <a:spcBef>
                <a:spcPts val="479"/>
              </a:spcBef>
            </a:pPr>
            <a:endParaRPr b="0" lang="en-US" sz="2400" spc="-1" strike="noStrike">
              <a:solidFill>
                <a:srgbClr val="000000"/>
              </a:solidFill>
              <a:latin typeface="Calibri"/>
            </a:endParaRPr>
          </a:p>
          <a:p>
            <a:pPr>
              <a:lnSpc>
                <a:spcPct val="80000"/>
              </a:lnSpc>
              <a:spcBef>
                <a:spcPts val="479"/>
              </a:spcBef>
            </a:pPr>
            <a:endParaRPr b="0" lang="en-US" sz="2400" spc="-1" strike="noStrike">
              <a:solidFill>
                <a:srgbClr val="000000"/>
              </a:solidFill>
              <a:latin typeface="Calibri"/>
            </a:endParaRPr>
          </a:p>
          <a:p>
            <a:pPr>
              <a:lnSpc>
                <a:spcPct val="80000"/>
              </a:lnSpc>
              <a:spcBef>
                <a:spcPts val="479"/>
              </a:spcBef>
            </a:pPr>
            <a:endParaRPr b="0" lang="en-US" sz="2400" spc="-1" strike="noStrike">
              <a:solidFill>
                <a:srgbClr val="000000"/>
              </a:solidFill>
              <a:latin typeface="Calibri"/>
            </a:endParaRPr>
          </a:p>
          <a:p>
            <a:pPr>
              <a:lnSpc>
                <a:spcPct val="80000"/>
              </a:lnSpc>
              <a:spcBef>
                <a:spcPts val="479"/>
              </a:spcBef>
            </a:pPr>
            <a:endParaRPr b="0" lang="en-US" sz="2400" spc="-1" strike="noStrike">
              <a:solidFill>
                <a:srgbClr val="000000"/>
              </a:solidFill>
              <a:latin typeface="Calibri"/>
            </a:endParaRPr>
          </a:p>
        </p:txBody>
      </p:sp>
      <p:graphicFrame>
        <p:nvGraphicFramePr>
          <p:cNvPr id="759" name="Object 3"/>
          <p:cNvGraphicFramePr/>
          <p:nvPr/>
        </p:nvGraphicFramePr>
        <p:xfrm>
          <a:off x="3352680" y="4419720"/>
          <a:ext cx="1980720" cy="533160"/>
        </p:xfrm>
        <a:graphic>
          <a:graphicData uri="http://schemas.openxmlformats.org/presentationml/2006/ole">
            <p:oleObj progId="Equation.3" r:id="rId1" spid="">
              <p:embed/>
              <p:pic>
                <p:nvPicPr>
                  <p:cNvPr id="760" name="Object 2" descr=""/>
                  <p:cNvPicPr/>
                  <p:nvPr/>
                </p:nvPicPr>
                <p:blipFill>
                  <a:blip r:embed="rId2"/>
                  <a:stretch/>
                </p:blipFill>
                <p:spPr>
                  <a:xfrm>
                    <a:off x="3352680" y="4419720"/>
                    <a:ext cx="1980720" cy="533160"/>
                  </a:xfrm>
                  <a:prstGeom prst="rect">
                    <a:avLst/>
                  </a:prstGeom>
                  <a:ln>
                    <a:noFill/>
                  </a:ln>
                </p:spPr>
              </p:pic>
            </p:oleObj>
          </a:graphicData>
        </a:graphic>
      </p:graphicFrame>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6" name="TextShape 1"/>
          <p:cNvSpPr txBox="1"/>
          <p:nvPr/>
        </p:nvSpPr>
        <p:spPr>
          <a:xfrm>
            <a:off x="-22860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Βασικοί Όροι στα Σήματα</a:t>
            </a:r>
            <a:endParaRPr b="0" lang="en-US" sz="4400" spc="-1" strike="noStrike">
              <a:solidFill>
                <a:srgbClr val="000000"/>
              </a:solidFill>
              <a:latin typeface="Verdana"/>
            </a:endParaRPr>
          </a:p>
        </p:txBody>
      </p:sp>
      <p:sp>
        <p:nvSpPr>
          <p:cNvPr id="487" name="TextShape 2"/>
          <p:cNvSpPr txBox="1"/>
          <p:nvPr/>
        </p:nvSpPr>
        <p:spPr>
          <a:xfrm>
            <a:off x="152280" y="1143000"/>
            <a:ext cx="9219960" cy="4525560"/>
          </a:xfrm>
          <a:prstGeom prst="rect">
            <a:avLst/>
          </a:prstGeom>
          <a:noFill/>
          <a:ln w="9360">
            <a:noFill/>
          </a:ln>
        </p:spPr>
        <p:txBody>
          <a:bodyPr/>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Σύστημα: φυσική διάταξη που παράγει ένα σήμα εξόδου σε απόκριση ενός σήματος εισόδου</a:t>
            </a:r>
            <a:endParaRPr b="0" lang="en-US" sz="2200" spc="-1" strike="noStrike">
              <a:solidFill>
                <a:srgbClr val="000000"/>
              </a:solidFill>
              <a:latin typeface="Calibri"/>
            </a:endParaRPr>
          </a:p>
        </p:txBody>
      </p:sp>
      <p:sp>
        <p:nvSpPr>
          <p:cNvPr id="488" name="TextShape 3"/>
          <p:cNvSpPr txBox="1"/>
          <p:nvPr/>
        </p:nvSpPr>
        <p:spPr>
          <a:xfrm>
            <a:off x="12600" y="2133720"/>
            <a:ext cx="8991360" cy="4525560"/>
          </a:xfrm>
          <a:prstGeom prst="rect">
            <a:avLst/>
          </a:prstGeom>
          <a:noFill/>
          <a:ln w="9360">
            <a:noFill/>
          </a:ln>
        </p:spPr>
        <p:txBody>
          <a:bodyPr/>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Σήμα εισόδου: </a:t>
            </a:r>
            <a:r>
              <a:rPr b="1" lang="en-US" sz="2200" spc="-1" strike="noStrike">
                <a:solidFill>
                  <a:srgbClr val="ff0000"/>
                </a:solidFill>
                <a:latin typeface="Calibri"/>
              </a:rPr>
              <a:t>διέγερση</a:t>
            </a:r>
            <a:r>
              <a:rPr b="0" lang="en-US" sz="2200" spc="-1" strike="noStrike">
                <a:solidFill>
                  <a:srgbClr val="000000"/>
                </a:solidFill>
                <a:latin typeface="Calibri"/>
              </a:rPr>
              <a:t> (excitation)</a:t>
            </a:r>
            <a:endParaRPr b="0" lang="en-US" sz="2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Σήμα εξόδου: </a:t>
            </a:r>
            <a:r>
              <a:rPr b="1" lang="en-US" sz="2200" spc="-1" strike="noStrike">
                <a:solidFill>
                  <a:srgbClr val="ff0000"/>
                </a:solidFill>
                <a:latin typeface="Calibri"/>
              </a:rPr>
              <a:t>απόκριση</a:t>
            </a:r>
            <a:r>
              <a:rPr b="0" lang="en-US" sz="2200" spc="-1" strike="noStrike">
                <a:solidFill>
                  <a:srgbClr val="000000"/>
                </a:solidFill>
                <a:latin typeface="Calibri"/>
              </a:rPr>
              <a:t> (response)</a:t>
            </a:r>
            <a:endParaRPr b="0" lang="en-US" sz="2200" spc="-1" strike="noStrike">
              <a:solidFill>
                <a:srgbClr val="000000"/>
              </a:solidFill>
              <a:latin typeface="Calibri"/>
            </a:endParaRPr>
          </a:p>
        </p:txBody>
      </p:sp>
      <p:sp>
        <p:nvSpPr>
          <p:cNvPr id="489" name="TextShape 4"/>
          <p:cNvSpPr txBox="1"/>
          <p:nvPr/>
        </p:nvSpPr>
        <p:spPr>
          <a:xfrm>
            <a:off x="6553080" y="6356520"/>
            <a:ext cx="2133360" cy="364680"/>
          </a:xfrm>
          <a:prstGeom prst="rect">
            <a:avLst/>
          </a:prstGeom>
          <a:noFill/>
          <a:ln>
            <a:noFill/>
          </a:ln>
        </p:spPr>
        <p:txBody>
          <a:bodyPr anchor="ctr"/>
          <a:p>
            <a:pPr algn="r">
              <a:lnSpc>
                <a:spcPct val="100000"/>
              </a:lnSpc>
            </a:pPr>
            <a:fld id="{5EEEFC93-33D8-42B5-849C-DC77D7F6A325}" type="slidenum">
              <a:rPr b="0" lang="en-US" sz="1200" spc="-1" strike="noStrike">
                <a:solidFill>
                  <a:srgbClr val="8b8b8b"/>
                </a:solidFill>
                <a:latin typeface="Verdana"/>
              </a:rPr>
              <a:t>&lt;number&gt;</a:t>
            </a:fld>
            <a:endParaRPr b="0" lang="en-US" sz="1200" spc="-1" strike="noStrike">
              <a:latin typeface="Times New Roman"/>
            </a:endParaRPr>
          </a:p>
        </p:txBody>
      </p:sp>
      <p:pic>
        <p:nvPicPr>
          <p:cNvPr id="490" name="Picture 2" descr=""/>
          <p:cNvPicPr/>
          <p:nvPr/>
        </p:nvPicPr>
        <p:blipFill>
          <a:blip r:embed="rId1"/>
          <a:stretch/>
        </p:blipFill>
        <p:spPr>
          <a:xfrm>
            <a:off x="533520" y="3581280"/>
            <a:ext cx="7357680" cy="264276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1" name="TextShape 1"/>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Doppler Effect</a:t>
            </a:r>
            <a:endParaRPr b="0" lang="en-US" sz="4400" spc="-1" strike="noStrike">
              <a:solidFill>
                <a:srgbClr val="000000"/>
              </a:solidFill>
              <a:latin typeface="Verdana"/>
            </a:endParaRPr>
          </a:p>
        </p:txBody>
      </p:sp>
      <p:sp>
        <p:nvSpPr>
          <p:cNvPr id="762" name="TextShape 2"/>
          <p:cNvSpPr txBox="1"/>
          <p:nvPr/>
        </p:nvSpPr>
        <p:spPr>
          <a:xfrm>
            <a:off x="152280" y="1600200"/>
            <a:ext cx="8915040" cy="4525560"/>
          </a:xfrm>
          <a:prstGeom prst="rect">
            <a:avLst/>
          </a:prstGeom>
          <a:noFill/>
          <a:ln w="9360">
            <a:noFill/>
          </a:ln>
        </p:spPr>
        <p:txBody>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The Doppler effect is observed whenever the source of waves is moving with respect to an observer</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It is the effect produced by a moving source of waves in which there is an apparent upward (downward) shift in frequency for observers towards whom the source is approaching (receding), respectively </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The shift in frequency of the wave that is caused by the relative motion of the source of the wave (transmitter) and the observer (receiver) </a:t>
            </a:r>
            <a:endParaRPr b="0" lang="en-US" sz="2400" spc="-1" strike="noStrike">
              <a:solidFill>
                <a:srgbClr val="000000"/>
              </a:solidFill>
              <a:latin typeface="Calibri"/>
            </a:endParaRPr>
          </a:p>
        </p:txBody>
      </p:sp>
      <p:sp>
        <p:nvSpPr>
          <p:cNvPr id="763" name="TextShape 3"/>
          <p:cNvSpPr txBox="1"/>
          <p:nvPr/>
        </p:nvSpPr>
        <p:spPr>
          <a:xfrm>
            <a:off x="6553080" y="6356520"/>
            <a:ext cx="2133360" cy="364680"/>
          </a:xfrm>
          <a:prstGeom prst="rect">
            <a:avLst/>
          </a:prstGeom>
          <a:noFill/>
          <a:ln>
            <a:noFill/>
          </a:ln>
        </p:spPr>
        <p:txBody>
          <a:bodyPr anchor="ctr"/>
          <a:p>
            <a:pPr algn="r">
              <a:lnSpc>
                <a:spcPct val="100000"/>
              </a:lnSpc>
            </a:pPr>
            <a:fld id="{5063719A-6060-4605-8F79-DD3CF316A9B0}"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4" name="TextShape 1"/>
          <p:cNvSpPr txBox="1"/>
          <p:nvPr/>
        </p:nvSpPr>
        <p:spPr>
          <a:xfrm>
            <a:off x="6553080" y="6356520"/>
            <a:ext cx="2133360" cy="364680"/>
          </a:xfrm>
          <a:prstGeom prst="rect">
            <a:avLst/>
          </a:prstGeom>
          <a:noFill/>
          <a:ln>
            <a:noFill/>
          </a:ln>
        </p:spPr>
        <p:txBody>
          <a:bodyPr anchor="ctr"/>
          <a:p>
            <a:pPr algn="r">
              <a:lnSpc>
                <a:spcPct val="100000"/>
              </a:lnSpc>
            </a:pPr>
            <a:fld id="{868C5E7D-CB35-46A2-8DD3-5669F7AC5590}" type="slidenum">
              <a:rPr b="0" lang="en-US" sz="1200" spc="-1" strike="noStrike">
                <a:solidFill>
                  <a:srgbClr val="8b8b8b"/>
                </a:solidFill>
                <a:latin typeface="Verdana"/>
              </a:rPr>
              <a:t>&lt;number&gt;</a:t>
            </a:fld>
            <a:endParaRPr b="0" lang="en-US" sz="1200" spc="-1" strike="noStrike">
              <a:latin typeface="Times New Roman"/>
            </a:endParaRPr>
          </a:p>
        </p:txBody>
      </p:sp>
      <p:pic>
        <p:nvPicPr>
          <p:cNvPr id="765" name="Picture 2" descr=""/>
          <p:cNvPicPr/>
          <p:nvPr/>
        </p:nvPicPr>
        <p:blipFill>
          <a:blip r:embed="rId1"/>
          <a:stretch/>
        </p:blipFill>
        <p:spPr>
          <a:xfrm>
            <a:off x="1419120" y="1100160"/>
            <a:ext cx="6305040" cy="4657320"/>
          </a:xfrm>
          <a:prstGeom prst="rect">
            <a:avLst/>
          </a:prstGeom>
          <a:ln w="9360">
            <a:noFill/>
          </a:ln>
        </p:spPr>
      </p:pic>
    </p:spTree>
  </p:cSld>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6" name="TextShape 1"/>
          <p:cNvSpPr txBox="1"/>
          <p:nvPr/>
        </p:nvSpPr>
        <p:spPr>
          <a:xfrm>
            <a:off x="6553080" y="6356520"/>
            <a:ext cx="2133360" cy="364680"/>
          </a:xfrm>
          <a:prstGeom prst="rect">
            <a:avLst/>
          </a:prstGeom>
          <a:noFill/>
          <a:ln>
            <a:noFill/>
          </a:ln>
        </p:spPr>
        <p:txBody>
          <a:bodyPr anchor="ctr"/>
          <a:p>
            <a:pPr algn="r">
              <a:lnSpc>
                <a:spcPct val="100000"/>
              </a:lnSpc>
            </a:pPr>
            <a:fld id="{BEAFF18A-996C-48BF-AF29-CD032A2443C4}" type="slidenum">
              <a:rPr b="0" lang="en-US" sz="1200" spc="-1" strike="noStrike">
                <a:solidFill>
                  <a:srgbClr val="8b8b8b"/>
                </a:solidFill>
                <a:latin typeface="Verdana"/>
              </a:rPr>
              <a:t>&lt;number&gt;</a:t>
            </a:fld>
            <a:endParaRPr b="0" lang="en-US" sz="1200" spc="-1" strike="noStrike">
              <a:latin typeface="Times New Roman"/>
            </a:endParaRPr>
          </a:p>
        </p:txBody>
      </p:sp>
      <p:pic>
        <p:nvPicPr>
          <p:cNvPr id="767" name="Picture 2" descr=""/>
          <p:cNvPicPr/>
          <p:nvPr/>
        </p:nvPicPr>
        <p:blipFill>
          <a:blip r:embed="rId1"/>
          <a:stretch/>
        </p:blipFill>
        <p:spPr>
          <a:xfrm>
            <a:off x="52560" y="1004760"/>
            <a:ext cx="9038880" cy="4847760"/>
          </a:xfrm>
          <a:prstGeom prst="rect">
            <a:avLst/>
          </a:prstGeom>
          <a:ln w="9360">
            <a:noFill/>
          </a:ln>
        </p:spPr>
      </p:pic>
      <p:sp>
        <p:nvSpPr>
          <p:cNvPr id="768" name="CustomShape 2"/>
          <p:cNvSpPr/>
          <p:nvPr/>
        </p:nvSpPr>
        <p:spPr>
          <a:xfrm>
            <a:off x="0" y="228600"/>
            <a:ext cx="7772040" cy="6390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Verdana"/>
              </a:rPr>
              <a:t>As the transmitter moves closer to the observer the wave is delivered in a higher “pitch” (frequency)</a:t>
            </a:r>
            <a:endParaRPr b="0" lang="en-US" sz="1800" spc="-1" strike="noStrike">
              <a:latin typeface="Arial"/>
            </a:endParaRPr>
          </a:p>
        </p:txBody>
      </p:sp>
    </p:spTree>
  </p:cSld>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9" name="TextShape 1"/>
          <p:cNvSpPr txBox="1"/>
          <p:nvPr/>
        </p:nvSpPr>
        <p:spPr>
          <a:xfrm>
            <a:off x="250920" y="189000"/>
            <a:ext cx="86864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Doppler spread</a:t>
            </a:r>
            <a:endParaRPr b="0" lang="en-US" sz="4400" spc="-1" strike="noStrike">
              <a:solidFill>
                <a:srgbClr val="000000"/>
              </a:solidFill>
              <a:latin typeface="Verdana"/>
            </a:endParaRPr>
          </a:p>
        </p:txBody>
      </p:sp>
      <p:sp>
        <p:nvSpPr>
          <p:cNvPr id="770" name="TextShape 2"/>
          <p:cNvSpPr txBox="1"/>
          <p:nvPr/>
        </p:nvSpPr>
        <p:spPr>
          <a:xfrm>
            <a:off x="179280" y="1628640"/>
            <a:ext cx="8819640" cy="4525560"/>
          </a:xfrm>
          <a:prstGeom prst="rect">
            <a:avLst/>
          </a:prstGeom>
          <a:noFill/>
          <a:ln w="9360">
            <a:noFill/>
          </a:ln>
        </p:spPr>
        <p:txBody>
          <a:bodyPr/>
          <a:p>
            <a:pPr marL="343080" indent="-342720" algn="just">
              <a:lnSpc>
                <a:spcPct val="100000"/>
              </a:lnSpc>
              <a:spcBef>
                <a:spcPts val="479"/>
              </a:spcBef>
            </a:pPr>
            <a:r>
              <a:rPr b="0" lang="en-US" sz="2400" spc="-1" strike="noStrike">
                <a:solidFill>
                  <a:srgbClr val="000000"/>
                </a:solidFill>
                <a:latin typeface="Wingdings"/>
              </a:rPr>
              <a:t></a:t>
            </a:r>
            <a:r>
              <a:rPr b="0" lang="en-US" sz="2200" spc="-1" strike="noStrike">
                <a:solidFill>
                  <a:srgbClr val="000000"/>
                </a:solidFill>
                <a:latin typeface="Calibri"/>
              </a:rPr>
              <a:t>When a </a:t>
            </a:r>
            <a:r>
              <a:rPr b="1" lang="en-US" sz="2200" spc="-1" strike="noStrike">
                <a:solidFill>
                  <a:srgbClr val="dab11c"/>
                </a:solidFill>
                <a:latin typeface="Calibri"/>
              </a:rPr>
              <a:t>sinusoidal pulse of frequency f</a:t>
            </a:r>
            <a:r>
              <a:rPr b="1" lang="en-US" sz="2200" spc="-1" strike="noStrike" baseline="-25000">
                <a:solidFill>
                  <a:srgbClr val="dab11c"/>
                </a:solidFill>
                <a:latin typeface="Calibri"/>
              </a:rPr>
              <a:t>c</a:t>
            </a:r>
            <a:r>
              <a:rPr b="1" lang="en-US" sz="2200" spc="-1" strike="noStrike">
                <a:solidFill>
                  <a:srgbClr val="dab11c"/>
                </a:solidFill>
                <a:latin typeface="Calibri"/>
              </a:rPr>
              <a:t> is transmitted</a:t>
            </a:r>
            <a:r>
              <a:rPr b="0" lang="en-US" sz="2200" spc="-1" strike="noStrike">
                <a:solidFill>
                  <a:srgbClr val="000000"/>
                </a:solidFill>
                <a:latin typeface="Calibri"/>
              </a:rPr>
              <a:t> over a </a:t>
            </a:r>
            <a:r>
              <a:rPr b="1" i="1" lang="en-US" sz="2200" spc="-1" strike="noStrike">
                <a:solidFill>
                  <a:srgbClr val="000000"/>
                </a:solidFill>
                <a:latin typeface="Calibri"/>
              </a:rPr>
              <a:t>multi-path channel</a:t>
            </a:r>
            <a:r>
              <a:rPr b="0" lang="en-US" sz="2200" spc="-1" strike="noStrike">
                <a:solidFill>
                  <a:srgbClr val="000000"/>
                </a:solidFill>
                <a:latin typeface="Calibri"/>
              </a:rPr>
              <a:t>, the received spectrum will have components in the </a:t>
            </a:r>
            <a:r>
              <a:rPr b="1" lang="en-US" sz="2200" spc="-1" strike="noStrike">
                <a:solidFill>
                  <a:srgbClr val="000000"/>
                </a:solidFill>
                <a:latin typeface="Calibri"/>
              </a:rPr>
              <a:t>range </a:t>
            </a:r>
            <a:r>
              <a:rPr b="1" lang="en-US" sz="2200" spc="-1" strike="noStrike">
                <a:solidFill>
                  <a:srgbClr val="cc3300"/>
                </a:solidFill>
                <a:latin typeface="Calibri"/>
              </a:rPr>
              <a:t>f</a:t>
            </a:r>
            <a:r>
              <a:rPr b="1" lang="en-US" sz="2200" spc="-1" strike="noStrike" baseline="-25000">
                <a:solidFill>
                  <a:srgbClr val="cc3300"/>
                </a:solidFill>
                <a:latin typeface="Calibri"/>
              </a:rPr>
              <a:t>c</a:t>
            </a:r>
            <a:r>
              <a:rPr b="1" lang="en-US" sz="2200" spc="-1" strike="noStrike">
                <a:solidFill>
                  <a:srgbClr val="cc3300"/>
                </a:solidFill>
                <a:latin typeface="Calibri"/>
              </a:rPr>
              <a:t>- f</a:t>
            </a:r>
            <a:r>
              <a:rPr b="1" lang="en-US" sz="2200" spc="-1" strike="noStrike" baseline="-25000">
                <a:solidFill>
                  <a:srgbClr val="cc3300"/>
                </a:solidFill>
                <a:latin typeface="Calibri"/>
              </a:rPr>
              <a:t>d</a:t>
            </a:r>
            <a:r>
              <a:rPr b="1" lang="en-US" sz="2200" spc="-1" strike="noStrike">
                <a:solidFill>
                  <a:srgbClr val="cc3300"/>
                </a:solidFill>
                <a:latin typeface="Calibri"/>
              </a:rPr>
              <a:t> to f</a:t>
            </a:r>
            <a:r>
              <a:rPr b="1" lang="en-US" sz="2200" spc="-1" strike="noStrike" baseline="-25000">
                <a:solidFill>
                  <a:srgbClr val="cc3300"/>
                </a:solidFill>
                <a:latin typeface="Calibri"/>
              </a:rPr>
              <a:t>c</a:t>
            </a:r>
            <a:r>
              <a:rPr b="1" lang="en-US" sz="2200" spc="-1" strike="noStrike">
                <a:solidFill>
                  <a:srgbClr val="cc3300"/>
                </a:solidFill>
                <a:latin typeface="Calibri"/>
              </a:rPr>
              <a:t>+ f</a:t>
            </a:r>
            <a:r>
              <a:rPr b="1" lang="en-US" sz="2200" spc="-1" strike="noStrike" baseline="-25000">
                <a:solidFill>
                  <a:srgbClr val="cc3300"/>
                </a:solidFill>
                <a:latin typeface="Calibri"/>
              </a:rPr>
              <a:t>d</a:t>
            </a:r>
            <a:endParaRPr b="0" lang="en-US" sz="2200" spc="-1" strike="noStrike">
              <a:solidFill>
                <a:srgbClr val="000000"/>
              </a:solidFill>
              <a:latin typeface="Calibri"/>
            </a:endParaRPr>
          </a:p>
          <a:p>
            <a:pPr algn="just">
              <a:lnSpc>
                <a:spcPct val="100000"/>
              </a:lnSpc>
              <a:spcBef>
                <a:spcPts val="439"/>
              </a:spcBef>
            </a:pPr>
            <a:endParaRPr b="0" lang="en-US" sz="2200" spc="-1" strike="noStrike">
              <a:solidFill>
                <a:srgbClr val="000000"/>
              </a:solidFill>
              <a:latin typeface="Calibri"/>
            </a:endParaRPr>
          </a:p>
          <a:p>
            <a:pPr marL="343080" indent="-342720" algn="just">
              <a:lnSpc>
                <a:spcPct val="100000"/>
              </a:lnSpc>
              <a:spcBef>
                <a:spcPts val="519"/>
              </a:spcBef>
            </a:pPr>
            <a:r>
              <a:rPr b="0" lang="en-US" sz="2600" spc="-1" strike="noStrike">
                <a:solidFill>
                  <a:srgbClr val="000000"/>
                </a:solidFill>
                <a:latin typeface="Calibri"/>
              </a:rPr>
              <a:t>  </a:t>
            </a:r>
            <a:r>
              <a:rPr b="1" lang="en-US" sz="2200" spc="-1" strike="noStrike">
                <a:solidFill>
                  <a:srgbClr val="000000"/>
                </a:solidFill>
                <a:latin typeface="Calibri"/>
              </a:rPr>
              <a:t>f</a:t>
            </a:r>
            <a:r>
              <a:rPr b="1" lang="en-US" sz="2200" spc="-1" strike="noStrike" baseline="-25000">
                <a:solidFill>
                  <a:srgbClr val="000000"/>
                </a:solidFill>
                <a:latin typeface="Calibri"/>
              </a:rPr>
              <a:t>d</a:t>
            </a:r>
            <a:r>
              <a:rPr b="1" lang="en-US" sz="2200" spc="-1" strike="noStrike">
                <a:solidFill>
                  <a:srgbClr val="000000"/>
                </a:solidFill>
                <a:latin typeface="Calibri"/>
              </a:rPr>
              <a:t>: </a:t>
            </a:r>
            <a:r>
              <a:rPr b="1" lang="en-US" sz="2200" spc="-1" strike="noStrike">
                <a:solidFill>
                  <a:srgbClr val="cc3300"/>
                </a:solidFill>
                <a:latin typeface="Calibri"/>
              </a:rPr>
              <a:t>Doppler spread</a:t>
            </a:r>
            <a:r>
              <a:rPr b="0" lang="en-US" sz="2200" spc="-1" strike="noStrike">
                <a:solidFill>
                  <a:srgbClr val="000000"/>
                </a:solidFill>
                <a:latin typeface="Calibri"/>
              </a:rPr>
              <a:t>:</a:t>
            </a:r>
            <a:endParaRPr b="0" lang="en-US" sz="2200" spc="-1" strike="noStrike">
              <a:solidFill>
                <a:srgbClr val="000000"/>
              </a:solidFill>
              <a:latin typeface="Calibri"/>
            </a:endParaRPr>
          </a:p>
          <a:p>
            <a:pPr marL="343080" indent="-342720" algn="just">
              <a:lnSpc>
                <a:spcPct val="100000"/>
              </a:lnSpc>
              <a:spcBef>
                <a:spcPts val="439"/>
              </a:spcBef>
            </a:pPr>
            <a:endParaRPr b="0" lang="en-US" sz="2200" spc="-1" strike="noStrike">
              <a:solidFill>
                <a:srgbClr val="000000"/>
              </a:solidFill>
              <a:latin typeface="Calibri"/>
            </a:endParaRPr>
          </a:p>
          <a:p>
            <a:pPr marL="343080" indent="-342720" algn="just">
              <a:lnSpc>
                <a:spcPct val="100000"/>
              </a:lnSpc>
              <a:spcBef>
                <a:spcPts val="439"/>
              </a:spcBef>
              <a:buClr>
                <a:srgbClr val="000000"/>
              </a:buClr>
              <a:buFont typeface="Arial"/>
              <a:buChar char="•"/>
            </a:pPr>
            <a:r>
              <a:rPr b="1" lang="en-US" sz="2200" spc="-1" strike="noStrike">
                <a:solidFill>
                  <a:srgbClr val="000000"/>
                </a:solidFill>
                <a:latin typeface="Calibri"/>
              </a:rPr>
              <a:t>v</a:t>
            </a:r>
            <a:r>
              <a:rPr b="0" lang="en-US" sz="2200" spc="-1" strike="noStrike">
                <a:solidFill>
                  <a:srgbClr val="000000"/>
                </a:solidFill>
                <a:latin typeface="Calibri"/>
              </a:rPr>
              <a:t>: </a:t>
            </a:r>
            <a:r>
              <a:rPr b="0" i="1" lang="en-US" sz="2200" spc="-1" strike="noStrike">
                <a:solidFill>
                  <a:srgbClr val="000000"/>
                </a:solidFill>
                <a:latin typeface="Calibri"/>
              </a:rPr>
              <a:t>velocity of the receiver</a:t>
            </a:r>
            <a:endParaRPr b="0" lang="en-US" sz="2200" spc="-1" strike="noStrike">
              <a:solidFill>
                <a:srgbClr val="000000"/>
              </a:solidFill>
              <a:latin typeface="Calibri"/>
            </a:endParaRPr>
          </a:p>
          <a:p>
            <a:pPr marL="343080" indent="-342720" algn="just">
              <a:lnSpc>
                <a:spcPct val="100000"/>
              </a:lnSpc>
              <a:spcBef>
                <a:spcPts val="439"/>
              </a:spcBef>
              <a:buClr>
                <a:srgbClr val="000000"/>
              </a:buClr>
              <a:buFont typeface="Arial"/>
              <a:buChar char="•"/>
            </a:pPr>
            <a:r>
              <a:rPr b="1" lang="en-US" sz="2200" spc="-1" strike="noStrike">
                <a:solidFill>
                  <a:srgbClr val="000000"/>
                </a:solidFill>
                <a:latin typeface="Arial"/>
              </a:rPr>
              <a:t>θ</a:t>
            </a:r>
            <a:r>
              <a:rPr b="1" lang="en-US" sz="2200" spc="-1" strike="noStrike">
                <a:solidFill>
                  <a:srgbClr val="000000"/>
                </a:solidFill>
                <a:latin typeface="Calibri"/>
              </a:rPr>
              <a:t>:</a:t>
            </a:r>
            <a:r>
              <a:rPr b="0" lang="en-US" sz="2200" spc="-1" strike="noStrike">
                <a:solidFill>
                  <a:srgbClr val="000000"/>
                </a:solidFill>
                <a:latin typeface="Calibri"/>
              </a:rPr>
              <a:t> </a:t>
            </a:r>
            <a:r>
              <a:rPr b="0" i="1" lang="en-US" sz="2200" spc="-1" strike="noStrike">
                <a:solidFill>
                  <a:srgbClr val="000000"/>
                </a:solidFill>
                <a:latin typeface="Calibri"/>
              </a:rPr>
              <a:t>direction of arrival of the received signal</a:t>
            </a:r>
            <a:endParaRPr b="0" lang="en-US" sz="2200" spc="-1" strike="noStrike">
              <a:solidFill>
                <a:srgbClr val="000000"/>
              </a:solidFill>
              <a:latin typeface="Calibri"/>
            </a:endParaRPr>
          </a:p>
          <a:p>
            <a:pPr marL="343080" indent="-342720" algn="just">
              <a:lnSpc>
                <a:spcPct val="100000"/>
              </a:lnSpc>
              <a:spcBef>
                <a:spcPts val="439"/>
              </a:spcBef>
              <a:buClr>
                <a:srgbClr val="000000"/>
              </a:buClr>
              <a:buFont typeface="Arial"/>
              <a:buChar char="•"/>
            </a:pPr>
            <a:r>
              <a:rPr b="1" lang="en-US" sz="2200" spc="-1" strike="noStrike">
                <a:solidFill>
                  <a:srgbClr val="000000"/>
                </a:solidFill>
                <a:latin typeface="Arial"/>
              </a:rPr>
              <a:t>λ</a:t>
            </a:r>
            <a:r>
              <a:rPr b="0" lang="en-US" sz="2200" spc="-1" strike="noStrike">
                <a:solidFill>
                  <a:srgbClr val="000000"/>
                </a:solidFill>
                <a:latin typeface="Calibri"/>
              </a:rPr>
              <a:t>: </a:t>
            </a:r>
            <a:r>
              <a:rPr b="0" i="1" lang="en-US" sz="2200" spc="-1" strike="noStrike">
                <a:solidFill>
                  <a:srgbClr val="000000"/>
                </a:solidFill>
                <a:latin typeface="Calibri"/>
              </a:rPr>
              <a:t>wavelength</a:t>
            </a:r>
            <a:endParaRPr b="0" lang="en-US" sz="2200" spc="-1" strike="noStrike">
              <a:solidFill>
                <a:srgbClr val="000000"/>
              </a:solidFill>
              <a:latin typeface="Calibri"/>
            </a:endParaRPr>
          </a:p>
        </p:txBody>
      </p:sp>
      <p:graphicFrame>
        <p:nvGraphicFramePr>
          <p:cNvPr id="771" name="Object 3"/>
          <p:cNvGraphicFramePr/>
          <p:nvPr/>
        </p:nvGraphicFramePr>
        <p:xfrm>
          <a:off x="3059280" y="3068640"/>
          <a:ext cx="1356840" cy="571320"/>
        </p:xfrm>
        <a:graphic>
          <a:graphicData uri="http://schemas.openxmlformats.org/presentationml/2006/ole">
            <p:oleObj progId="Equation.3" r:id="rId1" spid="">
              <p:embed/>
              <p:pic>
                <p:nvPicPr>
                  <p:cNvPr id="772" name="Object 2" descr=""/>
                  <p:cNvPicPr/>
                  <p:nvPr/>
                </p:nvPicPr>
                <p:blipFill>
                  <a:blip r:embed="rId2"/>
                  <a:stretch/>
                </p:blipFill>
                <p:spPr>
                  <a:xfrm>
                    <a:off x="3059280" y="3068640"/>
                    <a:ext cx="1356840" cy="571320"/>
                  </a:xfrm>
                  <a:prstGeom prst="rect">
                    <a:avLst/>
                  </a:prstGeom>
                  <a:ln>
                    <a:noFill/>
                  </a:ln>
                </p:spPr>
              </p:pic>
            </p:oleObj>
          </a:graphicData>
        </a:graphic>
      </p:graphicFrame>
    </p:spTree>
  </p:cSld>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3" name="TextShape 1"/>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Coherence time</a:t>
            </a:r>
            <a:endParaRPr b="0" lang="en-US" sz="4400" spc="-1" strike="noStrike">
              <a:solidFill>
                <a:srgbClr val="000000"/>
              </a:solidFill>
              <a:latin typeface="Verdana"/>
            </a:endParaRPr>
          </a:p>
        </p:txBody>
      </p:sp>
      <p:sp>
        <p:nvSpPr>
          <p:cNvPr id="774" name="TextShape 2"/>
          <p:cNvSpPr txBox="1"/>
          <p:nvPr/>
        </p:nvSpPr>
        <p:spPr>
          <a:xfrm>
            <a:off x="0" y="1600200"/>
            <a:ext cx="9143640" cy="4525560"/>
          </a:xfrm>
          <a:prstGeom prst="rect">
            <a:avLst/>
          </a:prstGeom>
          <a:noFill/>
          <a:ln w="9360">
            <a:noFill/>
          </a:ln>
        </p:spPr>
        <p:txBody>
          <a:bodyPr/>
          <a:p>
            <a:pPr marL="343080" indent="-342720">
              <a:lnSpc>
                <a:spcPct val="100000"/>
              </a:lnSpc>
              <a:spcBef>
                <a:spcPts val="439"/>
              </a:spcBef>
            </a:pPr>
            <a:r>
              <a:rPr b="0" lang="en-US" sz="2200" spc="-1" strike="noStrike">
                <a:solidFill>
                  <a:srgbClr val="000000"/>
                </a:solidFill>
                <a:latin typeface="Calibri"/>
              </a:rPr>
              <a:t>Definition:</a:t>
            </a:r>
            <a:endParaRPr b="0" lang="en-US" sz="2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The </a:t>
            </a:r>
            <a:r>
              <a:rPr b="0" lang="en-US" sz="2200" spc="-1" strike="noStrike">
                <a:solidFill>
                  <a:srgbClr val="000000"/>
                </a:solidFill>
                <a:latin typeface="Arial"/>
              </a:rPr>
              <a:t>time </a:t>
            </a:r>
            <a:r>
              <a:rPr b="0" lang="en-US" sz="2200" spc="-1" strike="noStrike">
                <a:solidFill>
                  <a:srgbClr val="000000"/>
                </a:solidFill>
                <a:latin typeface="Calibri"/>
              </a:rPr>
              <a:t>interval over which the </a:t>
            </a:r>
            <a:r>
              <a:rPr b="0" lang="en-US" sz="2200" spc="-1" strike="noStrike">
                <a:solidFill>
                  <a:srgbClr val="cc3300"/>
                </a:solidFill>
                <a:latin typeface="Calibri"/>
              </a:rPr>
              <a:t>channel impulsive response is considered</a:t>
            </a:r>
            <a:r>
              <a:rPr b="0" lang="en-US" sz="2200" spc="-1" strike="noStrike">
                <a:solidFill>
                  <a:srgbClr val="000000"/>
                </a:solidFill>
                <a:latin typeface="Calibri"/>
              </a:rPr>
              <a:t> </a:t>
            </a:r>
            <a:r>
              <a:rPr b="1" lang="en-US" sz="2200" spc="-1" strike="noStrike">
                <a:solidFill>
                  <a:srgbClr val="cc3300"/>
                </a:solidFill>
                <a:latin typeface="Calibri"/>
              </a:rPr>
              <a:t>stationary</a:t>
            </a:r>
            <a:endParaRPr b="0" lang="en-US" sz="2200" spc="-1" strike="noStrike">
              <a:solidFill>
                <a:srgbClr val="000000"/>
              </a:solidFill>
              <a:latin typeface="Calibri"/>
            </a:endParaRPr>
          </a:p>
          <a:p>
            <a:pPr>
              <a:lnSpc>
                <a:spcPct val="100000"/>
              </a:lnSpc>
              <a:spcBef>
                <a:spcPts val="439"/>
              </a:spcBef>
            </a:pPr>
            <a:endParaRPr b="0" lang="en-US" sz="2200" spc="-1" strike="noStrike">
              <a:solidFill>
                <a:srgbClr val="000000"/>
              </a:solidFill>
              <a:latin typeface="Calibri"/>
            </a:endParaRPr>
          </a:p>
          <a:p>
            <a:pPr marL="343080" indent="-342720">
              <a:lnSpc>
                <a:spcPct val="100000"/>
              </a:lnSpc>
              <a:spcBef>
                <a:spcPts val="439"/>
              </a:spcBef>
            </a:pPr>
            <a:r>
              <a:rPr b="0" lang="en-US" sz="2200" spc="-1" strike="noStrike">
                <a:solidFill>
                  <a:srgbClr val="000000"/>
                </a:solidFill>
                <a:latin typeface="Calibri"/>
              </a:rPr>
              <a:t>Typical assumption:</a:t>
            </a:r>
            <a:endParaRPr b="0" lang="en-US" sz="2200" spc="-1" strike="noStrike">
              <a:solidFill>
                <a:srgbClr val="000000"/>
              </a:solidFill>
              <a:latin typeface="Calibri"/>
            </a:endParaRPr>
          </a:p>
          <a:p>
            <a:pPr marL="343080" indent="-342720">
              <a:lnSpc>
                <a:spcPct val="100000"/>
              </a:lnSpc>
              <a:spcBef>
                <a:spcPts val="519"/>
              </a:spcBef>
              <a:buClr>
                <a:srgbClr val="000000"/>
              </a:buClr>
              <a:buFont typeface="Arial"/>
              <a:buChar char="•"/>
            </a:pPr>
            <a:r>
              <a:rPr b="0" lang="en-US" sz="2600" spc="-1" strike="noStrike">
                <a:solidFill>
                  <a:srgbClr val="000000"/>
                </a:solidFill>
                <a:latin typeface="Calibri"/>
              </a:rPr>
              <a:t>Doppler spread and coherence time are related by the formula:</a:t>
            </a:r>
            <a:endParaRPr b="0" lang="en-US" sz="2600" spc="-1" strike="noStrike">
              <a:solidFill>
                <a:srgbClr val="000000"/>
              </a:solidFill>
              <a:latin typeface="Calibri"/>
            </a:endParaRPr>
          </a:p>
          <a:p>
            <a:pPr marL="343080" indent="-342720">
              <a:lnSpc>
                <a:spcPct val="100000"/>
              </a:lnSpc>
              <a:spcBef>
                <a:spcPts val="519"/>
              </a:spcBef>
            </a:pPr>
            <a:endParaRPr b="0" lang="en-US" sz="2600" spc="-1" strike="noStrike">
              <a:solidFill>
                <a:srgbClr val="000000"/>
              </a:solidFill>
              <a:latin typeface="Calibri"/>
            </a:endParaRPr>
          </a:p>
        </p:txBody>
      </p:sp>
      <p:graphicFrame>
        <p:nvGraphicFramePr>
          <p:cNvPr id="775" name="Object 3"/>
          <p:cNvGraphicFramePr/>
          <p:nvPr/>
        </p:nvGraphicFramePr>
        <p:xfrm>
          <a:off x="3902040" y="4437000"/>
          <a:ext cx="1110960" cy="785520"/>
        </p:xfrm>
        <a:graphic>
          <a:graphicData uri="http://schemas.openxmlformats.org/presentationml/2006/ole">
            <p:oleObj progId="Equation.3" r:id="rId1" spid="">
              <p:embed/>
              <p:pic>
                <p:nvPicPr>
                  <p:cNvPr id="776" name="Object 2" descr=""/>
                  <p:cNvPicPr/>
                  <p:nvPr/>
                </p:nvPicPr>
                <p:blipFill>
                  <a:blip r:embed="rId2"/>
                  <a:stretch/>
                </p:blipFill>
                <p:spPr>
                  <a:xfrm>
                    <a:off x="3902040" y="4437000"/>
                    <a:ext cx="1110960" cy="785520"/>
                  </a:xfrm>
                  <a:prstGeom prst="rect">
                    <a:avLst/>
                  </a:prstGeom>
                  <a:ln>
                    <a:noFill/>
                  </a:ln>
                </p:spPr>
              </p:pic>
            </p:oleObj>
          </a:graphicData>
        </a:graphic>
      </p:graphicFrame>
      <p:sp>
        <p:nvSpPr>
          <p:cNvPr id="777" name="CustomShape 4"/>
          <p:cNvSpPr/>
          <p:nvPr/>
        </p:nvSpPr>
        <p:spPr>
          <a:xfrm>
            <a:off x="1981440" y="5589720"/>
            <a:ext cx="4053600" cy="364680"/>
          </a:xfrm>
          <a:prstGeom prst="rect">
            <a:avLst/>
          </a:prstGeom>
          <a:noFill/>
          <a:ln>
            <a:noFill/>
          </a:ln>
        </p:spPr>
        <p:style>
          <a:lnRef idx="0"/>
          <a:fillRef idx="0"/>
          <a:effectRef idx="0"/>
          <a:fontRef idx="minor"/>
        </p:style>
        <p:txBody>
          <a:bodyPr wrap="none" lIns="90000" rIns="90000" tIns="45000" bIns="45000"/>
          <a:p>
            <a:pPr>
              <a:lnSpc>
                <a:spcPct val="100000"/>
              </a:lnSpc>
            </a:pPr>
            <a:r>
              <a:rPr b="0" i="1" lang="en-US" sz="1800" spc="-1" strike="noStrike">
                <a:solidFill>
                  <a:srgbClr val="000000"/>
                </a:solidFill>
                <a:latin typeface="Arial"/>
              </a:rPr>
              <a:t>K</a:t>
            </a:r>
            <a:r>
              <a:rPr b="0" lang="en-US" sz="1800" spc="-1" strike="noStrike">
                <a:solidFill>
                  <a:srgbClr val="000000"/>
                </a:solidFill>
                <a:latin typeface="Arial"/>
              </a:rPr>
              <a:t>: constant in the range of 0.25 to 0.5 </a:t>
            </a:r>
            <a:endParaRPr b="0" lang="en-US" sz="1800" spc="-1" strike="noStrike">
              <a:latin typeface="Arial"/>
            </a:endParaRPr>
          </a:p>
        </p:txBody>
      </p:sp>
    </p:spTree>
  </p:cSld>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8" name="TextShape 1"/>
          <p:cNvSpPr txBox="1"/>
          <p:nvPr/>
        </p:nvSpPr>
        <p:spPr>
          <a:xfrm>
            <a:off x="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Time Variance: Fast Fading</a:t>
            </a:r>
            <a:endParaRPr b="0" lang="en-US" sz="4400" spc="-1" strike="noStrike">
              <a:solidFill>
                <a:srgbClr val="000000"/>
              </a:solidFill>
              <a:latin typeface="Verdana"/>
            </a:endParaRPr>
          </a:p>
        </p:txBody>
      </p:sp>
      <p:sp>
        <p:nvSpPr>
          <p:cNvPr id="779" name="TextShape 2"/>
          <p:cNvSpPr txBox="1"/>
          <p:nvPr/>
        </p:nvSpPr>
        <p:spPr>
          <a:xfrm>
            <a:off x="152280" y="1600200"/>
            <a:ext cx="8915040" cy="4525560"/>
          </a:xfrm>
          <a:prstGeom prst="rect">
            <a:avLst/>
          </a:prstGeom>
          <a:noFill/>
          <a:ln w="9360">
            <a:noFill/>
          </a:ln>
        </p:spPr>
        <p:txBody>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The channel changes drastically many times while a symbol is propagating</a:t>
            </a:r>
            <a:endParaRPr b="0" lang="en-US" sz="3200" spc="-1" strike="noStrike">
              <a:solidFill>
                <a:srgbClr val="000000"/>
              </a:solidFill>
              <a:latin typeface="Calibri"/>
            </a:endParaRPr>
          </a:p>
          <a:p>
            <a:pPr>
              <a:lnSpc>
                <a:spcPct val="100000"/>
              </a:lnSpc>
              <a:spcBef>
                <a:spcPts val="641"/>
              </a:spcBef>
            </a:pPr>
            <a:r>
              <a:rPr b="0" lang="en-US" sz="3200" spc="-1" strike="noStrike">
                <a:solidFill>
                  <a:srgbClr val="000000"/>
                </a:solidFill>
                <a:latin typeface="Calibri"/>
              </a:rPr>
              <a:t> </a:t>
            </a:r>
            <a:r>
              <a:rPr b="0" lang="en-US" sz="3200" spc="-1" strike="noStrike">
                <a:solidFill>
                  <a:srgbClr val="000000"/>
                </a:solidFill>
                <a:latin typeface="Calibri"/>
              </a:rPr>
              <a:t>Causing:</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Severe distortion of baseband pulse leading to detection problems</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Loss in SNR</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Synchronization problems</a:t>
            </a:r>
            <a:endParaRPr b="0" lang="en-US" sz="3200" spc="-1" strike="noStrike">
              <a:solidFill>
                <a:srgbClr val="000000"/>
              </a:solidFill>
              <a:latin typeface="Calibri"/>
            </a:endParaRPr>
          </a:p>
        </p:txBody>
      </p:sp>
      <p:sp>
        <p:nvSpPr>
          <p:cNvPr id="780" name="TextShape 3"/>
          <p:cNvSpPr txBox="1"/>
          <p:nvPr/>
        </p:nvSpPr>
        <p:spPr>
          <a:xfrm>
            <a:off x="6553080" y="6356520"/>
            <a:ext cx="2133360" cy="364680"/>
          </a:xfrm>
          <a:prstGeom prst="rect">
            <a:avLst/>
          </a:prstGeom>
          <a:noFill/>
          <a:ln>
            <a:noFill/>
          </a:ln>
        </p:spPr>
        <p:txBody>
          <a:bodyPr anchor="ctr"/>
          <a:p>
            <a:pPr algn="r">
              <a:lnSpc>
                <a:spcPct val="100000"/>
              </a:lnSpc>
            </a:pPr>
            <a:fld id="{545DEB4F-C8EF-43B0-84EE-D38D96B685D0}"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1" name="TextShape 1"/>
          <p:cNvSpPr txBox="1"/>
          <p:nvPr/>
        </p:nvSpPr>
        <p:spPr>
          <a:xfrm>
            <a:off x="-152280" y="22860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Time Variance: Slow Fading</a:t>
            </a:r>
            <a:endParaRPr b="0" lang="en-US" sz="4400" spc="-1" strike="noStrike">
              <a:solidFill>
                <a:srgbClr val="000000"/>
              </a:solidFill>
              <a:latin typeface="Verdana"/>
            </a:endParaRPr>
          </a:p>
        </p:txBody>
      </p:sp>
      <p:sp>
        <p:nvSpPr>
          <p:cNvPr id="782" name="TextShape 2"/>
          <p:cNvSpPr txBox="1"/>
          <p:nvPr/>
        </p:nvSpPr>
        <p:spPr>
          <a:xfrm>
            <a:off x="457200" y="1600200"/>
            <a:ext cx="8229240" cy="4525560"/>
          </a:xfrm>
          <a:prstGeom prst="rect">
            <a:avLst/>
          </a:prstGeom>
          <a:noFill/>
          <a:ln w="9360">
            <a:noFill/>
          </a:ln>
        </p:spPr>
        <p:txBody>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The channel does NOT change drastically during the symbol propagation</a:t>
            </a:r>
            <a:endParaRPr b="0" lang="en-US" sz="3200" spc="-1" strike="noStrike">
              <a:solidFill>
                <a:srgbClr val="000000"/>
              </a:solidFill>
              <a:latin typeface="Calibri"/>
            </a:endParaRPr>
          </a:p>
          <a:p>
            <a:pPr>
              <a:lnSpc>
                <a:spcPct val="100000"/>
              </a:lnSpc>
              <a:spcBef>
                <a:spcPts val="641"/>
              </a:spcBef>
            </a:pPr>
            <a:r>
              <a:rPr b="0" lang="en-US" sz="3200" spc="-1" strike="noStrike">
                <a:solidFill>
                  <a:srgbClr val="000000"/>
                </a:solidFill>
                <a:latin typeface="Calibri"/>
              </a:rPr>
              <a:t>    </a:t>
            </a:r>
            <a:r>
              <a:rPr b="0" lang="en-US" sz="3200" spc="-1" strike="noStrike">
                <a:solidFill>
                  <a:srgbClr val="000000"/>
                </a:solidFill>
                <a:latin typeface="Calibri"/>
              </a:rPr>
              <a:t>causing: Loss in SNR</a:t>
            </a:r>
            <a:endParaRPr b="0" lang="en-US" sz="3200" spc="-1" strike="noStrike">
              <a:solidFill>
                <a:srgbClr val="000000"/>
              </a:solidFill>
              <a:latin typeface="Calibri"/>
            </a:endParaRPr>
          </a:p>
        </p:txBody>
      </p:sp>
      <p:sp>
        <p:nvSpPr>
          <p:cNvPr id="783" name="TextShape 3"/>
          <p:cNvSpPr txBox="1"/>
          <p:nvPr/>
        </p:nvSpPr>
        <p:spPr>
          <a:xfrm>
            <a:off x="6553080" y="6356520"/>
            <a:ext cx="2133360" cy="364680"/>
          </a:xfrm>
          <a:prstGeom prst="rect">
            <a:avLst/>
          </a:prstGeom>
          <a:noFill/>
          <a:ln>
            <a:noFill/>
          </a:ln>
        </p:spPr>
        <p:txBody>
          <a:bodyPr anchor="ctr"/>
          <a:p>
            <a:pPr algn="r">
              <a:lnSpc>
                <a:spcPct val="100000"/>
              </a:lnSpc>
            </a:pPr>
            <a:fld id="{30878CBF-A33C-49A4-816F-0B21C9EF3FC0}"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84" name="Picture 2" descr=""/>
          <p:cNvPicPr/>
          <p:nvPr/>
        </p:nvPicPr>
        <p:blipFill>
          <a:blip r:embed="rId1"/>
          <a:stretch/>
        </p:blipFill>
        <p:spPr>
          <a:xfrm>
            <a:off x="0" y="2620800"/>
            <a:ext cx="6857640" cy="4236840"/>
          </a:xfrm>
          <a:prstGeom prst="rect">
            <a:avLst/>
          </a:prstGeom>
          <a:ln w="9360">
            <a:noFill/>
          </a:ln>
        </p:spPr>
      </p:pic>
      <p:sp>
        <p:nvSpPr>
          <p:cNvPr id="785" name="TextShape 1"/>
          <p:cNvSpPr txBox="1"/>
          <p:nvPr/>
        </p:nvSpPr>
        <p:spPr>
          <a:xfrm>
            <a:off x="-76320" y="0"/>
            <a:ext cx="8229240" cy="1142640"/>
          </a:xfrm>
          <a:prstGeom prst="rect">
            <a:avLst/>
          </a:prstGeom>
          <a:noFill/>
          <a:ln w="9360">
            <a:noFill/>
          </a:ln>
        </p:spPr>
        <p:txBody>
          <a:bodyPr anchor="ctr"/>
          <a:p>
            <a:pPr algn="ctr">
              <a:lnSpc>
                <a:spcPct val="100000"/>
              </a:lnSpc>
            </a:pPr>
            <a:r>
              <a:rPr b="0" lang="en-US" sz="3800" spc="-1" strike="noStrike">
                <a:solidFill>
                  <a:srgbClr val="000000"/>
                </a:solidFill>
                <a:latin typeface="Calibri"/>
              </a:rPr>
              <a:t>Propagation Models (Large-scale fading)</a:t>
            </a:r>
            <a:endParaRPr b="0" lang="en-US" sz="3800" spc="-1" strike="noStrike">
              <a:solidFill>
                <a:srgbClr val="000000"/>
              </a:solidFill>
              <a:latin typeface="Verdana"/>
            </a:endParaRPr>
          </a:p>
        </p:txBody>
      </p:sp>
      <p:sp>
        <p:nvSpPr>
          <p:cNvPr id="786" name="TextShape 2"/>
          <p:cNvSpPr txBox="1"/>
          <p:nvPr/>
        </p:nvSpPr>
        <p:spPr>
          <a:xfrm>
            <a:off x="0" y="1066680"/>
            <a:ext cx="9143640" cy="4266720"/>
          </a:xfrm>
          <a:prstGeom prst="rect">
            <a:avLst/>
          </a:prstGeom>
          <a:noFill/>
          <a:ln w="9360">
            <a:noFill/>
          </a:ln>
        </p:spPr>
        <p:txBody>
          <a:bodyPr/>
          <a:p>
            <a:pPr marL="343080" indent="-342720">
              <a:lnSpc>
                <a:spcPct val="90000"/>
              </a:lnSpc>
              <a:spcBef>
                <a:spcPts val="479"/>
              </a:spcBef>
              <a:buClr>
                <a:srgbClr val="000000"/>
              </a:buClr>
              <a:buFont typeface="Arial"/>
              <a:buChar char="•"/>
            </a:pPr>
            <a:r>
              <a:rPr b="0" lang="en-US" sz="2400" spc="-1" strike="noStrike">
                <a:solidFill>
                  <a:srgbClr val="000000"/>
                </a:solidFill>
                <a:latin typeface="Calibri"/>
              </a:rPr>
              <a:t>One of the most difficult part of the radio channel design</a:t>
            </a:r>
            <a:endParaRPr b="0" lang="en-US" sz="2400" spc="-1" strike="noStrike">
              <a:solidFill>
                <a:srgbClr val="000000"/>
              </a:solidFill>
              <a:latin typeface="Calibri"/>
            </a:endParaRPr>
          </a:p>
          <a:p>
            <a:pPr marL="343080" indent="-342720">
              <a:lnSpc>
                <a:spcPct val="90000"/>
              </a:lnSpc>
              <a:spcBef>
                <a:spcPts val="479"/>
              </a:spcBef>
              <a:buClr>
                <a:srgbClr val="000000"/>
              </a:buClr>
              <a:buFont typeface="Arial"/>
              <a:buChar char="•"/>
            </a:pPr>
            <a:r>
              <a:rPr b="0" lang="en-US" sz="2400" spc="-1" strike="noStrike">
                <a:solidFill>
                  <a:srgbClr val="000000"/>
                </a:solidFill>
                <a:latin typeface="Calibri"/>
              </a:rPr>
              <a:t>Done in </a:t>
            </a:r>
            <a:r>
              <a:rPr b="1" lang="en-US" sz="2400" spc="-1" strike="noStrike">
                <a:solidFill>
                  <a:srgbClr val="808000"/>
                </a:solidFill>
                <a:latin typeface="Calibri"/>
              </a:rPr>
              <a:t>statistical fashion</a:t>
            </a:r>
            <a:r>
              <a:rPr b="0" lang="en-US" sz="2400" spc="-1" strike="noStrike">
                <a:solidFill>
                  <a:srgbClr val="000000"/>
                </a:solidFill>
                <a:latin typeface="Calibri"/>
              </a:rPr>
              <a:t> based on measurements made specifically for an intended communication system or spectrum allocation</a:t>
            </a:r>
            <a:endParaRPr b="0" lang="en-US" sz="2400" spc="-1" strike="noStrike">
              <a:solidFill>
                <a:srgbClr val="000000"/>
              </a:solidFill>
              <a:latin typeface="Calibri"/>
            </a:endParaRPr>
          </a:p>
          <a:p>
            <a:pPr marL="343080" indent="-342720">
              <a:lnSpc>
                <a:spcPct val="90000"/>
              </a:lnSpc>
              <a:spcBef>
                <a:spcPts val="479"/>
              </a:spcBef>
              <a:buClr>
                <a:srgbClr val="000000"/>
              </a:buClr>
              <a:buFont typeface="Arial"/>
              <a:buChar char="•"/>
            </a:pPr>
            <a:r>
              <a:rPr b="0" lang="en-US" sz="2400" spc="-1" strike="noStrike">
                <a:solidFill>
                  <a:srgbClr val="000000"/>
                </a:solidFill>
                <a:latin typeface="Calibri"/>
              </a:rPr>
              <a:t>Predicting the </a:t>
            </a:r>
            <a:r>
              <a:rPr b="1" lang="en-US" sz="2400" spc="-1" strike="noStrike">
                <a:solidFill>
                  <a:srgbClr val="808000"/>
                </a:solidFill>
                <a:latin typeface="Calibri"/>
              </a:rPr>
              <a:t>average signal strength</a:t>
            </a:r>
            <a:r>
              <a:rPr b="0" lang="en-US" sz="2400" spc="-1" strike="noStrike">
                <a:solidFill>
                  <a:srgbClr val="000000"/>
                </a:solidFill>
                <a:latin typeface="Calibri"/>
              </a:rPr>
              <a:t> at a given </a:t>
            </a:r>
            <a:r>
              <a:rPr b="1" lang="en-US" sz="2400" spc="-1" strike="noStrike">
                <a:solidFill>
                  <a:srgbClr val="808000"/>
                </a:solidFill>
                <a:latin typeface="Calibri"/>
              </a:rPr>
              <a:t>distance from the transmitter</a:t>
            </a:r>
            <a:endParaRPr b="0" lang="en-US" sz="2400" spc="-1" strike="noStrike">
              <a:solidFill>
                <a:srgbClr val="000000"/>
              </a:solidFill>
              <a:latin typeface="Calibri"/>
            </a:endParaRPr>
          </a:p>
        </p:txBody>
      </p:sp>
      <p:sp>
        <p:nvSpPr>
          <p:cNvPr id="787" name="TextShape 3"/>
          <p:cNvSpPr txBox="1"/>
          <p:nvPr/>
        </p:nvSpPr>
        <p:spPr>
          <a:xfrm>
            <a:off x="6553080" y="6356520"/>
            <a:ext cx="2133360" cy="364680"/>
          </a:xfrm>
          <a:prstGeom prst="rect">
            <a:avLst/>
          </a:prstGeom>
          <a:noFill/>
          <a:ln>
            <a:noFill/>
          </a:ln>
        </p:spPr>
        <p:txBody>
          <a:bodyPr anchor="ctr"/>
          <a:p>
            <a:pPr algn="r">
              <a:lnSpc>
                <a:spcPct val="100000"/>
              </a:lnSpc>
            </a:pPr>
            <a:fld id="{2C92FD87-86F8-47A6-BDAF-ED28F80E6A51}"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8" name="TextShape 1"/>
          <p:cNvSpPr txBox="1"/>
          <p:nvPr/>
        </p:nvSpPr>
        <p:spPr>
          <a:xfrm>
            <a:off x="-380880" y="0"/>
            <a:ext cx="7792560" cy="1461600"/>
          </a:xfrm>
          <a:prstGeom prst="rect">
            <a:avLst/>
          </a:prstGeom>
          <a:noFill/>
          <a:ln w="9360">
            <a:noFill/>
          </a:ln>
        </p:spPr>
        <p:txBody>
          <a:bodyPr anchor="ctr"/>
          <a:p>
            <a:pPr algn="ctr">
              <a:lnSpc>
                <a:spcPct val="100000"/>
              </a:lnSpc>
            </a:pPr>
            <a:r>
              <a:rPr b="0" lang="en-US" sz="4400" spc="-1" strike="noStrike">
                <a:solidFill>
                  <a:srgbClr val="000000"/>
                </a:solidFill>
                <a:latin typeface="Calibri"/>
              </a:rPr>
              <a:t>Some Real-life Measurements</a:t>
            </a:r>
            <a:endParaRPr b="0" lang="en-US" sz="4400" spc="-1" strike="noStrike">
              <a:solidFill>
                <a:srgbClr val="000000"/>
              </a:solidFill>
              <a:latin typeface="Verdana"/>
            </a:endParaRPr>
          </a:p>
        </p:txBody>
      </p:sp>
      <p:pic>
        <p:nvPicPr>
          <p:cNvPr id="789" name="Picture 2" descr=""/>
          <p:cNvPicPr/>
          <p:nvPr/>
        </p:nvPicPr>
        <p:blipFill>
          <a:blip r:embed="rId1"/>
          <a:stretch/>
        </p:blipFill>
        <p:spPr>
          <a:xfrm>
            <a:off x="0" y="1341360"/>
            <a:ext cx="7354440" cy="5516280"/>
          </a:xfrm>
          <a:prstGeom prst="rect">
            <a:avLst/>
          </a:prstGeom>
          <a:ln w="9360">
            <a:noFill/>
          </a:ln>
        </p:spPr>
      </p:pic>
      <p:sp>
        <p:nvSpPr>
          <p:cNvPr id="790" name="TextShape 2"/>
          <p:cNvSpPr txBox="1"/>
          <p:nvPr/>
        </p:nvSpPr>
        <p:spPr>
          <a:xfrm>
            <a:off x="6553080" y="6356520"/>
            <a:ext cx="2133360" cy="364680"/>
          </a:xfrm>
          <a:prstGeom prst="rect">
            <a:avLst/>
          </a:prstGeom>
          <a:noFill/>
          <a:ln>
            <a:noFill/>
          </a:ln>
        </p:spPr>
        <p:txBody>
          <a:bodyPr anchor="ctr"/>
          <a:p>
            <a:pPr algn="r">
              <a:lnSpc>
                <a:spcPct val="100000"/>
              </a:lnSpc>
            </a:pPr>
            <a:fld id="{46D9D05D-C435-4EF3-A3EA-956CC72FCFEA}"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1" name="TextShape 1"/>
          <p:cNvSpPr txBox="1"/>
          <p:nvPr/>
        </p:nvSpPr>
        <p:spPr>
          <a:xfrm>
            <a:off x="-533520" y="0"/>
            <a:ext cx="8229240" cy="1142640"/>
          </a:xfrm>
          <a:prstGeom prst="rect">
            <a:avLst/>
          </a:prstGeom>
          <a:noFill/>
          <a:ln w="9360">
            <a:noFill/>
          </a:ln>
        </p:spPr>
        <p:txBody>
          <a:bodyPr anchor="ctr"/>
          <a:p>
            <a:pPr algn="ctr">
              <a:lnSpc>
                <a:spcPct val="100000"/>
              </a:lnSpc>
            </a:pPr>
            <a:r>
              <a:rPr b="0" lang="en-US" sz="3400" spc="-1" strike="noStrike">
                <a:solidFill>
                  <a:srgbClr val="000000"/>
                </a:solidFill>
                <a:latin typeface="Calibri"/>
              </a:rPr>
              <a:t>  </a:t>
            </a:r>
            <a:r>
              <a:rPr b="0" lang="en-US" sz="4000" spc="-1" strike="noStrike">
                <a:solidFill>
                  <a:srgbClr val="000000"/>
                </a:solidFill>
                <a:latin typeface="Calibri"/>
              </a:rPr>
              <a:t>Signal Power Decay with Distance</a:t>
            </a:r>
            <a:endParaRPr b="0" lang="en-US" sz="4000" spc="-1" strike="noStrike">
              <a:solidFill>
                <a:srgbClr val="000000"/>
              </a:solidFill>
              <a:latin typeface="Verdana"/>
            </a:endParaRPr>
          </a:p>
        </p:txBody>
      </p:sp>
      <p:sp>
        <p:nvSpPr>
          <p:cNvPr id="792" name="TextShape 2"/>
          <p:cNvSpPr txBox="1"/>
          <p:nvPr/>
        </p:nvSpPr>
        <p:spPr>
          <a:xfrm>
            <a:off x="0" y="990720"/>
            <a:ext cx="9753120" cy="5562360"/>
          </a:xfrm>
          <a:prstGeom prst="rect">
            <a:avLst/>
          </a:prstGeom>
          <a:noFill/>
          <a:ln w="9360">
            <a:noFill/>
          </a:ln>
        </p:spPr>
        <p:txBody>
          <a:bodyPr/>
          <a:p>
            <a:pPr marL="343080" indent="-342720">
              <a:lnSpc>
                <a:spcPct val="90000"/>
              </a:lnSpc>
              <a:spcBef>
                <a:spcPts val="519"/>
              </a:spcBef>
            </a:pPr>
            <a:endParaRPr b="0" lang="en-US" sz="3200" spc="-1" strike="noStrike">
              <a:solidFill>
                <a:srgbClr val="000000"/>
              </a:solidFill>
              <a:latin typeface="Calibri"/>
            </a:endParaRPr>
          </a:p>
          <a:p>
            <a:pPr marL="343080" indent="-342720">
              <a:lnSpc>
                <a:spcPct val="90000"/>
              </a:lnSpc>
              <a:spcBef>
                <a:spcPts val="519"/>
              </a:spcBef>
            </a:pPr>
            <a:r>
              <a:rPr b="0" lang="en-US" sz="2600" spc="-1" strike="noStrike">
                <a:solidFill>
                  <a:srgbClr val="000000"/>
                </a:solidFill>
                <a:latin typeface="Wingdings"/>
              </a:rPr>
              <a:t></a:t>
            </a:r>
            <a:r>
              <a:rPr b="0" lang="en-US" sz="2600" spc="-1" strike="noStrike">
                <a:solidFill>
                  <a:srgbClr val="000000"/>
                </a:solidFill>
                <a:latin typeface="Calibri"/>
              </a:rPr>
              <a:t> </a:t>
            </a:r>
            <a:r>
              <a:rPr b="0" lang="en-US" sz="2600" spc="-1" strike="noStrike">
                <a:solidFill>
                  <a:srgbClr val="000000"/>
                </a:solidFill>
                <a:latin typeface="Calibri"/>
              </a:rPr>
              <a:t>A signal traveling from one node to another experiences fast (multipath) fading, shadowing &amp; path loss</a:t>
            </a:r>
            <a:endParaRPr b="0" lang="en-US" sz="2600" spc="-1" strike="noStrike">
              <a:solidFill>
                <a:srgbClr val="000000"/>
              </a:solidFill>
              <a:latin typeface="Calibri"/>
            </a:endParaRPr>
          </a:p>
          <a:p>
            <a:pPr marL="343080" indent="-342720">
              <a:lnSpc>
                <a:spcPct val="90000"/>
              </a:lnSpc>
              <a:spcBef>
                <a:spcPts val="601"/>
              </a:spcBef>
            </a:pPr>
            <a:r>
              <a:rPr b="1" i="1" lang="en-US" sz="3000" spc="-1" strike="noStrike">
                <a:solidFill>
                  <a:srgbClr val="0000ff"/>
                </a:solidFill>
                <a:latin typeface="Wingdings"/>
              </a:rPr>
              <a:t></a:t>
            </a:r>
            <a:r>
              <a:rPr b="1" i="1" lang="en-US" sz="3000" spc="-1" strike="noStrike">
                <a:solidFill>
                  <a:srgbClr val="0000ff"/>
                </a:solidFill>
                <a:latin typeface="Calibri"/>
              </a:rPr>
              <a:t> </a:t>
            </a:r>
            <a:r>
              <a:rPr b="1" i="1" lang="en-US" sz="2600" spc="-1" strike="noStrike">
                <a:solidFill>
                  <a:srgbClr val="0000ff"/>
                </a:solidFill>
                <a:latin typeface="Calibri"/>
              </a:rPr>
              <a:t>Ideally</a:t>
            </a:r>
            <a:r>
              <a:rPr b="0" lang="en-US" sz="2600" spc="-1" strike="noStrike">
                <a:solidFill>
                  <a:srgbClr val="000000"/>
                </a:solidFill>
                <a:latin typeface="Calibri"/>
              </a:rPr>
              <a:t>, </a:t>
            </a:r>
            <a:r>
              <a:rPr b="1" i="1" lang="en-US" sz="2600" spc="-1" strike="noStrike">
                <a:solidFill>
                  <a:srgbClr val="000000"/>
                </a:solidFill>
                <a:latin typeface="Calibri"/>
              </a:rPr>
              <a:t>averaging RSS </a:t>
            </a:r>
            <a:r>
              <a:rPr b="0" lang="en-US" sz="2600" spc="-1" strike="noStrike">
                <a:solidFill>
                  <a:srgbClr val="000000"/>
                </a:solidFill>
                <a:latin typeface="Calibri"/>
              </a:rPr>
              <a:t>over sufficiently </a:t>
            </a:r>
            <a:r>
              <a:rPr b="1" lang="en-US" sz="2600" spc="-1" strike="noStrike">
                <a:solidFill>
                  <a:srgbClr val="000000"/>
                </a:solidFill>
                <a:latin typeface="Calibri"/>
              </a:rPr>
              <a:t>long time interval </a:t>
            </a:r>
            <a:endParaRPr b="0" lang="en-US" sz="2600" spc="-1" strike="noStrike">
              <a:solidFill>
                <a:srgbClr val="000000"/>
              </a:solidFill>
              <a:latin typeface="Calibri"/>
            </a:endParaRPr>
          </a:p>
          <a:p>
            <a:pPr marL="343080" indent="-342720">
              <a:lnSpc>
                <a:spcPct val="90000"/>
              </a:lnSpc>
              <a:spcBef>
                <a:spcPts val="519"/>
              </a:spcBef>
            </a:pPr>
            <a:r>
              <a:rPr b="1" i="1" lang="en-US" sz="2600" spc="-1" strike="noStrike">
                <a:solidFill>
                  <a:srgbClr val="000000"/>
                </a:solidFill>
                <a:latin typeface="Calibri"/>
              </a:rPr>
              <a:t>excludes  the effects of multipath fading &amp; shadowing</a:t>
            </a:r>
            <a:r>
              <a:rPr b="0" lang="en-US" sz="2600" spc="-1" strike="noStrike">
                <a:solidFill>
                  <a:srgbClr val="000000"/>
                </a:solidFill>
                <a:latin typeface="Calibri"/>
              </a:rPr>
              <a:t>   </a:t>
            </a:r>
            <a:r>
              <a:rPr b="0" lang="en-US" sz="2600" spc="-1" strike="noStrike">
                <a:solidFill>
                  <a:srgbClr val="000000"/>
                </a:solidFill>
                <a:latin typeface="Wingdings"/>
              </a:rPr>
              <a:t></a:t>
            </a:r>
            <a:endParaRPr b="0" lang="en-US" sz="2600" spc="-1" strike="noStrike">
              <a:solidFill>
                <a:srgbClr val="000000"/>
              </a:solidFill>
              <a:latin typeface="Calibri"/>
            </a:endParaRPr>
          </a:p>
          <a:p>
            <a:pPr marL="343080" indent="-342720">
              <a:lnSpc>
                <a:spcPct val="90000"/>
              </a:lnSpc>
              <a:spcBef>
                <a:spcPts val="519"/>
              </a:spcBef>
            </a:pPr>
            <a:r>
              <a:rPr b="0" lang="en-US" sz="2600" spc="-1" strike="noStrike">
                <a:solidFill>
                  <a:srgbClr val="000000"/>
                </a:solidFill>
                <a:latin typeface="Calibri"/>
              </a:rPr>
              <a:t>  </a:t>
            </a:r>
            <a:r>
              <a:rPr b="0" lang="en-US" sz="2600" spc="-1" strike="noStrike">
                <a:solidFill>
                  <a:srgbClr val="000000"/>
                </a:solidFill>
                <a:latin typeface="Calibri"/>
              </a:rPr>
              <a:t>general </a:t>
            </a:r>
            <a:r>
              <a:rPr b="1" i="1" lang="en-US" sz="2600" spc="-1" strike="noStrike">
                <a:solidFill>
                  <a:srgbClr val="000000"/>
                </a:solidFill>
                <a:latin typeface="Calibri"/>
              </a:rPr>
              <a:t>path-loss model</a:t>
            </a:r>
            <a:r>
              <a:rPr b="0" lang="en-US" sz="2600" spc="-1" strike="noStrike">
                <a:solidFill>
                  <a:srgbClr val="000000"/>
                </a:solidFill>
                <a:latin typeface="Calibri"/>
              </a:rPr>
              <a:t>:</a:t>
            </a:r>
            <a:endParaRPr b="0" lang="en-US" sz="2600" spc="-1" strike="noStrike">
              <a:solidFill>
                <a:srgbClr val="000000"/>
              </a:solidFill>
              <a:latin typeface="Calibri"/>
            </a:endParaRPr>
          </a:p>
          <a:p>
            <a:pPr marL="343080" indent="-342720">
              <a:lnSpc>
                <a:spcPct val="90000"/>
              </a:lnSpc>
              <a:spcBef>
                <a:spcPts val="519"/>
              </a:spcBef>
            </a:pPr>
            <a:endParaRPr b="0" lang="en-US" sz="2600" spc="-1" strike="noStrike">
              <a:solidFill>
                <a:srgbClr val="000000"/>
              </a:solidFill>
              <a:latin typeface="Calibri"/>
            </a:endParaRPr>
          </a:p>
          <a:p>
            <a:pPr marL="343080" indent="-342720">
              <a:lnSpc>
                <a:spcPct val="90000"/>
              </a:lnSpc>
              <a:spcBef>
                <a:spcPts val="519"/>
              </a:spcBef>
            </a:pPr>
            <a:r>
              <a:rPr b="0" i="1" lang="en-US" sz="2600" spc="-1" strike="noStrike">
                <a:solidFill>
                  <a:srgbClr val="000000"/>
                </a:solidFill>
                <a:latin typeface="Calibri"/>
              </a:rPr>
              <a:t>                             </a:t>
            </a:r>
            <a:r>
              <a:rPr b="1" i="1" lang="en-US" sz="2600" spc="-1" strike="noStrike">
                <a:solidFill>
                  <a:srgbClr val="ff0000"/>
                </a:solidFill>
                <a:latin typeface="Calibri"/>
              </a:rPr>
              <a:t>P(d)  = P</a:t>
            </a:r>
            <a:r>
              <a:rPr b="1" i="1" lang="en-US" sz="2600" spc="-1" strike="noStrike" baseline="-25000">
                <a:solidFill>
                  <a:srgbClr val="ff0000"/>
                </a:solidFill>
                <a:latin typeface="Calibri"/>
              </a:rPr>
              <a:t>0</a:t>
            </a:r>
            <a:r>
              <a:rPr b="1" i="1" lang="en-US" sz="2600" spc="-1" strike="noStrike">
                <a:solidFill>
                  <a:srgbClr val="ff0000"/>
                </a:solidFill>
                <a:latin typeface="Calibri"/>
              </a:rPr>
              <a:t> – 10n log</a:t>
            </a:r>
            <a:r>
              <a:rPr b="1" i="1" lang="en-US" sz="2600" spc="-1" strike="noStrike" baseline="-25000">
                <a:solidFill>
                  <a:srgbClr val="ff0000"/>
                </a:solidFill>
                <a:latin typeface="Calibri"/>
              </a:rPr>
              <a:t>10</a:t>
            </a:r>
            <a:r>
              <a:rPr b="1" i="1" lang="en-US" sz="2600" spc="-1" strike="noStrike">
                <a:solidFill>
                  <a:srgbClr val="ff0000"/>
                </a:solidFill>
                <a:latin typeface="Calibri"/>
              </a:rPr>
              <a:t> (d/d</a:t>
            </a:r>
            <a:r>
              <a:rPr b="1" i="1" lang="en-US" sz="2600" spc="-1" strike="noStrike" baseline="-25000">
                <a:solidFill>
                  <a:srgbClr val="ff0000"/>
                </a:solidFill>
                <a:latin typeface="Calibri"/>
              </a:rPr>
              <a:t>o</a:t>
            </a:r>
            <a:r>
              <a:rPr b="1" i="1" lang="en-US" sz="2600" spc="-1" strike="noStrike">
                <a:solidFill>
                  <a:srgbClr val="ff0000"/>
                </a:solidFill>
                <a:latin typeface="Calibri"/>
              </a:rPr>
              <a:t>)</a:t>
            </a:r>
            <a:endParaRPr b="0" lang="en-US" sz="2600" spc="-1" strike="noStrike">
              <a:solidFill>
                <a:srgbClr val="000000"/>
              </a:solidFill>
              <a:latin typeface="Calibri"/>
            </a:endParaRPr>
          </a:p>
          <a:p>
            <a:pPr marL="343080" indent="-342720">
              <a:lnSpc>
                <a:spcPct val="90000"/>
              </a:lnSpc>
              <a:spcBef>
                <a:spcPts val="519"/>
              </a:spcBef>
            </a:pPr>
            <a:endParaRPr b="0" lang="en-US" sz="2600" spc="-1" strike="noStrike">
              <a:solidFill>
                <a:srgbClr val="000000"/>
              </a:solidFill>
              <a:latin typeface="Calibri"/>
            </a:endParaRPr>
          </a:p>
          <a:p>
            <a:pPr marL="343080" indent="-342720">
              <a:lnSpc>
                <a:spcPct val="90000"/>
              </a:lnSpc>
              <a:spcBef>
                <a:spcPts val="519"/>
              </a:spcBef>
            </a:pPr>
            <a:r>
              <a:rPr b="0" lang="en-US" sz="2600" spc="-1" strike="noStrike">
                <a:solidFill>
                  <a:srgbClr val="000000"/>
                </a:solidFill>
                <a:latin typeface="Calibri"/>
              </a:rPr>
              <a:t>       </a:t>
            </a:r>
            <a:r>
              <a:rPr b="1" i="1" lang="en-US" sz="2600" spc="-1" strike="noStrike">
                <a:solidFill>
                  <a:srgbClr val="ff0000"/>
                </a:solidFill>
                <a:latin typeface="Calibri"/>
              </a:rPr>
              <a:t>n</a:t>
            </a:r>
            <a:r>
              <a:rPr b="0" lang="en-US" sz="2600" spc="-1" strike="noStrike">
                <a:solidFill>
                  <a:srgbClr val="000000"/>
                </a:solidFill>
                <a:latin typeface="Calibri"/>
              </a:rPr>
              <a:t>: path loss exponent</a:t>
            </a:r>
            <a:endParaRPr b="0" lang="en-US" sz="2600" spc="-1" strike="noStrike">
              <a:solidFill>
                <a:srgbClr val="000000"/>
              </a:solidFill>
              <a:latin typeface="Calibri"/>
            </a:endParaRPr>
          </a:p>
          <a:p>
            <a:pPr marL="343080" indent="-342720">
              <a:lnSpc>
                <a:spcPct val="90000"/>
              </a:lnSpc>
              <a:spcBef>
                <a:spcPts val="519"/>
              </a:spcBef>
            </a:pPr>
            <a:r>
              <a:rPr b="0" lang="en-US" sz="2600" spc="-1" strike="noStrike">
                <a:solidFill>
                  <a:srgbClr val="000000"/>
                </a:solidFill>
                <a:latin typeface="Calibri"/>
              </a:rPr>
              <a:t>      </a:t>
            </a:r>
            <a:r>
              <a:rPr b="1" i="1" lang="en-US" sz="2600" spc="-1" strike="noStrike">
                <a:solidFill>
                  <a:srgbClr val="ff0000"/>
                </a:solidFill>
                <a:latin typeface="Calibri"/>
              </a:rPr>
              <a:t>P(d)</a:t>
            </a:r>
            <a:r>
              <a:rPr b="0" lang="en-US" sz="2600" spc="-1" strike="noStrike">
                <a:solidFill>
                  <a:srgbClr val="000000"/>
                </a:solidFill>
                <a:latin typeface="Calibri"/>
              </a:rPr>
              <a:t>: the average received power in dB at distance </a:t>
            </a:r>
            <a:r>
              <a:rPr b="1" i="1" lang="en-US" sz="2600" spc="-1" strike="noStrike">
                <a:solidFill>
                  <a:srgbClr val="ff0000"/>
                </a:solidFill>
                <a:latin typeface="Calibri"/>
              </a:rPr>
              <a:t>d</a:t>
            </a:r>
            <a:endParaRPr b="0" lang="en-US" sz="2600" spc="-1" strike="noStrike">
              <a:solidFill>
                <a:srgbClr val="000000"/>
              </a:solidFill>
              <a:latin typeface="Calibri"/>
            </a:endParaRPr>
          </a:p>
          <a:p>
            <a:pPr marL="343080" indent="-342720">
              <a:lnSpc>
                <a:spcPct val="90000"/>
              </a:lnSpc>
              <a:spcBef>
                <a:spcPts val="519"/>
              </a:spcBef>
            </a:pPr>
            <a:r>
              <a:rPr b="0" lang="en-US" sz="2600" spc="-1" strike="noStrike">
                <a:solidFill>
                  <a:srgbClr val="000000"/>
                </a:solidFill>
                <a:latin typeface="Calibri"/>
              </a:rPr>
              <a:t>      </a:t>
            </a:r>
            <a:r>
              <a:rPr b="1" i="1" lang="en-US" sz="2600" spc="-1" strike="noStrike">
                <a:solidFill>
                  <a:srgbClr val="ff0000"/>
                </a:solidFill>
                <a:latin typeface="Calibri"/>
              </a:rPr>
              <a:t>P</a:t>
            </a:r>
            <a:r>
              <a:rPr b="1" i="1" lang="en-US" sz="2600" spc="-1" strike="noStrike" baseline="-25000">
                <a:solidFill>
                  <a:srgbClr val="ff0000"/>
                </a:solidFill>
                <a:latin typeface="Calibri"/>
              </a:rPr>
              <a:t>0</a:t>
            </a:r>
            <a:r>
              <a:rPr b="1" i="1" lang="en-US" sz="2600" spc="-1" strike="noStrike">
                <a:solidFill>
                  <a:srgbClr val="ff0000"/>
                </a:solidFill>
                <a:latin typeface="Calibri"/>
              </a:rPr>
              <a:t> </a:t>
            </a:r>
            <a:r>
              <a:rPr b="0" lang="en-US" sz="2600" spc="-1" strike="noStrike">
                <a:solidFill>
                  <a:srgbClr val="000000"/>
                </a:solidFill>
                <a:latin typeface="Calibri"/>
              </a:rPr>
              <a:t>is the received power in dB at a short distance </a:t>
            </a:r>
            <a:r>
              <a:rPr b="1" i="1" lang="en-US" sz="2600" spc="-1" strike="noStrike">
                <a:solidFill>
                  <a:srgbClr val="ff0000"/>
                </a:solidFill>
                <a:latin typeface="Calibri"/>
              </a:rPr>
              <a:t>d</a:t>
            </a:r>
            <a:r>
              <a:rPr b="1" i="1" lang="en-US" sz="2600" spc="-1" strike="noStrike" baseline="-25000">
                <a:solidFill>
                  <a:srgbClr val="ff0000"/>
                </a:solidFill>
                <a:latin typeface="Calibri"/>
              </a:rPr>
              <a:t>0</a:t>
            </a:r>
            <a:endParaRPr b="0" lang="en-US" sz="2600" spc="-1" strike="noStrike">
              <a:solidFill>
                <a:srgbClr val="000000"/>
              </a:solidFill>
              <a:latin typeface="Calibri"/>
            </a:endParaRPr>
          </a:p>
        </p:txBody>
      </p:sp>
      <p:sp>
        <p:nvSpPr>
          <p:cNvPr id="793" name="TextShape 3"/>
          <p:cNvSpPr txBox="1"/>
          <p:nvPr/>
        </p:nvSpPr>
        <p:spPr>
          <a:xfrm>
            <a:off x="6553080" y="6356520"/>
            <a:ext cx="2133360" cy="364680"/>
          </a:xfrm>
          <a:prstGeom prst="rect">
            <a:avLst/>
          </a:prstGeom>
          <a:noFill/>
          <a:ln>
            <a:noFill/>
          </a:ln>
        </p:spPr>
        <p:txBody>
          <a:bodyPr anchor="ctr"/>
          <a:p>
            <a:pPr algn="r">
              <a:lnSpc>
                <a:spcPct val="100000"/>
              </a:lnSpc>
            </a:pPr>
            <a:fld id="{43B6F06F-F319-4B35-AC04-7F53C8A03F42}" type="slidenum">
              <a:rPr b="0" lang="en-US" sz="1200" spc="-1" strike="noStrike">
                <a:solidFill>
                  <a:srgbClr val="8b8b8b"/>
                </a:solidFill>
                <a:latin typeface="Verdana"/>
              </a:rPr>
              <a:t>&lt;number&gt;</a:t>
            </a:fld>
            <a:endParaRPr b="0" lang="en-US" sz="1200" spc="-1" strike="noStrike">
              <a:latin typeface="Times New Roman"/>
            </a:endParaRPr>
          </a:p>
        </p:txBody>
      </p:sp>
      <p:sp>
        <p:nvSpPr>
          <p:cNvPr id="794" name="CustomShape 4"/>
          <p:cNvSpPr/>
          <p:nvPr/>
        </p:nvSpPr>
        <p:spPr>
          <a:xfrm>
            <a:off x="2211120" y="3733920"/>
            <a:ext cx="34416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1800" spc="-1" strike="noStrike">
                <a:solidFill>
                  <a:srgbClr val="ff0000"/>
                </a:solidFill>
                <a:latin typeface="Verdana"/>
              </a:rPr>
              <a:t>_</a:t>
            </a:r>
            <a:endParaRPr b="0" lang="en-US" sz="1800" spc="-1" strike="noStrike">
              <a:latin typeface="Arial"/>
            </a:endParaRPr>
          </a:p>
        </p:txBody>
      </p:sp>
      <p:sp>
        <p:nvSpPr>
          <p:cNvPr id="795" name="CustomShape 5"/>
          <p:cNvSpPr/>
          <p:nvPr/>
        </p:nvSpPr>
        <p:spPr>
          <a:xfrm flipH="1" flipV="1">
            <a:off x="227880" y="5262120"/>
            <a:ext cx="587160" cy="364680"/>
          </a:xfrm>
          <a:prstGeom prst="rect">
            <a:avLst/>
          </a:prstGeom>
          <a:noFill/>
          <a:ln w="9360">
            <a:noFill/>
          </a:ln>
        </p:spPr>
        <p:style>
          <a:lnRef idx="0"/>
          <a:fillRef idx="0"/>
          <a:effectRef idx="0"/>
          <a:fontRef idx="minor"/>
        </p:style>
        <p:txBody>
          <a:bodyPr lIns="90000" rIns="90000" tIns="45000" bIns="45000"/>
          <a:p>
            <a:pPr>
              <a:lnSpc>
                <a:spcPct val="100000"/>
              </a:lnSpc>
            </a:pPr>
            <a:r>
              <a:rPr b="1" lang="en-US" sz="1800" spc="-1" strike="noStrike">
                <a:solidFill>
                  <a:srgbClr val="ff0000"/>
                </a:solidFill>
                <a:latin typeface="Verdana"/>
              </a:rPr>
              <a:t>_</a:t>
            </a:r>
            <a:endParaRPr b="0" lang="en-US" sz="1800" spc="-1" strike="noStrike">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TextShape 1"/>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Channel Model</a:t>
            </a:r>
            <a:endParaRPr b="0" lang="en-US" sz="4400" spc="-1" strike="noStrike">
              <a:solidFill>
                <a:srgbClr val="000000"/>
              </a:solidFill>
              <a:latin typeface="Verdana"/>
            </a:endParaRPr>
          </a:p>
        </p:txBody>
      </p:sp>
      <p:sp>
        <p:nvSpPr>
          <p:cNvPr id="492" name="TextShape 2"/>
          <p:cNvSpPr txBox="1"/>
          <p:nvPr/>
        </p:nvSpPr>
        <p:spPr>
          <a:xfrm>
            <a:off x="152280" y="1600200"/>
            <a:ext cx="4343040" cy="4525560"/>
          </a:xfrm>
          <a:prstGeom prst="rect">
            <a:avLst/>
          </a:prstGeom>
          <a:noFill/>
          <a:ln w="9360">
            <a:noFill/>
          </a:ln>
        </p:spPr>
        <p:txBody>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The received signal can be modeled by a </a:t>
            </a:r>
            <a:r>
              <a:rPr b="1" lang="en-US" sz="2400" spc="-1" strike="noStrike">
                <a:solidFill>
                  <a:srgbClr val="ff0000"/>
                </a:solidFill>
                <a:latin typeface="Calibri"/>
              </a:rPr>
              <a:t>magnitude</a:t>
            </a:r>
            <a:r>
              <a:rPr b="0" lang="en-US" sz="2400" spc="-1" strike="noStrike">
                <a:solidFill>
                  <a:srgbClr val="000000"/>
                </a:solidFill>
                <a:latin typeface="Calibri"/>
              </a:rPr>
              <a:t> and </a:t>
            </a:r>
            <a:r>
              <a:rPr b="1" lang="en-US" sz="2400" spc="-1" strike="noStrike">
                <a:solidFill>
                  <a:srgbClr val="ff0000"/>
                </a:solidFill>
                <a:latin typeface="Calibri"/>
              </a:rPr>
              <a:t>phase</a:t>
            </a:r>
            <a:r>
              <a:rPr b="0" lang="en-US" sz="2400" spc="-1" strike="noStrike">
                <a:solidFill>
                  <a:srgbClr val="000000"/>
                </a:solidFill>
                <a:latin typeface="Calibri"/>
              </a:rPr>
              <a:t>, which represent the signal attenuation and delay from sender antenna to receiver antenna, </a:t>
            </a:r>
            <a:endParaRPr b="0" lang="en-US" sz="2400" spc="-1" strike="noStrike">
              <a:solidFill>
                <a:srgbClr val="000000"/>
              </a:solidFill>
              <a:latin typeface="Calibri"/>
            </a:endParaRPr>
          </a:p>
          <a:p>
            <a:pPr>
              <a:lnSpc>
                <a:spcPct val="100000"/>
              </a:lnSpc>
              <a:spcBef>
                <a:spcPts val="479"/>
              </a:spcBef>
            </a:pPr>
            <a:r>
              <a:rPr b="0" lang="en-US" sz="2400" spc="-1" strike="noStrike">
                <a:solidFill>
                  <a:srgbClr val="000000"/>
                </a:solidFill>
                <a:latin typeface="Calibri"/>
              </a:rPr>
              <a:t>   </a:t>
            </a:r>
            <a:r>
              <a:rPr b="0" lang="en-US" sz="2400" spc="-1" strike="noStrike">
                <a:solidFill>
                  <a:srgbClr val="000000"/>
                </a:solidFill>
                <a:latin typeface="Calibri"/>
              </a:rPr>
              <a:t>given a certain </a:t>
            </a:r>
            <a:r>
              <a:rPr b="1" lang="en-US" sz="2400" spc="-1" strike="noStrike">
                <a:solidFill>
                  <a:srgbClr val="ff0000"/>
                </a:solidFill>
                <a:latin typeface="Calibri"/>
              </a:rPr>
              <a:t>frequency</a:t>
            </a:r>
            <a:r>
              <a:rPr b="0" lang="en-US" sz="2400" spc="-1" strike="noStrike">
                <a:solidFill>
                  <a:srgbClr val="000000"/>
                </a:solidFill>
                <a:latin typeface="Calibri"/>
              </a:rPr>
              <a:t>,   where the communication takes place</a:t>
            </a:r>
            <a:endParaRPr b="0" lang="en-US" sz="2400" spc="-1" strike="noStrike">
              <a:solidFill>
                <a:srgbClr val="000000"/>
              </a:solidFill>
              <a:latin typeface="Calibri"/>
            </a:endParaRPr>
          </a:p>
        </p:txBody>
      </p:sp>
      <p:sp>
        <p:nvSpPr>
          <p:cNvPr id="493" name="TextShape 3"/>
          <p:cNvSpPr txBox="1"/>
          <p:nvPr/>
        </p:nvSpPr>
        <p:spPr>
          <a:xfrm>
            <a:off x="4648320" y="1600200"/>
            <a:ext cx="4495320" cy="4525560"/>
          </a:xfrm>
          <a:prstGeom prst="rect">
            <a:avLst/>
          </a:prstGeom>
          <a:noFill/>
          <a:ln w="9360">
            <a:noFill/>
          </a:ln>
        </p:spPr>
        <p:txBody>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Devices use the transmission of a </a:t>
            </a:r>
            <a:r>
              <a:rPr b="1" lang="en-US" sz="2400" spc="-1" strike="noStrike">
                <a:solidFill>
                  <a:srgbClr val="000000"/>
                </a:solidFill>
                <a:latin typeface="Calibri"/>
              </a:rPr>
              <a:t>well-known training signal </a:t>
            </a:r>
            <a:r>
              <a:rPr b="0" lang="en-US" sz="2400" spc="-1" strike="noStrike">
                <a:solidFill>
                  <a:srgbClr val="000000"/>
                </a:solidFill>
                <a:latin typeface="Calibri"/>
              </a:rPr>
              <a:t>for the estimation of various parameters</a:t>
            </a:r>
            <a:endParaRPr b="0" lang="en-US" sz="2400" spc="-1" strike="noStrike">
              <a:solidFill>
                <a:srgbClr val="000000"/>
              </a:solidFill>
              <a:latin typeface="Calibri"/>
            </a:endParaRPr>
          </a:p>
        </p:txBody>
      </p:sp>
      <p:sp>
        <p:nvSpPr>
          <p:cNvPr id="494" name="TextShape 4"/>
          <p:cNvSpPr txBox="1"/>
          <p:nvPr/>
        </p:nvSpPr>
        <p:spPr>
          <a:xfrm>
            <a:off x="6553080" y="6356520"/>
            <a:ext cx="2133360" cy="364680"/>
          </a:xfrm>
          <a:prstGeom prst="rect">
            <a:avLst/>
          </a:prstGeom>
          <a:noFill/>
          <a:ln>
            <a:noFill/>
          </a:ln>
        </p:spPr>
        <p:txBody>
          <a:bodyPr anchor="ctr"/>
          <a:p>
            <a:pPr algn="r">
              <a:lnSpc>
                <a:spcPct val="100000"/>
              </a:lnSpc>
            </a:pPr>
            <a:fld id="{080FDB65-193A-48E9-B1F0-072864B87EC9}" type="slidenum">
              <a:rPr b="0" lang="en-US" sz="1200" spc="-1" strike="noStrike">
                <a:solidFill>
                  <a:srgbClr val="8b8b8b"/>
                </a:solidFill>
                <a:latin typeface="Verdana"/>
              </a:rPr>
              <a:t>&lt;number&gt;</a:t>
            </a:fld>
            <a:endParaRPr b="0" lang="en-US" sz="1200" spc="-1" strike="noStrike">
              <a:latin typeface="Times New Roman"/>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796" name="TextShape 1"/>
          <p:cNvSpPr txBox="1"/>
          <p:nvPr/>
        </p:nvSpPr>
        <p:spPr>
          <a:xfrm>
            <a:off x="0" y="0"/>
            <a:ext cx="8229240" cy="1142640"/>
          </a:xfrm>
          <a:prstGeom prst="rect">
            <a:avLst/>
          </a:prstGeom>
          <a:noFill/>
          <a:ln w="9360">
            <a:noFill/>
          </a:ln>
        </p:spPr>
        <p:txBody>
          <a:bodyPr anchor="ctr">
            <a:normAutofit/>
          </a:bodyPr>
          <a:p>
            <a:pPr algn="ctr">
              <a:lnSpc>
                <a:spcPct val="100000"/>
              </a:lnSpc>
            </a:pPr>
            <a:r>
              <a:rPr b="0" lang="en-US" sz="4400" spc="-1" strike="noStrike">
                <a:solidFill>
                  <a:srgbClr val="000000"/>
                </a:solidFill>
                <a:latin typeface="Calibri"/>
              </a:rPr>
              <a:t>Signal Power Decay with Distance</a:t>
            </a:r>
            <a:br/>
            <a:endParaRPr b="0" lang="en-US" sz="4400" spc="-1" strike="noStrike">
              <a:solidFill>
                <a:srgbClr val="000000"/>
              </a:solidFill>
              <a:latin typeface="Verdana"/>
            </a:endParaRPr>
          </a:p>
        </p:txBody>
      </p:sp>
      <p:sp>
        <p:nvSpPr>
          <p:cNvPr id="797" name="TextShape 2"/>
          <p:cNvSpPr txBox="1"/>
          <p:nvPr/>
        </p:nvSpPr>
        <p:spPr>
          <a:xfrm>
            <a:off x="0" y="1600200"/>
            <a:ext cx="9143640" cy="4525560"/>
          </a:xfrm>
          <a:prstGeom prst="rect">
            <a:avLst/>
          </a:prstGeom>
          <a:noFill/>
          <a:ln w="9360">
            <a:noFill/>
          </a:ln>
        </p:spPr>
        <p:txBody>
          <a:bodyPr/>
          <a:p>
            <a:pPr marL="343080" indent="-342720">
              <a:lnSpc>
                <a:spcPct val="100000"/>
              </a:lnSpc>
              <a:spcBef>
                <a:spcPts val="479"/>
              </a:spcBef>
              <a:buClr>
                <a:srgbClr val="0000ff"/>
              </a:buClr>
              <a:buFont typeface="Arial"/>
              <a:buChar char="•"/>
            </a:pPr>
            <a:r>
              <a:rPr b="1" i="1" lang="en-US" sz="2400" spc="-1" strike="noStrike">
                <a:solidFill>
                  <a:srgbClr val="0000ff"/>
                </a:solidFill>
                <a:latin typeface="Calibri"/>
              </a:rPr>
              <a:t>In practice</a:t>
            </a:r>
            <a:r>
              <a:rPr b="0" lang="en-US" sz="2400" spc="-1" strike="noStrike">
                <a:solidFill>
                  <a:srgbClr val="000000"/>
                </a:solidFill>
                <a:latin typeface="Calibri"/>
              </a:rPr>
              <a:t>, the observation interval is not </a:t>
            </a:r>
            <a:r>
              <a:rPr b="1" lang="en-US" sz="2400" spc="-1" strike="noStrike">
                <a:solidFill>
                  <a:srgbClr val="0000ff"/>
                </a:solidFill>
                <a:latin typeface="Calibri"/>
              </a:rPr>
              <a:t>long enough</a:t>
            </a:r>
            <a:r>
              <a:rPr b="0" lang="en-US" sz="2400" spc="-1" strike="noStrike">
                <a:solidFill>
                  <a:srgbClr val="000000"/>
                </a:solidFill>
                <a:latin typeface="Calibri"/>
              </a:rPr>
              <a:t> to mitigate the </a:t>
            </a:r>
            <a:r>
              <a:rPr b="1" lang="en-US" sz="2400" spc="-1" strike="noStrike">
                <a:solidFill>
                  <a:srgbClr val="ff0000"/>
                </a:solidFill>
                <a:latin typeface="Calibri"/>
              </a:rPr>
              <a:t>effects of shadowing</a:t>
            </a:r>
            <a:endParaRPr b="0" lang="en-US" sz="2400" spc="-1" strike="noStrike">
              <a:solidFill>
                <a:srgbClr val="000000"/>
              </a:solidFill>
              <a:latin typeface="Calibri"/>
            </a:endParaRPr>
          </a:p>
          <a:p>
            <a:pPr marL="343080" indent="-342720">
              <a:lnSpc>
                <a:spcPct val="100000"/>
              </a:lnSpc>
              <a:spcBef>
                <a:spcPts val="479"/>
              </a:spcBef>
            </a:pPr>
            <a:r>
              <a:rPr b="0" lang="en-US" sz="2400" spc="-1" strike="noStrike">
                <a:solidFill>
                  <a:srgbClr val="000000"/>
                </a:solidFill>
                <a:latin typeface="Wingdings"/>
              </a:rPr>
              <a:t></a:t>
            </a:r>
            <a:r>
              <a:rPr b="0" lang="en-US" sz="2400" spc="-1" strike="noStrike">
                <a:solidFill>
                  <a:srgbClr val="000000"/>
                </a:solidFill>
                <a:latin typeface="Calibri"/>
              </a:rPr>
              <a:t> </a:t>
            </a:r>
            <a:r>
              <a:rPr b="0" lang="en-US" sz="2400" spc="-1" strike="noStrike">
                <a:solidFill>
                  <a:srgbClr val="000000"/>
                </a:solidFill>
                <a:latin typeface="Calibri"/>
              </a:rPr>
              <a:t>The received power is commonly modeled to include both </a:t>
            </a:r>
            <a:r>
              <a:rPr b="1" lang="en-US" sz="2400" spc="-1" strike="noStrike">
                <a:solidFill>
                  <a:srgbClr val="ff0000"/>
                </a:solidFill>
                <a:latin typeface="Calibri"/>
              </a:rPr>
              <a:t>path-loss</a:t>
            </a:r>
            <a:r>
              <a:rPr b="0" lang="en-US" sz="2400" spc="-1" strike="noStrike">
                <a:solidFill>
                  <a:srgbClr val="000000"/>
                </a:solidFill>
                <a:latin typeface="Calibri"/>
              </a:rPr>
              <a:t> &amp; </a:t>
            </a:r>
            <a:r>
              <a:rPr b="1" i="1" lang="en-US" sz="2400" spc="-1" strike="noStrike">
                <a:solidFill>
                  <a:srgbClr val="ff0000"/>
                </a:solidFill>
                <a:latin typeface="Calibri"/>
              </a:rPr>
              <a:t>shadowing</a:t>
            </a:r>
            <a:r>
              <a:rPr b="0" lang="en-US" sz="2400" spc="-1" strike="noStrike">
                <a:solidFill>
                  <a:srgbClr val="000000"/>
                </a:solidFill>
                <a:latin typeface="Calibri"/>
              </a:rPr>
              <a:t> effects, the latter of which are </a:t>
            </a:r>
            <a:r>
              <a:rPr b="1" i="1" lang="en-US" sz="2400" spc="-1" strike="noStrike">
                <a:solidFill>
                  <a:srgbClr val="000000"/>
                </a:solidFill>
                <a:latin typeface="Calibri"/>
              </a:rPr>
              <a:t>modeled as a zero-mean Gaussian random variable with std deviation σ</a:t>
            </a:r>
            <a:r>
              <a:rPr b="1" i="1" lang="en-US" sz="2400" spc="-1" strike="noStrike" baseline="-25000">
                <a:solidFill>
                  <a:srgbClr val="000000"/>
                </a:solidFill>
                <a:latin typeface="Calibri"/>
              </a:rPr>
              <a:t>sh</a:t>
            </a:r>
            <a:r>
              <a:rPr b="0" lang="en-US" sz="2400" spc="-1" strike="noStrike">
                <a:solidFill>
                  <a:srgbClr val="000000"/>
                </a:solidFill>
                <a:latin typeface="Calibri"/>
              </a:rPr>
              <a:t> in the logarithmic scale, P(d), in dB can be expressed:</a:t>
            </a:r>
            <a:endParaRPr b="0" lang="en-US" sz="2400" spc="-1" strike="noStrike">
              <a:solidFill>
                <a:srgbClr val="000000"/>
              </a:solidFill>
              <a:latin typeface="Calibri"/>
            </a:endParaRPr>
          </a:p>
          <a:p>
            <a:pPr marL="343080" indent="-342720">
              <a:lnSpc>
                <a:spcPct val="100000"/>
              </a:lnSpc>
              <a:spcBef>
                <a:spcPts val="479"/>
              </a:spcBef>
            </a:pPr>
            <a:r>
              <a:rPr b="0" lang="en-US" sz="2400" spc="-1" strike="noStrike">
                <a:solidFill>
                  <a:srgbClr val="ff0000"/>
                </a:solidFill>
                <a:latin typeface="Calibri"/>
              </a:rPr>
              <a:t>             </a:t>
            </a:r>
            <a:r>
              <a:rPr b="0" lang="en-US" sz="2400" spc="-1" strike="noStrike">
                <a:solidFill>
                  <a:srgbClr val="ff0000"/>
                </a:solidFill>
                <a:latin typeface="Calibri"/>
              </a:rPr>
              <a:t>P(d)  ~  </a:t>
            </a:r>
            <a:r>
              <a:rPr b="0" lang="en-US" sz="2400" spc="-1" strike="noStrike">
                <a:solidFill>
                  <a:srgbClr val="ff0000"/>
                </a:solidFill>
                <a:latin typeface="Blackadder ITC"/>
              </a:rPr>
              <a:t>N </a:t>
            </a:r>
            <a:r>
              <a:rPr b="0" lang="en-US" sz="2400" spc="-1" strike="noStrike">
                <a:solidFill>
                  <a:srgbClr val="ff0000"/>
                </a:solidFill>
                <a:latin typeface="Calibri"/>
              </a:rPr>
              <a:t>(P(d), σ</a:t>
            </a:r>
            <a:r>
              <a:rPr b="0" lang="en-US" sz="2400" spc="-1" strike="noStrike" baseline="-25000">
                <a:solidFill>
                  <a:srgbClr val="ff0000"/>
                </a:solidFill>
                <a:latin typeface="Calibri"/>
              </a:rPr>
              <a:t>sh</a:t>
            </a:r>
            <a:r>
              <a:rPr b="0" lang="en-US" sz="2400" spc="-1" strike="noStrike" baseline="30000">
                <a:solidFill>
                  <a:srgbClr val="ff0000"/>
                </a:solidFill>
                <a:latin typeface="Calibri"/>
              </a:rPr>
              <a:t>2</a:t>
            </a:r>
            <a:r>
              <a:rPr b="0" lang="en-US" sz="2400" spc="-1" strike="noStrike">
                <a:solidFill>
                  <a:srgbClr val="ff0000"/>
                </a:solidFill>
                <a:latin typeface="Calibri"/>
              </a:rPr>
              <a:t>)</a:t>
            </a: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r>
              <a:rPr b="0" lang="en-US" sz="2400" spc="-1" strike="noStrike">
                <a:solidFill>
                  <a:srgbClr val="000000"/>
                </a:solidFill>
                <a:latin typeface="Calibri"/>
              </a:rPr>
              <a:t>This model </a:t>
            </a:r>
            <a:r>
              <a:rPr b="1" lang="en-US" sz="2400" spc="-1" strike="noStrike">
                <a:solidFill>
                  <a:srgbClr val="808000"/>
                </a:solidFill>
                <a:latin typeface="Calibri"/>
              </a:rPr>
              <a:t>can be used in both line-of-sight (LOS) &amp; NLOS scenarios</a:t>
            </a:r>
            <a:endParaRPr b="0" lang="en-US" sz="2400" spc="-1" strike="noStrike">
              <a:solidFill>
                <a:srgbClr val="000000"/>
              </a:solidFill>
              <a:latin typeface="Calibri"/>
            </a:endParaRPr>
          </a:p>
          <a:p>
            <a:pPr marL="343080" indent="-342720">
              <a:lnSpc>
                <a:spcPct val="100000"/>
              </a:lnSpc>
              <a:spcBef>
                <a:spcPts val="479"/>
              </a:spcBef>
            </a:pPr>
            <a:r>
              <a:rPr b="0" lang="en-US" sz="2400" spc="-1" strike="noStrike">
                <a:solidFill>
                  <a:srgbClr val="000000"/>
                </a:solidFill>
                <a:latin typeface="Calibri"/>
              </a:rPr>
              <a:t>with appropriate choice of channel parameters</a:t>
            </a:r>
            <a:endParaRPr b="0" lang="en-US" sz="2400" spc="-1" strike="noStrike">
              <a:solidFill>
                <a:srgbClr val="000000"/>
              </a:solidFill>
              <a:latin typeface="Calibri"/>
            </a:endParaRPr>
          </a:p>
        </p:txBody>
      </p:sp>
      <p:sp>
        <p:nvSpPr>
          <p:cNvPr id="798" name="TextShape 3"/>
          <p:cNvSpPr txBox="1"/>
          <p:nvPr/>
        </p:nvSpPr>
        <p:spPr>
          <a:xfrm>
            <a:off x="6553080" y="6356520"/>
            <a:ext cx="2133360" cy="364680"/>
          </a:xfrm>
          <a:prstGeom prst="rect">
            <a:avLst/>
          </a:prstGeom>
          <a:noFill/>
          <a:ln>
            <a:noFill/>
          </a:ln>
        </p:spPr>
        <p:txBody>
          <a:bodyPr anchor="ctr"/>
          <a:p>
            <a:pPr algn="r">
              <a:lnSpc>
                <a:spcPct val="100000"/>
              </a:lnSpc>
            </a:pPr>
            <a:fld id="{11BF146C-6CBB-43CD-B942-8740D522FF01}" type="slidenum">
              <a:rPr b="0" lang="en-US" sz="1200" spc="-1" strike="noStrike">
                <a:solidFill>
                  <a:srgbClr val="8b8b8b"/>
                </a:solidFill>
                <a:latin typeface="Verdana"/>
              </a:rPr>
              <a:t>&lt;number&gt;</a:t>
            </a:fld>
            <a:endParaRPr b="0" lang="en-US" sz="1200" spc="-1" strike="noStrike">
              <a:latin typeface="Times New Roman"/>
            </a:endParaRPr>
          </a:p>
        </p:txBody>
      </p:sp>
      <p:sp>
        <p:nvSpPr>
          <p:cNvPr id="799" name="CustomShape 4"/>
          <p:cNvSpPr/>
          <p:nvPr/>
        </p:nvSpPr>
        <p:spPr>
          <a:xfrm>
            <a:off x="2286000" y="3581280"/>
            <a:ext cx="533160" cy="456120"/>
          </a:xfrm>
          <a:prstGeom prst="rect">
            <a:avLst/>
          </a:prstGeom>
          <a:noFill/>
          <a:ln w="9360">
            <a:noFill/>
          </a:ln>
        </p:spPr>
        <p:style>
          <a:lnRef idx="0"/>
          <a:fillRef idx="0"/>
          <a:effectRef idx="0"/>
          <a:fontRef idx="minor"/>
        </p:style>
        <p:txBody>
          <a:bodyPr lIns="90000" rIns="90000" tIns="45000" bIns="45000"/>
          <a:p>
            <a:pPr>
              <a:lnSpc>
                <a:spcPct val="100000"/>
              </a:lnSpc>
            </a:pPr>
            <a:r>
              <a:rPr b="1" lang="en-US" sz="2400" spc="-1" strike="noStrike">
                <a:solidFill>
                  <a:srgbClr val="ff0000"/>
                </a:solidFill>
                <a:latin typeface="Verdana"/>
              </a:rPr>
              <a:t>_</a:t>
            </a:r>
            <a:endParaRPr b="0" lang="en-US" sz="2400" spc="-1" strike="noStrike">
              <a:latin typeface="Arial"/>
            </a:endParaRPr>
          </a:p>
        </p:txBody>
      </p:sp>
    </p:spTree>
  </p:cSld>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0" name="TextShape 1"/>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Path loss exponents for different environments</a:t>
            </a:r>
            <a:endParaRPr b="0" lang="en-US" sz="4400" spc="-1" strike="noStrike">
              <a:solidFill>
                <a:srgbClr val="000000"/>
              </a:solidFill>
              <a:latin typeface="Verdana"/>
            </a:endParaRPr>
          </a:p>
        </p:txBody>
      </p:sp>
      <p:pic>
        <p:nvPicPr>
          <p:cNvPr id="801" name="Picture 3" descr=""/>
          <p:cNvPicPr/>
          <p:nvPr/>
        </p:nvPicPr>
        <p:blipFill>
          <a:blip r:embed="rId1"/>
          <a:stretch/>
        </p:blipFill>
        <p:spPr>
          <a:xfrm>
            <a:off x="1285920" y="2286000"/>
            <a:ext cx="6571800" cy="2785680"/>
          </a:xfrm>
          <a:prstGeom prst="rect">
            <a:avLst/>
          </a:prstGeom>
          <a:ln>
            <a:noFill/>
          </a:ln>
        </p:spPr>
      </p:pic>
    </p:spTree>
  </p:cSld>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2" name="TextShape 1"/>
          <p:cNvSpPr txBox="1"/>
          <p:nvPr/>
        </p:nvSpPr>
        <p:spPr>
          <a:xfrm>
            <a:off x="0" y="274680"/>
            <a:ext cx="91436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Path loss model </a:t>
            </a:r>
            <a:br/>
            <a:r>
              <a:rPr b="0" lang="en-US" sz="4400" spc="-1" strike="noStrike">
                <a:solidFill>
                  <a:srgbClr val="000000"/>
                </a:solidFill>
                <a:latin typeface="Calibri"/>
              </a:rPr>
              <a:t>for various cities in Germany</a:t>
            </a:r>
            <a:endParaRPr b="0" lang="en-US" sz="4400" spc="-1" strike="noStrike">
              <a:solidFill>
                <a:srgbClr val="000000"/>
              </a:solidFill>
              <a:latin typeface="Verdana"/>
            </a:endParaRPr>
          </a:p>
        </p:txBody>
      </p:sp>
      <p:sp>
        <p:nvSpPr>
          <p:cNvPr id="803" name="TextShape 2"/>
          <p:cNvSpPr txBox="1"/>
          <p:nvPr/>
        </p:nvSpPr>
        <p:spPr>
          <a:xfrm>
            <a:off x="5651640" y="1600200"/>
            <a:ext cx="3492000" cy="4525560"/>
          </a:xfrm>
          <a:prstGeom prst="rect">
            <a:avLst/>
          </a:prstGeom>
          <a:noFill/>
          <a:ln w="9360">
            <a:noFill/>
          </a:ln>
        </p:spPr>
        <p:txBody>
          <a:bodyPr/>
          <a:p>
            <a:pPr marL="343080" indent="-342720" algn="just">
              <a:lnSpc>
                <a:spcPct val="100000"/>
              </a:lnSpc>
              <a:spcBef>
                <a:spcPts val="519"/>
              </a:spcBef>
            </a:pPr>
            <a:r>
              <a:rPr b="0" lang="en-US" sz="2600" spc="-1" strike="noStrike">
                <a:solidFill>
                  <a:srgbClr val="000000"/>
                </a:solidFill>
                <a:latin typeface="Calibri"/>
              </a:rPr>
              <a:t>Parameters </a:t>
            </a:r>
            <a:endParaRPr b="0" lang="en-US" sz="2600" spc="-1" strike="noStrike">
              <a:solidFill>
                <a:srgbClr val="000000"/>
              </a:solidFill>
              <a:latin typeface="Calibri"/>
            </a:endParaRPr>
          </a:p>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n=2.7 </a:t>
            </a:r>
            <a:endParaRPr b="0" lang="en-US" sz="2600" spc="-1" strike="noStrike">
              <a:solidFill>
                <a:srgbClr val="000000"/>
              </a:solidFill>
              <a:latin typeface="Calibri"/>
            </a:endParaRPr>
          </a:p>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σ= 11.8 dB</a:t>
            </a:r>
            <a:endParaRPr b="0" lang="en-US" sz="2600" spc="-1" strike="noStrike">
              <a:solidFill>
                <a:srgbClr val="000000"/>
              </a:solidFill>
              <a:latin typeface="Calibri"/>
            </a:endParaRPr>
          </a:p>
          <a:p>
            <a:pPr marL="343080" indent="-342720" algn="just">
              <a:lnSpc>
                <a:spcPct val="100000"/>
              </a:lnSpc>
              <a:spcBef>
                <a:spcPts val="519"/>
              </a:spcBef>
            </a:pPr>
            <a:r>
              <a:rPr b="0" lang="en-US" sz="2600" spc="-1" strike="noStrike">
                <a:solidFill>
                  <a:srgbClr val="000000"/>
                </a:solidFill>
                <a:latin typeface="Calibri"/>
              </a:rPr>
              <a:t>correspond to all cities</a:t>
            </a:r>
            <a:endParaRPr b="0" lang="en-US" sz="2600" spc="-1" strike="noStrike">
              <a:solidFill>
                <a:srgbClr val="000000"/>
              </a:solidFill>
              <a:latin typeface="Calibri"/>
            </a:endParaRPr>
          </a:p>
        </p:txBody>
      </p:sp>
      <p:pic>
        <p:nvPicPr>
          <p:cNvPr id="804" name="Picture 3" descr=""/>
          <p:cNvPicPr/>
          <p:nvPr/>
        </p:nvPicPr>
        <p:blipFill>
          <a:blip r:embed="rId1"/>
          <a:stretch/>
        </p:blipFill>
        <p:spPr>
          <a:xfrm>
            <a:off x="0" y="1571760"/>
            <a:ext cx="5714640" cy="5285880"/>
          </a:xfrm>
          <a:prstGeom prst="rect">
            <a:avLst/>
          </a:prstGeom>
          <a:ln>
            <a:noFill/>
          </a:ln>
        </p:spPr>
      </p:pic>
    </p:spTree>
  </p:cSld>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5" name="TextShape 1"/>
          <p:cNvSpPr txBox="1"/>
          <p:nvPr/>
        </p:nvSpPr>
        <p:spPr>
          <a:xfrm>
            <a:off x="-30492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Free-space Propagation Model</a:t>
            </a:r>
            <a:endParaRPr b="0" lang="en-US" sz="4400" spc="-1" strike="noStrike">
              <a:solidFill>
                <a:srgbClr val="000000"/>
              </a:solidFill>
              <a:latin typeface="Verdana"/>
            </a:endParaRPr>
          </a:p>
        </p:txBody>
      </p:sp>
      <p:sp>
        <p:nvSpPr>
          <p:cNvPr id="806" name="TextShape 2"/>
          <p:cNvSpPr txBox="1"/>
          <p:nvPr/>
        </p:nvSpPr>
        <p:spPr>
          <a:xfrm>
            <a:off x="0" y="1676520"/>
            <a:ext cx="9143640" cy="4266720"/>
          </a:xfrm>
          <a:prstGeom prst="rect">
            <a:avLst/>
          </a:prstGeom>
          <a:noFill/>
          <a:ln w="9360">
            <a:noFill/>
          </a:ln>
        </p:spPr>
        <p:txBody>
          <a:bodyPr/>
          <a:p>
            <a:pPr>
              <a:lnSpc>
                <a:spcPct val="100000"/>
              </a:lnSpc>
              <a:spcBef>
                <a:spcPts val="479"/>
              </a:spcBef>
            </a:pPr>
            <a:endParaRPr b="0" lang="en-US" sz="3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Assumes a </a:t>
            </a:r>
            <a:r>
              <a:rPr b="1" lang="en-US" sz="2200" spc="-1" strike="noStrike">
                <a:solidFill>
                  <a:srgbClr val="00b050"/>
                </a:solidFill>
                <a:latin typeface="Calibri"/>
              </a:rPr>
              <a:t>single direct path</a:t>
            </a:r>
            <a:r>
              <a:rPr b="0" lang="en-US" sz="2200" spc="-1" strike="noStrike">
                <a:solidFill>
                  <a:srgbClr val="00b050"/>
                </a:solidFill>
                <a:latin typeface="Calibri"/>
              </a:rPr>
              <a:t> </a:t>
            </a:r>
            <a:r>
              <a:rPr b="0" lang="en-US" sz="2200" spc="-1" strike="noStrike">
                <a:solidFill>
                  <a:srgbClr val="000000"/>
                </a:solidFill>
                <a:latin typeface="Calibri"/>
              </a:rPr>
              <a:t>between the base station and the mobile </a:t>
            </a:r>
            <a:endParaRPr b="0" lang="en-US" sz="2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Predicts received signal strength when the transmitter &amp; receiver have a </a:t>
            </a:r>
            <a:r>
              <a:rPr b="1" lang="en-US" sz="2200" spc="-1" strike="noStrike">
                <a:solidFill>
                  <a:srgbClr val="00b050"/>
                </a:solidFill>
                <a:latin typeface="Calibri"/>
              </a:rPr>
              <a:t>clear, unobstructed </a:t>
            </a:r>
            <a:r>
              <a:rPr b="1" i="1" lang="en-US" sz="2200" spc="-1" strike="noStrike">
                <a:solidFill>
                  <a:srgbClr val="00b050"/>
                </a:solidFill>
                <a:latin typeface="Calibri"/>
              </a:rPr>
              <a:t>line-of-sight path </a:t>
            </a:r>
            <a:r>
              <a:rPr b="1" lang="en-US" sz="2200" spc="-1" strike="noStrike">
                <a:solidFill>
                  <a:srgbClr val="00b050"/>
                </a:solidFill>
                <a:latin typeface="Calibri"/>
              </a:rPr>
              <a:t>between them</a:t>
            </a:r>
            <a:r>
              <a:rPr b="0" lang="en-US" sz="2200" spc="-1" strike="noStrike">
                <a:solidFill>
                  <a:srgbClr val="00b050"/>
                </a:solidFill>
                <a:latin typeface="Calibri"/>
              </a:rPr>
              <a:t> </a:t>
            </a:r>
            <a:endParaRPr b="0" lang="en-US" sz="2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Typically used in an </a:t>
            </a:r>
            <a:r>
              <a:rPr b="1" lang="en-US" sz="2200" spc="-1" strike="noStrike">
                <a:solidFill>
                  <a:srgbClr val="000000"/>
                </a:solidFill>
                <a:latin typeface="Calibri"/>
              </a:rPr>
              <a:t>open wide environment</a:t>
            </a:r>
            <a:endParaRPr b="0" lang="en-US" sz="2200" spc="-1" strike="noStrike">
              <a:solidFill>
                <a:srgbClr val="000000"/>
              </a:solidFill>
              <a:latin typeface="Calibri"/>
            </a:endParaRPr>
          </a:p>
          <a:p>
            <a:pPr marL="343080" indent="-342720">
              <a:lnSpc>
                <a:spcPct val="100000"/>
              </a:lnSpc>
              <a:spcBef>
                <a:spcPts val="439"/>
              </a:spcBef>
            </a:pPr>
            <a:r>
              <a:rPr b="0" lang="en-US" sz="2200" spc="-1" strike="noStrike">
                <a:solidFill>
                  <a:srgbClr val="000000"/>
                </a:solidFill>
                <a:latin typeface="Calibri"/>
              </a:rPr>
              <a:t>      </a:t>
            </a:r>
            <a:r>
              <a:rPr b="0" lang="en-US" sz="2200" spc="-1" strike="noStrike">
                <a:solidFill>
                  <a:srgbClr val="000000"/>
                </a:solidFill>
                <a:latin typeface="Calibri"/>
              </a:rPr>
              <a:t>Examples: satellite, microwave line-of-sight radio links</a:t>
            </a:r>
            <a:endParaRPr b="0" lang="en-US" sz="2200" spc="-1" strike="noStrike">
              <a:solidFill>
                <a:srgbClr val="000000"/>
              </a:solidFill>
              <a:latin typeface="Calibri"/>
            </a:endParaRPr>
          </a:p>
          <a:p>
            <a:pPr>
              <a:lnSpc>
                <a:spcPct val="100000"/>
              </a:lnSpc>
              <a:spcBef>
                <a:spcPts val="439"/>
              </a:spcBef>
            </a:pPr>
            <a:endParaRPr b="0" lang="en-US" sz="2200" spc="-1" strike="noStrike">
              <a:solidFill>
                <a:srgbClr val="000000"/>
              </a:solidFill>
              <a:latin typeface="Calibri"/>
            </a:endParaRPr>
          </a:p>
        </p:txBody>
      </p:sp>
      <p:sp>
        <p:nvSpPr>
          <p:cNvPr id="807" name="TextShape 3"/>
          <p:cNvSpPr txBox="1"/>
          <p:nvPr/>
        </p:nvSpPr>
        <p:spPr>
          <a:xfrm>
            <a:off x="6553080" y="6356520"/>
            <a:ext cx="2133360" cy="364680"/>
          </a:xfrm>
          <a:prstGeom prst="rect">
            <a:avLst/>
          </a:prstGeom>
          <a:noFill/>
          <a:ln>
            <a:noFill/>
          </a:ln>
        </p:spPr>
        <p:txBody>
          <a:bodyPr anchor="ctr"/>
          <a:p>
            <a:pPr algn="r">
              <a:lnSpc>
                <a:spcPct val="100000"/>
              </a:lnSpc>
            </a:pPr>
            <a:fld id="{4FAC1228-91F0-4569-935B-7BD9E39CC639}"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8" name="TextShape 1"/>
          <p:cNvSpPr txBox="1"/>
          <p:nvPr/>
        </p:nvSpPr>
        <p:spPr>
          <a:xfrm>
            <a:off x="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Free-space Propagation Model</a:t>
            </a:r>
            <a:endParaRPr b="0" lang="en-US" sz="4400" spc="-1" strike="noStrike">
              <a:solidFill>
                <a:srgbClr val="000000"/>
              </a:solidFill>
              <a:latin typeface="Verdana"/>
            </a:endParaRPr>
          </a:p>
        </p:txBody>
      </p:sp>
      <p:sp>
        <p:nvSpPr>
          <p:cNvPr id="809" name="TextShape 2"/>
          <p:cNvSpPr txBox="1"/>
          <p:nvPr/>
        </p:nvSpPr>
        <p:spPr>
          <a:xfrm>
            <a:off x="6553080" y="6356520"/>
            <a:ext cx="2133360" cy="364680"/>
          </a:xfrm>
          <a:prstGeom prst="rect">
            <a:avLst/>
          </a:prstGeom>
          <a:noFill/>
          <a:ln>
            <a:noFill/>
          </a:ln>
        </p:spPr>
        <p:txBody>
          <a:bodyPr anchor="ctr"/>
          <a:p>
            <a:pPr algn="r">
              <a:lnSpc>
                <a:spcPct val="100000"/>
              </a:lnSpc>
            </a:pPr>
            <a:fld id="{ED70DB15-C316-476E-87B1-0CCCA557E9F6}" type="slidenum">
              <a:rPr b="0" lang="en-US" sz="1200" spc="-1" strike="noStrike">
                <a:solidFill>
                  <a:srgbClr val="8b8b8b"/>
                </a:solidFill>
                <a:latin typeface="Verdana"/>
              </a:rPr>
              <a:t>&lt;number&gt;</a:t>
            </a:fld>
            <a:endParaRPr b="0" lang="en-US" sz="1200" spc="-1" strike="noStrike">
              <a:latin typeface="Times New Roman"/>
            </a:endParaRPr>
          </a:p>
        </p:txBody>
      </p:sp>
      <p:sp>
        <p:nvSpPr>
          <p:cNvPr id="810" name="TextShape 3"/>
          <p:cNvSpPr txBox="1"/>
          <p:nvPr/>
        </p:nvSpPr>
        <p:spPr>
          <a:xfrm>
            <a:off x="0" y="2057400"/>
            <a:ext cx="9143640" cy="4525560"/>
          </a:xfrm>
          <a:prstGeom prst="rect">
            <a:avLst/>
          </a:prstGeom>
          <a:noFill/>
          <a:ln w="9360">
            <a:noFill/>
          </a:ln>
        </p:spPr>
        <p:txBody>
          <a:bodyPr>
            <a:normAutofit/>
          </a:bodyPr>
          <a:p>
            <a:pPr marL="343080" indent="-342720">
              <a:lnSpc>
                <a:spcPct val="90000"/>
              </a:lnSpc>
              <a:spcBef>
                <a:spcPts val="439"/>
              </a:spcBef>
            </a:pPr>
            <a:r>
              <a:rPr b="0" lang="en-US" sz="2200" spc="-1" strike="noStrike">
                <a:solidFill>
                  <a:srgbClr val="000000"/>
                </a:solidFill>
                <a:latin typeface="Calibri"/>
              </a:rPr>
              <a:t>Derived from first principles: </a:t>
            </a:r>
            <a:r>
              <a:rPr b="1" i="1" lang="en-US" sz="2200" spc="-1" strike="noStrike">
                <a:solidFill>
                  <a:srgbClr val="ff0000"/>
                </a:solidFill>
                <a:latin typeface="Calibri"/>
              </a:rPr>
              <a:t>power flux density </a:t>
            </a:r>
            <a:r>
              <a:rPr b="0" lang="en-US" sz="2200" spc="-1" strike="noStrike">
                <a:solidFill>
                  <a:srgbClr val="000000"/>
                </a:solidFill>
                <a:latin typeface="Calibri"/>
              </a:rPr>
              <a:t>computation</a:t>
            </a:r>
            <a:endParaRPr b="0" lang="en-US" sz="2200" spc="-1" strike="noStrike">
              <a:solidFill>
                <a:srgbClr val="000000"/>
              </a:solidFill>
              <a:latin typeface="Calibri"/>
            </a:endParaRPr>
          </a:p>
          <a:p>
            <a:pPr marL="343080" indent="-342720">
              <a:lnSpc>
                <a:spcPct val="90000"/>
              </a:lnSpc>
              <a:spcBef>
                <a:spcPts val="439"/>
              </a:spcBef>
            </a:pPr>
            <a:endParaRPr b="0" lang="en-US" sz="2200" spc="-1" strike="noStrike">
              <a:solidFill>
                <a:srgbClr val="000000"/>
              </a:solidFill>
              <a:latin typeface="Calibri"/>
            </a:endParaRPr>
          </a:p>
          <a:p>
            <a:pPr marL="343080" indent="-342720">
              <a:lnSpc>
                <a:spcPct val="90000"/>
              </a:lnSpc>
              <a:spcBef>
                <a:spcPts val="439"/>
              </a:spcBef>
              <a:buClr>
                <a:srgbClr val="000000"/>
              </a:buClr>
              <a:buFont typeface="Arial"/>
              <a:buChar char="•"/>
            </a:pPr>
            <a:r>
              <a:rPr b="0" lang="en-US" sz="2200" spc="-1" strike="noStrike">
                <a:solidFill>
                  <a:srgbClr val="000000"/>
                </a:solidFill>
                <a:latin typeface="Calibri"/>
              </a:rPr>
              <a:t>Any radiating structure produces electric &amp; magnetic fields: </a:t>
            </a:r>
            <a:endParaRPr b="0" lang="en-US" sz="2200" spc="-1" strike="noStrike">
              <a:solidFill>
                <a:srgbClr val="000000"/>
              </a:solidFill>
              <a:latin typeface="Calibri"/>
            </a:endParaRPr>
          </a:p>
          <a:p>
            <a:pPr marL="343080" indent="-342720">
              <a:lnSpc>
                <a:spcPct val="90000"/>
              </a:lnSpc>
              <a:spcBef>
                <a:spcPts val="439"/>
              </a:spcBef>
            </a:pPr>
            <a:r>
              <a:rPr b="0" lang="en-US" sz="2200" spc="-1" strike="noStrike">
                <a:solidFill>
                  <a:srgbClr val="000000"/>
                </a:solidFill>
                <a:latin typeface="Calibri"/>
              </a:rPr>
              <a:t>         </a:t>
            </a:r>
            <a:r>
              <a:rPr b="0" lang="en-US" sz="2200" spc="-1" strike="noStrike">
                <a:solidFill>
                  <a:srgbClr val="000000"/>
                </a:solidFill>
                <a:latin typeface="Calibri"/>
              </a:rPr>
              <a:t>its </a:t>
            </a:r>
            <a:r>
              <a:rPr b="1" lang="en-US" sz="2200" spc="-1" strike="noStrike">
                <a:solidFill>
                  <a:srgbClr val="4f6228"/>
                </a:solidFill>
                <a:latin typeface="Calibri"/>
              </a:rPr>
              <a:t>current </a:t>
            </a:r>
            <a:r>
              <a:rPr b="0" lang="en-US" sz="2200" spc="-1" strike="noStrike">
                <a:solidFill>
                  <a:srgbClr val="000000"/>
                </a:solidFill>
                <a:latin typeface="Calibri"/>
              </a:rPr>
              <a:t>flows through such antenna and </a:t>
            </a:r>
            <a:endParaRPr b="0" lang="en-US" sz="2200" spc="-1" strike="noStrike">
              <a:solidFill>
                <a:srgbClr val="000000"/>
              </a:solidFill>
              <a:latin typeface="Calibri"/>
            </a:endParaRPr>
          </a:p>
          <a:p>
            <a:pPr marL="343080" indent="-342720">
              <a:lnSpc>
                <a:spcPct val="90000"/>
              </a:lnSpc>
              <a:spcBef>
                <a:spcPts val="439"/>
              </a:spcBef>
            </a:pPr>
            <a:r>
              <a:rPr b="0" lang="en-US" sz="2200" spc="-1" strike="noStrike">
                <a:solidFill>
                  <a:srgbClr val="000000"/>
                </a:solidFill>
                <a:latin typeface="Calibri"/>
              </a:rPr>
              <a:t>                            </a:t>
            </a:r>
            <a:r>
              <a:rPr b="0" lang="en-US" sz="2200" spc="-1" strike="noStrike">
                <a:solidFill>
                  <a:srgbClr val="000000"/>
                </a:solidFill>
                <a:latin typeface="Calibri"/>
              </a:rPr>
              <a:t>launches </a:t>
            </a:r>
            <a:r>
              <a:rPr b="1" i="1" lang="en-US" sz="2200" spc="-1" strike="noStrike">
                <a:solidFill>
                  <a:srgbClr val="808000"/>
                </a:solidFill>
                <a:latin typeface="Calibri"/>
              </a:rPr>
              <a:t>electric </a:t>
            </a:r>
            <a:r>
              <a:rPr b="0" lang="en-US" sz="2200" spc="-1" strike="noStrike">
                <a:solidFill>
                  <a:srgbClr val="000000"/>
                </a:solidFill>
                <a:latin typeface="Calibri"/>
              </a:rPr>
              <a:t>and </a:t>
            </a:r>
            <a:r>
              <a:rPr b="1" i="1" lang="en-US" sz="2200" spc="-1" strike="noStrike">
                <a:solidFill>
                  <a:srgbClr val="808000"/>
                </a:solidFill>
                <a:latin typeface="Calibri"/>
              </a:rPr>
              <a:t>magnetic fields</a:t>
            </a:r>
            <a:endParaRPr b="0" lang="en-US" sz="2200" spc="-1" strike="noStrike">
              <a:solidFill>
                <a:srgbClr val="000000"/>
              </a:solidFill>
              <a:latin typeface="Calibri"/>
            </a:endParaRPr>
          </a:p>
          <a:p>
            <a:pPr marL="343080" indent="-342720">
              <a:lnSpc>
                <a:spcPct val="90000"/>
              </a:lnSpc>
              <a:spcBef>
                <a:spcPts val="439"/>
              </a:spcBef>
              <a:buClr>
                <a:srgbClr val="000000"/>
              </a:buClr>
              <a:buFont typeface="Arial"/>
              <a:buChar char="•"/>
            </a:pPr>
            <a:r>
              <a:rPr b="0" lang="en-US" sz="2200" spc="-1" strike="noStrike">
                <a:solidFill>
                  <a:srgbClr val="000000"/>
                </a:solidFill>
                <a:latin typeface="Calibri"/>
              </a:rPr>
              <a:t>The electrostatic and inductive fields </a:t>
            </a:r>
            <a:endParaRPr b="0" lang="en-US" sz="2200" spc="-1" strike="noStrike">
              <a:solidFill>
                <a:srgbClr val="000000"/>
              </a:solidFill>
              <a:latin typeface="Calibri"/>
            </a:endParaRPr>
          </a:p>
          <a:p>
            <a:pPr marL="343080" indent="-342720">
              <a:lnSpc>
                <a:spcPct val="90000"/>
              </a:lnSpc>
              <a:spcBef>
                <a:spcPts val="439"/>
              </a:spcBef>
            </a:pPr>
            <a:r>
              <a:rPr b="0" lang="en-US" sz="2200" spc="-1" strike="noStrike">
                <a:solidFill>
                  <a:srgbClr val="000000"/>
                </a:solidFill>
                <a:latin typeface="Calibri"/>
              </a:rPr>
              <a:t>    </a:t>
            </a:r>
            <a:r>
              <a:rPr b="0" lang="en-US" sz="2200" spc="-1" strike="noStrike">
                <a:solidFill>
                  <a:srgbClr val="000000"/>
                </a:solidFill>
                <a:latin typeface="Calibri"/>
              </a:rPr>
              <a:t>decay much faster with distance than the radiation field</a:t>
            </a:r>
            <a:endParaRPr b="0" lang="en-US" sz="2200" spc="-1" strike="noStrike">
              <a:solidFill>
                <a:srgbClr val="000000"/>
              </a:solidFill>
              <a:latin typeface="Calibri"/>
            </a:endParaRPr>
          </a:p>
          <a:p>
            <a:pPr marL="343080" indent="-342720">
              <a:lnSpc>
                <a:spcPct val="90000"/>
              </a:lnSpc>
              <a:spcBef>
                <a:spcPts val="439"/>
              </a:spcBef>
            </a:pPr>
            <a:endParaRPr b="0" lang="en-US" sz="2200" spc="-1" strike="noStrike">
              <a:solidFill>
                <a:srgbClr val="000000"/>
              </a:solidFill>
              <a:latin typeface="Calibri"/>
            </a:endParaRPr>
          </a:p>
          <a:p>
            <a:pPr marL="343080" indent="-342720">
              <a:lnSpc>
                <a:spcPct val="90000"/>
              </a:lnSpc>
              <a:spcBef>
                <a:spcPts val="439"/>
              </a:spcBef>
              <a:buClr>
                <a:srgbClr val="000000"/>
              </a:buClr>
              <a:buFont typeface="Arial"/>
              <a:buChar char="•"/>
            </a:pPr>
            <a:r>
              <a:rPr b="0" lang="en-US" sz="2200" spc="-1" strike="noStrike">
                <a:solidFill>
                  <a:srgbClr val="000000"/>
                </a:solidFill>
                <a:latin typeface="Calibri"/>
              </a:rPr>
              <a:t>At regions far way from the transmitter:</a:t>
            </a:r>
            <a:endParaRPr b="0" lang="en-US" sz="2200" spc="-1" strike="noStrike">
              <a:solidFill>
                <a:srgbClr val="000000"/>
              </a:solidFill>
              <a:latin typeface="Calibri"/>
            </a:endParaRPr>
          </a:p>
          <a:p>
            <a:pPr marL="343080" indent="-342720">
              <a:lnSpc>
                <a:spcPct val="90000"/>
              </a:lnSpc>
              <a:spcBef>
                <a:spcPts val="439"/>
              </a:spcBef>
            </a:pPr>
            <a:r>
              <a:rPr b="0" lang="en-US" sz="2200" spc="-1" strike="noStrike">
                <a:solidFill>
                  <a:srgbClr val="000000"/>
                </a:solidFill>
                <a:latin typeface="Calibri"/>
              </a:rPr>
              <a:t>     </a:t>
            </a:r>
            <a:r>
              <a:rPr b="0" lang="en-US" sz="2200" spc="-1" strike="noStrike">
                <a:solidFill>
                  <a:srgbClr val="000000"/>
                </a:solidFill>
                <a:latin typeface="Calibri"/>
              </a:rPr>
              <a:t>the </a:t>
            </a:r>
            <a:r>
              <a:rPr b="1" i="1" lang="en-US" sz="2200" spc="-1" strike="noStrike">
                <a:solidFill>
                  <a:srgbClr val="808000"/>
                </a:solidFill>
                <a:latin typeface="Calibri"/>
              </a:rPr>
              <a:t>electrostatic &amp; inductive fields </a:t>
            </a:r>
            <a:r>
              <a:rPr b="0" lang="en-US" sz="2200" spc="-1" strike="noStrike">
                <a:solidFill>
                  <a:srgbClr val="000000"/>
                </a:solidFill>
                <a:latin typeface="Calibri"/>
              </a:rPr>
              <a:t>become negligible and </a:t>
            </a:r>
            <a:endParaRPr b="0" lang="en-US" sz="2200" spc="-1" strike="noStrike">
              <a:solidFill>
                <a:srgbClr val="000000"/>
              </a:solidFill>
              <a:latin typeface="Calibri"/>
            </a:endParaRPr>
          </a:p>
          <a:p>
            <a:pPr marL="343080" indent="-342720">
              <a:lnSpc>
                <a:spcPct val="90000"/>
              </a:lnSpc>
              <a:spcBef>
                <a:spcPts val="439"/>
              </a:spcBef>
            </a:pPr>
            <a:r>
              <a:rPr b="0" lang="en-US" sz="2200" spc="-1" strike="noStrike">
                <a:solidFill>
                  <a:srgbClr val="000000"/>
                </a:solidFill>
                <a:latin typeface="Calibri"/>
              </a:rPr>
              <a:t>     </a:t>
            </a:r>
            <a:r>
              <a:rPr b="1" lang="en-US" sz="2200" spc="-1" strike="noStrike">
                <a:solidFill>
                  <a:srgbClr val="000000"/>
                </a:solidFill>
                <a:latin typeface="Calibri"/>
              </a:rPr>
              <a:t>only the radiated field components need be considered</a:t>
            </a:r>
            <a:endParaRPr b="0" lang="en-US" sz="2200" spc="-1" strike="noStrike">
              <a:solidFill>
                <a:srgbClr val="000000"/>
              </a:solidFill>
              <a:latin typeface="Calibri"/>
            </a:endParaRPr>
          </a:p>
          <a:p>
            <a:pPr marL="343080" indent="-342720">
              <a:lnSpc>
                <a:spcPct val="90000"/>
              </a:lnSpc>
              <a:spcBef>
                <a:spcPts val="459"/>
              </a:spcBef>
            </a:pPr>
            <a:r>
              <a:rPr b="0" lang="en-US" sz="2300" spc="-1" strike="noStrike">
                <a:solidFill>
                  <a:srgbClr val="000000"/>
                </a:solidFill>
                <a:latin typeface="Calibri"/>
              </a:rPr>
              <a:t>           </a:t>
            </a:r>
            <a:endParaRPr b="0" lang="en-US" sz="2300" spc="-1" strike="noStrike">
              <a:solidFill>
                <a:srgbClr val="000000"/>
              </a:solidFill>
              <a:latin typeface="Calibri"/>
            </a:endParaRPr>
          </a:p>
        </p:txBody>
      </p:sp>
    </p:spTree>
  </p:cSld>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1" name="TextShape 1"/>
          <p:cNvSpPr txBox="1"/>
          <p:nvPr/>
        </p:nvSpPr>
        <p:spPr>
          <a:xfrm>
            <a:off x="-53352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Free-space Propagation Model</a:t>
            </a:r>
            <a:endParaRPr b="0" lang="en-US" sz="4400" spc="-1" strike="noStrike">
              <a:solidFill>
                <a:srgbClr val="000000"/>
              </a:solidFill>
              <a:latin typeface="Verdana"/>
            </a:endParaRPr>
          </a:p>
        </p:txBody>
      </p:sp>
      <p:sp>
        <p:nvSpPr>
          <p:cNvPr id="812" name="TextShape 2"/>
          <p:cNvSpPr txBox="1"/>
          <p:nvPr/>
        </p:nvSpPr>
        <p:spPr>
          <a:xfrm>
            <a:off x="6553080" y="6356520"/>
            <a:ext cx="2133360" cy="364680"/>
          </a:xfrm>
          <a:prstGeom prst="rect">
            <a:avLst/>
          </a:prstGeom>
          <a:noFill/>
          <a:ln>
            <a:noFill/>
          </a:ln>
        </p:spPr>
        <p:txBody>
          <a:bodyPr anchor="ctr"/>
          <a:p>
            <a:pPr algn="r">
              <a:lnSpc>
                <a:spcPct val="100000"/>
              </a:lnSpc>
            </a:pPr>
            <a:fld id="{D8AE100C-9268-4A31-BE56-2CB855DD0AA1}" type="slidenum">
              <a:rPr b="0" lang="en-US" sz="1200" spc="-1" strike="noStrike">
                <a:solidFill>
                  <a:srgbClr val="8b8b8b"/>
                </a:solidFill>
                <a:latin typeface="Verdana"/>
              </a:rPr>
              <a:t>&lt;number&gt;</a:t>
            </a:fld>
            <a:endParaRPr b="0" lang="en-US" sz="1200" spc="-1" strike="noStrike">
              <a:latin typeface="Times New Roman"/>
            </a:endParaRPr>
          </a:p>
        </p:txBody>
      </p:sp>
      <p:sp>
        <p:nvSpPr>
          <p:cNvPr id="813" name="TextShape 3"/>
          <p:cNvSpPr txBox="1"/>
          <p:nvPr/>
        </p:nvSpPr>
        <p:spPr>
          <a:xfrm>
            <a:off x="304920" y="1600200"/>
            <a:ext cx="8421480" cy="4839840"/>
          </a:xfrm>
          <a:prstGeom prst="rect">
            <a:avLst/>
          </a:prstGeom>
          <a:noFill/>
          <a:ln w="9360">
            <a:noFill/>
          </a:ln>
        </p:spPr>
        <p:txBody>
          <a:bodyPr/>
          <a:p>
            <a:pPr marL="343080" indent="-342720">
              <a:lnSpc>
                <a:spcPct val="90000"/>
              </a:lnSpc>
              <a:spcBef>
                <a:spcPts val="479"/>
              </a:spcBef>
            </a:pPr>
            <a:r>
              <a:rPr b="0" lang="en-US" sz="2400" spc="-1" strike="noStrike">
                <a:solidFill>
                  <a:srgbClr val="ff3300"/>
                </a:solidFill>
                <a:latin typeface="Calibri"/>
              </a:rPr>
              <a:t>                </a:t>
            </a:r>
            <a:endParaRPr b="0" lang="en-US" sz="2400" spc="-1" strike="noStrike">
              <a:solidFill>
                <a:srgbClr val="000000"/>
              </a:solidFill>
              <a:latin typeface="Calibri"/>
            </a:endParaRPr>
          </a:p>
          <a:p>
            <a:pPr marL="343080" indent="-342720">
              <a:lnSpc>
                <a:spcPct val="90000"/>
              </a:lnSpc>
              <a:spcBef>
                <a:spcPts val="479"/>
              </a:spcBef>
            </a:pPr>
            <a:r>
              <a:rPr b="0" lang="en-US" sz="2400" spc="-1" strike="noStrike">
                <a:solidFill>
                  <a:srgbClr val="ff3300"/>
                </a:solidFill>
                <a:latin typeface="Calibri"/>
              </a:rPr>
              <a:t> </a:t>
            </a:r>
            <a:r>
              <a:rPr b="0" lang="en-US" sz="2400" spc="-1" strike="noStrike">
                <a:solidFill>
                  <a:srgbClr val="cccc00"/>
                </a:solidFill>
                <a:latin typeface="Calibri"/>
              </a:rPr>
              <a:t>P</a:t>
            </a:r>
            <a:r>
              <a:rPr b="0" lang="en-US" sz="2400" spc="-1" strike="noStrike" baseline="-25000">
                <a:solidFill>
                  <a:srgbClr val="cccc00"/>
                </a:solidFill>
                <a:latin typeface="Calibri"/>
              </a:rPr>
              <a:t>r</a:t>
            </a:r>
            <a:r>
              <a:rPr b="0" lang="en-US" sz="2400" spc="-1" strike="noStrike">
                <a:solidFill>
                  <a:srgbClr val="cccc00"/>
                </a:solidFill>
                <a:latin typeface="Calibri"/>
              </a:rPr>
              <a:t>(d)=P</a:t>
            </a:r>
            <a:r>
              <a:rPr b="0" lang="en-US" sz="2400" spc="-1" strike="noStrike" baseline="-25000">
                <a:solidFill>
                  <a:srgbClr val="cccc00"/>
                </a:solidFill>
                <a:latin typeface="Calibri"/>
              </a:rPr>
              <a:t>t</a:t>
            </a:r>
            <a:r>
              <a:rPr b="0" lang="en-US" sz="2400" spc="-1" strike="noStrike">
                <a:solidFill>
                  <a:srgbClr val="cccc00"/>
                </a:solidFill>
                <a:latin typeface="Calibri"/>
              </a:rPr>
              <a:t>G</a:t>
            </a:r>
            <a:r>
              <a:rPr b="0" lang="en-US" sz="2400" spc="-1" strike="noStrike" baseline="-25000">
                <a:solidFill>
                  <a:srgbClr val="cccc00"/>
                </a:solidFill>
                <a:latin typeface="Calibri"/>
              </a:rPr>
              <a:t>t</a:t>
            </a:r>
            <a:r>
              <a:rPr b="0" lang="en-US" sz="2400" spc="-1" strike="noStrike">
                <a:solidFill>
                  <a:srgbClr val="cccc00"/>
                </a:solidFill>
                <a:latin typeface="Calibri"/>
              </a:rPr>
              <a:t>G</a:t>
            </a:r>
            <a:r>
              <a:rPr b="0" lang="en-US" sz="2400" spc="-1" strike="noStrike" baseline="-25000">
                <a:solidFill>
                  <a:srgbClr val="cccc00"/>
                </a:solidFill>
                <a:latin typeface="Calibri"/>
              </a:rPr>
              <a:t>r</a:t>
            </a:r>
            <a:r>
              <a:rPr b="0" lang="en-US" sz="2400" spc="-1" strike="noStrike">
                <a:solidFill>
                  <a:srgbClr val="cccc00"/>
                </a:solidFill>
                <a:latin typeface="Symbol"/>
              </a:rPr>
              <a:t>l</a:t>
            </a:r>
            <a:r>
              <a:rPr b="0" lang="en-US" sz="2400" spc="-1" strike="noStrike" baseline="30000">
                <a:solidFill>
                  <a:srgbClr val="cccc00"/>
                </a:solidFill>
                <a:latin typeface="Calibri"/>
              </a:rPr>
              <a:t>2</a:t>
            </a:r>
            <a:r>
              <a:rPr b="0" lang="en-US" sz="2400" spc="-1" strike="noStrike">
                <a:solidFill>
                  <a:srgbClr val="cccc00"/>
                </a:solidFill>
                <a:latin typeface="Calibri"/>
              </a:rPr>
              <a:t>/[(4</a:t>
            </a:r>
            <a:r>
              <a:rPr b="0" lang="en-US" sz="2400" spc="-1" strike="noStrike">
                <a:solidFill>
                  <a:srgbClr val="cccc00"/>
                </a:solidFill>
                <a:latin typeface="Symbol"/>
              </a:rPr>
              <a:t>p</a:t>
            </a:r>
            <a:r>
              <a:rPr b="0" lang="en-US" sz="2400" spc="-1" strike="noStrike">
                <a:solidFill>
                  <a:srgbClr val="cccc00"/>
                </a:solidFill>
                <a:latin typeface="Calibri"/>
              </a:rPr>
              <a:t>)</a:t>
            </a:r>
            <a:r>
              <a:rPr b="0" lang="en-US" sz="2400" spc="-1" strike="noStrike" baseline="30000">
                <a:solidFill>
                  <a:srgbClr val="cccc00"/>
                </a:solidFill>
                <a:latin typeface="Calibri"/>
              </a:rPr>
              <a:t>2</a:t>
            </a:r>
            <a:r>
              <a:rPr b="0" lang="en-US" sz="2400" spc="-1" strike="noStrike">
                <a:solidFill>
                  <a:srgbClr val="cccc00"/>
                </a:solidFill>
                <a:latin typeface="Calibri"/>
              </a:rPr>
              <a:t>d</a:t>
            </a:r>
            <a:r>
              <a:rPr b="0" lang="en-US" sz="2400" spc="-1" strike="noStrike" baseline="30000">
                <a:solidFill>
                  <a:srgbClr val="cccc00"/>
                </a:solidFill>
                <a:latin typeface="Calibri"/>
              </a:rPr>
              <a:t>2</a:t>
            </a:r>
            <a:r>
              <a:rPr b="0" lang="en-US" sz="2400" spc="-1" strike="noStrike">
                <a:solidFill>
                  <a:srgbClr val="cccc00"/>
                </a:solidFill>
                <a:latin typeface="Calibri"/>
              </a:rPr>
              <a:t>L]</a:t>
            </a:r>
            <a:endParaRPr b="0" lang="en-US" sz="2400" spc="-1" strike="noStrike">
              <a:solidFill>
                <a:srgbClr val="000000"/>
              </a:solidFill>
              <a:latin typeface="Calibri"/>
            </a:endParaRPr>
          </a:p>
          <a:p>
            <a:pPr marL="343080" indent="-342720">
              <a:lnSpc>
                <a:spcPct val="90000"/>
              </a:lnSpc>
              <a:spcBef>
                <a:spcPts val="479"/>
              </a:spcBef>
            </a:pPr>
            <a:endParaRPr b="0" lang="en-US" sz="2400" spc="-1" strike="noStrike">
              <a:solidFill>
                <a:srgbClr val="000000"/>
              </a:solidFill>
              <a:latin typeface="Calibri"/>
            </a:endParaRPr>
          </a:p>
          <a:p>
            <a:pPr marL="343080" indent="-342720">
              <a:lnSpc>
                <a:spcPct val="90000"/>
              </a:lnSpc>
              <a:spcBef>
                <a:spcPts val="479"/>
              </a:spcBef>
            </a:pPr>
            <a:r>
              <a:rPr b="0" lang="en-US" sz="2400" spc="-1" strike="noStrike">
                <a:solidFill>
                  <a:srgbClr val="000000"/>
                </a:solidFill>
                <a:latin typeface="Calibri"/>
              </a:rPr>
              <a:t>   </a:t>
            </a:r>
            <a:r>
              <a:rPr b="0" lang="en-US" sz="2400" spc="-1" strike="noStrike">
                <a:solidFill>
                  <a:srgbClr val="000000"/>
                </a:solidFill>
                <a:latin typeface="Calibri"/>
              </a:rPr>
              <a:t>P</a:t>
            </a:r>
            <a:r>
              <a:rPr b="0" lang="en-US" sz="2400" spc="-1" strike="noStrike" baseline="-25000">
                <a:solidFill>
                  <a:srgbClr val="000000"/>
                </a:solidFill>
                <a:latin typeface="Calibri"/>
              </a:rPr>
              <a:t>t</a:t>
            </a:r>
            <a:r>
              <a:rPr b="0" lang="en-US" sz="2400" spc="-1" strike="noStrike">
                <a:solidFill>
                  <a:srgbClr val="000000"/>
                </a:solidFill>
                <a:latin typeface="Calibri"/>
              </a:rPr>
              <a:t>,P</a:t>
            </a:r>
            <a:r>
              <a:rPr b="0" lang="en-US" sz="2400" spc="-1" strike="noStrike" baseline="-25000">
                <a:solidFill>
                  <a:srgbClr val="000000"/>
                </a:solidFill>
                <a:latin typeface="Calibri"/>
              </a:rPr>
              <a:t>r</a:t>
            </a:r>
            <a:r>
              <a:rPr b="0" lang="en-US" sz="2400" spc="-1" strike="noStrike">
                <a:solidFill>
                  <a:srgbClr val="000000"/>
                </a:solidFill>
                <a:latin typeface="Calibri"/>
              </a:rPr>
              <a:t>: transmitter/receiver power</a:t>
            </a:r>
            <a:endParaRPr b="0" lang="en-US" sz="2400" spc="-1" strike="noStrike">
              <a:solidFill>
                <a:srgbClr val="000000"/>
              </a:solidFill>
              <a:latin typeface="Calibri"/>
            </a:endParaRPr>
          </a:p>
          <a:p>
            <a:pPr marL="343080" indent="-342720">
              <a:lnSpc>
                <a:spcPct val="90000"/>
              </a:lnSpc>
              <a:spcBef>
                <a:spcPts val="479"/>
              </a:spcBef>
            </a:pPr>
            <a:r>
              <a:rPr b="0" lang="en-US" sz="2400" spc="-1" strike="noStrike">
                <a:solidFill>
                  <a:srgbClr val="000000"/>
                </a:solidFill>
                <a:latin typeface="Calibri"/>
              </a:rPr>
              <a:t>   </a:t>
            </a:r>
            <a:r>
              <a:rPr b="0" lang="en-US" sz="2400" spc="-1" strike="noStrike">
                <a:solidFill>
                  <a:srgbClr val="000000"/>
                </a:solidFill>
                <a:latin typeface="Calibri"/>
              </a:rPr>
              <a:t>G</a:t>
            </a:r>
            <a:r>
              <a:rPr b="0" lang="en-US" sz="2400" spc="-1" strike="noStrike" baseline="-25000">
                <a:solidFill>
                  <a:srgbClr val="000000"/>
                </a:solidFill>
                <a:latin typeface="Calibri"/>
              </a:rPr>
              <a:t>t</a:t>
            </a:r>
            <a:r>
              <a:rPr b="0" lang="en-US" sz="2400" spc="-1" strike="noStrike">
                <a:solidFill>
                  <a:srgbClr val="000000"/>
                </a:solidFill>
                <a:latin typeface="Calibri"/>
              </a:rPr>
              <a:t>, G</a:t>
            </a:r>
            <a:r>
              <a:rPr b="0" lang="en-US" sz="2400" spc="-1" strike="noStrike" baseline="-25000">
                <a:solidFill>
                  <a:srgbClr val="000000"/>
                </a:solidFill>
                <a:latin typeface="Calibri"/>
              </a:rPr>
              <a:t>r</a:t>
            </a:r>
            <a:r>
              <a:rPr b="0" lang="en-US" sz="2400" spc="-1" strike="noStrike">
                <a:solidFill>
                  <a:srgbClr val="000000"/>
                </a:solidFill>
                <a:latin typeface="Calibri"/>
              </a:rPr>
              <a:t>: transmitter/receiver antenna gain                          </a:t>
            </a:r>
            <a:endParaRPr b="0" lang="en-US" sz="2400" spc="-1" strike="noStrike">
              <a:solidFill>
                <a:srgbClr val="000000"/>
              </a:solidFill>
              <a:latin typeface="Calibri"/>
            </a:endParaRPr>
          </a:p>
          <a:p>
            <a:pPr marL="343080" indent="-342720">
              <a:lnSpc>
                <a:spcPct val="90000"/>
              </a:lnSpc>
              <a:spcBef>
                <a:spcPts val="479"/>
              </a:spcBef>
            </a:pPr>
            <a:r>
              <a:rPr b="0" lang="en-US" sz="2400" spc="-1" strike="noStrike">
                <a:solidFill>
                  <a:srgbClr val="000000"/>
                </a:solidFill>
                <a:latin typeface="Calibri"/>
              </a:rPr>
              <a:t>              </a:t>
            </a:r>
            <a:r>
              <a:rPr b="0" lang="en-US" sz="2400" spc="-1" strike="noStrike">
                <a:solidFill>
                  <a:srgbClr val="ff3300"/>
                </a:solidFill>
                <a:latin typeface="Calibri"/>
              </a:rPr>
              <a:t>G = 4</a:t>
            </a:r>
            <a:r>
              <a:rPr b="0" lang="en-US" sz="2400" spc="-1" strike="noStrike">
                <a:solidFill>
                  <a:srgbClr val="ff3300"/>
                </a:solidFill>
                <a:latin typeface="Symbol"/>
              </a:rPr>
              <a:t>p</a:t>
            </a:r>
            <a:r>
              <a:rPr b="0" lang="en-US" sz="2400" spc="-1" strike="noStrike">
                <a:solidFill>
                  <a:srgbClr val="ff3300"/>
                </a:solidFill>
                <a:latin typeface="Calibri"/>
              </a:rPr>
              <a:t>A</a:t>
            </a:r>
            <a:r>
              <a:rPr b="0" lang="en-US" sz="2400" spc="-1" strike="noStrike" baseline="-25000">
                <a:solidFill>
                  <a:srgbClr val="ff3300"/>
                </a:solidFill>
                <a:latin typeface="Calibri"/>
              </a:rPr>
              <a:t>e</a:t>
            </a:r>
            <a:r>
              <a:rPr b="0" lang="en-US" sz="2400" spc="-1" strike="noStrike">
                <a:solidFill>
                  <a:srgbClr val="ff3300"/>
                </a:solidFill>
                <a:latin typeface="Calibri"/>
              </a:rPr>
              <a:t>/</a:t>
            </a:r>
            <a:r>
              <a:rPr b="0" lang="en-US" sz="2400" spc="-1" strike="noStrike">
                <a:solidFill>
                  <a:srgbClr val="ff3300"/>
                </a:solidFill>
                <a:latin typeface="Symbol"/>
              </a:rPr>
              <a:t>l</a:t>
            </a:r>
            <a:r>
              <a:rPr b="0" lang="en-US" sz="2400" spc="-1" strike="noStrike" baseline="30000">
                <a:solidFill>
                  <a:srgbClr val="ff3300"/>
                </a:solidFill>
                <a:latin typeface="Calibri"/>
              </a:rPr>
              <a:t>2</a:t>
            </a:r>
            <a:endParaRPr b="0" lang="en-US" sz="2400" spc="-1" strike="noStrike">
              <a:solidFill>
                <a:srgbClr val="000000"/>
              </a:solidFill>
              <a:latin typeface="Calibri"/>
            </a:endParaRPr>
          </a:p>
          <a:p>
            <a:pPr marL="343080" indent="-342720">
              <a:lnSpc>
                <a:spcPct val="90000"/>
              </a:lnSpc>
              <a:spcBef>
                <a:spcPts val="479"/>
              </a:spcBef>
            </a:pPr>
            <a:r>
              <a:rPr b="0" lang="en-US" sz="2400" spc="-1" strike="noStrike">
                <a:solidFill>
                  <a:srgbClr val="000000"/>
                </a:solidFill>
                <a:latin typeface="Calibri"/>
              </a:rPr>
              <a:t>  </a:t>
            </a:r>
            <a:r>
              <a:rPr b="0" lang="en-US" sz="2400" spc="-1" strike="noStrike">
                <a:solidFill>
                  <a:srgbClr val="000000"/>
                </a:solidFill>
                <a:latin typeface="Calibri"/>
              </a:rPr>
              <a:t>L: system loss factor (L=1 no loss)</a:t>
            </a:r>
            <a:endParaRPr b="0" lang="en-US" sz="2400" spc="-1" strike="noStrike">
              <a:solidFill>
                <a:srgbClr val="000000"/>
              </a:solidFill>
              <a:latin typeface="Calibri"/>
            </a:endParaRPr>
          </a:p>
          <a:p>
            <a:pPr marL="343080" indent="-342720">
              <a:lnSpc>
                <a:spcPct val="90000"/>
              </a:lnSpc>
              <a:spcBef>
                <a:spcPts val="479"/>
              </a:spcBef>
            </a:pPr>
            <a:r>
              <a:rPr b="0" lang="en-US" sz="2400" spc="-1" strike="noStrike">
                <a:solidFill>
                  <a:srgbClr val="000000"/>
                </a:solidFill>
                <a:latin typeface="Calibri"/>
              </a:rPr>
              <a:t>  </a:t>
            </a:r>
            <a:r>
              <a:rPr b="0" lang="en-US" sz="2400" spc="-1" strike="noStrike">
                <a:solidFill>
                  <a:srgbClr val="000000"/>
                </a:solidFill>
                <a:latin typeface="Calibri"/>
              </a:rPr>
              <a:t>A</a:t>
            </a:r>
            <a:r>
              <a:rPr b="0" lang="en-US" sz="2400" spc="-1" strike="noStrike" baseline="-25000">
                <a:solidFill>
                  <a:srgbClr val="ff3300"/>
                </a:solidFill>
                <a:latin typeface="Calibri"/>
              </a:rPr>
              <a:t>e: </a:t>
            </a:r>
            <a:r>
              <a:rPr b="0" lang="en-US" sz="2400" spc="-1" strike="noStrike">
                <a:solidFill>
                  <a:srgbClr val="000000"/>
                </a:solidFill>
                <a:latin typeface="Calibri"/>
              </a:rPr>
              <a:t>related to the physical size of the antenna</a:t>
            </a:r>
            <a:endParaRPr b="0" lang="en-US" sz="2400" spc="-1" strike="noStrike">
              <a:solidFill>
                <a:srgbClr val="000000"/>
              </a:solidFill>
              <a:latin typeface="Calibri"/>
            </a:endParaRPr>
          </a:p>
          <a:p>
            <a:pPr marL="343080" indent="-342720">
              <a:lnSpc>
                <a:spcPct val="90000"/>
              </a:lnSpc>
              <a:spcBef>
                <a:spcPts val="479"/>
              </a:spcBef>
            </a:pPr>
            <a:r>
              <a:rPr b="0" lang="en-US" sz="2400" spc="-1" strike="noStrike">
                <a:solidFill>
                  <a:srgbClr val="000000"/>
                </a:solidFill>
                <a:latin typeface="Symbol"/>
              </a:rPr>
              <a:t>  </a:t>
            </a:r>
            <a:r>
              <a:rPr b="0" lang="en-US" sz="2400" spc="-1" strike="noStrike">
                <a:solidFill>
                  <a:srgbClr val="000000"/>
                </a:solidFill>
                <a:latin typeface="Symbol"/>
              </a:rPr>
              <a:t>l</a:t>
            </a:r>
            <a:r>
              <a:rPr b="0" lang="en-US" sz="2400" spc="-1" strike="noStrike">
                <a:solidFill>
                  <a:srgbClr val="000000"/>
                </a:solidFill>
                <a:latin typeface="Calibri"/>
              </a:rPr>
              <a:t>: wavelength in meters,  f carrier frequency, c :speed of light</a:t>
            </a:r>
            <a:endParaRPr b="0" lang="en-US" sz="2400" spc="-1" strike="noStrike">
              <a:solidFill>
                <a:srgbClr val="000000"/>
              </a:solidFill>
              <a:latin typeface="Calibri"/>
            </a:endParaRPr>
          </a:p>
          <a:p>
            <a:pPr marL="343080" indent="-342720">
              <a:lnSpc>
                <a:spcPct val="90000"/>
              </a:lnSpc>
              <a:spcBef>
                <a:spcPts val="479"/>
              </a:spcBef>
              <a:buClr>
                <a:srgbClr val="000000"/>
              </a:buClr>
              <a:buFont typeface="Symbol"/>
              <a:buChar char=" "/>
            </a:pPr>
            <a:r>
              <a:rPr b="0" lang="en-US" sz="2400" spc="-1" strike="noStrike">
                <a:solidFill>
                  <a:srgbClr val="000000"/>
                </a:solidFill>
                <a:latin typeface="Symbol"/>
              </a:rPr>
              <a:t>               </a:t>
            </a:r>
            <a:r>
              <a:rPr b="0" lang="en-US" sz="2400" spc="-1" strike="noStrike">
                <a:solidFill>
                  <a:srgbClr val="ff3300"/>
                </a:solidFill>
                <a:latin typeface="Symbol"/>
              </a:rPr>
              <a:t>l</a:t>
            </a:r>
            <a:r>
              <a:rPr b="0" lang="en-US" sz="2400" spc="-1" strike="noStrike">
                <a:solidFill>
                  <a:srgbClr val="ff3300"/>
                </a:solidFill>
                <a:latin typeface="Calibri"/>
              </a:rPr>
              <a:t> = c/f</a:t>
            </a:r>
            <a:endParaRPr b="0" lang="en-US" sz="2400" spc="-1" strike="noStrike">
              <a:solidFill>
                <a:srgbClr val="000000"/>
              </a:solidFill>
              <a:latin typeface="Calibri"/>
            </a:endParaRPr>
          </a:p>
          <a:p>
            <a:pPr>
              <a:lnSpc>
                <a:spcPct val="90000"/>
              </a:lnSpc>
              <a:spcBef>
                <a:spcPts val="400"/>
              </a:spcBef>
            </a:pPr>
            <a:endParaRPr b="0" lang="en-US" sz="2400" spc="-1" strike="noStrike">
              <a:solidFill>
                <a:srgbClr val="000000"/>
              </a:solidFill>
              <a:latin typeface="Calibri"/>
            </a:endParaRPr>
          </a:p>
        </p:txBody>
      </p:sp>
    </p:spTree>
  </p:cSld>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4" name="TextShape 1"/>
          <p:cNvSpPr txBox="1"/>
          <p:nvPr/>
        </p:nvSpPr>
        <p:spPr>
          <a:xfrm>
            <a:off x="-457200" y="0"/>
            <a:ext cx="8229240" cy="1142640"/>
          </a:xfrm>
          <a:prstGeom prst="rect">
            <a:avLst/>
          </a:prstGeom>
          <a:noFill/>
          <a:ln w="9360">
            <a:noFill/>
          </a:ln>
        </p:spPr>
        <p:txBody>
          <a:bodyPr anchor="ctr"/>
          <a:p>
            <a:pPr algn="ctr">
              <a:lnSpc>
                <a:spcPct val="100000"/>
              </a:lnSpc>
            </a:pPr>
            <a:r>
              <a:rPr b="0" lang="en-US" sz="3400" spc="-1" strike="noStrike">
                <a:solidFill>
                  <a:srgbClr val="000000"/>
                </a:solidFill>
                <a:latin typeface="Calibri"/>
              </a:rPr>
              <a:t>Two-ray ground reflection model</a:t>
            </a:r>
            <a:endParaRPr b="0" lang="en-US" sz="3400" spc="-1" strike="noStrike">
              <a:solidFill>
                <a:srgbClr val="000000"/>
              </a:solidFill>
              <a:latin typeface="Verdana"/>
            </a:endParaRPr>
          </a:p>
        </p:txBody>
      </p:sp>
      <p:sp>
        <p:nvSpPr>
          <p:cNvPr id="815" name="TextShape 2"/>
          <p:cNvSpPr txBox="1"/>
          <p:nvPr/>
        </p:nvSpPr>
        <p:spPr>
          <a:xfrm>
            <a:off x="6553080" y="6356520"/>
            <a:ext cx="2133360" cy="364680"/>
          </a:xfrm>
          <a:prstGeom prst="rect">
            <a:avLst/>
          </a:prstGeom>
          <a:noFill/>
          <a:ln>
            <a:noFill/>
          </a:ln>
        </p:spPr>
        <p:txBody>
          <a:bodyPr anchor="ctr"/>
          <a:p>
            <a:pPr algn="r">
              <a:lnSpc>
                <a:spcPct val="100000"/>
              </a:lnSpc>
            </a:pPr>
            <a:fld id="{4DB1ADBC-B00A-4C56-8C7F-A663A5F856FA}" type="slidenum">
              <a:rPr b="0" lang="en-US" sz="1200" spc="-1" strike="noStrike">
                <a:solidFill>
                  <a:srgbClr val="8b8b8b"/>
                </a:solidFill>
                <a:latin typeface="Verdana"/>
              </a:rPr>
              <a:t>&lt;number&gt;</a:t>
            </a:fld>
            <a:endParaRPr b="0" lang="en-US" sz="1200" spc="-1" strike="noStrike">
              <a:latin typeface="Times New Roman"/>
            </a:endParaRPr>
          </a:p>
        </p:txBody>
      </p:sp>
      <p:sp>
        <p:nvSpPr>
          <p:cNvPr id="816" name="Line 3"/>
          <p:cNvSpPr/>
          <p:nvPr/>
        </p:nvSpPr>
        <p:spPr>
          <a:xfrm>
            <a:off x="990360" y="2133360"/>
            <a:ext cx="360" cy="3581640"/>
          </a:xfrm>
          <a:prstGeom prst="line">
            <a:avLst/>
          </a:prstGeom>
          <a:ln w="9360">
            <a:solidFill>
              <a:schemeClr val="tx1"/>
            </a:solidFill>
            <a:round/>
          </a:ln>
        </p:spPr>
        <p:style>
          <a:lnRef idx="0"/>
          <a:fillRef idx="0"/>
          <a:effectRef idx="0"/>
          <a:fontRef idx="minor"/>
        </p:style>
      </p:sp>
      <p:sp>
        <p:nvSpPr>
          <p:cNvPr id="817" name="Line 4"/>
          <p:cNvSpPr/>
          <p:nvPr/>
        </p:nvSpPr>
        <p:spPr>
          <a:xfrm>
            <a:off x="990360" y="5486400"/>
            <a:ext cx="7848720" cy="360"/>
          </a:xfrm>
          <a:prstGeom prst="line">
            <a:avLst/>
          </a:prstGeom>
          <a:ln w="76320">
            <a:solidFill>
              <a:schemeClr val="tx1"/>
            </a:solidFill>
            <a:round/>
          </a:ln>
        </p:spPr>
        <p:style>
          <a:lnRef idx="0"/>
          <a:fillRef idx="0"/>
          <a:effectRef idx="0"/>
          <a:fontRef idx="minor"/>
        </p:style>
      </p:sp>
      <p:sp>
        <p:nvSpPr>
          <p:cNvPr id="818" name="Line 5"/>
          <p:cNvSpPr/>
          <p:nvPr/>
        </p:nvSpPr>
        <p:spPr>
          <a:xfrm>
            <a:off x="8762760" y="5486400"/>
            <a:ext cx="360" cy="304560"/>
          </a:xfrm>
          <a:prstGeom prst="line">
            <a:avLst/>
          </a:prstGeom>
          <a:ln w="9360">
            <a:solidFill>
              <a:schemeClr val="tx1"/>
            </a:solidFill>
            <a:round/>
          </a:ln>
        </p:spPr>
        <p:style>
          <a:lnRef idx="0"/>
          <a:fillRef idx="0"/>
          <a:effectRef idx="0"/>
          <a:fontRef idx="minor"/>
        </p:style>
      </p:sp>
      <p:sp>
        <p:nvSpPr>
          <p:cNvPr id="819" name="Line 6"/>
          <p:cNvSpPr/>
          <p:nvPr/>
        </p:nvSpPr>
        <p:spPr>
          <a:xfrm>
            <a:off x="1295280" y="5867280"/>
            <a:ext cx="3581280" cy="360"/>
          </a:xfrm>
          <a:prstGeom prst="line">
            <a:avLst/>
          </a:prstGeom>
          <a:ln w="9360">
            <a:solidFill>
              <a:schemeClr val="tx1"/>
            </a:solidFill>
            <a:round/>
            <a:headEnd len="med" type="triangle" w="med"/>
          </a:ln>
        </p:spPr>
        <p:style>
          <a:lnRef idx="0"/>
          <a:fillRef idx="0"/>
          <a:effectRef idx="0"/>
          <a:fontRef idx="minor"/>
        </p:style>
      </p:sp>
      <p:sp>
        <p:nvSpPr>
          <p:cNvPr id="820" name="CustomShape 7"/>
          <p:cNvSpPr/>
          <p:nvPr/>
        </p:nvSpPr>
        <p:spPr>
          <a:xfrm>
            <a:off x="4878360" y="5638680"/>
            <a:ext cx="31536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omic Sans MS"/>
              </a:rPr>
              <a:t>d</a:t>
            </a:r>
            <a:endParaRPr b="0" lang="en-US" sz="1800" spc="-1" strike="noStrike">
              <a:latin typeface="Arial"/>
            </a:endParaRPr>
          </a:p>
        </p:txBody>
      </p:sp>
      <p:sp>
        <p:nvSpPr>
          <p:cNvPr id="821" name="Line 8"/>
          <p:cNvSpPr/>
          <p:nvPr/>
        </p:nvSpPr>
        <p:spPr>
          <a:xfrm>
            <a:off x="5333760" y="5867280"/>
            <a:ext cx="3353040" cy="360"/>
          </a:xfrm>
          <a:prstGeom prst="line">
            <a:avLst/>
          </a:prstGeom>
          <a:ln w="9360">
            <a:solidFill>
              <a:schemeClr val="tx1"/>
            </a:solidFill>
            <a:round/>
            <a:tailEnd len="med" type="triangle" w="med"/>
          </a:ln>
        </p:spPr>
        <p:style>
          <a:lnRef idx="0"/>
          <a:fillRef idx="0"/>
          <a:effectRef idx="0"/>
          <a:fontRef idx="minor"/>
        </p:style>
      </p:sp>
      <p:sp>
        <p:nvSpPr>
          <p:cNvPr id="822" name="Line 9"/>
          <p:cNvSpPr/>
          <p:nvPr/>
        </p:nvSpPr>
        <p:spPr>
          <a:xfrm>
            <a:off x="1143000" y="2209680"/>
            <a:ext cx="4800600" cy="3200400"/>
          </a:xfrm>
          <a:prstGeom prst="line">
            <a:avLst/>
          </a:prstGeom>
          <a:ln w="9360">
            <a:solidFill>
              <a:schemeClr val="tx1"/>
            </a:solidFill>
            <a:round/>
          </a:ln>
        </p:spPr>
        <p:style>
          <a:lnRef idx="0"/>
          <a:fillRef idx="0"/>
          <a:effectRef idx="0"/>
          <a:fontRef idx="minor"/>
        </p:style>
      </p:sp>
      <p:sp>
        <p:nvSpPr>
          <p:cNvPr id="823" name="Line 10"/>
          <p:cNvSpPr/>
          <p:nvPr/>
        </p:nvSpPr>
        <p:spPr>
          <a:xfrm flipV="1">
            <a:off x="5943600" y="4038480"/>
            <a:ext cx="2438280" cy="1371600"/>
          </a:xfrm>
          <a:prstGeom prst="line">
            <a:avLst/>
          </a:prstGeom>
          <a:ln w="9360">
            <a:solidFill>
              <a:schemeClr val="tx1"/>
            </a:solidFill>
            <a:round/>
          </a:ln>
        </p:spPr>
        <p:style>
          <a:lnRef idx="0"/>
          <a:fillRef idx="0"/>
          <a:effectRef idx="0"/>
          <a:fontRef idx="minor"/>
        </p:style>
      </p:sp>
      <p:sp>
        <p:nvSpPr>
          <p:cNvPr id="824" name="CustomShape 11"/>
          <p:cNvSpPr/>
          <p:nvPr/>
        </p:nvSpPr>
        <p:spPr>
          <a:xfrm>
            <a:off x="8381880" y="3886200"/>
            <a:ext cx="304560" cy="228240"/>
          </a:xfrm>
          <a:prstGeom prst="rect">
            <a:avLst/>
          </a:prstGeom>
          <a:solidFill>
            <a:schemeClr val="accent1"/>
          </a:solidFill>
          <a:ln w="9360">
            <a:solidFill>
              <a:schemeClr val="tx1"/>
            </a:solidFill>
            <a:miter/>
          </a:ln>
        </p:spPr>
        <p:style>
          <a:lnRef idx="0"/>
          <a:fillRef idx="0"/>
          <a:effectRef idx="0"/>
          <a:fontRef idx="minor"/>
        </p:style>
      </p:sp>
      <p:sp>
        <p:nvSpPr>
          <p:cNvPr id="825" name="CustomShape 12"/>
          <p:cNvSpPr/>
          <p:nvPr/>
        </p:nvSpPr>
        <p:spPr>
          <a:xfrm>
            <a:off x="990720" y="2057400"/>
            <a:ext cx="228240" cy="228240"/>
          </a:xfrm>
          <a:prstGeom prst="rect">
            <a:avLst/>
          </a:prstGeom>
          <a:solidFill>
            <a:schemeClr val="accent1"/>
          </a:solidFill>
          <a:ln w="9360">
            <a:solidFill>
              <a:schemeClr val="tx1"/>
            </a:solidFill>
            <a:miter/>
          </a:ln>
        </p:spPr>
        <p:style>
          <a:lnRef idx="0"/>
          <a:fillRef idx="0"/>
          <a:effectRef idx="0"/>
          <a:fontRef idx="minor"/>
        </p:style>
      </p:sp>
      <p:sp>
        <p:nvSpPr>
          <p:cNvPr id="826" name="CustomShape 13"/>
          <p:cNvSpPr/>
          <p:nvPr/>
        </p:nvSpPr>
        <p:spPr>
          <a:xfrm>
            <a:off x="593640" y="1717560"/>
            <a:ext cx="183312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omic Sans MS"/>
              </a:rPr>
              <a:t>T (transmitter)</a:t>
            </a:r>
            <a:endParaRPr b="0" lang="en-US" sz="1800" spc="-1" strike="noStrike">
              <a:latin typeface="Arial"/>
            </a:endParaRPr>
          </a:p>
        </p:txBody>
      </p:sp>
      <p:sp>
        <p:nvSpPr>
          <p:cNvPr id="827" name="CustomShape 14"/>
          <p:cNvSpPr/>
          <p:nvPr/>
        </p:nvSpPr>
        <p:spPr>
          <a:xfrm>
            <a:off x="7694640" y="3505320"/>
            <a:ext cx="144756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omic Sans MS"/>
              </a:rPr>
              <a:t>R (receiver)</a:t>
            </a:r>
            <a:endParaRPr b="0" lang="en-US" sz="1800" spc="-1" strike="noStrike">
              <a:latin typeface="Arial"/>
            </a:endParaRPr>
          </a:p>
        </p:txBody>
      </p:sp>
      <p:sp>
        <p:nvSpPr>
          <p:cNvPr id="828" name="Line 15"/>
          <p:cNvSpPr/>
          <p:nvPr/>
        </p:nvSpPr>
        <p:spPr>
          <a:xfrm>
            <a:off x="609480" y="2133360"/>
            <a:ext cx="360" cy="1676520"/>
          </a:xfrm>
          <a:prstGeom prst="line">
            <a:avLst/>
          </a:prstGeom>
          <a:ln w="9360">
            <a:solidFill>
              <a:schemeClr val="tx1"/>
            </a:solidFill>
            <a:round/>
            <a:headEnd len="med" type="triangle" w="med"/>
          </a:ln>
        </p:spPr>
        <p:style>
          <a:lnRef idx="0"/>
          <a:fillRef idx="0"/>
          <a:effectRef idx="0"/>
          <a:fontRef idx="minor"/>
        </p:style>
      </p:sp>
      <p:sp>
        <p:nvSpPr>
          <p:cNvPr id="829" name="Line 16"/>
          <p:cNvSpPr/>
          <p:nvPr/>
        </p:nvSpPr>
        <p:spPr>
          <a:xfrm>
            <a:off x="609480" y="4114800"/>
            <a:ext cx="360" cy="1371600"/>
          </a:xfrm>
          <a:prstGeom prst="line">
            <a:avLst/>
          </a:prstGeom>
          <a:ln w="9360">
            <a:solidFill>
              <a:schemeClr val="tx1"/>
            </a:solidFill>
            <a:round/>
            <a:tailEnd len="med" type="triangle" w="med"/>
          </a:ln>
        </p:spPr>
        <p:style>
          <a:lnRef idx="0"/>
          <a:fillRef idx="0"/>
          <a:effectRef idx="0"/>
          <a:fontRef idx="minor"/>
        </p:style>
      </p:sp>
      <p:sp>
        <p:nvSpPr>
          <p:cNvPr id="830" name="CustomShape 17"/>
          <p:cNvSpPr/>
          <p:nvPr/>
        </p:nvSpPr>
        <p:spPr>
          <a:xfrm>
            <a:off x="370440" y="3699000"/>
            <a:ext cx="376200" cy="40140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omic Sans MS"/>
              </a:rPr>
              <a:t>h</a:t>
            </a:r>
            <a:r>
              <a:rPr b="0" lang="en-US" sz="1800" spc="-1" strike="noStrike" baseline="-25000">
                <a:solidFill>
                  <a:srgbClr val="000000"/>
                </a:solidFill>
                <a:latin typeface="Comic Sans MS"/>
              </a:rPr>
              <a:t>t</a:t>
            </a:r>
            <a:endParaRPr b="0" lang="en-US" sz="1800" spc="-1" strike="noStrike">
              <a:latin typeface="Arial"/>
            </a:endParaRPr>
          </a:p>
        </p:txBody>
      </p:sp>
      <p:sp>
        <p:nvSpPr>
          <p:cNvPr id="831" name="Line 18"/>
          <p:cNvSpPr/>
          <p:nvPr/>
        </p:nvSpPr>
        <p:spPr>
          <a:xfrm>
            <a:off x="8458200" y="4190760"/>
            <a:ext cx="360" cy="457200"/>
          </a:xfrm>
          <a:prstGeom prst="line">
            <a:avLst/>
          </a:prstGeom>
          <a:ln w="9360">
            <a:solidFill>
              <a:schemeClr val="tx1"/>
            </a:solidFill>
            <a:round/>
            <a:headEnd len="med" type="triangle" w="med"/>
          </a:ln>
        </p:spPr>
        <p:style>
          <a:lnRef idx="0"/>
          <a:fillRef idx="0"/>
          <a:effectRef idx="0"/>
          <a:fontRef idx="minor"/>
        </p:style>
      </p:sp>
      <p:sp>
        <p:nvSpPr>
          <p:cNvPr id="832" name="Line 19"/>
          <p:cNvSpPr/>
          <p:nvPr/>
        </p:nvSpPr>
        <p:spPr>
          <a:xfrm>
            <a:off x="8458200" y="4876560"/>
            <a:ext cx="360" cy="609840"/>
          </a:xfrm>
          <a:prstGeom prst="line">
            <a:avLst/>
          </a:prstGeom>
          <a:ln w="9360">
            <a:solidFill>
              <a:schemeClr val="tx1"/>
            </a:solidFill>
            <a:round/>
            <a:tailEnd len="med" type="triangle" w="med"/>
          </a:ln>
        </p:spPr>
        <p:style>
          <a:lnRef idx="0"/>
          <a:fillRef idx="0"/>
          <a:effectRef idx="0"/>
          <a:fontRef idx="minor"/>
        </p:style>
      </p:sp>
      <p:sp>
        <p:nvSpPr>
          <p:cNvPr id="833" name="CustomShape 20"/>
          <p:cNvSpPr/>
          <p:nvPr/>
        </p:nvSpPr>
        <p:spPr>
          <a:xfrm>
            <a:off x="8447760" y="4537080"/>
            <a:ext cx="377640" cy="40140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omic Sans MS"/>
              </a:rPr>
              <a:t>h</a:t>
            </a:r>
            <a:r>
              <a:rPr b="0" lang="en-US" sz="1800" spc="-1" strike="noStrike" baseline="-25000">
                <a:solidFill>
                  <a:srgbClr val="000000"/>
                </a:solidFill>
                <a:latin typeface="Comic Sans MS"/>
              </a:rPr>
              <a:t>r</a:t>
            </a:r>
            <a:endParaRPr b="0" lang="en-US" sz="1800" spc="-1" strike="noStrike">
              <a:latin typeface="Arial"/>
            </a:endParaRPr>
          </a:p>
        </p:txBody>
      </p:sp>
      <p:sp>
        <p:nvSpPr>
          <p:cNvPr id="834" name="Line 21"/>
          <p:cNvSpPr/>
          <p:nvPr/>
        </p:nvSpPr>
        <p:spPr>
          <a:xfrm>
            <a:off x="3047760" y="3504960"/>
            <a:ext cx="457200" cy="228600"/>
          </a:xfrm>
          <a:prstGeom prst="line">
            <a:avLst/>
          </a:prstGeom>
          <a:ln w="9360">
            <a:solidFill>
              <a:schemeClr val="tx1"/>
            </a:solidFill>
            <a:round/>
            <a:tailEnd len="med" type="triangle" w="med"/>
          </a:ln>
        </p:spPr>
        <p:style>
          <a:lnRef idx="0"/>
          <a:fillRef idx="0"/>
          <a:effectRef idx="0"/>
          <a:fontRef idx="minor"/>
        </p:style>
      </p:sp>
      <p:sp>
        <p:nvSpPr>
          <p:cNvPr id="835" name="Line 22"/>
          <p:cNvSpPr/>
          <p:nvPr/>
        </p:nvSpPr>
        <p:spPr>
          <a:xfrm flipV="1">
            <a:off x="6933960" y="4647960"/>
            <a:ext cx="381240" cy="228600"/>
          </a:xfrm>
          <a:prstGeom prst="line">
            <a:avLst/>
          </a:prstGeom>
          <a:ln w="9360">
            <a:solidFill>
              <a:schemeClr val="tx1"/>
            </a:solidFill>
            <a:round/>
            <a:tailEnd len="med" type="triangle" w="med"/>
          </a:ln>
        </p:spPr>
        <p:style>
          <a:lnRef idx="0"/>
          <a:fillRef idx="0"/>
          <a:effectRef idx="0"/>
          <a:fontRef idx="minor"/>
        </p:style>
      </p:sp>
      <p:sp>
        <p:nvSpPr>
          <p:cNvPr id="836" name="Line 23"/>
          <p:cNvSpPr/>
          <p:nvPr/>
        </p:nvSpPr>
        <p:spPr>
          <a:xfrm>
            <a:off x="1143000" y="2286000"/>
            <a:ext cx="7315200" cy="1752480"/>
          </a:xfrm>
          <a:prstGeom prst="line">
            <a:avLst/>
          </a:prstGeom>
          <a:ln w="9360">
            <a:solidFill>
              <a:schemeClr val="tx1"/>
            </a:solidFill>
            <a:round/>
          </a:ln>
        </p:spPr>
        <p:style>
          <a:lnRef idx="0"/>
          <a:fillRef idx="0"/>
          <a:effectRef idx="0"/>
          <a:fontRef idx="minor"/>
        </p:style>
      </p:sp>
      <p:sp>
        <p:nvSpPr>
          <p:cNvPr id="837" name="Line 24"/>
          <p:cNvSpPr/>
          <p:nvPr/>
        </p:nvSpPr>
        <p:spPr>
          <a:xfrm>
            <a:off x="4495680" y="3047760"/>
            <a:ext cx="609480" cy="228600"/>
          </a:xfrm>
          <a:prstGeom prst="line">
            <a:avLst/>
          </a:prstGeom>
          <a:ln w="9360">
            <a:solidFill>
              <a:schemeClr val="tx1"/>
            </a:solidFill>
            <a:round/>
            <a:tailEnd len="med" type="triangle" w="med"/>
          </a:ln>
        </p:spPr>
        <p:style>
          <a:lnRef idx="0"/>
          <a:fillRef idx="0"/>
          <a:effectRef idx="0"/>
          <a:fontRef idx="minor"/>
        </p:style>
      </p:sp>
      <p:sp>
        <p:nvSpPr>
          <p:cNvPr id="838" name="CustomShape 25"/>
          <p:cNvSpPr/>
          <p:nvPr/>
        </p:nvSpPr>
        <p:spPr>
          <a:xfrm>
            <a:off x="4557600" y="2057400"/>
            <a:ext cx="3171600" cy="50580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400" spc="-1" strike="noStrike">
                <a:solidFill>
                  <a:srgbClr val="cccc00"/>
                </a:solidFill>
                <a:latin typeface="Comic Sans MS"/>
              </a:rPr>
              <a:t>P</a:t>
            </a:r>
            <a:r>
              <a:rPr b="0" lang="en-US" sz="2400" spc="-1" strike="noStrike" baseline="-25000">
                <a:solidFill>
                  <a:srgbClr val="cccc00"/>
                </a:solidFill>
                <a:latin typeface="Comic Sans MS"/>
              </a:rPr>
              <a:t>r</a:t>
            </a:r>
            <a:r>
              <a:rPr b="0" lang="en-US" sz="2400" spc="-1" strike="noStrike">
                <a:solidFill>
                  <a:srgbClr val="cccc00"/>
                </a:solidFill>
                <a:latin typeface="Comic Sans MS"/>
              </a:rPr>
              <a:t>(d) = P</a:t>
            </a:r>
            <a:r>
              <a:rPr b="0" lang="en-US" sz="2400" spc="-1" strike="noStrike" baseline="-25000">
                <a:solidFill>
                  <a:srgbClr val="cccc00"/>
                </a:solidFill>
                <a:latin typeface="Comic Sans MS"/>
              </a:rPr>
              <a:t>t</a:t>
            </a:r>
            <a:r>
              <a:rPr b="0" lang="en-US" sz="2400" spc="-1" strike="noStrike">
                <a:solidFill>
                  <a:srgbClr val="cccc00"/>
                </a:solidFill>
                <a:latin typeface="Comic Sans MS"/>
              </a:rPr>
              <a:t>G</a:t>
            </a:r>
            <a:r>
              <a:rPr b="0" lang="en-US" sz="2400" spc="-1" strike="noStrike" baseline="-25000">
                <a:solidFill>
                  <a:srgbClr val="cccc00"/>
                </a:solidFill>
                <a:latin typeface="Comic Sans MS"/>
              </a:rPr>
              <a:t>t</a:t>
            </a:r>
            <a:r>
              <a:rPr b="0" lang="en-US" sz="2400" spc="-1" strike="noStrike">
                <a:solidFill>
                  <a:srgbClr val="cccc00"/>
                </a:solidFill>
                <a:latin typeface="Comic Sans MS"/>
              </a:rPr>
              <a:t>G</a:t>
            </a:r>
            <a:r>
              <a:rPr b="0" lang="en-US" sz="2400" spc="-1" strike="noStrike" baseline="-25000">
                <a:solidFill>
                  <a:srgbClr val="cccc00"/>
                </a:solidFill>
                <a:latin typeface="Comic Sans MS"/>
              </a:rPr>
              <a:t>r</a:t>
            </a:r>
            <a:r>
              <a:rPr b="0" lang="en-US" sz="2400" spc="-1" strike="noStrike">
                <a:solidFill>
                  <a:srgbClr val="cccc00"/>
                </a:solidFill>
                <a:latin typeface="Comic Sans MS"/>
              </a:rPr>
              <a:t>h</a:t>
            </a:r>
            <a:r>
              <a:rPr b="0" lang="en-US" sz="2400" spc="-1" strike="noStrike" baseline="-25000">
                <a:solidFill>
                  <a:srgbClr val="cccc00"/>
                </a:solidFill>
                <a:latin typeface="Comic Sans MS"/>
              </a:rPr>
              <a:t>r</a:t>
            </a:r>
            <a:r>
              <a:rPr b="0" lang="en-US" sz="2400" spc="-1" strike="noStrike" baseline="30000">
                <a:solidFill>
                  <a:srgbClr val="cccc00"/>
                </a:solidFill>
                <a:latin typeface="Comic Sans MS"/>
              </a:rPr>
              <a:t>2</a:t>
            </a:r>
            <a:r>
              <a:rPr b="0" lang="en-US" sz="2400" spc="-1" strike="noStrike">
                <a:solidFill>
                  <a:srgbClr val="cccc00"/>
                </a:solidFill>
                <a:latin typeface="Comic Sans MS"/>
              </a:rPr>
              <a:t>h</a:t>
            </a:r>
            <a:r>
              <a:rPr b="0" lang="en-US" sz="2400" spc="-1" strike="noStrike" baseline="-25000">
                <a:solidFill>
                  <a:srgbClr val="cccc00"/>
                </a:solidFill>
                <a:latin typeface="Comic Sans MS"/>
              </a:rPr>
              <a:t>t</a:t>
            </a:r>
            <a:r>
              <a:rPr b="0" lang="en-US" sz="2400" spc="-1" strike="noStrike" baseline="30000">
                <a:solidFill>
                  <a:srgbClr val="cccc00"/>
                </a:solidFill>
                <a:latin typeface="Comic Sans MS"/>
              </a:rPr>
              <a:t>2</a:t>
            </a:r>
            <a:r>
              <a:rPr b="0" lang="en-US" sz="2400" spc="-1" strike="noStrike">
                <a:solidFill>
                  <a:srgbClr val="cccc00"/>
                </a:solidFill>
                <a:latin typeface="Comic Sans MS"/>
              </a:rPr>
              <a:t>/d</a:t>
            </a:r>
            <a:r>
              <a:rPr b="0" lang="en-US" sz="2400" spc="-1" strike="noStrike" baseline="30000">
                <a:solidFill>
                  <a:srgbClr val="cccc00"/>
                </a:solidFill>
                <a:latin typeface="Comic Sans MS"/>
              </a:rPr>
              <a:t>4</a:t>
            </a:r>
            <a:endParaRPr b="0" lang="en-US" sz="2400" spc="-1" strike="noStrike">
              <a:latin typeface="Arial"/>
            </a:endParaRPr>
          </a:p>
        </p:txBody>
      </p:sp>
    </p:spTree>
  </p:cSld>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9" name="TextShape 1"/>
          <p:cNvSpPr txBox="1"/>
          <p:nvPr/>
        </p:nvSpPr>
        <p:spPr>
          <a:xfrm>
            <a:off x="-838080" y="228600"/>
            <a:ext cx="9372240" cy="1215720"/>
          </a:xfrm>
          <a:prstGeom prst="rect">
            <a:avLst/>
          </a:prstGeom>
          <a:noFill/>
          <a:ln w="9360">
            <a:noFill/>
          </a:ln>
        </p:spPr>
        <p:txBody>
          <a:bodyPr anchor="ctr"/>
          <a:p>
            <a:pPr algn="ctr">
              <a:lnSpc>
                <a:spcPct val="100000"/>
              </a:lnSpc>
            </a:pPr>
            <a:r>
              <a:rPr b="0" lang="en-US" sz="4400" spc="-1" strike="noStrike">
                <a:solidFill>
                  <a:srgbClr val="000000"/>
                </a:solidFill>
                <a:latin typeface="Calibri"/>
              </a:rPr>
              <a:t>Two-ray Ground Reflection Model</a:t>
            </a:r>
            <a:endParaRPr b="0" lang="en-US" sz="4400" spc="-1" strike="noStrike">
              <a:solidFill>
                <a:srgbClr val="000000"/>
              </a:solidFill>
              <a:latin typeface="Verdana"/>
            </a:endParaRPr>
          </a:p>
        </p:txBody>
      </p:sp>
      <p:sp>
        <p:nvSpPr>
          <p:cNvPr id="840" name="TextShape 2"/>
          <p:cNvSpPr txBox="1"/>
          <p:nvPr/>
        </p:nvSpPr>
        <p:spPr>
          <a:xfrm>
            <a:off x="0" y="1447920"/>
            <a:ext cx="9143640" cy="4266720"/>
          </a:xfrm>
          <a:prstGeom prst="rect">
            <a:avLst/>
          </a:prstGeom>
          <a:noFill/>
          <a:ln w="9360">
            <a:noFill/>
          </a:ln>
        </p:spPr>
        <p:txBody>
          <a:bodyPr/>
          <a:p>
            <a:pPr marL="571680" indent="-571320">
              <a:lnSpc>
                <a:spcPct val="90000"/>
              </a:lnSpc>
              <a:spcBef>
                <a:spcPts val="479"/>
              </a:spcBef>
            </a:pPr>
            <a:r>
              <a:rPr b="0" lang="en-US" sz="2400" spc="-1" strike="noStrike">
                <a:solidFill>
                  <a:srgbClr val="000000"/>
                </a:solidFill>
                <a:latin typeface="Calibri"/>
              </a:rPr>
              <a:t>Considers  both the </a:t>
            </a:r>
            <a:r>
              <a:rPr b="1" i="1" lang="en-US" sz="2400" spc="-1" strike="noStrike">
                <a:solidFill>
                  <a:srgbClr val="808000"/>
                </a:solidFill>
                <a:latin typeface="Calibri"/>
              </a:rPr>
              <a:t>direct path </a:t>
            </a:r>
            <a:r>
              <a:rPr b="0" lang="en-US" sz="2400" spc="-1" strike="noStrike">
                <a:solidFill>
                  <a:srgbClr val="000000"/>
                </a:solidFill>
                <a:latin typeface="Calibri"/>
              </a:rPr>
              <a:t>&amp; </a:t>
            </a:r>
            <a:r>
              <a:rPr b="1" i="1" lang="en-US" sz="2400" spc="-1" strike="noStrike">
                <a:solidFill>
                  <a:srgbClr val="808000"/>
                </a:solidFill>
                <a:latin typeface="Calibri"/>
              </a:rPr>
              <a:t>a ground reflected propagation path </a:t>
            </a:r>
            <a:r>
              <a:rPr b="0" lang="en-US" sz="2400" spc="-1" strike="noStrike">
                <a:solidFill>
                  <a:srgbClr val="000000"/>
                </a:solidFill>
                <a:latin typeface="Calibri"/>
              </a:rPr>
              <a:t>between transmitter and receiver</a:t>
            </a:r>
            <a:endParaRPr b="0" lang="en-US" sz="2400" spc="-1" strike="noStrike">
              <a:solidFill>
                <a:srgbClr val="000000"/>
              </a:solidFill>
              <a:latin typeface="Calibri"/>
            </a:endParaRPr>
          </a:p>
          <a:p>
            <a:pPr marL="571680" indent="-571320">
              <a:lnSpc>
                <a:spcPct val="90000"/>
              </a:lnSpc>
              <a:spcBef>
                <a:spcPts val="479"/>
              </a:spcBef>
              <a:buClr>
                <a:srgbClr val="000000"/>
              </a:buClr>
              <a:buFont typeface="Arial"/>
              <a:buChar char="•"/>
            </a:pPr>
            <a:r>
              <a:rPr b="0" lang="en-US" sz="2400" spc="-1" strike="noStrike">
                <a:solidFill>
                  <a:srgbClr val="000000"/>
                </a:solidFill>
                <a:latin typeface="Calibri"/>
              </a:rPr>
              <a:t>Reasonably </a:t>
            </a:r>
            <a:r>
              <a:rPr b="1" lang="en-US" sz="2400" spc="-1" strike="noStrike">
                <a:solidFill>
                  <a:srgbClr val="cccc00"/>
                </a:solidFill>
                <a:latin typeface="Calibri"/>
              </a:rPr>
              <a:t>accurate </a:t>
            </a:r>
            <a:r>
              <a:rPr b="0" lang="en-US" sz="2400" spc="-1" strike="noStrike">
                <a:solidFill>
                  <a:srgbClr val="000000"/>
                </a:solidFill>
                <a:latin typeface="Calibri"/>
              </a:rPr>
              <a:t>for predicting the</a:t>
            </a:r>
            <a:r>
              <a:rPr b="0" lang="en-US" sz="2400" spc="-1" strike="noStrike">
                <a:solidFill>
                  <a:srgbClr val="cccc00"/>
                </a:solidFill>
                <a:latin typeface="Calibri"/>
              </a:rPr>
              <a:t> </a:t>
            </a:r>
            <a:r>
              <a:rPr b="1" lang="en-US" sz="2400" spc="-1" strike="noStrike">
                <a:solidFill>
                  <a:srgbClr val="808000"/>
                </a:solidFill>
                <a:latin typeface="Calibri"/>
              </a:rPr>
              <a:t>large-scale</a:t>
            </a:r>
            <a:r>
              <a:rPr b="0" lang="en-US" sz="2400" spc="-1" strike="noStrike">
                <a:solidFill>
                  <a:srgbClr val="ff0000"/>
                </a:solidFill>
                <a:latin typeface="Calibri"/>
              </a:rPr>
              <a:t> </a:t>
            </a:r>
            <a:r>
              <a:rPr b="0" lang="en-US" sz="2400" spc="-1" strike="noStrike">
                <a:solidFill>
                  <a:srgbClr val="000000"/>
                </a:solidFill>
                <a:latin typeface="Calibri"/>
              </a:rPr>
              <a:t>signal strength </a:t>
            </a:r>
            <a:endParaRPr b="0" lang="en-US" sz="2400" spc="-1" strike="noStrike">
              <a:solidFill>
                <a:srgbClr val="000000"/>
              </a:solidFill>
              <a:latin typeface="Calibri"/>
            </a:endParaRPr>
          </a:p>
          <a:p>
            <a:pPr marL="571680" indent="-571320">
              <a:lnSpc>
                <a:spcPct val="90000"/>
              </a:lnSpc>
              <a:spcBef>
                <a:spcPts val="479"/>
              </a:spcBef>
              <a:buClr>
                <a:srgbClr val="000000"/>
              </a:buClr>
              <a:buFont typeface="Wingdings" charset="2"/>
              <a:buAutoNum type="arabicPeriod"/>
            </a:pPr>
            <a:r>
              <a:rPr b="0" lang="en-US" sz="2400" spc="-1" strike="noStrike">
                <a:solidFill>
                  <a:srgbClr val="000000"/>
                </a:solidFill>
                <a:latin typeface="Calibri"/>
              </a:rPr>
              <a:t>over distances of several km for mobile radio systems that use tall tower (heights which exceed 40m) </a:t>
            </a:r>
            <a:endParaRPr b="0" lang="en-US" sz="2400" spc="-1" strike="noStrike">
              <a:solidFill>
                <a:srgbClr val="000000"/>
              </a:solidFill>
              <a:latin typeface="Calibri"/>
            </a:endParaRPr>
          </a:p>
          <a:p>
            <a:pPr marL="571680" indent="-571320">
              <a:lnSpc>
                <a:spcPct val="90000"/>
              </a:lnSpc>
              <a:spcBef>
                <a:spcPts val="479"/>
              </a:spcBef>
              <a:buClr>
                <a:srgbClr val="000000"/>
              </a:buClr>
              <a:buFont typeface="Wingdings" charset="2"/>
              <a:buAutoNum type="arabicPeriod"/>
            </a:pPr>
            <a:r>
              <a:rPr b="0" lang="en-US" sz="2400" spc="-1" strike="noStrike">
                <a:solidFill>
                  <a:srgbClr val="000000"/>
                </a:solidFill>
                <a:latin typeface="Calibri"/>
              </a:rPr>
              <a:t>for line-of-sight micro-cell channels in urban environment</a:t>
            </a:r>
            <a:endParaRPr b="0" lang="en-US" sz="2400" spc="-1" strike="noStrike">
              <a:solidFill>
                <a:srgbClr val="000000"/>
              </a:solidFill>
              <a:latin typeface="Calibri"/>
            </a:endParaRPr>
          </a:p>
          <a:p>
            <a:pPr>
              <a:lnSpc>
                <a:spcPct val="90000"/>
              </a:lnSpc>
              <a:spcBef>
                <a:spcPts val="439"/>
              </a:spcBef>
            </a:pPr>
            <a:endParaRPr b="0" lang="en-US" sz="2400" spc="-1" strike="noStrike">
              <a:solidFill>
                <a:srgbClr val="000000"/>
              </a:solidFill>
              <a:latin typeface="Calibri"/>
            </a:endParaRPr>
          </a:p>
        </p:txBody>
      </p:sp>
      <p:sp>
        <p:nvSpPr>
          <p:cNvPr id="841" name="TextShape 3"/>
          <p:cNvSpPr txBox="1"/>
          <p:nvPr/>
        </p:nvSpPr>
        <p:spPr>
          <a:xfrm>
            <a:off x="6553080" y="6356520"/>
            <a:ext cx="2133360" cy="364680"/>
          </a:xfrm>
          <a:prstGeom prst="rect">
            <a:avLst/>
          </a:prstGeom>
          <a:noFill/>
          <a:ln>
            <a:noFill/>
          </a:ln>
        </p:spPr>
        <p:txBody>
          <a:bodyPr anchor="ctr"/>
          <a:p>
            <a:pPr algn="r">
              <a:lnSpc>
                <a:spcPct val="100000"/>
              </a:lnSpc>
            </a:pPr>
            <a:fld id="{BD31A218-BD6E-4E60-ADD3-B8C78A2537F1}"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2" name="TextShape 1"/>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Multiple Reflectors</a:t>
            </a:r>
            <a:endParaRPr b="0" lang="en-US" sz="4400" spc="-1" strike="noStrike">
              <a:solidFill>
                <a:srgbClr val="000000"/>
              </a:solidFill>
              <a:latin typeface="Verdana"/>
            </a:endParaRPr>
          </a:p>
        </p:txBody>
      </p:sp>
      <p:sp>
        <p:nvSpPr>
          <p:cNvPr id="843" name="TextShape 2"/>
          <p:cNvSpPr txBox="1"/>
          <p:nvPr/>
        </p:nvSpPr>
        <p:spPr>
          <a:xfrm>
            <a:off x="0" y="1828800"/>
            <a:ext cx="8686440" cy="4525560"/>
          </a:xfrm>
          <a:prstGeom prst="rect">
            <a:avLst/>
          </a:prstGeom>
          <a:noFill/>
          <a:ln w="9360">
            <a:noFill/>
          </a:ln>
        </p:spPr>
        <p:txBody>
          <a:bodyPr/>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Use </a:t>
            </a:r>
            <a:r>
              <a:rPr b="1" lang="en-US" sz="2200" spc="-1" strike="noStrike">
                <a:solidFill>
                  <a:srgbClr val="000000"/>
                </a:solidFill>
                <a:latin typeface="Calibri"/>
              </a:rPr>
              <a:t>ray tracing</a:t>
            </a:r>
            <a:endParaRPr b="0" lang="en-US" sz="2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Modeling the received waveform as the </a:t>
            </a:r>
            <a:r>
              <a:rPr b="1" i="1" lang="en-US" sz="2200" spc="-1" strike="noStrike">
                <a:solidFill>
                  <a:srgbClr val="ff0000"/>
                </a:solidFill>
                <a:latin typeface="Calibri"/>
              </a:rPr>
              <a:t>sum</a:t>
            </a:r>
            <a:r>
              <a:rPr b="1" lang="en-US" sz="2200" spc="-1" strike="noStrike">
                <a:solidFill>
                  <a:srgbClr val="cccc00"/>
                </a:solidFill>
                <a:latin typeface="Calibri"/>
              </a:rPr>
              <a:t> </a:t>
            </a:r>
            <a:r>
              <a:rPr b="0" lang="en-US" sz="2200" spc="-1" strike="noStrike">
                <a:solidFill>
                  <a:srgbClr val="000000"/>
                </a:solidFill>
                <a:latin typeface="Calibri"/>
              </a:rPr>
              <a:t>of the</a:t>
            </a:r>
            <a:r>
              <a:rPr b="1" lang="en-US" sz="2200" spc="-1" strike="noStrike">
                <a:solidFill>
                  <a:srgbClr val="3399ff"/>
                </a:solidFill>
                <a:latin typeface="Calibri"/>
              </a:rPr>
              <a:t> </a:t>
            </a:r>
            <a:r>
              <a:rPr b="1" i="1" lang="en-US" sz="2200" spc="-1" strike="noStrike">
                <a:solidFill>
                  <a:srgbClr val="ff0000"/>
                </a:solidFill>
                <a:latin typeface="Calibri"/>
              </a:rPr>
              <a:t>responses</a:t>
            </a:r>
            <a:r>
              <a:rPr b="0" lang="en-US" sz="2200" spc="-1" strike="noStrike">
                <a:solidFill>
                  <a:srgbClr val="000000"/>
                </a:solidFill>
                <a:latin typeface="Calibri"/>
              </a:rPr>
              <a:t> from the </a:t>
            </a:r>
            <a:r>
              <a:rPr b="1" i="1" lang="en-US" sz="2200" spc="-1" strike="noStrike">
                <a:solidFill>
                  <a:srgbClr val="808000"/>
                </a:solidFill>
                <a:latin typeface="Calibri"/>
              </a:rPr>
              <a:t>different paths</a:t>
            </a:r>
            <a:r>
              <a:rPr b="0" i="1" lang="en-US" sz="2200" spc="-1" strike="noStrike">
                <a:solidFill>
                  <a:srgbClr val="808000"/>
                </a:solidFill>
                <a:latin typeface="Calibri"/>
              </a:rPr>
              <a:t> </a:t>
            </a:r>
            <a:r>
              <a:rPr b="0" lang="en-US" sz="2200" spc="-1" strike="noStrike">
                <a:solidFill>
                  <a:srgbClr val="000000"/>
                </a:solidFill>
                <a:latin typeface="Calibri"/>
              </a:rPr>
              <a:t>rather than just two paths</a:t>
            </a:r>
            <a:endParaRPr b="0" lang="en-US" sz="2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Finding the </a:t>
            </a:r>
            <a:r>
              <a:rPr b="1" lang="en-US" sz="2200" spc="-1" strike="noStrike">
                <a:solidFill>
                  <a:srgbClr val="cccc00"/>
                </a:solidFill>
                <a:latin typeface="Calibri"/>
              </a:rPr>
              <a:t>magnitudes</a:t>
            </a:r>
            <a:r>
              <a:rPr b="0" lang="en-US" sz="2200" spc="-1" strike="noStrike">
                <a:solidFill>
                  <a:srgbClr val="cccc00"/>
                </a:solidFill>
                <a:latin typeface="Calibri"/>
              </a:rPr>
              <a:t> </a:t>
            </a:r>
            <a:r>
              <a:rPr b="0" lang="en-US" sz="2200" spc="-1" strike="noStrike">
                <a:solidFill>
                  <a:srgbClr val="000000"/>
                </a:solidFill>
                <a:latin typeface="Calibri"/>
              </a:rPr>
              <a:t>and </a:t>
            </a:r>
            <a:r>
              <a:rPr b="1" lang="en-US" sz="2200" spc="-1" strike="noStrike">
                <a:solidFill>
                  <a:srgbClr val="cccc00"/>
                </a:solidFill>
                <a:latin typeface="Calibri"/>
              </a:rPr>
              <a:t>phases</a:t>
            </a:r>
            <a:r>
              <a:rPr b="1" lang="en-US" sz="2200" spc="-1" strike="noStrike">
                <a:solidFill>
                  <a:srgbClr val="000000"/>
                </a:solidFill>
                <a:latin typeface="Calibri"/>
              </a:rPr>
              <a:t> </a:t>
            </a:r>
            <a:r>
              <a:rPr b="0" lang="en-US" sz="2200" spc="-1" strike="noStrike">
                <a:solidFill>
                  <a:srgbClr val="000000"/>
                </a:solidFill>
                <a:latin typeface="Calibri"/>
              </a:rPr>
              <a:t>of these responses is not a simple task</a:t>
            </a:r>
            <a:endParaRPr b="0" lang="en-US" sz="2200" spc="-1" strike="noStrike">
              <a:solidFill>
                <a:srgbClr val="000000"/>
              </a:solidFill>
              <a:latin typeface="Calibri"/>
            </a:endParaRPr>
          </a:p>
        </p:txBody>
      </p:sp>
      <p:sp>
        <p:nvSpPr>
          <p:cNvPr id="844" name="TextShape 3"/>
          <p:cNvSpPr txBox="1"/>
          <p:nvPr/>
        </p:nvSpPr>
        <p:spPr>
          <a:xfrm>
            <a:off x="6553080" y="6356520"/>
            <a:ext cx="2133360" cy="364680"/>
          </a:xfrm>
          <a:prstGeom prst="rect">
            <a:avLst/>
          </a:prstGeom>
          <a:noFill/>
          <a:ln>
            <a:noFill/>
          </a:ln>
        </p:spPr>
        <p:txBody>
          <a:bodyPr anchor="ctr"/>
          <a:p>
            <a:pPr algn="r">
              <a:lnSpc>
                <a:spcPct val="100000"/>
              </a:lnSpc>
            </a:pPr>
            <a:fld id="{A5120A6C-F7D5-4D42-B4D1-710F865FC221}"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5" name="TextShape 1"/>
          <p:cNvSpPr txBox="1"/>
          <p:nvPr/>
        </p:nvSpPr>
        <p:spPr>
          <a:xfrm>
            <a:off x="-45720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Multi-path Delay Spread</a:t>
            </a:r>
            <a:endParaRPr b="0" lang="en-US" sz="4400" spc="-1" strike="noStrike">
              <a:solidFill>
                <a:srgbClr val="000000"/>
              </a:solidFill>
              <a:latin typeface="Verdana"/>
            </a:endParaRPr>
          </a:p>
        </p:txBody>
      </p:sp>
      <p:sp>
        <p:nvSpPr>
          <p:cNvPr id="846" name="TextShape 2"/>
          <p:cNvSpPr txBox="1"/>
          <p:nvPr/>
        </p:nvSpPr>
        <p:spPr>
          <a:xfrm>
            <a:off x="0" y="1676520"/>
            <a:ext cx="9143640" cy="4266720"/>
          </a:xfrm>
          <a:prstGeom prst="rect">
            <a:avLst/>
          </a:prstGeom>
          <a:noFill/>
          <a:ln w="9360">
            <a:noFill/>
          </a:ln>
        </p:spPr>
        <p:txBody>
          <a:bodyPr/>
          <a:p>
            <a:pPr marL="343080" indent="-342720">
              <a:lnSpc>
                <a:spcPct val="100000"/>
              </a:lnSpc>
              <a:spcBef>
                <a:spcPts val="479"/>
              </a:spcBef>
              <a:buClr>
                <a:srgbClr val="cccc00"/>
              </a:buClr>
              <a:buFont typeface="Arial"/>
              <a:buChar char="•"/>
            </a:pPr>
            <a:r>
              <a:rPr b="0" lang="en-US" sz="2400" spc="-1" strike="noStrike">
                <a:solidFill>
                  <a:srgbClr val="cccc00"/>
                </a:solidFill>
                <a:latin typeface="Calibri"/>
              </a:rPr>
              <a:t>Difference in propagation time</a:t>
            </a:r>
            <a:r>
              <a:rPr b="0" lang="en-US" sz="2400" spc="-1" strike="noStrike">
                <a:solidFill>
                  <a:srgbClr val="000000"/>
                </a:solidFill>
                <a:latin typeface="Calibri"/>
              </a:rPr>
              <a:t> between the </a:t>
            </a:r>
            <a:endParaRPr b="0" lang="en-US" sz="2400" spc="-1" strike="noStrike">
              <a:solidFill>
                <a:srgbClr val="000000"/>
              </a:solidFill>
              <a:latin typeface="Calibri"/>
            </a:endParaRPr>
          </a:p>
          <a:p>
            <a:pPr marL="343080" indent="-342720">
              <a:lnSpc>
                <a:spcPct val="100000"/>
              </a:lnSpc>
              <a:spcBef>
                <a:spcPts val="479"/>
              </a:spcBef>
            </a:pPr>
            <a:r>
              <a:rPr b="0" lang="en-US" sz="2400" spc="-1" strike="noStrike">
                <a:solidFill>
                  <a:srgbClr val="000000"/>
                </a:solidFill>
                <a:latin typeface="Calibri"/>
              </a:rPr>
              <a:t>      </a:t>
            </a:r>
            <a:r>
              <a:rPr b="1" lang="en-US" sz="2400" spc="-1" strike="noStrike">
                <a:solidFill>
                  <a:srgbClr val="000000"/>
                </a:solidFill>
                <a:latin typeface="Calibri"/>
              </a:rPr>
              <a:t>longest</a:t>
            </a:r>
            <a:r>
              <a:rPr b="0" lang="en-US" sz="2400" spc="-1" strike="noStrike">
                <a:solidFill>
                  <a:srgbClr val="000000"/>
                </a:solidFill>
                <a:latin typeface="Calibri"/>
              </a:rPr>
              <a:t> and </a:t>
            </a:r>
            <a:r>
              <a:rPr b="1" lang="en-US" sz="2400" spc="-1" strike="noStrike">
                <a:solidFill>
                  <a:srgbClr val="000000"/>
                </a:solidFill>
                <a:latin typeface="Calibri"/>
              </a:rPr>
              <a:t>shortest</a:t>
            </a:r>
            <a:r>
              <a:rPr b="0" lang="en-US" sz="2400" spc="-1" strike="noStrike">
                <a:solidFill>
                  <a:srgbClr val="000000"/>
                </a:solidFill>
                <a:latin typeface="Calibri"/>
              </a:rPr>
              <a:t> path, </a:t>
            </a:r>
            <a:endParaRPr b="0" lang="en-US" sz="2400" spc="-1" strike="noStrike">
              <a:solidFill>
                <a:srgbClr val="000000"/>
              </a:solidFill>
              <a:latin typeface="Calibri"/>
            </a:endParaRPr>
          </a:p>
          <a:p>
            <a:pPr marL="343080" indent="-342720">
              <a:lnSpc>
                <a:spcPct val="100000"/>
              </a:lnSpc>
              <a:spcBef>
                <a:spcPts val="479"/>
              </a:spcBef>
            </a:pPr>
            <a:r>
              <a:rPr b="0" lang="en-US" sz="2400" spc="-1" strike="noStrike">
                <a:solidFill>
                  <a:srgbClr val="000000"/>
                </a:solidFill>
                <a:latin typeface="Calibri"/>
              </a:rPr>
              <a:t>     </a:t>
            </a:r>
            <a:r>
              <a:rPr b="0" lang="en-US" sz="2400" spc="-1" strike="noStrike">
                <a:solidFill>
                  <a:srgbClr val="000000"/>
                </a:solidFill>
                <a:latin typeface="Calibri"/>
              </a:rPr>
              <a:t>counting </a:t>
            </a:r>
            <a:r>
              <a:rPr b="1" lang="en-US" sz="2400" spc="-1" strike="noStrike">
                <a:solidFill>
                  <a:srgbClr val="000000"/>
                </a:solidFill>
                <a:latin typeface="Calibri"/>
              </a:rPr>
              <a:t>only the paths with significant energy</a:t>
            </a:r>
            <a:endParaRPr b="0" lang="en-US" sz="2400" spc="-1" strike="noStrike">
              <a:solidFill>
                <a:srgbClr val="000000"/>
              </a:solidFill>
              <a:latin typeface="Calibri"/>
            </a:endParaRPr>
          </a:p>
        </p:txBody>
      </p:sp>
      <p:sp>
        <p:nvSpPr>
          <p:cNvPr id="847" name="TextShape 3"/>
          <p:cNvSpPr txBox="1"/>
          <p:nvPr/>
        </p:nvSpPr>
        <p:spPr>
          <a:xfrm>
            <a:off x="6553080" y="6356520"/>
            <a:ext cx="2133360" cy="364680"/>
          </a:xfrm>
          <a:prstGeom prst="rect">
            <a:avLst/>
          </a:prstGeom>
          <a:noFill/>
          <a:ln>
            <a:noFill/>
          </a:ln>
        </p:spPr>
        <p:txBody>
          <a:bodyPr anchor="ctr"/>
          <a:p>
            <a:pPr algn="r">
              <a:lnSpc>
                <a:spcPct val="100000"/>
              </a:lnSpc>
            </a:pPr>
            <a:fld id="{CAFF8176-7B21-4ED7-9197-A33157F4C989}"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5" name="TextShape 1"/>
          <p:cNvSpPr txBox="1"/>
          <p:nvPr/>
        </p:nvSpPr>
        <p:spPr>
          <a:xfrm>
            <a:off x="-22860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Βασικοί Όροι στα Σήματα</a:t>
            </a:r>
            <a:endParaRPr b="0" lang="en-US" sz="4400" spc="-1" strike="noStrike">
              <a:solidFill>
                <a:srgbClr val="000000"/>
              </a:solidFill>
              <a:latin typeface="Verdana"/>
            </a:endParaRPr>
          </a:p>
        </p:txBody>
      </p:sp>
      <p:sp>
        <p:nvSpPr>
          <p:cNvPr id="496" name="TextShape 2"/>
          <p:cNvSpPr txBox="1"/>
          <p:nvPr/>
        </p:nvSpPr>
        <p:spPr>
          <a:xfrm>
            <a:off x="152280" y="1295280"/>
            <a:ext cx="8991360" cy="4525560"/>
          </a:xfrm>
          <a:prstGeom prst="rect">
            <a:avLst/>
          </a:prstGeom>
          <a:noFill/>
          <a:ln w="9360">
            <a:noFill/>
          </a:ln>
        </p:spPr>
        <p:txBody>
          <a:bodyPr/>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Σε γραμμικά συστήματα ισχύει η </a:t>
            </a:r>
            <a:r>
              <a:rPr b="1" lang="en-US" sz="2200" spc="-1" strike="noStrike">
                <a:solidFill>
                  <a:srgbClr val="ff0000"/>
                </a:solidFill>
                <a:latin typeface="Calibri"/>
              </a:rPr>
              <a:t>αρχή της υπέρθεσης </a:t>
            </a:r>
            <a:r>
              <a:rPr b="0" lang="en-US" sz="2200" spc="-1" strike="noStrike">
                <a:solidFill>
                  <a:srgbClr val="000000"/>
                </a:solidFill>
                <a:latin typeface="Calibri"/>
              </a:rPr>
              <a:t>(</a:t>
            </a:r>
            <a:r>
              <a:rPr b="1" lang="en-US" sz="2200" spc="-1" strike="noStrike">
                <a:solidFill>
                  <a:srgbClr val="000000"/>
                </a:solidFill>
                <a:latin typeface="Calibri"/>
              </a:rPr>
              <a:t>superimposition</a:t>
            </a:r>
            <a:r>
              <a:rPr b="0" lang="en-US" sz="2200" spc="-1" strike="noStrike">
                <a:solidFill>
                  <a:srgbClr val="000000"/>
                </a:solidFill>
                <a:latin typeface="Calibri"/>
              </a:rPr>
              <a:t>):</a:t>
            </a:r>
            <a:endParaRPr b="0" lang="en-US" sz="2200" spc="-1" strike="noStrike">
              <a:solidFill>
                <a:srgbClr val="000000"/>
              </a:solidFill>
              <a:latin typeface="Calibri"/>
            </a:endParaRPr>
          </a:p>
          <a:p>
            <a:pPr>
              <a:lnSpc>
                <a:spcPct val="100000"/>
              </a:lnSpc>
              <a:spcBef>
                <a:spcPts val="439"/>
              </a:spcBef>
            </a:pPr>
            <a:r>
              <a:rPr b="0" lang="en-US" sz="2200" spc="-1" strike="noStrike">
                <a:solidFill>
                  <a:srgbClr val="000000"/>
                </a:solidFill>
                <a:latin typeface="Calibri"/>
              </a:rPr>
              <a:t>       </a:t>
            </a:r>
            <a:r>
              <a:rPr b="0" lang="en-US" sz="2200" spc="-1" strike="noStrike">
                <a:solidFill>
                  <a:srgbClr val="000000"/>
                </a:solidFill>
                <a:latin typeface="Calibri"/>
              </a:rPr>
              <a:t>Η </a:t>
            </a:r>
            <a:r>
              <a:rPr b="1" lang="en-US" sz="2200" spc="-1" strike="noStrike">
                <a:solidFill>
                  <a:srgbClr val="7030a0"/>
                </a:solidFill>
                <a:latin typeface="Calibri"/>
              </a:rPr>
              <a:t>απόκριση </a:t>
            </a:r>
            <a:r>
              <a:rPr b="0" lang="en-US" sz="2200" spc="-1" strike="noStrike">
                <a:solidFill>
                  <a:srgbClr val="000000"/>
                </a:solidFill>
                <a:latin typeface="Calibri"/>
              </a:rPr>
              <a:t>ενός γραμμικού συστήματος σε ένα </a:t>
            </a:r>
            <a:r>
              <a:rPr b="1" lang="en-US" sz="2200" spc="-1" strike="noStrike">
                <a:solidFill>
                  <a:srgbClr val="7030a0"/>
                </a:solidFill>
                <a:latin typeface="Calibri"/>
              </a:rPr>
              <a:t>αριθμό διεγέρσεων </a:t>
            </a:r>
            <a:r>
              <a:rPr b="0" lang="en-US" sz="2200" spc="-1" strike="noStrike">
                <a:solidFill>
                  <a:srgbClr val="000000"/>
                </a:solidFill>
                <a:latin typeface="Calibri"/>
              </a:rPr>
              <a:t>τα οποία εφαρμόζονται ταυτόχρονα είναι </a:t>
            </a:r>
            <a:r>
              <a:rPr b="1" lang="en-US" sz="2200" spc="-1" strike="noStrike">
                <a:solidFill>
                  <a:srgbClr val="7030a0"/>
                </a:solidFill>
                <a:latin typeface="Calibri"/>
              </a:rPr>
              <a:t>ίση με το άθροισμα των αποκρίσεων του συστήματος, όταν κάθε μια από αυτές τις διεγέρσεις εφαρμόζεται ξεχωριστά</a:t>
            </a:r>
            <a:endParaRPr b="0" lang="en-US" sz="2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1" lang="en-US" sz="2200" spc="-1" strike="noStrike">
                <a:solidFill>
                  <a:srgbClr val="000000"/>
                </a:solidFill>
                <a:latin typeface="Calibri"/>
              </a:rPr>
              <a:t>Φίλτρο</a:t>
            </a:r>
            <a:r>
              <a:rPr b="0" lang="en-US" sz="2200" spc="-1" strike="noStrike">
                <a:solidFill>
                  <a:srgbClr val="000000"/>
                </a:solidFill>
                <a:latin typeface="Calibri"/>
              </a:rPr>
              <a:t>: διάταξη επιλογής συχνότητας που χρησιμοποιείται για να περιορίσει το φάσμα ενός σήματος σε μια ζώνη συχνοτήτων</a:t>
            </a:r>
            <a:endParaRPr b="0" lang="en-US" sz="2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1" lang="en-US" sz="2200" spc="-1" strike="noStrike">
                <a:solidFill>
                  <a:srgbClr val="000000"/>
                </a:solidFill>
                <a:latin typeface="Calibri"/>
              </a:rPr>
              <a:t>Δίαυλος</a:t>
            </a:r>
            <a:r>
              <a:rPr b="0" lang="en-US" sz="2200" spc="-1" strike="noStrike">
                <a:solidFill>
                  <a:srgbClr val="000000"/>
                </a:solidFill>
                <a:latin typeface="Calibri"/>
              </a:rPr>
              <a:t>: μέσο μετάδοσης που συνδέει τον πομπό με τον δέκτη του συστήματος επικοινωνίας</a:t>
            </a:r>
            <a:endParaRPr b="0" lang="en-US" sz="2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Περιγραφή στο πεδίο χρόνου ή συχνότητας</a:t>
            </a:r>
            <a:endParaRPr b="0" lang="en-US" sz="2200" spc="-1" strike="noStrike">
              <a:solidFill>
                <a:srgbClr val="000000"/>
              </a:solidFill>
              <a:latin typeface="Calibri"/>
            </a:endParaRPr>
          </a:p>
        </p:txBody>
      </p:sp>
      <p:sp>
        <p:nvSpPr>
          <p:cNvPr id="497" name="TextShape 3"/>
          <p:cNvSpPr txBox="1"/>
          <p:nvPr/>
        </p:nvSpPr>
        <p:spPr>
          <a:xfrm>
            <a:off x="6553080" y="6356520"/>
            <a:ext cx="2133360" cy="364680"/>
          </a:xfrm>
          <a:prstGeom prst="rect">
            <a:avLst/>
          </a:prstGeom>
          <a:noFill/>
          <a:ln>
            <a:noFill/>
          </a:ln>
        </p:spPr>
        <p:txBody>
          <a:bodyPr anchor="ctr"/>
          <a:p>
            <a:pPr algn="r">
              <a:lnSpc>
                <a:spcPct val="100000"/>
              </a:lnSpc>
            </a:pPr>
            <a:fld id="{3FDAE0D4-8F0C-4282-A966-081AC33A904C}" type="slidenum">
              <a:rPr b="0" lang="en-US" sz="1200" spc="-1" strike="noStrike">
                <a:solidFill>
                  <a:srgbClr val="8b8b8b"/>
                </a:solidFill>
                <a:latin typeface="Verdana"/>
              </a:rPr>
              <a:t>&lt;number&gt;</a:t>
            </a:fld>
            <a:endParaRPr b="0" lang="en-US" sz="1200" spc="-1" strike="noStrike">
              <a:latin typeface="Times New Roman"/>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8" name="TextShape 1"/>
          <p:cNvSpPr txBox="1"/>
          <p:nvPr/>
        </p:nvSpPr>
        <p:spPr>
          <a:xfrm>
            <a:off x="-228600" y="304920"/>
            <a:ext cx="8000640" cy="1215720"/>
          </a:xfrm>
          <a:prstGeom prst="rect">
            <a:avLst/>
          </a:prstGeom>
          <a:noFill/>
          <a:ln w="9360">
            <a:noFill/>
          </a:ln>
        </p:spPr>
        <p:txBody>
          <a:bodyPr anchor="ctr"/>
          <a:p>
            <a:pPr algn="ctr">
              <a:lnSpc>
                <a:spcPct val="100000"/>
              </a:lnSpc>
            </a:pPr>
            <a:r>
              <a:rPr b="0" lang="en-US" sz="4400" spc="-1" strike="noStrike">
                <a:solidFill>
                  <a:srgbClr val="000000"/>
                </a:solidFill>
                <a:latin typeface="Calibri"/>
              </a:rPr>
              <a:t> </a:t>
            </a:r>
            <a:r>
              <a:rPr b="0" lang="en-US" sz="4400" spc="-1" strike="noStrike">
                <a:solidFill>
                  <a:srgbClr val="000000"/>
                </a:solidFill>
                <a:latin typeface="Calibri"/>
              </a:rPr>
              <a:t>Modeling  Electromagnetic Field</a:t>
            </a:r>
            <a:endParaRPr b="0" lang="en-US" sz="4400" spc="-1" strike="noStrike">
              <a:solidFill>
                <a:srgbClr val="000000"/>
              </a:solidFill>
              <a:latin typeface="Verdana"/>
            </a:endParaRPr>
          </a:p>
        </p:txBody>
      </p:sp>
      <p:sp>
        <p:nvSpPr>
          <p:cNvPr id="849" name="TextShape 2"/>
          <p:cNvSpPr txBox="1"/>
          <p:nvPr/>
        </p:nvSpPr>
        <p:spPr>
          <a:xfrm>
            <a:off x="0" y="1981080"/>
            <a:ext cx="8991360" cy="4266720"/>
          </a:xfrm>
          <a:prstGeom prst="rect">
            <a:avLst/>
          </a:prstGeom>
          <a:noFill/>
          <a:ln w="9360">
            <a:noFill/>
          </a:ln>
        </p:spPr>
        <p:txBody>
          <a:bodyPr/>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In the cellular bands the wavelength is a fraction of meter</a:t>
            </a:r>
            <a:endParaRPr b="0" lang="en-US" sz="2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 </a:t>
            </a:r>
            <a:r>
              <a:rPr b="0" lang="en-US" sz="2200" spc="-1" strike="noStrike">
                <a:solidFill>
                  <a:srgbClr val="000000"/>
                </a:solidFill>
                <a:latin typeface="Calibri"/>
              </a:rPr>
              <a:t>To calculate the electromagnetic field at the receiver, the locations of the receiver and the obstructions would have to be known with </a:t>
            </a:r>
            <a:r>
              <a:rPr b="1" lang="en-US" sz="2200" spc="-1" strike="noStrike">
                <a:solidFill>
                  <a:srgbClr val="0033cc"/>
                </a:solidFill>
                <a:latin typeface="Calibri"/>
              </a:rPr>
              <a:t>sub-meter accuracies</a:t>
            </a:r>
            <a:r>
              <a:rPr b="0" lang="en-US" sz="2200" spc="-1" strike="noStrike">
                <a:solidFill>
                  <a:srgbClr val="000000"/>
                </a:solidFill>
                <a:latin typeface="Calibri"/>
              </a:rPr>
              <a:t>.</a:t>
            </a:r>
            <a:endParaRPr b="0" lang="en-US" sz="2200" spc="-1" strike="noStrike">
              <a:solidFill>
                <a:srgbClr val="000000"/>
              </a:solidFill>
              <a:latin typeface="Calibri"/>
            </a:endParaRPr>
          </a:p>
        </p:txBody>
      </p:sp>
      <p:sp>
        <p:nvSpPr>
          <p:cNvPr id="850" name="TextShape 3"/>
          <p:cNvSpPr txBox="1"/>
          <p:nvPr/>
        </p:nvSpPr>
        <p:spPr>
          <a:xfrm>
            <a:off x="6553080" y="6356520"/>
            <a:ext cx="2133360" cy="364680"/>
          </a:xfrm>
          <a:prstGeom prst="rect">
            <a:avLst/>
          </a:prstGeom>
          <a:noFill/>
          <a:ln>
            <a:noFill/>
          </a:ln>
        </p:spPr>
        <p:txBody>
          <a:bodyPr anchor="ctr"/>
          <a:p>
            <a:pPr algn="r">
              <a:lnSpc>
                <a:spcPct val="100000"/>
              </a:lnSpc>
            </a:pPr>
            <a:fld id="{4B4D11D5-E759-49C7-A462-A15AFE147070}"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1" name="TextShape 1"/>
          <p:cNvSpPr txBox="1"/>
          <p:nvPr/>
        </p:nvSpPr>
        <p:spPr>
          <a:xfrm>
            <a:off x="-380880" y="0"/>
            <a:ext cx="8575200" cy="1215720"/>
          </a:xfrm>
          <a:prstGeom prst="rect">
            <a:avLst/>
          </a:prstGeom>
          <a:noFill/>
          <a:ln w="9360">
            <a:noFill/>
          </a:ln>
        </p:spPr>
        <p:txBody>
          <a:bodyPr anchor="ctr"/>
          <a:p>
            <a:pPr algn="ctr">
              <a:lnSpc>
                <a:spcPct val="100000"/>
              </a:lnSpc>
            </a:pPr>
            <a:r>
              <a:rPr b="0" lang="en-US" sz="3000" spc="-1" strike="noStrike">
                <a:solidFill>
                  <a:srgbClr val="000000"/>
                </a:solidFill>
                <a:latin typeface="Calibri"/>
              </a:rPr>
              <a:t>Free space Fixed transmit &amp; Receive Antennas</a:t>
            </a:r>
            <a:endParaRPr b="0" lang="en-US" sz="3000" spc="-1" strike="noStrike">
              <a:solidFill>
                <a:srgbClr val="000000"/>
              </a:solidFill>
              <a:latin typeface="Verdana"/>
            </a:endParaRPr>
          </a:p>
        </p:txBody>
      </p:sp>
      <p:sp>
        <p:nvSpPr>
          <p:cNvPr id="852" name="TextShape 2"/>
          <p:cNvSpPr txBox="1"/>
          <p:nvPr/>
        </p:nvSpPr>
        <p:spPr>
          <a:xfrm>
            <a:off x="0" y="2286000"/>
            <a:ext cx="9143640" cy="4266720"/>
          </a:xfrm>
          <a:prstGeom prst="rect">
            <a:avLst/>
          </a:prstGeom>
          <a:noFill/>
          <a:ln w="9360">
            <a:noFill/>
          </a:ln>
        </p:spPr>
        <p:txBody>
          <a:bodyPr/>
          <a:p>
            <a:pPr marL="343080" indent="-342720">
              <a:lnSpc>
                <a:spcPct val="100000"/>
              </a:lnSpc>
              <a:spcBef>
                <a:spcPts val="439"/>
              </a:spcBef>
            </a:pPr>
            <a:r>
              <a:rPr b="0" lang="en-US" sz="2200" spc="-1" strike="noStrike">
                <a:solidFill>
                  <a:srgbClr val="000000"/>
                </a:solidFill>
                <a:latin typeface="Calibri"/>
              </a:rPr>
              <a:t>In the far  field, the </a:t>
            </a:r>
            <a:r>
              <a:rPr b="1" lang="en-US" sz="2200" spc="-1" strike="noStrike">
                <a:solidFill>
                  <a:srgbClr val="cccc00"/>
                </a:solidFill>
                <a:latin typeface="Calibri"/>
              </a:rPr>
              <a:t>electric field</a:t>
            </a:r>
            <a:r>
              <a:rPr b="0" lang="en-US" sz="2200" spc="-1" strike="noStrike">
                <a:solidFill>
                  <a:srgbClr val="000000"/>
                </a:solidFill>
                <a:latin typeface="Calibri"/>
              </a:rPr>
              <a:t> and </a:t>
            </a:r>
            <a:r>
              <a:rPr b="1" lang="en-US" sz="2200" spc="-1" strike="noStrike">
                <a:solidFill>
                  <a:srgbClr val="cccc00"/>
                </a:solidFill>
                <a:latin typeface="Calibri"/>
              </a:rPr>
              <a:t>magnetic field</a:t>
            </a:r>
            <a:r>
              <a:rPr b="0" lang="en-US" sz="2200" spc="-1" strike="noStrike">
                <a:solidFill>
                  <a:srgbClr val="000000"/>
                </a:solidFill>
                <a:latin typeface="Calibri"/>
              </a:rPr>
              <a:t> at any given location are</a:t>
            </a:r>
            <a:endParaRPr b="0" lang="en-US" sz="2200" spc="-1" strike="noStrike">
              <a:solidFill>
                <a:srgbClr val="000000"/>
              </a:solidFill>
              <a:latin typeface="Calibri"/>
            </a:endParaRPr>
          </a:p>
          <a:p>
            <a:pPr marL="343080" indent="-342720">
              <a:lnSpc>
                <a:spcPct val="100000"/>
              </a:lnSpc>
              <a:spcBef>
                <a:spcPts val="439"/>
              </a:spcBef>
              <a:buClr>
                <a:srgbClr val="0000ff"/>
              </a:buClr>
              <a:buFont typeface="Arial"/>
              <a:buChar char="•"/>
            </a:pPr>
            <a:r>
              <a:rPr b="1" lang="en-US" sz="2200" spc="-1" strike="noStrike">
                <a:solidFill>
                  <a:srgbClr val="0000ff"/>
                </a:solidFill>
                <a:latin typeface="Calibri"/>
              </a:rPr>
              <a:t>perpendicular</a:t>
            </a:r>
            <a:r>
              <a:rPr b="0" lang="en-US" sz="2200" spc="-1" strike="noStrike">
                <a:solidFill>
                  <a:srgbClr val="0000ff"/>
                </a:solidFill>
                <a:latin typeface="Calibri"/>
              </a:rPr>
              <a:t> both to each other &amp; to the direction of propagation from the antenna</a:t>
            </a:r>
            <a:endParaRPr b="0" lang="en-US" sz="2200" spc="-1" strike="noStrike">
              <a:solidFill>
                <a:srgbClr val="000000"/>
              </a:solidFill>
              <a:latin typeface="Calibri"/>
            </a:endParaRPr>
          </a:p>
          <a:p>
            <a:pPr marL="343080" indent="-342720">
              <a:lnSpc>
                <a:spcPct val="100000"/>
              </a:lnSpc>
              <a:spcBef>
                <a:spcPts val="439"/>
              </a:spcBef>
              <a:buClr>
                <a:srgbClr val="0000ff"/>
              </a:buClr>
              <a:buFont typeface="Arial"/>
              <a:buChar char="•"/>
            </a:pPr>
            <a:r>
              <a:rPr b="1" lang="en-US" sz="2200" spc="-1" strike="noStrike">
                <a:solidFill>
                  <a:srgbClr val="0000ff"/>
                </a:solidFill>
                <a:latin typeface="Calibri"/>
              </a:rPr>
              <a:t>proportional to each other</a:t>
            </a:r>
            <a:endParaRPr b="0" lang="en-US" sz="2200" spc="-1" strike="noStrike">
              <a:solidFill>
                <a:srgbClr val="000000"/>
              </a:solidFill>
              <a:latin typeface="Calibri"/>
            </a:endParaRPr>
          </a:p>
          <a:p>
            <a:pPr>
              <a:lnSpc>
                <a:spcPct val="100000"/>
              </a:lnSpc>
              <a:spcBef>
                <a:spcPts val="439"/>
              </a:spcBef>
            </a:pPr>
            <a:endParaRPr b="0" lang="en-US" sz="2200" spc="-1" strike="noStrike">
              <a:solidFill>
                <a:srgbClr val="000000"/>
              </a:solidFill>
              <a:latin typeface="Calibri"/>
            </a:endParaRPr>
          </a:p>
        </p:txBody>
      </p:sp>
      <p:sp>
        <p:nvSpPr>
          <p:cNvPr id="853" name="TextShape 3"/>
          <p:cNvSpPr txBox="1"/>
          <p:nvPr/>
        </p:nvSpPr>
        <p:spPr>
          <a:xfrm>
            <a:off x="6553080" y="6356520"/>
            <a:ext cx="2133360" cy="364680"/>
          </a:xfrm>
          <a:prstGeom prst="rect">
            <a:avLst/>
          </a:prstGeom>
          <a:noFill/>
          <a:ln>
            <a:noFill/>
          </a:ln>
        </p:spPr>
        <p:txBody>
          <a:bodyPr anchor="ctr"/>
          <a:p>
            <a:pPr algn="r">
              <a:lnSpc>
                <a:spcPct val="100000"/>
              </a:lnSpc>
            </a:pPr>
            <a:fld id="{61F93D30-4260-4D34-8CAF-EB00ACF22332}"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4" name="TextShape 1"/>
          <p:cNvSpPr txBox="1"/>
          <p:nvPr/>
        </p:nvSpPr>
        <p:spPr>
          <a:xfrm>
            <a:off x="-304920" y="0"/>
            <a:ext cx="8575200" cy="1215720"/>
          </a:xfrm>
          <a:prstGeom prst="rect">
            <a:avLst/>
          </a:prstGeom>
          <a:noFill/>
          <a:ln w="9360">
            <a:noFill/>
          </a:ln>
        </p:spPr>
        <p:txBody>
          <a:bodyPr anchor="ctr"/>
          <a:p>
            <a:pPr algn="ctr">
              <a:lnSpc>
                <a:spcPct val="100000"/>
              </a:lnSpc>
            </a:pPr>
            <a:r>
              <a:rPr b="0" lang="en-US" sz="3000" spc="-1" strike="noStrike">
                <a:solidFill>
                  <a:srgbClr val="000000"/>
                </a:solidFill>
                <a:latin typeface="Calibri"/>
              </a:rPr>
              <a:t>Free-space fixed transmit &amp; receive antennas</a:t>
            </a:r>
            <a:endParaRPr b="0" lang="en-US" sz="3000" spc="-1" strike="noStrike">
              <a:solidFill>
                <a:srgbClr val="000000"/>
              </a:solidFill>
              <a:latin typeface="Verdana"/>
            </a:endParaRPr>
          </a:p>
        </p:txBody>
      </p:sp>
      <p:sp>
        <p:nvSpPr>
          <p:cNvPr id="855" name="TextShape 2"/>
          <p:cNvSpPr txBox="1"/>
          <p:nvPr/>
        </p:nvSpPr>
        <p:spPr>
          <a:xfrm>
            <a:off x="0" y="1600200"/>
            <a:ext cx="9143640" cy="4266720"/>
          </a:xfrm>
          <a:prstGeom prst="rect">
            <a:avLst/>
          </a:prstGeom>
          <a:noFill/>
          <a:ln w="9360">
            <a:noFill/>
          </a:ln>
        </p:spPr>
        <p:txBody>
          <a:bodyPr/>
          <a:p>
            <a:pPr marL="343080" indent="-342720">
              <a:lnSpc>
                <a:spcPct val="100000"/>
              </a:lnSpc>
              <a:spcBef>
                <a:spcPts val="439"/>
              </a:spcBef>
            </a:pPr>
            <a:r>
              <a:rPr b="0" lang="en-US" sz="2200" spc="-1" strike="noStrike">
                <a:solidFill>
                  <a:srgbClr val="000000"/>
                </a:solidFill>
                <a:latin typeface="Calibri"/>
              </a:rPr>
              <a:t>In response to a transmitted sinusoid </a:t>
            </a:r>
            <a:r>
              <a:rPr b="1" i="1" lang="en-US" sz="2200" spc="-1" strike="noStrike">
                <a:solidFill>
                  <a:srgbClr val="0033cc"/>
                </a:solidFill>
                <a:latin typeface="Calibri"/>
              </a:rPr>
              <a:t>cos(2</a:t>
            </a:r>
            <a:r>
              <a:rPr b="1" i="1" lang="en-US" sz="2200" spc="-1" strike="noStrike">
                <a:solidFill>
                  <a:srgbClr val="0033cc"/>
                </a:solidFill>
                <a:latin typeface="Symbol"/>
              </a:rPr>
              <a:t></a:t>
            </a:r>
            <a:r>
              <a:rPr b="1" i="1" lang="en-US" sz="2200" spc="-1" strike="noStrike">
                <a:solidFill>
                  <a:srgbClr val="0033cc"/>
                </a:solidFill>
                <a:latin typeface="Calibri"/>
              </a:rPr>
              <a:t>ft),</a:t>
            </a:r>
            <a:r>
              <a:rPr b="0" lang="en-US" sz="2200" spc="-1" strike="noStrike">
                <a:solidFill>
                  <a:srgbClr val="000000"/>
                </a:solidFill>
                <a:latin typeface="Calibri"/>
              </a:rPr>
              <a:t> the </a:t>
            </a:r>
            <a:r>
              <a:rPr b="1" i="1" lang="en-US" sz="2200" spc="-1" strike="noStrike">
                <a:solidFill>
                  <a:srgbClr val="cccc00"/>
                </a:solidFill>
                <a:latin typeface="Calibri"/>
              </a:rPr>
              <a:t>electric far field</a:t>
            </a:r>
            <a:r>
              <a:rPr b="1" i="1" lang="en-US" sz="2200" spc="-1" strike="noStrike">
                <a:solidFill>
                  <a:srgbClr val="000000"/>
                </a:solidFill>
                <a:latin typeface="Calibri"/>
              </a:rPr>
              <a:t> </a:t>
            </a:r>
            <a:r>
              <a:rPr b="0" lang="en-US" sz="2200" spc="-1" strike="noStrike">
                <a:solidFill>
                  <a:srgbClr val="000000"/>
                </a:solidFill>
                <a:latin typeface="Calibri"/>
              </a:rPr>
              <a:t>at time </a:t>
            </a:r>
            <a:r>
              <a:rPr b="1" lang="en-US" sz="2200" spc="-1" strike="noStrike">
                <a:solidFill>
                  <a:srgbClr val="0033cc"/>
                </a:solidFill>
                <a:latin typeface="Calibri"/>
              </a:rPr>
              <a:t>t</a:t>
            </a:r>
            <a:r>
              <a:rPr b="0" lang="en-US" sz="2200" spc="-1" strike="noStrike">
                <a:solidFill>
                  <a:srgbClr val="000000"/>
                </a:solidFill>
                <a:latin typeface="Calibri"/>
              </a:rPr>
              <a:t> can be expressed as:</a:t>
            </a:r>
            <a:endParaRPr b="0" lang="en-US" sz="2200" spc="-1" strike="noStrike">
              <a:solidFill>
                <a:srgbClr val="000000"/>
              </a:solidFill>
              <a:latin typeface="Calibri"/>
            </a:endParaRPr>
          </a:p>
          <a:p>
            <a:pPr marL="343080" indent="-342720">
              <a:lnSpc>
                <a:spcPct val="100000"/>
              </a:lnSpc>
              <a:spcBef>
                <a:spcPts val="439"/>
              </a:spcBef>
            </a:pPr>
            <a:endParaRPr b="0" lang="en-US" sz="2200" spc="-1" strike="noStrike">
              <a:solidFill>
                <a:srgbClr val="000000"/>
              </a:solidFill>
              <a:latin typeface="Calibri"/>
            </a:endParaRPr>
          </a:p>
          <a:p>
            <a:pPr marL="343080" indent="-342720">
              <a:lnSpc>
                <a:spcPct val="100000"/>
              </a:lnSpc>
              <a:spcBef>
                <a:spcPts val="519"/>
              </a:spcBef>
            </a:pPr>
            <a:r>
              <a:rPr b="0" lang="en-US" sz="2200" spc="-1" strike="noStrike">
                <a:solidFill>
                  <a:srgbClr val="000000"/>
                </a:solidFill>
                <a:latin typeface="Calibri"/>
              </a:rPr>
              <a:t>   </a:t>
            </a:r>
            <a:r>
              <a:rPr b="1" lang="en-US" sz="2600" spc="-1" strike="noStrike">
                <a:solidFill>
                  <a:srgbClr val="0033cc"/>
                </a:solidFill>
                <a:latin typeface="Calibri"/>
              </a:rPr>
              <a:t>E</a:t>
            </a:r>
            <a:r>
              <a:rPr b="1" lang="en-US" sz="2200" spc="-1" strike="noStrike">
                <a:solidFill>
                  <a:srgbClr val="0033cc"/>
                </a:solidFill>
                <a:latin typeface="Calibri"/>
              </a:rPr>
              <a:t>( f, t,( d,</a:t>
            </a:r>
            <a:r>
              <a:rPr b="1" lang="en-US" sz="2200" spc="-1" strike="noStrike">
                <a:solidFill>
                  <a:srgbClr val="0033cc"/>
                </a:solidFill>
                <a:latin typeface="Symbol"/>
              </a:rPr>
              <a:t></a:t>
            </a:r>
            <a:r>
              <a:rPr b="1" lang="en-US" sz="2200" spc="-1" strike="noStrike">
                <a:solidFill>
                  <a:srgbClr val="0033cc"/>
                </a:solidFill>
                <a:latin typeface="Calibri"/>
              </a:rPr>
              <a:t>, </a:t>
            </a:r>
            <a:r>
              <a:rPr b="1" lang="en-US" sz="2200" spc="-1" strike="noStrike">
                <a:solidFill>
                  <a:srgbClr val="0033cc"/>
                </a:solidFill>
                <a:latin typeface="Symbol"/>
              </a:rPr>
              <a:t></a:t>
            </a:r>
            <a:r>
              <a:rPr b="1" lang="en-US" sz="2200" spc="-1" strike="noStrike">
                <a:solidFill>
                  <a:srgbClr val="0033cc"/>
                </a:solidFill>
                <a:latin typeface="Calibri"/>
              </a:rPr>
              <a:t>)) = a</a:t>
            </a:r>
            <a:r>
              <a:rPr b="1" lang="en-US" sz="2200" spc="-1" strike="noStrike" baseline="-25000">
                <a:solidFill>
                  <a:srgbClr val="0033cc"/>
                </a:solidFill>
                <a:latin typeface="Calibri"/>
              </a:rPr>
              <a:t>s</a:t>
            </a:r>
            <a:r>
              <a:rPr b="1" lang="en-US" sz="2200" spc="-1" strike="noStrike">
                <a:solidFill>
                  <a:srgbClr val="0033cc"/>
                </a:solidFill>
                <a:latin typeface="Calibri"/>
              </a:rPr>
              <a:t>(</a:t>
            </a:r>
            <a:r>
              <a:rPr b="1" lang="en-US" sz="2200" spc="-1" strike="noStrike">
                <a:solidFill>
                  <a:srgbClr val="0033cc"/>
                </a:solidFill>
                <a:latin typeface="Symbol"/>
              </a:rPr>
              <a:t></a:t>
            </a:r>
            <a:r>
              <a:rPr b="1" lang="en-US" sz="2200" spc="-1" strike="noStrike">
                <a:solidFill>
                  <a:srgbClr val="0033cc"/>
                </a:solidFill>
                <a:latin typeface="Calibri"/>
              </a:rPr>
              <a:t>, </a:t>
            </a:r>
            <a:r>
              <a:rPr b="1" lang="en-US" sz="2200" spc="-1" strike="noStrike">
                <a:solidFill>
                  <a:srgbClr val="0033cc"/>
                </a:solidFill>
                <a:latin typeface="Symbol"/>
              </a:rPr>
              <a:t></a:t>
            </a:r>
            <a:r>
              <a:rPr b="1" lang="en-US" sz="2200" spc="-1" strike="noStrike">
                <a:solidFill>
                  <a:srgbClr val="0033cc"/>
                </a:solidFill>
                <a:latin typeface="Calibri"/>
              </a:rPr>
              <a:t>, f) </a:t>
            </a:r>
            <a:r>
              <a:rPr b="1" i="1" lang="en-US" sz="2400" spc="-1" strike="noStrike">
                <a:solidFill>
                  <a:srgbClr val="0033cc"/>
                </a:solidFill>
                <a:latin typeface="Calibri"/>
              </a:rPr>
              <a:t>cos</a:t>
            </a:r>
            <a:r>
              <a:rPr b="1" lang="en-US" sz="2200" spc="-1" strike="noStrike">
                <a:solidFill>
                  <a:srgbClr val="0033cc"/>
                </a:solidFill>
                <a:latin typeface="Calibri"/>
              </a:rPr>
              <a:t>(2 </a:t>
            </a:r>
            <a:r>
              <a:rPr b="1" lang="en-US" sz="2200" spc="-1" strike="noStrike">
                <a:solidFill>
                  <a:srgbClr val="0033cc"/>
                </a:solidFill>
                <a:latin typeface="Symbol"/>
              </a:rPr>
              <a:t></a:t>
            </a:r>
            <a:r>
              <a:rPr b="1" lang="en-US" sz="2200" spc="-1" strike="noStrike">
                <a:solidFill>
                  <a:srgbClr val="0033cc"/>
                </a:solidFill>
                <a:latin typeface="Calibri"/>
              </a:rPr>
              <a:t> f (t-d/c)) / d</a:t>
            </a:r>
            <a:endParaRPr b="0" lang="en-US" sz="2200" spc="-1" strike="noStrike">
              <a:solidFill>
                <a:srgbClr val="000000"/>
              </a:solidFill>
              <a:latin typeface="Calibri"/>
            </a:endParaRPr>
          </a:p>
        </p:txBody>
      </p:sp>
      <p:sp>
        <p:nvSpPr>
          <p:cNvPr id="856" name="TextShape 3"/>
          <p:cNvSpPr txBox="1"/>
          <p:nvPr/>
        </p:nvSpPr>
        <p:spPr>
          <a:xfrm>
            <a:off x="6553080" y="6356520"/>
            <a:ext cx="2133360" cy="364680"/>
          </a:xfrm>
          <a:prstGeom prst="rect">
            <a:avLst/>
          </a:prstGeom>
          <a:noFill/>
          <a:ln>
            <a:noFill/>
          </a:ln>
        </p:spPr>
        <p:txBody>
          <a:bodyPr anchor="ctr"/>
          <a:p>
            <a:pPr algn="r">
              <a:lnSpc>
                <a:spcPct val="100000"/>
              </a:lnSpc>
            </a:pPr>
            <a:fld id="{143AA8D9-FFF2-491E-B042-E3C9752E829A}" type="slidenum">
              <a:rPr b="0" lang="en-US" sz="1200" spc="-1" strike="noStrike">
                <a:solidFill>
                  <a:srgbClr val="8b8b8b"/>
                </a:solidFill>
                <a:latin typeface="Verdana"/>
              </a:rPr>
              <a:t>&lt;number&gt;</a:t>
            </a:fld>
            <a:endParaRPr b="0" lang="en-US" sz="1200" spc="-1" strike="noStrike">
              <a:latin typeface="Times New Roman"/>
            </a:endParaRPr>
          </a:p>
        </p:txBody>
      </p:sp>
      <p:sp>
        <p:nvSpPr>
          <p:cNvPr id="857" name="CustomShape 4"/>
          <p:cNvSpPr/>
          <p:nvPr/>
        </p:nvSpPr>
        <p:spPr>
          <a:xfrm>
            <a:off x="762120" y="2590920"/>
            <a:ext cx="1447560" cy="837720"/>
          </a:xfrm>
          <a:prstGeom prst="ellipse">
            <a:avLst/>
          </a:prstGeom>
          <a:noFill/>
          <a:ln w="57240">
            <a:solidFill>
              <a:srgbClr val="ffff66"/>
            </a:solidFill>
            <a:round/>
          </a:ln>
        </p:spPr>
        <p:style>
          <a:lnRef idx="0"/>
          <a:fillRef idx="0"/>
          <a:effectRef idx="0"/>
          <a:fontRef idx="minor"/>
        </p:style>
      </p:sp>
      <p:sp>
        <p:nvSpPr>
          <p:cNvPr id="858" name="Line 5"/>
          <p:cNvSpPr/>
          <p:nvPr/>
        </p:nvSpPr>
        <p:spPr>
          <a:xfrm>
            <a:off x="1447560" y="3352680"/>
            <a:ext cx="76320" cy="1676520"/>
          </a:xfrm>
          <a:prstGeom prst="line">
            <a:avLst/>
          </a:prstGeom>
          <a:ln w="9360">
            <a:solidFill>
              <a:schemeClr val="tx1"/>
            </a:solidFill>
            <a:round/>
            <a:headEnd len="med" type="triangle" w="med"/>
          </a:ln>
        </p:spPr>
        <p:style>
          <a:lnRef idx="0"/>
          <a:fillRef idx="0"/>
          <a:effectRef idx="0"/>
          <a:fontRef idx="minor"/>
        </p:style>
      </p:sp>
      <p:sp>
        <p:nvSpPr>
          <p:cNvPr id="859" name="CustomShape 6"/>
          <p:cNvSpPr/>
          <p:nvPr/>
        </p:nvSpPr>
        <p:spPr>
          <a:xfrm>
            <a:off x="533520" y="5029200"/>
            <a:ext cx="8305560" cy="913320"/>
          </a:xfrm>
          <a:prstGeom prst="rect">
            <a:avLst/>
          </a:prstGeom>
          <a:noFill/>
          <a:ln w="9360">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omic Sans MS"/>
              </a:rPr>
              <a:t>     </a:t>
            </a:r>
            <a:r>
              <a:rPr b="1" lang="en-US" sz="1800" spc="-1" strike="noStrike">
                <a:solidFill>
                  <a:srgbClr val="000000"/>
                </a:solidFill>
                <a:latin typeface="Comic Sans MS"/>
              </a:rPr>
              <a:t>point u</a:t>
            </a:r>
            <a:r>
              <a:rPr b="0" lang="en-US" sz="1800" spc="-1" strike="noStrike">
                <a:solidFill>
                  <a:srgbClr val="000000"/>
                </a:solidFill>
                <a:latin typeface="Comic Sans MS"/>
              </a:rPr>
              <a:t> in space @ which the electric field </a:t>
            </a:r>
            <a:r>
              <a:rPr b="1" lang="en-US" sz="1800" spc="-1" strike="noStrike">
                <a:solidFill>
                  <a:srgbClr val="000000"/>
                </a:solidFill>
                <a:latin typeface="Comic Sans MS"/>
              </a:rPr>
              <a:t>is being measured</a:t>
            </a:r>
            <a:endParaRPr b="0" lang="en-US" sz="1800" spc="-1" strike="noStrike">
              <a:latin typeface="Arial"/>
            </a:endParaRPr>
          </a:p>
          <a:p>
            <a:pPr>
              <a:lnSpc>
                <a:spcPct val="100000"/>
              </a:lnSpc>
            </a:pPr>
            <a:r>
              <a:rPr b="1" lang="en-US" sz="1800" spc="-1" strike="noStrike">
                <a:solidFill>
                  <a:srgbClr val="0033cc"/>
                </a:solidFill>
                <a:latin typeface="Comic Sans MS"/>
              </a:rPr>
              <a:t>d</a:t>
            </a:r>
            <a:r>
              <a:rPr b="1" lang="en-US" sz="1800" spc="-1" strike="noStrike">
                <a:solidFill>
                  <a:srgbClr val="000000"/>
                </a:solidFill>
                <a:latin typeface="Comic Sans MS"/>
              </a:rPr>
              <a:t> distance</a:t>
            </a:r>
            <a:r>
              <a:rPr b="0" lang="en-US" sz="1800" spc="-1" strike="noStrike">
                <a:solidFill>
                  <a:srgbClr val="000000"/>
                </a:solidFill>
                <a:latin typeface="Comic Sans MS"/>
              </a:rPr>
              <a:t> from the transmit to receive antennas</a:t>
            </a:r>
            <a:endParaRPr b="0" lang="en-US" sz="1800" spc="-1" strike="noStrike">
              <a:latin typeface="Arial"/>
            </a:endParaRPr>
          </a:p>
          <a:p>
            <a:pPr>
              <a:lnSpc>
                <a:spcPct val="100000"/>
              </a:lnSpc>
            </a:pPr>
            <a:endParaRPr b="0" lang="en-US" sz="1800" spc="-1" strike="noStrike">
              <a:latin typeface="Arial"/>
            </a:endParaRPr>
          </a:p>
        </p:txBody>
      </p:sp>
      <p:sp>
        <p:nvSpPr>
          <p:cNvPr id="860" name="Line 7"/>
          <p:cNvSpPr/>
          <p:nvPr/>
        </p:nvSpPr>
        <p:spPr>
          <a:xfrm flipV="1">
            <a:off x="761760" y="3047760"/>
            <a:ext cx="457200" cy="2286000"/>
          </a:xfrm>
          <a:prstGeom prst="line">
            <a:avLst/>
          </a:prstGeom>
          <a:ln w="9360">
            <a:solidFill>
              <a:schemeClr val="tx1"/>
            </a:solidFill>
            <a:round/>
            <a:tailEnd len="med" type="triangle" w="med"/>
          </a:ln>
        </p:spPr>
        <p:style>
          <a:lnRef idx="0"/>
          <a:fillRef idx="0"/>
          <a:effectRef idx="0"/>
          <a:fontRef idx="minor"/>
        </p:style>
      </p:sp>
      <p:sp>
        <p:nvSpPr>
          <p:cNvPr id="861" name="CustomShape 8"/>
          <p:cNvSpPr/>
          <p:nvPr/>
        </p:nvSpPr>
        <p:spPr>
          <a:xfrm>
            <a:off x="2590920" y="2666880"/>
            <a:ext cx="914040" cy="837720"/>
          </a:xfrm>
          <a:prstGeom prst="ellipse">
            <a:avLst/>
          </a:prstGeom>
          <a:noFill/>
          <a:ln w="57240">
            <a:solidFill>
              <a:srgbClr val="ff0000"/>
            </a:solidFill>
            <a:round/>
          </a:ln>
        </p:spPr>
        <p:style>
          <a:lnRef idx="0"/>
          <a:fillRef idx="0"/>
          <a:effectRef idx="0"/>
          <a:fontRef idx="minor"/>
        </p:style>
      </p:sp>
      <p:sp>
        <p:nvSpPr>
          <p:cNvPr id="862" name="Line 9"/>
          <p:cNvSpPr/>
          <p:nvPr/>
        </p:nvSpPr>
        <p:spPr>
          <a:xfrm>
            <a:off x="2895480" y="3352680"/>
            <a:ext cx="228600" cy="457200"/>
          </a:xfrm>
          <a:prstGeom prst="line">
            <a:avLst/>
          </a:prstGeom>
          <a:ln w="9360">
            <a:solidFill>
              <a:schemeClr val="tx1"/>
            </a:solidFill>
            <a:round/>
            <a:headEnd len="med" type="triangle" w="med"/>
          </a:ln>
        </p:spPr>
        <p:style>
          <a:lnRef idx="0"/>
          <a:fillRef idx="0"/>
          <a:effectRef idx="0"/>
          <a:fontRef idx="minor"/>
        </p:style>
      </p:sp>
      <p:sp>
        <p:nvSpPr>
          <p:cNvPr id="863" name="CustomShape 10"/>
          <p:cNvSpPr/>
          <p:nvPr/>
        </p:nvSpPr>
        <p:spPr>
          <a:xfrm>
            <a:off x="2923560" y="3743280"/>
            <a:ext cx="564336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omic Sans MS"/>
              </a:rPr>
              <a:t>vertical &amp; horizontal angles </a:t>
            </a:r>
            <a:r>
              <a:rPr b="1" lang="en-US" sz="1800" spc="-1" strike="noStrike">
                <a:solidFill>
                  <a:srgbClr val="000000"/>
                </a:solidFill>
                <a:latin typeface="Comic Sans MS"/>
              </a:rPr>
              <a:t>from the antenna to u</a:t>
            </a:r>
            <a:endParaRPr b="0" lang="en-US" sz="1800" spc="-1" strike="noStrike">
              <a:latin typeface="Arial"/>
            </a:endParaRPr>
          </a:p>
        </p:txBody>
      </p:sp>
      <p:sp>
        <p:nvSpPr>
          <p:cNvPr id="864" name="CustomShape 11"/>
          <p:cNvSpPr/>
          <p:nvPr/>
        </p:nvSpPr>
        <p:spPr>
          <a:xfrm>
            <a:off x="3505320" y="2666880"/>
            <a:ext cx="2437920" cy="685440"/>
          </a:xfrm>
          <a:prstGeom prst="ellipse">
            <a:avLst/>
          </a:prstGeom>
          <a:noFill/>
          <a:ln w="57240">
            <a:solidFill>
              <a:srgbClr val="ffcc00"/>
            </a:solidFill>
            <a:round/>
          </a:ln>
        </p:spPr>
        <p:style>
          <a:lnRef idx="0"/>
          <a:fillRef idx="0"/>
          <a:effectRef idx="0"/>
          <a:fontRef idx="minor"/>
        </p:style>
      </p:sp>
      <p:sp>
        <p:nvSpPr>
          <p:cNvPr id="865" name="Line 12"/>
          <p:cNvSpPr/>
          <p:nvPr/>
        </p:nvSpPr>
        <p:spPr>
          <a:xfrm flipH="1">
            <a:off x="1676160" y="3352680"/>
            <a:ext cx="2057400" cy="1066680"/>
          </a:xfrm>
          <a:prstGeom prst="line">
            <a:avLst/>
          </a:prstGeom>
          <a:ln w="9360">
            <a:solidFill>
              <a:schemeClr val="tx1"/>
            </a:solidFill>
            <a:round/>
            <a:headEnd len="med" type="triangle" w="med"/>
          </a:ln>
        </p:spPr>
        <p:style>
          <a:lnRef idx="0"/>
          <a:fillRef idx="0"/>
          <a:effectRef idx="0"/>
          <a:fontRef idx="minor"/>
        </p:style>
      </p:sp>
      <p:sp>
        <p:nvSpPr>
          <p:cNvPr id="866" name="CustomShape 13"/>
          <p:cNvSpPr/>
          <p:nvPr/>
        </p:nvSpPr>
        <p:spPr>
          <a:xfrm>
            <a:off x="425520" y="4352760"/>
            <a:ext cx="782568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1800" spc="-1" strike="noStrike">
                <a:solidFill>
                  <a:srgbClr val="0033cc"/>
                </a:solidFill>
                <a:latin typeface="Comic Sans MS"/>
              </a:rPr>
              <a:t>Radiation pattern</a:t>
            </a:r>
            <a:r>
              <a:rPr b="0" lang="en-US" sz="1800" spc="-1" strike="noStrike">
                <a:solidFill>
                  <a:srgbClr val="000000"/>
                </a:solidFill>
                <a:latin typeface="Comic Sans MS"/>
              </a:rPr>
              <a:t> of sending antenna at frequency f (incl. antenna loss)</a:t>
            </a:r>
            <a:endParaRPr b="0" lang="en-US" sz="1800" spc="-1" strike="noStrike">
              <a:latin typeface="Arial"/>
            </a:endParaRPr>
          </a:p>
        </p:txBody>
      </p:sp>
    </p:spTree>
  </p:cSld>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67" name="Picture 2" descr=""/>
          <p:cNvPicPr/>
          <p:nvPr/>
        </p:nvPicPr>
        <p:blipFill>
          <a:blip r:embed="rId1"/>
          <a:stretch/>
        </p:blipFill>
        <p:spPr>
          <a:xfrm>
            <a:off x="228600" y="1600200"/>
            <a:ext cx="1201320" cy="536040"/>
          </a:xfrm>
          <a:prstGeom prst="rect">
            <a:avLst/>
          </a:prstGeom>
          <a:ln w="9360">
            <a:noFill/>
          </a:ln>
        </p:spPr>
      </p:pic>
      <p:sp>
        <p:nvSpPr>
          <p:cNvPr id="868" name="TextShape 1"/>
          <p:cNvSpPr txBox="1"/>
          <p:nvPr/>
        </p:nvSpPr>
        <p:spPr>
          <a:xfrm>
            <a:off x="-380880" y="0"/>
            <a:ext cx="8229240" cy="1142640"/>
          </a:xfrm>
          <a:prstGeom prst="rect">
            <a:avLst/>
          </a:prstGeom>
          <a:noFill/>
          <a:ln w="9360">
            <a:noFill/>
          </a:ln>
        </p:spPr>
        <p:txBody>
          <a:bodyPr anchor="ctr">
            <a:normAutofit/>
          </a:bodyPr>
          <a:p>
            <a:pPr algn="ctr">
              <a:lnSpc>
                <a:spcPct val="100000"/>
              </a:lnSpc>
            </a:pPr>
            <a:r>
              <a:rPr b="0" lang="en-US" sz="4400" spc="-1" strike="noStrike">
                <a:solidFill>
                  <a:srgbClr val="000000"/>
                </a:solidFill>
                <a:latin typeface="Calibri"/>
              </a:rPr>
              <a:t> </a:t>
            </a:r>
            <a:r>
              <a:rPr b="0" lang="en-US" sz="4400" spc="-1" strike="noStrike">
                <a:solidFill>
                  <a:srgbClr val="000000"/>
                </a:solidFill>
                <a:latin typeface="Calibri"/>
              </a:rPr>
              <a:t>Physical-layer Model </a:t>
            </a:r>
            <a:r>
              <a:rPr b="0" lang="en-US" sz="4400" spc="-1" strike="noStrike">
                <a:solidFill>
                  <a:srgbClr val="000000"/>
                </a:solidFill>
                <a:latin typeface="Wide Latin"/>
              </a:rPr>
              <a:t>— </a:t>
            </a:r>
            <a:r>
              <a:rPr b="0" lang="en-US" sz="4400" spc="-1" strike="noStrike">
                <a:solidFill>
                  <a:srgbClr val="000000"/>
                </a:solidFill>
                <a:latin typeface="Calibri"/>
              </a:rPr>
              <a:t>Criterion for Successful  Transmission</a:t>
            </a:r>
            <a:endParaRPr b="0" lang="en-US" sz="4400" spc="-1" strike="noStrike">
              <a:solidFill>
                <a:srgbClr val="000000"/>
              </a:solidFill>
              <a:latin typeface="Verdana"/>
            </a:endParaRPr>
          </a:p>
        </p:txBody>
      </p:sp>
      <p:sp>
        <p:nvSpPr>
          <p:cNvPr id="869" name="TextShape 2"/>
          <p:cNvSpPr txBox="1"/>
          <p:nvPr/>
        </p:nvSpPr>
        <p:spPr>
          <a:xfrm>
            <a:off x="0" y="1600200"/>
            <a:ext cx="8686440" cy="4525560"/>
          </a:xfrm>
          <a:prstGeom prst="rect">
            <a:avLst/>
          </a:prstGeom>
          <a:noFill/>
          <a:ln w="9360">
            <a:noFill/>
          </a:ln>
        </p:spPr>
        <p:txBody>
          <a:bodyPr/>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                 </a:t>
            </a:r>
            <a:r>
              <a:rPr b="0" lang="en-US" sz="2200" spc="-1" strike="noStrike">
                <a:solidFill>
                  <a:srgbClr val="000000"/>
                </a:solidFill>
                <a:latin typeface="Calibri"/>
              </a:rPr>
              <a:t>subset of nodes </a:t>
            </a:r>
            <a:r>
              <a:rPr b="1" lang="en-US" sz="2200" spc="-1" strike="noStrike">
                <a:solidFill>
                  <a:srgbClr val="0033cc"/>
                </a:solidFill>
                <a:latin typeface="Calibri"/>
              </a:rPr>
              <a:t>simultaneously</a:t>
            </a:r>
            <a:r>
              <a:rPr b="0" lang="en-US" sz="2200" spc="-1" strike="noStrike">
                <a:solidFill>
                  <a:srgbClr val="0033cc"/>
                </a:solidFill>
                <a:latin typeface="Calibri"/>
              </a:rPr>
              <a:t> </a:t>
            </a:r>
            <a:r>
              <a:rPr b="0" lang="en-US" sz="2200" spc="-1" strike="noStrike">
                <a:solidFill>
                  <a:srgbClr val="000000"/>
                </a:solidFill>
                <a:latin typeface="Calibri"/>
              </a:rPr>
              <a:t>transmitting at some time instance over a certain sub-channel.</a:t>
            </a:r>
            <a:endParaRPr b="0" lang="en-US" sz="2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         </a:t>
            </a:r>
            <a:r>
              <a:rPr b="0" lang="en-US" sz="2200" spc="-1" strike="noStrike">
                <a:solidFill>
                  <a:srgbClr val="000000"/>
                </a:solidFill>
                <a:latin typeface="Calibri"/>
              </a:rPr>
              <a:t>Power level chosen  by node </a:t>
            </a:r>
            <a:r>
              <a:rPr b="1" lang="en-US" sz="2200" spc="-1" strike="noStrike">
                <a:solidFill>
                  <a:srgbClr val="000000"/>
                </a:solidFill>
                <a:latin typeface="Calibri"/>
              </a:rPr>
              <a:t>X</a:t>
            </a:r>
            <a:r>
              <a:rPr b="1" lang="en-US" sz="2200" spc="-1" strike="noStrike" baseline="-25000">
                <a:solidFill>
                  <a:srgbClr val="000000"/>
                </a:solidFill>
                <a:latin typeface="Calibri"/>
              </a:rPr>
              <a:t>k</a:t>
            </a:r>
            <a:endParaRPr b="0" lang="en-US" sz="2200" spc="-1" strike="noStrike">
              <a:solidFill>
                <a:srgbClr val="000000"/>
              </a:solidFill>
              <a:latin typeface="Calibri"/>
            </a:endParaRPr>
          </a:p>
          <a:p>
            <a:pPr>
              <a:lnSpc>
                <a:spcPct val="100000"/>
              </a:lnSpc>
              <a:spcBef>
                <a:spcPts val="641"/>
              </a:spcBef>
            </a:pPr>
            <a:endParaRPr b="0" lang="en-US" sz="2200" spc="-1" strike="noStrike">
              <a:solidFill>
                <a:srgbClr val="000000"/>
              </a:solidFill>
              <a:latin typeface="Calibri"/>
            </a:endParaRPr>
          </a:p>
          <a:p>
            <a:pPr>
              <a:lnSpc>
                <a:spcPct val="100000"/>
              </a:lnSpc>
              <a:spcBef>
                <a:spcPts val="641"/>
              </a:spcBef>
            </a:pPr>
            <a:endParaRPr b="0" lang="en-US" sz="2200" spc="-1" strike="noStrike">
              <a:solidFill>
                <a:srgbClr val="000000"/>
              </a:solidFill>
              <a:latin typeface="Calibri"/>
            </a:endParaRPr>
          </a:p>
        </p:txBody>
      </p:sp>
      <p:sp>
        <p:nvSpPr>
          <p:cNvPr id="870" name="TextShape 3"/>
          <p:cNvSpPr txBox="1"/>
          <p:nvPr/>
        </p:nvSpPr>
        <p:spPr>
          <a:xfrm>
            <a:off x="6553080" y="6356520"/>
            <a:ext cx="2133360" cy="364680"/>
          </a:xfrm>
          <a:prstGeom prst="rect">
            <a:avLst/>
          </a:prstGeom>
          <a:noFill/>
          <a:ln>
            <a:noFill/>
          </a:ln>
        </p:spPr>
        <p:txBody>
          <a:bodyPr anchor="ctr"/>
          <a:p>
            <a:pPr algn="r">
              <a:lnSpc>
                <a:spcPct val="100000"/>
              </a:lnSpc>
            </a:pPr>
            <a:fld id="{4684679D-CA76-43BB-A275-E94BB0763EAB}" type="slidenum">
              <a:rPr b="0" lang="en-US" sz="1200" spc="-1" strike="noStrike">
                <a:solidFill>
                  <a:srgbClr val="8b8b8b"/>
                </a:solidFill>
                <a:latin typeface="Verdana"/>
              </a:rPr>
              <a:t>&lt;number&gt;</a:t>
            </a:fld>
            <a:endParaRPr b="0" lang="en-US" sz="1200" spc="-1" strike="noStrike">
              <a:latin typeface="Times New Roman"/>
            </a:endParaRPr>
          </a:p>
        </p:txBody>
      </p:sp>
      <p:pic>
        <p:nvPicPr>
          <p:cNvPr id="871" name="Picture 5" descr=""/>
          <p:cNvPicPr/>
          <p:nvPr/>
        </p:nvPicPr>
        <p:blipFill>
          <a:blip r:embed="rId2"/>
          <a:stretch/>
        </p:blipFill>
        <p:spPr>
          <a:xfrm>
            <a:off x="533520" y="2514600"/>
            <a:ext cx="364680" cy="512280"/>
          </a:xfrm>
          <a:prstGeom prst="rect">
            <a:avLst/>
          </a:prstGeom>
          <a:ln w="9360">
            <a:noFill/>
          </a:ln>
        </p:spPr>
      </p:pic>
      <p:pic>
        <p:nvPicPr>
          <p:cNvPr id="872" name="Picture 6" descr=""/>
          <p:cNvPicPr/>
          <p:nvPr/>
        </p:nvPicPr>
        <p:blipFill>
          <a:blip r:embed="rId3"/>
          <a:stretch/>
        </p:blipFill>
        <p:spPr>
          <a:xfrm>
            <a:off x="1295280" y="3657600"/>
            <a:ext cx="6933960" cy="2329920"/>
          </a:xfrm>
          <a:prstGeom prst="rect">
            <a:avLst/>
          </a:prstGeom>
          <a:ln w="9360">
            <a:noFill/>
          </a:ln>
        </p:spPr>
      </p:pic>
      <p:sp>
        <p:nvSpPr>
          <p:cNvPr id="873" name="CustomShape 4"/>
          <p:cNvSpPr/>
          <p:nvPr/>
        </p:nvSpPr>
        <p:spPr>
          <a:xfrm>
            <a:off x="4800600" y="4648320"/>
            <a:ext cx="837720" cy="1066320"/>
          </a:xfrm>
          <a:prstGeom prst="ellipse">
            <a:avLst/>
          </a:prstGeom>
          <a:noFill/>
          <a:ln w="76320">
            <a:solidFill>
              <a:srgbClr val="ffff66"/>
            </a:solidFill>
            <a:round/>
          </a:ln>
        </p:spPr>
        <p:style>
          <a:lnRef idx="0"/>
          <a:fillRef idx="0"/>
          <a:effectRef idx="0"/>
          <a:fontRef idx="minor"/>
        </p:style>
      </p:sp>
      <p:sp>
        <p:nvSpPr>
          <p:cNvPr id="874" name="Line 5"/>
          <p:cNvSpPr/>
          <p:nvPr/>
        </p:nvSpPr>
        <p:spPr>
          <a:xfrm flipV="1">
            <a:off x="5333760" y="4800600"/>
            <a:ext cx="457200" cy="152280"/>
          </a:xfrm>
          <a:prstGeom prst="line">
            <a:avLst/>
          </a:prstGeom>
          <a:ln w="9360">
            <a:solidFill>
              <a:schemeClr val="tx1"/>
            </a:solidFill>
            <a:round/>
            <a:headEnd len="med" type="triangle" w="med"/>
          </a:ln>
        </p:spPr>
        <p:style>
          <a:lnRef idx="0"/>
          <a:fillRef idx="0"/>
          <a:effectRef idx="0"/>
          <a:fontRef idx="minor"/>
        </p:style>
      </p:sp>
      <p:sp>
        <p:nvSpPr>
          <p:cNvPr id="875" name="CustomShape 6"/>
          <p:cNvSpPr/>
          <p:nvPr/>
        </p:nvSpPr>
        <p:spPr>
          <a:xfrm>
            <a:off x="5562000" y="4429080"/>
            <a:ext cx="3348000" cy="63900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1800" spc="-1" strike="noStrike">
                <a:solidFill>
                  <a:srgbClr val="000000"/>
                </a:solidFill>
                <a:latin typeface="Comic Sans MS"/>
              </a:rPr>
              <a:t>minimum</a:t>
            </a:r>
            <a:endParaRPr b="0" lang="en-US" sz="1800" spc="-1" strike="noStrike">
              <a:latin typeface="Arial"/>
            </a:endParaRPr>
          </a:p>
          <a:p>
            <a:pPr>
              <a:lnSpc>
                <a:spcPct val="100000"/>
              </a:lnSpc>
            </a:pPr>
            <a:r>
              <a:rPr b="1" lang="en-US" sz="1800" spc="-1" strike="noStrike">
                <a:solidFill>
                  <a:srgbClr val="000000"/>
                </a:solidFill>
                <a:latin typeface="Comic Sans MS"/>
              </a:rPr>
              <a:t>Signal-to-interference ratio</a:t>
            </a:r>
            <a:endParaRPr b="0" lang="en-US" sz="1800" spc="-1" strike="noStrike">
              <a:latin typeface="Arial"/>
            </a:endParaRPr>
          </a:p>
        </p:txBody>
      </p:sp>
      <p:sp>
        <p:nvSpPr>
          <p:cNvPr id="876" name="CustomShape 7"/>
          <p:cNvSpPr/>
          <p:nvPr/>
        </p:nvSpPr>
        <p:spPr>
          <a:xfrm>
            <a:off x="4038480" y="5334120"/>
            <a:ext cx="228240" cy="304560"/>
          </a:xfrm>
          <a:prstGeom prst="ellipse">
            <a:avLst/>
          </a:prstGeom>
          <a:noFill/>
          <a:ln w="57240">
            <a:solidFill>
              <a:srgbClr val="ffff66"/>
            </a:solidFill>
            <a:round/>
          </a:ln>
        </p:spPr>
        <p:style>
          <a:lnRef idx="0"/>
          <a:fillRef idx="0"/>
          <a:effectRef idx="0"/>
          <a:fontRef idx="minor"/>
        </p:style>
      </p:sp>
      <p:sp>
        <p:nvSpPr>
          <p:cNvPr id="877" name="Line 8"/>
          <p:cNvSpPr/>
          <p:nvPr/>
        </p:nvSpPr>
        <p:spPr>
          <a:xfrm>
            <a:off x="4267080" y="5638680"/>
            <a:ext cx="533520" cy="380880"/>
          </a:xfrm>
          <a:prstGeom prst="line">
            <a:avLst/>
          </a:prstGeom>
          <a:ln w="9360">
            <a:solidFill>
              <a:schemeClr val="tx1"/>
            </a:solidFill>
            <a:round/>
            <a:headEnd len="med" type="triangle" w="med"/>
          </a:ln>
        </p:spPr>
        <p:style>
          <a:lnRef idx="0"/>
          <a:fillRef idx="0"/>
          <a:effectRef idx="0"/>
          <a:fontRef idx="minor"/>
        </p:style>
      </p:sp>
      <p:sp>
        <p:nvSpPr>
          <p:cNvPr id="878" name="CustomShape 9"/>
          <p:cNvSpPr/>
          <p:nvPr/>
        </p:nvSpPr>
        <p:spPr>
          <a:xfrm>
            <a:off x="4511520" y="5877000"/>
            <a:ext cx="398268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1800" spc="-1" strike="noStrike">
                <a:solidFill>
                  <a:srgbClr val="000000"/>
                </a:solidFill>
                <a:latin typeface="Comic Sans MS"/>
              </a:rPr>
              <a:t>Signal power decays with distance</a:t>
            </a:r>
            <a:endParaRPr b="0" lang="en-US" sz="1800" spc="-1" strike="noStrike">
              <a:latin typeface="Arial"/>
            </a:endParaRPr>
          </a:p>
        </p:txBody>
      </p:sp>
      <p:sp>
        <p:nvSpPr>
          <p:cNvPr id="879" name="Line 10"/>
          <p:cNvSpPr/>
          <p:nvPr/>
        </p:nvSpPr>
        <p:spPr>
          <a:xfrm>
            <a:off x="3200400" y="4114800"/>
            <a:ext cx="4114800" cy="360"/>
          </a:xfrm>
          <a:prstGeom prst="line">
            <a:avLst/>
          </a:prstGeom>
          <a:ln w="57240">
            <a:solidFill>
              <a:srgbClr val="ff0000"/>
            </a:solidFill>
            <a:round/>
          </a:ln>
        </p:spPr>
        <p:style>
          <a:lnRef idx="0"/>
          <a:fillRef idx="0"/>
          <a:effectRef idx="0"/>
          <a:fontRef idx="minor"/>
        </p:style>
      </p:sp>
      <p:sp>
        <p:nvSpPr>
          <p:cNvPr id="880" name="CustomShape 11"/>
          <p:cNvSpPr/>
          <p:nvPr/>
        </p:nvSpPr>
        <p:spPr>
          <a:xfrm>
            <a:off x="1371600" y="4952880"/>
            <a:ext cx="914040" cy="914040"/>
          </a:xfrm>
          <a:prstGeom prst="ellipse">
            <a:avLst/>
          </a:prstGeom>
          <a:noFill/>
          <a:ln w="57240">
            <a:solidFill>
              <a:srgbClr val="ffff66"/>
            </a:solidFill>
            <a:round/>
          </a:ln>
        </p:spPr>
        <p:style>
          <a:lnRef idx="0"/>
          <a:fillRef idx="0"/>
          <a:effectRef idx="0"/>
          <a:fontRef idx="minor"/>
        </p:style>
      </p:sp>
      <p:sp>
        <p:nvSpPr>
          <p:cNvPr id="881" name="Line 12"/>
          <p:cNvSpPr/>
          <p:nvPr/>
        </p:nvSpPr>
        <p:spPr>
          <a:xfrm>
            <a:off x="1143000" y="4952880"/>
            <a:ext cx="457200" cy="380880"/>
          </a:xfrm>
          <a:prstGeom prst="line">
            <a:avLst/>
          </a:prstGeom>
          <a:ln w="9360">
            <a:solidFill>
              <a:schemeClr val="tx1"/>
            </a:solidFill>
            <a:round/>
            <a:tailEnd len="med" type="triangle" w="med"/>
          </a:ln>
        </p:spPr>
        <p:style>
          <a:lnRef idx="0"/>
          <a:fillRef idx="0"/>
          <a:effectRef idx="0"/>
          <a:fontRef idx="minor"/>
        </p:style>
      </p:sp>
      <p:sp>
        <p:nvSpPr>
          <p:cNvPr id="882" name="CustomShape 13"/>
          <p:cNvSpPr/>
          <p:nvPr/>
        </p:nvSpPr>
        <p:spPr>
          <a:xfrm>
            <a:off x="0" y="4343400"/>
            <a:ext cx="2209320" cy="639000"/>
          </a:xfrm>
          <a:prstGeom prst="rect">
            <a:avLst/>
          </a:prstGeom>
          <a:noFill/>
          <a:ln w="9360">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Comic Sans MS"/>
              </a:rPr>
              <a:t>ambient noise power level</a:t>
            </a:r>
            <a:endParaRPr b="0" lang="en-US" sz="1800" spc="-1" strike="noStrike">
              <a:latin typeface="Arial"/>
            </a:endParaRPr>
          </a:p>
        </p:txBody>
      </p:sp>
      <p:sp>
        <p:nvSpPr>
          <p:cNvPr id="883" name="CustomShape 14"/>
          <p:cNvSpPr/>
          <p:nvPr/>
        </p:nvSpPr>
        <p:spPr>
          <a:xfrm>
            <a:off x="1143000" y="3886200"/>
            <a:ext cx="304560" cy="228240"/>
          </a:xfrm>
          <a:prstGeom prst="rect">
            <a:avLst/>
          </a:prstGeom>
          <a:solidFill>
            <a:schemeClr val="bg1"/>
          </a:solidFill>
          <a:ln w="9360">
            <a:noFill/>
          </a:ln>
        </p:spPr>
        <p:style>
          <a:lnRef idx="0"/>
          <a:fillRef idx="0"/>
          <a:effectRef idx="0"/>
          <a:fontRef idx="minor"/>
        </p:style>
      </p:sp>
    </p:spTree>
  </p:cSld>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4" name="TextShape 1"/>
          <p:cNvSpPr txBox="1"/>
          <p:nvPr/>
        </p:nvSpPr>
        <p:spPr>
          <a:xfrm>
            <a:off x="-53352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Signal-to-noise ratio (SNR)</a:t>
            </a:r>
            <a:endParaRPr b="0" lang="en-US" sz="4400" spc="-1" strike="noStrike">
              <a:solidFill>
                <a:srgbClr val="000000"/>
              </a:solidFill>
              <a:latin typeface="Verdana"/>
            </a:endParaRPr>
          </a:p>
        </p:txBody>
      </p:sp>
      <p:sp>
        <p:nvSpPr>
          <p:cNvPr id="885" name="TextShape 2"/>
          <p:cNvSpPr txBox="1"/>
          <p:nvPr/>
        </p:nvSpPr>
        <p:spPr>
          <a:xfrm>
            <a:off x="0" y="1905120"/>
            <a:ext cx="9143640" cy="4525560"/>
          </a:xfrm>
          <a:prstGeom prst="rect">
            <a:avLst/>
          </a:prstGeom>
          <a:noFill/>
          <a:ln w="9360">
            <a:noFill/>
          </a:ln>
        </p:spPr>
        <p:txBody>
          <a:bodyPr/>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The ratio between the magnitude of </a:t>
            </a:r>
            <a:r>
              <a:rPr b="0" lang="en-US" sz="2200" spc="-1" strike="noStrike">
                <a:solidFill>
                  <a:srgbClr val="ff0066"/>
                </a:solidFill>
                <a:latin typeface="Calibri"/>
              </a:rPr>
              <a:t>background noise</a:t>
            </a:r>
            <a:r>
              <a:rPr b="0" lang="en-US" sz="2200" spc="-1" strike="noStrike">
                <a:solidFill>
                  <a:srgbClr val="000000"/>
                </a:solidFill>
                <a:latin typeface="Calibri"/>
              </a:rPr>
              <a:t> and the magnitude of </a:t>
            </a:r>
            <a:r>
              <a:rPr b="0" lang="en-US" sz="2200" spc="-1" strike="noStrike">
                <a:solidFill>
                  <a:srgbClr val="ff0066"/>
                </a:solidFill>
                <a:latin typeface="Calibri"/>
              </a:rPr>
              <a:t>un-distorted signal</a:t>
            </a:r>
            <a:r>
              <a:rPr b="0" lang="en-US" sz="2200" spc="-1" strike="noStrike">
                <a:solidFill>
                  <a:srgbClr val="000000"/>
                </a:solidFill>
                <a:latin typeface="Calibri"/>
              </a:rPr>
              <a:t> (meaningful information) on a channel</a:t>
            </a:r>
            <a:endParaRPr b="0" lang="en-US" sz="2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Higher  SNR is better (i.e., cleaner)</a:t>
            </a:r>
            <a:endParaRPr b="0" lang="en-US" sz="2200" spc="-1" strike="noStrike">
              <a:solidFill>
                <a:srgbClr val="000000"/>
              </a:solidFill>
              <a:latin typeface="Calibri"/>
            </a:endParaRPr>
          </a:p>
          <a:p>
            <a:pPr marL="343080" indent="-342720">
              <a:lnSpc>
                <a:spcPct val="100000"/>
              </a:lnSpc>
              <a:spcBef>
                <a:spcPts val="439"/>
              </a:spcBef>
              <a:buClr>
                <a:srgbClr val="000000"/>
              </a:buClr>
              <a:buFont typeface="Arial"/>
              <a:buChar char="•"/>
            </a:pPr>
            <a:r>
              <a:rPr b="0" lang="en-US" sz="2200" spc="-1" strike="noStrike">
                <a:solidFill>
                  <a:srgbClr val="000000"/>
                </a:solidFill>
                <a:latin typeface="Calibri"/>
              </a:rPr>
              <a:t>It determines how much information each symbol can represent</a:t>
            </a:r>
            <a:endParaRPr b="0" lang="en-US" sz="2200" spc="-1" strike="noStrike">
              <a:solidFill>
                <a:srgbClr val="000000"/>
              </a:solidFill>
              <a:latin typeface="Calibri"/>
            </a:endParaRPr>
          </a:p>
        </p:txBody>
      </p:sp>
      <p:sp>
        <p:nvSpPr>
          <p:cNvPr id="886" name="TextShape 3"/>
          <p:cNvSpPr txBox="1"/>
          <p:nvPr/>
        </p:nvSpPr>
        <p:spPr>
          <a:xfrm>
            <a:off x="6553080" y="6356520"/>
            <a:ext cx="2133360" cy="364680"/>
          </a:xfrm>
          <a:prstGeom prst="rect">
            <a:avLst/>
          </a:prstGeom>
          <a:noFill/>
          <a:ln>
            <a:noFill/>
          </a:ln>
        </p:spPr>
        <p:txBody>
          <a:bodyPr anchor="ctr"/>
          <a:p>
            <a:pPr algn="r">
              <a:lnSpc>
                <a:spcPct val="100000"/>
              </a:lnSpc>
            </a:pPr>
            <a:fld id="{2417ED58-F40B-4531-BE1D-B1903C1233B7}"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7" name="TextShape 1"/>
          <p:cNvSpPr txBox="1"/>
          <p:nvPr/>
        </p:nvSpPr>
        <p:spPr>
          <a:xfrm>
            <a:off x="-68580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Capacity of a channel</a:t>
            </a:r>
            <a:endParaRPr b="0" lang="en-US" sz="4400" spc="-1" strike="noStrike">
              <a:solidFill>
                <a:srgbClr val="000000"/>
              </a:solidFill>
              <a:latin typeface="Verdana"/>
            </a:endParaRPr>
          </a:p>
        </p:txBody>
      </p:sp>
      <p:sp>
        <p:nvSpPr>
          <p:cNvPr id="888" name="TextShape 2"/>
          <p:cNvSpPr txBox="1"/>
          <p:nvPr/>
        </p:nvSpPr>
        <p:spPr>
          <a:xfrm>
            <a:off x="0" y="1523880"/>
            <a:ext cx="9143640" cy="4800240"/>
          </a:xfrm>
          <a:prstGeom prst="rect">
            <a:avLst/>
          </a:prstGeom>
          <a:noFill/>
          <a:ln w="9360">
            <a:noFill/>
          </a:ln>
        </p:spPr>
        <p:txBody>
          <a:bodyPr/>
          <a:p>
            <a:pPr marL="343080" indent="-342720">
              <a:lnSpc>
                <a:spcPct val="100000"/>
              </a:lnSpc>
              <a:spcBef>
                <a:spcPts val="519"/>
              </a:spcBef>
            </a:pPr>
            <a:r>
              <a:rPr b="0" lang="en-US" sz="2600" spc="-1" strike="noStrike">
                <a:solidFill>
                  <a:srgbClr val="000000"/>
                </a:solidFill>
                <a:latin typeface="Calibri"/>
              </a:rPr>
              <a:t>How </a:t>
            </a:r>
            <a:r>
              <a:rPr b="1" lang="en-US" sz="2600" spc="-1" strike="noStrike">
                <a:solidFill>
                  <a:srgbClr val="808000"/>
                </a:solidFill>
                <a:latin typeface="Calibri"/>
              </a:rPr>
              <a:t>many bits of information can be transmitted without error </a:t>
            </a:r>
            <a:r>
              <a:rPr b="0" lang="en-US" sz="2600" spc="-1" strike="noStrike">
                <a:solidFill>
                  <a:srgbClr val="000000"/>
                </a:solidFill>
                <a:latin typeface="Calibri"/>
              </a:rPr>
              <a:t>per sec over a channel with</a:t>
            </a:r>
            <a:endParaRPr b="0" lang="en-US" sz="2600" spc="-1" strike="noStrike">
              <a:solidFill>
                <a:srgbClr val="000000"/>
              </a:solidFill>
              <a:latin typeface="Calibri"/>
            </a:endParaRPr>
          </a:p>
          <a:p>
            <a:pPr marL="343080" indent="-342720">
              <a:lnSpc>
                <a:spcPct val="100000"/>
              </a:lnSpc>
              <a:spcBef>
                <a:spcPts val="519"/>
              </a:spcBef>
              <a:buClr>
                <a:srgbClr val="000000"/>
              </a:buClr>
              <a:buFont typeface="Arial"/>
              <a:buChar char="•"/>
            </a:pPr>
            <a:r>
              <a:rPr b="1" lang="en-US" sz="2600" spc="-1" strike="noStrike">
                <a:solidFill>
                  <a:srgbClr val="000000"/>
                </a:solidFill>
                <a:latin typeface="Calibri"/>
              </a:rPr>
              <a:t>  </a:t>
            </a:r>
            <a:r>
              <a:rPr b="1" lang="en-US" sz="2600" spc="-1" strike="noStrike">
                <a:solidFill>
                  <a:srgbClr val="0070c0"/>
                </a:solidFill>
                <a:latin typeface="Calibri"/>
              </a:rPr>
              <a:t>bandwidth B</a:t>
            </a:r>
            <a:r>
              <a:rPr b="0" lang="en-US" sz="2600" spc="-1" strike="noStrike">
                <a:solidFill>
                  <a:srgbClr val="0070c0"/>
                </a:solidFill>
                <a:latin typeface="Calibri"/>
              </a:rPr>
              <a:t> </a:t>
            </a:r>
            <a:endParaRPr b="0" lang="en-US" sz="2600" spc="-1" strike="noStrike">
              <a:solidFill>
                <a:srgbClr val="000000"/>
              </a:solidFill>
              <a:latin typeface="Calibri"/>
            </a:endParaRPr>
          </a:p>
          <a:p>
            <a:pPr marL="343080" indent="-342720">
              <a:lnSpc>
                <a:spcPct val="100000"/>
              </a:lnSpc>
              <a:spcBef>
                <a:spcPts val="519"/>
              </a:spcBef>
              <a:buClr>
                <a:srgbClr val="000000"/>
              </a:buClr>
              <a:buFont typeface="Arial"/>
              <a:buChar char="•"/>
            </a:pPr>
            <a:r>
              <a:rPr b="0" lang="en-US" sz="2600" spc="-1" strike="noStrike">
                <a:solidFill>
                  <a:srgbClr val="000000"/>
                </a:solidFill>
                <a:latin typeface="Calibri"/>
              </a:rPr>
              <a:t>   </a:t>
            </a:r>
            <a:r>
              <a:rPr b="0" lang="en-US" sz="2600" spc="-1" strike="noStrike">
                <a:solidFill>
                  <a:srgbClr val="000000"/>
                </a:solidFill>
                <a:latin typeface="Calibri"/>
              </a:rPr>
              <a:t>average</a:t>
            </a:r>
            <a:r>
              <a:rPr b="1" lang="en-US" sz="2600" spc="-1" strike="noStrike">
                <a:solidFill>
                  <a:srgbClr val="000000"/>
                </a:solidFill>
                <a:latin typeface="Calibri"/>
              </a:rPr>
              <a:t> </a:t>
            </a:r>
            <a:r>
              <a:rPr b="1" lang="en-US" sz="2600" spc="-1" strike="noStrike">
                <a:solidFill>
                  <a:srgbClr val="0070c0"/>
                </a:solidFill>
                <a:latin typeface="Calibri"/>
              </a:rPr>
              <a:t>signal power P </a:t>
            </a:r>
            <a:endParaRPr b="0" lang="en-US" sz="2600" spc="-1" strike="noStrike">
              <a:solidFill>
                <a:srgbClr val="000000"/>
              </a:solidFill>
              <a:latin typeface="Calibri"/>
            </a:endParaRPr>
          </a:p>
          <a:p>
            <a:pPr marL="343080" indent="-342720">
              <a:lnSpc>
                <a:spcPct val="100000"/>
              </a:lnSpc>
              <a:spcBef>
                <a:spcPts val="519"/>
              </a:spcBef>
              <a:buClr>
                <a:srgbClr val="000000"/>
              </a:buClr>
              <a:buFont typeface="Arial"/>
              <a:buChar char="•"/>
            </a:pPr>
            <a:r>
              <a:rPr b="1" lang="en-US" sz="2600" spc="-1" strike="noStrike">
                <a:solidFill>
                  <a:srgbClr val="000000"/>
                </a:solidFill>
                <a:latin typeface="Calibri"/>
              </a:rPr>
              <a:t>  </a:t>
            </a:r>
            <a:r>
              <a:rPr b="0" lang="en-US" sz="2600" spc="-1" strike="noStrike">
                <a:solidFill>
                  <a:srgbClr val="000000"/>
                </a:solidFill>
                <a:latin typeface="Calibri"/>
              </a:rPr>
              <a:t>the signal is exposed to an </a:t>
            </a:r>
            <a:r>
              <a:rPr b="0" lang="en-US" sz="2600" spc="-1" strike="noStrike">
                <a:solidFill>
                  <a:srgbClr val="0070c0"/>
                </a:solidFill>
                <a:latin typeface="Calibri"/>
              </a:rPr>
              <a:t>additive, white (uncorrelated) noise of power N with Gaussian probability </a:t>
            </a:r>
            <a:r>
              <a:rPr b="0" lang="en-US" sz="2600" spc="-1" strike="noStrike">
                <a:solidFill>
                  <a:srgbClr val="000000"/>
                </a:solidFill>
                <a:latin typeface="Calibri"/>
              </a:rPr>
              <a:t>distribution</a:t>
            </a:r>
            <a:endParaRPr b="0" lang="en-US" sz="2600" spc="-1" strike="noStrike">
              <a:solidFill>
                <a:srgbClr val="000000"/>
              </a:solidFill>
              <a:latin typeface="Calibri"/>
            </a:endParaRPr>
          </a:p>
          <a:p>
            <a:pPr>
              <a:lnSpc>
                <a:spcPct val="100000"/>
              </a:lnSpc>
              <a:spcBef>
                <a:spcPts val="439"/>
              </a:spcBef>
            </a:pPr>
            <a:endParaRPr b="0" lang="en-US" sz="2600" spc="-1" strike="noStrike">
              <a:solidFill>
                <a:srgbClr val="000000"/>
              </a:solidFill>
              <a:latin typeface="Calibri"/>
            </a:endParaRPr>
          </a:p>
        </p:txBody>
      </p:sp>
      <p:sp>
        <p:nvSpPr>
          <p:cNvPr id="889" name="TextShape 3"/>
          <p:cNvSpPr txBox="1"/>
          <p:nvPr/>
        </p:nvSpPr>
        <p:spPr>
          <a:xfrm>
            <a:off x="6553080" y="6356520"/>
            <a:ext cx="2133360" cy="364680"/>
          </a:xfrm>
          <a:prstGeom prst="rect">
            <a:avLst/>
          </a:prstGeom>
          <a:noFill/>
          <a:ln>
            <a:noFill/>
          </a:ln>
        </p:spPr>
        <p:txBody>
          <a:bodyPr anchor="ctr"/>
          <a:p>
            <a:pPr algn="r">
              <a:lnSpc>
                <a:spcPct val="100000"/>
              </a:lnSpc>
            </a:pPr>
            <a:fld id="{719F40A1-7583-4075-8AB7-789762F398EA}" type="slidenum">
              <a:rPr b="0" lang="en-US" sz="1200" spc="-1" strike="noStrike">
                <a:solidFill>
                  <a:srgbClr val="8b8b8b"/>
                </a:solidFill>
                <a:latin typeface="Verdana"/>
              </a:rPr>
              <a:t>&lt;number&gt;</a:t>
            </a:fld>
            <a:endParaRPr b="0" lang="en-US" sz="1200" spc="-1" strike="noStrike">
              <a:latin typeface="Times New Roman"/>
            </a:endParaRPr>
          </a:p>
        </p:txBody>
      </p:sp>
      <p:sp>
        <p:nvSpPr>
          <p:cNvPr id="890" name="CustomShape 4"/>
          <p:cNvSpPr/>
          <p:nvPr/>
        </p:nvSpPr>
        <p:spPr>
          <a:xfrm>
            <a:off x="0" y="5105520"/>
            <a:ext cx="9143640" cy="1065600"/>
          </a:xfrm>
          <a:prstGeom prst="rect">
            <a:avLst/>
          </a:prstGeom>
          <a:noFill/>
          <a:ln w="9360">
            <a:noFill/>
          </a:ln>
        </p:spPr>
        <p:style>
          <a:lnRef idx="0"/>
          <a:fillRef idx="0"/>
          <a:effectRef idx="0"/>
          <a:fontRef idx="minor"/>
        </p:style>
        <p:txBody>
          <a:bodyPr lIns="90000" rIns="90000" tIns="45000" bIns="45000"/>
          <a:p>
            <a:pPr>
              <a:lnSpc>
                <a:spcPct val="100000"/>
              </a:lnSpc>
            </a:pPr>
            <a:r>
              <a:rPr b="1" i="1" lang="en-US" sz="4000" spc="-1" strike="noStrike">
                <a:solidFill>
                  <a:srgbClr val="000000"/>
                </a:solidFill>
                <a:latin typeface="Wingdings"/>
              </a:rPr>
              <a:t></a:t>
            </a:r>
            <a:r>
              <a:rPr b="1" i="1" lang="en-US" sz="4000" spc="-1" strike="noStrike">
                <a:solidFill>
                  <a:srgbClr val="000000"/>
                </a:solidFill>
                <a:latin typeface="Verdana"/>
              </a:rPr>
              <a:t> </a:t>
            </a:r>
            <a:r>
              <a:rPr b="0" lang="en-US" sz="2400" spc="-1" strike="noStrike">
                <a:solidFill>
                  <a:srgbClr val="000000"/>
                </a:solidFill>
                <a:latin typeface="Verdana"/>
              </a:rPr>
              <a:t>provides the </a:t>
            </a:r>
            <a:r>
              <a:rPr b="0" lang="en-US" sz="2400" spc="-1" strike="noStrike">
                <a:solidFill>
                  <a:srgbClr val="ff0000"/>
                </a:solidFill>
                <a:latin typeface="Verdana"/>
              </a:rPr>
              <a:t>fundamental </a:t>
            </a:r>
            <a:r>
              <a:rPr b="0" i="1" lang="en-US" sz="2400" spc="-1" strike="noStrike" u="sng">
                <a:solidFill>
                  <a:srgbClr val="ff0000"/>
                </a:solidFill>
                <a:uFillTx/>
                <a:latin typeface="Verdana"/>
              </a:rPr>
              <a:t>limit</a:t>
            </a:r>
            <a:r>
              <a:rPr b="0" lang="en-US" sz="2400" spc="-1" strike="noStrike">
                <a:solidFill>
                  <a:srgbClr val="ff0000"/>
                </a:solidFill>
                <a:latin typeface="Verdana"/>
              </a:rPr>
              <a:t> of communication achievable by </a:t>
            </a:r>
            <a:r>
              <a:rPr b="0" i="1" lang="en-US" sz="2400" spc="-1" strike="noStrike">
                <a:solidFill>
                  <a:srgbClr val="ff0000"/>
                </a:solidFill>
                <a:latin typeface="Verdana"/>
              </a:rPr>
              <a:t>any scheme</a:t>
            </a:r>
            <a:endParaRPr b="0" lang="en-US" sz="2400" spc="-1" strike="noStrike">
              <a:latin typeface="Arial"/>
            </a:endParaRPr>
          </a:p>
        </p:txBody>
      </p:sp>
    </p:spTree>
  </p:cSld>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1" name="TextShape 1"/>
          <p:cNvSpPr txBox="1"/>
          <p:nvPr/>
        </p:nvSpPr>
        <p:spPr>
          <a:xfrm>
            <a:off x="574560" y="304920"/>
            <a:ext cx="8000640" cy="1215720"/>
          </a:xfrm>
          <a:prstGeom prst="rect">
            <a:avLst/>
          </a:prstGeom>
          <a:noFill/>
          <a:ln w="9360">
            <a:noFill/>
          </a:ln>
        </p:spPr>
        <p:txBody>
          <a:bodyPr anchor="ctr"/>
          <a:p>
            <a:pPr algn="ctr">
              <a:lnSpc>
                <a:spcPct val="100000"/>
              </a:lnSpc>
            </a:pPr>
            <a:r>
              <a:rPr b="0" lang="en-US" sz="4400" spc="-1" strike="noStrike">
                <a:solidFill>
                  <a:srgbClr val="000000"/>
                </a:solidFill>
                <a:latin typeface="Calibri"/>
              </a:rPr>
              <a:t>Limits of wireless channel</a:t>
            </a:r>
            <a:endParaRPr b="0" lang="en-US" sz="4400" spc="-1" strike="noStrike">
              <a:solidFill>
                <a:srgbClr val="000000"/>
              </a:solidFill>
              <a:latin typeface="Verdana"/>
            </a:endParaRPr>
          </a:p>
        </p:txBody>
      </p:sp>
      <p:sp>
        <p:nvSpPr>
          <p:cNvPr id="892" name="TextShape 2"/>
          <p:cNvSpPr txBox="1"/>
          <p:nvPr/>
        </p:nvSpPr>
        <p:spPr>
          <a:xfrm>
            <a:off x="0" y="2057400"/>
            <a:ext cx="9143640" cy="4525560"/>
          </a:xfrm>
          <a:prstGeom prst="rect">
            <a:avLst/>
          </a:prstGeom>
          <a:noFill/>
          <a:ln w="9360">
            <a:noFill/>
          </a:ln>
        </p:spPr>
        <p:txBody>
          <a:bodyPr/>
          <a:p>
            <a:pPr marL="343080" indent="-342720">
              <a:lnSpc>
                <a:spcPct val="80000"/>
              </a:lnSpc>
              <a:spcBef>
                <a:spcPts val="400"/>
              </a:spcBef>
              <a:buClr>
                <a:srgbClr val="000000"/>
              </a:buClr>
              <a:buFont typeface="Arial"/>
              <a:buChar char="•"/>
            </a:pPr>
            <a:r>
              <a:rPr b="0" lang="en-US" sz="2000" spc="-1" strike="noStrike">
                <a:solidFill>
                  <a:srgbClr val="000000"/>
                </a:solidFill>
                <a:latin typeface="Calibri"/>
              </a:rPr>
              <a:t>Shannon [1948] defined the capacity limit for communication channels </a:t>
            </a:r>
            <a:endParaRPr b="0" lang="en-US" sz="2000" spc="-1" strike="noStrike">
              <a:solidFill>
                <a:srgbClr val="000000"/>
              </a:solidFill>
              <a:latin typeface="Calibri"/>
            </a:endParaRPr>
          </a:p>
        </p:txBody>
      </p:sp>
      <p:pic>
        <p:nvPicPr>
          <p:cNvPr id="893" name="Picture 4" descr=""/>
          <p:cNvPicPr/>
          <p:nvPr/>
        </p:nvPicPr>
        <p:blipFill>
          <a:blip r:embed="rId1"/>
          <a:stretch/>
        </p:blipFill>
        <p:spPr>
          <a:xfrm>
            <a:off x="1066680" y="3048120"/>
            <a:ext cx="2447640" cy="2185560"/>
          </a:xfrm>
          <a:prstGeom prst="rect">
            <a:avLst/>
          </a:prstGeom>
          <a:ln w="9360">
            <a:noFill/>
          </a:ln>
        </p:spPr>
      </p:pic>
      <p:pic>
        <p:nvPicPr>
          <p:cNvPr id="894" name="Picture 5" descr=""/>
          <p:cNvPicPr/>
          <p:nvPr/>
        </p:nvPicPr>
        <p:blipFill>
          <a:blip r:embed="rId2"/>
          <a:stretch/>
        </p:blipFill>
        <p:spPr>
          <a:xfrm>
            <a:off x="4267080" y="3048120"/>
            <a:ext cx="2657160" cy="2187360"/>
          </a:xfrm>
          <a:prstGeom prst="rect">
            <a:avLst/>
          </a:prstGeom>
          <a:ln w="9360">
            <a:noFill/>
          </a:ln>
        </p:spPr>
      </p:pic>
      <p:sp>
        <p:nvSpPr>
          <p:cNvPr id="895" name="TextShape 3"/>
          <p:cNvSpPr txBox="1"/>
          <p:nvPr/>
        </p:nvSpPr>
        <p:spPr>
          <a:xfrm>
            <a:off x="6553080" y="6245280"/>
            <a:ext cx="1980720" cy="475920"/>
          </a:xfrm>
          <a:prstGeom prst="rect">
            <a:avLst/>
          </a:prstGeom>
          <a:noFill/>
          <a:ln>
            <a:noFill/>
          </a:ln>
        </p:spPr>
        <p:txBody>
          <a:bodyPr anchor="ctr"/>
          <a:p>
            <a:pPr algn="r">
              <a:lnSpc>
                <a:spcPct val="100000"/>
              </a:lnSpc>
            </a:pPr>
            <a:fld id="{6B83D9FE-CD87-4CED-B952-5308F214847E}" type="slidenum">
              <a:rPr b="0" lang="en-US" sz="1200" spc="-1" strike="noStrike">
                <a:solidFill>
                  <a:srgbClr val="8b8b8b"/>
                </a:solidFill>
                <a:latin typeface="Verdana"/>
              </a:rPr>
              <a:t>&lt;number&gt;</a:t>
            </a:fld>
            <a:endParaRPr b="0" lang="en-US" sz="1200" spc="-1" strike="noStrike">
              <a:latin typeface="Times New Roman"/>
            </a:endParaRPr>
          </a:p>
        </p:txBody>
      </p:sp>
      <p:sp>
        <p:nvSpPr>
          <p:cNvPr id="896" name="CustomShape 4"/>
          <p:cNvSpPr/>
          <p:nvPr/>
        </p:nvSpPr>
        <p:spPr>
          <a:xfrm>
            <a:off x="990720" y="5410080"/>
            <a:ext cx="2742840" cy="364680"/>
          </a:xfrm>
          <a:prstGeom prst="rect">
            <a:avLst/>
          </a:prstGeom>
          <a:noFill/>
          <a:ln w="9360">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omic Sans MS"/>
              </a:rPr>
              <a:t>Shannon (1916-2001)</a:t>
            </a:r>
            <a:endParaRPr b="0" lang="en-US" sz="1800" spc="-1" strike="noStrike">
              <a:latin typeface="Arial"/>
            </a:endParaRPr>
          </a:p>
        </p:txBody>
      </p:sp>
      <p:sp>
        <p:nvSpPr>
          <p:cNvPr id="897" name="CustomShape 5"/>
          <p:cNvSpPr/>
          <p:nvPr/>
        </p:nvSpPr>
        <p:spPr>
          <a:xfrm>
            <a:off x="4190760" y="5334120"/>
            <a:ext cx="330084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omic Sans MS"/>
              </a:rPr>
              <a:t>Norbert Wiener (1894-1964)</a:t>
            </a:r>
            <a:endParaRPr b="0" lang="en-US" sz="1800" spc="-1" strike="noStrike">
              <a:latin typeface="Arial"/>
            </a:endParaRPr>
          </a:p>
        </p:txBody>
      </p:sp>
    </p:spTree>
  </p:cSld>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8" name="TextShape 1"/>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Shannon’s limit</a:t>
            </a:r>
            <a:endParaRPr b="0" lang="en-US" sz="4400" spc="-1" strike="noStrike">
              <a:solidFill>
                <a:srgbClr val="000000"/>
              </a:solidFill>
              <a:latin typeface="Verdana"/>
            </a:endParaRPr>
          </a:p>
        </p:txBody>
      </p:sp>
      <p:sp>
        <p:nvSpPr>
          <p:cNvPr id="899" name="TextShape 2"/>
          <p:cNvSpPr txBox="1"/>
          <p:nvPr/>
        </p:nvSpPr>
        <p:spPr>
          <a:xfrm>
            <a:off x="0" y="2017800"/>
            <a:ext cx="8954640" cy="4114440"/>
          </a:xfrm>
          <a:prstGeom prst="rect">
            <a:avLst/>
          </a:prstGeom>
          <a:noFill/>
          <a:ln w="9360">
            <a:noFill/>
          </a:ln>
        </p:spPr>
        <p:txBody>
          <a:bodyPr/>
          <a:p>
            <a:pPr marL="343080" indent="-342720">
              <a:lnSpc>
                <a:spcPct val="90000"/>
              </a:lnSpc>
              <a:spcBef>
                <a:spcPts val="479"/>
              </a:spcBef>
              <a:buClr>
                <a:srgbClr val="000000"/>
              </a:buClr>
              <a:buFont typeface="Arial"/>
              <a:buChar char="•"/>
            </a:pPr>
            <a:r>
              <a:rPr b="0" lang="en-US" sz="2400" spc="-1" strike="noStrike">
                <a:solidFill>
                  <a:srgbClr val="000000"/>
                </a:solidFill>
                <a:latin typeface="Calibri"/>
              </a:rPr>
              <a:t>For a channel </a:t>
            </a:r>
            <a:r>
              <a:rPr b="1" i="1" lang="en-US" sz="2400" spc="-1" strike="noStrike">
                <a:solidFill>
                  <a:srgbClr val="cccc00"/>
                </a:solidFill>
                <a:latin typeface="Calibri"/>
              </a:rPr>
              <a:t>without shadowing, fading, or ISI</a:t>
            </a:r>
            <a:r>
              <a:rPr b="0" lang="en-US" sz="2400" spc="-1" strike="noStrike">
                <a:solidFill>
                  <a:srgbClr val="000000"/>
                </a:solidFill>
                <a:latin typeface="Calibri"/>
              </a:rPr>
              <a:t>, the </a:t>
            </a:r>
            <a:r>
              <a:rPr b="1" lang="en-US" sz="2400" spc="-1" strike="noStrike">
                <a:solidFill>
                  <a:srgbClr val="ff0000"/>
                </a:solidFill>
                <a:latin typeface="Calibri"/>
              </a:rPr>
              <a:t>maximum possible </a:t>
            </a:r>
            <a:r>
              <a:rPr b="1" lang="en-US" sz="2400" spc="-1" strike="noStrike" u="sng">
                <a:solidFill>
                  <a:srgbClr val="ff0000"/>
                </a:solidFill>
                <a:uFillTx/>
                <a:latin typeface="Calibri"/>
              </a:rPr>
              <a:t>data rate</a:t>
            </a:r>
            <a:r>
              <a:rPr b="0" lang="en-US" sz="2400" spc="-1" strike="noStrike">
                <a:solidFill>
                  <a:srgbClr val="000000"/>
                </a:solidFill>
                <a:latin typeface="Calibri"/>
              </a:rPr>
              <a:t> on a given channel of </a:t>
            </a:r>
            <a:r>
              <a:rPr b="1" lang="en-US" sz="2400" spc="-1" strike="noStrike">
                <a:solidFill>
                  <a:srgbClr val="0000ff"/>
                </a:solidFill>
                <a:latin typeface="Calibri"/>
              </a:rPr>
              <a:t>bandwidth B</a:t>
            </a:r>
            <a:r>
              <a:rPr b="0" lang="en-US" sz="2400" spc="-1" strike="noStrike">
                <a:solidFill>
                  <a:srgbClr val="0000ff"/>
                </a:solidFill>
                <a:latin typeface="Calibri"/>
              </a:rPr>
              <a:t> </a:t>
            </a:r>
            <a:r>
              <a:rPr b="0" lang="en-US" sz="2400" spc="-1" strike="noStrike">
                <a:solidFill>
                  <a:srgbClr val="000000"/>
                </a:solidFill>
                <a:latin typeface="Calibri"/>
              </a:rPr>
              <a:t>is</a:t>
            </a:r>
            <a:endParaRPr b="0" lang="en-US" sz="2400" spc="-1" strike="noStrike">
              <a:solidFill>
                <a:srgbClr val="000000"/>
              </a:solidFill>
              <a:latin typeface="Calibri"/>
            </a:endParaRPr>
          </a:p>
          <a:p>
            <a:r>
              <a:rPr b="1" lang="en-US" sz="2800" spc="-1" strike="noStrike">
                <a:solidFill>
                  <a:srgbClr val="ff0000"/>
                </a:solidFill>
                <a:latin typeface="Calibri"/>
              </a:rPr>
              <a:t>R=Blog</a:t>
            </a:r>
            <a:r>
              <a:rPr b="1" lang="en-US" sz="2800" spc="-1" strike="noStrike" baseline="-25000">
                <a:solidFill>
                  <a:srgbClr val="ff0000"/>
                </a:solidFill>
                <a:latin typeface="Calibri"/>
              </a:rPr>
              <a:t>2</a:t>
            </a:r>
            <a:r>
              <a:rPr b="1" lang="en-US" sz="2800" spc="-1" strike="noStrike">
                <a:solidFill>
                  <a:srgbClr val="ff0000"/>
                </a:solidFill>
                <a:latin typeface="Calibri"/>
              </a:rPr>
              <a:t>(1+SNR)</a:t>
            </a:r>
            <a:r>
              <a:rPr b="0" lang="en-US" sz="2800" spc="-1" strike="noStrike">
                <a:solidFill>
                  <a:srgbClr val="ff0000"/>
                </a:solidFill>
                <a:latin typeface="Calibri"/>
              </a:rPr>
              <a:t>  </a:t>
            </a:r>
            <a:r>
              <a:rPr b="0" lang="en-US" sz="2800" spc="-1" strike="noStrike">
                <a:solidFill>
                  <a:srgbClr val="000000"/>
                </a:solidFill>
                <a:latin typeface="Calibri"/>
              </a:rPr>
              <a:t>bps, </a:t>
            </a:r>
            <a:endParaRPr b="0" lang="en-US" sz="2800" spc="-1" strike="noStrike">
              <a:solidFill>
                <a:srgbClr val="000000"/>
              </a:solidFill>
              <a:latin typeface="Calibri"/>
            </a:endParaRPr>
          </a:p>
          <a:p>
            <a:r>
              <a:rPr b="0" lang="en-US" sz="2800" spc="-1" strike="noStrike">
                <a:solidFill>
                  <a:srgbClr val="000000"/>
                </a:solidFill>
                <a:latin typeface="Calibri"/>
              </a:rPr>
              <a:t>where </a:t>
            </a:r>
            <a:r>
              <a:rPr b="0" lang="en-US" sz="2800" spc="-1" strike="noStrike">
                <a:solidFill>
                  <a:srgbClr val="0000ff"/>
                </a:solidFill>
                <a:latin typeface="Calibri"/>
              </a:rPr>
              <a:t>SNR is the received signal to noise ratio</a:t>
            </a:r>
            <a:endParaRPr b="0" lang="en-US" sz="2800" spc="-1" strike="noStrike">
              <a:solidFill>
                <a:srgbClr val="000000"/>
              </a:solidFill>
              <a:latin typeface="Calibri"/>
            </a:endParaRPr>
          </a:p>
          <a:p>
            <a:endParaRPr b="0" lang="en-US" sz="2800" spc="-1" strike="noStrike">
              <a:solidFill>
                <a:srgbClr val="000000"/>
              </a:solidFill>
              <a:latin typeface="Calibri"/>
            </a:endParaRPr>
          </a:p>
          <a:p>
            <a:pPr marL="343080" indent="-342720">
              <a:lnSpc>
                <a:spcPct val="90000"/>
              </a:lnSpc>
              <a:spcBef>
                <a:spcPts val="479"/>
              </a:spcBef>
            </a:pPr>
            <a:r>
              <a:rPr b="0" lang="en-US" sz="2400" spc="-1" strike="noStrike">
                <a:solidFill>
                  <a:srgbClr val="000000"/>
                </a:solidFill>
                <a:latin typeface="Calibri"/>
              </a:rPr>
              <a:t> </a:t>
            </a:r>
            <a:r>
              <a:rPr b="0" lang="en-US" sz="2400" spc="-1" strike="noStrike">
                <a:solidFill>
                  <a:srgbClr val="000000"/>
                </a:solidFill>
                <a:latin typeface="Calibri"/>
              </a:rPr>
              <a:t>Shannon’s is a theoretical limit that cannot be achieved in practice but design techniques improve data rates to approach this bound</a:t>
            </a:r>
            <a:endParaRPr b="0" lang="en-US" sz="2400" spc="-1" strike="noStrike">
              <a:solidFill>
                <a:srgbClr val="000000"/>
              </a:solidFill>
              <a:latin typeface="Calibri"/>
            </a:endParaRPr>
          </a:p>
          <a:p>
            <a:pPr>
              <a:lnSpc>
                <a:spcPct val="90000"/>
              </a:lnSpc>
              <a:spcBef>
                <a:spcPts val="400"/>
              </a:spcBef>
            </a:pPr>
            <a:endParaRPr b="0" lang="en-US" sz="2400" spc="-1" strike="noStrike">
              <a:solidFill>
                <a:srgbClr val="000000"/>
              </a:solidFill>
              <a:latin typeface="Calibri"/>
            </a:endParaRPr>
          </a:p>
        </p:txBody>
      </p:sp>
      <p:sp>
        <p:nvSpPr>
          <p:cNvPr id="900" name="TextShape 3"/>
          <p:cNvSpPr txBox="1"/>
          <p:nvPr/>
        </p:nvSpPr>
        <p:spPr>
          <a:xfrm>
            <a:off x="6553080" y="6356520"/>
            <a:ext cx="2133360" cy="364680"/>
          </a:xfrm>
          <a:prstGeom prst="rect">
            <a:avLst/>
          </a:prstGeom>
          <a:noFill/>
          <a:ln>
            <a:noFill/>
          </a:ln>
        </p:spPr>
        <p:txBody>
          <a:bodyPr anchor="ctr"/>
          <a:p>
            <a:pPr algn="r">
              <a:lnSpc>
                <a:spcPct val="100000"/>
              </a:lnSpc>
            </a:pPr>
            <a:fld id="{DAC8190B-FF3E-4AF4-81C9-2D1305938F15}"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1" name="TextShape 1"/>
          <p:cNvSpPr txBox="1"/>
          <p:nvPr/>
        </p:nvSpPr>
        <p:spPr>
          <a:xfrm>
            <a:off x="838080" y="0"/>
            <a:ext cx="7792560" cy="1461600"/>
          </a:xfrm>
          <a:prstGeom prst="rect">
            <a:avLst/>
          </a:prstGeom>
          <a:noFill/>
          <a:ln w="9360">
            <a:noFill/>
          </a:ln>
        </p:spPr>
        <p:txBody>
          <a:bodyPr anchor="ctr"/>
          <a:p>
            <a:pPr algn="ctr">
              <a:lnSpc>
                <a:spcPct val="100000"/>
              </a:lnSpc>
            </a:pPr>
            <a:r>
              <a:rPr b="0" lang="en-US" sz="4400" spc="-1" strike="noStrike">
                <a:solidFill>
                  <a:srgbClr val="000000"/>
                </a:solidFill>
                <a:latin typeface="Calibri"/>
              </a:rPr>
              <a:t>Digital Radio Communications</a:t>
            </a:r>
            <a:endParaRPr b="0" lang="en-US" sz="4400" spc="-1" strike="noStrike">
              <a:solidFill>
                <a:srgbClr val="000000"/>
              </a:solidFill>
              <a:latin typeface="Verdana"/>
            </a:endParaRPr>
          </a:p>
        </p:txBody>
      </p:sp>
      <p:sp>
        <p:nvSpPr>
          <p:cNvPr id="902" name="TextShape 2"/>
          <p:cNvSpPr txBox="1"/>
          <p:nvPr/>
        </p:nvSpPr>
        <p:spPr>
          <a:xfrm>
            <a:off x="6553080" y="6356520"/>
            <a:ext cx="2133360" cy="364680"/>
          </a:xfrm>
          <a:prstGeom prst="rect">
            <a:avLst/>
          </a:prstGeom>
          <a:noFill/>
          <a:ln>
            <a:noFill/>
          </a:ln>
        </p:spPr>
        <p:txBody>
          <a:bodyPr anchor="ctr"/>
          <a:p>
            <a:pPr algn="r">
              <a:lnSpc>
                <a:spcPct val="100000"/>
              </a:lnSpc>
            </a:pPr>
            <a:fld id="{0330670D-E085-4D41-B64D-A339F8CCE4F9}" type="slidenum">
              <a:rPr b="0" lang="en-US" sz="1200" spc="-1" strike="noStrike">
                <a:solidFill>
                  <a:srgbClr val="8b8b8b"/>
                </a:solidFill>
                <a:latin typeface="Verdana"/>
              </a:rPr>
              <a:t>&lt;number&gt;</a:t>
            </a:fld>
            <a:endParaRPr b="0" lang="en-US" sz="1200" spc="-1" strike="noStrike">
              <a:latin typeface="Times New Roman"/>
            </a:endParaRPr>
          </a:p>
        </p:txBody>
      </p:sp>
      <p:sp>
        <p:nvSpPr>
          <p:cNvPr id="903" name="CustomShape 3"/>
          <p:cNvSpPr/>
          <p:nvPr/>
        </p:nvSpPr>
        <p:spPr>
          <a:xfrm>
            <a:off x="838080" y="1828800"/>
            <a:ext cx="1447560" cy="152352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000" spc="-1" strike="noStrike">
                <a:solidFill>
                  <a:srgbClr val="000000"/>
                </a:solidFill>
                <a:latin typeface="Comic Sans MS"/>
              </a:rPr>
              <a:t>Baseband </a:t>
            </a:r>
            <a:endParaRPr b="0" lang="en-US" sz="2000" spc="-1" strike="noStrike">
              <a:latin typeface="Arial"/>
            </a:endParaRPr>
          </a:p>
          <a:p>
            <a:pPr algn="ctr">
              <a:lnSpc>
                <a:spcPct val="100000"/>
              </a:lnSpc>
            </a:pPr>
            <a:r>
              <a:rPr b="0" lang="en-US" sz="2000" spc="-1" strike="noStrike">
                <a:solidFill>
                  <a:srgbClr val="000000"/>
                </a:solidFill>
                <a:latin typeface="Comic Sans MS"/>
              </a:rPr>
              <a:t>Modulation</a:t>
            </a:r>
            <a:endParaRPr b="0" lang="en-US" sz="2000" spc="-1" strike="noStrike">
              <a:latin typeface="Arial"/>
            </a:endParaRPr>
          </a:p>
        </p:txBody>
      </p:sp>
      <p:sp>
        <p:nvSpPr>
          <p:cNvPr id="904" name="Line 4"/>
          <p:cNvSpPr/>
          <p:nvPr/>
        </p:nvSpPr>
        <p:spPr>
          <a:xfrm>
            <a:off x="2286000" y="2514600"/>
            <a:ext cx="609480" cy="360"/>
          </a:xfrm>
          <a:prstGeom prst="line">
            <a:avLst/>
          </a:prstGeom>
          <a:ln w="9360">
            <a:solidFill>
              <a:schemeClr val="tx1"/>
            </a:solidFill>
            <a:round/>
            <a:tailEnd len="med" type="triangle" w="med"/>
          </a:ln>
        </p:spPr>
        <p:style>
          <a:lnRef idx="0"/>
          <a:fillRef idx="0"/>
          <a:effectRef idx="0"/>
          <a:fontRef idx="minor"/>
        </p:style>
      </p:sp>
      <p:sp>
        <p:nvSpPr>
          <p:cNvPr id="905" name="CustomShape 5"/>
          <p:cNvSpPr/>
          <p:nvPr/>
        </p:nvSpPr>
        <p:spPr>
          <a:xfrm>
            <a:off x="2895480" y="1828800"/>
            <a:ext cx="1142640" cy="152352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000" spc="-1" strike="noStrike">
                <a:solidFill>
                  <a:srgbClr val="000000"/>
                </a:solidFill>
                <a:latin typeface="Comic Sans MS"/>
              </a:rPr>
              <a:t>Carrier</a:t>
            </a:r>
            <a:endParaRPr b="0" lang="en-US" sz="2000" spc="-1" strike="noStrike">
              <a:latin typeface="Arial"/>
            </a:endParaRPr>
          </a:p>
        </p:txBody>
      </p:sp>
      <p:sp>
        <p:nvSpPr>
          <p:cNvPr id="906" name="CustomShape 6"/>
          <p:cNvSpPr/>
          <p:nvPr/>
        </p:nvSpPr>
        <p:spPr>
          <a:xfrm>
            <a:off x="4648320" y="1828800"/>
            <a:ext cx="1294920" cy="1523520"/>
          </a:xfrm>
          <a:prstGeom prst="rect">
            <a:avLst/>
          </a:prstGeom>
          <a:solidFill>
            <a:srgbClr val="cccc00"/>
          </a:solidFill>
          <a:ln w="9360">
            <a:solidFill>
              <a:srgbClr val="cccc00"/>
            </a:solidFill>
            <a:miter/>
          </a:ln>
        </p:spPr>
        <p:style>
          <a:lnRef idx="0"/>
          <a:fillRef idx="0"/>
          <a:effectRef idx="0"/>
          <a:fontRef idx="minor"/>
        </p:style>
        <p:txBody>
          <a:bodyPr wrap="none" lIns="90000" rIns="90000" tIns="45000" bIns="45000" anchor="ctr"/>
          <a:p>
            <a:pPr algn="ctr">
              <a:lnSpc>
                <a:spcPct val="100000"/>
              </a:lnSpc>
            </a:pPr>
            <a:r>
              <a:rPr b="0" lang="en-US" sz="2000" spc="-1" strike="noStrike">
                <a:solidFill>
                  <a:srgbClr val="000000"/>
                </a:solidFill>
                <a:latin typeface="Comic Sans MS"/>
              </a:rPr>
              <a:t>Radio</a:t>
            </a:r>
            <a:r>
              <a:rPr b="0" lang="en-US" sz="2000" spc="-1" strike="noStrike">
                <a:solidFill>
                  <a:srgbClr val="cccc00"/>
                </a:solidFill>
                <a:latin typeface="Comic Sans MS"/>
              </a:rPr>
              <a:t> </a:t>
            </a:r>
            <a:endParaRPr b="0" lang="en-US" sz="2000" spc="-1" strike="noStrike">
              <a:latin typeface="Arial"/>
            </a:endParaRPr>
          </a:p>
          <a:p>
            <a:pPr algn="ctr">
              <a:lnSpc>
                <a:spcPct val="100000"/>
              </a:lnSpc>
            </a:pPr>
            <a:r>
              <a:rPr b="0" lang="en-US" sz="2000" spc="-1" strike="noStrike">
                <a:solidFill>
                  <a:srgbClr val="000000"/>
                </a:solidFill>
                <a:latin typeface="Comic Sans MS"/>
              </a:rPr>
              <a:t>Channel</a:t>
            </a:r>
            <a:endParaRPr b="0" lang="en-US" sz="2000" spc="-1" strike="noStrike">
              <a:latin typeface="Arial"/>
            </a:endParaRPr>
          </a:p>
        </p:txBody>
      </p:sp>
      <p:sp>
        <p:nvSpPr>
          <p:cNvPr id="907" name="Line 7"/>
          <p:cNvSpPr/>
          <p:nvPr/>
        </p:nvSpPr>
        <p:spPr>
          <a:xfrm>
            <a:off x="4038480" y="2590560"/>
            <a:ext cx="609480" cy="360"/>
          </a:xfrm>
          <a:prstGeom prst="line">
            <a:avLst/>
          </a:prstGeom>
          <a:ln w="9360">
            <a:solidFill>
              <a:schemeClr val="tx1"/>
            </a:solidFill>
            <a:round/>
            <a:tailEnd len="med" type="triangle" w="med"/>
          </a:ln>
        </p:spPr>
        <p:style>
          <a:lnRef idx="0"/>
          <a:fillRef idx="0"/>
          <a:effectRef idx="0"/>
          <a:fontRef idx="minor"/>
        </p:style>
      </p:sp>
      <p:sp>
        <p:nvSpPr>
          <p:cNvPr id="908" name="CustomShape 8"/>
          <p:cNvSpPr/>
          <p:nvPr/>
        </p:nvSpPr>
        <p:spPr>
          <a:xfrm>
            <a:off x="685800" y="1600200"/>
            <a:ext cx="3580920" cy="1980720"/>
          </a:xfrm>
          <a:prstGeom prst="rect">
            <a:avLst/>
          </a:prstGeom>
          <a:noFill/>
          <a:ln w="9360">
            <a:solidFill>
              <a:schemeClr val="tx1"/>
            </a:solidFill>
            <a:miter/>
          </a:ln>
        </p:spPr>
        <p:style>
          <a:lnRef idx="0"/>
          <a:fillRef idx="0"/>
          <a:effectRef idx="0"/>
          <a:fontRef idx="minor"/>
        </p:style>
      </p:sp>
      <p:sp>
        <p:nvSpPr>
          <p:cNvPr id="909" name="CustomShape 9"/>
          <p:cNvSpPr/>
          <p:nvPr/>
        </p:nvSpPr>
        <p:spPr>
          <a:xfrm>
            <a:off x="1296720" y="3586320"/>
            <a:ext cx="194148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2400" spc="-1" strike="noStrike">
                <a:solidFill>
                  <a:srgbClr val="800080"/>
                </a:solidFill>
                <a:latin typeface="Comic Sans MS"/>
              </a:rPr>
              <a:t>Transmitter</a:t>
            </a:r>
            <a:endParaRPr b="0" lang="en-US" sz="2400" spc="-1" strike="noStrike">
              <a:latin typeface="Arial"/>
            </a:endParaRPr>
          </a:p>
        </p:txBody>
      </p:sp>
      <p:sp>
        <p:nvSpPr>
          <p:cNvPr id="910" name="Line 10"/>
          <p:cNvSpPr/>
          <p:nvPr/>
        </p:nvSpPr>
        <p:spPr>
          <a:xfrm>
            <a:off x="5943600" y="2514600"/>
            <a:ext cx="761760" cy="360"/>
          </a:xfrm>
          <a:prstGeom prst="line">
            <a:avLst/>
          </a:prstGeom>
          <a:ln w="9360">
            <a:solidFill>
              <a:schemeClr val="tx1"/>
            </a:solidFill>
            <a:round/>
            <a:tailEnd len="med" type="triangle" w="med"/>
          </a:ln>
        </p:spPr>
        <p:style>
          <a:lnRef idx="0"/>
          <a:fillRef idx="0"/>
          <a:effectRef idx="0"/>
          <a:fontRef idx="minor"/>
        </p:style>
      </p:sp>
      <p:sp>
        <p:nvSpPr>
          <p:cNvPr id="911" name="CustomShape 11"/>
          <p:cNvSpPr/>
          <p:nvPr/>
        </p:nvSpPr>
        <p:spPr>
          <a:xfrm>
            <a:off x="0" y="1957320"/>
            <a:ext cx="767880" cy="70020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2000" spc="-1" strike="noStrike">
                <a:solidFill>
                  <a:srgbClr val="cccc00"/>
                </a:solidFill>
                <a:latin typeface="Comic Sans MS"/>
              </a:rPr>
              <a:t>Data</a:t>
            </a:r>
            <a:endParaRPr b="0" lang="en-US" sz="2000" spc="-1" strike="noStrike">
              <a:latin typeface="Arial"/>
            </a:endParaRPr>
          </a:p>
          <a:p>
            <a:pPr>
              <a:lnSpc>
                <a:spcPct val="100000"/>
              </a:lnSpc>
            </a:pPr>
            <a:r>
              <a:rPr b="1" lang="en-US" sz="2000" spc="-1" strike="noStrike">
                <a:solidFill>
                  <a:srgbClr val="cccc00"/>
                </a:solidFill>
                <a:latin typeface="Comic Sans MS"/>
              </a:rPr>
              <a:t>In</a:t>
            </a:r>
            <a:endParaRPr b="0" lang="en-US" sz="2000" spc="-1" strike="noStrike">
              <a:latin typeface="Arial"/>
            </a:endParaRPr>
          </a:p>
        </p:txBody>
      </p:sp>
      <p:sp>
        <p:nvSpPr>
          <p:cNvPr id="912" name="Line 12"/>
          <p:cNvSpPr/>
          <p:nvPr/>
        </p:nvSpPr>
        <p:spPr>
          <a:xfrm>
            <a:off x="304560" y="2590560"/>
            <a:ext cx="533520" cy="360"/>
          </a:xfrm>
          <a:prstGeom prst="line">
            <a:avLst/>
          </a:prstGeom>
          <a:ln w="9360">
            <a:solidFill>
              <a:schemeClr val="tx1"/>
            </a:solidFill>
            <a:round/>
            <a:tailEnd len="med" type="triangle" w="med"/>
          </a:ln>
        </p:spPr>
        <p:style>
          <a:lnRef idx="0"/>
          <a:fillRef idx="0"/>
          <a:effectRef idx="0"/>
          <a:fontRef idx="minor"/>
        </p:style>
      </p:sp>
      <p:sp>
        <p:nvSpPr>
          <p:cNvPr id="913" name="CustomShape 13"/>
          <p:cNvSpPr/>
          <p:nvPr/>
        </p:nvSpPr>
        <p:spPr>
          <a:xfrm>
            <a:off x="533520" y="4343400"/>
            <a:ext cx="1066320" cy="152352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000" spc="-1" strike="noStrike">
                <a:solidFill>
                  <a:srgbClr val="000000"/>
                </a:solidFill>
                <a:latin typeface="Comic Sans MS"/>
              </a:rPr>
              <a:t>Carrier</a:t>
            </a:r>
            <a:endParaRPr b="0" lang="en-US" sz="2000" spc="-1" strike="noStrike">
              <a:latin typeface="Arial"/>
            </a:endParaRPr>
          </a:p>
        </p:txBody>
      </p:sp>
      <p:sp>
        <p:nvSpPr>
          <p:cNvPr id="914" name="Line 14"/>
          <p:cNvSpPr/>
          <p:nvPr/>
        </p:nvSpPr>
        <p:spPr>
          <a:xfrm>
            <a:off x="1600200" y="5029200"/>
            <a:ext cx="457200" cy="360"/>
          </a:xfrm>
          <a:prstGeom prst="line">
            <a:avLst/>
          </a:prstGeom>
          <a:ln w="9360">
            <a:solidFill>
              <a:schemeClr val="tx1"/>
            </a:solidFill>
            <a:round/>
            <a:tailEnd len="med" type="triangle" w="med"/>
          </a:ln>
        </p:spPr>
        <p:style>
          <a:lnRef idx="0"/>
          <a:fillRef idx="0"/>
          <a:effectRef idx="0"/>
          <a:fontRef idx="minor"/>
        </p:style>
      </p:sp>
      <p:sp>
        <p:nvSpPr>
          <p:cNvPr id="915" name="CustomShape 15"/>
          <p:cNvSpPr/>
          <p:nvPr/>
        </p:nvSpPr>
        <p:spPr>
          <a:xfrm>
            <a:off x="1981080" y="4419720"/>
            <a:ext cx="1599840" cy="144756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endParaRPr b="0" lang="en-US" sz="1800" spc="-1" strike="noStrike">
              <a:latin typeface="Arial"/>
            </a:endParaRPr>
          </a:p>
          <a:p>
            <a:pPr algn="ctr">
              <a:lnSpc>
                <a:spcPct val="100000"/>
              </a:lnSpc>
            </a:pPr>
            <a:r>
              <a:rPr b="0" lang="en-US" sz="2000" spc="-1" strike="noStrike">
                <a:solidFill>
                  <a:srgbClr val="000000"/>
                </a:solidFill>
                <a:latin typeface="Comic Sans MS"/>
              </a:rPr>
              <a:t>Bit &amp;Frame</a:t>
            </a:r>
            <a:endParaRPr b="0" lang="en-US" sz="2000" spc="-1" strike="noStrike">
              <a:latin typeface="Arial"/>
            </a:endParaRPr>
          </a:p>
          <a:p>
            <a:pPr algn="ctr">
              <a:lnSpc>
                <a:spcPct val="100000"/>
              </a:lnSpc>
            </a:pPr>
            <a:r>
              <a:rPr b="0" lang="en-US" sz="2000" spc="-1" strike="noStrike">
                <a:solidFill>
                  <a:srgbClr val="000000"/>
                </a:solidFill>
                <a:latin typeface="Comic Sans MS"/>
              </a:rPr>
              <a:t>Sync</a:t>
            </a:r>
            <a:endParaRPr b="0" lang="en-US" sz="2000" spc="-1" strike="noStrike">
              <a:latin typeface="Arial"/>
            </a:endParaRPr>
          </a:p>
        </p:txBody>
      </p:sp>
      <p:sp>
        <p:nvSpPr>
          <p:cNvPr id="916" name="CustomShape 16"/>
          <p:cNvSpPr/>
          <p:nvPr/>
        </p:nvSpPr>
        <p:spPr>
          <a:xfrm>
            <a:off x="4191120" y="4343400"/>
            <a:ext cx="1294920" cy="152352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000" spc="-1" strike="noStrike">
                <a:solidFill>
                  <a:srgbClr val="000000"/>
                </a:solidFill>
                <a:latin typeface="Comic Sans MS"/>
              </a:rPr>
              <a:t>Detection</a:t>
            </a:r>
            <a:endParaRPr b="0" lang="en-US" sz="2000" spc="-1" strike="noStrike">
              <a:latin typeface="Arial"/>
            </a:endParaRPr>
          </a:p>
        </p:txBody>
      </p:sp>
      <p:sp>
        <p:nvSpPr>
          <p:cNvPr id="917" name="Line 17"/>
          <p:cNvSpPr/>
          <p:nvPr/>
        </p:nvSpPr>
        <p:spPr>
          <a:xfrm>
            <a:off x="3581280" y="5105160"/>
            <a:ext cx="609480" cy="360"/>
          </a:xfrm>
          <a:prstGeom prst="line">
            <a:avLst/>
          </a:prstGeom>
          <a:ln w="9360">
            <a:solidFill>
              <a:schemeClr val="tx1"/>
            </a:solidFill>
            <a:round/>
            <a:tailEnd len="med" type="triangle" w="med"/>
          </a:ln>
        </p:spPr>
        <p:style>
          <a:lnRef idx="0"/>
          <a:fillRef idx="0"/>
          <a:effectRef idx="0"/>
          <a:fontRef idx="minor"/>
        </p:style>
      </p:sp>
      <p:sp>
        <p:nvSpPr>
          <p:cNvPr id="918" name="CustomShape 18"/>
          <p:cNvSpPr/>
          <p:nvPr/>
        </p:nvSpPr>
        <p:spPr>
          <a:xfrm>
            <a:off x="304920" y="4191120"/>
            <a:ext cx="7314840" cy="1904760"/>
          </a:xfrm>
          <a:prstGeom prst="rect">
            <a:avLst/>
          </a:prstGeom>
          <a:noFill/>
          <a:ln w="9360">
            <a:solidFill>
              <a:schemeClr val="tx1"/>
            </a:solidFill>
            <a:miter/>
          </a:ln>
        </p:spPr>
        <p:style>
          <a:lnRef idx="0"/>
          <a:fillRef idx="0"/>
          <a:effectRef idx="0"/>
          <a:fontRef idx="minor"/>
        </p:style>
      </p:sp>
      <p:sp>
        <p:nvSpPr>
          <p:cNvPr id="919" name="CustomShape 19"/>
          <p:cNvSpPr/>
          <p:nvPr/>
        </p:nvSpPr>
        <p:spPr>
          <a:xfrm>
            <a:off x="609840" y="6100920"/>
            <a:ext cx="142452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2400" spc="-1" strike="noStrike">
                <a:solidFill>
                  <a:srgbClr val="800080"/>
                </a:solidFill>
                <a:latin typeface="Comic Sans MS"/>
              </a:rPr>
              <a:t>Receiver</a:t>
            </a:r>
            <a:endParaRPr b="0" lang="en-US" sz="2400" spc="-1" strike="noStrike">
              <a:latin typeface="Arial"/>
            </a:endParaRPr>
          </a:p>
        </p:txBody>
      </p:sp>
      <p:sp>
        <p:nvSpPr>
          <p:cNvPr id="920" name="Line 20"/>
          <p:cNvSpPr/>
          <p:nvPr/>
        </p:nvSpPr>
        <p:spPr>
          <a:xfrm>
            <a:off x="5486400" y="5029200"/>
            <a:ext cx="533160" cy="360"/>
          </a:xfrm>
          <a:prstGeom prst="line">
            <a:avLst/>
          </a:prstGeom>
          <a:ln w="9360">
            <a:solidFill>
              <a:schemeClr val="tx1"/>
            </a:solidFill>
            <a:round/>
            <a:tailEnd len="med" type="triangle" w="med"/>
          </a:ln>
        </p:spPr>
        <p:style>
          <a:lnRef idx="0"/>
          <a:fillRef idx="0"/>
          <a:effectRef idx="0"/>
          <a:fontRef idx="minor"/>
        </p:style>
      </p:sp>
      <p:sp>
        <p:nvSpPr>
          <p:cNvPr id="921" name="CustomShape 21"/>
          <p:cNvSpPr/>
          <p:nvPr/>
        </p:nvSpPr>
        <p:spPr>
          <a:xfrm>
            <a:off x="6019920" y="4343400"/>
            <a:ext cx="1294920" cy="1523520"/>
          </a:xfrm>
          <a:prstGeom prst="rect">
            <a:avLst/>
          </a:prstGeom>
          <a:noFill/>
          <a:ln w="9360">
            <a:solidFill>
              <a:schemeClr val="tx1"/>
            </a:solidFill>
            <a:miter/>
          </a:ln>
        </p:spPr>
        <p:style>
          <a:lnRef idx="0"/>
          <a:fillRef idx="0"/>
          <a:effectRef idx="0"/>
          <a:fontRef idx="minor"/>
        </p:style>
        <p:txBody>
          <a:bodyPr wrap="none" lIns="90000" rIns="90000" tIns="45000" bIns="45000" anchor="ctr"/>
          <a:p>
            <a:pPr algn="ctr">
              <a:lnSpc>
                <a:spcPct val="100000"/>
              </a:lnSpc>
            </a:pPr>
            <a:r>
              <a:rPr b="0" lang="en-US" sz="2000" spc="-1" strike="noStrike">
                <a:solidFill>
                  <a:srgbClr val="000000"/>
                </a:solidFill>
                <a:latin typeface="Comic Sans MS"/>
              </a:rPr>
              <a:t>Decision</a:t>
            </a:r>
            <a:endParaRPr b="0" lang="en-US" sz="2000" spc="-1" strike="noStrike">
              <a:latin typeface="Arial"/>
            </a:endParaRPr>
          </a:p>
        </p:txBody>
      </p:sp>
      <p:sp>
        <p:nvSpPr>
          <p:cNvPr id="922" name="Line 22"/>
          <p:cNvSpPr/>
          <p:nvPr/>
        </p:nvSpPr>
        <p:spPr>
          <a:xfrm>
            <a:off x="0" y="4952880"/>
            <a:ext cx="609480" cy="360"/>
          </a:xfrm>
          <a:prstGeom prst="line">
            <a:avLst/>
          </a:prstGeom>
          <a:ln w="9360">
            <a:solidFill>
              <a:schemeClr val="tx1"/>
            </a:solidFill>
            <a:round/>
            <a:tailEnd len="med" type="triangle" w="med"/>
          </a:ln>
        </p:spPr>
        <p:style>
          <a:lnRef idx="0"/>
          <a:fillRef idx="0"/>
          <a:effectRef idx="0"/>
          <a:fontRef idx="minor"/>
        </p:style>
      </p:sp>
      <p:sp>
        <p:nvSpPr>
          <p:cNvPr id="923" name="Line 23"/>
          <p:cNvSpPr/>
          <p:nvPr/>
        </p:nvSpPr>
        <p:spPr>
          <a:xfrm>
            <a:off x="7315200" y="5105160"/>
            <a:ext cx="609480" cy="360"/>
          </a:xfrm>
          <a:prstGeom prst="line">
            <a:avLst/>
          </a:prstGeom>
          <a:ln w="9360">
            <a:solidFill>
              <a:schemeClr val="tx1"/>
            </a:solidFill>
            <a:round/>
            <a:tailEnd len="med" type="triangle" w="med"/>
          </a:ln>
        </p:spPr>
        <p:style>
          <a:lnRef idx="0"/>
          <a:fillRef idx="0"/>
          <a:effectRef idx="0"/>
          <a:fontRef idx="minor"/>
        </p:style>
      </p:sp>
      <p:sp>
        <p:nvSpPr>
          <p:cNvPr id="924" name="CustomShape 24"/>
          <p:cNvSpPr/>
          <p:nvPr/>
        </p:nvSpPr>
        <p:spPr>
          <a:xfrm>
            <a:off x="7908840" y="4589640"/>
            <a:ext cx="767880" cy="70020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2000" spc="-1" strike="noStrike">
                <a:solidFill>
                  <a:srgbClr val="cccc00"/>
                </a:solidFill>
                <a:latin typeface="Comic Sans MS"/>
              </a:rPr>
              <a:t>Data</a:t>
            </a:r>
            <a:endParaRPr b="0" lang="en-US" sz="2000" spc="-1" strike="noStrike">
              <a:latin typeface="Arial"/>
            </a:endParaRPr>
          </a:p>
          <a:p>
            <a:pPr>
              <a:lnSpc>
                <a:spcPct val="100000"/>
              </a:lnSpc>
            </a:pPr>
            <a:r>
              <a:rPr b="1" lang="en-US" sz="2000" spc="-1" strike="noStrike">
                <a:solidFill>
                  <a:srgbClr val="cccc00"/>
                </a:solidFill>
                <a:latin typeface="Comic Sans MS"/>
              </a:rPr>
              <a:t>Out</a:t>
            </a:r>
            <a:endParaRPr b="0" lang="en-US" sz="2000" spc="-1" strike="noStrike">
              <a:latin typeface="Arial"/>
            </a:endParaRPr>
          </a:p>
        </p:txBody>
      </p:sp>
      <p:sp>
        <p:nvSpPr>
          <p:cNvPr id="925" name="CustomShape 25"/>
          <p:cNvSpPr/>
          <p:nvPr/>
        </p:nvSpPr>
        <p:spPr>
          <a:xfrm>
            <a:off x="4329000" y="3505320"/>
            <a:ext cx="456876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omic Sans MS"/>
              </a:rPr>
              <a:t>Conversion of a stream of bits into signal</a:t>
            </a:r>
            <a:endParaRPr b="0" lang="en-US" sz="1800" spc="-1" strike="noStrike">
              <a:latin typeface="Arial"/>
            </a:endParaRPr>
          </a:p>
        </p:txBody>
      </p:sp>
      <p:sp>
        <p:nvSpPr>
          <p:cNvPr id="926" name="CustomShape 26"/>
          <p:cNvSpPr/>
          <p:nvPr/>
        </p:nvSpPr>
        <p:spPr>
          <a:xfrm>
            <a:off x="4045320" y="6172200"/>
            <a:ext cx="481860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omic Sans MS"/>
              </a:rPr>
              <a:t>Conversion of the signal to a stream of bits</a:t>
            </a:r>
            <a:endParaRPr b="0" lang="en-US" sz="1800" spc="-1" strike="noStrike">
              <a:latin typeface="Arial"/>
            </a:endParaRPr>
          </a:p>
        </p:txBody>
      </p:sp>
    </p:spTree>
  </p:cSld>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7" name="TextShape 1"/>
          <p:cNvSpPr txBox="1"/>
          <p:nvPr/>
        </p:nvSpPr>
        <p:spPr>
          <a:xfrm>
            <a:off x="574560" y="1077840"/>
            <a:ext cx="8000640" cy="442440"/>
          </a:xfrm>
          <a:prstGeom prst="rect">
            <a:avLst/>
          </a:prstGeom>
          <a:noFill/>
          <a:ln w="9360">
            <a:noFill/>
          </a:ln>
        </p:spPr>
        <p:txBody>
          <a:bodyPr anchor="ctr">
            <a:normAutofit/>
          </a:bodyPr>
          <a:p>
            <a:pPr algn="ctr">
              <a:lnSpc>
                <a:spcPct val="100000"/>
              </a:lnSpc>
            </a:pPr>
            <a:r>
              <a:rPr b="0" lang="en-US" sz="1700" spc="-1" strike="noStrike">
                <a:solidFill>
                  <a:srgbClr val="000000"/>
                </a:solidFill>
                <a:latin typeface="Calibri"/>
              </a:rPr>
              <a:t>Conversion of a stream of bits into signal</a:t>
            </a:r>
            <a:br/>
            <a:endParaRPr b="0" lang="en-US" sz="1700" spc="-1" strike="noStrike">
              <a:solidFill>
                <a:srgbClr val="000000"/>
              </a:solidFill>
              <a:latin typeface="Verdana"/>
            </a:endParaRPr>
          </a:p>
        </p:txBody>
      </p:sp>
      <p:sp>
        <p:nvSpPr>
          <p:cNvPr id="928" name="TextShape 2"/>
          <p:cNvSpPr txBox="1"/>
          <p:nvPr/>
        </p:nvSpPr>
        <p:spPr>
          <a:xfrm>
            <a:off x="533520" y="1676520"/>
            <a:ext cx="3927240" cy="4266720"/>
          </a:xfrm>
          <a:prstGeom prst="rect">
            <a:avLst/>
          </a:prstGeom>
          <a:noFill/>
          <a:ln w="9360">
            <a:noFill/>
          </a:ln>
        </p:spPr>
        <p:txBody>
          <a:bodyPr/>
          <a:p>
            <a:pPr marL="343080" indent="-342720">
              <a:lnSpc>
                <a:spcPct val="100000"/>
              </a:lnSpc>
              <a:spcBef>
                <a:spcPts val="641"/>
              </a:spcBef>
            </a:pPr>
            <a:endParaRPr b="0" lang="en-US" sz="3200" spc="-1" strike="noStrike">
              <a:solidFill>
                <a:srgbClr val="000000"/>
              </a:solidFill>
              <a:latin typeface="Calibri"/>
            </a:endParaRPr>
          </a:p>
          <a:p>
            <a:pPr>
              <a:lnSpc>
                <a:spcPct val="100000"/>
              </a:lnSpc>
              <a:spcBef>
                <a:spcPts val="479"/>
              </a:spcBef>
            </a:pPr>
            <a:endParaRPr b="0" lang="en-US" sz="3200" spc="-1" strike="noStrike">
              <a:solidFill>
                <a:srgbClr val="000000"/>
              </a:solidFill>
              <a:latin typeface="Calibri"/>
            </a:endParaRPr>
          </a:p>
        </p:txBody>
      </p:sp>
      <p:pic>
        <p:nvPicPr>
          <p:cNvPr id="929" name="Picture 4" descr=""/>
          <p:cNvPicPr/>
          <p:nvPr/>
        </p:nvPicPr>
        <p:blipFill>
          <a:blip r:embed="rId1"/>
          <a:stretch/>
        </p:blipFill>
        <p:spPr>
          <a:xfrm>
            <a:off x="0" y="838080"/>
            <a:ext cx="9143640" cy="6444720"/>
          </a:xfrm>
          <a:prstGeom prst="rect">
            <a:avLst/>
          </a:prstGeom>
          <a:ln w="9360">
            <a:noFill/>
          </a:ln>
        </p:spPr>
      </p:pic>
      <p:sp>
        <p:nvSpPr>
          <p:cNvPr id="930" name="TextShape 3"/>
          <p:cNvSpPr txBox="1"/>
          <p:nvPr/>
        </p:nvSpPr>
        <p:spPr>
          <a:xfrm>
            <a:off x="6553080" y="6245280"/>
            <a:ext cx="1980720" cy="475920"/>
          </a:xfrm>
          <a:prstGeom prst="rect">
            <a:avLst/>
          </a:prstGeom>
          <a:noFill/>
          <a:ln>
            <a:noFill/>
          </a:ln>
        </p:spPr>
        <p:txBody>
          <a:bodyPr anchor="ctr"/>
          <a:p>
            <a:pPr algn="r">
              <a:lnSpc>
                <a:spcPct val="100000"/>
              </a:lnSpc>
            </a:pPr>
            <a:fld id="{CB602D6F-90D3-405C-87F0-DB53E61B47CA}" type="slidenum">
              <a:rPr b="0" lang="en-US" sz="1200" spc="-1" strike="noStrike">
                <a:solidFill>
                  <a:srgbClr val="8b8b8b"/>
                </a:solidFill>
                <a:latin typeface="Verdana"/>
              </a:rPr>
              <a:t>&lt;number&gt;</a:t>
            </a:fld>
            <a:endParaRPr b="0" lang="en-US" sz="1200" spc="-1" strike="noStrike">
              <a:latin typeface="Times New Roman"/>
            </a:endParaRPr>
          </a:p>
        </p:txBody>
      </p:sp>
      <p:sp>
        <p:nvSpPr>
          <p:cNvPr id="931" name="Line 4"/>
          <p:cNvSpPr/>
          <p:nvPr/>
        </p:nvSpPr>
        <p:spPr>
          <a:xfrm flipV="1">
            <a:off x="2514600" y="1218960"/>
            <a:ext cx="152280" cy="457200"/>
          </a:xfrm>
          <a:prstGeom prst="line">
            <a:avLst/>
          </a:prstGeom>
          <a:ln w="9360">
            <a:solidFill>
              <a:schemeClr val="tx1"/>
            </a:solidFill>
            <a:round/>
            <a:headEnd len="med" type="triangle" w="med"/>
          </a:ln>
        </p:spPr>
        <p:style>
          <a:lnRef idx="0"/>
          <a:fillRef idx="0"/>
          <a:effectRef idx="0"/>
          <a:fontRef idx="minor"/>
        </p:style>
      </p:sp>
      <p:sp>
        <p:nvSpPr>
          <p:cNvPr id="932" name="CustomShape 5"/>
          <p:cNvSpPr/>
          <p:nvPr/>
        </p:nvSpPr>
        <p:spPr>
          <a:xfrm>
            <a:off x="1549080" y="838080"/>
            <a:ext cx="241992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1800" spc="-1" strike="noStrike">
                <a:solidFill>
                  <a:srgbClr val="3399ff"/>
                </a:solidFill>
                <a:latin typeface="Tahoma"/>
              </a:rPr>
              <a:t>Adds redundancy</a:t>
            </a:r>
            <a:endParaRPr b="0" lang="en-US" sz="1800" spc="-1" strike="noStrike">
              <a:latin typeface="Arial"/>
            </a:endParaRPr>
          </a:p>
        </p:txBody>
      </p:sp>
      <p:sp>
        <p:nvSpPr>
          <p:cNvPr id="933" name="Line 6"/>
          <p:cNvSpPr/>
          <p:nvPr/>
        </p:nvSpPr>
        <p:spPr>
          <a:xfrm flipH="1">
            <a:off x="5181480" y="1447560"/>
            <a:ext cx="76320" cy="304920"/>
          </a:xfrm>
          <a:prstGeom prst="line">
            <a:avLst/>
          </a:prstGeom>
          <a:ln w="9360">
            <a:solidFill>
              <a:schemeClr val="tx1"/>
            </a:solidFill>
            <a:round/>
            <a:tailEnd len="med" type="triangle" w="med"/>
          </a:ln>
        </p:spPr>
        <p:style>
          <a:lnRef idx="0"/>
          <a:fillRef idx="0"/>
          <a:effectRef idx="0"/>
          <a:fontRef idx="minor"/>
        </p:style>
      </p:sp>
      <p:sp>
        <p:nvSpPr>
          <p:cNvPr id="934" name="CustomShape 7"/>
          <p:cNvSpPr/>
          <p:nvPr/>
        </p:nvSpPr>
        <p:spPr>
          <a:xfrm>
            <a:off x="3048120" y="1066680"/>
            <a:ext cx="6095520" cy="638280"/>
          </a:xfrm>
          <a:prstGeom prst="rect">
            <a:avLst/>
          </a:prstGeom>
          <a:noFill/>
          <a:ln w="9360">
            <a:noFill/>
          </a:ln>
        </p:spPr>
        <p:style>
          <a:lnRef idx="0"/>
          <a:fillRef idx="0"/>
          <a:effectRef idx="0"/>
          <a:fontRef idx="minor"/>
        </p:style>
        <p:txBody>
          <a:bodyPr lIns="90000" rIns="90000" tIns="45000" bIns="45000"/>
          <a:p>
            <a:pPr>
              <a:lnSpc>
                <a:spcPct val="100000"/>
              </a:lnSpc>
            </a:pPr>
            <a:r>
              <a:rPr b="1" lang="en-US" sz="1800" spc="-1" strike="noStrike">
                <a:solidFill>
                  <a:srgbClr val="3399ff"/>
                </a:solidFill>
                <a:latin typeface="Tahoma"/>
              </a:rPr>
              <a:t>Bits mapped to signal (analog signal waveform)</a:t>
            </a:r>
            <a:endParaRPr b="0" lang="en-US" sz="1800" spc="-1" strike="noStrike">
              <a:latin typeface="Arial"/>
            </a:endParaRPr>
          </a:p>
        </p:txBody>
      </p:sp>
      <p:sp>
        <p:nvSpPr>
          <p:cNvPr id="935" name="Line 8"/>
          <p:cNvSpPr/>
          <p:nvPr/>
        </p:nvSpPr>
        <p:spPr>
          <a:xfrm>
            <a:off x="6248160" y="3733560"/>
            <a:ext cx="1295640" cy="360"/>
          </a:xfrm>
          <a:prstGeom prst="line">
            <a:avLst/>
          </a:prstGeom>
          <a:ln w="9360">
            <a:solidFill>
              <a:srgbClr val="ff3300"/>
            </a:solidFill>
            <a:round/>
            <a:tailEnd len="med" type="triangle" w="med"/>
          </a:ln>
        </p:spPr>
        <p:style>
          <a:lnRef idx="0"/>
          <a:fillRef idx="0"/>
          <a:effectRef idx="0"/>
          <a:fontRef idx="minor"/>
        </p:style>
      </p:sp>
      <p:sp>
        <p:nvSpPr>
          <p:cNvPr id="936" name="CustomShape 9"/>
          <p:cNvSpPr/>
          <p:nvPr/>
        </p:nvSpPr>
        <p:spPr>
          <a:xfrm>
            <a:off x="4495680" y="3354480"/>
            <a:ext cx="3047760" cy="1186920"/>
          </a:xfrm>
          <a:prstGeom prst="rect">
            <a:avLst/>
          </a:prstGeom>
          <a:noFill/>
          <a:ln w="9360">
            <a:noFill/>
          </a:ln>
        </p:spPr>
        <p:style>
          <a:lnRef idx="0"/>
          <a:fillRef idx="0"/>
          <a:effectRef idx="0"/>
          <a:fontRef idx="minor"/>
        </p:style>
        <p:txBody>
          <a:bodyPr lIns="90000" rIns="90000" tIns="45000" bIns="45000"/>
          <a:p>
            <a:pPr>
              <a:lnSpc>
                <a:spcPct val="100000"/>
              </a:lnSpc>
            </a:pPr>
            <a:r>
              <a:rPr b="1" lang="en-US" sz="2400" spc="-1" strike="noStrike">
                <a:solidFill>
                  <a:srgbClr val="3399ff"/>
                </a:solidFill>
                <a:latin typeface="Tahoma"/>
              </a:rPr>
              <a:t>noise</a:t>
            </a:r>
            <a:endParaRPr b="0" lang="en-US" sz="2400" spc="-1" strike="noStrike">
              <a:latin typeface="Arial"/>
            </a:endParaRPr>
          </a:p>
          <a:p>
            <a:pPr>
              <a:lnSpc>
                <a:spcPct val="100000"/>
              </a:lnSpc>
            </a:pPr>
            <a:r>
              <a:rPr b="1" lang="en-US" sz="2400" spc="-1" strike="noStrike">
                <a:solidFill>
                  <a:srgbClr val="3399ff"/>
                </a:solidFill>
                <a:latin typeface="Tahoma"/>
              </a:rPr>
              <a:t>Interference</a:t>
            </a:r>
            <a:endParaRPr b="0" lang="en-US" sz="2400" spc="-1" strike="noStrike">
              <a:latin typeface="Arial"/>
            </a:endParaRPr>
          </a:p>
          <a:p>
            <a:pPr>
              <a:lnSpc>
                <a:spcPct val="100000"/>
              </a:lnSpc>
            </a:pPr>
            <a:r>
              <a:rPr b="1" lang="en-US" sz="2400" spc="-1" strike="noStrike">
                <a:solidFill>
                  <a:srgbClr val="3399ff"/>
                </a:solidFill>
                <a:latin typeface="Tahoma"/>
              </a:rPr>
              <a:t>Fading</a:t>
            </a:r>
            <a:endParaRPr b="0" lang="en-US" sz="2400" spc="-1" strike="noStrike">
              <a:latin typeface="Arial"/>
            </a:endParaRPr>
          </a:p>
        </p:txBody>
      </p:sp>
      <p:sp>
        <p:nvSpPr>
          <p:cNvPr id="937" name="Line 10"/>
          <p:cNvSpPr/>
          <p:nvPr/>
        </p:nvSpPr>
        <p:spPr>
          <a:xfrm flipH="1">
            <a:off x="1981080" y="2438280"/>
            <a:ext cx="304920" cy="1295280"/>
          </a:xfrm>
          <a:prstGeom prst="line">
            <a:avLst/>
          </a:prstGeom>
          <a:ln w="9360">
            <a:solidFill>
              <a:schemeClr val="tx1"/>
            </a:solidFill>
            <a:round/>
            <a:headEnd len="med" type="triangle" w="med"/>
          </a:ln>
        </p:spPr>
        <p:style>
          <a:lnRef idx="0"/>
          <a:fillRef idx="0"/>
          <a:effectRef idx="0"/>
          <a:fontRef idx="minor"/>
        </p:style>
      </p:sp>
      <p:sp>
        <p:nvSpPr>
          <p:cNvPr id="938" name="CustomShape 11"/>
          <p:cNvSpPr/>
          <p:nvPr/>
        </p:nvSpPr>
        <p:spPr>
          <a:xfrm>
            <a:off x="653760" y="3733920"/>
            <a:ext cx="318816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Tahoma"/>
              </a:rPr>
              <a:t>protects from interference</a:t>
            </a:r>
            <a:endParaRPr b="0" lang="en-US" sz="1800" spc="-1" strike="noStrike">
              <a:latin typeface="Arial"/>
            </a:endParaRPr>
          </a:p>
        </p:txBody>
      </p:sp>
      <p:sp>
        <p:nvSpPr>
          <p:cNvPr id="939" name="CustomShape 12"/>
          <p:cNvSpPr/>
          <p:nvPr/>
        </p:nvSpPr>
        <p:spPr>
          <a:xfrm>
            <a:off x="-313200" y="457200"/>
            <a:ext cx="550908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1800" spc="-1" strike="noStrike">
                <a:solidFill>
                  <a:srgbClr val="000000"/>
                </a:solidFill>
                <a:latin typeface="Tahoma"/>
              </a:rPr>
              <a:t>Conversion of a stream of bits into signal</a:t>
            </a:r>
            <a:endParaRPr b="0" lang="en-US" sz="1800" spc="-1" strike="noStrike">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TextShape 1"/>
          <p:cNvSpPr txBox="1"/>
          <p:nvPr/>
        </p:nvSpPr>
        <p:spPr>
          <a:xfrm>
            <a:off x="-380880" y="228600"/>
            <a:ext cx="8575200" cy="1215720"/>
          </a:xfrm>
          <a:prstGeom prst="rect">
            <a:avLst/>
          </a:prstGeom>
          <a:noFill/>
          <a:ln w="9360">
            <a:noFill/>
          </a:ln>
        </p:spPr>
        <p:txBody>
          <a:bodyPr anchor="ctr"/>
          <a:p>
            <a:pPr algn="ctr">
              <a:lnSpc>
                <a:spcPct val="100000"/>
              </a:lnSpc>
            </a:pPr>
            <a:r>
              <a:rPr b="0" lang="en-US" sz="3200" spc="-1" strike="noStrike">
                <a:solidFill>
                  <a:srgbClr val="000000"/>
                </a:solidFill>
                <a:latin typeface="Calibri"/>
              </a:rPr>
              <a:t>Internet – Network Layers -(TCP/IP stack)</a:t>
            </a:r>
            <a:endParaRPr b="0" lang="en-US" sz="3200" spc="-1" strike="noStrike">
              <a:solidFill>
                <a:srgbClr val="000000"/>
              </a:solidFill>
              <a:latin typeface="Verdana"/>
            </a:endParaRPr>
          </a:p>
        </p:txBody>
      </p:sp>
      <p:sp>
        <p:nvSpPr>
          <p:cNvPr id="499" name="TextShape 2"/>
          <p:cNvSpPr txBox="1"/>
          <p:nvPr/>
        </p:nvSpPr>
        <p:spPr>
          <a:xfrm>
            <a:off x="0" y="1828800"/>
            <a:ext cx="9540360" cy="4647960"/>
          </a:xfrm>
          <a:prstGeom prst="rect">
            <a:avLst/>
          </a:prstGeom>
          <a:noFill/>
          <a:ln w="9360">
            <a:noFill/>
          </a:ln>
        </p:spPr>
        <p:txBody>
          <a:bodyPr/>
          <a:p>
            <a:pPr marL="343080" indent="-342720">
              <a:lnSpc>
                <a:spcPct val="100000"/>
              </a:lnSpc>
              <a:spcBef>
                <a:spcPts val="641"/>
              </a:spcBef>
            </a:pPr>
            <a:r>
              <a:rPr b="0" lang="en-US" sz="3200" spc="-1" strike="noStrike">
                <a:solidFill>
                  <a:srgbClr val="000000"/>
                </a:solidFill>
                <a:latin typeface="Calibri"/>
              </a:rPr>
              <a:t>            </a:t>
            </a:r>
            <a:r>
              <a:rPr b="1" lang="en-US" sz="2000" spc="-1" strike="noStrike">
                <a:solidFill>
                  <a:srgbClr val="000000"/>
                </a:solidFill>
                <a:latin typeface="Calibri"/>
              </a:rPr>
              <a:t>Επίπεδο 5</a:t>
            </a:r>
            <a:endParaRPr b="0" lang="en-US" sz="2000" spc="-1" strike="noStrike">
              <a:solidFill>
                <a:srgbClr val="000000"/>
              </a:solidFill>
              <a:latin typeface="Calibri"/>
            </a:endParaRPr>
          </a:p>
          <a:p>
            <a:pPr marL="343080" indent="-342720">
              <a:lnSpc>
                <a:spcPct val="100000"/>
              </a:lnSpc>
              <a:spcBef>
                <a:spcPts val="400"/>
              </a:spcBef>
            </a:pPr>
            <a:r>
              <a:rPr b="1" lang="en-US" sz="2000" spc="-1" strike="noStrike">
                <a:solidFill>
                  <a:srgbClr val="000000"/>
                </a:solidFill>
                <a:latin typeface="Calibri"/>
              </a:rPr>
              <a:t>                 </a:t>
            </a:r>
            <a:r>
              <a:rPr b="1" lang="en-US" sz="2000" spc="-1" strike="noStrike">
                <a:solidFill>
                  <a:srgbClr val="000000"/>
                </a:solidFill>
                <a:latin typeface="Calibri"/>
              </a:rPr>
              <a:t>Επίπεδο 4 </a:t>
            </a:r>
            <a:endParaRPr b="0" lang="en-US" sz="2000" spc="-1" strike="noStrike">
              <a:solidFill>
                <a:srgbClr val="000000"/>
              </a:solidFill>
              <a:latin typeface="Calibri"/>
            </a:endParaRPr>
          </a:p>
          <a:p>
            <a:pPr marL="343080" indent="-342720">
              <a:lnSpc>
                <a:spcPct val="100000"/>
              </a:lnSpc>
              <a:spcBef>
                <a:spcPts val="400"/>
              </a:spcBef>
            </a:pPr>
            <a:r>
              <a:rPr b="1" lang="en-US" sz="2000" spc="-1" strike="noStrike">
                <a:solidFill>
                  <a:srgbClr val="000000"/>
                </a:solidFill>
                <a:latin typeface="Calibri"/>
              </a:rPr>
              <a:t>                 </a:t>
            </a:r>
            <a:r>
              <a:rPr b="1" lang="en-US" sz="2000" spc="-1" strike="noStrike">
                <a:solidFill>
                  <a:srgbClr val="000000"/>
                </a:solidFill>
                <a:latin typeface="Calibri"/>
              </a:rPr>
              <a:t>Επίπεδο 3</a:t>
            </a:r>
            <a:endParaRPr b="0" lang="en-US" sz="2000" spc="-1" strike="noStrike">
              <a:solidFill>
                <a:srgbClr val="000000"/>
              </a:solidFill>
              <a:latin typeface="Calibri"/>
            </a:endParaRPr>
          </a:p>
          <a:p>
            <a:pPr marL="343080" indent="-342720">
              <a:lnSpc>
                <a:spcPct val="100000"/>
              </a:lnSpc>
              <a:spcBef>
                <a:spcPts val="400"/>
              </a:spcBef>
            </a:pPr>
            <a:r>
              <a:rPr b="1" lang="en-US" sz="2000" spc="-1" strike="noStrike">
                <a:solidFill>
                  <a:srgbClr val="000000"/>
                </a:solidFill>
                <a:latin typeface="Calibri"/>
              </a:rPr>
              <a:t>                 </a:t>
            </a:r>
            <a:r>
              <a:rPr b="1" lang="en-US" sz="2000" spc="-1" strike="noStrike">
                <a:solidFill>
                  <a:srgbClr val="000000"/>
                </a:solidFill>
                <a:latin typeface="Calibri"/>
              </a:rPr>
              <a:t>Επίπεδο 2</a:t>
            </a:r>
            <a:endParaRPr b="0" lang="en-US" sz="2000" spc="-1" strike="noStrike">
              <a:solidFill>
                <a:srgbClr val="000000"/>
              </a:solidFill>
              <a:latin typeface="Calibri"/>
            </a:endParaRPr>
          </a:p>
          <a:p>
            <a:pPr marL="343080" indent="-342720">
              <a:lnSpc>
                <a:spcPct val="100000"/>
              </a:lnSpc>
              <a:spcBef>
                <a:spcPts val="400"/>
              </a:spcBef>
            </a:pPr>
            <a:r>
              <a:rPr b="1" lang="en-US" sz="2000" spc="-1" strike="noStrike">
                <a:solidFill>
                  <a:srgbClr val="000000"/>
                </a:solidFill>
                <a:latin typeface="Calibri"/>
              </a:rPr>
              <a:t>                 </a:t>
            </a:r>
            <a:r>
              <a:rPr b="1" lang="en-US" sz="2000" spc="-1" strike="noStrike">
                <a:solidFill>
                  <a:srgbClr val="000000"/>
                </a:solidFill>
                <a:latin typeface="Calibri"/>
              </a:rPr>
              <a:t>Επίπεδο 1</a:t>
            </a:r>
            <a:endParaRPr b="0" lang="en-US" sz="2000" spc="-1" strike="noStrike">
              <a:solidFill>
                <a:srgbClr val="000000"/>
              </a:solidFill>
              <a:latin typeface="Calibri"/>
            </a:endParaRPr>
          </a:p>
          <a:p>
            <a:pPr marL="343080" indent="-342720">
              <a:lnSpc>
                <a:spcPct val="100000"/>
              </a:lnSpc>
              <a:spcBef>
                <a:spcPts val="400"/>
              </a:spcBef>
            </a:pPr>
            <a:endParaRPr b="0" lang="en-US" sz="2000" spc="-1" strike="noStrike">
              <a:solidFill>
                <a:srgbClr val="000000"/>
              </a:solidFill>
              <a:latin typeface="Calibri"/>
            </a:endParaRPr>
          </a:p>
        </p:txBody>
      </p:sp>
      <p:pic>
        <p:nvPicPr>
          <p:cNvPr id="500" name="Picture 5" descr=""/>
          <p:cNvPicPr/>
          <p:nvPr/>
        </p:nvPicPr>
        <p:blipFill>
          <a:blip r:embed="rId1"/>
          <a:stretch/>
        </p:blipFill>
        <p:spPr>
          <a:xfrm>
            <a:off x="3214800" y="1857240"/>
            <a:ext cx="2857320" cy="2088720"/>
          </a:xfrm>
          <a:prstGeom prst="rect">
            <a:avLst/>
          </a:prstGeom>
          <a:ln w="12600">
            <a:noFill/>
          </a:ln>
        </p:spPr>
      </p:pic>
      <p:sp>
        <p:nvSpPr>
          <p:cNvPr id="501" name="CustomShape 3"/>
          <p:cNvSpPr/>
          <p:nvPr/>
        </p:nvSpPr>
        <p:spPr>
          <a:xfrm>
            <a:off x="4097520" y="3500280"/>
            <a:ext cx="1351440" cy="39528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2000" spc="-1" strike="noStrike">
                <a:solidFill>
                  <a:srgbClr val="000000"/>
                </a:solidFill>
                <a:latin typeface="Verdana"/>
              </a:rPr>
              <a:t>physical</a:t>
            </a:r>
            <a:endParaRPr b="0" lang="en-US" sz="2000" spc="-1" strike="noStrike">
              <a:latin typeface="Arial"/>
            </a:endParaRPr>
          </a:p>
        </p:txBody>
      </p:sp>
      <p:sp>
        <p:nvSpPr>
          <p:cNvPr id="502" name="CustomShape 4"/>
          <p:cNvSpPr/>
          <p:nvPr/>
        </p:nvSpPr>
        <p:spPr>
          <a:xfrm>
            <a:off x="3357720" y="1928880"/>
            <a:ext cx="2571480" cy="395280"/>
          </a:xfrm>
          <a:prstGeom prst="rect">
            <a:avLst/>
          </a:prstGeom>
          <a:noFill/>
          <a:ln w="9360">
            <a:noFill/>
          </a:ln>
        </p:spPr>
        <p:style>
          <a:lnRef idx="0"/>
          <a:fillRef idx="0"/>
          <a:effectRef idx="0"/>
          <a:fontRef idx="minor"/>
        </p:style>
        <p:txBody>
          <a:bodyPr lIns="90000" rIns="90000" tIns="45000" bIns="45000"/>
          <a:p>
            <a:pPr algn="ctr">
              <a:lnSpc>
                <a:spcPct val="100000"/>
              </a:lnSpc>
            </a:pPr>
            <a:r>
              <a:rPr b="1" lang="en-US" sz="2000" spc="-1" strike="noStrike">
                <a:solidFill>
                  <a:srgbClr val="000000"/>
                </a:solidFill>
                <a:latin typeface="Verdana"/>
              </a:rPr>
              <a:t>application</a:t>
            </a:r>
            <a:endParaRPr b="0" lang="en-US" sz="2000" spc="-1" strike="noStrike">
              <a:latin typeface="Arial"/>
            </a:endParaRPr>
          </a:p>
        </p:txBody>
      </p:sp>
      <p:sp>
        <p:nvSpPr>
          <p:cNvPr id="503" name="CustomShape 5"/>
          <p:cNvSpPr/>
          <p:nvPr/>
        </p:nvSpPr>
        <p:spPr>
          <a:xfrm>
            <a:off x="3348000" y="2349360"/>
            <a:ext cx="2571480" cy="395280"/>
          </a:xfrm>
          <a:prstGeom prst="rect">
            <a:avLst/>
          </a:prstGeom>
          <a:noFill/>
          <a:ln w="9360">
            <a:noFill/>
          </a:ln>
        </p:spPr>
        <p:style>
          <a:lnRef idx="0"/>
          <a:fillRef idx="0"/>
          <a:effectRef idx="0"/>
          <a:fontRef idx="minor"/>
        </p:style>
        <p:txBody>
          <a:bodyPr lIns="90000" rIns="90000" tIns="45000" bIns="45000"/>
          <a:p>
            <a:pPr algn="ctr">
              <a:lnSpc>
                <a:spcPct val="100000"/>
              </a:lnSpc>
            </a:pPr>
            <a:r>
              <a:rPr b="1" lang="en-US" sz="2000" spc="-1" strike="noStrike">
                <a:solidFill>
                  <a:srgbClr val="000000"/>
                </a:solidFill>
                <a:latin typeface="Verdana"/>
              </a:rPr>
              <a:t>transport</a:t>
            </a:r>
            <a:endParaRPr b="0" lang="en-US" sz="2000" spc="-1" strike="noStrike">
              <a:latin typeface="Arial"/>
            </a:endParaRPr>
          </a:p>
        </p:txBody>
      </p:sp>
      <p:sp>
        <p:nvSpPr>
          <p:cNvPr id="504" name="CustomShape 6"/>
          <p:cNvSpPr/>
          <p:nvPr/>
        </p:nvSpPr>
        <p:spPr>
          <a:xfrm>
            <a:off x="3357720" y="2714760"/>
            <a:ext cx="2571480" cy="395280"/>
          </a:xfrm>
          <a:prstGeom prst="rect">
            <a:avLst/>
          </a:prstGeom>
          <a:noFill/>
          <a:ln w="9360">
            <a:noFill/>
          </a:ln>
        </p:spPr>
        <p:style>
          <a:lnRef idx="0"/>
          <a:fillRef idx="0"/>
          <a:effectRef idx="0"/>
          <a:fontRef idx="minor"/>
        </p:style>
        <p:txBody>
          <a:bodyPr lIns="90000" rIns="90000" tIns="45000" bIns="45000"/>
          <a:p>
            <a:pPr algn="ctr">
              <a:lnSpc>
                <a:spcPct val="100000"/>
              </a:lnSpc>
            </a:pPr>
            <a:r>
              <a:rPr b="1" lang="en-US" sz="2000" spc="-1" strike="noStrike">
                <a:solidFill>
                  <a:srgbClr val="000000"/>
                </a:solidFill>
                <a:latin typeface="Verdana"/>
              </a:rPr>
              <a:t>network</a:t>
            </a:r>
            <a:endParaRPr b="0" lang="en-US" sz="2000" spc="-1" strike="noStrike">
              <a:latin typeface="Arial"/>
            </a:endParaRPr>
          </a:p>
        </p:txBody>
      </p:sp>
      <p:sp>
        <p:nvSpPr>
          <p:cNvPr id="505" name="CustomShape 7"/>
          <p:cNvSpPr/>
          <p:nvPr/>
        </p:nvSpPr>
        <p:spPr>
          <a:xfrm>
            <a:off x="3357720" y="3100320"/>
            <a:ext cx="2571480" cy="395280"/>
          </a:xfrm>
          <a:prstGeom prst="rect">
            <a:avLst/>
          </a:prstGeom>
          <a:noFill/>
          <a:ln w="9360">
            <a:noFill/>
          </a:ln>
        </p:spPr>
        <p:style>
          <a:lnRef idx="0"/>
          <a:fillRef idx="0"/>
          <a:effectRef idx="0"/>
          <a:fontRef idx="minor"/>
        </p:style>
        <p:txBody>
          <a:bodyPr lIns="90000" rIns="90000" tIns="45000" bIns="45000"/>
          <a:p>
            <a:pPr algn="ctr">
              <a:lnSpc>
                <a:spcPct val="100000"/>
              </a:lnSpc>
            </a:pPr>
            <a:r>
              <a:rPr b="1" lang="en-US" sz="2000" spc="-1" strike="noStrike">
                <a:solidFill>
                  <a:srgbClr val="000000"/>
                </a:solidFill>
                <a:latin typeface="Verdana"/>
              </a:rPr>
              <a:t>link</a:t>
            </a:r>
            <a:endParaRPr b="0" lang="en-US" sz="2000" spc="-1" strike="noStrike">
              <a:latin typeface="Arial"/>
            </a:endParaRPr>
          </a:p>
        </p:txBody>
      </p:sp>
      <p:sp>
        <p:nvSpPr>
          <p:cNvPr id="506" name="CustomShape 8"/>
          <p:cNvSpPr/>
          <p:nvPr/>
        </p:nvSpPr>
        <p:spPr>
          <a:xfrm>
            <a:off x="3635280" y="3429000"/>
            <a:ext cx="1872720" cy="576000"/>
          </a:xfrm>
          <a:prstGeom prst="ellipse">
            <a:avLst/>
          </a:prstGeom>
          <a:noFill/>
          <a:ln w="57240">
            <a:solidFill>
              <a:srgbClr val="e5e500"/>
            </a:solidFill>
            <a:round/>
          </a:ln>
        </p:spPr>
        <p:style>
          <a:lnRef idx="0"/>
          <a:fillRef idx="0"/>
          <a:effectRef idx="0"/>
          <a:fontRef idx="minor"/>
        </p:style>
      </p:sp>
      <p:sp>
        <p:nvSpPr>
          <p:cNvPr id="507" name="CustomShape 9"/>
          <p:cNvSpPr/>
          <p:nvPr/>
        </p:nvSpPr>
        <p:spPr>
          <a:xfrm>
            <a:off x="0" y="4749840"/>
            <a:ext cx="9078480" cy="821880"/>
          </a:xfrm>
          <a:prstGeom prst="rect">
            <a:avLst/>
          </a:prstGeom>
          <a:noFill/>
          <a:ln w="12600">
            <a:noFill/>
          </a:ln>
        </p:spPr>
        <p:style>
          <a:lnRef idx="0"/>
          <a:fillRef idx="0"/>
          <a:effectRef idx="0"/>
          <a:fontRef idx="minor"/>
        </p:style>
        <p:txBody>
          <a:bodyPr lIns="90000" rIns="90000" tIns="45000" bIns="45000"/>
          <a:p>
            <a:pPr>
              <a:lnSpc>
                <a:spcPct val="100000"/>
              </a:lnSpc>
              <a:spcBef>
                <a:spcPts val="479"/>
              </a:spcBef>
            </a:pPr>
            <a:r>
              <a:rPr b="0" lang="en-US" sz="2400" spc="-1" strike="noStrike">
                <a:solidFill>
                  <a:srgbClr val="000000"/>
                </a:solidFill>
                <a:latin typeface="Verdana"/>
              </a:rPr>
              <a:t>Transmission of sequence of bits &amp; signals across a link</a:t>
            </a:r>
            <a:endParaRPr b="0" lang="en-US" sz="2400" spc="-1" strike="noStrike">
              <a:latin typeface="Arial"/>
            </a:endParaRPr>
          </a:p>
          <a:p>
            <a:pPr>
              <a:lnSpc>
                <a:spcPct val="100000"/>
              </a:lnSpc>
            </a:pPr>
            <a:endParaRPr b="0" lang="en-US" sz="2400" spc="-1" strike="noStrike">
              <a:latin typeface="Arial"/>
            </a:endParaRPr>
          </a:p>
        </p:txBody>
      </p:sp>
      <p:sp>
        <p:nvSpPr>
          <p:cNvPr id="508" name="Line 10"/>
          <p:cNvSpPr/>
          <p:nvPr/>
        </p:nvSpPr>
        <p:spPr>
          <a:xfrm flipV="1">
            <a:off x="4284360" y="4005000"/>
            <a:ext cx="142920" cy="792360"/>
          </a:xfrm>
          <a:prstGeom prst="line">
            <a:avLst/>
          </a:prstGeom>
          <a:ln w="12600">
            <a:solidFill>
              <a:schemeClr val="tx1"/>
            </a:solidFill>
            <a:round/>
            <a:tailEnd len="sm" type="triangle" w="sm"/>
          </a:ln>
        </p:spPr>
        <p:style>
          <a:lnRef idx="0"/>
          <a:fillRef idx="0"/>
          <a:effectRef idx="0"/>
          <a:fontRef idx="minor"/>
        </p:style>
      </p:sp>
      <p:sp>
        <p:nvSpPr>
          <p:cNvPr id="509" name="CustomShape 11"/>
          <p:cNvSpPr/>
          <p:nvPr/>
        </p:nvSpPr>
        <p:spPr>
          <a:xfrm>
            <a:off x="0" y="5715000"/>
            <a:ext cx="9524520" cy="456120"/>
          </a:xfrm>
          <a:prstGeom prst="rect">
            <a:avLst/>
          </a:prstGeom>
          <a:noFill/>
          <a:ln>
            <a:noFill/>
          </a:ln>
        </p:spPr>
        <p:style>
          <a:lnRef idx="0"/>
          <a:fillRef idx="0"/>
          <a:effectRef idx="0"/>
          <a:fontRef idx="minor"/>
        </p:style>
        <p:txBody>
          <a:bodyPr lIns="90000" rIns="90000" tIns="45000" bIns="45000"/>
          <a:p>
            <a:pPr marL="216000" indent="-216000">
              <a:lnSpc>
                <a:spcPct val="100000"/>
              </a:lnSpc>
              <a:buClr>
                <a:srgbClr val="000000"/>
              </a:buClr>
              <a:buFont typeface="Webdings" charset="2"/>
              <a:buChar char=""/>
            </a:pPr>
            <a:r>
              <a:rPr b="0" lang="en-US" sz="2400" spc="-1" strike="noStrike">
                <a:solidFill>
                  <a:srgbClr val="000000"/>
                </a:solidFill>
                <a:latin typeface="Verdana"/>
              </a:rPr>
              <a:t> </a:t>
            </a:r>
            <a:r>
              <a:rPr b="0" lang="en-US" sz="2400" spc="-1" strike="noStrike">
                <a:solidFill>
                  <a:srgbClr val="000000"/>
                </a:solidFill>
                <a:latin typeface="Verdana"/>
              </a:rPr>
              <a:t>Signal: “superimposition” of electromagnetic waves</a:t>
            </a:r>
            <a:endParaRPr b="0" lang="en-US" sz="2400" spc="-1" strike="noStrike">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0" name="TextShape 1"/>
          <p:cNvSpPr txBox="1"/>
          <p:nvPr/>
        </p:nvSpPr>
        <p:spPr>
          <a:xfrm>
            <a:off x="6553080" y="6245280"/>
            <a:ext cx="1980720" cy="475920"/>
          </a:xfrm>
          <a:prstGeom prst="rect">
            <a:avLst/>
          </a:prstGeom>
          <a:noFill/>
          <a:ln>
            <a:noFill/>
          </a:ln>
        </p:spPr>
        <p:txBody>
          <a:bodyPr anchor="ctr"/>
          <a:p>
            <a:pPr algn="r">
              <a:lnSpc>
                <a:spcPct val="100000"/>
              </a:lnSpc>
            </a:pPr>
            <a:fld id="{1DBB7C82-C0F2-4B44-BB78-AB551B7C733B}" type="slidenum">
              <a:rPr b="0" lang="en-US" sz="1200" spc="-1" strike="noStrike">
                <a:solidFill>
                  <a:srgbClr val="8b8b8b"/>
                </a:solidFill>
                <a:latin typeface="Verdana"/>
              </a:rPr>
              <a:t>&lt;number&gt;</a:t>
            </a:fld>
            <a:endParaRPr b="0" lang="en-US" sz="1200" spc="-1" strike="noStrike">
              <a:latin typeface="Times New Roman"/>
            </a:endParaRPr>
          </a:p>
        </p:txBody>
      </p:sp>
      <p:sp>
        <p:nvSpPr>
          <p:cNvPr id="941" name="TextShape 2"/>
          <p:cNvSpPr txBox="1"/>
          <p:nvPr/>
        </p:nvSpPr>
        <p:spPr>
          <a:xfrm>
            <a:off x="574560" y="304920"/>
            <a:ext cx="8000640" cy="1215720"/>
          </a:xfrm>
          <a:prstGeom prst="rect">
            <a:avLst/>
          </a:prstGeom>
          <a:noFill/>
          <a:ln w="9360">
            <a:noFill/>
          </a:ln>
        </p:spPr>
        <p:txBody>
          <a:bodyPr anchor="ctr"/>
          <a:p>
            <a:endParaRPr b="0" lang="en-US" sz="4400" spc="-1" strike="noStrike">
              <a:solidFill>
                <a:srgbClr val="000000"/>
              </a:solidFill>
              <a:latin typeface="Verdana"/>
            </a:endParaRPr>
          </a:p>
        </p:txBody>
      </p:sp>
      <p:sp>
        <p:nvSpPr>
          <p:cNvPr id="942" name="TextShape 3"/>
          <p:cNvSpPr txBox="1"/>
          <p:nvPr/>
        </p:nvSpPr>
        <p:spPr>
          <a:xfrm>
            <a:off x="533520" y="1676520"/>
            <a:ext cx="3927240" cy="4266720"/>
          </a:xfrm>
          <a:prstGeom prst="rect">
            <a:avLst/>
          </a:prstGeom>
          <a:noFill/>
          <a:ln w="9360">
            <a:noFill/>
          </a:ln>
        </p:spPr>
        <p:txBody>
          <a:bodyPr/>
          <a:p>
            <a:pPr marL="343080" indent="-342720">
              <a:lnSpc>
                <a:spcPct val="100000"/>
              </a:lnSpc>
              <a:spcBef>
                <a:spcPts val="641"/>
              </a:spcBef>
            </a:pPr>
            <a:endParaRPr b="0" lang="en-US" sz="3200" spc="-1" strike="noStrike">
              <a:solidFill>
                <a:srgbClr val="000000"/>
              </a:solidFill>
              <a:latin typeface="Calibri"/>
            </a:endParaRPr>
          </a:p>
          <a:p>
            <a:pPr>
              <a:lnSpc>
                <a:spcPct val="100000"/>
              </a:lnSpc>
              <a:spcBef>
                <a:spcPts val="479"/>
              </a:spcBef>
            </a:pPr>
            <a:endParaRPr b="0" lang="en-US" sz="3200" spc="-1" strike="noStrike">
              <a:solidFill>
                <a:srgbClr val="000000"/>
              </a:solidFill>
              <a:latin typeface="Calibri"/>
            </a:endParaRPr>
          </a:p>
        </p:txBody>
      </p:sp>
      <p:pic>
        <p:nvPicPr>
          <p:cNvPr id="943" name="Picture 4" descr=""/>
          <p:cNvPicPr/>
          <p:nvPr/>
        </p:nvPicPr>
        <p:blipFill>
          <a:blip r:embed="rId1"/>
          <a:stretch/>
        </p:blipFill>
        <p:spPr>
          <a:xfrm>
            <a:off x="0" y="838080"/>
            <a:ext cx="9143640" cy="6444720"/>
          </a:xfrm>
          <a:prstGeom prst="rect">
            <a:avLst/>
          </a:prstGeom>
          <a:ln w="9360">
            <a:noFill/>
          </a:ln>
        </p:spPr>
      </p:pic>
      <p:sp>
        <p:nvSpPr>
          <p:cNvPr id="944" name="Line 4"/>
          <p:cNvSpPr/>
          <p:nvPr/>
        </p:nvSpPr>
        <p:spPr>
          <a:xfrm flipV="1">
            <a:off x="2514600" y="1066680"/>
            <a:ext cx="228600" cy="609480"/>
          </a:xfrm>
          <a:prstGeom prst="line">
            <a:avLst/>
          </a:prstGeom>
          <a:ln w="9360">
            <a:solidFill>
              <a:schemeClr val="tx1"/>
            </a:solidFill>
            <a:round/>
            <a:headEnd len="med" type="triangle" w="med"/>
          </a:ln>
        </p:spPr>
        <p:style>
          <a:lnRef idx="0"/>
          <a:fillRef idx="0"/>
          <a:effectRef idx="0"/>
          <a:fontRef idx="minor"/>
        </p:style>
      </p:sp>
      <p:sp>
        <p:nvSpPr>
          <p:cNvPr id="945" name="CustomShape 5"/>
          <p:cNvSpPr/>
          <p:nvPr/>
        </p:nvSpPr>
        <p:spPr>
          <a:xfrm>
            <a:off x="-170280" y="762120"/>
            <a:ext cx="924444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808000"/>
                </a:solidFill>
                <a:latin typeface="Tahoma"/>
              </a:rPr>
              <a:t>Adds redundancy to protect the digital information from noise and interference</a:t>
            </a:r>
            <a:endParaRPr b="0" lang="en-US" sz="1800" spc="-1" strike="noStrike">
              <a:latin typeface="Arial"/>
            </a:endParaRPr>
          </a:p>
        </p:txBody>
      </p:sp>
      <p:sp>
        <p:nvSpPr>
          <p:cNvPr id="946" name="Line 6"/>
          <p:cNvSpPr/>
          <p:nvPr/>
        </p:nvSpPr>
        <p:spPr>
          <a:xfrm flipH="1">
            <a:off x="5181480" y="1447560"/>
            <a:ext cx="76320" cy="304920"/>
          </a:xfrm>
          <a:prstGeom prst="line">
            <a:avLst/>
          </a:prstGeom>
          <a:ln w="9360">
            <a:solidFill>
              <a:schemeClr val="tx1"/>
            </a:solidFill>
            <a:round/>
            <a:tailEnd len="med" type="triangle" w="med"/>
          </a:ln>
        </p:spPr>
        <p:style>
          <a:lnRef idx="0"/>
          <a:fillRef idx="0"/>
          <a:effectRef idx="0"/>
          <a:fontRef idx="minor"/>
        </p:style>
      </p:sp>
      <p:sp>
        <p:nvSpPr>
          <p:cNvPr id="947" name="CustomShape 7"/>
          <p:cNvSpPr/>
          <p:nvPr/>
        </p:nvSpPr>
        <p:spPr>
          <a:xfrm>
            <a:off x="3657600" y="1143000"/>
            <a:ext cx="4997160" cy="638280"/>
          </a:xfrm>
          <a:prstGeom prst="rect">
            <a:avLst/>
          </a:prstGeom>
          <a:noFill/>
          <a:ln w="9360">
            <a:noFill/>
          </a:ln>
        </p:spPr>
        <p:style>
          <a:lnRef idx="0"/>
          <a:fillRef idx="0"/>
          <a:effectRef idx="0"/>
          <a:fontRef idx="minor"/>
        </p:style>
        <p:txBody>
          <a:bodyPr lIns="90000" rIns="90000" tIns="45000" bIns="45000"/>
          <a:p>
            <a:pPr>
              <a:lnSpc>
                <a:spcPct val="100000"/>
              </a:lnSpc>
            </a:pPr>
            <a:r>
              <a:rPr b="0" lang="en-US" sz="1800" spc="-1" strike="noStrike">
                <a:solidFill>
                  <a:srgbClr val="808000"/>
                </a:solidFill>
                <a:latin typeface="Tahoma"/>
              </a:rPr>
              <a:t>Bits mapped to signal (analog signal waveform)</a:t>
            </a:r>
            <a:endParaRPr b="0" lang="en-US" sz="1800" spc="-1" strike="noStrike">
              <a:latin typeface="Arial"/>
            </a:endParaRPr>
          </a:p>
        </p:txBody>
      </p:sp>
      <p:sp>
        <p:nvSpPr>
          <p:cNvPr id="948" name="CustomShape 8"/>
          <p:cNvSpPr/>
          <p:nvPr/>
        </p:nvSpPr>
        <p:spPr>
          <a:xfrm>
            <a:off x="4420080" y="2286000"/>
            <a:ext cx="1373040" cy="3337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1600" spc="-1" strike="noStrike">
                <a:solidFill>
                  <a:srgbClr val="3366ff"/>
                </a:solidFill>
                <a:latin typeface="Tahoma"/>
              </a:rPr>
              <a:t>e.g., GFSK</a:t>
            </a:r>
            <a:endParaRPr b="0" lang="en-US" sz="1600" spc="-1" strike="noStrike">
              <a:latin typeface="Arial"/>
            </a:endParaRPr>
          </a:p>
        </p:txBody>
      </p:sp>
      <p:sp>
        <p:nvSpPr>
          <p:cNvPr id="949" name="CustomShape 9"/>
          <p:cNvSpPr/>
          <p:nvPr/>
        </p:nvSpPr>
        <p:spPr>
          <a:xfrm>
            <a:off x="5773680" y="2362320"/>
            <a:ext cx="1679400" cy="63900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1800" spc="-1" strike="noStrike">
                <a:solidFill>
                  <a:srgbClr val="3366ff"/>
                </a:solidFill>
                <a:latin typeface="Tahoma"/>
              </a:rPr>
              <a:t>e.g., TDMA,</a:t>
            </a:r>
            <a:endParaRPr b="0" lang="en-US" sz="1800" spc="-1" strike="noStrike">
              <a:latin typeface="Arial"/>
            </a:endParaRPr>
          </a:p>
          <a:p>
            <a:pPr>
              <a:lnSpc>
                <a:spcPct val="100000"/>
              </a:lnSpc>
            </a:pPr>
            <a:r>
              <a:rPr b="1" lang="en-US" sz="1800" spc="-1" strike="noStrike">
                <a:solidFill>
                  <a:srgbClr val="3366ff"/>
                </a:solidFill>
                <a:latin typeface="Tahoma"/>
              </a:rPr>
              <a:t> </a:t>
            </a:r>
            <a:r>
              <a:rPr b="1" lang="en-US" sz="1800" spc="-1" strike="noStrike">
                <a:solidFill>
                  <a:srgbClr val="3366ff"/>
                </a:solidFill>
                <a:latin typeface="Tahoma"/>
              </a:rPr>
              <a:t>CDMA</a:t>
            </a:r>
            <a:endParaRPr b="0" lang="en-US" sz="1800" spc="-1" strike="noStrike">
              <a:latin typeface="Arial"/>
            </a:endParaRPr>
          </a:p>
        </p:txBody>
      </p:sp>
      <p:sp>
        <p:nvSpPr>
          <p:cNvPr id="950" name="CustomShape 10"/>
          <p:cNvSpPr/>
          <p:nvPr/>
        </p:nvSpPr>
        <p:spPr>
          <a:xfrm>
            <a:off x="4343400" y="1523880"/>
            <a:ext cx="1447560" cy="1371240"/>
          </a:xfrm>
          <a:prstGeom prst="ellipse">
            <a:avLst/>
          </a:prstGeom>
          <a:noFill/>
          <a:ln w="57240">
            <a:solidFill>
              <a:srgbClr val="ffcc00"/>
            </a:solidFill>
            <a:round/>
          </a:ln>
        </p:spPr>
        <p:style>
          <a:lnRef idx="0"/>
          <a:fillRef idx="0"/>
          <a:effectRef idx="0"/>
          <a:fontRef idx="minor"/>
        </p:style>
      </p:sp>
      <p:sp>
        <p:nvSpPr>
          <p:cNvPr id="951" name="CustomShape 11"/>
          <p:cNvSpPr/>
          <p:nvPr/>
        </p:nvSpPr>
        <p:spPr>
          <a:xfrm>
            <a:off x="5715000" y="1447920"/>
            <a:ext cx="1447560" cy="1676160"/>
          </a:xfrm>
          <a:prstGeom prst="ellipse">
            <a:avLst/>
          </a:prstGeom>
          <a:noFill/>
          <a:ln w="57240">
            <a:solidFill>
              <a:srgbClr val="ffcc00"/>
            </a:solidFill>
            <a:round/>
          </a:ln>
        </p:spPr>
        <p:style>
          <a:lnRef idx="0"/>
          <a:fillRef idx="0"/>
          <a:effectRef idx="0"/>
          <a:fontRef idx="minor"/>
        </p:style>
      </p:sp>
    </p:spTree>
  </p:cSld>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2" name="TextShape 1"/>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Antenna (1/2)</a:t>
            </a:r>
            <a:endParaRPr b="0" lang="en-US" sz="4400" spc="-1" strike="noStrike">
              <a:solidFill>
                <a:srgbClr val="000000"/>
              </a:solidFill>
              <a:latin typeface="Verdana"/>
            </a:endParaRPr>
          </a:p>
        </p:txBody>
      </p:sp>
      <p:sp>
        <p:nvSpPr>
          <p:cNvPr id="953" name="TextShape 2"/>
          <p:cNvSpPr txBox="1"/>
          <p:nvPr/>
        </p:nvSpPr>
        <p:spPr>
          <a:xfrm>
            <a:off x="6553080" y="6356520"/>
            <a:ext cx="2133360" cy="364680"/>
          </a:xfrm>
          <a:prstGeom prst="rect">
            <a:avLst/>
          </a:prstGeom>
          <a:noFill/>
          <a:ln>
            <a:noFill/>
          </a:ln>
        </p:spPr>
        <p:txBody>
          <a:bodyPr anchor="ctr"/>
          <a:p>
            <a:pPr algn="r">
              <a:lnSpc>
                <a:spcPct val="100000"/>
              </a:lnSpc>
            </a:pPr>
            <a:fld id="{63837479-91BD-4706-9010-F8B4BE36485A}" type="slidenum">
              <a:rPr b="0" lang="en-US" sz="1200" spc="-1" strike="noStrike">
                <a:solidFill>
                  <a:srgbClr val="8b8b8b"/>
                </a:solidFill>
                <a:latin typeface="Verdana"/>
              </a:rPr>
              <a:t>&lt;number&gt;</a:t>
            </a:fld>
            <a:endParaRPr b="0" lang="en-US" sz="1200" spc="-1" strike="noStrike">
              <a:latin typeface="Times New Roman"/>
            </a:endParaRPr>
          </a:p>
        </p:txBody>
      </p:sp>
      <p:sp>
        <p:nvSpPr>
          <p:cNvPr id="954" name="TextShape 3"/>
          <p:cNvSpPr txBox="1"/>
          <p:nvPr/>
        </p:nvSpPr>
        <p:spPr>
          <a:xfrm>
            <a:off x="0" y="1981080"/>
            <a:ext cx="9143640" cy="4525560"/>
          </a:xfrm>
          <a:prstGeom prst="rect">
            <a:avLst/>
          </a:prstGeom>
          <a:noFill/>
          <a:ln w="9360">
            <a:noFill/>
          </a:ln>
        </p:spPr>
        <p:txBody>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Made of conducting material</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Radio waves hitting an antenna cause </a:t>
            </a:r>
            <a:r>
              <a:rPr b="1" i="1" lang="en-US" sz="2400" spc="-1" strike="noStrike">
                <a:solidFill>
                  <a:srgbClr val="00b050"/>
                </a:solidFill>
                <a:latin typeface="Calibri"/>
              </a:rPr>
              <a:t>electrons to flow in the conductor</a:t>
            </a:r>
            <a:r>
              <a:rPr b="1" i="1" lang="en-US" sz="2400" spc="-1" strike="noStrike">
                <a:solidFill>
                  <a:srgbClr val="92d050"/>
                </a:solidFill>
                <a:latin typeface="Calibri"/>
              </a:rPr>
              <a:t> </a:t>
            </a:r>
            <a:r>
              <a:rPr b="0" lang="en-US" sz="2400" spc="-1" strike="noStrike">
                <a:solidFill>
                  <a:srgbClr val="000000"/>
                </a:solidFill>
                <a:latin typeface="Calibri"/>
              </a:rPr>
              <a:t>and </a:t>
            </a:r>
            <a:r>
              <a:rPr b="1" i="1" lang="en-US" sz="2400" spc="-1" strike="noStrike">
                <a:solidFill>
                  <a:srgbClr val="ff0000"/>
                </a:solidFill>
                <a:latin typeface="Calibri"/>
              </a:rPr>
              <a:t>create current</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Likewise, </a:t>
            </a:r>
            <a:r>
              <a:rPr b="1" i="1" lang="en-US" sz="2400" spc="-1" strike="noStrike">
                <a:solidFill>
                  <a:srgbClr val="ff0000"/>
                </a:solidFill>
                <a:latin typeface="Calibri"/>
              </a:rPr>
              <a:t>applying a current </a:t>
            </a:r>
            <a:r>
              <a:rPr b="0" i="1" lang="en-US" sz="2400" spc="-1" strike="noStrike">
                <a:solidFill>
                  <a:srgbClr val="000000"/>
                </a:solidFill>
                <a:latin typeface="Calibri"/>
              </a:rPr>
              <a:t>to an antenna </a:t>
            </a:r>
            <a:r>
              <a:rPr b="0" lang="en-US" sz="2400" spc="-1" strike="noStrike">
                <a:solidFill>
                  <a:srgbClr val="000000"/>
                </a:solidFill>
                <a:latin typeface="Calibri"/>
              </a:rPr>
              <a:t>creates an </a:t>
            </a:r>
            <a:r>
              <a:rPr b="1" i="1" lang="en-US" sz="2400" spc="-1" strike="noStrike">
                <a:solidFill>
                  <a:srgbClr val="00b050"/>
                </a:solidFill>
                <a:latin typeface="Calibri"/>
              </a:rPr>
              <a:t>electric field </a:t>
            </a:r>
            <a:r>
              <a:rPr b="0" lang="en-US" sz="2400" spc="-1" strike="noStrike">
                <a:solidFill>
                  <a:srgbClr val="000000"/>
                </a:solidFill>
                <a:latin typeface="Calibri"/>
              </a:rPr>
              <a:t>around the antenna</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As </a:t>
            </a:r>
            <a:r>
              <a:rPr b="0" i="1" lang="en-US" sz="2400" spc="-1" strike="noStrike">
                <a:solidFill>
                  <a:srgbClr val="000000"/>
                </a:solidFill>
                <a:latin typeface="Calibri"/>
              </a:rPr>
              <a:t>the current of the antenna changes</a:t>
            </a:r>
            <a:r>
              <a:rPr b="0" lang="en-US" sz="2400" spc="-1" strike="noStrike">
                <a:solidFill>
                  <a:srgbClr val="000000"/>
                </a:solidFill>
                <a:latin typeface="Calibri"/>
              </a:rPr>
              <a:t>, so does </a:t>
            </a:r>
            <a:r>
              <a:rPr b="1" i="1" lang="en-US" sz="2400" spc="-1" strike="noStrike">
                <a:solidFill>
                  <a:srgbClr val="000000"/>
                </a:solidFill>
                <a:latin typeface="Calibri"/>
              </a:rPr>
              <a:t>the electric field</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A </a:t>
            </a:r>
            <a:r>
              <a:rPr b="1" i="1" lang="en-US" sz="2400" spc="-1" strike="noStrike">
                <a:solidFill>
                  <a:srgbClr val="00b050"/>
                </a:solidFill>
                <a:latin typeface="Calibri"/>
              </a:rPr>
              <a:t>changing electric field causes a magnetic field</a:t>
            </a:r>
            <a:r>
              <a:rPr b="0" lang="en-US" sz="2400" spc="-1" strike="noStrike">
                <a:solidFill>
                  <a:srgbClr val="000000"/>
                </a:solidFill>
                <a:latin typeface="Calibri"/>
              </a:rPr>
              <a:t>, and </a:t>
            </a:r>
            <a:endParaRPr b="0" lang="en-US" sz="2400" spc="-1" strike="noStrike">
              <a:solidFill>
                <a:srgbClr val="000000"/>
              </a:solidFill>
              <a:latin typeface="Calibri"/>
            </a:endParaRPr>
          </a:p>
          <a:p>
            <a:pPr marL="343080" indent="-342720">
              <a:lnSpc>
                <a:spcPct val="100000"/>
              </a:lnSpc>
              <a:spcBef>
                <a:spcPts val="479"/>
              </a:spcBef>
            </a:pPr>
            <a:r>
              <a:rPr b="0" lang="en-US" sz="2400" spc="-1" strike="noStrike">
                <a:solidFill>
                  <a:srgbClr val="000000"/>
                </a:solidFill>
                <a:latin typeface="Calibri"/>
              </a:rPr>
              <a:t>           </a:t>
            </a:r>
            <a:r>
              <a:rPr b="0" lang="en-US" sz="2400" spc="-1" strike="noStrike">
                <a:solidFill>
                  <a:srgbClr val="000000"/>
                </a:solidFill>
                <a:latin typeface="Calibri"/>
              </a:rPr>
              <a:t>the wave is off …</a:t>
            </a:r>
            <a:endParaRPr b="0" lang="en-US" sz="2400" spc="-1" strike="noStrike">
              <a:solidFill>
                <a:srgbClr val="000000"/>
              </a:solidFill>
              <a:latin typeface="Calibri"/>
            </a:endParaRPr>
          </a:p>
        </p:txBody>
      </p:sp>
    </p:spTree>
  </p:cSld>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5" name="TextShape 1"/>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Antenna (2/2)</a:t>
            </a:r>
            <a:endParaRPr b="0" lang="en-US" sz="4400" spc="-1" strike="noStrike">
              <a:solidFill>
                <a:srgbClr val="000000"/>
              </a:solidFill>
              <a:latin typeface="Verdana"/>
            </a:endParaRPr>
          </a:p>
        </p:txBody>
      </p:sp>
      <p:sp>
        <p:nvSpPr>
          <p:cNvPr id="956" name="TextShape 2"/>
          <p:cNvSpPr txBox="1"/>
          <p:nvPr/>
        </p:nvSpPr>
        <p:spPr>
          <a:xfrm>
            <a:off x="6553080" y="6356520"/>
            <a:ext cx="2133360" cy="364680"/>
          </a:xfrm>
          <a:prstGeom prst="rect">
            <a:avLst/>
          </a:prstGeom>
          <a:noFill/>
          <a:ln>
            <a:noFill/>
          </a:ln>
        </p:spPr>
        <p:txBody>
          <a:bodyPr anchor="ctr"/>
          <a:p>
            <a:pPr algn="r">
              <a:lnSpc>
                <a:spcPct val="100000"/>
              </a:lnSpc>
            </a:pPr>
            <a:fld id="{FD6AC7AC-2551-4B7D-A253-971204D8DEFF}" type="slidenum">
              <a:rPr b="0" lang="en-US" sz="1200" spc="-1" strike="noStrike">
                <a:solidFill>
                  <a:srgbClr val="8b8b8b"/>
                </a:solidFill>
                <a:latin typeface="Verdana"/>
              </a:rPr>
              <a:t>&lt;number&gt;</a:t>
            </a:fld>
            <a:endParaRPr b="0" lang="en-US" sz="1200" spc="-1" strike="noStrike">
              <a:latin typeface="Times New Roman"/>
            </a:endParaRPr>
          </a:p>
        </p:txBody>
      </p:sp>
      <p:sp>
        <p:nvSpPr>
          <p:cNvPr id="957" name="TextShape 3"/>
          <p:cNvSpPr txBox="1"/>
          <p:nvPr/>
        </p:nvSpPr>
        <p:spPr>
          <a:xfrm>
            <a:off x="0" y="1447920"/>
            <a:ext cx="9143640" cy="4525560"/>
          </a:xfrm>
          <a:prstGeom prst="rect">
            <a:avLst/>
          </a:prstGeom>
          <a:noFill/>
          <a:ln w="9360">
            <a:noFill/>
          </a:ln>
        </p:spPr>
        <p:txBody>
          <a:bodyPr/>
          <a:p>
            <a:pPr marL="343080" indent="-342720">
              <a:lnSpc>
                <a:spcPct val="100000"/>
              </a:lnSpc>
              <a:spcBef>
                <a:spcPts val="479"/>
              </a:spcBef>
            </a:pPr>
            <a:endParaRPr b="0" lang="en-US" sz="3200" spc="-1" strike="noStrike">
              <a:solidFill>
                <a:srgbClr val="000000"/>
              </a:solidFill>
              <a:latin typeface="Calibri"/>
            </a:endParaRPr>
          </a:p>
          <a:p>
            <a:pPr marL="343080" indent="-342720">
              <a:lnSpc>
                <a:spcPct val="100000"/>
              </a:lnSpc>
              <a:spcBef>
                <a:spcPts val="479"/>
              </a:spcBef>
              <a:buClr>
                <a:srgbClr val="ff0000"/>
              </a:buClr>
              <a:buFont typeface="Arial"/>
              <a:buChar char="•"/>
            </a:pPr>
            <a:r>
              <a:rPr b="1" lang="en-US" sz="2400" spc="-1" strike="noStrike">
                <a:solidFill>
                  <a:srgbClr val="ff0000"/>
                </a:solidFill>
                <a:latin typeface="Calibri"/>
              </a:rPr>
              <a:t>Antenna gain</a:t>
            </a:r>
            <a:r>
              <a:rPr b="0" lang="en-US" sz="2400" spc="-1" strike="noStrike">
                <a:solidFill>
                  <a:srgbClr val="ff0000"/>
                </a:solidFill>
                <a:latin typeface="Calibri"/>
              </a:rPr>
              <a:t> </a:t>
            </a:r>
            <a:endParaRPr b="0" lang="en-US" sz="2400" spc="-1" strike="noStrike">
              <a:solidFill>
                <a:srgbClr val="000000"/>
              </a:solidFill>
              <a:latin typeface="Calibri"/>
            </a:endParaRPr>
          </a:p>
          <a:p>
            <a:pPr marL="343080" indent="-342720">
              <a:lnSpc>
                <a:spcPct val="100000"/>
              </a:lnSpc>
              <a:spcBef>
                <a:spcPts val="479"/>
              </a:spcBef>
            </a:pPr>
            <a:r>
              <a:rPr b="0" lang="en-US" sz="2400" spc="-1" strike="noStrike">
                <a:solidFill>
                  <a:srgbClr val="000000"/>
                </a:solidFill>
                <a:latin typeface="Calibri"/>
              </a:rPr>
              <a:t>     </a:t>
            </a:r>
            <a:r>
              <a:rPr b="0" lang="en-US" sz="2400" spc="-1" strike="noStrike">
                <a:solidFill>
                  <a:srgbClr val="000000"/>
                </a:solidFill>
                <a:latin typeface="Calibri"/>
              </a:rPr>
              <a:t>the extent to which it</a:t>
            </a:r>
            <a:r>
              <a:rPr b="0" lang="en-US" sz="2400" spc="-1" strike="noStrike">
                <a:solidFill>
                  <a:srgbClr val="ff0000"/>
                </a:solidFill>
                <a:latin typeface="Calibri"/>
              </a:rPr>
              <a:t> </a:t>
            </a:r>
            <a:r>
              <a:rPr b="1" lang="en-US" sz="2400" spc="-1" strike="noStrike">
                <a:solidFill>
                  <a:srgbClr val="ff0000"/>
                </a:solidFill>
                <a:latin typeface="Calibri"/>
              </a:rPr>
              <a:t>enhances the signal</a:t>
            </a:r>
            <a:r>
              <a:rPr b="0" lang="en-US" sz="2400" spc="-1" strike="noStrike">
                <a:solidFill>
                  <a:srgbClr val="ff0000"/>
                </a:solidFill>
                <a:latin typeface="Calibri"/>
              </a:rPr>
              <a:t> </a:t>
            </a:r>
            <a:r>
              <a:rPr b="0" lang="en-US" sz="2400" spc="-1" strike="noStrike">
                <a:solidFill>
                  <a:srgbClr val="000000"/>
                </a:solidFill>
                <a:latin typeface="Calibri"/>
              </a:rPr>
              <a:t>in its preferred direction</a:t>
            </a:r>
            <a:endParaRPr b="0" lang="en-US" sz="2400" spc="-1" strike="noStrike">
              <a:solidFill>
                <a:srgbClr val="000000"/>
              </a:solidFill>
              <a:latin typeface="Calibri"/>
            </a:endParaRPr>
          </a:p>
          <a:p>
            <a:pPr marL="343080" indent="-342720">
              <a:lnSpc>
                <a:spcPct val="100000"/>
              </a:lnSpc>
              <a:spcBef>
                <a:spcPts val="479"/>
              </a:spcBef>
            </a:pPr>
            <a:r>
              <a:rPr b="0" lang="en-US" sz="2400" spc="-1" strike="noStrike">
                <a:solidFill>
                  <a:srgbClr val="000000"/>
                </a:solidFill>
                <a:latin typeface="Calibri"/>
              </a:rPr>
              <a:t>     </a:t>
            </a:r>
            <a:r>
              <a:rPr b="0" lang="en-US" sz="2400" spc="-1" strike="noStrike">
                <a:solidFill>
                  <a:srgbClr val="000000"/>
                </a:solidFill>
                <a:latin typeface="Calibri"/>
              </a:rPr>
              <a:t>combines antenna directivity and electrical efficiency</a:t>
            </a:r>
            <a:endParaRPr b="0" lang="en-US" sz="2400" spc="-1" strike="noStrike">
              <a:solidFill>
                <a:srgbClr val="000000"/>
              </a:solidFill>
              <a:latin typeface="Calibri"/>
            </a:endParaRPr>
          </a:p>
          <a:p>
            <a:pPr marL="343080" indent="-342720">
              <a:lnSpc>
                <a:spcPct val="100000"/>
              </a:lnSpc>
              <a:spcBef>
                <a:spcPts val="479"/>
              </a:spcBef>
            </a:pPr>
            <a:r>
              <a:rPr b="0" lang="en-US" sz="2400" spc="-1" strike="noStrike">
                <a:solidFill>
                  <a:srgbClr val="000000"/>
                </a:solidFill>
                <a:latin typeface="Calibri"/>
              </a:rPr>
              <a:t> </a:t>
            </a:r>
            <a:r>
              <a:rPr b="0" lang="en-US" sz="2400" spc="-1" strike="noStrike" u="sng">
                <a:solidFill>
                  <a:srgbClr val="000000"/>
                </a:solidFill>
                <a:uFillTx/>
                <a:latin typeface="Calibri"/>
              </a:rPr>
              <a:t>Transmitting antenna</a:t>
            </a:r>
            <a:r>
              <a:rPr b="0" lang="en-US" sz="2400" spc="-1" strike="noStrike">
                <a:solidFill>
                  <a:srgbClr val="000000"/>
                </a:solidFill>
                <a:latin typeface="Calibri"/>
              </a:rPr>
              <a:t>: how well the antenna converts input power into radio waves headed in a specific direction.</a:t>
            </a:r>
            <a:endParaRPr b="0" lang="en-US" sz="2400" spc="-1" strike="noStrike">
              <a:solidFill>
                <a:srgbClr val="000000"/>
              </a:solidFill>
              <a:latin typeface="Calibri"/>
            </a:endParaRPr>
          </a:p>
          <a:p>
            <a:pPr marL="343080" indent="-342720">
              <a:lnSpc>
                <a:spcPct val="100000"/>
              </a:lnSpc>
              <a:spcBef>
                <a:spcPts val="479"/>
              </a:spcBef>
            </a:pPr>
            <a:r>
              <a:rPr b="0" lang="en-US" sz="2400" spc="-1" strike="noStrike" u="sng">
                <a:solidFill>
                  <a:srgbClr val="000000"/>
                </a:solidFill>
                <a:uFillTx/>
                <a:latin typeface="Calibri"/>
              </a:rPr>
              <a:t>Receiving antenna</a:t>
            </a:r>
            <a:r>
              <a:rPr b="0" lang="en-US" sz="2400" spc="-1" strike="noStrike">
                <a:solidFill>
                  <a:srgbClr val="000000"/>
                </a:solidFill>
                <a:latin typeface="Calibri"/>
              </a:rPr>
              <a:t>: how well the antenna converts the arriving waves from a specified direction into electrical power.</a:t>
            </a:r>
            <a:endParaRPr b="0" lang="en-US" sz="2400" spc="-1" strike="noStrike">
              <a:solidFill>
                <a:srgbClr val="000000"/>
              </a:solidFill>
              <a:latin typeface="Calibri"/>
            </a:endParaRPr>
          </a:p>
          <a:p>
            <a:pPr marL="343080" indent="-342720">
              <a:lnSpc>
                <a:spcPct val="100000"/>
              </a:lnSpc>
              <a:spcBef>
                <a:spcPts val="479"/>
              </a:spcBef>
              <a:buClr>
                <a:srgbClr val="0070c0"/>
              </a:buClr>
              <a:buFont typeface="Arial"/>
              <a:buChar char="•"/>
            </a:pPr>
            <a:r>
              <a:rPr b="1" lang="en-US" sz="2400" spc="-1" strike="noStrike">
                <a:solidFill>
                  <a:srgbClr val="0070c0"/>
                </a:solidFill>
                <a:latin typeface="Calibri"/>
              </a:rPr>
              <a:t>Isotropic antenna</a:t>
            </a:r>
            <a:endParaRPr b="0" lang="en-US" sz="2400" spc="-1" strike="noStrike">
              <a:solidFill>
                <a:srgbClr val="000000"/>
              </a:solidFill>
              <a:latin typeface="Calibri"/>
            </a:endParaRPr>
          </a:p>
          <a:p>
            <a:pPr marL="343080" indent="-342720">
              <a:lnSpc>
                <a:spcPct val="100000"/>
              </a:lnSpc>
              <a:spcBef>
                <a:spcPts val="479"/>
              </a:spcBef>
            </a:pPr>
            <a:r>
              <a:rPr b="0" lang="en-US" sz="2400" spc="-1" strike="noStrike">
                <a:solidFill>
                  <a:srgbClr val="000000"/>
                </a:solidFill>
                <a:latin typeface="Calibri"/>
              </a:rPr>
              <a:t>      </a:t>
            </a:r>
            <a:r>
              <a:rPr b="0" lang="en-US" sz="2400" spc="-1" strike="noStrike">
                <a:solidFill>
                  <a:srgbClr val="000000"/>
                </a:solidFill>
                <a:latin typeface="Calibri"/>
              </a:rPr>
              <a:t>radiates power with unit gain </a:t>
            </a:r>
            <a:r>
              <a:rPr b="1" lang="en-US" sz="2400" spc="-1" strike="noStrike">
                <a:solidFill>
                  <a:srgbClr val="0070c0"/>
                </a:solidFill>
                <a:latin typeface="Calibri"/>
              </a:rPr>
              <a:t>uniformly in all directions</a:t>
            </a: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Measured in </a:t>
            </a:r>
            <a:r>
              <a:rPr b="1" lang="en-US" sz="2400" spc="-1" strike="noStrike">
                <a:solidFill>
                  <a:srgbClr val="cccc00"/>
                </a:solidFill>
                <a:latin typeface="Calibri"/>
              </a:rPr>
              <a:t>dBi</a:t>
            </a:r>
            <a:r>
              <a:rPr b="0" lang="en-US" sz="2400" spc="-1" strike="noStrike">
                <a:solidFill>
                  <a:srgbClr val="000000"/>
                </a:solidFill>
                <a:latin typeface="Calibri"/>
              </a:rPr>
              <a:t>: decibels relative to an isotropic radiator</a:t>
            </a:r>
            <a:endParaRPr b="0" lang="en-US" sz="2400" spc="-1" strike="noStrike">
              <a:solidFill>
                <a:srgbClr val="000000"/>
              </a:solidFill>
              <a:latin typeface="Calibri"/>
            </a:endParaRPr>
          </a:p>
          <a:p>
            <a:pPr marL="343080" indent="-342720">
              <a:lnSpc>
                <a:spcPct val="100000"/>
              </a:lnSpc>
              <a:spcBef>
                <a:spcPts val="380"/>
              </a:spcBef>
            </a:pPr>
            <a:endParaRPr b="0" lang="en-US" sz="2400" spc="-1" strike="noStrike">
              <a:solidFill>
                <a:srgbClr val="000000"/>
              </a:solidFill>
              <a:latin typeface="Calibri"/>
            </a:endParaRPr>
          </a:p>
        </p:txBody>
      </p:sp>
    </p:spTree>
  </p:cSld>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8" name="TextShape 1"/>
          <p:cNvSpPr txBox="1"/>
          <p:nvPr/>
        </p:nvSpPr>
        <p:spPr>
          <a:xfrm>
            <a:off x="457200" y="0"/>
            <a:ext cx="4876560" cy="761760"/>
          </a:xfrm>
          <a:prstGeom prst="rect">
            <a:avLst/>
          </a:prstGeom>
          <a:noFill/>
          <a:ln w="9360">
            <a:noFill/>
          </a:ln>
        </p:spPr>
        <p:txBody>
          <a:bodyPr anchor="ctr"/>
          <a:p>
            <a:pPr algn="ctr">
              <a:lnSpc>
                <a:spcPct val="100000"/>
              </a:lnSpc>
            </a:pPr>
            <a:r>
              <a:rPr b="0" lang="en-US" sz="4400" spc="-1" strike="noStrike">
                <a:solidFill>
                  <a:srgbClr val="000000"/>
                </a:solidFill>
                <a:latin typeface="Calibri"/>
              </a:rPr>
              <a:t>What is dB?</a:t>
            </a:r>
            <a:endParaRPr b="0" lang="en-US" sz="4400" spc="-1" strike="noStrike">
              <a:solidFill>
                <a:srgbClr val="000000"/>
              </a:solidFill>
              <a:latin typeface="Verdana"/>
            </a:endParaRPr>
          </a:p>
        </p:txBody>
      </p:sp>
      <p:sp>
        <p:nvSpPr>
          <p:cNvPr id="959" name="TextShape 2"/>
          <p:cNvSpPr txBox="1"/>
          <p:nvPr/>
        </p:nvSpPr>
        <p:spPr>
          <a:xfrm>
            <a:off x="0" y="636120"/>
            <a:ext cx="9677160" cy="5059080"/>
          </a:xfrm>
          <a:prstGeom prst="rect">
            <a:avLst/>
          </a:prstGeom>
          <a:noFill/>
          <a:ln w="9360">
            <a:noFill/>
          </a:ln>
        </p:spPr>
        <p:txBody>
          <a:bodyPr>
            <a:normAutofit/>
          </a:bodyPr>
          <a:p>
            <a:pPr marL="343080" indent="-342720">
              <a:lnSpc>
                <a:spcPct val="100000"/>
              </a:lnSpc>
              <a:spcBef>
                <a:spcPts val="439"/>
              </a:spcBef>
            </a:pPr>
            <a:r>
              <a:rPr b="0" lang="en-US" sz="2200" spc="-1" strike="noStrike">
                <a:solidFill>
                  <a:srgbClr val="000000"/>
                </a:solidFill>
                <a:latin typeface="Calibri"/>
              </a:rPr>
              <a:t>Express a </a:t>
            </a:r>
            <a:r>
              <a:rPr b="1" lang="en-US" sz="2200" spc="-1" strike="noStrike">
                <a:solidFill>
                  <a:srgbClr val="000000"/>
                </a:solidFill>
                <a:latin typeface="Calibri"/>
              </a:rPr>
              <a:t>ratio </a:t>
            </a:r>
            <a:r>
              <a:rPr b="0" lang="en-US" sz="2200" spc="-1" strike="noStrike">
                <a:solidFill>
                  <a:srgbClr val="000000"/>
                </a:solidFill>
                <a:latin typeface="Calibri"/>
              </a:rPr>
              <a:t>in logarithmic scale based on  transformation</a:t>
            </a:r>
            <a:endParaRPr b="0" lang="en-US" sz="2200" spc="-1" strike="noStrike">
              <a:solidFill>
                <a:srgbClr val="000000"/>
              </a:solidFill>
              <a:latin typeface="Calibri"/>
            </a:endParaRPr>
          </a:p>
          <a:p>
            <a:pPr>
              <a:lnSpc>
                <a:spcPct val="100000"/>
              </a:lnSpc>
              <a:spcBef>
                <a:spcPts val="360"/>
              </a:spcBef>
            </a:pPr>
            <a:endParaRPr b="0" lang="en-US" sz="2200" spc="-1" strike="noStrike">
              <a:solidFill>
                <a:srgbClr val="000000"/>
              </a:solidFill>
              <a:latin typeface="Calibri"/>
            </a:endParaRPr>
          </a:p>
          <a:p>
            <a:pPr>
              <a:lnSpc>
                <a:spcPct val="100000"/>
              </a:lnSpc>
              <a:spcBef>
                <a:spcPts val="360"/>
              </a:spcBef>
            </a:pPr>
            <a:r>
              <a:rPr b="0" lang="en-US" sz="1800" spc="-1" strike="noStrike">
                <a:solidFill>
                  <a:srgbClr val="000000"/>
                </a:solidFill>
                <a:latin typeface="Calibri"/>
              </a:rPr>
              <a:t>The decibel offers a number of advantages, e.g., ability to </a:t>
            </a:r>
            <a:endParaRPr b="0" lang="en-US" sz="1800" spc="-1" strike="noStrike">
              <a:solidFill>
                <a:srgbClr val="000000"/>
              </a:solidFill>
              <a:latin typeface="Calibri"/>
            </a:endParaRPr>
          </a:p>
          <a:p>
            <a:pPr marL="285840" indent="-285480">
              <a:lnSpc>
                <a:spcPct val="100000"/>
              </a:lnSpc>
              <a:spcBef>
                <a:spcPts val="360"/>
              </a:spcBef>
              <a:buClr>
                <a:srgbClr val="000000"/>
              </a:buClr>
              <a:buFont typeface="Arial"/>
              <a:buChar char="•"/>
            </a:pPr>
            <a:r>
              <a:rPr b="0" lang="en-US" sz="1800" spc="-1" strike="noStrike">
                <a:solidFill>
                  <a:srgbClr val="000000"/>
                </a:solidFill>
                <a:latin typeface="Calibri"/>
              </a:rPr>
              <a:t> </a:t>
            </a:r>
            <a:r>
              <a:rPr b="0" lang="en-US" sz="1800" spc="-1" strike="noStrike">
                <a:solidFill>
                  <a:srgbClr val="000000"/>
                </a:solidFill>
                <a:latin typeface="Calibri"/>
              </a:rPr>
              <a:t>conveniently represent very large or small numbers, and </a:t>
            </a:r>
            <a:endParaRPr b="0" lang="en-US" sz="1800" spc="-1" strike="noStrike">
              <a:solidFill>
                <a:srgbClr val="000000"/>
              </a:solidFill>
              <a:latin typeface="Calibri"/>
            </a:endParaRPr>
          </a:p>
          <a:p>
            <a:pPr marL="285840" indent="-285480">
              <a:lnSpc>
                <a:spcPct val="100000"/>
              </a:lnSpc>
              <a:spcBef>
                <a:spcPts val="360"/>
              </a:spcBef>
              <a:buClr>
                <a:srgbClr val="000000"/>
              </a:buClr>
              <a:buFont typeface="Arial"/>
              <a:buChar char="•"/>
            </a:pPr>
            <a:r>
              <a:rPr b="0" lang="en-US" sz="1800" spc="-1" strike="noStrike">
                <a:solidFill>
                  <a:srgbClr val="000000"/>
                </a:solidFill>
                <a:latin typeface="Calibri"/>
              </a:rPr>
              <a:t> </a:t>
            </a:r>
            <a:r>
              <a:rPr b="0" lang="en-US" sz="1800" spc="-1" strike="noStrike">
                <a:solidFill>
                  <a:srgbClr val="000000"/>
                </a:solidFill>
                <a:latin typeface="Calibri"/>
              </a:rPr>
              <a:t>carry out multiplication of ratios by simple addition and subtraction.</a:t>
            </a:r>
            <a:endParaRPr b="0" lang="en-US" sz="1800" spc="-1" strike="noStrike">
              <a:solidFill>
                <a:srgbClr val="000000"/>
              </a:solidFill>
              <a:latin typeface="Calibri"/>
            </a:endParaRPr>
          </a:p>
          <a:p>
            <a:pPr marL="343080" indent="-342720">
              <a:lnSpc>
                <a:spcPct val="100000"/>
              </a:lnSpc>
              <a:spcBef>
                <a:spcPts val="281"/>
              </a:spcBef>
            </a:pPr>
            <a:endParaRPr b="0" lang="en-US" sz="1800" spc="-1" strike="noStrike">
              <a:solidFill>
                <a:srgbClr val="000000"/>
              </a:solidFill>
              <a:latin typeface="Calibri"/>
            </a:endParaRPr>
          </a:p>
          <a:p>
            <a:pPr marL="343080" indent="-342720">
              <a:lnSpc>
                <a:spcPct val="100000"/>
              </a:lnSpc>
              <a:spcBef>
                <a:spcPts val="281"/>
              </a:spcBef>
            </a:pPr>
            <a:endParaRPr b="0" lang="en-US" sz="1800" spc="-1" strike="noStrike">
              <a:solidFill>
                <a:srgbClr val="000000"/>
              </a:solidFill>
              <a:latin typeface="Calibri"/>
            </a:endParaRPr>
          </a:p>
          <a:p>
            <a:pPr marL="343080" indent="-342720">
              <a:lnSpc>
                <a:spcPct val="100000"/>
              </a:lnSpc>
              <a:spcBef>
                <a:spcPts val="261"/>
              </a:spcBef>
            </a:pPr>
            <a:endParaRPr b="0" lang="en-US" sz="1800" spc="-1" strike="noStrike">
              <a:solidFill>
                <a:srgbClr val="000000"/>
              </a:solidFill>
              <a:latin typeface="Calibri"/>
            </a:endParaRPr>
          </a:p>
          <a:p>
            <a:pPr marL="343080" indent="-342720">
              <a:lnSpc>
                <a:spcPct val="100000"/>
              </a:lnSpc>
              <a:spcBef>
                <a:spcPts val="400"/>
              </a:spcBef>
            </a:pPr>
            <a:endParaRPr b="0" lang="en-US" sz="1800" spc="-1" strike="noStrike">
              <a:solidFill>
                <a:srgbClr val="000000"/>
              </a:solidFill>
              <a:latin typeface="Calibri"/>
            </a:endParaRPr>
          </a:p>
          <a:p>
            <a:pPr marL="343080" indent="-342720">
              <a:lnSpc>
                <a:spcPct val="100000"/>
              </a:lnSpc>
              <a:spcBef>
                <a:spcPts val="479"/>
              </a:spcBef>
            </a:pPr>
            <a:r>
              <a:rPr b="0" lang="en-US" sz="2400" spc="-1" strike="noStrike">
                <a:solidFill>
                  <a:srgbClr val="000000"/>
                </a:solidFill>
                <a:latin typeface="Calibri"/>
              </a:rPr>
              <a:t>Example:</a:t>
            </a: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r>
              <a:rPr b="0" lang="en-US" sz="2400" spc="-1" strike="noStrike">
                <a:solidFill>
                  <a:srgbClr val="000000"/>
                </a:solidFill>
                <a:latin typeface="Calibri"/>
              </a:rPr>
              <a:t> </a:t>
            </a: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p:txBody>
      </p:sp>
      <p:sp>
        <p:nvSpPr>
          <p:cNvPr id="960" name="TextShape 3"/>
          <p:cNvSpPr txBox="1"/>
          <p:nvPr/>
        </p:nvSpPr>
        <p:spPr>
          <a:xfrm>
            <a:off x="6553080" y="6356520"/>
            <a:ext cx="2133360" cy="364680"/>
          </a:xfrm>
          <a:prstGeom prst="rect">
            <a:avLst/>
          </a:prstGeom>
          <a:noFill/>
          <a:ln>
            <a:noFill/>
          </a:ln>
        </p:spPr>
        <p:txBody>
          <a:bodyPr anchor="ctr"/>
          <a:p>
            <a:pPr algn="r">
              <a:lnSpc>
                <a:spcPct val="100000"/>
              </a:lnSpc>
            </a:pPr>
            <a:fld id="{410DD63C-765B-488E-A429-E8236003EB22}" type="slidenum">
              <a:rPr b="0" lang="en-US" sz="1200" spc="-1" strike="noStrike">
                <a:solidFill>
                  <a:srgbClr val="8b8b8b"/>
                </a:solidFill>
                <a:latin typeface="Verdana"/>
              </a:rPr>
              <a:t>&lt;number&gt;</a:t>
            </a:fld>
            <a:endParaRPr b="0" lang="en-US" sz="1200" spc="-1" strike="noStrike">
              <a:latin typeface="Times New Roman"/>
            </a:endParaRPr>
          </a:p>
        </p:txBody>
      </p:sp>
      <p:sp>
        <p:nvSpPr>
          <p:cNvPr id="961" name="CustomShape 4"/>
          <p:cNvSpPr/>
          <p:nvPr/>
        </p:nvSpPr>
        <p:spPr>
          <a:xfrm>
            <a:off x="1752480" y="2666880"/>
            <a:ext cx="1523520" cy="1599840"/>
          </a:xfrm>
          <a:prstGeom prst="roundRect">
            <a:avLst>
              <a:gd name="adj" fmla="val 16667"/>
            </a:avLst>
          </a:prstGeom>
          <a:ln>
            <a:solidFill>
              <a:srgbClr val="4a7ebb"/>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sp>
      <p:sp>
        <p:nvSpPr>
          <p:cNvPr id="962" name="CustomShape 5"/>
          <p:cNvSpPr/>
          <p:nvPr/>
        </p:nvSpPr>
        <p:spPr>
          <a:xfrm>
            <a:off x="5562720" y="2666880"/>
            <a:ext cx="1523520" cy="1523520"/>
          </a:xfrm>
          <a:prstGeom prst="roundRect">
            <a:avLst>
              <a:gd name="adj" fmla="val 16667"/>
            </a:avLst>
          </a:prstGeom>
          <a:ln>
            <a:solidFill>
              <a:srgbClr val="be4b48"/>
            </a:solidFill>
            <a:round/>
          </a:ln>
          <a:effectLst>
            <a:outerShdw blurRad="40000" dir="5400000" dist="20000" rotWithShape="0">
              <a:srgbClr val="000000">
                <a:alpha val="38000"/>
              </a:srgbClr>
            </a:outerShdw>
          </a:effectLst>
        </p:spPr>
        <p:style>
          <a:lnRef idx="1">
            <a:schemeClr val="accent2"/>
          </a:lnRef>
          <a:fillRef idx="2">
            <a:schemeClr val="accent2"/>
          </a:fillRef>
          <a:effectRef idx="1">
            <a:schemeClr val="accent2"/>
          </a:effectRef>
          <a:fontRef idx="minor"/>
        </p:style>
      </p:sp>
      <p:graphicFrame>
        <p:nvGraphicFramePr>
          <p:cNvPr id="963" name="Object 6"/>
          <p:cNvGraphicFramePr/>
          <p:nvPr/>
        </p:nvGraphicFramePr>
        <p:xfrm>
          <a:off x="3886200" y="2438280"/>
          <a:ext cx="1063440" cy="380520"/>
        </p:xfrm>
        <a:graphic>
          <a:graphicData uri="http://schemas.openxmlformats.org/presentationml/2006/ole">
            <p:oleObj progId="Equation.3" r:id="rId1" spid="">
              <p:embed/>
              <p:pic>
                <p:nvPicPr>
                  <p:cNvPr id="964" name="Object 13" descr=""/>
                  <p:cNvPicPr/>
                  <p:nvPr/>
                </p:nvPicPr>
                <p:blipFill>
                  <a:blip r:embed="rId2"/>
                  <a:stretch/>
                </p:blipFill>
                <p:spPr>
                  <a:xfrm>
                    <a:off x="3886200" y="2438280"/>
                    <a:ext cx="1063440" cy="380520"/>
                  </a:xfrm>
                  <a:prstGeom prst="rect">
                    <a:avLst/>
                  </a:prstGeom>
                  <a:ln>
                    <a:noFill/>
                  </a:ln>
                </p:spPr>
              </p:pic>
            </p:oleObj>
          </a:graphicData>
        </a:graphic>
      </p:graphicFrame>
      <p:sp>
        <p:nvSpPr>
          <p:cNvPr id="965" name="CustomShape 7"/>
          <p:cNvSpPr/>
          <p:nvPr/>
        </p:nvSpPr>
        <p:spPr>
          <a:xfrm>
            <a:off x="3276720" y="2895480"/>
            <a:ext cx="2285640" cy="1080"/>
          </a:xfrm>
          <a:custGeom>
            <a:avLst/>
            <a:gdLst/>
            <a:ahLst/>
            <a:rect l="l" t="t" r="r" b="b"/>
            <a:pathLst>
              <a:path w="21600" h="21600">
                <a:moveTo>
                  <a:pt x="0" y="0"/>
                </a:moveTo>
                <a:lnTo>
                  <a:pt x="21600" y="21600"/>
                </a:lnTo>
              </a:path>
            </a:pathLst>
          </a:custGeom>
          <a:noFill/>
          <a:ln>
            <a:round/>
            <a:tailEnd len="med" type="triangle" w="med"/>
          </a:ln>
        </p:spPr>
        <p:style>
          <a:lnRef idx="1">
            <a:schemeClr val="dk1"/>
          </a:lnRef>
          <a:fillRef idx="0">
            <a:schemeClr val="dk1"/>
          </a:fillRef>
          <a:effectRef idx="0">
            <a:schemeClr val="dk1"/>
          </a:effectRef>
          <a:fontRef idx="minor"/>
        </p:style>
      </p:sp>
      <p:sp>
        <p:nvSpPr>
          <p:cNvPr id="966" name="CustomShape 8"/>
          <p:cNvSpPr/>
          <p:nvPr/>
        </p:nvSpPr>
        <p:spPr>
          <a:xfrm rot="10800000">
            <a:off x="3277080" y="3886560"/>
            <a:ext cx="2285640" cy="1080"/>
          </a:xfrm>
          <a:custGeom>
            <a:avLst/>
            <a:gdLst/>
            <a:ahLst/>
            <a:rect l="l" t="t" r="r" b="b"/>
            <a:pathLst>
              <a:path w="21600" h="21600">
                <a:moveTo>
                  <a:pt x="0" y="0"/>
                </a:moveTo>
                <a:lnTo>
                  <a:pt x="21600" y="21600"/>
                </a:lnTo>
              </a:path>
            </a:pathLst>
          </a:custGeom>
          <a:noFill/>
          <a:ln>
            <a:round/>
            <a:tailEnd len="med" type="triangle" w="med"/>
          </a:ln>
        </p:spPr>
        <p:style>
          <a:lnRef idx="1">
            <a:schemeClr val="dk1"/>
          </a:lnRef>
          <a:fillRef idx="0">
            <a:schemeClr val="dk1"/>
          </a:fillRef>
          <a:effectRef idx="0">
            <a:schemeClr val="dk1"/>
          </a:effectRef>
          <a:fontRef idx="minor"/>
        </p:style>
      </p:sp>
      <p:graphicFrame>
        <p:nvGraphicFramePr>
          <p:cNvPr id="967" name="Object 9"/>
          <p:cNvGraphicFramePr/>
          <p:nvPr/>
        </p:nvGraphicFramePr>
        <p:xfrm>
          <a:off x="3814920" y="4013280"/>
          <a:ext cx="1366560" cy="406080"/>
        </p:xfrm>
        <a:graphic>
          <a:graphicData uri="http://schemas.openxmlformats.org/presentationml/2006/ole">
            <p:oleObj progId="Equation.3" r:id="rId3" spid="">
              <p:embed/>
              <p:pic>
                <p:nvPicPr>
                  <p:cNvPr id="968" name="Object 19" descr=""/>
                  <p:cNvPicPr/>
                  <p:nvPr/>
                </p:nvPicPr>
                <p:blipFill>
                  <a:blip r:embed="rId4"/>
                  <a:stretch/>
                </p:blipFill>
                <p:spPr>
                  <a:xfrm>
                    <a:off x="3814920" y="4013280"/>
                    <a:ext cx="1366560" cy="406080"/>
                  </a:xfrm>
                  <a:prstGeom prst="rect">
                    <a:avLst/>
                  </a:prstGeom>
                  <a:ln>
                    <a:noFill/>
                  </a:ln>
                </p:spPr>
              </p:pic>
            </p:oleObj>
          </a:graphicData>
        </a:graphic>
      </p:graphicFrame>
      <p:graphicFrame>
        <p:nvGraphicFramePr>
          <p:cNvPr id="969" name="Object 10"/>
          <p:cNvGraphicFramePr/>
          <p:nvPr/>
        </p:nvGraphicFramePr>
        <p:xfrm>
          <a:off x="1523880" y="4724280"/>
          <a:ext cx="5729040" cy="718920"/>
        </p:xfrm>
        <a:graphic>
          <a:graphicData uri="http://schemas.openxmlformats.org/presentationml/2006/ole">
            <p:oleObj progId="Equation.3" r:id="rId5" spid="">
              <p:embed/>
              <p:pic>
                <p:nvPicPr>
                  <p:cNvPr id="970" name="Object 20" descr=""/>
                  <p:cNvPicPr/>
                  <p:nvPr/>
                </p:nvPicPr>
                <p:blipFill>
                  <a:blip r:embed="rId6"/>
                  <a:stretch/>
                </p:blipFill>
                <p:spPr>
                  <a:xfrm>
                    <a:off x="1523880" y="4724280"/>
                    <a:ext cx="5729040" cy="718920"/>
                  </a:xfrm>
                  <a:prstGeom prst="rect">
                    <a:avLst/>
                  </a:prstGeom>
                  <a:ln>
                    <a:noFill/>
                  </a:ln>
                </p:spPr>
              </p:pic>
            </p:oleObj>
          </a:graphicData>
        </a:graphic>
      </p:graphicFrame>
      <p:sp>
        <p:nvSpPr>
          <p:cNvPr id="971" name="CustomShape 11"/>
          <p:cNvSpPr/>
          <p:nvPr/>
        </p:nvSpPr>
        <p:spPr>
          <a:xfrm>
            <a:off x="1905120" y="2738880"/>
            <a:ext cx="12189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en-US" sz="2400" spc="-1" strike="noStrike">
                <a:solidFill>
                  <a:srgbClr val="000000"/>
                </a:solidFill>
                <a:latin typeface="Calibri"/>
              </a:rPr>
              <a:t>Ratio</a:t>
            </a:r>
            <a:endParaRPr b="0" lang="en-US" sz="2400" spc="-1" strike="noStrike">
              <a:latin typeface="Arial"/>
            </a:endParaRPr>
          </a:p>
        </p:txBody>
      </p:sp>
      <p:graphicFrame>
        <p:nvGraphicFramePr>
          <p:cNvPr id="972" name="Object 12"/>
          <p:cNvGraphicFramePr/>
          <p:nvPr/>
        </p:nvGraphicFramePr>
        <p:xfrm>
          <a:off x="2362320" y="3645000"/>
          <a:ext cx="380520" cy="393480"/>
        </p:xfrm>
        <a:graphic>
          <a:graphicData uri="http://schemas.openxmlformats.org/presentationml/2006/ole">
            <p:oleObj progId="Equation.3" r:id="rId7" spid="">
              <p:embed/>
              <p:pic>
                <p:nvPicPr>
                  <p:cNvPr id="973" name="Object 21" descr=""/>
                  <p:cNvPicPr/>
                  <p:nvPr/>
                </p:nvPicPr>
                <p:blipFill>
                  <a:blip r:embed="rId8"/>
                  <a:stretch/>
                </p:blipFill>
                <p:spPr>
                  <a:xfrm>
                    <a:off x="2362320" y="3645000"/>
                    <a:ext cx="380520" cy="393480"/>
                  </a:xfrm>
                  <a:prstGeom prst="rect">
                    <a:avLst/>
                  </a:prstGeom>
                  <a:ln>
                    <a:noFill/>
                  </a:ln>
                </p:spPr>
              </p:pic>
            </p:oleObj>
          </a:graphicData>
        </a:graphic>
      </p:graphicFrame>
      <p:sp>
        <p:nvSpPr>
          <p:cNvPr id="974" name="CustomShape 13"/>
          <p:cNvSpPr/>
          <p:nvPr/>
        </p:nvSpPr>
        <p:spPr>
          <a:xfrm>
            <a:off x="5638680" y="2750400"/>
            <a:ext cx="1294920" cy="821880"/>
          </a:xfrm>
          <a:prstGeom prst="rect">
            <a:avLst/>
          </a:prstGeom>
          <a:noFill/>
          <a:ln>
            <a:noFill/>
          </a:ln>
        </p:spPr>
        <p:style>
          <a:lnRef idx="0"/>
          <a:fillRef idx="0"/>
          <a:effectRef idx="0"/>
          <a:fontRef idx="minor"/>
        </p:style>
        <p:txBody>
          <a:bodyPr lIns="90000" rIns="90000" tIns="45000" bIns="45000"/>
          <a:p>
            <a:pPr algn="ctr">
              <a:lnSpc>
                <a:spcPct val="100000"/>
              </a:lnSpc>
            </a:pPr>
            <a:r>
              <a:rPr b="0" lang="en-US" sz="2400" spc="-1" strike="noStrike">
                <a:solidFill>
                  <a:srgbClr val="000000"/>
                </a:solidFill>
                <a:latin typeface="Calibri"/>
              </a:rPr>
              <a:t>Ratio in dB</a:t>
            </a:r>
            <a:endParaRPr b="0" lang="en-US" sz="2400" spc="-1" strike="noStrike">
              <a:latin typeface="Arial"/>
            </a:endParaRPr>
          </a:p>
        </p:txBody>
      </p:sp>
      <p:graphicFrame>
        <p:nvGraphicFramePr>
          <p:cNvPr id="975" name="Object 14"/>
          <p:cNvGraphicFramePr/>
          <p:nvPr/>
        </p:nvGraphicFramePr>
        <p:xfrm>
          <a:off x="5943600" y="3657600"/>
          <a:ext cx="761760" cy="380520"/>
        </p:xfrm>
        <a:graphic>
          <a:graphicData uri="http://schemas.openxmlformats.org/presentationml/2006/ole">
            <p:oleObj progId="Equation.3" r:id="rId9" spid="">
              <p:embed/>
              <p:pic>
                <p:nvPicPr>
                  <p:cNvPr id="976" name="Object 23" descr=""/>
                  <p:cNvPicPr/>
                  <p:nvPr/>
                </p:nvPicPr>
                <p:blipFill>
                  <a:blip r:embed="rId10"/>
                  <a:stretch/>
                </p:blipFill>
                <p:spPr>
                  <a:xfrm>
                    <a:off x="5943600" y="3657600"/>
                    <a:ext cx="761760" cy="380520"/>
                  </a:xfrm>
                  <a:prstGeom prst="rect">
                    <a:avLst/>
                  </a:prstGeom>
                  <a:ln>
                    <a:noFill/>
                  </a:ln>
                </p:spPr>
              </p:pic>
            </p:oleObj>
          </a:graphicData>
        </a:graphic>
      </p:graphicFrame>
      <p:graphicFrame>
        <p:nvGraphicFramePr>
          <p:cNvPr id="977" name="Object 15"/>
          <p:cNvGraphicFramePr/>
          <p:nvPr/>
        </p:nvGraphicFramePr>
        <p:xfrm>
          <a:off x="1905120" y="5715000"/>
          <a:ext cx="3924000" cy="380520"/>
        </p:xfrm>
        <a:graphic>
          <a:graphicData uri="http://schemas.openxmlformats.org/presentationml/2006/ole">
            <p:oleObj progId="Equation.3" r:id="rId11" spid="">
              <p:embed/>
              <p:pic>
                <p:nvPicPr>
                  <p:cNvPr id="978" name="Object 25" descr=""/>
                  <p:cNvPicPr/>
                  <p:nvPr/>
                </p:nvPicPr>
                <p:blipFill>
                  <a:blip r:embed="rId12"/>
                  <a:stretch/>
                </p:blipFill>
                <p:spPr>
                  <a:xfrm>
                    <a:off x="1905120" y="5715000"/>
                    <a:ext cx="3924000" cy="380520"/>
                  </a:xfrm>
                  <a:prstGeom prst="rect">
                    <a:avLst/>
                  </a:prstGeom>
                  <a:ln>
                    <a:noFill/>
                  </a:ln>
                </p:spPr>
              </p:pic>
            </p:oleObj>
          </a:graphicData>
        </a:graphic>
      </p:graphicFrame>
    </p:spTree>
  </p:cSld>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9" name="TextShape 1"/>
          <p:cNvSpPr txBox="1"/>
          <p:nvPr/>
        </p:nvSpPr>
        <p:spPr>
          <a:xfrm>
            <a:off x="457200" y="0"/>
            <a:ext cx="8229240" cy="685440"/>
          </a:xfrm>
          <a:prstGeom prst="rect">
            <a:avLst/>
          </a:prstGeom>
          <a:noFill/>
          <a:ln w="9360">
            <a:noFill/>
          </a:ln>
        </p:spPr>
        <p:txBody>
          <a:bodyPr anchor="ctr"/>
          <a:p>
            <a:pPr algn="ctr">
              <a:lnSpc>
                <a:spcPct val="100000"/>
              </a:lnSpc>
            </a:pPr>
            <a:r>
              <a:rPr b="0" lang="en-US" sz="4400" spc="-1" strike="noStrike">
                <a:solidFill>
                  <a:srgbClr val="000000"/>
                </a:solidFill>
                <a:latin typeface="Calibri"/>
              </a:rPr>
              <a:t>What is dBm?</a:t>
            </a:r>
            <a:endParaRPr b="0" lang="en-US" sz="4400" spc="-1" strike="noStrike">
              <a:solidFill>
                <a:srgbClr val="000000"/>
              </a:solidFill>
              <a:latin typeface="Verdana"/>
            </a:endParaRPr>
          </a:p>
        </p:txBody>
      </p:sp>
      <p:sp>
        <p:nvSpPr>
          <p:cNvPr id="980" name="TextShape 2"/>
          <p:cNvSpPr txBox="1"/>
          <p:nvPr/>
        </p:nvSpPr>
        <p:spPr>
          <a:xfrm>
            <a:off x="228600" y="1066680"/>
            <a:ext cx="8915040" cy="5790960"/>
          </a:xfrm>
          <a:prstGeom prst="rect">
            <a:avLst/>
          </a:prstGeom>
          <a:noFill/>
          <a:ln w="9360">
            <a:noFill/>
          </a:ln>
        </p:spPr>
        <p:txBody>
          <a:bodyPr>
            <a:normAutofit/>
          </a:bodyPr>
          <a:p>
            <a:pPr marL="343080" indent="-342720">
              <a:lnSpc>
                <a:spcPct val="100000"/>
              </a:lnSpc>
              <a:spcBef>
                <a:spcPts val="519"/>
              </a:spcBef>
            </a:pPr>
            <a:r>
              <a:rPr b="0" lang="en-US" sz="2600" spc="-1" strike="noStrike">
                <a:solidFill>
                  <a:srgbClr val="000000"/>
                </a:solidFill>
                <a:latin typeface="Calibri"/>
              </a:rPr>
              <a:t>Express transmitted/received</a:t>
            </a:r>
            <a:r>
              <a:rPr b="1" lang="en-US" sz="2600" spc="-1" strike="noStrike">
                <a:solidFill>
                  <a:srgbClr val="000000"/>
                </a:solidFill>
                <a:latin typeface="Calibri"/>
              </a:rPr>
              <a:t> power </a:t>
            </a:r>
            <a:r>
              <a:rPr b="0" lang="en-US" sz="2600" spc="-1" strike="noStrike">
                <a:solidFill>
                  <a:srgbClr val="000000"/>
                </a:solidFill>
                <a:latin typeface="Calibri"/>
              </a:rPr>
              <a:t> in logarithmic scale based on transformation:</a:t>
            </a:r>
            <a:endParaRPr b="0" lang="en-US" sz="2600" spc="-1" strike="noStrike">
              <a:solidFill>
                <a:srgbClr val="000000"/>
              </a:solidFill>
              <a:latin typeface="Calibri"/>
            </a:endParaRPr>
          </a:p>
          <a:p>
            <a:pPr marL="343080" indent="-342720">
              <a:lnSpc>
                <a:spcPct val="100000"/>
              </a:lnSpc>
              <a:spcBef>
                <a:spcPts val="479"/>
              </a:spcBef>
            </a:pPr>
            <a:r>
              <a:rPr b="0" lang="en-US" sz="2400" spc="-1" strike="noStrike">
                <a:solidFill>
                  <a:srgbClr val="000000"/>
                </a:solidFill>
                <a:latin typeface="Calibri"/>
              </a:rPr>
              <a:t>Example:</a:t>
            </a: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20"/>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a:p>
            <a:pPr marL="343080" indent="-342720">
              <a:lnSpc>
                <a:spcPct val="100000"/>
              </a:lnSpc>
              <a:spcBef>
                <a:spcPts val="479"/>
              </a:spcBef>
            </a:pPr>
            <a:r>
              <a:rPr b="0" lang="en-US" sz="2400" spc="-1" strike="noStrike">
                <a:solidFill>
                  <a:srgbClr val="000000"/>
                </a:solidFill>
                <a:latin typeface="Calibri"/>
              </a:rPr>
              <a:t> </a:t>
            </a:r>
            <a:endParaRPr b="0" lang="en-US" sz="2400" spc="-1" strike="noStrike">
              <a:solidFill>
                <a:srgbClr val="000000"/>
              </a:solidFill>
              <a:latin typeface="Calibri"/>
            </a:endParaRPr>
          </a:p>
          <a:p>
            <a:pPr marL="343080" indent="-342720">
              <a:lnSpc>
                <a:spcPct val="100000"/>
              </a:lnSpc>
              <a:spcBef>
                <a:spcPts val="479"/>
              </a:spcBef>
            </a:pPr>
            <a:endParaRPr b="0" lang="en-US" sz="2400" spc="-1" strike="noStrike">
              <a:solidFill>
                <a:srgbClr val="000000"/>
              </a:solidFill>
              <a:latin typeface="Calibri"/>
            </a:endParaRPr>
          </a:p>
        </p:txBody>
      </p:sp>
      <p:sp>
        <p:nvSpPr>
          <p:cNvPr id="981" name="TextShape 3"/>
          <p:cNvSpPr txBox="1"/>
          <p:nvPr/>
        </p:nvSpPr>
        <p:spPr>
          <a:xfrm>
            <a:off x="6553080" y="6356520"/>
            <a:ext cx="2133360" cy="364680"/>
          </a:xfrm>
          <a:prstGeom prst="rect">
            <a:avLst/>
          </a:prstGeom>
          <a:noFill/>
          <a:ln>
            <a:noFill/>
          </a:ln>
        </p:spPr>
        <p:txBody>
          <a:bodyPr anchor="ctr"/>
          <a:p>
            <a:pPr algn="r">
              <a:lnSpc>
                <a:spcPct val="100000"/>
              </a:lnSpc>
            </a:pPr>
            <a:fld id="{BC4C998F-73BA-4D18-8CA4-A1BDC6EEEEB3}" type="slidenum">
              <a:rPr b="0" lang="en-US" sz="1200" spc="-1" strike="noStrike">
                <a:solidFill>
                  <a:srgbClr val="8b8b8b"/>
                </a:solidFill>
                <a:latin typeface="Verdana"/>
              </a:rPr>
              <a:t>&lt;number&gt;</a:t>
            </a:fld>
            <a:endParaRPr b="0" lang="en-US" sz="1200" spc="-1" strike="noStrike">
              <a:latin typeface="Times New Roman"/>
            </a:endParaRPr>
          </a:p>
        </p:txBody>
      </p:sp>
      <p:sp>
        <p:nvSpPr>
          <p:cNvPr id="982" name="CustomShape 4"/>
          <p:cNvSpPr/>
          <p:nvPr/>
        </p:nvSpPr>
        <p:spPr>
          <a:xfrm>
            <a:off x="1752480" y="2743200"/>
            <a:ext cx="1523520" cy="1599840"/>
          </a:xfrm>
          <a:prstGeom prst="roundRect">
            <a:avLst>
              <a:gd name="adj" fmla="val 16667"/>
            </a:avLst>
          </a:prstGeom>
          <a:ln>
            <a:solidFill>
              <a:srgbClr val="4a7ebb"/>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sp>
      <p:sp>
        <p:nvSpPr>
          <p:cNvPr id="983" name="CustomShape 5"/>
          <p:cNvSpPr/>
          <p:nvPr/>
        </p:nvSpPr>
        <p:spPr>
          <a:xfrm>
            <a:off x="5562720" y="2743200"/>
            <a:ext cx="1523520" cy="1523520"/>
          </a:xfrm>
          <a:prstGeom prst="roundRect">
            <a:avLst>
              <a:gd name="adj" fmla="val 16667"/>
            </a:avLst>
          </a:prstGeom>
          <a:ln>
            <a:solidFill>
              <a:srgbClr val="be4b48"/>
            </a:solidFill>
            <a:round/>
          </a:ln>
          <a:effectLst>
            <a:outerShdw blurRad="40000" dir="5400000" dist="20000" rotWithShape="0">
              <a:srgbClr val="000000">
                <a:alpha val="38000"/>
              </a:srgbClr>
            </a:outerShdw>
          </a:effectLst>
        </p:spPr>
        <p:style>
          <a:lnRef idx="1">
            <a:schemeClr val="accent2"/>
          </a:lnRef>
          <a:fillRef idx="2">
            <a:schemeClr val="accent2"/>
          </a:fillRef>
          <a:effectRef idx="1">
            <a:schemeClr val="accent2"/>
          </a:effectRef>
          <a:fontRef idx="minor"/>
        </p:style>
      </p:sp>
      <p:sp>
        <p:nvSpPr>
          <p:cNvPr id="984" name="CustomShape 6"/>
          <p:cNvSpPr/>
          <p:nvPr/>
        </p:nvSpPr>
        <p:spPr>
          <a:xfrm>
            <a:off x="1981080" y="3733920"/>
            <a:ext cx="1294920" cy="82116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000000"/>
                </a:solidFill>
                <a:latin typeface="Calibri"/>
              </a:rPr>
              <a:t>P (mW)</a:t>
            </a:r>
            <a:endParaRPr b="0" lang="en-US" sz="2400" spc="-1" strike="noStrike">
              <a:latin typeface="Arial"/>
            </a:endParaRPr>
          </a:p>
        </p:txBody>
      </p:sp>
      <p:sp>
        <p:nvSpPr>
          <p:cNvPr id="985" name="CustomShape 7"/>
          <p:cNvSpPr/>
          <p:nvPr/>
        </p:nvSpPr>
        <p:spPr>
          <a:xfrm>
            <a:off x="1828800" y="2826720"/>
            <a:ext cx="1294920" cy="821880"/>
          </a:xfrm>
          <a:prstGeom prst="rect">
            <a:avLst/>
          </a:prstGeom>
          <a:noFill/>
          <a:ln>
            <a:noFill/>
          </a:ln>
        </p:spPr>
        <p:style>
          <a:lnRef idx="0"/>
          <a:fillRef idx="0"/>
          <a:effectRef idx="0"/>
          <a:fontRef idx="minor"/>
        </p:style>
        <p:txBody>
          <a:bodyPr lIns="90000" rIns="90000" tIns="45000" bIns="45000"/>
          <a:p>
            <a:pPr algn="ctr">
              <a:lnSpc>
                <a:spcPct val="100000"/>
              </a:lnSpc>
            </a:pPr>
            <a:r>
              <a:rPr b="0" lang="en-US" sz="2400" spc="-1" strike="noStrike">
                <a:solidFill>
                  <a:srgbClr val="000000"/>
                </a:solidFill>
                <a:latin typeface="Calibri"/>
              </a:rPr>
              <a:t>Power in mW</a:t>
            </a:r>
            <a:endParaRPr b="0" lang="en-US" sz="2400" spc="-1" strike="noStrike">
              <a:latin typeface="Arial"/>
            </a:endParaRPr>
          </a:p>
        </p:txBody>
      </p:sp>
      <p:sp>
        <p:nvSpPr>
          <p:cNvPr id="986" name="CustomShape 8"/>
          <p:cNvSpPr/>
          <p:nvPr/>
        </p:nvSpPr>
        <p:spPr>
          <a:xfrm>
            <a:off x="5638680" y="2826720"/>
            <a:ext cx="1294920" cy="821880"/>
          </a:xfrm>
          <a:prstGeom prst="rect">
            <a:avLst/>
          </a:prstGeom>
          <a:noFill/>
          <a:ln>
            <a:noFill/>
          </a:ln>
        </p:spPr>
        <p:style>
          <a:lnRef idx="0"/>
          <a:fillRef idx="0"/>
          <a:effectRef idx="0"/>
          <a:fontRef idx="minor"/>
        </p:style>
        <p:txBody>
          <a:bodyPr lIns="90000" rIns="90000" tIns="45000" bIns="45000"/>
          <a:p>
            <a:pPr algn="ctr">
              <a:lnSpc>
                <a:spcPct val="100000"/>
              </a:lnSpc>
            </a:pPr>
            <a:r>
              <a:rPr b="0" lang="en-US" sz="2400" spc="-1" strike="noStrike">
                <a:solidFill>
                  <a:srgbClr val="000000"/>
                </a:solidFill>
                <a:latin typeface="Calibri"/>
              </a:rPr>
              <a:t>Power in dBm</a:t>
            </a:r>
            <a:endParaRPr b="0" lang="en-US" sz="2400" spc="-1" strike="noStrike">
              <a:latin typeface="Arial"/>
            </a:endParaRPr>
          </a:p>
        </p:txBody>
      </p:sp>
      <p:sp>
        <p:nvSpPr>
          <p:cNvPr id="987" name="CustomShape 9"/>
          <p:cNvSpPr/>
          <p:nvPr/>
        </p:nvSpPr>
        <p:spPr>
          <a:xfrm>
            <a:off x="5791320" y="3733920"/>
            <a:ext cx="1371240" cy="82116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000000"/>
                </a:solidFill>
                <a:latin typeface="Calibri"/>
              </a:rPr>
              <a:t>P (dBm)</a:t>
            </a:r>
            <a:endParaRPr b="0" lang="en-US" sz="2400" spc="-1" strike="noStrike">
              <a:latin typeface="Arial"/>
            </a:endParaRPr>
          </a:p>
        </p:txBody>
      </p:sp>
      <p:graphicFrame>
        <p:nvGraphicFramePr>
          <p:cNvPr id="988" name="Object 10"/>
          <p:cNvGraphicFramePr/>
          <p:nvPr/>
        </p:nvGraphicFramePr>
        <p:xfrm>
          <a:off x="3600360" y="2514600"/>
          <a:ext cx="1636200" cy="380520"/>
        </p:xfrm>
        <a:graphic>
          <a:graphicData uri="http://schemas.openxmlformats.org/presentationml/2006/ole">
            <p:oleObj progId="Equation.3" r:id="rId1" spid="">
              <p:embed/>
              <p:pic>
                <p:nvPicPr>
                  <p:cNvPr id="989" name="Object 13" descr=""/>
                  <p:cNvPicPr/>
                  <p:nvPr/>
                </p:nvPicPr>
                <p:blipFill>
                  <a:blip r:embed="rId2"/>
                  <a:stretch/>
                </p:blipFill>
                <p:spPr>
                  <a:xfrm>
                    <a:off x="3600360" y="2514600"/>
                    <a:ext cx="1636200" cy="380520"/>
                  </a:xfrm>
                  <a:prstGeom prst="rect">
                    <a:avLst/>
                  </a:prstGeom>
                  <a:ln>
                    <a:noFill/>
                  </a:ln>
                </p:spPr>
              </p:pic>
            </p:oleObj>
          </a:graphicData>
        </a:graphic>
      </p:graphicFrame>
      <p:sp>
        <p:nvSpPr>
          <p:cNvPr id="990" name="CustomShape 11"/>
          <p:cNvSpPr/>
          <p:nvPr/>
        </p:nvSpPr>
        <p:spPr>
          <a:xfrm>
            <a:off x="3276720" y="2971800"/>
            <a:ext cx="2285640" cy="1080"/>
          </a:xfrm>
          <a:custGeom>
            <a:avLst/>
            <a:gdLst/>
            <a:ahLst/>
            <a:rect l="l" t="t" r="r" b="b"/>
            <a:pathLst>
              <a:path w="21600" h="21600">
                <a:moveTo>
                  <a:pt x="0" y="0"/>
                </a:moveTo>
                <a:lnTo>
                  <a:pt x="21600" y="21600"/>
                </a:lnTo>
              </a:path>
            </a:pathLst>
          </a:custGeom>
          <a:noFill/>
          <a:ln>
            <a:round/>
            <a:tailEnd len="med" type="triangle" w="med"/>
          </a:ln>
        </p:spPr>
        <p:style>
          <a:lnRef idx="1">
            <a:schemeClr val="dk1"/>
          </a:lnRef>
          <a:fillRef idx="0">
            <a:schemeClr val="dk1"/>
          </a:fillRef>
          <a:effectRef idx="0">
            <a:schemeClr val="dk1"/>
          </a:effectRef>
          <a:fontRef idx="minor"/>
        </p:style>
      </p:sp>
      <p:sp>
        <p:nvSpPr>
          <p:cNvPr id="991" name="CustomShape 12"/>
          <p:cNvSpPr/>
          <p:nvPr/>
        </p:nvSpPr>
        <p:spPr>
          <a:xfrm rot="10800000">
            <a:off x="3277080" y="3962880"/>
            <a:ext cx="2285640" cy="1080"/>
          </a:xfrm>
          <a:custGeom>
            <a:avLst/>
            <a:gdLst/>
            <a:ahLst/>
            <a:rect l="l" t="t" r="r" b="b"/>
            <a:pathLst>
              <a:path w="21600" h="21600">
                <a:moveTo>
                  <a:pt x="0" y="0"/>
                </a:moveTo>
                <a:lnTo>
                  <a:pt x="21600" y="21600"/>
                </a:lnTo>
              </a:path>
            </a:pathLst>
          </a:custGeom>
          <a:noFill/>
          <a:ln>
            <a:round/>
            <a:tailEnd len="med" type="triangle" w="med"/>
          </a:ln>
        </p:spPr>
        <p:style>
          <a:lnRef idx="1">
            <a:schemeClr val="dk1"/>
          </a:lnRef>
          <a:fillRef idx="0">
            <a:schemeClr val="dk1"/>
          </a:fillRef>
          <a:effectRef idx="0">
            <a:schemeClr val="dk1"/>
          </a:effectRef>
          <a:fontRef idx="minor"/>
        </p:style>
      </p:sp>
      <p:graphicFrame>
        <p:nvGraphicFramePr>
          <p:cNvPr id="992" name="Object 13"/>
          <p:cNvGraphicFramePr/>
          <p:nvPr/>
        </p:nvGraphicFramePr>
        <p:xfrm>
          <a:off x="3733920" y="4089240"/>
          <a:ext cx="1447560" cy="406080"/>
        </p:xfrm>
        <a:graphic>
          <a:graphicData uri="http://schemas.openxmlformats.org/presentationml/2006/ole">
            <p:oleObj progId="Equation.3" r:id="rId3" spid="">
              <p:embed/>
              <p:pic>
                <p:nvPicPr>
                  <p:cNvPr id="993" name="Object 19" descr=""/>
                  <p:cNvPicPr/>
                  <p:nvPr/>
                </p:nvPicPr>
                <p:blipFill>
                  <a:blip r:embed="rId4"/>
                  <a:stretch/>
                </p:blipFill>
                <p:spPr>
                  <a:xfrm>
                    <a:off x="3733920" y="4089240"/>
                    <a:ext cx="1447560" cy="406080"/>
                  </a:xfrm>
                  <a:prstGeom prst="rect">
                    <a:avLst/>
                  </a:prstGeom>
                  <a:ln>
                    <a:noFill/>
                  </a:ln>
                </p:spPr>
              </p:pic>
            </p:oleObj>
          </a:graphicData>
        </a:graphic>
      </p:graphicFrame>
      <p:graphicFrame>
        <p:nvGraphicFramePr>
          <p:cNvPr id="994" name="Object 14"/>
          <p:cNvGraphicFramePr/>
          <p:nvPr/>
        </p:nvGraphicFramePr>
        <p:xfrm>
          <a:off x="1676520" y="1981080"/>
          <a:ext cx="3276360" cy="304560"/>
        </p:xfrm>
        <a:graphic>
          <a:graphicData uri="http://schemas.openxmlformats.org/presentationml/2006/ole">
            <p:oleObj progId="Equation.3" r:id="rId5" spid="">
              <p:embed/>
              <p:pic>
                <p:nvPicPr>
                  <p:cNvPr id="995" name="Object 20" descr=""/>
                  <p:cNvPicPr/>
                  <p:nvPr/>
                </p:nvPicPr>
                <p:blipFill>
                  <a:blip r:embed="rId6"/>
                  <a:stretch/>
                </p:blipFill>
                <p:spPr>
                  <a:xfrm>
                    <a:off x="1676520" y="1981080"/>
                    <a:ext cx="3276360" cy="304560"/>
                  </a:xfrm>
                  <a:prstGeom prst="rect">
                    <a:avLst/>
                  </a:prstGeom>
                  <a:ln>
                    <a:noFill/>
                  </a:ln>
                </p:spPr>
              </p:pic>
            </p:oleObj>
          </a:graphicData>
        </a:graphic>
      </p:graphicFrame>
      <p:sp>
        <p:nvSpPr>
          <p:cNvPr id="996" name="CustomShape 15"/>
          <p:cNvSpPr/>
          <p:nvPr/>
        </p:nvSpPr>
        <p:spPr>
          <a:xfrm>
            <a:off x="3962520" y="4876920"/>
            <a:ext cx="4571640" cy="146772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Verdana"/>
              </a:rPr>
              <a:t>dBm</a:t>
            </a:r>
            <a:r>
              <a:rPr b="0" lang="en-US" sz="1800" spc="-1" strike="noStrike">
                <a:solidFill>
                  <a:srgbClr val="000000"/>
                </a:solidFill>
                <a:latin typeface="Verdana"/>
              </a:rPr>
              <a:t> (sometimes </a:t>
            </a:r>
            <a:r>
              <a:rPr b="1" lang="en-US" sz="1800" spc="-1" strike="noStrike">
                <a:solidFill>
                  <a:srgbClr val="000000"/>
                </a:solidFill>
                <a:latin typeface="Verdana"/>
              </a:rPr>
              <a:t>dBmW</a:t>
            </a:r>
            <a:r>
              <a:rPr b="0" lang="en-US" sz="1800" spc="-1" strike="noStrike">
                <a:solidFill>
                  <a:srgbClr val="000000"/>
                </a:solidFill>
                <a:latin typeface="Verdana"/>
              </a:rPr>
              <a:t>) is an abbreviation for the </a:t>
            </a:r>
            <a:endParaRPr b="0" lang="en-US" sz="1800" spc="-1" strike="noStrike">
              <a:latin typeface="Arial"/>
            </a:endParaRPr>
          </a:p>
          <a:p>
            <a:pPr>
              <a:lnSpc>
                <a:spcPct val="100000"/>
              </a:lnSpc>
            </a:pPr>
            <a:r>
              <a:rPr b="0" lang="en-US" sz="1800" spc="-1" strike="noStrike">
                <a:solidFill>
                  <a:srgbClr val="000000"/>
                </a:solidFill>
                <a:latin typeface="Verdana"/>
              </a:rPr>
              <a:t>     </a:t>
            </a:r>
            <a:r>
              <a:rPr b="0" lang="en-US" sz="1800" spc="-1" strike="noStrike">
                <a:solidFill>
                  <a:srgbClr val="000000"/>
                </a:solidFill>
                <a:latin typeface="Verdana"/>
              </a:rPr>
              <a:t>power ratio in </a:t>
            </a:r>
            <a:r>
              <a:rPr b="0" lang="en-US" sz="1800" spc="-1" strike="noStrike" u="sng">
                <a:solidFill>
                  <a:srgbClr val="0000ff"/>
                </a:solidFill>
                <a:uFillTx/>
                <a:latin typeface="Verdana"/>
                <a:hlinkClick r:id="rId7"/>
              </a:rPr>
              <a:t>decibels</a:t>
            </a:r>
            <a:r>
              <a:rPr b="0" lang="en-US" sz="1800" spc="-1" strike="noStrike">
                <a:solidFill>
                  <a:srgbClr val="000000"/>
                </a:solidFill>
                <a:latin typeface="Verdana"/>
              </a:rPr>
              <a:t> (dB) of the </a:t>
            </a:r>
            <a:endParaRPr b="0" lang="en-US" sz="1800" spc="-1" strike="noStrike">
              <a:latin typeface="Arial"/>
            </a:endParaRPr>
          </a:p>
          <a:p>
            <a:pPr>
              <a:lnSpc>
                <a:spcPct val="100000"/>
              </a:lnSpc>
            </a:pPr>
            <a:r>
              <a:rPr b="1" lang="en-US" sz="1800" spc="-1" strike="noStrike">
                <a:solidFill>
                  <a:srgbClr val="7030a0"/>
                </a:solidFill>
                <a:latin typeface="Verdana"/>
              </a:rPr>
              <a:t>          </a:t>
            </a:r>
            <a:r>
              <a:rPr b="1" lang="en-US" sz="1800" spc="-1" strike="noStrike">
                <a:solidFill>
                  <a:srgbClr val="7030a0"/>
                </a:solidFill>
                <a:latin typeface="Verdana"/>
              </a:rPr>
              <a:t>measured power </a:t>
            </a:r>
            <a:r>
              <a:rPr b="0" lang="en-US" sz="1800" spc="-1" strike="noStrike">
                <a:solidFill>
                  <a:srgbClr val="000000"/>
                </a:solidFill>
                <a:latin typeface="Verdana"/>
              </a:rPr>
              <a:t>referenced to </a:t>
            </a:r>
            <a:r>
              <a:rPr b="1" lang="en-US" sz="1800" spc="-1" strike="noStrike">
                <a:solidFill>
                  <a:srgbClr val="7030a0"/>
                </a:solidFill>
                <a:latin typeface="Verdana"/>
              </a:rPr>
              <a:t>one </a:t>
            </a:r>
            <a:r>
              <a:rPr b="1" lang="en-US" sz="1800" spc="-1" strike="noStrike" u="sng">
                <a:solidFill>
                  <a:srgbClr val="0000ff"/>
                </a:solidFill>
                <a:uFillTx/>
                <a:latin typeface="Verdana"/>
                <a:hlinkClick r:id="rId8"/>
              </a:rPr>
              <a:t>milliwatt</a:t>
            </a:r>
            <a:r>
              <a:rPr b="1" lang="en-US" sz="1800" spc="-1" strike="noStrike">
                <a:solidFill>
                  <a:srgbClr val="7030a0"/>
                </a:solidFill>
                <a:latin typeface="Verdana"/>
              </a:rPr>
              <a:t> (mW).</a:t>
            </a:r>
            <a:endParaRPr b="0" lang="en-US" sz="1800" spc="-1" strike="noStrike">
              <a:latin typeface="Arial"/>
            </a:endParaRPr>
          </a:p>
        </p:txBody>
      </p:sp>
    </p:spTree>
  </p:cSld>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7" name="TextShape 1"/>
          <p:cNvSpPr txBox="1"/>
          <p:nvPr/>
        </p:nvSpPr>
        <p:spPr>
          <a:xfrm>
            <a:off x="457200" y="2746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  </a:t>
            </a:r>
            <a:r>
              <a:rPr b="0" lang="en-US" sz="4400" spc="-1" strike="noStrike">
                <a:solidFill>
                  <a:srgbClr val="000000"/>
                </a:solidFill>
                <a:latin typeface="Calibri"/>
              </a:rPr>
              <a:t>Channel Coding</a:t>
            </a:r>
            <a:endParaRPr b="0" lang="en-US" sz="4400" spc="-1" strike="noStrike">
              <a:solidFill>
                <a:srgbClr val="000000"/>
              </a:solidFill>
              <a:latin typeface="Verdana"/>
            </a:endParaRPr>
          </a:p>
        </p:txBody>
      </p:sp>
      <p:sp>
        <p:nvSpPr>
          <p:cNvPr id="998" name="TextShape 2"/>
          <p:cNvSpPr txBox="1"/>
          <p:nvPr/>
        </p:nvSpPr>
        <p:spPr>
          <a:xfrm>
            <a:off x="0" y="2057400"/>
            <a:ext cx="8954640" cy="4114440"/>
          </a:xfrm>
          <a:prstGeom prst="rect">
            <a:avLst/>
          </a:prstGeom>
          <a:noFill/>
          <a:ln w="9360">
            <a:noFill/>
          </a:ln>
        </p:spPr>
        <p:txBody>
          <a:bodyPr/>
          <a:p>
            <a:pPr marL="343080" indent="-342720">
              <a:lnSpc>
                <a:spcPct val="90000"/>
              </a:lnSpc>
              <a:spcBef>
                <a:spcPts val="439"/>
              </a:spcBef>
              <a:buClr>
                <a:srgbClr val="cccc00"/>
              </a:buClr>
              <a:buFont typeface="Arial"/>
              <a:buChar char="•"/>
            </a:pPr>
            <a:r>
              <a:rPr b="1" lang="en-US" sz="2200" spc="-1" strike="noStrike">
                <a:solidFill>
                  <a:srgbClr val="cccc00"/>
                </a:solidFill>
                <a:latin typeface="Calibri"/>
              </a:rPr>
              <a:t>Protects</a:t>
            </a:r>
            <a:r>
              <a:rPr b="0" lang="en-US" sz="2200" spc="-1" strike="noStrike">
                <a:solidFill>
                  <a:srgbClr val="000000"/>
                </a:solidFill>
                <a:latin typeface="Calibri"/>
              </a:rPr>
              <a:t> the digital information from noise &amp; interference &amp; reduces the number of bit errors</a:t>
            </a:r>
            <a:endParaRPr b="0" lang="en-US" sz="2200" spc="-1" strike="noStrike">
              <a:solidFill>
                <a:srgbClr val="000000"/>
              </a:solidFill>
              <a:latin typeface="Calibri"/>
            </a:endParaRPr>
          </a:p>
          <a:p>
            <a:pPr marL="343080" indent="-342720">
              <a:lnSpc>
                <a:spcPct val="90000"/>
              </a:lnSpc>
              <a:spcBef>
                <a:spcPts val="439"/>
              </a:spcBef>
              <a:buClr>
                <a:srgbClr val="000000"/>
              </a:buClr>
              <a:buFont typeface="Arial"/>
              <a:buChar char="•"/>
            </a:pPr>
            <a:r>
              <a:rPr b="0" lang="en-US" sz="2200" spc="-1" strike="noStrike">
                <a:solidFill>
                  <a:srgbClr val="000000"/>
                </a:solidFill>
                <a:latin typeface="Calibri"/>
              </a:rPr>
              <a:t>Accomplished by </a:t>
            </a:r>
            <a:r>
              <a:rPr b="1" lang="en-US" sz="2200" spc="-1" strike="noStrike">
                <a:solidFill>
                  <a:srgbClr val="cccc00"/>
                </a:solidFill>
                <a:latin typeface="Calibri"/>
              </a:rPr>
              <a:t>selectively introducing redundant bits</a:t>
            </a:r>
            <a:r>
              <a:rPr b="0" lang="en-US" sz="2200" spc="-1" strike="noStrike">
                <a:solidFill>
                  <a:srgbClr val="000000"/>
                </a:solidFill>
                <a:latin typeface="Calibri"/>
              </a:rPr>
              <a:t> into the transmitted information stream</a:t>
            </a:r>
            <a:endParaRPr b="0" lang="en-US" sz="2200" spc="-1" strike="noStrike">
              <a:solidFill>
                <a:srgbClr val="000000"/>
              </a:solidFill>
              <a:latin typeface="Calibri"/>
            </a:endParaRPr>
          </a:p>
          <a:p>
            <a:pPr marL="343080" indent="-342720">
              <a:lnSpc>
                <a:spcPct val="90000"/>
              </a:lnSpc>
              <a:spcBef>
                <a:spcPts val="439"/>
              </a:spcBef>
              <a:buClr>
                <a:srgbClr val="000000"/>
              </a:buClr>
              <a:buFont typeface="Arial"/>
              <a:buChar char="•"/>
            </a:pPr>
            <a:r>
              <a:rPr b="0" lang="en-US" sz="2200" spc="-1" strike="noStrike">
                <a:solidFill>
                  <a:srgbClr val="000000"/>
                </a:solidFill>
                <a:latin typeface="Calibri"/>
              </a:rPr>
              <a:t>These additional bits allow </a:t>
            </a:r>
            <a:r>
              <a:rPr b="1" lang="en-US" sz="2200" spc="-1" strike="noStrike">
                <a:solidFill>
                  <a:srgbClr val="cccc00"/>
                </a:solidFill>
                <a:latin typeface="Calibri"/>
              </a:rPr>
              <a:t>detection &amp; correction of bit errors</a:t>
            </a:r>
            <a:r>
              <a:rPr b="0" lang="en-US" sz="2200" spc="-1" strike="noStrike">
                <a:solidFill>
                  <a:srgbClr val="000000"/>
                </a:solidFill>
                <a:latin typeface="Calibri"/>
              </a:rPr>
              <a:t> in the received data stream</a:t>
            </a:r>
            <a:endParaRPr b="0" lang="en-US" sz="2200" spc="-1" strike="noStrike">
              <a:solidFill>
                <a:srgbClr val="000000"/>
              </a:solidFill>
              <a:latin typeface="Calibri"/>
            </a:endParaRPr>
          </a:p>
        </p:txBody>
      </p:sp>
      <p:sp>
        <p:nvSpPr>
          <p:cNvPr id="999" name="TextShape 3"/>
          <p:cNvSpPr txBox="1"/>
          <p:nvPr/>
        </p:nvSpPr>
        <p:spPr>
          <a:xfrm>
            <a:off x="6553080" y="6356520"/>
            <a:ext cx="2133360" cy="364680"/>
          </a:xfrm>
          <a:prstGeom prst="rect">
            <a:avLst/>
          </a:prstGeom>
          <a:noFill/>
          <a:ln>
            <a:noFill/>
          </a:ln>
        </p:spPr>
        <p:txBody>
          <a:bodyPr anchor="ctr"/>
          <a:p>
            <a:pPr algn="r">
              <a:lnSpc>
                <a:spcPct val="100000"/>
              </a:lnSpc>
            </a:pPr>
            <a:fld id="{D89D3195-964D-42EF-B06B-0B924BDC6A4A}"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0" name="TextShape 1"/>
          <p:cNvSpPr txBox="1"/>
          <p:nvPr/>
        </p:nvSpPr>
        <p:spPr>
          <a:xfrm>
            <a:off x="6553080" y="6356520"/>
            <a:ext cx="2133360" cy="364680"/>
          </a:xfrm>
          <a:prstGeom prst="rect">
            <a:avLst/>
          </a:prstGeom>
          <a:noFill/>
          <a:ln>
            <a:noFill/>
          </a:ln>
        </p:spPr>
        <p:txBody>
          <a:bodyPr anchor="ctr"/>
          <a:p>
            <a:pPr algn="r">
              <a:lnSpc>
                <a:spcPct val="100000"/>
              </a:lnSpc>
            </a:pPr>
            <a:fld id="{2ED5A44F-A7A9-4D6C-A16D-31C710AB7487}" type="slidenum">
              <a:rPr b="0" lang="en-US" sz="1200" spc="-1" strike="noStrike">
                <a:solidFill>
                  <a:srgbClr val="8b8b8b"/>
                </a:solidFill>
                <a:latin typeface="Verdana"/>
              </a:rPr>
              <a:t>&lt;number&gt;</a:t>
            </a:fld>
            <a:endParaRPr b="0" lang="en-US" sz="1200" spc="-1" strike="noStrike">
              <a:latin typeface="Times New Roman"/>
            </a:endParaRPr>
          </a:p>
        </p:txBody>
      </p:sp>
      <p:sp>
        <p:nvSpPr>
          <p:cNvPr id="1001" name="TextShape 2"/>
          <p:cNvSpPr txBox="1"/>
          <p:nvPr/>
        </p:nvSpPr>
        <p:spPr>
          <a:xfrm>
            <a:off x="457200" y="274680"/>
            <a:ext cx="8229240" cy="1142640"/>
          </a:xfrm>
          <a:prstGeom prst="rect">
            <a:avLst/>
          </a:prstGeom>
          <a:noFill/>
          <a:ln w="9360">
            <a:noFill/>
          </a:ln>
        </p:spPr>
        <p:txBody>
          <a:bodyPr lIns="92160" rIns="92160" tIns="46080" bIns="46080" anchor="ctr"/>
          <a:p>
            <a:pPr algn="ctr">
              <a:lnSpc>
                <a:spcPct val="100000"/>
              </a:lnSpc>
            </a:pPr>
            <a:r>
              <a:rPr b="0" lang="en-US" sz="4400" spc="-1" strike="noStrike">
                <a:solidFill>
                  <a:srgbClr val="000000"/>
                </a:solidFill>
                <a:latin typeface="Calibri"/>
              </a:rPr>
              <a:t>Encoding</a:t>
            </a:r>
            <a:endParaRPr b="0" lang="en-US" sz="4400" spc="-1" strike="noStrike">
              <a:solidFill>
                <a:srgbClr val="000000"/>
              </a:solidFill>
              <a:latin typeface="Verdana"/>
            </a:endParaRPr>
          </a:p>
        </p:txBody>
      </p:sp>
      <p:sp>
        <p:nvSpPr>
          <p:cNvPr id="1002" name="TextShape 3"/>
          <p:cNvSpPr txBox="1"/>
          <p:nvPr/>
        </p:nvSpPr>
        <p:spPr>
          <a:xfrm>
            <a:off x="0" y="1828800"/>
            <a:ext cx="9143640" cy="4647960"/>
          </a:xfrm>
          <a:prstGeom prst="rect">
            <a:avLst/>
          </a:prstGeom>
          <a:noFill/>
          <a:ln w="9360">
            <a:noFill/>
          </a:ln>
        </p:spPr>
        <p:txBody>
          <a:bodyPr lIns="92160" rIns="92160" tIns="46080" bIns="46080"/>
          <a:p>
            <a:pPr marL="343080" indent="-342720">
              <a:lnSpc>
                <a:spcPct val="100000"/>
              </a:lnSpc>
              <a:spcBef>
                <a:spcPts val="380"/>
              </a:spcBef>
              <a:buClr>
                <a:srgbClr val="000000"/>
              </a:buClr>
              <a:buFont typeface="Arial"/>
              <a:buChar char="•"/>
            </a:pPr>
            <a:r>
              <a:rPr b="0" lang="en-US" sz="1900" spc="-1" strike="noStrike">
                <a:solidFill>
                  <a:srgbClr val="000000"/>
                </a:solidFill>
                <a:latin typeface="Calibri"/>
              </a:rPr>
              <a:t>Use two discrete signals, high and low, to encode 0 and 1</a:t>
            </a:r>
            <a:endParaRPr b="0" lang="en-US" sz="1900" spc="-1" strike="noStrike">
              <a:solidFill>
                <a:srgbClr val="000000"/>
              </a:solidFill>
              <a:latin typeface="Calibri"/>
            </a:endParaRPr>
          </a:p>
          <a:p>
            <a:pPr marL="343080" indent="-342720">
              <a:lnSpc>
                <a:spcPct val="100000"/>
              </a:lnSpc>
              <a:spcBef>
                <a:spcPts val="380"/>
              </a:spcBef>
              <a:buClr>
                <a:srgbClr val="000000"/>
              </a:buClr>
              <a:buFont typeface="Arial"/>
              <a:buChar char="•"/>
            </a:pPr>
            <a:r>
              <a:rPr b="0" lang="en-US" sz="1900" spc="-1" strike="noStrike">
                <a:solidFill>
                  <a:srgbClr val="000000"/>
                </a:solidFill>
                <a:latin typeface="Calibri"/>
              </a:rPr>
              <a:t>Transmission is synchronous, i.e., a clock is used to sample the signal</a:t>
            </a:r>
            <a:endParaRPr b="0" lang="en-US" sz="1900" spc="-1" strike="noStrike">
              <a:solidFill>
                <a:srgbClr val="000000"/>
              </a:solidFill>
              <a:latin typeface="Calibri"/>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rPr>
              <a:t>In general, the duration of one bit is equal to one or two clock ticks</a:t>
            </a:r>
            <a:endParaRPr b="0" lang="en-US" sz="2000" spc="-1" strike="noStrike">
              <a:solidFill>
                <a:srgbClr val="000000"/>
              </a:solidFill>
              <a:latin typeface="Calibri"/>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rPr>
              <a:t>Receiver’s clock must be synchronized with the sender’s clock</a:t>
            </a:r>
            <a:endParaRPr b="0" lang="en-US" sz="2000" spc="-1" strike="noStrike">
              <a:solidFill>
                <a:srgbClr val="000000"/>
              </a:solidFill>
              <a:latin typeface="Calibri"/>
            </a:endParaRPr>
          </a:p>
          <a:p>
            <a:pPr marL="343080" indent="-342720">
              <a:lnSpc>
                <a:spcPct val="100000"/>
              </a:lnSpc>
              <a:spcBef>
                <a:spcPts val="380"/>
              </a:spcBef>
              <a:buClr>
                <a:srgbClr val="000000"/>
              </a:buClr>
              <a:buFont typeface="Arial"/>
              <a:buChar char="•"/>
            </a:pPr>
            <a:r>
              <a:rPr b="0" lang="en-US" sz="1900" spc="-1" strike="noStrike">
                <a:solidFill>
                  <a:srgbClr val="000000"/>
                </a:solidFill>
                <a:latin typeface="Calibri"/>
              </a:rPr>
              <a:t>Encoding can be done one bit at a time or in blocks of, e.g., 4 or 8 bits</a:t>
            </a:r>
            <a:endParaRPr b="0" lang="en-US" sz="1900" spc="-1" strike="noStrike">
              <a:solidFill>
                <a:srgbClr val="000000"/>
              </a:solidFill>
              <a:latin typeface="Calibri"/>
            </a:endParaRPr>
          </a:p>
          <a:p>
            <a:pPr>
              <a:lnSpc>
                <a:spcPct val="100000"/>
              </a:lnSpc>
              <a:spcBef>
                <a:spcPts val="380"/>
              </a:spcBef>
            </a:pPr>
            <a:endParaRPr b="0" lang="en-US" sz="1900" spc="-1" strike="noStrike">
              <a:solidFill>
                <a:srgbClr val="000000"/>
              </a:solidFill>
              <a:latin typeface="Calibri"/>
            </a:endParaRPr>
          </a:p>
        </p:txBody>
      </p:sp>
    </p:spTree>
  </p:cSld>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3" name="TextShape 1"/>
          <p:cNvSpPr txBox="1"/>
          <p:nvPr/>
        </p:nvSpPr>
        <p:spPr>
          <a:xfrm>
            <a:off x="6553080" y="6356520"/>
            <a:ext cx="2133360" cy="364680"/>
          </a:xfrm>
          <a:prstGeom prst="rect">
            <a:avLst/>
          </a:prstGeom>
          <a:noFill/>
          <a:ln>
            <a:noFill/>
          </a:ln>
        </p:spPr>
        <p:txBody>
          <a:bodyPr anchor="ctr"/>
          <a:p>
            <a:pPr algn="r">
              <a:lnSpc>
                <a:spcPct val="100000"/>
              </a:lnSpc>
            </a:pPr>
            <a:fld id="{A3130AC7-0C5E-4BA5-87DF-368E90317981}" type="slidenum">
              <a:rPr b="0" lang="en-US" sz="1200" spc="-1" strike="noStrike">
                <a:solidFill>
                  <a:srgbClr val="8b8b8b"/>
                </a:solidFill>
                <a:latin typeface="Verdana"/>
              </a:rPr>
              <a:t>&lt;number&gt;</a:t>
            </a:fld>
            <a:endParaRPr b="0" lang="en-US" sz="1200" spc="-1" strike="noStrike">
              <a:latin typeface="Times New Roman"/>
            </a:endParaRPr>
          </a:p>
        </p:txBody>
      </p:sp>
      <p:sp>
        <p:nvSpPr>
          <p:cNvPr id="1004" name="TextShape 2"/>
          <p:cNvSpPr txBox="1"/>
          <p:nvPr/>
        </p:nvSpPr>
        <p:spPr>
          <a:xfrm>
            <a:off x="152280" y="0"/>
            <a:ext cx="8000640" cy="1215720"/>
          </a:xfrm>
          <a:prstGeom prst="rect">
            <a:avLst/>
          </a:prstGeom>
          <a:noFill/>
          <a:ln w="9360">
            <a:noFill/>
          </a:ln>
        </p:spPr>
        <p:txBody>
          <a:bodyPr lIns="92160" rIns="92160" tIns="46080" bIns="46080" anchor="ctr"/>
          <a:p>
            <a:pPr algn="ctr">
              <a:lnSpc>
                <a:spcPct val="100000"/>
              </a:lnSpc>
            </a:pPr>
            <a:r>
              <a:rPr b="0" lang="en-US" sz="4400" spc="-1" strike="noStrike">
                <a:solidFill>
                  <a:srgbClr val="000000"/>
                </a:solidFill>
                <a:latin typeface="Calibri"/>
              </a:rPr>
              <a:t>Why Do We Need Encoding?</a:t>
            </a:r>
            <a:endParaRPr b="0" lang="en-US" sz="4400" spc="-1" strike="noStrike">
              <a:solidFill>
                <a:srgbClr val="000000"/>
              </a:solidFill>
              <a:latin typeface="Verdana"/>
            </a:endParaRPr>
          </a:p>
        </p:txBody>
      </p:sp>
      <p:sp>
        <p:nvSpPr>
          <p:cNvPr id="1005" name="TextShape 3"/>
          <p:cNvSpPr txBox="1"/>
          <p:nvPr/>
        </p:nvSpPr>
        <p:spPr>
          <a:xfrm>
            <a:off x="0" y="1752480"/>
            <a:ext cx="9143640" cy="4647960"/>
          </a:xfrm>
          <a:prstGeom prst="rect">
            <a:avLst/>
          </a:prstGeom>
          <a:noFill/>
          <a:ln w="9360">
            <a:noFill/>
          </a:ln>
        </p:spPr>
        <p:txBody>
          <a:bodyPr lIns="92160" rIns="92160" tIns="46080" bIns="46080"/>
          <a:p>
            <a:pPr marL="343080" indent="-342720">
              <a:lnSpc>
                <a:spcPct val="79000"/>
              </a:lnSpc>
              <a:spcBef>
                <a:spcPts val="380"/>
              </a:spcBef>
              <a:buClr>
                <a:srgbClr val="000000"/>
              </a:buClr>
              <a:buFont typeface="Arial"/>
              <a:buChar char="•"/>
            </a:pPr>
            <a:r>
              <a:rPr b="0" lang="en-US" sz="1900" spc="-1" strike="noStrike">
                <a:solidFill>
                  <a:srgbClr val="000000"/>
                </a:solidFill>
                <a:latin typeface="Calibri"/>
              </a:rPr>
              <a:t>Meet certain electrical constraints</a:t>
            </a:r>
            <a:endParaRPr b="0" lang="en-US" sz="1900" spc="-1" strike="noStrike">
              <a:solidFill>
                <a:srgbClr val="000000"/>
              </a:solidFill>
              <a:latin typeface="Calibri"/>
            </a:endParaRPr>
          </a:p>
          <a:p>
            <a:pPr lvl="1" marL="743040" indent="-285480">
              <a:lnSpc>
                <a:spcPct val="79000"/>
              </a:lnSpc>
              <a:spcBef>
                <a:spcPts val="400"/>
              </a:spcBef>
              <a:buClr>
                <a:srgbClr val="000000"/>
              </a:buClr>
              <a:buFont typeface="Arial"/>
              <a:buChar char="–"/>
            </a:pPr>
            <a:r>
              <a:rPr b="0" lang="en-US" sz="2000" spc="-1" strike="noStrike">
                <a:solidFill>
                  <a:srgbClr val="000000"/>
                </a:solidFill>
                <a:latin typeface="Calibri"/>
              </a:rPr>
              <a:t>Receiver needs enough “transitions” to keep track of the transmit clock</a:t>
            </a:r>
            <a:endParaRPr b="0" lang="en-US" sz="2000" spc="-1" strike="noStrike">
              <a:solidFill>
                <a:srgbClr val="000000"/>
              </a:solidFill>
              <a:latin typeface="Calibri"/>
            </a:endParaRPr>
          </a:p>
          <a:p>
            <a:pPr lvl="1" marL="743040" indent="-285480">
              <a:lnSpc>
                <a:spcPct val="79000"/>
              </a:lnSpc>
              <a:spcBef>
                <a:spcPts val="400"/>
              </a:spcBef>
              <a:buClr>
                <a:srgbClr val="000000"/>
              </a:buClr>
              <a:buFont typeface="Arial"/>
              <a:buChar char="–"/>
            </a:pPr>
            <a:r>
              <a:rPr b="0" lang="en-US" sz="2000" spc="-1" strike="noStrike">
                <a:solidFill>
                  <a:srgbClr val="000000"/>
                </a:solidFill>
                <a:latin typeface="Calibri"/>
              </a:rPr>
              <a:t>Avoid receiver saturation</a:t>
            </a:r>
            <a:endParaRPr b="0" lang="en-US" sz="2000" spc="-1" strike="noStrike">
              <a:solidFill>
                <a:srgbClr val="000000"/>
              </a:solidFill>
              <a:latin typeface="Calibri"/>
            </a:endParaRPr>
          </a:p>
          <a:p>
            <a:endParaRPr b="0" lang="en-US" sz="2000" spc="-1" strike="noStrike">
              <a:solidFill>
                <a:srgbClr val="000000"/>
              </a:solidFill>
              <a:latin typeface="Calibri"/>
            </a:endParaRPr>
          </a:p>
          <a:p>
            <a:pPr marL="343080" indent="-342720">
              <a:lnSpc>
                <a:spcPct val="79000"/>
              </a:lnSpc>
              <a:spcBef>
                <a:spcPts val="380"/>
              </a:spcBef>
              <a:buClr>
                <a:srgbClr val="000000"/>
              </a:buClr>
              <a:buFont typeface="Arial"/>
              <a:buChar char="•"/>
            </a:pPr>
            <a:r>
              <a:rPr b="0" lang="en-US" sz="1900" spc="-1" strike="noStrike">
                <a:solidFill>
                  <a:srgbClr val="000000"/>
                </a:solidFill>
                <a:latin typeface="Calibri"/>
              </a:rPr>
              <a:t>Create control symbols, besides regular data symbol</a:t>
            </a:r>
            <a:endParaRPr b="0" lang="en-US" sz="1900" spc="-1" strike="noStrike">
              <a:solidFill>
                <a:srgbClr val="000000"/>
              </a:solidFill>
              <a:latin typeface="Calibri"/>
            </a:endParaRPr>
          </a:p>
          <a:p>
            <a:r>
              <a:rPr b="0" lang="en-US" sz="2000" spc="-1" strike="noStrike">
                <a:solidFill>
                  <a:srgbClr val="000000"/>
                </a:solidFill>
                <a:latin typeface="Calibri"/>
              </a:rPr>
              <a:t> </a:t>
            </a:r>
            <a:r>
              <a:rPr b="0" lang="en-US" sz="2000" spc="-1" strike="noStrike">
                <a:solidFill>
                  <a:srgbClr val="000000"/>
                </a:solidFill>
                <a:latin typeface="Calibri"/>
              </a:rPr>
              <a:t>e.g. </a:t>
            </a:r>
            <a:r>
              <a:rPr b="1" lang="en-US" sz="2000" spc="-1" strike="noStrike">
                <a:solidFill>
                  <a:srgbClr val="000000"/>
                </a:solidFill>
                <a:latin typeface="Calibri"/>
              </a:rPr>
              <a:t>start or end of frame</a:t>
            </a:r>
            <a:endParaRPr b="0" lang="en-US" sz="2000" spc="-1" strike="noStrike">
              <a:solidFill>
                <a:srgbClr val="000000"/>
              </a:solidFill>
              <a:latin typeface="Calibri"/>
            </a:endParaRPr>
          </a:p>
          <a:p>
            <a:endParaRPr b="0" lang="en-US" sz="2000" spc="-1" strike="noStrike">
              <a:solidFill>
                <a:srgbClr val="000000"/>
              </a:solidFill>
              <a:latin typeface="Calibri"/>
            </a:endParaRPr>
          </a:p>
          <a:p>
            <a:pPr marL="343080" indent="-342720">
              <a:lnSpc>
                <a:spcPct val="79000"/>
              </a:lnSpc>
              <a:spcBef>
                <a:spcPts val="380"/>
              </a:spcBef>
              <a:buClr>
                <a:srgbClr val="000000"/>
              </a:buClr>
              <a:buFont typeface="Arial"/>
              <a:buChar char="•"/>
            </a:pPr>
            <a:r>
              <a:rPr b="0" lang="en-US" sz="1900" spc="-1" strike="noStrike">
                <a:solidFill>
                  <a:srgbClr val="000000"/>
                </a:solidFill>
                <a:latin typeface="Calibri"/>
              </a:rPr>
              <a:t>Error detection or error corrections</a:t>
            </a:r>
            <a:endParaRPr b="0" lang="en-US" sz="1900" spc="-1" strike="noStrike">
              <a:solidFill>
                <a:srgbClr val="000000"/>
              </a:solidFill>
              <a:latin typeface="Calibri"/>
            </a:endParaRPr>
          </a:p>
          <a:p>
            <a:pPr lvl="1" marL="743040" indent="-285480">
              <a:lnSpc>
                <a:spcPct val="79000"/>
              </a:lnSpc>
              <a:spcBef>
                <a:spcPts val="400"/>
              </a:spcBef>
              <a:buClr>
                <a:srgbClr val="000000"/>
              </a:buClr>
              <a:buFont typeface="Arial"/>
              <a:buChar char="–"/>
            </a:pPr>
            <a:r>
              <a:rPr b="0" lang="en-US" sz="2000" spc="-1" strike="noStrike">
                <a:solidFill>
                  <a:srgbClr val="000000"/>
                </a:solidFill>
                <a:latin typeface="Calibri"/>
              </a:rPr>
              <a:t>Some codes are illegal so receiver can detect certain classes of errors</a:t>
            </a:r>
            <a:endParaRPr b="0" lang="en-US" sz="2000" spc="-1" strike="noStrike">
              <a:solidFill>
                <a:srgbClr val="000000"/>
              </a:solidFill>
              <a:latin typeface="Calibri"/>
            </a:endParaRPr>
          </a:p>
          <a:p>
            <a:pPr lvl="1" marL="743040" indent="-285480">
              <a:lnSpc>
                <a:spcPct val="79000"/>
              </a:lnSpc>
              <a:spcBef>
                <a:spcPts val="400"/>
              </a:spcBef>
              <a:buClr>
                <a:srgbClr val="000000"/>
              </a:buClr>
              <a:buFont typeface="Arial"/>
              <a:buChar char="–"/>
            </a:pPr>
            <a:r>
              <a:rPr b="0" lang="en-US" sz="2000" spc="-1" strike="noStrike">
                <a:solidFill>
                  <a:srgbClr val="000000"/>
                </a:solidFill>
                <a:latin typeface="Calibri"/>
              </a:rPr>
              <a:t>Minor errors can be corrected by having multiple adjacent signals mapped to the same data symbol</a:t>
            </a:r>
            <a:endParaRPr b="0" lang="en-US" sz="2000" spc="-1" strike="noStrike">
              <a:solidFill>
                <a:srgbClr val="000000"/>
              </a:solidFill>
              <a:latin typeface="Calibri"/>
            </a:endParaRPr>
          </a:p>
          <a:p>
            <a:endParaRPr b="0" lang="en-US" sz="2000" spc="-1" strike="noStrike">
              <a:solidFill>
                <a:srgbClr val="000000"/>
              </a:solidFill>
              <a:latin typeface="Calibri"/>
            </a:endParaRPr>
          </a:p>
          <a:p>
            <a:pPr marL="343080" indent="-342720">
              <a:lnSpc>
                <a:spcPct val="79000"/>
              </a:lnSpc>
              <a:spcBef>
                <a:spcPts val="380"/>
              </a:spcBef>
              <a:buClr>
                <a:srgbClr val="000000"/>
              </a:buClr>
              <a:buFont typeface="Arial"/>
              <a:buChar char="•"/>
            </a:pPr>
            <a:r>
              <a:rPr b="0" lang="en-US" sz="1900" spc="-1" strike="noStrike">
                <a:solidFill>
                  <a:srgbClr val="000000"/>
                </a:solidFill>
                <a:latin typeface="Calibri"/>
              </a:rPr>
              <a:t>Encoding can be very complex, e.g. wireless</a:t>
            </a:r>
            <a:endParaRPr b="0" lang="en-US" sz="1900" spc="-1" strike="noStrike">
              <a:solidFill>
                <a:srgbClr val="000000"/>
              </a:solidFill>
              <a:latin typeface="Calibri"/>
            </a:endParaRPr>
          </a:p>
        </p:txBody>
      </p:sp>
    </p:spTree>
  </p:cSld>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6" name="TextShape 1"/>
          <p:cNvSpPr txBox="1"/>
          <p:nvPr/>
        </p:nvSpPr>
        <p:spPr>
          <a:xfrm>
            <a:off x="-83808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Digital Modulation</a:t>
            </a:r>
            <a:endParaRPr b="0" lang="en-US" sz="4400" spc="-1" strike="noStrike">
              <a:solidFill>
                <a:srgbClr val="000000"/>
              </a:solidFill>
              <a:latin typeface="Verdana"/>
            </a:endParaRPr>
          </a:p>
        </p:txBody>
      </p:sp>
      <p:sp>
        <p:nvSpPr>
          <p:cNvPr id="1007" name="TextShape 2"/>
          <p:cNvSpPr txBox="1"/>
          <p:nvPr/>
        </p:nvSpPr>
        <p:spPr>
          <a:xfrm>
            <a:off x="0" y="1523880"/>
            <a:ext cx="9143640" cy="4525560"/>
          </a:xfrm>
          <a:prstGeom prst="rect">
            <a:avLst/>
          </a:prstGeom>
          <a:noFill/>
          <a:ln w="9360">
            <a:noFill/>
          </a:ln>
        </p:spPr>
        <p:txBody>
          <a:bodyPr/>
          <a:p>
            <a:pPr marL="343080" indent="-342720">
              <a:lnSpc>
                <a:spcPct val="100000"/>
              </a:lnSpc>
              <a:spcBef>
                <a:spcPts val="479"/>
              </a:spcBef>
            </a:pPr>
            <a:r>
              <a:rPr b="0" lang="en-US" sz="2400" spc="-1" strike="noStrike">
                <a:solidFill>
                  <a:srgbClr val="000000"/>
                </a:solidFill>
                <a:latin typeface="Calibri"/>
              </a:rPr>
              <a:t>The process of </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taking information from a message source (</a:t>
            </a:r>
            <a:r>
              <a:rPr b="0" lang="en-US" sz="2400" spc="-1" strike="noStrike">
                <a:solidFill>
                  <a:srgbClr val="cccc00"/>
                </a:solidFill>
                <a:latin typeface="Calibri"/>
              </a:rPr>
              <a:t>baseband</a:t>
            </a:r>
            <a:r>
              <a:rPr b="0" lang="en-US" sz="2400" spc="-1" strike="noStrike">
                <a:solidFill>
                  <a:srgbClr val="000000"/>
                </a:solidFill>
                <a:latin typeface="Calibri"/>
              </a:rPr>
              <a:t>) in a suitable manner for transmission &amp;</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translating the </a:t>
            </a:r>
            <a:r>
              <a:rPr b="1" lang="en-US" sz="2400" spc="-1" strike="noStrike">
                <a:solidFill>
                  <a:srgbClr val="cccc00"/>
                </a:solidFill>
                <a:latin typeface="Calibri"/>
              </a:rPr>
              <a:t>baseband </a:t>
            </a:r>
            <a:r>
              <a:rPr b="0" lang="en-US" sz="2400" spc="-1" strike="noStrike">
                <a:solidFill>
                  <a:srgbClr val="000000"/>
                </a:solidFill>
                <a:latin typeface="Calibri"/>
              </a:rPr>
              <a:t>signal onto a radio carrier at </a:t>
            </a:r>
            <a:r>
              <a:rPr b="1" lang="en-US" sz="2400" spc="-1" strike="noStrike">
                <a:solidFill>
                  <a:srgbClr val="cccc00"/>
                </a:solidFill>
                <a:latin typeface="Calibri"/>
              </a:rPr>
              <a:t>frequencies that are very high</a:t>
            </a:r>
            <a:r>
              <a:rPr b="0" lang="en-US" sz="2400" spc="-1" strike="noStrike">
                <a:solidFill>
                  <a:srgbClr val="000000"/>
                </a:solidFill>
                <a:latin typeface="Calibri"/>
              </a:rPr>
              <a:t> compared to the baseband frequency</a:t>
            </a:r>
            <a:endParaRPr b="0" lang="en-US" sz="2400" spc="-1" strike="noStrike">
              <a:solidFill>
                <a:srgbClr val="000000"/>
              </a:solidFill>
              <a:latin typeface="Calibri"/>
            </a:endParaRPr>
          </a:p>
          <a:p>
            <a:pPr>
              <a:lnSpc>
                <a:spcPct val="100000"/>
              </a:lnSpc>
              <a:spcBef>
                <a:spcPts val="439"/>
              </a:spcBef>
            </a:pPr>
            <a:endParaRPr b="0" lang="en-US" sz="2400" spc="-1" strike="noStrike">
              <a:solidFill>
                <a:srgbClr val="000000"/>
              </a:solidFill>
              <a:latin typeface="Calibri"/>
            </a:endParaRPr>
          </a:p>
        </p:txBody>
      </p:sp>
      <p:sp>
        <p:nvSpPr>
          <p:cNvPr id="1008" name="TextShape 3"/>
          <p:cNvSpPr txBox="1"/>
          <p:nvPr/>
        </p:nvSpPr>
        <p:spPr>
          <a:xfrm>
            <a:off x="6553080" y="6356520"/>
            <a:ext cx="2133360" cy="364680"/>
          </a:xfrm>
          <a:prstGeom prst="rect">
            <a:avLst/>
          </a:prstGeom>
          <a:noFill/>
          <a:ln>
            <a:noFill/>
          </a:ln>
        </p:spPr>
        <p:txBody>
          <a:bodyPr anchor="ctr"/>
          <a:p>
            <a:pPr algn="r">
              <a:lnSpc>
                <a:spcPct val="100000"/>
              </a:lnSpc>
            </a:pPr>
            <a:fld id="{A62A4350-35D2-44A2-AFED-7CBF954CECB5}"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9" name="TextShape 1"/>
          <p:cNvSpPr txBox="1"/>
          <p:nvPr/>
        </p:nvSpPr>
        <p:spPr>
          <a:xfrm>
            <a:off x="6553080" y="6356520"/>
            <a:ext cx="2133360" cy="364680"/>
          </a:xfrm>
          <a:prstGeom prst="rect">
            <a:avLst/>
          </a:prstGeom>
          <a:noFill/>
          <a:ln>
            <a:noFill/>
          </a:ln>
        </p:spPr>
        <p:txBody>
          <a:bodyPr anchor="ctr"/>
          <a:p>
            <a:pPr algn="r">
              <a:lnSpc>
                <a:spcPct val="100000"/>
              </a:lnSpc>
            </a:pPr>
            <a:fld id="{D3792F19-2218-4F1C-A9B7-1BFEAC3DC0E2}" type="slidenum">
              <a:rPr b="0" lang="en-US" sz="1200" spc="-1" strike="noStrike">
                <a:solidFill>
                  <a:srgbClr val="8b8b8b"/>
                </a:solidFill>
                <a:latin typeface="Verdana"/>
              </a:rPr>
              <a:t>&lt;number&gt;</a:t>
            </a:fld>
            <a:endParaRPr b="0" lang="en-US" sz="1200" spc="-1" strike="noStrike">
              <a:latin typeface="Times New Roman"/>
            </a:endParaRPr>
          </a:p>
        </p:txBody>
      </p:sp>
      <p:sp>
        <p:nvSpPr>
          <p:cNvPr id="1010" name="TextShape 2"/>
          <p:cNvSpPr txBox="1"/>
          <p:nvPr/>
        </p:nvSpPr>
        <p:spPr>
          <a:xfrm>
            <a:off x="-762120" y="0"/>
            <a:ext cx="8000640" cy="1215720"/>
          </a:xfrm>
          <a:prstGeom prst="rect">
            <a:avLst/>
          </a:prstGeom>
          <a:noFill/>
          <a:ln w="9360">
            <a:noFill/>
          </a:ln>
        </p:spPr>
        <p:txBody>
          <a:bodyPr anchor="ctr"/>
          <a:p>
            <a:pPr algn="ctr">
              <a:lnSpc>
                <a:spcPct val="100000"/>
              </a:lnSpc>
            </a:pPr>
            <a:r>
              <a:rPr b="0" lang="en-US" sz="3400" spc="-1" strike="noStrike">
                <a:solidFill>
                  <a:srgbClr val="000000"/>
                </a:solidFill>
                <a:latin typeface="Calibri"/>
              </a:rPr>
              <a:t>Why not modulate the baseband</a:t>
            </a:r>
            <a:endParaRPr b="0" lang="en-US" sz="3400" spc="-1" strike="noStrike">
              <a:solidFill>
                <a:srgbClr val="000000"/>
              </a:solidFill>
              <a:latin typeface="Verdana"/>
            </a:endParaRPr>
          </a:p>
        </p:txBody>
      </p:sp>
      <p:sp>
        <p:nvSpPr>
          <p:cNvPr id="1011" name="TextShape 3"/>
          <p:cNvSpPr txBox="1"/>
          <p:nvPr/>
        </p:nvSpPr>
        <p:spPr>
          <a:xfrm>
            <a:off x="0" y="1981080"/>
            <a:ext cx="9143640" cy="4525560"/>
          </a:xfrm>
          <a:prstGeom prst="rect">
            <a:avLst/>
          </a:prstGeom>
          <a:noFill/>
          <a:ln w="9360">
            <a:noFill/>
          </a:ln>
        </p:spPr>
        <p:txBody>
          <a:bodyPr/>
          <a:p>
            <a:pPr marL="343080" indent="-342720">
              <a:lnSpc>
                <a:spcPct val="90000"/>
              </a:lnSpc>
              <a:spcBef>
                <a:spcPts val="400"/>
              </a:spcBef>
            </a:pPr>
            <a:r>
              <a:rPr b="0" lang="en-US" sz="2000" spc="-1" strike="noStrike">
                <a:solidFill>
                  <a:srgbClr val="000000"/>
                </a:solidFill>
                <a:latin typeface="Wingdings"/>
              </a:rPr>
              <a:t></a:t>
            </a:r>
            <a:r>
              <a:rPr b="0" lang="en-US" sz="2000" spc="-1" strike="noStrike">
                <a:solidFill>
                  <a:srgbClr val="000000"/>
                </a:solidFill>
                <a:latin typeface="Calibri"/>
              </a:rPr>
              <a:t>For effective signal radiation the </a:t>
            </a:r>
            <a:r>
              <a:rPr b="1" lang="en-US" sz="2000" spc="-1" strike="noStrike">
                <a:solidFill>
                  <a:srgbClr val="cccc00"/>
                </a:solidFill>
                <a:latin typeface="Calibri"/>
              </a:rPr>
              <a:t>length of the antenna</a:t>
            </a:r>
            <a:r>
              <a:rPr b="0" lang="en-US" sz="2000" spc="-1" strike="noStrike">
                <a:solidFill>
                  <a:srgbClr val="000000"/>
                </a:solidFill>
                <a:latin typeface="Calibri"/>
              </a:rPr>
              <a:t> must be </a:t>
            </a:r>
            <a:r>
              <a:rPr b="1" lang="en-US" sz="2000" spc="-1" strike="noStrike">
                <a:solidFill>
                  <a:srgbClr val="cccc00"/>
                </a:solidFill>
                <a:latin typeface="Calibri"/>
              </a:rPr>
              <a:t>proportional to the transmitted wave length</a:t>
            </a:r>
            <a:endParaRPr b="0" lang="en-US" sz="2000" spc="-1" strike="noStrike">
              <a:solidFill>
                <a:srgbClr val="000000"/>
              </a:solidFill>
              <a:latin typeface="Calibri"/>
            </a:endParaRPr>
          </a:p>
          <a:p>
            <a:pPr lvl="1" marL="743040" indent="-285480">
              <a:lnSpc>
                <a:spcPct val="90000"/>
              </a:lnSpc>
              <a:spcBef>
                <a:spcPts val="439"/>
              </a:spcBef>
              <a:buClr>
                <a:srgbClr val="000000"/>
              </a:buClr>
              <a:buFont typeface="Arial"/>
              <a:buChar char="–"/>
            </a:pPr>
            <a:r>
              <a:rPr b="0" lang="en-US" sz="2200" spc="-1" strike="noStrike">
                <a:solidFill>
                  <a:srgbClr val="000000"/>
                </a:solidFill>
                <a:latin typeface="Calibri"/>
              </a:rPr>
              <a:t>For example, voice range 300-3300Hz</a:t>
            </a:r>
            <a:endParaRPr b="0" lang="en-US" sz="2200" spc="-1" strike="noStrike">
              <a:solidFill>
                <a:srgbClr val="000000"/>
              </a:solidFill>
              <a:latin typeface="Calibri"/>
            </a:endParaRPr>
          </a:p>
          <a:p>
            <a:r>
              <a:rPr b="0" lang="en-US" sz="2200" spc="-1" strike="noStrike">
                <a:solidFill>
                  <a:srgbClr val="000000"/>
                </a:solidFill>
                <a:latin typeface="Calibri"/>
              </a:rPr>
              <a:t>   </a:t>
            </a:r>
            <a:r>
              <a:rPr b="0" lang="en-US" sz="2200" spc="-1" strike="noStrike">
                <a:solidFill>
                  <a:srgbClr val="000000"/>
                </a:solidFill>
                <a:latin typeface="Calibri"/>
              </a:rPr>
              <a:t>At 3kHz at 3kbps would imply an antenna of 100Km!</a:t>
            </a:r>
            <a:endParaRPr b="0" lang="en-US" sz="2200" spc="-1" strike="noStrike">
              <a:solidFill>
                <a:srgbClr val="000000"/>
              </a:solidFill>
              <a:latin typeface="Calibri"/>
            </a:endParaRPr>
          </a:p>
          <a:p>
            <a:r>
              <a:rPr b="0" lang="en-US" sz="2200" spc="-1" strike="noStrike">
                <a:solidFill>
                  <a:srgbClr val="000000"/>
                </a:solidFill>
                <a:latin typeface="Calibri"/>
              </a:rPr>
              <a:t>   </a:t>
            </a:r>
            <a:r>
              <a:rPr b="0" lang="en-US" sz="2200" spc="-1" strike="noStrike">
                <a:solidFill>
                  <a:srgbClr val="000000"/>
                </a:solidFill>
                <a:latin typeface="Calibri"/>
              </a:rPr>
              <a:t>By modulating the baseband on a 3GHz carrier the antenna would be 10cm</a:t>
            </a:r>
            <a:endParaRPr b="0" lang="en-US" sz="2200" spc="-1" strike="noStrike">
              <a:solidFill>
                <a:srgbClr val="000000"/>
              </a:solidFill>
              <a:latin typeface="Calibri"/>
            </a:endParaRPr>
          </a:p>
          <a:p>
            <a:endParaRPr b="0" lang="en-US" sz="2200" spc="-1" strike="noStrike">
              <a:solidFill>
                <a:srgbClr val="000000"/>
              </a:solidFill>
              <a:latin typeface="Calibri"/>
            </a:endParaRPr>
          </a:p>
          <a:p>
            <a:pPr marL="343080" indent="-342720">
              <a:lnSpc>
                <a:spcPct val="90000"/>
              </a:lnSpc>
              <a:spcBef>
                <a:spcPts val="400"/>
              </a:spcBef>
              <a:buClr>
                <a:srgbClr val="000000"/>
              </a:buClr>
              <a:buFont typeface="Arial"/>
              <a:buChar char="•"/>
            </a:pPr>
            <a:r>
              <a:rPr b="0" lang="en-US" sz="2000" spc="-1" strike="noStrike">
                <a:solidFill>
                  <a:srgbClr val="000000"/>
                </a:solidFill>
                <a:latin typeface="Calibri"/>
              </a:rPr>
              <a:t>To ensure the </a:t>
            </a:r>
            <a:r>
              <a:rPr b="1" lang="en-US" sz="2000" spc="-1" strike="noStrike">
                <a:solidFill>
                  <a:srgbClr val="3399ff"/>
                </a:solidFill>
                <a:latin typeface="Calibri"/>
              </a:rPr>
              <a:t>orderly coexistence of multiple signals</a:t>
            </a:r>
            <a:r>
              <a:rPr b="0" lang="en-US" sz="2000" spc="-1" strike="noStrike">
                <a:solidFill>
                  <a:srgbClr val="000000"/>
                </a:solidFill>
                <a:latin typeface="Calibri"/>
              </a:rPr>
              <a:t> in a given spectral band</a:t>
            </a:r>
            <a:endParaRPr b="0" lang="en-US" sz="2000" spc="-1" strike="noStrike">
              <a:solidFill>
                <a:srgbClr val="000000"/>
              </a:solidFill>
              <a:latin typeface="Calibri"/>
            </a:endParaRPr>
          </a:p>
          <a:p>
            <a:pPr marL="343080" indent="-342720">
              <a:lnSpc>
                <a:spcPct val="90000"/>
              </a:lnSpc>
              <a:spcBef>
                <a:spcPts val="400"/>
              </a:spcBef>
              <a:buClr>
                <a:srgbClr val="000000"/>
              </a:buClr>
              <a:buFont typeface="Arial"/>
              <a:buChar char="•"/>
            </a:pPr>
            <a:r>
              <a:rPr b="0" lang="en-US" sz="2000" spc="-1" strike="noStrike">
                <a:solidFill>
                  <a:srgbClr val="000000"/>
                </a:solidFill>
                <a:latin typeface="Calibri"/>
              </a:rPr>
              <a:t>To </a:t>
            </a:r>
            <a:r>
              <a:rPr b="1" lang="en-US" sz="2000" spc="-1" strike="noStrike">
                <a:solidFill>
                  <a:srgbClr val="3399ff"/>
                </a:solidFill>
                <a:latin typeface="Calibri"/>
              </a:rPr>
              <a:t>help reduce interference</a:t>
            </a:r>
            <a:r>
              <a:rPr b="0" lang="en-US" sz="2000" spc="-1" strike="noStrike">
                <a:solidFill>
                  <a:srgbClr val="000000"/>
                </a:solidFill>
                <a:latin typeface="Calibri"/>
              </a:rPr>
              <a:t> among users</a:t>
            </a:r>
            <a:endParaRPr b="0" lang="en-US" sz="2000" spc="-1" strike="noStrike">
              <a:solidFill>
                <a:srgbClr val="000000"/>
              </a:solidFill>
              <a:latin typeface="Calibri"/>
            </a:endParaRPr>
          </a:p>
          <a:p>
            <a:pPr marL="343080" indent="-342720">
              <a:lnSpc>
                <a:spcPct val="90000"/>
              </a:lnSpc>
              <a:spcBef>
                <a:spcPts val="400"/>
              </a:spcBef>
              <a:buClr>
                <a:srgbClr val="000000"/>
              </a:buClr>
              <a:buFont typeface="Arial"/>
              <a:buChar char="•"/>
            </a:pPr>
            <a:r>
              <a:rPr b="0" lang="en-US" sz="2000" spc="-1" strike="noStrike">
                <a:solidFill>
                  <a:srgbClr val="000000"/>
                </a:solidFill>
                <a:latin typeface="Calibri"/>
              </a:rPr>
              <a:t>For </a:t>
            </a:r>
            <a:r>
              <a:rPr b="1" lang="en-US" sz="2000" spc="-1" strike="noStrike">
                <a:solidFill>
                  <a:srgbClr val="3399ff"/>
                </a:solidFill>
                <a:latin typeface="Calibri"/>
              </a:rPr>
              <a:t>regulatory reasons</a:t>
            </a:r>
            <a:endParaRPr b="0" lang="en-US" sz="2000" spc="-1" strike="noStrike">
              <a:solidFill>
                <a:srgbClr val="000000"/>
              </a:solidFill>
              <a:latin typeface="Calibri"/>
            </a:endParaRPr>
          </a:p>
          <a:p>
            <a:pPr>
              <a:lnSpc>
                <a:spcPct val="90000"/>
              </a:lnSpc>
              <a:spcBef>
                <a:spcPts val="400"/>
              </a:spcBef>
            </a:pPr>
            <a:endParaRPr b="0" lang="en-US" sz="2000" spc="-1" strike="noStrike">
              <a:solidFill>
                <a:srgbClr val="000000"/>
              </a:solidFill>
              <a:latin typeface="Calibri"/>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0" name="Picture 2" descr=""/>
          <p:cNvPicPr/>
          <p:nvPr/>
        </p:nvPicPr>
        <p:blipFill>
          <a:blip r:embed="rId1"/>
          <a:srcRect l="0" t="0" r="0" b="7401"/>
          <a:stretch/>
        </p:blipFill>
        <p:spPr>
          <a:xfrm>
            <a:off x="228600" y="1143000"/>
            <a:ext cx="8381520" cy="5541480"/>
          </a:xfrm>
          <a:prstGeom prst="rect">
            <a:avLst/>
          </a:prstGeom>
          <a:ln w="9360">
            <a:noFill/>
          </a:ln>
        </p:spPr>
      </p:pic>
      <p:sp>
        <p:nvSpPr>
          <p:cNvPr id="511" name="TextShape 1"/>
          <p:cNvSpPr txBox="1"/>
          <p:nvPr/>
        </p:nvSpPr>
        <p:spPr>
          <a:xfrm>
            <a:off x="533520" y="0"/>
            <a:ext cx="8000640" cy="1215720"/>
          </a:xfrm>
          <a:prstGeom prst="rect">
            <a:avLst/>
          </a:prstGeom>
          <a:noFill/>
          <a:ln w="9360">
            <a:noFill/>
          </a:ln>
        </p:spPr>
        <p:txBody>
          <a:bodyPr anchor="ctr"/>
          <a:p>
            <a:pPr algn="ctr">
              <a:lnSpc>
                <a:spcPct val="100000"/>
              </a:lnSpc>
            </a:pPr>
            <a:r>
              <a:rPr b="0" lang="en-US" sz="4400" spc="-1" strike="noStrike">
                <a:solidFill>
                  <a:srgbClr val="000000"/>
                </a:solidFill>
                <a:latin typeface="Calibri"/>
              </a:rPr>
              <a:t>Spectrum</a:t>
            </a:r>
            <a:endParaRPr b="0" lang="en-US" sz="4400" spc="-1" strike="noStrike">
              <a:solidFill>
                <a:srgbClr val="000000"/>
              </a:solidFill>
              <a:latin typeface="Verdana"/>
            </a:endParaRPr>
          </a:p>
        </p:txBody>
      </p:sp>
      <p:sp>
        <p:nvSpPr>
          <p:cNvPr id="512" name="CustomShape 2"/>
          <p:cNvSpPr/>
          <p:nvPr/>
        </p:nvSpPr>
        <p:spPr>
          <a:xfrm>
            <a:off x="1149480" y="5486400"/>
            <a:ext cx="2880360" cy="333720"/>
          </a:xfrm>
          <a:prstGeom prst="rect">
            <a:avLst/>
          </a:prstGeom>
          <a:noFill/>
          <a:ln w="12600">
            <a:noFill/>
          </a:ln>
        </p:spPr>
        <p:style>
          <a:lnRef idx="0"/>
          <a:fillRef idx="0"/>
          <a:effectRef idx="0"/>
          <a:fontRef idx="minor"/>
        </p:style>
        <p:txBody>
          <a:bodyPr wrap="none" lIns="90000" rIns="90000" tIns="45000" bIns="45000"/>
          <a:p>
            <a:pPr>
              <a:lnSpc>
                <a:spcPct val="100000"/>
              </a:lnSpc>
              <a:spcBef>
                <a:spcPts val="320"/>
              </a:spcBef>
            </a:pPr>
            <a:r>
              <a:rPr b="0" lang="en-US" sz="1600" spc="-1" strike="noStrike">
                <a:solidFill>
                  <a:srgbClr val="000000"/>
                </a:solidFill>
                <a:latin typeface="Symbol"/>
              </a:rPr>
              <a:t></a:t>
            </a:r>
            <a:r>
              <a:rPr b="0" lang="en-US" sz="1600" spc="-1" strike="noStrike">
                <a:solidFill>
                  <a:srgbClr val="000000"/>
                </a:solidFill>
                <a:latin typeface="Arial"/>
              </a:rPr>
              <a:t> </a:t>
            </a:r>
            <a:r>
              <a:rPr b="0" lang="en-US" sz="1600" spc="-1" strike="noStrike">
                <a:solidFill>
                  <a:srgbClr val="000000"/>
                </a:solidFill>
                <a:latin typeface="Arial"/>
              </a:rPr>
              <a:t>(meters) = 300 / freq in MHz</a:t>
            </a:r>
            <a:endParaRPr b="0" lang="en-US" sz="1600" spc="-1" strike="noStrike">
              <a:latin typeface="Arial"/>
            </a:endParaRPr>
          </a:p>
        </p:txBody>
      </p:sp>
    </p:spTree>
  </p:cSld>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2" name="TextShape 1"/>
          <p:cNvSpPr txBox="1"/>
          <p:nvPr/>
        </p:nvSpPr>
        <p:spPr>
          <a:xfrm>
            <a:off x="-38088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Demodulation</a:t>
            </a:r>
            <a:endParaRPr b="0" lang="en-US" sz="4400" spc="-1" strike="noStrike">
              <a:solidFill>
                <a:srgbClr val="000000"/>
              </a:solidFill>
              <a:latin typeface="Verdana"/>
            </a:endParaRPr>
          </a:p>
        </p:txBody>
      </p:sp>
      <p:sp>
        <p:nvSpPr>
          <p:cNvPr id="1013" name="TextShape 2"/>
          <p:cNvSpPr txBox="1"/>
          <p:nvPr/>
        </p:nvSpPr>
        <p:spPr>
          <a:xfrm>
            <a:off x="0" y="1676520"/>
            <a:ext cx="9143640" cy="4266720"/>
          </a:xfrm>
          <a:prstGeom prst="rect">
            <a:avLst/>
          </a:prstGeom>
          <a:noFill/>
          <a:ln w="9360">
            <a:noFill/>
          </a:ln>
        </p:spPr>
        <p:txBody>
          <a:bodyPr/>
          <a:p>
            <a:pPr marL="343080" indent="-342720">
              <a:lnSpc>
                <a:spcPct val="100000"/>
              </a:lnSpc>
              <a:spcBef>
                <a:spcPts val="439"/>
              </a:spcBef>
            </a:pPr>
            <a:r>
              <a:rPr b="0" lang="en-US" sz="2200" spc="-1" strike="noStrike">
                <a:solidFill>
                  <a:srgbClr val="000000"/>
                </a:solidFill>
                <a:latin typeface="Calibri"/>
              </a:rPr>
              <a:t>The process of  </a:t>
            </a:r>
            <a:r>
              <a:rPr b="1" lang="en-US" sz="2200" spc="-1" strike="noStrike">
                <a:solidFill>
                  <a:srgbClr val="cccc00"/>
                </a:solidFill>
                <a:latin typeface="Calibri"/>
              </a:rPr>
              <a:t>extracting the baseband</a:t>
            </a:r>
            <a:r>
              <a:rPr b="0" lang="en-US" sz="2200" spc="-1" strike="noStrike">
                <a:solidFill>
                  <a:srgbClr val="000000"/>
                </a:solidFill>
                <a:latin typeface="Calibri"/>
              </a:rPr>
              <a:t> from the carrier so that it may be </a:t>
            </a:r>
            <a:r>
              <a:rPr b="1" lang="en-US" sz="2200" spc="-1" strike="noStrike">
                <a:solidFill>
                  <a:srgbClr val="cccc00"/>
                </a:solidFill>
                <a:latin typeface="Calibri"/>
              </a:rPr>
              <a:t>processed and interpreted</a:t>
            </a:r>
            <a:r>
              <a:rPr b="0" lang="en-US" sz="2200" spc="-1" strike="noStrike">
                <a:solidFill>
                  <a:srgbClr val="000000"/>
                </a:solidFill>
                <a:latin typeface="Calibri"/>
              </a:rPr>
              <a:t> by the receiver (e.g., symbols detected and extracted)</a:t>
            </a:r>
            <a:endParaRPr b="0" lang="en-US" sz="2200" spc="-1" strike="noStrike">
              <a:solidFill>
                <a:srgbClr val="000000"/>
              </a:solidFill>
              <a:latin typeface="Calibri"/>
            </a:endParaRPr>
          </a:p>
        </p:txBody>
      </p:sp>
      <p:sp>
        <p:nvSpPr>
          <p:cNvPr id="1014" name="TextShape 3"/>
          <p:cNvSpPr txBox="1"/>
          <p:nvPr/>
        </p:nvSpPr>
        <p:spPr>
          <a:xfrm>
            <a:off x="6553080" y="6356520"/>
            <a:ext cx="2133360" cy="364680"/>
          </a:xfrm>
          <a:prstGeom prst="rect">
            <a:avLst/>
          </a:prstGeom>
          <a:noFill/>
          <a:ln>
            <a:noFill/>
          </a:ln>
        </p:spPr>
        <p:txBody>
          <a:bodyPr anchor="ctr"/>
          <a:p>
            <a:pPr algn="r">
              <a:lnSpc>
                <a:spcPct val="100000"/>
              </a:lnSpc>
            </a:pPr>
            <a:fld id="{8103FED5-552B-467D-A0E5-6ABC6AAA6D7C}"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5" name="TextShape 1"/>
          <p:cNvSpPr txBox="1"/>
          <p:nvPr/>
        </p:nvSpPr>
        <p:spPr>
          <a:xfrm>
            <a:off x="228600" y="1522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Signal Representation</a:t>
            </a:r>
            <a:endParaRPr b="0" lang="en-US" sz="4400" spc="-1" strike="noStrike">
              <a:solidFill>
                <a:srgbClr val="000000"/>
              </a:solidFill>
              <a:latin typeface="Verdana"/>
            </a:endParaRPr>
          </a:p>
        </p:txBody>
      </p:sp>
      <p:sp>
        <p:nvSpPr>
          <p:cNvPr id="1016" name="TextShape 2"/>
          <p:cNvSpPr txBox="1"/>
          <p:nvPr/>
        </p:nvSpPr>
        <p:spPr>
          <a:xfrm>
            <a:off x="152280" y="1600200"/>
            <a:ext cx="8991360" cy="4525560"/>
          </a:xfrm>
          <a:prstGeom prst="rect">
            <a:avLst/>
          </a:prstGeom>
          <a:noFill/>
          <a:ln w="9360">
            <a:noFill/>
          </a:ln>
        </p:spPr>
        <p:txBody>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each signal can be written as a linear combination of a sinusoidal and cosusoidal functions</a:t>
            </a:r>
            <a:endParaRPr b="0" lang="en-US" sz="3200" spc="-1" strike="noStrike">
              <a:solidFill>
                <a:srgbClr val="000000"/>
              </a:solidFill>
              <a:latin typeface="Calibri"/>
            </a:endParaRPr>
          </a:p>
          <a:p>
            <a:pPr>
              <a:lnSpc>
                <a:spcPct val="100000"/>
              </a:lnSpc>
              <a:spcBef>
                <a:spcPts val="641"/>
              </a:spcBef>
            </a:pPr>
            <a:r>
              <a:rPr b="0" lang="en-US" sz="3200" spc="-1" strike="noStrike">
                <a:solidFill>
                  <a:srgbClr val="000000"/>
                </a:solidFill>
                <a:latin typeface="Calibri"/>
              </a:rPr>
              <a:t>  </a:t>
            </a:r>
            <a:r>
              <a:rPr b="0" lang="en-US" sz="3200" spc="-1" strike="noStrike">
                <a:solidFill>
                  <a:srgbClr val="000000"/>
                </a:solidFill>
                <a:latin typeface="Calibri"/>
              </a:rPr>
              <a:t>c*sin(2π</a:t>
            </a:r>
            <a:r>
              <a:rPr b="0" lang="en-US" sz="3200" spc="-1" strike="noStrike">
                <a:solidFill>
                  <a:srgbClr val="ff0000"/>
                </a:solidFill>
                <a:latin typeface="Calibri"/>
              </a:rPr>
              <a:t>F</a:t>
            </a:r>
            <a:r>
              <a:rPr b="0" lang="en-US" sz="3200" spc="-1" strike="noStrike" baseline="-25000">
                <a:solidFill>
                  <a:srgbClr val="ff0000"/>
                </a:solidFill>
                <a:latin typeface="Calibri"/>
              </a:rPr>
              <a:t>c</a:t>
            </a:r>
            <a:r>
              <a:rPr b="0" lang="en-US" sz="3200" spc="-1" strike="noStrike" baseline="-25000">
                <a:solidFill>
                  <a:srgbClr val="000000"/>
                </a:solidFill>
                <a:latin typeface="Calibri"/>
              </a:rPr>
              <a:t> </a:t>
            </a:r>
            <a:r>
              <a:rPr b="0" lang="en-US" sz="3200" spc="-1" strike="noStrike">
                <a:solidFill>
                  <a:srgbClr val="000000"/>
                </a:solidFill>
                <a:latin typeface="Calibri"/>
              </a:rPr>
              <a:t>*t+</a:t>
            </a:r>
            <a:r>
              <a:rPr b="0" lang="en-US" sz="3200" spc="-1" strike="noStrike">
                <a:solidFill>
                  <a:srgbClr val="ff0000"/>
                </a:solidFill>
                <a:latin typeface="Calibri"/>
              </a:rPr>
              <a:t>φ</a:t>
            </a:r>
            <a:r>
              <a:rPr b="0" lang="en-US" sz="3200" spc="-1" strike="noStrike">
                <a:solidFill>
                  <a:srgbClr val="000000"/>
                </a:solidFill>
                <a:latin typeface="Calibri"/>
              </a:rPr>
              <a:t>)= a*sin(2πF</a:t>
            </a:r>
            <a:r>
              <a:rPr b="0" lang="en-US" sz="3200" spc="-1" strike="noStrike" baseline="-25000">
                <a:solidFill>
                  <a:srgbClr val="000000"/>
                </a:solidFill>
                <a:latin typeface="Calibri"/>
              </a:rPr>
              <a:t>c </a:t>
            </a:r>
            <a:r>
              <a:rPr b="0" lang="en-US" sz="3200" spc="-1" strike="noStrike">
                <a:solidFill>
                  <a:srgbClr val="000000"/>
                </a:solidFill>
                <a:latin typeface="Calibri"/>
              </a:rPr>
              <a:t>*t) + b*cos(2πF</a:t>
            </a:r>
            <a:r>
              <a:rPr b="0" lang="en-US" sz="3200" spc="-1" strike="noStrike" baseline="-25000">
                <a:solidFill>
                  <a:srgbClr val="000000"/>
                </a:solidFill>
                <a:latin typeface="Calibri"/>
              </a:rPr>
              <a:t>c </a:t>
            </a:r>
            <a:r>
              <a:rPr b="0" lang="en-US" sz="3200" spc="-1" strike="noStrike">
                <a:solidFill>
                  <a:srgbClr val="000000"/>
                </a:solidFill>
                <a:latin typeface="Calibri"/>
              </a:rPr>
              <a:t>*t)</a:t>
            </a:r>
            <a:endParaRPr b="0" lang="en-US" sz="3200" spc="-1" strike="noStrike">
              <a:solidFill>
                <a:srgbClr val="000000"/>
              </a:solidFill>
              <a:latin typeface="Calibri"/>
            </a:endParaRPr>
          </a:p>
          <a:p>
            <a:pPr>
              <a:lnSpc>
                <a:spcPct val="100000"/>
              </a:lnSpc>
              <a:spcBef>
                <a:spcPts val="641"/>
              </a:spcBef>
            </a:pPr>
            <a:endParaRPr b="0" lang="en-US" sz="3200" spc="-1" strike="noStrike">
              <a:solidFill>
                <a:srgbClr val="000000"/>
              </a:solidFill>
              <a:latin typeface="Calibri"/>
            </a:endParaRPr>
          </a:p>
          <a:p>
            <a:pPr>
              <a:lnSpc>
                <a:spcPct val="100000"/>
              </a:lnSpc>
              <a:spcBef>
                <a:spcPts val="641"/>
              </a:spcBef>
            </a:pPr>
            <a:r>
              <a:rPr b="0" lang="en-US" sz="3200" spc="-1" strike="noStrike">
                <a:solidFill>
                  <a:srgbClr val="000000"/>
                </a:solidFill>
                <a:latin typeface="Calibri"/>
              </a:rPr>
              <a:t>Οι </a:t>
            </a:r>
            <a:r>
              <a:rPr b="1" lang="en-US" sz="3200" spc="-1" strike="noStrike">
                <a:solidFill>
                  <a:srgbClr val="000000"/>
                </a:solidFill>
                <a:latin typeface="Calibri"/>
              </a:rPr>
              <a:t>βάσεις του χώρου </a:t>
            </a:r>
            <a:r>
              <a:rPr b="0" lang="en-US" sz="3200" spc="-1" strike="noStrike">
                <a:solidFill>
                  <a:srgbClr val="000000"/>
                </a:solidFill>
                <a:latin typeface="Calibri"/>
              </a:rPr>
              <a:t>είναι το </a:t>
            </a:r>
            <a:r>
              <a:rPr b="1" lang="en-US" sz="3200" spc="-1" strike="noStrike">
                <a:solidFill>
                  <a:srgbClr val="000000"/>
                </a:solidFill>
                <a:latin typeface="Calibri"/>
              </a:rPr>
              <a:t>ημίτονο</a:t>
            </a:r>
            <a:r>
              <a:rPr b="0" lang="en-US" sz="3200" spc="-1" strike="noStrike">
                <a:solidFill>
                  <a:srgbClr val="000000"/>
                </a:solidFill>
                <a:latin typeface="Calibri"/>
              </a:rPr>
              <a:t> και το </a:t>
            </a:r>
            <a:r>
              <a:rPr b="1" lang="en-US" sz="3200" spc="-1" strike="noStrike">
                <a:solidFill>
                  <a:srgbClr val="000000"/>
                </a:solidFill>
                <a:latin typeface="Calibri"/>
              </a:rPr>
              <a:t>συνημίτονο</a:t>
            </a:r>
            <a:r>
              <a:rPr b="0" lang="en-US" sz="3200" spc="-1" strike="noStrike">
                <a:solidFill>
                  <a:srgbClr val="000000"/>
                </a:solidFill>
                <a:latin typeface="Calibri"/>
              </a:rPr>
              <a:t>.  Επομένως το παραπάνω σήμα μπορεί να αντιπροσωπευθεί με ένα σημείο (a,b)</a:t>
            </a:r>
            <a:endParaRPr b="0" lang="en-US" sz="3200" spc="-1" strike="noStrike">
              <a:solidFill>
                <a:srgbClr val="000000"/>
              </a:solidFill>
              <a:latin typeface="Calibri"/>
            </a:endParaRPr>
          </a:p>
        </p:txBody>
      </p:sp>
      <p:sp>
        <p:nvSpPr>
          <p:cNvPr id="1017" name="TextShape 3"/>
          <p:cNvSpPr txBox="1"/>
          <p:nvPr/>
        </p:nvSpPr>
        <p:spPr>
          <a:xfrm>
            <a:off x="6553080" y="6356520"/>
            <a:ext cx="2133360" cy="364680"/>
          </a:xfrm>
          <a:prstGeom prst="rect">
            <a:avLst/>
          </a:prstGeom>
          <a:noFill/>
          <a:ln>
            <a:noFill/>
          </a:ln>
        </p:spPr>
        <p:txBody>
          <a:bodyPr anchor="ctr"/>
          <a:p>
            <a:pPr algn="r">
              <a:lnSpc>
                <a:spcPct val="100000"/>
              </a:lnSpc>
            </a:pPr>
            <a:fld id="{646A932D-CE8D-4651-ABF0-B10846D9EE22}" type="slidenum">
              <a:rPr b="0" lang="en-US" sz="1200" spc="-1" strike="noStrike">
                <a:solidFill>
                  <a:srgbClr val="8b8b8b"/>
                </a:solidFill>
                <a:latin typeface="Verdana"/>
              </a:rPr>
              <a:t>&lt;number&gt;</a:t>
            </a:fld>
            <a:endParaRPr b="0" lang="en-US" sz="1200" spc="-1" strike="noStrike">
              <a:latin typeface="Times New Roman"/>
            </a:endParaRPr>
          </a:p>
        </p:txBody>
      </p:sp>
      <p:sp>
        <p:nvSpPr>
          <p:cNvPr id="1018" name="CustomShape 4"/>
          <p:cNvSpPr/>
          <p:nvPr/>
        </p:nvSpPr>
        <p:spPr>
          <a:xfrm>
            <a:off x="3657600" y="2579760"/>
            <a:ext cx="1980720" cy="761760"/>
          </a:xfrm>
          <a:prstGeom prst="ellipse">
            <a:avLst/>
          </a:prstGeom>
          <a:solidFill>
            <a:srgbClr val="ffff66">
              <a:alpha val="39000"/>
            </a:srgbClr>
          </a:solidFill>
          <a:ln>
            <a:noFill/>
          </a:ln>
        </p:spPr>
        <p:style>
          <a:lnRef idx="2">
            <a:schemeClr val="accent1">
              <a:shade val="50000"/>
            </a:schemeClr>
          </a:lnRef>
          <a:fillRef idx="1">
            <a:schemeClr val="accent1"/>
          </a:fillRef>
          <a:effectRef idx="0">
            <a:schemeClr val="accent1"/>
          </a:effectRef>
          <a:fontRef idx="minor"/>
        </p:style>
      </p:sp>
      <p:sp>
        <p:nvSpPr>
          <p:cNvPr id="1019" name="CustomShape 5"/>
          <p:cNvSpPr/>
          <p:nvPr/>
        </p:nvSpPr>
        <p:spPr>
          <a:xfrm>
            <a:off x="6324480" y="2699640"/>
            <a:ext cx="1980720" cy="761760"/>
          </a:xfrm>
          <a:prstGeom prst="ellipse">
            <a:avLst/>
          </a:prstGeom>
          <a:solidFill>
            <a:srgbClr val="ffff66">
              <a:alpha val="39000"/>
            </a:srgbClr>
          </a:solidFill>
          <a:ln>
            <a:noFill/>
          </a:ln>
        </p:spPr>
        <p:style>
          <a:lnRef idx="2">
            <a:schemeClr val="accent1">
              <a:shade val="50000"/>
            </a:schemeClr>
          </a:lnRef>
          <a:fillRef idx="1">
            <a:schemeClr val="accent1"/>
          </a:fillRef>
          <a:effectRef idx="0">
            <a:schemeClr val="accent1"/>
          </a:effectRef>
          <a:fontRef idx="minor"/>
        </p:style>
      </p:sp>
    </p:spTree>
  </p:cSld>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0" name="TextShape 1"/>
          <p:cNvSpPr txBox="1"/>
          <p:nvPr/>
        </p:nvSpPr>
        <p:spPr>
          <a:xfrm>
            <a:off x="228600" y="1522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Signal Representation</a:t>
            </a:r>
            <a:endParaRPr b="0" lang="en-US" sz="4400" spc="-1" strike="noStrike">
              <a:solidFill>
                <a:srgbClr val="000000"/>
              </a:solidFill>
              <a:latin typeface="Verdana"/>
            </a:endParaRPr>
          </a:p>
        </p:txBody>
      </p:sp>
      <p:sp>
        <p:nvSpPr>
          <p:cNvPr id="1021" name="TextShape 2"/>
          <p:cNvSpPr txBox="1"/>
          <p:nvPr/>
        </p:nvSpPr>
        <p:spPr>
          <a:xfrm>
            <a:off x="152280" y="1600200"/>
            <a:ext cx="8991360" cy="4525560"/>
          </a:xfrm>
          <a:prstGeom prst="rect">
            <a:avLst/>
          </a:prstGeom>
          <a:noFill/>
          <a:ln w="9360">
            <a:noFill/>
          </a:ln>
        </p:spPr>
        <p:txBody>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each signal can be written as a linear combination of a sinusoidal and cosusoidal functions</a:t>
            </a:r>
            <a:endParaRPr b="0" lang="en-US" sz="3200" spc="-1" strike="noStrike">
              <a:solidFill>
                <a:srgbClr val="000000"/>
              </a:solidFill>
              <a:latin typeface="Calibri"/>
            </a:endParaRPr>
          </a:p>
          <a:p>
            <a:pPr>
              <a:lnSpc>
                <a:spcPct val="100000"/>
              </a:lnSpc>
              <a:spcBef>
                <a:spcPts val="641"/>
              </a:spcBef>
            </a:pPr>
            <a:r>
              <a:rPr b="0" lang="en-US" sz="3200" spc="-1" strike="noStrike">
                <a:solidFill>
                  <a:srgbClr val="000000"/>
                </a:solidFill>
                <a:latin typeface="Calibri"/>
              </a:rPr>
              <a:t>  </a:t>
            </a:r>
            <a:r>
              <a:rPr b="0" lang="en-US" sz="3200" spc="-1" strike="noStrike">
                <a:solidFill>
                  <a:srgbClr val="000000"/>
                </a:solidFill>
                <a:latin typeface="Calibri"/>
              </a:rPr>
              <a:t>c*sin(2π</a:t>
            </a:r>
            <a:r>
              <a:rPr b="0" lang="en-US" sz="3200" spc="-1" strike="noStrike">
                <a:solidFill>
                  <a:srgbClr val="ff0000"/>
                </a:solidFill>
                <a:latin typeface="Calibri"/>
              </a:rPr>
              <a:t>F</a:t>
            </a:r>
            <a:r>
              <a:rPr b="0" lang="en-US" sz="3200" spc="-1" strike="noStrike" baseline="-25000">
                <a:solidFill>
                  <a:srgbClr val="ff0000"/>
                </a:solidFill>
                <a:latin typeface="Calibri"/>
              </a:rPr>
              <a:t>c</a:t>
            </a:r>
            <a:r>
              <a:rPr b="0" lang="en-US" sz="3200" spc="-1" strike="noStrike" baseline="-25000">
                <a:solidFill>
                  <a:srgbClr val="000000"/>
                </a:solidFill>
                <a:latin typeface="Calibri"/>
              </a:rPr>
              <a:t> </a:t>
            </a:r>
            <a:r>
              <a:rPr b="0" lang="en-US" sz="3200" spc="-1" strike="noStrike">
                <a:solidFill>
                  <a:srgbClr val="000000"/>
                </a:solidFill>
                <a:latin typeface="Calibri"/>
              </a:rPr>
              <a:t>*t+</a:t>
            </a:r>
            <a:r>
              <a:rPr b="0" lang="en-US" sz="3200" spc="-1" strike="noStrike">
                <a:solidFill>
                  <a:srgbClr val="ff0000"/>
                </a:solidFill>
                <a:latin typeface="Calibri"/>
              </a:rPr>
              <a:t>φ</a:t>
            </a:r>
            <a:r>
              <a:rPr b="0" lang="en-US" sz="3200" spc="-1" strike="noStrike">
                <a:solidFill>
                  <a:srgbClr val="000000"/>
                </a:solidFill>
                <a:latin typeface="Calibri"/>
              </a:rPr>
              <a:t>)= a*sin(2πF</a:t>
            </a:r>
            <a:r>
              <a:rPr b="0" lang="en-US" sz="3200" spc="-1" strike="noStrike" baseline="-25000">
                <a:solidFill>
                  <a:srgbClr val="000000"/>
                </a:solidFill>
                <a:latin typeface="Calibri"/>
              </a:rPr>
              <a:t>c </a:t>
            </a:r>
            <a:r>
              <a:rPr b="0" lang="en-US" sz="3200" spc="-1" strike="noStrike">
                <a:solidFill>
                  <a:srgbClr val="000000"/>
                </a:solidFill>
                <a:latin typeface="Calibri"/>
              </a:rPr>
              <a:t>*t) + b*cos(2πF</a:t>
            </a:r>
            <a:r>
              <a:rPr b="0" lang="en-US" sz="3200" spc="-1" strike="noStrike" baseline="-25000">
                <a:solidFill>
                  <a:srgbClr val="000000"/>
                </a:solidFill>
                <a:latin typeface="Calibri"/>
              </a:rPr>
              <a:t>c </a:t>
            </a:r>
            <a:r>
              <a:rPr b="0" lang="en-US" sz="3200" spc="-1" strike="noStrike">
                <a:solidFill>
                  <a:srgbClr val="000000"/>
                </a:solidFill>
                <a:latin typeface="Calibri"/>
              </a:rPr>
              <a:t>*t)</a:t>
            </a:r>
            <a:endParaRPr b="0" lang="en-US" sz="3200" spc="-1" strike="noStrike">
              <a:solidFill>
                <a:srgbClr val="000000"/>
              </a:solidFill>
              <a:latin typeface="Calibri"/>
            </a:endParaRPr>
          </a:p>
          <a:p>
            <a:pPr>
              <a:lnSpc>
                <a:spcPct val="100000"/>
              </a:lnSpc>
              <a:spcBef>
                <a:spcPts val="641"/>
              </a:spcBef>
            </a:pPr>
            <a:endParaRPr b="0" lang="en-US" sz="3200" spc="-1" strike="noStrike">
              <a:solidFill>
                <a:srgbClr val="000000"/>
              </a:solidFill>
              <a:latin typeface="Calibri"/>
            </a:endParaRPr>
          </a:p>
          <a:p>
            <a:pPr>
              <a:lnSpc>
                <a:spcPct val="100000"/>
              </a:lnSpc>
              <a:spcBef>
                <a:spcPts val="641"/>
              </a:spcBef>
            </a:pPr>
            <a:r>
              <a:rPr b="0" lang="en-US" sz="3200" spc="-1" strike="noStrike">
                <a:solidFill>
                  <a:srgbClr val="000000"/>
                </a:solidFill>
                <a:latin typeface="Calibri"/>
              </a:rPr>
              <a:t>Οι βάσεις του χώρου είναι το ημίτονο και το συνημίτονο.  Επομένως το παραπάνω σήμα μπορεί να αντιπροσωπευθεί με ένα σημείο (a,b)</a:t>
            </a:r>
            <a:endParaRPr b="0" lang="en-US" sz="3200" spc="-1" strike="noStrike">
              <a:solidFill>
                <a:srgbClr val="000000"/>
              </a:solidFill>
              <a:latin typeface="Calibri"/>
            </a:endParaRPr>
          </a:p>
        </p:txBody>
      </p:sp>
      <p:sp>
        <p:nvSpPr>
          <p:cNvPr id="1022" name="TextShape 3"/>
          <p:cNvSpPr txBox="1"/>
          <p:nvPr/>
        </p:nvSpPr>
        <p:spPr>
          <a:xfrm>
            <a:off x="6553080" y="6356520"/>
            <a:ext cx="2133360" cy="364680"/>
          </a:xfrm>
          <a:prstGeom prst="rect">
            <a:avLst/>
          </a:prstGeom>
          <a:noFill/>
          <a:ln>
            <a:noFill/>
          </a:ln>
        </p:spPr>
        <p:txBody>
          <a:bodyPr anchor="ctr"/>
          <a:p>
            <a:pPr algn="r">
              <a:lnSpc>
                <a:spcPct val="100000"/>
              </a:lnSpc>
            </a:pPr>
            <a:fld id="{A63D6F64-D178-47F9-9443-8BDB78DB00C8}"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3" name="TextShape 1"/>
          <p:cNvSpPr txBox="1"/>
          <p:nvPr/>
        </p:nvSpPr>
        <p:spPr>
          <a:xfrm>
            <a:off x="-45720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Digital Modulation Approaches</a:t>
            </a:r>
            <a:endParaRPr b="0" lang="en-US" sz="4400" spc="-1" strike="noStrike">
              <a:solidFill>
                <a:srgbClr val="000000"/>
              </a:solidFill>
              <a:latin typeface="Verdana"/>
            </a:endParaRPr>
          </a:p>
        </p:txBody>
      </p:sp>
      <p:sp>
        <p:nvSpPr>
          <p:cNvPr id="1024" name="TextShape 2"/>
          <p:cNvSpPr txBox="1"/>
          <p:nvPr/>
        </p:nvSpPr>
        <p:spPr>
          <a:xfrm>
            <a:off x="0" y="1600200"/>
            <a:ext cx="9143640" cy="4525560"/>
          </a:xfrm>
          <a:prstGeom prst="rect">
            <a:avLst/>
          </a:prstGeom>
          <a:noFill/>
          <a:ln w="9360">
            <a:noFill/>
          </a:ln>
        </p:spPr>
        <p:txBody>
          <a:bodyPr/>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Frequency shift Keying  (FSK)</a:t>
            </a:r>
            <a:endParaRPr b="0" lang="en-US" sz="2600" spc="-1" strike="noStrike">
              <a:solidFill>
                <a:srgbClr val="000000"/>
              </a:solidFill>
              <a:latin typeface="Calibri"/>
            </a:endParaRPr>
          </a:p>
          <a:p>
            <a:pPr lvl="1" marL="743040" indent="-285480" algn="just">
              <a:lnSpc>
                <a:spcPct val="100000"/>
              </a:lnSpc>
              <a:spcBef>
                <a:spcPts val="439"/>
              </a:spcBef>
              <a:buClr>
                <a:srgbClr val="000000"/>
              </a:buClr>
              <a:buFont typeface="Arial"/>
              <a:buChar char="–"/>
            </a:pPr>
            <a:r>
              <a:rPr b="0" lang="en-US" sz="2200" spc="-1" strike="noStrike">
                <a:solidFill>
                  <a:srgbClr val="000000"/>
                </a:solidFill>
                <a:latin typeface="Calibri"/>
              </a:rPr>
              <a:t>Use of </a:t>
            </a:r>
            <a:r>
              <a:rPr b="1" i="1" lang="en-US" sz="2200" spc="-1" strike="noStrike" u="sng">
                <a:solidFill>
                  <a:srgbClr val="00b050"/>
                </a:solidFill>
                <a:uFillTx/>
                <a:latin typeface="Calibri"/>
              </a:rPr>
              <a:t>different</a:t>
            </a:r>
            <a:r>
              <a:rPr b="0" lang="en-US" sz="2200" spc="-1" strike="noStrike" u="sng">
                <a:solidFill>
                  <a:srgbClr val="000000"/>
                </a:solidFill>
                <a:uFillTx/>
                <a:latin typeface="Calibri"/>
              </a:rPr>
              <a:t> </a:t>
            </a:r>
            <a:r>
              <a:rPr b="1" lang="en-US" sz="2200" spc="-1" strike="noStrike">
                <a:solidFill>
                  <a:srgbClr val="00b050"/>
                </a:solidFill>
                <a:latin typeface="Calibri"/>
              </a:rPr>
              <a:t>carrier frequencies </a:t>
            </a:r>
            <a:r>
              <a:rPr b="0" lang="en-US" sz="2200" spc="-1" strike="noStrike">
                <a:solidFill>
                  <a:srgbClr val="000000"/>
                </a:solidFill>
                <a:latin typeface="Calibri"/>
              </a:rPr>
              <a:t>to encode the various symbols</a:t>
            </a:r>
            <a:endParaRPr b="0" lang="en-US" sz="2200" spc="-1" strike="noStrike">
              <a:solidFill>
                <a:srgbClr val="000000"/>
              </a:solidFill>
              <a:latin typeface="Calibri"/>
            </a:endParaRPr>
          </a:p>
          <a:p>
            <a:pPr algn="just">
              <a:lnSpc>
                <a:spcPct val="100000"/>
              </a:lnSpc>
              <a:spcBef>
                <a:spcPts val="519"/>
              </a:spcBef>
            </a:pPr>
            <a:endParaRPr b="0" lang="en-US" sz="2200" spc="-1" strike="noStrike">
              <a:solidFill>
                <a:srgbClr val="000000"/>
              </a:solidFill>
              <a:latin typeface="Calibri"/>
            </a:endParaRPr>
          </a:p>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Phase shift Keying  (PSK)</a:t>
            </a:r>
            <a:endParaRPr b="0" lang="en-US" sz="2600" spc="-1" strike="noStrike">
              <a:solidFill>
                <a:srgbClr val="000000"/>
              </a:solidFill>
              <a:latin typeface="Calibri"/>
            </a:endParaRPr>
          </a:p>
          <a:p>
            <a:pPr lvl="1" marL="743040" indent="-285480" algn="just">
              <a:lnSpc>
                <a:spcPct val="100000"/>
              </a:lnSpc>
              <a:spcBef>
                <a:spcPts val="439"/>
              </a:spcBef>
              <a:buClr>
                <a:srgbClr val="000000"/>
              </a:buClr>
              <a:buFont typeface="Arial"/>
              <a:buChar char="–"/>
            </a:pPr>
            <a:r>
              <a:rPr b="0" lang="en-US" sz="2200" spc="-1" strike="noStrike">
                <a:solidFill>
                  <a:srgbClr val="000000"/>
                </a:solidFill>
                <a:latin typeface="Calibri"/>
              </a:rPr>
              <a:t>Use of a </a:t>
            </a:r>
            <a:r>
              <a:rPr b="1" i="1" lang="en-US" sz="2200" spc="-1" strike="noStrike" u="sng">
                <a:solidFill>
                  <a:srgbClr val="00b050"/>
                </a:solidFill>
                <a:uFillTx/>
                <a:latin typeface="Calibri"/>
              </a:rPr>
              <a:t>single</a:t>
            </a:r>
            <a:r>
              <a:rPr b="1" i="1" lang="en-US" sz="2200" spc="-1" strike="noStrike">
                <a:solidFill>
                  <a:srgbClr val="00b050"/>
                </a:solidFill>
                <a:latin typeface="Calibri"/>
              </a:rPr>
              <a:t> </a:t>
            </a:r>
            <a:r>
              <a:rPr b="1" lang="en-US" sz="2200" spc="-1" strike="noStrike">
                <a:solidFill>
                  <a:srgbClr val="00b050"/>
                </a:solidFill>
                <a:latin typeface="Calibri"/>
              </a:rPr>
              <a:t>carrier frequency</a:t>
            </a:r>
            <a:endParaRPr b="0" lang="en-US" sz="2200" spc="-1" strike="noStrike">
              <a:solidFill>
                <a:srgbClr val="000000"/>
              </a:solidFill>
              <a:latin typeface="Calibri"/>
            </a:endParaRPr>
          </a:p>
          <a:p>
            <a:pPr lvl="1" marL="743040" indent="-285480" algn="just">
              <a:lnSpc>
                <a:spcPct val="100000"/>
              </a:lnSpc>
              <a:spcBef>
                <a:spcPts val="439"/>
              </a:spcBef>
              <a:buClr>
                <a:srgbClr val="000000"/>
              </a:buClr>
              <a:buFont typeface="Arial"/>
              <a:buChar char="–"/>
            </a:pPr>
            <a:r>
              <a:rPr b="0" lang="en-US" sz="2200" spc="-1" strike="noStrike">
                <a:solidFill>
                  <a:srgbClr val="000000"/>
                </a:solidFill>
                <a:latin typeface="Calibri"/>
              </a:rPr>
              <a:t>The various symbols are </a:t>
            </a:r>
            <a:r>
              <a:rPr b="1" lang="en-US" sz="2200" spc="-1" strike="noStrike">
                <a:solidFill>
                  <a:srgbClr val="00b050"/>
                </a:solidFill>
                <a:latin typeface="Calibri"/>
              </a:rPr>
              <a:t>encoded  by the </a:t>
            </a:r>
            <a:r>
              <a:rPr b="1" i="1" lang="en-US" sz="2200" spc="-1" strike="noStrike">
                <a:solidFill>
                  <a:srgbClr val="00b050"/>
                </a:solidFill>
                <a:latin typeface="Calibri"/>
              </a:rPr>
              <a:t>phase</a:t>
            </a:r>
            <a:endParaRPr b="0" lang="en-US" sz="2200" spc="-1" strike="noStrike">
              <a:solidFill>
                <a:srgbClr val="000000"/>
              </a:solidFill>
              <a:latin typeface="Calibri"/>
            </a:endParaRPr>
          </a:p>
          <a:p>
            <a:endParaRPr b="0" lang="en-US" sz="2200" spc="-1" strike="noStrike">
              <a:solidFill>
                <a:srgbClr val="000000"/>
              </a:solidFill>
              <a:latin typeface="Calibri"/>
            </a:endParaRPr>
          </a:p>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Quadrature Amplitude Modulation(QAM)</a:t>
            </a:r>
            <a:endParaRPr b="0" lang="en-US" sz="2600" spc="-1" strike="noStrike">
              <a:solidFill>
                <a:srgbClr val="000000"/>
              </a:solidFill>
              <a:latin typeface="Calibri"/>
            </a:endParaRPr>
          </a:p>
          <a:p>
            <a:pPr lvl="1" marL="743040" indent="-285480" algn="just">
              <a:lnSpc>
                <a:spcPct val="100000"/>
              </a:lnSpc>
              <a:spcBef>
                <a:spcPts val="439"/>
              </a:spcBef>
              <a:buClr>
                <a:srgbClr val="000000"/>
              </a:buClr>
              <a:buFont typeface="Arial"/>
              <a:buChar char="–"/>
            </a:pPr>
            <a:r>
              <a:rPr b="0" lang="en-US" sz="2200" spc="-1" strike="noStrike">
                <a:solidFill>
                  <a:srgbClr val="000000"/>
                </a:solidFill>
                <a:latin typeface="Calibri"/>
              </a:rPr>
              <a:t>Both </a:t>
            </a:r>
            <a:r>
              <a:rPr b="1" i="1" lang="en-US" sz="2200" spc="-1" strike="noStrike">
                <a:solidFill>
                  <a:srgbClr val="00b050"/>
                </a:solidFill>
                <a:latin typeface="Calibri"/>
              </a:rPr>
              <a:t>phase &amp; amplitude </a:t>
            </a:r>
            <a:r>
              <a:rPr b="0" lang="en-US" sz="2200" spc="-1" strike="noStrike">
                <a:solidFill>
                  <a:srgbClr val="000000"/>
                </a:solidFill>
                <a:latin typeface="Calibri"/>
              </a:rPr>
              <a:t>are used for the encoding of various symbols</a:t>
            </a:r>
            <a:endParaRPr b="0" lang="en-US" sz="2200" spc="-1" strike="noStrike">
              <a:solidFill>
                <a:srgbClr val="000000"/>
              </a:solidFill>
              <a:latin typeface="Calibri"/>
            </a:endParaRPr>
          </a:p>
        </p:txBody>
      </p:sp>
    </p:spTree>
  </p:cSld>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5" name="TextShape 1"/>
          <p:cNvSpPr txBox="1"/>
          <p:nvPr/>
        </p:nvSpPr>
        <p:spPr>
          <a:xfrm>
            <a:off x="-38088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FSK modulation</a:t>
            </a:r>
            <a:endParaRPr b="0" lang="en-US" sz="4400" spc="-1" strike="noStrike">
              <a:solidFill>
                <a:srgbClr val="000000"/>
              </a:solidFill>
              <a:latin typeface="Verdana"/>
            </a:endParaRPr>
          </a:p>
        </p:txBody>
      </p:sp>
      <p:sp>
        <p:nvSpPr>
          <p:cNvPr id="1026" name="TextShape 2"/>
          <p:cNvSpPr txBox="1"/>
          <p:nvPr/>
        </p:nvSpPr>
        <p:spPr>
          <a:xfrm>
            <a:off x="0" y="1600200"/>
            <a:ext cx="9143640" cy="4525560"/>
          </a:xfrm>
          <a:prstGeom prst="rect">
            <a:avLst/>
          </a:prstGeom>
          <a:noFill/>
          <a:ln w="9360">
            <a:noFill/>
          </a:ln>
        </p:spPr>
        <p:txBody>
          <a:bodyPr/>
          <a:p>
            <a:pPr marL="343080" indent="-342720" algn="just">
              <a:lnSpc>
                <a:spcPct val="100000"/>
              </a:lnSpc>
              <a:spcBef>
                <a:spcPts val="561"/>
              </a:spcBef>
              <a:buClr>
                <a:srgbClr val="000000"/>
              </a:buClr>
              <a:buFont typeface="Arial"/>
              <a:buChar char="•"/>
            </a:pPr>
            <a:r>
              <a:rPr b="0" lang="en-US" sz="2600" spc="-1" strike="noStrike">
                <a:solidFill>
                  <a:srgbClr val="000000"/>
                </a:solidFill>
                <a:latin typeface="Calibri"/>
              </a:rPr>
              <a:t>An alphabet of </a:t>
            </a:r>
            <a:r>
              <a:rPr b="1" i="1" lang="en-US" sz="2600" spc="-1" strike="noStrike">
                <a:solidFill>
                  <a:srgbClr val="00b050"/>
                </a:solidFill>
                <a:latin typeface="Calibri"/>
              </a:rPr>
              <a:t>M symbols </a:t>
            </a:r>
            <a:r>
              <a:rPr b="0" lang="en-US" sz="2600" spc="-1" strike="noStrike">
                <a:solidFill>
                  <a:srgbClr val="000000"/>
                </a:solidFill>
                <a:latin typeface="Calibri"/>
              </a:rPr>
              <a:t>is used (M = 2</a:t>
            </a:r>
            <a:r>
              <a:rPr b="0" lang="en-US" sz="2600" spc="-1" strike="noStrike" baseline="30000">
                <a:solidFill>
                  <a:srgbClr val="000000"/>
                </a:solidFill>
                <a:latin typeface="Calibri"/>
              </a:rPr>
              <a:t>K</a:t>
            </a:r>
            <a:r>
              <a:rPr b="0" lang="en-US" sz="2600" spc="-1" strike="noStrike">
                <a:solidFill>
                  <a:srgbClr val="000000"/>
                </a:solidFill>
                <a:latin typeface="Calibri"/>
              </a:rPr>
              <a:t> for some K</a:t>
            </a:r>
            <a:r>
              <a:rPr b="0" lang="en-US" sz="2800" spc="-1" strike="noStrike">
                <a:solidFill>
                  <a:srgbClr val="000000"/>
                </a:solidFill>
                <a:latin typeface="Calibri"/>
              </a:rPr>
              <a:t>∈N</a:t>
            </a:r>
            <a:r>
              <a:rPr b="0" lang="en-US" sz="2600" spc="-1" strike="noStrike">
                <a:solidFill>
                  <a:srgbClr val="000000"/>
                </a:solidFill>
                <a:latin typeface="Calibri"/>
              </a:rPr>
              <a:t>)</a:t>
            </a:r>
            <a:endParaRPr b="0" lang="en-US" sz="2600" spc="-1" strike="noStrike">
              <a:solidFill>
                <a:srgbClr val="000000"/>
              </a:solidFill>
              <a:latin typeface="Calibri"/>
            </a:endParaRPr>
          </a:p>
          <a:p>
            <a:pPr lvl="1" marL="743040" indent="-285480" algn="just">
              <a:lnSpc>
                <a:spcPct val="100000"/>
              </a:lnSpc>
              <a:spcBef>
                <a:spcPts val="439"/>
              </a:spcBef>
              <a:buClr>
                <a:srgbClr val="00b0f0"/>
              </a:buClr>
              <a:buFont typeface="Arial"/>
              <a:buChar char="–"/>
            </a:pPr>
            <a:r>
              <a:rPr b="1" lang="en-US" sz="2200" spc="-1" strike="noStrike">
                <a:solidFill>
                  <a:srgbClr val="00b0f0"/>
                </a:solidFill>
                <a:latin typeface="Calibri"/>
              </a:rPr>
              <a:t>Each symbols corresponds to a combination of </a:t>
            </a:r>
            <a:r>
              <a:rPr b="1" i="1" lang="en-US" sz="2200" spc="-1" strike="noStrike">
                <a:solidFill>
                  <a:srgbClr val="00b0f0"/>
                </a:solidFill>
                <a:latin typeface="Calibri"/>
              </a:rPr>
              <a:t>K</a:t>
            </a:r>
            <a:r>
              <a:rPr b="1" lang="en-US" sz="2200" spc="-1" strike="noStrike">
                <a:solidFill>
                  <a:srgbClr val="00b0f0"/>
                </a:solidFill>
                <a:latin typeface="Calibri"/>
              </a:rPr>
              <a:t> bits</a:t>
            </a:r>
            <a:endParaRPr b="0" lang="en-US" sz="2200" spc="-1" strike="noStrike">
              <a:solidFill>
                <a:srgbClr val="000000"/>
              </a:solidFill>
              <a:latin typeface="Calibri"/>
            </a:endParaRPr>
          </a:p>
          <a:p>
            <a:pPr algn="just">
              <a:lnSpc>
                <a:spcPct val="100000"/>
              </a:lnSpc>
              <a:spcBef>
                <a:spcPts val="519"/>
              </a:spcBef>
            </a:pPr>
            <a:endParaRPr b="0" lang="en-US" sz="2200" spc="-1" strike="noStrike">
              <a:solidFill>
                <a:srgbClr val="000000"/>
              </a:solidFill>
              <a:latin typeface="Calibri"/>
            </a:endParaRPr>
          </a:p>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The </a:t>
            </a:r>
            <a:r>
              <a:rPr b="1" lang="en-US" sz="2600" spc="-1" strike="noStrike">
                <a:solidFill>
                  <a:srgbClr val="00b050"/>
                </a:solidFill>
                <a:latin typeface="Calibri"/>
              </a:rPr>
              <a:t>i-th symbol </a:t>
            </a:r>
            <a:r>
              <a:rPr b="0" lang="en-US" sz="2600" spc="-1" strike="noStrike">
                <a:solidFill>
                  <a:srgbClr val="000000"/>
                </a:solidFill>
                <a:latin typeface="Calibri"/>
              </a:rPr>
              <a:t>is mapped to </a:t>
            </a:r>
            <a:r>
              <a:rPr b="1" lang="en-US" sz="2600" spc="-1" strike="noStrike">
                <a:solidFill>
                  <a:srgbClr val="00b050"/>
                </a:solidFill>
                <a:latin typeface="Calibri"/>
              </a:rPr>
              <a:t>carrier frequency  </a:t>
            </a:r>
            <a:r>
              <a:rPr b="1" i="1" lang="en-US" sz="2600" spc="-1" strike="noStrike">
                <a:solidFill>
                  <a:srgbClr val="00b050"/>
                </a:solidFill>
                <a:latin typeface="Calibri"/>
              </a:rPr>
              <a:t>F</a:t>
            </a:r>
            <a:r>
              <a:rPr b="1" i="1" lang="en-US" sz="2600" spc="-1" strike="noStrike" baseline="-25000">
                <a:solidFill>
                  <a:srgbClr val="00b050"/>
                </a:solidFill>
                <a:latin typeface="Calibri"/>
              </a:rPr>
              <a:t>i</a:t>
            </a:r>
            <a:r>
              <a:rPr b="1" i="1" lang="en-US" sz="2600" spc="-1" strike="noStrike">
                <a:solidFill>
                  <a:srgbClr val="00b050"/>
                </a:solidFill>
                <a:latin typeface="Calibri"/>
              </a:rPr>
              <a:t> = (n+i)/2T</a:t>
            </a:r>
            <a:endParaRPr b="0" lang="en-US" sz="2600" spc="-1" strike="noStrike">
              <a:solidFill>
                <a:srgbClr val="000000"/>
              </a:solidFill>
              <a:latin typeface="Calibri"/>
            </a:endParaRPr>
          </a:p>
          <a:p>
            <a:pPr lvl="1" marL="743040" indent="-285480" algn="just">
              <a:lnSpc>
                <a:spcPct val="100000"/>
              </a:lnSpc>
              <a:spcBef>
                <a:spcPts val="439"/>
              </a:spcBef>
              <a:buClr>
                <a:srgbClr val="00b050"/>
              </a:buClr>
              <a:buFont typeface="Arial"/>
              <a:buChar char="–"/>
            </a:pPr>
            <a:r>
              <a:rPr b="1" i="1" lang="en-US" sz="2200" spc="-1" strike="noStrike">
                <a:solidFill>
                  <a:srgbClr val="00b050"/>
                </a:solidFill>
                <a:latin typeface="Calibri"/>
              </a:rPr>
              <a:t>T</a:t>
            </a:r>
            <a:r>
              <a:rPr b="0" lang="en-US" sz="2200" spc="-1" strike="noStrike">
                <a:solidFill>
                  <a:srgbClr val="000000"/>
                </a:solidFill>
                <a:latin typeface="Calibri"/>
              </a:rPr>
              <a:t>: symbol duration </a:t>
            </a:r>
            <a:endParaRPr b="0" lang="en-US" sz="2200" spc="-1" strike="noStrike">
              <a:solidFill>
                <a:srgbClr val="000000"/>
              </a:solidFill>
              <a:latin typeface="Calibri"/>
            </a:endParaRPr>
          </a:p>
          <a:p>
            <a:pPr lvl="1" marL="743040" indent="-285480" algn="just">
              <a:lnSpc>
                <a:spcPct val="100000"/>
              </a:lnSpc>
              <a:spcBef>
                <a:spcPts val="439"/>
              </a:spcBef>
              <a:buClr>
                <a:srgbClr val="00b050"/>
              </a:buClr>
              <a:buFont typeface="Arial"/>
              <a:buChar char="–"/>
            </a:pPr>
            <a:r>
              <a:rPr b="1" i="1" lang="en-US" sz="2200" spc="-1" strike="noStrike">
                <a:solidFill>
                  <a:srgbClr val="00b050"/>
                </a:solidFill>
                <a:latin typeface="Calibri"/>
              </a:rPr>
              <a:t>n</a:t>
            </a:r>
            <a:r>
              <a:rPr b="0" lang="en-US" sz="2200" spc="-1" strike="noStrike">
                <a:solidFill>
                  <a:srgbClr val="000000"/>
                </a:solidFill>
                <a:latin typeface="Calibri"/>
              </a:rPr>
              <a:t>: arbitrary integer (for selecting an appropriate frequency band) </a:t>
            </a:r>
            <a:endParaRPr b="0" lang="en-US" sz="2200" spc="-1" strike="noStrike">
              <a:solidFill>
                <a:srgbClr val="000000"/>
              </a:solidFill>
              <a:latin typeface="Calibri"/>
            </a:endParaRPr>
          </a:p>
          <a:p>
            <a:endParaRPr b="0" lang="en-US" sz="2200" spc="-1" strike="noStrike">
              <a:solidFill>
                <a:srgbClr val="000000"/>
              </a:solidFill>
              <a:latin typeface="Calibri"/>
            </a:endParaRPr>
          </a:p>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In order to transmit the </a:t>
            </a:r>
            <a:r>
              <a:rPr b="1" i="1" lang="en-US" sz="2600" spc="-1" strike="noStrike">
                <a:solidFill>
                  <a:srgbClr val="00b050"/>
                </a:solidFill>
                <a:latin typeface="Calibri"/>
              </a:rPr>
              <a:t>i-th symbol, </a:t>
            </a:r>
            <a:r>
              <a:rPr b="0" lang="en-US" sz="2600" spc="-1" strike="noStrike">
                <a:solidFill>
                  <a:srgbClr val="000000"/>
                </a:solidFill>
                <a:latin typeface="Calibri"/>
              </a:rPr>
              <a:t>the following signal is used</a:t>
            </a:r>
            <a:endParaRPr b="0" lang="en-US" sz="2600" spc="-1" strike="noStrike">
              <a:solidFill>
                <a:srgbClr val="000000"/>
              </a:solidFill>
              <a:latin typeface="Calibri"/>
            </a:endParaRPr>
          </a:p>
          <a:p>
            <a:endParaRPr b="0" lang="en-US" sz="2600" spc="-1" strike="noStrike">
              <a:solidFill>
                <a:srgbClr val="000000"/>
              </a:solidFill>
              <a:latin typeface="Calibri"/>
            </a:endParaRPr>
          </a:p>
          <a:p>
            <a:pPr>
              <a:lnSpc>
                <a:spcPct val="100000"/>
              </a:lnSpc>
              <a:spcBef>
                <a:spcPts val="519"/>
              </a:spcBef>
            </a:pPr>
            <a:endParaRPr b="0" lang="en-US" sz="2600" spc="-1" strike="noStrike">
              <a:solidFill>
                <a:srgbClr val="000000"/>
              </a:solidFill>
              <a:latin typeface="Calibri"/>
            </a:endParaRPr>
          </a:p>
        </p:txBody>
      </p:sp>
      <p:graphicFrame>
        <p:nvGraphicFramePr>
          <p:cNvPr id="1027" name="Object 3"/>
          <p:cNvGraphicFramePr/>
          <p:nvPr/>
        </p:nvGraphicFramePr>
        <p:xfrm>
          <a:off x="2819520" y="4952880"/>
          <a:ext cx="3520800" cy="1188720"/>
        </p:xfrm>
        <a:graphic>
          <a:graphicData uri="http://schemas.openxmlformats.org/presentationml/2006/ole">
            <p:oleObj progId="Equation.3" r:id="rId1" spid="">
              <p:embed/>
              <p:pic>
                <p:nvPicPr>
                  <p:cNvPr id="1028" name="Object 2" descr=""/>
                  <p:cNvPicPr/>
                  <p:nvPr/>
                </p:nvPicPr>
                <p:blipFill>
                  <a:blip r:embed="rId2"/>
                  <a:stretch/>
                </p:blipFill>
                <p:spPr>
                  <a:xfrm>
                    <a:off x="2819520" y="4952880"/>
                    <a:ext cx="3520800" cy="1188720"/>
                  </a:xfrm>
                  <a:prstGeom prst="rect">
                    <a:avLst/>
                  </a:prstGeom>
                  <a:ln>
                    <a:noFill/>
                  </a:ln>
                </p:spPr>
              </p:pic>
            </p:oleObj>
          </a:graphicData>
        </a:graphic>
      </p:graphicFrame>
    </p:spTree>
  </p:cSld>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9" name="TextShape 1"/>
          <p:cNvSpPr txBox="1"/>
          <p:nvPr/>
        </p:nvSpPr>
        <p:spPr>
          <a:xfrm>
            <a:off x="-160020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Example BFSK</a:t>
            </a:r>
            <a:endParaRPr b="0" lang="en-US" sz="4400" spc="-1" strike="noStrike">
              <a:solidFill>
                <a:srgbClr val="000000"/>
              </a:solidFill>
              <a:latin typeface="Verdana"/>
            </a:endParaRPr>
          </a:p>
        </p:txBody>
      </p:sp>
      <p:sp>
        <p:nvSpPr>
          <p:cNvPr id="1030" name="TextShape 2"/>
          <p:cNvSpPr txBox="1"/>
          <p:nvPr/>
        </p:nvSpPr>
        <p:spPr>
          <a:xfrm>
            <a:off x="457200" y="4357800"/>
            <a:ext cx="8229240" cy="1767960"/>
          </a:xfrm>
          <a:prstGeom prst="rect">
            <a:avLst/>
          </a:prstGeom>
          <a:noFill/>
          <a:ln w="9360">
            <a:noFill/>
          </a:ln>
        </p:spPr>
        <p:txBody>
          <a:bodyPr/>
          <a:p>
            <a:pPr marL="343080" indent="-342720">
              <a:lnSpc>
                <a:spcPct val="100000"/>
              </a:lnSpc>
              <a:spcBef>
                <a:spcPts val="519"/>
              </a:spcBef>
              <a:buClr>
                <a:srgbClr val="000000"/>
              </a:buClr>
              <a:buFont typeface="Arial"/>
              <a:buChar char="•"/>
            </a:pPr>
            <a:r>
              <a:rPr b="0" lang="en-US" sz="2600" spc="-1" strike="noStrike">
                <a:solidFill>
                  <a:srgbClr val="000000"/>
                </a:solidFill>
                <a:latin typeface="Calibri"/>
              </a:rPr>
              <a:t>Bit 0 corresponds to:  </a:t>
            </a:r>
            <a:endParaRPr b="0" lang="en-US" sz="2600" spc="-1" strike="noStrike">
              <a:solidFill>
                <a:srgbClr val="000000"/>
              </a:solidFill>
              <a:latin typeface="Calibri"/>
            </a:endParaRPr>
          </a:p>
          <a:p>
            <a:pPr>
              <a:lnSpc>
                <a:spcPct val="100000"/>
              </a:lnSpc>
              <a:spcBef>
                <a:spcPts val="519"/>
              </a:spcBef>
            </a:pPr>
            <a:endParaRPr b="0" lang="en-US" sz="2600" spc="-1" strike="noStrike">
              <a:solidFill>
                <a:srgbClr val="000000"/>
              </a:solidFill>
              <a:latin typeface="Calibri"/>
            </a:endParaRPr>
          </a:p>
          <a:p>
            <a:pPr marL="343080" indent="-342720">
              <a:lnSpc>
                <a:spcPct val="100000"/>
              </a:lnSpc>
              <a:spcBef>
                <a:spcPts val="519"/>
              </a:spcBef>
              <a:buClr>
                <a:srgbClr val="000000"/>
              </a:buClr>
              <a:buFont typeface="Arial"/>
              <a:buChar char="•"/>
            </a:pPr>
            <a:r>
              <a:rPr b="0" lang="en-US" sz="2600" spc="-1" strike="noStrike">
                <a:solidFill>
                  <a:srgbClr val="000000"/>
                </a:solidFill>
                <a:latin typeface="Calibri"/>
              </a:rPr>
              <a:t>Bit 1 corresponds to:</a:t>
            </a:r>
            <a:endParaRPr b="0" lang="en-US" sz="2600" spc="-1" strike="noStrike">
              <a:solidFill>
                <a:srgbClr val="000000"/>
              </a:solidFill>
              <a:latin typeface="Calibri"/>
            </a:endParaRPr>
          </a:p>
        </p:txBody>
      </p:sp>
      <p:graphicFrame>
        <p:nvGraphicFramePr>
          <p:cNvPr id="1031" name="Object 3"/>
          <p:cNvGraphicFramePr/>
          <p:nvPr/>
        </p:nvGraphicFramePr>
        <p:xfrm>
          <a:off x="4559400" y="4214880"/>
          <a:ext cx="2169720" cy="856800"/>
        </p:xfrm>
        <a:graphic>
          <a:graphicData uri="http://schemas.openxmlformats.org/presentationml/2006/ole">
            <p:oleObj progId="Equation.3" r:id="rId1" spid="">
              <p:embed/>
              <p:pic>
                <p:nvPicPr>
                  <p:cNvPr id="1032" name="Object 5" descr=""/>
                  <p:cNvPicPr/>
                  <p:nvPr/>
                </p:nvPicPr>
                <p:blipFill>
                  <a:blip r:embed="rId2"/>
                  <a:stretch/>
                </p:blipFill>
                <p:spPr>
                  <a:xfrm>
                    <a:off x="4559400" y="4214880"/>
                    <a:ext cx="2169720" cy="856800"/>
                  </a:xfrm>
                  <a:prstGeom prst="rect">
                    <a:avLst/>
                  </a:prstGeom>
                  <a:ln>
                    <a:noFill/>
                  </a:ln>
                </p:spPr>
              </p:pic>
            </p:oleObj>
          </a:graphicData>
        </a:graphic>
      </p:graphicFrame>
      <p:graphicFrame>
        <p:nvGraphicFramePr>
          <p:cNvPr id="1033" name="Object 4"/>
          <p:cNvGraphicFramePr/>
          <p:nvPr/>
        </p:nvGraphicFramePr>
        <p:xfrm>
          <a:off x="4572000" y="5214960"/>
          <a:ext cx="2142720" cy="856800"/>
        </p:xfrm>
        <a:graphic>
          <a:graphicData uri="http://schemas.openxmlformats.org/presentationml/2006/ole">
            <p:oleObj progId="Equation.3" r:id="rId3" spid="">
              <p:embed/>
              <p:pic>
                <p:nvPicPr>
                  <p:cNvPr id="1034" name="Object 6" descr=""/>
                  <p:cNvPicPr/>
                  <p:nvPr/>
                </p:nvPicPr>
                <p:blipFill>
                  <a:blip r:embed="rId4"/>
                  <a:stretch/>
                </p:blipFill>
                <p:spPr>
                  <a:xfrm>
                    <a:off x="4572000" y="5214960"/>
                    <a:ext cx="2142720" cy="856800"/>
                  </a:xfrm>
                  <a:prstGeom prst="rect">
                    <a:avLst/>
                  </a:prstGeom>
                  <a:ln>
                    <a:noFill/>
                  </a:ln>
                </p:spPr>
              </p:pic>
            </p:oleObj>
          </a:graphicData>
        </a:graphic>
      </p:graphicFrame>
      <p:pic>
        <p:nvPicPr>
          <p:cNvPr id="1035" name="Picture 9" descr=""/>
          <p:cNvPicPr/>
          <p:nvPr/>
        </p:nvPicPr>
        <p:blipFill>
          <a:blip r:embed="rId5"/>
          <a:stretch/>
        </p:blipFill>
        <p:spPr>
          <a:xfrm>
            <a:off x="285840" y="1214280"/>
            <a:ext cx="5285880" cy="2857320"/>
          </a:xfrm>
          <a:prstGeom prst="rect">
            <a:avLst/>
          </a:prstGeom>
          <a:ln w="9360">
            <a:noFill/>
          </a:ln>
        </p:spPr>
      </p:pic>
      <p:graphicFrame>
        <p:nvGraphicFramePr>
          <p:cNvPr id="1036" name="Object 5"/>
          <p:cNvGraphicFramePr/>
          <p:nvPr/>
        </p:nvGraphicFramePr>
        <p:xfrm>
          <a:off x="6934320" y="2286000"/>
          <a:ext cx="1339560" cy="758520"/>
        </p:xfrm>
        <a:graphic>
          <a:graphicData uri="http://schemas.openxmlformats.org/presentationml/2006/ole">
            <p:oleObj progId="Equation.3" r:id="rId6" spid="">
              <p:embed/>
              <p:pic>
                <p:nvPicPr>
                  <p:cNvPr id="1037" name="Object 10" descr=""/>
                  <p:cNvPicPr/>
                  <p:nvPr/>
                </p:nvPicPr>
                <p:blipFill>
                  <a:blip r:embed="rId7"/>
                  <a:stretch/>
                </p:blipFill>
                <p:spPr>
                  <a:xfrm>
                    <a:off x="6934320" y="2286000"/>
                    <a:ext cx="1339560" cy="758520"/>
                  </a:xfrm>
                  <a:prstGeom prst="rect">
                    <a:avLst/>
                  </a:prstGeom>
                  <a:ln>
                    <a:noFill/>
                  </a:ln>
                </p:spPr>
              </p:pic>
            </p:oleObj>
          </a:graphicData>
        </a:graphic>
      </p:graphicFrame>
      <p:graphicFrame>
        <p:nvGraphicFramePr>
          <p:cNvPr id="1038" name="Object 6"/>
          <p:cNvGraphicFramePr/>
          <p:nvPr/>
        </p:nvGraphicFramePr>
        <p:xfrm>
          <a:off x="7010280" y="3124080"/>
          <a:ext cx="1366560" cy="758520"/>
        </p:xfrm>
        <a:graphic>
          <a:graphicData uri="http://schemas.openxmlformats.org/presentationml/2006/ole">
            <p:oleObj progId="Equation.3" r:id="rId8" spid="">
              <p:embed/>
              <p:pic>
                <p:nvPicPr>
                  <p:cNvPr id="1039" name="Object 11" descr=""/>
                  <p:cNvPicPr/>
                  <p:nvPr/>
                </p:nvPicPr>
                <p:blipFill>
                  <a:blip r:embed="rId9"/>
                  <a:stretch/>
                </p:blipFill>
                <p:spPr>
                  <a:xfrm>
                    <a:off x="7010280" y="3124080"/>
                    <a:ext cx="1366560" cy="758520"/>
                  </a:xfrm>
                  <a:prstGeom prst="rect">
                    <a:avLst/>
                  </a:prstGeom>
                  <a:ln>
                    <a:noFill/>
                  </a:ln>
                </p:spPr>
              </p:pic>
            </p:oleObj>
          </a:graphicData>
        </a:graphic>
      </p:graphicFrame>
    </p:spTree>
  </p:cSld>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0" name="TextShape 1"/>
          <p:cNvSpPr txBox="1"/>
          <p:nvPr/>
        </p:nvSpPr>
        <p:spPr>
          <a:xfrm>
            <a:off x="-91440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FSK demodulation</a:t>
            </a:r>
            <a:endParaRPr b="0" lang="en-US" sz="4400" spc="-1" strike="noStrike">
              <a:solidFill>
                <a:srgbClr val="000000"/>
              </a:solidFill>
              <a:latin typeface="Verdana"/>
            </a:endParaRPr>
          </a:p>
        </p:txBody>
      </p:sp>
      <p:sp>
        <p:nvSpPr>
          <p:cNvPr id="1041" name="TextShape 2"/>
          <p:cNvSpPr txBox="1"/>
          <p:nvPr/>
        </p:nvSpPr>
        <p:spPr>
          <a:xfrm>
            <a:off x="0" y="1600200"/>
            <a:ext cx="9143640" cy="4525560"/>
          </a:xfrm>
          <a:prstGeom prst="rect">
            <a:avLst/>
          </a:prstGeom>
          <a:noFill/>
          <a:ln w="9360">
            <a:noFill/>
          </a:ln>
        </p:spPr>
        <p:txBody>
          <a:bodyPr>
            <a:normAutofit/>
          </a:bodyPr>
          <a:p>
            <a:pPr marL="343080" indent="-342720">
              <a:lnSpc>
                <a:spcPct val="100000"/>
              </a:lnSpc>
              <a:spcBef>
                <a:spcPts val="519"/>
              </a:spcBef>
              <a:buClr>
                <a:srgbClr val="000000"/>
              </a:buClr>
              <a:buFont typeface="Arial"/>
              <a:buChar char="•"/>
            </a:pPr>
            <a:r>
              <a:rPr b="0" lang="en-US" sz="2600" spc="-1" strike="noStrike">
                <a:solidFill>
                  <a:srgbClr val="000000"/>
                </a:solidFill>
                <a:latin typeface="Calibri"/>
              </a:rPr>
              <a:t>Consider a </a:t>
            </a:r>
            <a:r>
              <a:rPr b="0" lang="en-US" sz="2600" spc="-1" strike="noStrike">
                <a:solidFill>
                  <a:srgbClr val="7030a0"/>
                </a:solidFill>
                <a:latin typeface="Calibri"/>
              </a:rPr>
              <a:t>vector space with </a:t>
            </a:r>
            <a:r>
              <a:rPr b="1" i="1" lang="en-US" sz="2600" spc="-1" strike="noStrike">
                <a:solidFill>
                  <a:srgbClr val="7030a0"/>
                </a:solidFill>
                <a:latin typeface="Calibri"/>
              </a:rPr>
              <a:t>base vectors</a:t>
            </a:r>
            <a:endParaRPr b="0" lang="en-US" sz="2600" spc="-1" strike="noStrike">
              <a:solidFill>
                <a:srgbClr val="000000"/>
              </a:solidFill>
              <a:latin typeface="Calibri"/>
            </a:endParaRPr>
          </a:p>
          <a:p>
            <a:pPr>
              <a:lnSpc>
                <a:spcPct val="100000"/>
              </a:lnSpc>
              <a:spcBef>
                <a:spcPts val="519"/>
              </a:spcBef>
            </a:pPr>
            <a:endParaRPr b="0" lang="en-US" sz="2600" spc="-1" strike="noStrike">
              <a:solidFill>
                <a:srgbClr val="000000"/>
              </a:solidFill>
              <a:latin typeface="Calibri"/>
            </a:endParaRPr>
          </a:p>
          <a:p>
            <a:pPr>
              <a:lnSpc>
                <a:spcPct val="100000"/>
              </a:lnSpc>
              <a:spcBef>
                <a:spcPts val="519"/>
              </a:spcBef>
            </a:pPr>
            <a:endParaRPr b="0" lang="en-US" sz="2600" spc="-1" strike="noStrike">
              <a:solidFill>
                <a:srgbClr val="000000"/>
              </a:solidFill>
              <a:latin typeface="Calibri"/>
            </a:endParaRPr>
          </a:p>
          <a:p>
            <a:pPr>
              <a:lnSpc>
                <a:spcPct val="100000"/>
              </a:lnSpc>
              <a:spcBef>
                <a:spcPts val="519"/>
              </a:spcBef>
            </a:pPr>
            <a:endParaRPr b="0" lang="en-US" sz="2600" spc="-1" strike="noStrike">
              <a:solidFill>
                <a:srgbClr val="000000"/>
              </a:solidFill>
              <a:latin typeface="Calibri"/>
            </a:endParaRPr>
          </a:p>
          <a:p>
            <a:pPr marL="343080" indent="-342720">
              <a:lnSpc>
                <a:spcPct val="100000"/>
              </a:lnSpc>
              <a:spcBef>
                <a:spcPts val="519"/>
              </a:spcBef>
              <a:buClr>
                <a:srgbClr val="000000"/>
              </a:buClr>
              <a:buFont typeface="Arial"/>
              <a:buChar char="•"/>
            </a:pPr>
            <a:r>
              <a:rPr b="0" lang="en-US" sz="2600" spc="-1" strike="noStrike">
                <a:solidFill>
                  <a:srgbClr val="000000"/>
                </a:solidFill>
                <a:latin typeface="Calibri"/>
              </a:rPr>
              <a:t>The transmitted &amp; the received signals correspond to </a:t>
            </a:r>
            <a:r>
              <a:rPr b="0" lang="en-US" sz="2600" spc="-1" strike="noStrike">
                <a:solidFill>
                  <a:srgbClr val="7030a0"/>
                </a:solidFill>
                <a:latin typeface="Calibri"/>
              </a:rPr>
              <a:t>different points on </a:t>
            </a:r>
            <a:r>
              <a:rPr b="1" lang="en-US" sz="2600" spc="-1" strike="noStrike">
                <a:solidFill>
                  <a:srgbClr val="7030a0"/>
                </a:solidFill>
                <a:latin typeface="Calibri"/>
              </a:rPr>
              <a:t>this vector space</a:t>
            </a:r>
            <a:endParaRPr b="0" lang="en-US" sz="2600" spc="-1" strike="noStrike">
              <a:solidFill>
                <a:srgbClr val="000000"/>
              </a:solidFill>
              <a:latin typeface="Calibri"/>
            </a:endParaRPr>
          </a:p>
          <a:p>
            <a:pPr lvl="1" marL="743040" indent="-285480">
              <a:lnSpc>
                <a:spcPct val="100000"/>
              </a:lnSpc>
              <a:spcBef>
                <a:spcPts val="439"/>
              </a:spcBef>
              <a:buClr>
                <a:srgbClr val="000000"/>
              </a:buClr>
              <a:buFont typeface="Arial"/>
              <a:buChar char="–"/>
            </a:pPr>
            <a:r>
              <a:rPr b="0" lang="en-US" sz="2200" spc="-1" strike="noStrike">
                <a:solidFill>
                  <a:srgbClr val="000000"/>
                </a:solidFill>
                <a:latin typeface="Calibri"/>
              </a:rPr>
              <a:t>This is due to noise &amp; the channel gain</a:t>
            </a:r>
            <a:endParaRPr b="0" lang="en-US" sz="2200" spc="-1" strike="noStrike">
              <a:solidFill>
                <a:srgbClr val="000000"/>
              </a:solidFill>
              <a:latin typeface="Calibri"/>
            </a:endParaRPr>
          </a:p>
          <a:p>
            <a:pPr>
              <a:lnSpc>
                <a:spcPct val="100000"/>
              </a:lnSpc>
              <a:spcBef>
                <a:spcPts val="519"/>
              </a:spcBef>
            </a:pPr>
            <a:endParaRPr b="0" lang="en-US" sz="2200" spc="-1" strike="noStrike">
              <a:solidFill>
                <a:srgbClr val="000000"/>
              </a:solidFill>
              <a:latin typeface="Calibri"/>
            </a:endParaRPr>
          </a:p>
          <a:p>
            <a:pPr marL="343080" indent="-342720">
              <a:lnSpc>
                <a:spcPct val="100000"/>
              </a:lnSpc>
              <a:spcBef>
                <a:spcPts val="519"/>
              </a:spcBef>
              <a:buClr>
                <a:srgbClr val="000000"/>
              </a:buClr>
              <a:buFont typeface="Arial"/>
              <a:buChar char="•"/>
            </a:pPr>
            <a:r>
              <a:rPr b="0" lang="en-US" sz="2600" spc="-1" strike="noStrike">
                <a:solidFill>
                  <a:srgbClr val="000000"/>
                </a:solidFill>
                <a:latin typeface="Calibri"/>
              </a:rPr>
              <a:t>The largest coordinate of the received signal corresponds to the transmitted symbol with high probability</a:t>
            </a:r>
            <a:endParaRPr b="0" lang="en-US" sz="2600" spc="-1" strike="noStrike">
              <a:solidFill>
                <a:srgbClr val="000000"/>
              </a:solidFill>
              <a:latin typeface="Calibri"/>
            </a:endParaRPr>
          </a:p>
        </p:txBody>
      </p:sp>
      <p:graphicFrame>
        <p:nvGraphicFramePr>
          <p:cNvPr id="1042" name="Object 3"/>
          <p:cNvGraphicFramePr/>
          <p:nvPr/>
        </p:nvGraphicFramePr>
        <p:xfrm>
          <a:off x="4114800" y="3321000"/>
          <a:ext cx="914040" cy="215640"/>
        </p:xfrm>
        <a:graphic>
          <a:graphicData uri="http://schemas.openxmlformats.org/presentationml/2006/ole">
            <p:oleObj progId="Equation.3" r:id="rId1" spid="">
              <p:embed/>
              <p:pic>
                <p:nvPicPr>
                  <p:cNvPr id="1043" name="Object 2" descr=""/>
                  <p:cNvPicPr/>
                  <p:nvPr/>
                </p:nvPicPr>
                <p:blipFill>
                  <a:blip r:embed="rId2"/>
                  <a:stretch/>
                </p:blipFill>
                <p:spPr>
                  <a:xfrm>
                    <a:off x="4114800" y="3321000"/>
                    <a:ext cx="914040" cy="215640"/>
                  </a:xfrm>
                  <a:prstGeom prst="rect">
                    <a:avLst/>
                  </a:prstGeom>
                  <a:ln>
                    <a:noFill/>
                  </a:ln>
                </p:spPr>
              </p:pic>
            </p:oleObj>
          </a:graphicData>
        </a:graphic>
      </p:graphicFrame>
      <p:graphicFrame>
        <p:nvGraphicFramePr>
          <p:cNvPr id="1044" name="Object 4"/>
          <p:cNvGraphicFramePr/>
          <p:nvPr/>
        </p:nvGraphicFramePr>
        <p:xfrm>
          <a:off x="1857240" y="2214720"/>
          <a:ext cx="3642840" cy="856800"/>
        </p:xfrm>
        <a:graphic>
          <a:graphicData uri="http://schemas.openxmlformats.org/presentationml/2006/ole">
            <p:oleObj progId="Equation.3" r:id="rId3" spid="">
              <p:embed/>
              <p:pic>
                <p:nvPicPr>
                  <p:cNvPr id="1045" name="Object 3" descr=""/>
                  <p:cNvPicPr/>
                  <p:nvPr/>
                </p:nvPicPr>
                <p:blipFill>
                  <a:blip r:embed="rId4"/>
                  <a:stretch/>
                </p:blipFill>
                <p:spPr>
                  <a:xfrm>
                    <a:off x="1857240" y="2214720"/>
                    <a:ext cx="3642840" cy="856800"/>
                  </a:xfrm>
                  <a:prstGeom prst="rect">
                    <a:avLst/>
                  </a:prstGeom>
                  <a:ln>
                    <a:noFill/>
                  </a:ln>
                </p:spPr>
              </p:pic>
            </p:oleObj>
          </a:graphicData>
        </a:graphic>
      </p:graphicFrame>
    </p:spTree>
  </p:cSld>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46" name="Picture 5" descr=""/>
          <p:cNvPicPr/>
          <p:nvPr/>
        </p:nvPicPr>
        <p:blipFill>
          <a:blip r:embed="rId1"/>
          <a:stretch/>
        </p:blipFill>
        <p:spPr>
          <a:xfrm>
            <a:off x="0" y="1357200"/>
            <a:ext cx="4438440" cy="4657320"/>
          </a:xfrm>
          <a:prstGeom prst="rect">
            <a:avLst/>
          </a:prstGeom>
          <a:ln w="9360">
            <a:noFill/>
          </a:ln>
        </p:spPr>
      </p:pic>
      <p:sp>
        <p:nvSpPr>
          <p:cNvPr id="1047" name="TextShape 1"/>
          <p:cNvSpPr txBox="1"/>
          <p:nvPr/>
        </p:nvSpPr>
        <p:spPr>
          <a:xfrm>
            <a:off x="-137160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BFSK demodulation</a:t>
            </a:r>
            <a:endParaRPr b="0" lang="en-US" sz="4400" spc="-1" strike="noStrike">
              <a:solidFill>
                <a:srgbClr val="000000"/>
              </a:solidFill>
              <a:latin typeface="Verdana"/>
            </a:endParaRPr>
          </a:p>
        </p:txBody>
      </p:sp>
      <p:sp>
        <p:nvSpPr>
          <p:cNvPr id="1048" name="TextShape 2"/>
          <p:cNvSpPr txBox="1"/>
          <p:nvPr/>
        </p:nvSpPr>
        <p:spPr>
          <a:xfrm>
            <a:off x="3581280" y="1676520"/>
            <a:ext cx="5343120" cy="4214520"/>
          </a:xfrm>
          <a:prstGeom prst="rect">
            <a:avLst/>
          </a:prstGeom>
          <a:noFill/>
          <a:ln w="9360">
            <a:noFill/>
          </a:ln>
        </p:spPr>
        <p:txBody>
          <a:bodyPr/>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When the received signal is bellow the dashed line, it is assumed that </a:t>
            </a:r>
            <a:r>
              <a:rPr b="1" lang="en-US" sz="2600" spc="-1" strike="noStrike">
                <a:solidFill>
                  <a:srgbClr val="ff0000"/>
                </a:solidFill>
                <a:latin typeface="Calibri"/>
              </a:rPr>
              <a:t>bit 0</a:t>
            </a:r>
            <a:r>
              <a:rPr b="0" lang="en-US" sz="2600" spc="-1" strike="noStrike">
                <a:solidFill>
                  <a:srgbClr val="000000"/>
                </a:solidFill>
                <a:latin typeface="Calibri"/>
              </a:rPr>
              <a:t> is transmitted</a:t>
            </a:r>
            <a:endParaRPr b="0" lang="en-US" sz="2600" spc="-1" strike="noStrike">
              <a:solidFill>
                <a:srgbClr val="000000"/>
              </a:solidFill>
              <a:latin typeface="Calibri"/>
            </a:endParaRPr>
          </a:p>
          <a:p>
            <a:pPr algn="just">
              <a:lnSpc>
                <a:spcPct val="100000"/>
              </a:lnSpc>
              <a:spcBef>
                <a:spcPts val="519"/>
              </a:spcBef>
            </a:pPr>
            <a:endParaRPr b="0" lang="en-US" sz="2600" spc="-1" strike="noStrike">
              <a:solidFill>
                <a:srgbClr val="000000"/>
              </a:solidFill>
              <a:latin typeface="Calibri"/>
            </a:endParaRPr>
          </a:p>
          <a:p>
            <a:pPr algn="just">
              <a:lnSpc>
                <a:spcPct val="100000"/>
              </a:lnSpc>
              <a:spcBef>
                <a:spcPts val="519"/>
              </a:spcBef>
            </a:pPr>
            <a:endParaRPr b="0" lang="en-US" sz="2600" spc="-1" strike="noStrike">
              <a:solidFill>
                <a:srgbClr val="000000"/>
              </a:solidFill>
              <a:latin typeface="Calibri"/>
            </a:endParaRPr>
          </a:p>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Otherwise, it is assumed that </a:t>
            </a:r>
            <a:r>
              <a:rPr b="1" lang="en-US" sz="2600" spc="-1" strike="noStrike">
                <a:solidFill>
                  <a:srgbClr val="ff0000"/>
                </a:solidFill>
                <a:latin typeface="Calibri"/>
              </a:rPr>
              <a:t>bit 1 </a:t>
            </a:r>
            <a:r>
              <a:rPr b="0" lang="en-US" sz="2600" spc="-1" strike="noStrike">
                <a:solidFill>
                  <a:srgbClr val="000000"/>
                </a:solidFill>
                <a:latin typeface="Calibri"/>
              </a:rPr>
              <a:t>is transmitted</a:t>
            </a:r>
            <a:endParaRPr b="0" lang="en-US" sz="2600" spc="-1" strike="noStrike">
              <a:solidFill>
                <a:srgbClr val="000000"/>
              </a:solidFill>
              <a:latin typeface="Calibri"/>
            </a:endParaRPr>
          </a:p>
        </p:txBody>
      </p:sp>
      <p:sp>
        <p:nvSpPr>
          <p:cNvPr id="1049" name="CustomShape 3"/>
          <p:cNvSpPr/>
          <p:nvPr/>
        </p:nvSpPr>
        <p:spPr>
          <a:xfrm>
            <a:off x="2209680" y="5105520"/>
            <a:ext cx="7314840" cy="1307160"/>
          </a:xfrm>
          <a:prstGeom prst="rect">
            <a:avLst/>
          </a:prstGeom>
          <a:noFill/>
          <a:ln w="9360">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latin typeface="Verdana"/>
              </a:rPr>
              <a:t>Due to path loss, there is an energy attenuation</a:t>
            </a:r>
            <a:endParaRPr b="0" lang="en-US" sz="1600" spc="-1" strike="noStrike">
              <a:latin typeface="Arial"/>
            </a:endParaRPr>
          </a:p>
          <a:p>
            <a:pPr>
              <a:lnSpc>
                <a:spcPct val="100000"/>
              </a:lnSpc>
            </a:pPr>
            <a:r>
              <a:rPr b="0" lang="en-US" sz="1600" spc="-1" strike="noStrike">
                <a:solidFill>
                  <a:srgbClr val="000000"/>
                </a:solidFill>
                <a:latin typeface="Verdana"/>
              </a:rPr>
              <a:t>Resulting to a received signal residing in the circle</a:t>
            </a:r>
            <a:endParaRPr b="0" lang="en-US" sz="1600" spc="-1" strike="noStrike">
              <a:latin typeface="Arial"/>
            </a:endParaRPr>
          </a:p>
          <a:p>
            <a:pPr>
              <a:lnSpc>
                <a:spcPct val="100000"/>
              </a:lnSpc>
            </a:pPr>
            <a:r>
              <a:rPr b="0" lang="en-US" sz="1600" spc="-1" strike="noStrike">
                <a:solidFill>
                  <a:srgbClr val="000000"/>
                </a:solidFill>
                <a:latin typeface="Verdana"/>
              </a:rPr>
              <a:t>instead of </a:t>
            </a:r>
            <a:r>
              <a:rPr b="1" lang="en-US" sz="1600" spc="-1" strike="noStrike">
                <a:solidFill>
                  <a:srgbClr val="000000"/>
                </a:solidFill>
                <a:latin typeface="Verdana"/>
              </a:rPr>
              <a:t>on the periphery</a:t>
            </a:r>
            <a:endParaRPr b="0" lang="en-US" sz="1600" spc="-1" strike="noStrike">
              <a:latin typeface="Arial"/>
            </a:endParaRPr>
          </a:p>
          <a:p>
            <a:pPr>
              <a:lnSpc>
                <a:spcPct val="100000"/>
              </a:lnSpc>
            </a:pPr>
            <a:r>
              <a:rPr b="0" lang="en-US" sz="1600" spc="-1" strike="noStrike">
                <a:solidFill>
                  <a:srgbClr val="000000"/>
                </a:solidFill>
                <a:latin typeface="Verdana"/>
              </a:rPr>
              <a:t>However, due to constructive phenomena, in other situations, the received signal may reside outside of the circle</a:t>
            </a:r>
            <a:endParaRPr b="0" lang="en-US" sz="1600" spc="-1" strike="noStrike">
              <a:latin typeface="Arial"/>
            </a:endParaRPr>
          </a:p>
        </p:txBody>
      </p:sp>
      <p:sp>
        <p:nvSpPr>
          <p:cNvPr id="1050" name="CustomShape 4"/>
          <p:cNvSpPr/>
          <p:nvPr/>
        </p:nvSpPr>
        <p:spPr>
          <a:xfrm flipH="1" rot="16200000">
            <a:off x="1789920" y="3848040"/>
            <a:ext cx="2133360" cy="53316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Tree>
  </p:cSld>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1" name="TextShape 1"/>
          <p:cNvSpPr txBox="1"/>
          <p:nvPr/>
        </p:nvSpPr>
        <p:spPr>
          <a:xfrm>
            <a:off x="228600" y="15228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Signal Representation</a:t>
            </a:r>
            <a:endParaRPr b="0" lang="en-US" sz="4400" spc="-1" strike="noStrike">
              <a:solidFill>
                <a:srgbClr val="000000"/>
              </a:solidFill>
              <a:latin typeface="Verdana"/>
            </a:endParaRPr>
          </a:p>
        </p:txBody>
      </p:sp>
      <p:sp>
        <p:nvSpPr>
          <p:cNvPr id="1052" name="TextShape 2"/>
          <p:cNvSpPr txBox="1"/>
          <p:nvPr/>
        </p:nvSpPr>
        <p:spPr>
          <a:xfrm>
            <a:off x="152280" y="1600200"/>
            <a:ext cx="8991360" cy="4525560"/>
          </a:xfrm>
          <a:prstGeom prst="rect">
            <a:avLst/>
          </a:prstGeom>
          <a:noFill/>
          <a:ln w="9360">
            <a:noFill/>
          </a:ln>
        </p:spPr>
        <p:txBody>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each signal can be written as a linear combination of a sinusoidal and cosusoidal functions</a:t>
            </a:r>
            <a:endParaRPr b="0" lang="en-US" sz="3200" spc="-1" strike="noStrike">
              <a:solidFill>
                <a:srgbClr val="000000"/>
              </a:solidFill>
              <a:latin typeface="Calibri"/>
            </a:endParaRPr>
          </a:p>
          <a:p>
            <a:pPr>
              <a:lnSpc>
                <a:spcPct val="100000"/>
              </a:lnSpc>
              <a:spcBef>
                <a:spcPts val="641"/>
              </a:spcBef>
            </a:pPr>
            <a:r>
              <a:rPr b="0" lang="en-US" sz="3200" spc="-1" strike="noStrike">
                <a:solidFill>
                  <a:srgbClr val="000000"/>
                </a:solidFill>
                <a:latin typeface="Calibri"/>
              </a:rPr>
              <a:t>  </a:t>
            </a:r>
            <a:r>
              <a:rPr b="0" lang="en-US" sz="3200" spc="-1" strike="noStrike">
                <a:solidFill>
                  <a:srgbClr val="000000"/>
                </a:solidFill>
                <a:latin typeface="Calibri"/>
              </a:rPr>
              <a:t>c*sin(2π</a:t>
            </a:r>
            <a:r>
              <a:rPr b="0" lang="en-US" sz="3200" spc="-1" strike="noStrike">
                <a:solidFill>
                  <a:srgbClr val="ff0000"/>
                </a:solidFill>
                <a:latin typeface="Calibri"/>
              </a:rPr>
              <a:t>F</a:t>
            </a:r>
            <a:r>
              <a:rPr b="0" lang="en-US" sz="3200" spc="-1" strike="noStrike" baseline="-25000">
                <a:solidFill>
                  <a:srgbClr val="ff0000"/>
                </a:solidFill>
                <a:latin typeface="Calibri"/>
              </a:rPr>
              <a:t>c</a:t>
            </a:r>
            <a:r>
              <a:rPr b="0" lang="en-US" sz="3200" spc="-1" strike="noStrike" baseline="-25000">
                <a:solidFill>
                  <a:srgbClr val="000000"/>
                </a:solidFill>
                <a:latin typeface="Calibri"/>
              </a:rPr>
              <a:t> </a:t>
            </a:r>
            <a:r>
              <a:rPr b="0" lang="en-US" sz="3200" spc="-1" strike="noStrike">
                <a:solidFill>
                  <a:srgbClr val="000000"/>
                </a:solidFill>
                <a:latin typeface="Calibri"/>
              </a:rPr>
              <a:t>*t+</a:t>
            </a:r>
            <a:r>
              <a:rPr b="0" lang="en-US" sz="3200" spc="-1" strike="noStrike">
                <a:solidFill>
                  <a:srgbClr val="ff0000"/>
                </a:solidFill>
                <a:latin typeface="Calibri"/>
              </a:rPr>
              <a:t>φ</a:t>
            </a:r>
            <a:r>
              <a:rPr b="0" lang="en-US" sz="3200" spc="-1" strike="noStrike">
                <a:solidFill>
                  <a:srgbClr val="000000"/>
                </a:solidFill>
                <a:latin typeface="Calibri"/>
              </a:rPr>
              <a:t>)= a*sin(2πF</a:t>
            </a:r>
            <a:r>
              <a:rPr b="0" lang="en-US" sz="3200" spc="-1" strike="noStrike" baseline="-25000">
                <a:solidFill>
                  <a:srgbClr val="000000"/>
                </a:solidFill>
                <a:latin typeface="Calibri"/>
              </a:rPr>
              <a:t>c </a:t>
            </a:r>
            <a:r>
              <a:rPr b="0" lang="en-US" sz="3200" spc="-1" strike="noStrike">
                <a:solidFill>
                  <a:srgbClr val="000000"/>
                </a:solidFill>
                <a:latin typeface="Calibri"/>
              </a:rPr>
              <a:t>*t) + b*cos(2πF</a:t>
            </a:r>
            <a:r>
              <a:rPr b="0" lang="en-US" sz="3200" spc="-1" strike="noStrike" baseline="-25000">
                <a:solidFill>
                  <a:srgbClr val="000000"/>
                </a:solidFill>
                <a:latin typeface="Calibri"/>
              </a:rPr>
              <a:t>c </a:t>
            </a:r>
            <a:r>
              <a:rPr b="0" lang="en-US" sz="3200" spc="-1" strike="noStrike">
                <a:solidFill>
                  <a:srgbClr val="000000"/>
                </a:solidFill>
                <a:latin typeface="Calibri"/>
              </a:rPr>
              <a:t>*t)</a:t>
            </a:r>
            <a:endParaRPr b="0" lang="en-US" sz="3200" spc="-1" strike="noStrike">
              <a:solidFill>
                <a:srgbClr val="000000"/>
              </a:solidFill>
              <a:latin typeface="Calibri"/>
            </a:endParaRPr>
          </a:p>
          <a:p>
            <a:pPr>
              <a:lnSpc>
                <a:spcPct val="100000"/>
              </a:lnSpc>
              <a:spcBef>
                <a:spcPts val="641"/>
              </a:spcBef>
            </a:pPr>
            <a:endParaRPr b="0" lang="en-US" sz="3200" spc="-1" strike="noStrike">
              <a:solidFill>
                <a:srgbClr val="000000"/>
              </a:solidFill>
              <a:latin typeface="Calibri"/>
            </a:endParaRPr>
          </a:p>
          <a:p>
            <a:pPr>
              <a:lnSpc>
                <a:spcPct val="100000"/>
              </a:lnSpc>
              <a:spcBef>
                <a:spcPts val="641"/>
              </a:spcBef>
            </a:pPr>
            <a:r>
              <a:rPr b="0" lang="en-US" sz="3200" spc="-1" strike="noStrike">
                <a:solidFill>
                  <a:srgbClr val="000000"/>
                </a:solidFill>
                <a:latin typeface="Calibri"/>
              </a:rPr>
              <a:t>Οι βάσεις του χώρου είναι το ημίτονο και το συνημίτονο.  Επομένως το παραπάνω σήμα μπορεί να αντιπροσωπευθεί με ένα σημείο (a,b)</a:t>
            </a:r>
            <a:endParaRPr b="0" lang="en-US" sz="3200" spc="-1" strike="noStrike">
              <a:solidFill>
                <a:srgbClr val="000000"/>
              </a:solidFill>
              <a:latin typeface="Calibri"/>
            </a:endParaRPr>
          </a:p>
        </p:txBody>
      </p:sp>
      <p:sp>
        <p:nvSpPr>
          <p:cNvPr id="1053" name="TextShape 3"/>
          <p:cNvSpPr txBox="1"/>
          <p:nvPr/>
        </p:nvSpPr>
        <p:spPr>
          <a:xfrm>
            <a:off x="6553080" y="6356520"/>
            <a:ext cx="2133360" cy="364680"/>
          </a:xfrm>
          <a:prstGeom prst="rect">
            <a:avLst/>
          </a:prstGeom>
          <a:noFill/>
          <a:ln>
            <a:noFill/>
          </a:ln>
        </p:spPr>
        <p:txBody>
          <a:bodyPr anchor="ctr"/>
          <a:p>
            <a:pPr algn="r">
              <a:lnSpc>
                <a:spcPct val="100000"/>
              </a:lnSpc>
            </a:pPr>
            <a:fld id="{DE4B90EF-3DC0-4339-AD66-83141121B8A1}" type="slidenum">
              <a:rPr b="0" lang="en-US" sz="1200" spc="-1" strike="noStrike">
                <a:solidFill>
                  <a:srgbClr val="8b8b8b"/>
                </a:solidFill>
                <a:latin typeface="Verdana"/>
              </a:rPr>
              <a:t>&lt;number&gt;</a:t>
            </a:fld>
            <a:endParaRPr b="0" lang="en-US" sz="1200" spc="-1" strike="noStrike">
              <a:latin typeface="Times New Roman"/>
            </a:endParaRPr>
          </a:p>
        </p:txBody>
      </p:sp>
    </p:spTree>
  </p:cSld>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54" name="Picture 2" descr=""/>
          <p:cNvPicPr/>
          <p:nvPr/>
        </p:nvPicPr>
        <p:blipFill>
          <a:blip r:embed="rId1"/>
          <a:stretch/>
        </p:blipFill>
        <p:spPr>
          <a:xfrm>
            <a:off x="0" y="1447920"/>
            <a:ext cx="4676400" cy="4600080"/>
          </a:xfrm>
          <a:prstGeom prst="rect">
            <a:avLst/>
          </a:prstGeom>
          <a:ln w="9360">
            <a:noFill/>
          </a:ln>
        </p:spPr>
      </p:pic>
      <p:sp>
        <p:nvSpPr>
          <p:cNvPr id="1055" name="TextShape 1"/>
          <p:cNvSpPr txBox="1"/>
          <p:nvPr/>
        </p:nvSpPr>
        <p:spPr>
          <a:xfrm>
            <a:off x="-1066680" y="0"/>
            <a:ext cx="8229240" cy="1142640"/>
          </a:xfrm>
          <a:prstGeom prst="rect">
            <a:avLst/>
          </a:prstGeom>
          <a:noFill/>
          <a:ln w="9360">
            <a:noFill/>
          </a:ln>
        </p:spPr>
        <p:txBody>
          <a:bodyPr anchor="ctr"/>
          <a:p>
            <a:pPr algn="ctr">
              <a:lnSpc>
                <a:spcPct val="100000"/>
              </a:lnSpc>
            </a:pPr>
            <a:r>
              <a:rPr b="0" lang="en-US" sz="4400" spc="-1" strike="noStrike">
                <a:solidFill>
                  <a:srgbClr val="000000"/>
                </a:solidFill>
                <a:latin typeface="Calibri"/>
              </a:rPr>
              <a:t>PDF of the received signal</a:t>
            </a:r>
            <a:endParaRPr b="0" lang="en-US" sz="4400" spc="-1" strike="noStrike">
              <a:solidFill>
                <a:srgbClr val="000000"/>
              </a:solidFill>
              <a:latin typeface="Verdana"/>
            </a:endParaRPr>
          </a:p>
        </p:txBody>
      </p:sp>
      <p:sp>
        <p:nvSpPr>
          <p:cNvPr id="1056" name="TextShape 2"/>
          <p:cNvSpPr txBox="1"/>
          <p:nvPr/>
        </p:nvSpPr>
        <p:spPr>
          <a:xfrm>
            <a:off x="4267080" y="1643040"/>
            <a:ext cx="4876560" cy="4900320"/>
          </a:xfrm>
          <a:prstGeom prst="rect">
            <a:avLst/>
          </a:prstGeom>
          <a:noFill/>
          <a:ln w="9360">
            <a:noFill/>
          </a:ln>
        </p:spPr>
        <p:txBody>
          <a:bodyPr/>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Probability that the received signal would lie at a particular point:  2D Gaussian </a:t>
            </a:r>
            <a:endParaRPr b="0" lang="en-US" sz="2600" spc="-1" strike="noStrike">
              <a:solidFill>
                <a:srgbClr val="000000"/>
              </a:solidFill>
              <a:latin typeface="Calibri"/>
            </a:endParaRPr>
          </a:p>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The probability space of the PDF is the vector space of the signals</a:t>
            </a:r>
            <a:endParaRPr b="0" lang="en-US" sz="2600" spc="-1" strike="noStrike">
              <a:solidFill>
                <a:srgbClr val="000000"/>
              </a:solidFill>
              <a:latin typeface="Calibri"/>
            </a:endParaRPr>
          </a:p>
          <a:p>
            <a:pPr marL="343080" indent="-342720" algn="just">
              <a:lnSpc>
                <a:spcPct val="100000"/>
              </a:lnSpc>
              <a:spcBef>
                <a:spcPts val="519"/>
              </a:spcBef>
              <a:buClr>
                <a:srgbClr val="000000"/>
              </a:buClr>
              <a:buFont typeface="Arial"/>
              <a:buChar char="•"/>
            </a:pPr>
            <a:r>
              <a:rPr b="0" lang="en-US" sz="2600" spc="-1" strike="noStrike">
                <a:solidFill>
                  <a:srgbClr val="000000"/>
                </a:solidFill>
                <a:latin typeface="Calibri"/>
              </a:rPr>
              <a:t>The </a:t>
            </a:r>
            <a:r>
              <a:rPr b="1" i="1" lang="en-US" sz="2600" spc="-1" strike="noStrike">
                <a:solidFill>
                  <a:srgbClr val="0000ff"/>
                </a:solidFill>
                <a:latin typeface="Calibri"/>
              </a:rPr>
              <a:t>peak of the distribution  </a:t>
            </a:r>
            <a:r>
              <a:rPr b="0" lang="en-US" sz="2600" spc="-1" strike="noStrike">
                <a:solidFill>
                  <a:srgbClr val="000000"/>
                </a:solidFill>
                <a:latin typeface="Calibri"/>
              </a:rPr>
              <a:t>corresponds to the transmitted signal </a:t>
            </a:r>
            <a:endParaRPr b="0" lang="en-US" sz="2600" spc="-1" strike="noStrike">
              <a:solidFill>
                <a:srgbClr val="000000"/>
              </a:solidFill>
              <a:latin typeface="Calibri"/>
            </a:endParaRPr>
          </a:p>
        </p:txBody>
      </p:sp>
      <p:sp>
        <p:nvSpPr>
          <p:cNvPr id="1057" name="CustomShape 3"/>
          <p:cNvSpPr/>
          <p:nvPr/>
        </p:nvSpPr>
        <p:spPr>
          <a:xfrm>
            <a:off x="2286000" y="1295280"/>
            <a:ext cx="837720" cy="685440"/>
          </a:xfrm>
          <a:prstGeom prst="ellipse">
            <a:avLst/>
          </a:prstGeom>
          <a:solidFill>
            <a:srgbClr val="ffff66">
              <a:alpha val="33000"/>
            </a:srgbClr>
          </a:solidFill>
          <a:ln>
            <a:noFill/>
          </a:ln>
        </p:spPr>
        <p:style>
          <a:lnRef idx="2">
            <a:schemeClr val="accent1">
              <a:shade val="50000"/>
            </a:schemeClr>
          </a:lnRef>
          <a:fillRef idx="1">
            <a:schemeClr val="accent1"/>
          </a:fillRef>
          <a:effectRef idx="0">
            <a:schemeClr val="accent1"/>
          </a:effectRef>
          <a:fontRef idx="minor"/>
        </p:style>
      </p:sp>
      <p:sp>
        <p:nvSpPr>
          <p:cNvPr id="1058" name="CustomShape 4"/>
          <p:cNvSpPr/>
          <p:nvPr/>
        </p:nvSpPr>
        <p:spPr>
          <a:xfrm flipH="1" rot="16200000">
            <a:off x="2476080" y="1866960"/>
            <a:ext cx="2361960" cy="1980720"/>
          </a:xfrm>
          <a:custGeom>
            <a:avLst/>
            <a:gdLst/>
            <a:ahLst/>
            <a:rect l="l" t="t" r="r" b="b"/>
            <a:pathLst>
              <a:path w="21600" h="21600">
                <a:moveTo>
                  <a:pt x="0" y="0"/>
                </a:moveTo>
                <a:lnTo>
                  <a:pt x="21600" y="21600"/>
                </a:lnTo>
              </a:path>
            </a:pathLst>
          </a:custGeom>
          <a:noFill/>
          <a:ln>
            <a:solidFill>
              <a:srgbClr val="4a7ebb"/>
            </a:solidFill>
            <a:custDash>
              <a:ds d="500000" sp="400000"/>
            </a:custDash>
            <a:round/>
            <a:headEnd len="med" type="stealth" w="med"/>
          </a:ln>
        </p:spPr>
        <p:style>
          <a:lnRef idx="1">
            <a:schemeClr val="accent1"/>
          </a:lnRef>
          <a:fillRef idx="0">
            <a:schemeClr val="accent1"/>
          </a:fillRef>
          <a:effectRef idx="0">
            <a:schemeClr val="accent1"/>
          </a:effectRef>
          <a:fontRef idx="minor"/>
        </p:style>
      </p:sp>
      <p:sp>
        <p:nvSpPr>
          <p:cNvPr id="1059" name="CustomShape 5"/>
          <p:cNvSpPr/>
          <p:nvPr/>
        </p:nvSpPr>
        <p:spPr>
          <a:xfrm>
            <a:off x="2338560" y="5482080"/>
            <a:ext cx="6805080" cy="11876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Verdana"/>
              </a:rPr>
              <a:t>Όσο μεγαλύτερος είναι ο </a:t>
            </a:r>
            <a:r>
              <a:rPr b="1" lang="en-US" sz="1800" spc="-1" strike="noStrike">
                <a:solidFill>
                  <a:srgbClr val="7030a0"/>
                </a:solidFill>
                <a:latin typeface="Verdana"/>
              </a:rPr>
              <a:t>θόρυβος</a:t>
            </a:r>
            <a:r>
              <a:rPr b="0" lang="en-US" sz="1800" spc="-1" strike="noStrike">
                <a:solidFill>
                  <a:srgbClr val="000000"/>
                </a:solidFill>
                <a:latin typeface="Verdana"/>
              </a:rPr>
              <a:t> τόσο πιο μεγάλο είναι το </a:t>
            </a:r>
            <a:r>
              <a:rPr b="1" lang="en-US" sz="1800" spc="-1" strike="noStrike">
                <a:solidFill>
                  <a:srgbClr val="7030a0"/>
                </a:solidFill>
                <a:latin typeface="Verdana"/>
              </a:rPr>
              <a:t>standard deviation της Gaussian κατανομής</a:t>
            </a:r>
            <a:r>
              <a:rPr b="0" lang="en-US" sz="1800" spc="-1" strike="noStrike">
                <a:solidFill>
                  <a:srgbClr val="000000"/>
                </a:solidFill>
                <a:latin typeface="Verdana"/>
              </a:rPr>
              <a:t>:</a:t>
            </a:r>
            <a:endParaRPr b="0" lang="en-US" sz="1800" spc="-1" strike="noStrike">
              <a:latin typeface="Arial"/>
            </a:endParaRPr>
          </a:p>
          <a:p>
            <a:pPr>
              <a:lnSpc>
                <a:spcPct val="100000"/>
              </a:lnSpc>
            </a:pPr>
            <a:r>
              <a:rPr b="0" lang="en-US" sz="1800" spc="-1" strike="noStrike">
                <a:solidFill>
                  <a:srgbClr val="000000"/>
                </a:solidFill>
                <a:latin typeface="Verdana"/>
              </a:rPr>
              <a:t>Μεγαλύτερη η πιθανότητα να λάβουμε ένα σήμα διαφορετικό από αυτό που έστειλε ο πομπός.</a:t>
            </a:r>
            <a:endParaRPr b="0" lang="en-US" sz="1800" spc="-1" strike="noStrike">
              <a:latin typeface="Arial"/>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6605</TotalTime>
  <Application>LibreOffice/5.4.5.1$Linux_X86_64 LibreOffice_project/40m0$Build-1</Application>
  <Words>7978</Words>
  <Paragraphs>1296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2003-01-04T21:08:03Z</dcterms:created>
  <dc:creator>UNC</dc:creator>
  <dc:description/>
  <dc:language>en-US</dc:language>
  <cp:lastModifiedBy/>
  <dcterms:modified xsi:type="dcterms:W3CDTF">2018-02-24T19:05:48Z</dcterms:modified>
  <cp:revision>525</cp:revision>
  <dc:subject/>
  <dc:title>Experimenting with mobile computing &amp; P2P systems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1</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45</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145</vt:i4>
  </property>
</Properties>
</file>