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68" r:id="rId2"/>
    <p:sldId id="510" r:id="rId3"/>
    <p:sldId id="511" r:id="rId4"/>
    <p:sldId id="560" r:id="rId5"/>
    <p:sldId id="512" r:id="rId6"/>
    <p:sldId id="513" r:id="rId7"/>
    <p:sldId id="514" r:id="rId8"/>
    <p:sldId id="471" r:id="rId9"/>
    <p:sldId id="466" r:id="rId10"/>
    <p:sldId id="563" r:id="rId11"/>
    <p:sldId id="567" r:id="rId12"/>
    <p:sldId id="564" r:id="rId13"/>
    <p:sldId id="565" r:id="rId14"/>
    <p:sldId id="566" r:id="rId15"/>
    <p:sldId id="473" r:id="rId16"/>
    <p:sldId id="475" r:id="rId17"/>
    <p:sldId id="499" r:id="rId18"/>
    <p:sldId id="554" r:id="rId19"/>
    <p:sldId id="553" r:id="rId20"/>
    <p:sldId id="477" r:id="rId21"/>
    <p:sldId id="478" r:id="rId22"/>
    <p:sldId id="485" r:id="rId23"/>
    <p:sldId id="539" r:id="rId24"/>
    <p:sldId id="540" r:id="rId25"/>
    <p:sldId id="541" r:id="rId26"/>
    <p:sldId id="531" r:id="rId27"/>
    <p:sldId id="533" r:id="rId28"/>
    <p:sldId id="542" r:id="rId29"/>
    <p:sldId id="543" r:id="rId30"/>
    <p:sldId id="544" r:id="rId31"/>
    <p:sldId id="545" r:id="rId32"/>
    <p:sldId id="546" r:id="rId33"/>
    <p:sldId id="547" r:id="rId34"/>
    <p:sldId id="548" r:id="rId35"/>
    <p:sldId id="549" r:id="rId36"/>
    <p:sldId id="550" r:id="rId37"/>
    <p:sldId id="551" r:id="rId38"/>
    <p:sldId id="552" r:id="rId39"/>
    <p:sldId id="536" r:id="rId40"/>
    <p:sldId id="537" r:id="rId41"/>
    <p:sldId id="538" r:id="rId42"/>
    <p:sldId id="515" r:id="rId43"/>
    <p:sldId id="516" r:id="rId44"/>
    <p:sldId id="517" r:id="rId45"/>
    <p:sldId id="518" r:id="rId46"/>
    <p:sldId id="519" r:id="rId47"/>
    <p:sldId id="520" r:id="rId48"/>
    <p:sldId id="521" r:id="rId49"/>
    <p:sldId id="522" r:id="rId50"/>
    <p:sldId id="523" r:id="rId51"/>
    <p:sldId id="524" r:id="rId52"/>
    <p:sldId id="525" r:id="rId53"/>
    <p:sldId id="526" r:id="rId54"/>
    <p:sldId id="527" r:id="rId55"/>
    <p:sldId id="528" r:id="rId56"/>
    <p:sldId id="529" r:id="rId57"/>
    <p:sldId id="530" r:id="rId58"/>
  </p:sldIdLst>
  <p:sldSz cx="9144000" cy="6858000" type="screen4x3"/>
  <p:notesSz cx="7102475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E6E0EC"/>
    <a:srgbClr val="1F497D"/>
    <a:srgbClr val="FEFDCA"/>
    <a:srgbClr val="E6B9B8"/>
    <a:srgbClr val="BAE4CE"/>
    <a:srgbClr val="B9CD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97" autoAdjust="0"/>
    <p:restoredTop sz="86372" autoAdjust="0"/>
  </p:normalViewPr>
  <p:slideViewPr>
    <p:cSldViewPr>
      <p:cViewPr varScale="1">
        <p:scale>
          <a:sx n="62" d="100"/>
          <a:sy n="62" d="100"/>
        </p:scale>
        <p:origin x="-82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8" y="306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692CC-B807-4C8B-94BC-DA9A867EB13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AD49808-5D78-4035-B893-9AE828104497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>
              <a:solidFill>
                <a:srgbClr val="FFFF00"/>
              </a:solidFill>
            </a:rPr>
            <a:t>Business</a:t>
          </a:r>
          <a:endParaRPr lang="el-GR" sz="1600" dirty="0">
            <a:solidFill>
              <a:srgbClr val="FFFF00"/>
            </a:solidFill>
          </a:endParaRPr>
        </a:p>
      </dgm:t>
    </dgm:pt>
    <dgm:pt modelId="{E96145CF-E1CD-4F16-891D-9708B0B3915E}" type="parTrans" cxnId="{0B4B73F1-F029-4776-B58C-C3162077E8C3}">
      <dgm:prSet/>
      <dgm:spPr/>
      <dgm:t>
        <a:bodyPr/>
        <a:lstStyle/>
        <a:p>
          <a:endParaRPr lang="el-GR"/>
        </a:p>
      </dgm:t>
    </dgm:pt>
    <dgm:pt modelId="{1D3308D5-DF99-4601-BE8B-3702055C57CE}" type="sibTrans" cxnId="{0B4B73F1-F029-4776-B58C-C3162077E8C3}">
      <dgm:prSet/>
      <dgm:spPr/>
      <dgm:t>
        <a:bodyPr/>
        <a:lstStyle/>
        <a:p>
          <a:endParaRPr lang="el-GR"/>
        </a:p>
      </dgm:t>
    </dgm:pt>
    <dgm:pt modelId="{4F99BD19-1B4F-4A1C-9A94-E035C57A595E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Advertising  &amp; marketing</a:t>
          </a:r>
          <a:endParaRPr lang="el-GR" sz="1600" dirty="0"/>
        </a:p>
      </dgm:t>
    </dgm:pt>
    <dgm:pt modelId="{A410257F-0FE9-412B-858C-D051EBE0DA20}" type="parTrans" cxnId="{9206D603-67C9-4006-89B7-7AAF78A00AF1}">
      <dgm:prSet/>
      <dgm:spPr/>
      <dgm:t>
        <a:bodyPr/>
        <a:lstStyle/>
        <a:p>
          <a:endParaRPr lang="el-GR"/>
        </a:p>
      </dgm:t>
    </dgm:pt>
    <dgm:pt modelId="{01942E25-AF9F-422F-A039-46F09B085908}" type="sibTrans" cxnId="{9206D603-67C9-4006-89B7-7AAF78A00AF1}">
      <dgm:prSet/>
      <dgm:spPr/>
      <dgm:t>
        <a:bodyPr/>
        <a:lstStyle/>
        <a:p>
          <a:endParaRPr lang="el-GR"/>
        </a:p>
      </dgm:t>
    </dgm:pt>
    <dgm:pt modelId="{4540C06A-4486-4379-8AC2-3A1AF980B291}">
      <dgm:prSet phldrT="[Text]" custT="1"/>
      <dgm:spPr>
        <a:solidFill>
          <a:schemeClr val="tx2">
            <a:lumMod val="5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0" dirty="0" smtClean="0">
              <a:solidFill>
                <a:srgbClr val="FFFF00"/>
              </a:solidFill>
            </a:rPr>
            <a:t>Vision</a:t>
          </a:r>
          <a:endParaRPr lang="el-GR" sz="1800" b="1" i="0" dirty="0">
            <a:solidFill>
              <a:srgbClr val="FFFF00"/>
            </a:solidFill>
          </a:endParaRPr>
        </a:p>
      </dgm:t>
    </dgm:pt>
    <dgm:pt modelId="{CA66AFD4-3AD7-421F-A090-479F6D76AD0E}" type="parTrans" cxnId="{49F53CF1-E54D-43DF-93FA-4B2224FD7E5D}">
      <dgm:prSet/>
      <dgm:spPr/>
      <dgm:t>
        <a:bodyPr/>
        <a:lstStyle/>
        <a:p>
          <a:endParaRPr lang="el-GR"/>
        </a:p>
      </dgm:t>
    </dgm:pt>
    <dgm:pt modelId="{F508C827-0C2C-4A90-98D4-4829AB93E168}" type="sibTrans" cxnId="{49F53CF1-E54D-43DF-93FA-4B2224FD7E5D}">
      <dgm:prSet/>
      <dgm:spPr/>
      <dgm:t>
        <a:bodyPr/>
        <a:lstStyle/>
        <a:p>
          <a:endParaRPr lang="el-GR"/>
        </a:p>
      </dgm:t>
    </dgm:pt>
    <dgm:pt modelId="{3B2582E5-84E3-4699-ACEE-A1630F20A26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Monetize  mobility &amp; wireless service sessions</a:t>
          </a:r>
        </a:p>
      </dgm:t>
    </dgm:pt>
    <dgm:pt modelId="{3E663950-CCC0-4176-A3A2-A043BFA3E703}" type="parTrans" cxnId="{0A18B0F4-F5AC-4B04-B2DB-DFE21209C305}">
      <dgm:prSet/>
      <dgm:spPr/>
      <dgm:t>
        <a:bodyPr/>
        <a:lstStyle/>
        <a:p>
          <a:endParaRPr lang="el-GR"/>
        </a:p>
      </dgm:t>
    </dgm:pt>
    <dgm:pt modelId="{A1864182-BC12-4D1B-8DA4-A14B72DF194E}" type="sibTrans" cxnId="{0A18B0F4-F5AC-4B04-B2DB-DFE21209C305}">
      <dgm:prSet/>
      <dgm:spPr/>
      <dgm:t>
        <a:bodyPr/>
        <a:lstStyle/>
        <a:p>
          <a:endParaRPr lang="el-GR"/>
        </a:p>
      </dgm:t>
    </dgm:pt>
    <dgm:pt modelId="{010AD0A5-29E1-4B4F-8C67-B18EC9FA91C4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Booking</a:t>
          </a:r>
          <a:endParaRPr lang="el-GR" sz="1600" dirty="0">
            <a:solidFill>
              <a:schemeClr val="bg1"/>
            </a:solidFill>
          </a:endParaRPr>
        </a:p>
      </dgm:t>
    </dgm:pt>
    <dgm:pt modelId="{FED754CD-BF1B-497B-A75D-185C0D1D7846}" type="parTrans" cxnId="{AB8DD1ED-A6CD-4B4D-8977-81B01D9E6CCC}">
      <dgm:prSet/>
      <dgm:spPr/>
      <dgm:t>
        <a:bodyPr/>
        <a:lstStyle/>
        <a:p>
          <a:endParaRPr lang="el-GR"/>
        </a:p>
      </dgm:t>
    </dgm:pt>
    <dgm:pt modelId="{8D960D48-659C-4FCD-8121-04520FA14EFD}" type="sibTrans" cxnId="{AB8DD1ED-A6CD-4B4D-8977-81B01D9E6CCC}">
      <dgm:prSet/>
      <dgm:spPr/>
      <dgm:t>
        <a:bodyPr/>
        <a:lstStyle/>
        <a:p>
          <a:endParaRPr lang="el-GR"/>
        </a:p>
      </dgm:t>
    </dgm:pt>
    <dgm:pt modelId="{53EFC8D5-B600-47DC-9547-E62295DCB4BB}">
      <dgm:prSet phldrT="[Text]" custT="1"/>
      <dgm:spPr>
        <a:solidFill>
          <a:schemeClr val="tx2">
            <a:lumMod val="5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0" dirty="0" smtClean="0"/>
            <a:t> Smarter Commerce</a:t>
          </a:r>
          <a:endParaRPr lang="el-GR" sz="1800" b="1" i="0" dirty="0"/>
        </a:p>
      </dgm:t>
    </dgm:pt>
    <dgm:pt modelId="{753B9937-6494-425B-972E-DD782ECF5305}" type="parTrans" cxnId="{4FE316F7-7955-44DC-AF31-B88433C1E239}">
      <dgm:prSet/>
      <dgm:spPr/>
      <dgm:t>
        <a:bodyPr/>
        <a:lstStyle/>
        <a:p>
          <a:endParaRPr lang="el-GR"/>
        </a:p>
      </dgm:t>
    </dgm:pt>
    <dgm:pt modelId="{992EDCF6-8DFE-49B2-9D93-F5BF01E2BC10}" type="sibTrans" cxnId="{4FE316F7-7955-44DC-AF31-B88433C1E239}">
      <dgm:prSet/>
      <dgm:spPr/>
      <dgm:t>
        <a:bodyPr/>
        <a:lstStyle/>
        <a:p>
          <a:endParaRPr lang="el-GR"/>
        </a:p>
      </dgm:t>
    </dgm:pt>
    <dgm:pt modelId="{05AE0DE2-D6F4-4F56-A82E-7EF63C1F9DB2}">
      <dgm:prSet phldrT="[Text]"/>
      <dgm:spPr>
        <a:solidFill>
          <a:schemeClr val="tx2">
            <a:lumMod val="5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l-GR" sz="1300" dirty="0"/>
        </a:p>
      </dgm:t>
    </dgm:pt>
    <dgm:pt modelId="{F07515CE-9C55-4B26-ABF1-DBC44E0C7BBF}" type="parTrans" cxnId="{AC1A821B-A2D3-474B-AE31-7173D3F48456}">
      <dgm:prSet/>
      <dgm:spPr/>
      <dgm:t>
        <a:bodyPr/>
        <a:lstStyle/>
        <a:p>
          <a:endParaRPr lang="el-GR"/>
        </a:p>
      </dgm:t>
    </dgm:pt>
    <dgm:pt modelId="{0DFC5538-43D5-4EF3-B6A9-5E6A64551EC9}" type="sibTrans" cxnId="{AC1A821B-A2D3-474B-AE31-7173D3F48456}">
      <dgm:prSet/>
      <dgm:spPr/>
      <dgm:t>
        <a:bodyPr/>
        <a:lstStyle/>
        <a:p>
          <a:endParaRPr lang="el-GR"/>
        </a:p>
      </dgm:t>
    </dgm:pt>
    <dgm:pt modelId="{D9673A29-EAED-4A24-A069-8F68F5DB16F7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 Assess agreements</a:t>
          </a:r>
          <a:endParaRPr lang="el-GR" sz="1600" dirty="0">
            <a:solidFill>
              <a:schemeClr val="bg1"/>
            </a:solidFill>
          </a:endParaRPr>
        </a:p>
      </dgm:t>
    </dgm:pt>
    <dgm:pt modelId="{A3002E05-E6F4-447C-8FCE-96E2FF7944DB}" type="parTrans" cxnId="{8AAED9BE-4625-45E3-8E2E-9F2390A7A160}">
      <dgm:prSet/>
      <dgm:spPr/>
      <dgm:t>
        <a:bodyPr/>
        <a:lstStyle/>
        <a:p>
          <a:endParaRPr lang="el-GR"/>
        </a:p>
      </dgm:t>
    </dgm:pt>
    <dgm:pt modelId="{31C76D5D-4B72-41C0-9FF8-C175E1C22B18}" type="sibTrans" cxnId="{8AAED9BE-4625-45E3-8E2E-9F2390A7A160}">
      <dgm:prSet/>
      <dgm:spPr/>
      <dgm:t>
        <a:bodyPr/>
        <a:lstStyle/>
        <a:p>
          <a:endParaRPr lang="el-GR"/>
        </a:p>
      </dgm:t>
    </dgm:pt>
    <dgm:pt modelId="{CC39A22D-57BE-4B3D-A8BE-E108CF6B7E24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 Pricing</a:t>
          </a:r>
          <a:endParaRPr lang="el-GR" sz="1600" dirty="0"/>
        </a:p>
      </dgm:t>
    </dgm:pt>
    <dgm:pt modelId="{7C29A94E-57F5-475E-9F0D-AD8043025607}" type="parTrans" cxnId="{AD242C96-DD78-4829-BDBD-E4625DE88E23}">
      <dgm:prSet/>
      <dgm:spPr/>
      <dgm:t>
        <a:bodyPr/>
        <a:lstStyle/>
        <a:p>
          <a:endParaRPr lang="el-GR"/>
        </a:p>
      </dgm:t>
    </dgm:pt>
    <dgm:pt modelId="{4D48A8BB-B787-4785-83AD-5FDA9B6E71FA}" type="sibTrans" cxnId="{AD242C96-DD78-4829-BDBD-E4625DE88E23}">
      <dgm:prSet/>
      <dgm:spPr/>
      <dgm:t>
        <a:bodyPr/>
        <a:lstStyle/>
        <a:p>
          <a:endParaRPr lang="el-GR"/>
        </a:p>
      </dgm:t>
    </dgm:pt>
    <dgm:pt modelId="{828B9EDD-94A7-40DA-B588-CD8CC610A22E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Optimize value-generating mobility &amp; wireless services</a:t>
          </a:r>
          <a:endParaRPr lang="el-GR" sz="1600" dirty="0"/>
        </a:p>
      </dgm:t>
    </dgm:pt>
    <dgm:pt modelId="{37253D86-2C2A-465C-9466-FD877C0B6BB0}" type="parTrans" cxnId="{2526F4DC-5499-408E-8235-344FCD3CA2F1}">
      <dgm:prSet/>
      <dgm:spPr/>
      <dgm:t>
        <a:bodyPr/>
        <a:lstStyle/>
        <a:p>
          <a:endParaRPr lang="el-GR"/>
        </a:p>
      </dgm:t>
    </dgm:pt>
    <dgm:pt modelId="{485ECA0D-BA36-4949-AA98-607932B46B46}" type="sibTrans" cxnId="{2526F4DC-5499-408E-8235-344FCD3CA2F1}">
      <dgm:prSet/>
      <dgm:spPr/>
      <dgm:t>
        <a:bodyPr/>
        <a:lstStyle/>
        <a:p>
          <a:endParaRPr lang="el-GR"/>
        </a:p>
      </dgm:t>
    </dgm:pt>
    <dgm:pt modelId="{7B9829C9-432A-49A2-887B-08D377910942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>
              <a:solidFill>
                <a:srgbClr val="FFFF00"/>
              </a:solidFill>
            </a:rPr>
            <a:t>Technical</a:t>
          </a:r>
          <a:endParaRPr lang="el-GR" sz="1500" dirty="0">
            <a:solidFill>
              <a:srgbClr val="FFFF00"/>
            </a:solidFill>
          </a:endParaRPr>
        </a:p>
      </dgm:t>
    </dgm:pt>
    <dgm:pt modelId="{9336D7C5-C2F1-4E90-91E8-98C83C9D03A2}" type="parTrans" cxnId="{577EDE4F-0D4F-4BE6-966D-268F8B9739CA}">
      <dgm:prSet/>
      <dgm:spPr/>
      <dgm:t>
        <a:bodyPr/>
        <a:lstStyle/>
        <a:p>
          <a:endParaRPr lang="el-GR"/>
        </a:p>
      </dgm:t>
    </dgm:pt>
    <dgm:pt modelId="{C27F5E4B-2A7F-4EFD-B0A8-67315C2063B2}" type="sibTrans" cxnId="{577EDE4F-0D4F-4BE6-966D-268F8B9739CA}">
      <dgm:prSet/>
      <dgm:spPr/>
      <dgm:t>
        <a:bodyPr/>
        <a:lstStyle/>
        <a:p>
          <a:endParaRPr lang="el-GR"/>
        </a:p>
      </dgm:t>
    </dgm:pt>
    <dgm:pt modelId="{B1810F28-E002-4C3D-AD9B-9BDB5BF4A6F4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/>
            <a:t>Smarter systems</a:t>
          </a:r>
          <a:endParaRPr lang="el-GR" sz="1500" dirty="0"/>
        </a:p>
      </dgm:t>
    </dgm:pt>
    <dgm:pt modelId="{E502E72A-595C-40F8-B1F7-BC84C4A41ACF}" type="parTrans" cxnId="{C447326F-EA2E-4C54-BBA4-6AFFDD5B0B42}">
      <dgm:prSet/>
      <dgm:spPr/>
      <dgm:t>
        <a:bodyPr/>
        <a:lstStyle/>
        <a:p>
          <a:endParaRPr lang="el-GR"/>
        </a:p>
      </dgm:t>
    </dgm:pt>
    <dgm:pt modelId="{0BC6FA69-F628-4C0E-BE6B-9AEE137F2080}" type="sibTrans" cxnId="{C447326F-EA2E-4C54-BBA4-6AFFDD5B0B42}">
      <dgm:prSet/>
      <dgm:spPr/>
      <dgm:t>
        <a:bodyPr/>
        <a:lstStyle/>
        <a:p>
          <a:endParaRPr lang="el-GR"/>
        </a:p>
      </dgm:t>
    </dgm:pt>
    <dgm:pt modelId="{60A5592B-0D0E-494F-9F30-46369401A961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/>
            <a:t>Improved user satisfaction</a:t>
          </a:r>
          <a:endParaRPr lang="el-GR" sz="1500" dirty="0"/>
        </a:p>
      </dgm:t>
    </dgm:pt>
    <dgm:pt modelId="{75EB7ECD-16E2-4131-A746-BA4AFAE06066}" type="parTrans" cxnId="{1577DBBF-C902-4012-8EF2-A4F93ACD7203}">
      <dgm:prSet/>
      <dgm:spPr/>
      <dgm:t>
        <a:bodyPr/>
        <a:lstStyle/>
        <a:p>
          <a:endParaRPr lang="el-GR"/>
        </a:p>
      </dgm:t>
    </dgm:pt>
    <dgm:pt modelId="{AE909F12-965C-4FA6-8056-AB19E82C166E}" type="sibTrans" cxnId="{1577DBBF-C902-4012-8EF2-A4F93ACD7203}">
      <dgm:prSet/>
      <dgm:spPr/>
      <dgm:t>
        <a:bodyPr/>
        <a:lstStyle/>
        <a:p>
          <a:endParaRPr lang="el-GR"/>
        </a:p>
      </dgm:t>
    </dgm:pt>
    <dgm:pt modelId="{B53338B7-7110-4A94-B09E-DCCF1CF8E93A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/>
            <a:t>Real-time QoE inference</a:t>
          </a:r>
          <a:endParaRPr lang="el-GR" sz="1500" dirty="0"/>
        </a:p>
      </dgm:t>
    </dgm:pt>
    <dgm:pt modelId="{381F0759-BDB7-4F4D-A970-535BE53320DA}" type="parTrans" cxnId="{AFE21B8F-7ABE-419A-B7D0-BAE8A7ECBF3F}">
      <dgm:prSet/>
      <dgm:spPr/>
      <dgm:t>
        <a:bodyPr/>
        <a:lstStyle/>
        <a:p>
          <a:endParaRPr lang="el-GR"/>
        </a:p>
      </dgm:t>
    </dgm:pt>
    <dgm:pt modelId="{A26B6FBF-572F-4670-A754-85DDA8814BDE}" type="sibTrans" cxnId="{AFE21B8F-7ABE-419A-B7D0-BAE8A7ECBF3F}">
      <dgm:prSet/>
      <dgm:spPr/>
      <dgm:t>
        <a:bodyPr/>
        <a:lstStyle/>
        <a:p>
          <a:endParaRPr lang="el-GR"/>
        </a:p>
      </dgm:t>
    </dgm:pt>
    <dgm:pt modelId="{8BE5F8F5-9984-4A92-8C4E-7C795D71DB18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/>
            <a:t>Early-warning</a:t>
          </a:r>
          <a:endParaRPr lang="el-GR" sz="1500" dirty="0"/>
        </a:p>
      </dgm:t>
    </dgm:pt>
    <dgm:pt modelId="{1C52D10F-600D-48A5-8A14-38F8F7B5219B}" type="parTrans" cxnId="{603C9168-F21D-4BC1-A6FB-4EF5CDEA311B}">
      <dgm:prSet/>
      <dgm:spPr/>
      <dgm:t>
        <a:bodyPr/>
        <a:lstStyle/>
        <a:p>
          <a:endParaRPr lang="el-GR"/>
        </a:p>
      </dgm:t>
    </dgm:pt>
    <dgm:pt modelId="{666690F5-DFBC-41F2-909D-9F93B6E23703}" type="sibTrans" cxnId="{603C9168-F21D-4BC1-A6FB-4EF5CDEA311B}">
      <dgm:prSet/>
      <dgm:spPr/>
      <dgm:t>
        <a:bodyPr/>
        <a:lstStyle/>
        <a:p>
          <a:endParaRPr lang="el-GR"/>
        </a:p>
      </dgm:t>
    </dgm:pt>
    <dgm:pt modelId="{7350E413-30CB-40A2-9089-C3F55E4DB96F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/>
            <a:t>Real-time statistics &amp; trends</a:t>
          </a:r>
          <a:endParaRPr lang="el-GR" sz="1500" dirty="0"/>
        </a:p>
      </dgm:t>
    </dgm:pt>
    <dgm:pt modelId="{DFB61F15-49B0-49F1-A02F-E24D51431DD1}" type="parTrans" cxnId="{F5284A32-4921-4363-9FC3-C044ACF74841}">
      <dgm:prSet/>
      <dgm:spPr/>
      <dgm:t>
        <a:bodyPr/>
        <a:lstStyle/>
        <a:p>
          <a:endParaRPr lang="el-GR"/>
        </a:p>
      </dgm:t>
    </dgm:pt>
    <dgm:pt modelId="{B6A04168-F7E9-4A83-98E5-C447993B26F1}" type="sibTrans" cxnId="{F5284A32-4921-4363-9FC3-C044ACF74841}">
      <dgm:prSet/>
      <dgm:spPr/>
      <dgm:t>
        <a:bodyPr/>
        <a:lstStyle/>
        <a:p>
          <a:endParaRPr lang="el-GR"/>
        </a:p>
      </dgm:t>
    </dgm:pt>
    <dgm:pt modelId="{6105D369-C22D-406C-BEA4-4A7E385885F9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l-GR" sz="1300" dirty="0"/>
        </a:p>
      </dgm:t>
    </dgm:pt>
    <dgm:pt modelId="{F20661B4-9EA9-4333-8431-3DD75DF8B109}" type="parTrans" cxnId="{DD9D9F02-7380-4BE2-B35B-C2E01B3532E7}">
      <dgm:prSet/>
      <dgm:spPr/>
      <dgm:t>
        <a:bodyPr/>
        <a:lstStyle/>
        <a:p>
          <a:endParaRPr lang="el-GR"/>
        </a:p>
      </dgm:t>
    </dgm:pt>
    <dgm:pt modelId="{95393CE9-1FB6-4143-BCCC-99F9F57CA5A9}" type="sibTrans" cxnId="{DD9D9F02-7380-4BE2-B35B-C2E01B3532E7}">
      <dgm:prSet/>
      <dgm:spPr/>
      <dgm:t>
        <a:bodyPr/>
        <a:lstStyle/>
        <a:p>
          <a:endParaRPr lang="el-GR"/>
        </a:p>
      </dgm:t>
    </dgm:pt>
    <dgm:pt modelId="{B3B625E6-A9DF-42B2-B045-CC71A9612A14}">
      <dgm:prSet phldrT="[Text]" custT="1"/>
      <dgm:spPr>
        <a:solidFill>
          <a:schemeClr val="tx2">
            <a:lumMod val="5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0" dirty="0" smtClean="0"/>
            <a:t>  Smarter Computing</a:t>
          </a:r>
          <a:endParaRPr lang="el-GR" sz="1800" b="1" i="0" dirty="0"/>
        </a:p>
      </dgm:t>
    </dgm:pt>
    <dgm:pt modelId="{1BA9FF84-773A-49DF-9B16-AC8D122C79B1}" type="parTrans" cxnId="{8690C339-8EE8-45BF-9D2D-AA3104425AD3}">
      <dgm:prSet/>
      <dgm:spPr/>
      <dgm:t>
        <a:bodyPr/>
        <a:lstStyle/>
        <a:p>
          <a:endParaRPr lang="el-GR"/>
        </a:p>
      </dgm:t>
    </dgm:pt>
    <dgm:pt modelId="{B043D5D5-B3C4-48BD-A677-961AD7C6F37E}" type="sibTrans" cxnId="{8690C339-8EE8-45BF-9D2D-AA3104425AD3}">
      <dgm:prSet/>
      <dgm:spPr/>
      <dgm:t>
        <a:bodyPr/>
        <a:lstStyle/>
        <a:p>
          <a:endParaRPr lang="el-GR"/>
        </a:p>
      </dgm:t>
    </dgm:pt>
    <dgm:pt modelId="{471516EC-234D-48E0-AAAC-84404F1959A9}">
      <dgm:prSet phldrT="[Text]" custT="1"/>
      <dgm:spPr>
        <a:solidFill>
          <a:schemeClr val="tx2">
            <a:lumMod val="5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l-GR" sz="1800" b="1" i="0" dirty="0"/>
        </a:p>
      </dgm:t>
    </dgm:pt>
    <dgm:pt modelId="{B3EE2CE6-30E2-4329-B425-D335765D2237}" type="parTrans" cxnId="{28D0E0A8-4FC0-4C1E-9867-5D352EA8C0BB}">
      <dgm:prSet/>
      <dgm:spPr/>
      <dgm:t>
        <a:bodyPr/>
        <a:lstStyle/>
        <a:p>
          <a:endParaRPr lang="el-GR"/>
        </a:p>
      </dgm:t>
    </dgm:pt>
    <dgm:pt modelId="{C3DD8596-1289-4C8A-BD12-F368BEE430CA}" type="sibTrans" cxnId="{28D0E0A8-4FC0-4C1E-9867-5D352EA8C0BB}">
      <dgm:prSet/>
      <dgm:spPr/>
      <dgm:t>
        <a:bodyPr/>
        <a:lstStyle/>
        <a:p>
          <a:endParaRPr lang="el-GR"/>
        </a:p>
      </dgm:t>
    </dgm:pt>
    <dgm:pt modelId="{2F90A4CB-04F2-42D3-8688-1806FDDB891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  …</a:t>
          </a:r>
        </a:p>
      </dgm:t>
    </dgm:pt>
    <dgm:pt modelId="{E4D23DFD-0EA5-42FE-8266-44A515BF1341}" type="parTrans" cxnId="{E36FC60A-CD5F-44F9-9764-21A7806C1A8C}">
      <dgm:prSet/>
      <dgm:spPr/>
      <dgm:t>
        <a:bodyPr/>
        <a:lstStyle/>
        <a:p>
          <a:endParaRPr lang="el-GR"/>
        </a:p>
      </dgm:t>
    </dgm:pt>
    <dgm:pt modelId="{106E8733-1996-43C1-854B-D09955DA7ED5}" type="sibTrans" cxnId="{E36FC60A-CD5F-44F9-9764-21A7806C1A8C}">
      <dgm:prSet/>
      <dgm:spPr/>
      <dgm:t>
        <a:bodyPr/>
        <a:lstStyle/>
        <a:p>
          <a:endParaRPr lang="el-GR"/>
        </a:p>
      </dgm:t>
    </dgm:pt>
    <dgm:pt modelId="{694AA80F-A545-4C6E-A128-E93D5BC7FA9F}">
      <dgm:prSet phldrT="[Text]" custT="1"/>
      <dgm:spPr>
        <a:solidFill>
          <a:schemeClr val="tx2">
            <a:lumMod val="5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i="0" dirty="0" smtClean="0"/>
            <a:t> Analytics &amp; Big Data</a:t>
          </a:r>
          <a:endParaRPr lang="el-GR" sz="1800" b="1" i="0" dirty="0"/>
        </a:p>
      </dgm:t>
    </dgm:pt>
    <dgm:pt modelId="{AF6AE73C-A1A3-4872-BCC0-49F0FA26F3D2}" type="parTrans" cxnId="{8330CBF9-A9CD-4649-824C-21D1DA2302C7}">
      <dgm:prSet/>
      <dgm:spPr/>
      <dgm:t>
        <a:bodyPr/>
        <a:lstStyle/>
        <a:p>
          <a:endParaRPr lang="el-GR"/>
        </a:p>
      </dgm:t>
    </dgm:pt>
    <dgm:pt modelId="{B4EECA45-CFA6-4A47-8676-51861E5864E9}" type="sibTrans" cxnId="{8330CBF9-A9CD-4649-824C-21D1DA2302C7}">
      <dgm:prSet/>
      <dgm:spPr/>
      <dgm:t>
        <a:bodyPr/>
        <a:lstStyle/>
        <a:p>
          <a:endParaRPr lang="el-GR"/>
        </a:p>
      </dgm:t>
    </dgm:pt>
    <dgm:pt modelId="{1EA28DFF-DC75-418E-BAEA-3C4E306EF6E8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/>
            <a:t> Improved network performance</a:t>
          </a:r>
          <a:endParaRPr lang="el-GR" sz="1500" dirty="0"/>
        </a:p>
      </dgm:t>
    </dgm:pt>
    <dgm:pt modelId="{4D0C1C24-E5D5-4BF4-B666-DC8596D9B6FE}" type="parTrans" cxnId="{E5E2DAD1-3760-4682-AEAB-C0FB78F74F00}">
      <dgm:prSet/>
      <dgm:spPr/>
      <dgm:t>
        <a:bodyPr/>
        <a:lstStyle/>
        <a:p>
          <a:endParaRPr lang="el-GR"/>
        </a:p>
      </dgm:t>
    </dgm:pt>
    <dgm:pt modelId="{534371D9-96C8-43FB-804C-C31503D293D6}" type="sibTrans" cxnId="{E5E2DAD1-3760-4682-AEAB-C0FB78F74F00}">
      <dgm:prSet/>
      <dgm:spPr/>
      <dgm:t>
        <a:bodyPr/>
        <a:lstStyle/>
        <a:p>
          <a:endParaRPr lang="el-GR"/>
        </a:p>
      </dgm:t>
    </dgm:pt>
    <dgm:pt modelId="{2E3A13B6-9FCF-4BE1-A8FB-8A561DED9D72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/>
            <a:t>Rapidly roll-out new services</a:t>
          </a:r>
          <a:endParaRPr lang="el-GR" sz="1500" dirty="0"/>
        </a:p>
      </dgm:t>
    </dgm:pt>
    <dgm:pt modelId="{9F3C774E-50F4-4772-BCC1-5A8AFDAA674D}" type="parTrans" cxnId="{9CB98C10-0658-47AC-A75E-86B777787987}">
      <dgm:prSet/>
      <dgm:spPr/>
      <dgm:t>
        <a:bodyPr/>
        <a:lstStyle/>
        <a:p>
          <a:endParaRPr lang="el-GR"/>
        </a:p>
      </dgm:t>
    </dgm:pt>
    <dgm:pt modelId="{CEDC8AD7-4549-4698-BD4A-AE1E4C8C3B3A}" type="sibTrans" cxnId="{9CB98C10-0658-47AC-A75E-86B777787987}">
      <dgm:prSet/>
      <dgm:spPr/>
      <dgm:t>
        <a:bodyPr/>
        <a:lstStyle/>
        <a:p>
          <a:endParaRPr lang="el-GR"/>
        </a:p>
      </dgm:t>
    </dgm:pt>
    <dgm:pt modelId="{E687CDBE-1129-4372-BD0F-7D85B4628474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/>
            <a:t>Reduce maintenance</a:t>
          </a:r>
          <a:endParaRPr lang="el-GR" sz="1500" dirty="0"/>
        </a:p>
      </dgm:t>
    </dgm:pt>
    <dgm:pt modelId="{37B56400-9794-41FE-8F5A-007F77EDB805}" type="parTrans" cxnId="{C7155F94-12EF-4C48-9ABB-27D4C8E72B35}">
      <dgm:prSet/>
      <dgm:spPr/>
      <dgm:t>
        <a:bodyPr/>
        <a:lstStyle/>
        <a:p>
          <a:endParaRPr lang="el-GR"/>
        </a:p>
      </dgm:t>
    </dgm:pt>
    <dgm:pt modelId="{8972060D-37DA-494F-B427-54F871D03CA4}" type="sibTrans" cxnId="{C7155F94-12EF-4C48-9ABB-27D4C8E72B35}">
      <dgm:prSet/>
      <dgm:spPr/>
      <dgm:t>
        <a:bodyPr/>
        <a:lstStyle/>
        <a:p>
          <a:endParaRPr lang="el-GR"/>
        </a:p>
      </dgm:t>
    </dgm:pt>
    <dgm:pt modelId="{14B0F979-C4D3-4B59-A6D2-6368A92BD31E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/>
            <a:t>…</a:t>
          </a:r>
          <a:endParaRPr lang="el-GR" sz="1500" dirty="0"/>
        </a:p>
      </dgm:t>
    </dgm:pt>
    <dgm:pt modelId="{7C193F34-D8AA-41EF-AB83-BF823445FD06}" type="parTrans" cxnId="{7A9956E7-3371-40C2-A3EC-B1EBD51DBE96}">
      <dgm:prSet/>
      <dgm:spPr/>
      <dgm:t>
        <a:bodyPr/>
        <a:lstStyle/>
        <a:p>
          <a:endParaRPr lang="el-GR"/>
        </a:p>
      </dgm:t>
    </dgm:pt>
    <dgm:pt modelId="{1B1694B3-8436-475C-80AB-87BE84B844D6}" type="sibTrans" cxnId="{7A9956E7-3371-40C2-A3EC-B1EBD51DBE96}">
      <dgm:prSet/>
      <dgm:spPr/>
      <dgm:t>
        <a:bodyPr/>
        <a:lstStyle/>
        <a:p>
          <a:endParaRPr lang="el-GR"/>
        </a:p>
      </dgm:t>
    </dgm:pt>
    <dgm:pt modelId="{E8108FBE-15F3-4F03-9626-67D8E5218D44}" type="pres">
      <dgm:prSet presAssocID="{436692CC-B807-4C8B-94BC-DA9A867EB1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A358F94-F92C-425F-B5CF-9D4E67D72921}" type="pres">
      <dgm:prSet presAssocID="{7B9829C9-432A-49A2-887B-08D3779109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32A8D7-F92C-4A86-8EFB-72297CDC3B2A}" type="pres">
      <dgm:prSet presAssocID="{C27F5E4B-2A7F-4EFD-B0A8-67315C2063B2}" presName="sibTrans" presStyleCnt="0"/>
      <dgm:spPr/>
    </dgm:pt>
    <dgm:pt modelId="{7BBA8E68-5614-4A0E-A0BE-B1A72D96C798}" type="pres">
      <dgm:prSet presAssocID="{CAD49808-5D78-4035-B893-9AE8281044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DC9E50-DDED-4745-ABE7-C8917D3058C2}" type="pres">
      <dgm:prSet presAssocID="{1D3308D5-DF99-4601-BE8B-3702055C57CE}" presName="sibTrans" presStyleCnt="0"/>
      <dgm:spPr/>
    </dgm:pt>
    <dgm:pt modelId="{0D50B850-E08A-4820-9584-D0ADBD64CD53}" type="pres">
      <dgm:prSet presAssocID="{4540C06A-4486-4379-8AC2-3A1AF980B291}" presName="node" presStyleLbl="node1" presStyleIdx="2" presStyleCnt="3" custScaleX="10674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798094E-9F50-4E86-B513-9212D92D2418}" type="presOf" srcId="{B3B625E6-A9DF-42B2-B045-CC71A9612A14}" destId="{0D50B850-E08A-4820-9584-D0ADBD64CD53}" srcOrd="0" destOrd="3" presId="urn:microsoft.com/office/officeart/2005/8/layout/hList6"/>
    <dgm:cxn modelId="{2526F4DC-5499-408E-8235-344FCD3CA2F1}" srcId="{CAD49808-5D78-4035-B893-9AE828104497}" destId="{828B9EDD-94A7-40DA-B588-CD8CC610A22E}" srcOrd="4" destOrd="0" parTransId="{37253D86-2C2A-465C-9466-FD877C0B6BB0}" sibTransId="{485ECA0D-BA36-4949-AA98-607932B46B46}"/>
    <dgm:cxn modelId="{2A859398-DACB-42D7-9B03-3437FD235518}" type="presOf" srcId="{4F99BD19-1B4F-4A1C-9A94-E035C57A595E}" destId="{7BBA8E68-5614-4A0E-A0BE-B1A72D96C798}" srcOrd="0" destOrd="3" presId="urn:microsoft.com/office/officeart/2005/8/layout/hList6"/>
    <dgm:cxn modelId="{44E35D0B-D99F-4BFD-9841-58E8837730EE}" type="presOf" srcId="{2E3A13B6-9FCF-4BE1-A8FB-8A561DED9D72}" destId="{AA358F94-F92C-425F-B5CF-9D4E67D72921}" srcOrd="0" destOrd="3" presId="urn:microsoft.com/office/officeart/2005/8/layout/hList6"/>
    <dgm:cxn modelId="{DDAE5F05-F5C0-4716-9D93-AB71775C6762}" type="presOf" srcId="{436692CC-B807-4C8B-94BC-DA9A867EB138}" destId="{E8108FBE-15F3-4F03-9626-67D8E5218D44}" srcOrd="0" destOrd="0" presId="urn:microsoft.com/office/officeart/2005/8/layout/hList6"/>
    <dgm:cxn modelId="{0B4B73F1-F029-4776-B58C-C3162077E8C3}" srcId="{436692CC-B807-4C8B-94BC-DA9A867EB138}" destId="{CAD49808-5D78-4035-B893-9AE828104497}" srcOrd="1" destOrd="0" parTransId="{E96145CF-E1CD-4F16-891D-9708B0B3915E}" sibTransId="{1D3308D5-DF99-4601-BE8B-3702055C57CE}"/>
    <dgm:cxn modelId="{EB014084-8127-4856-A162-E74FCF30FE35}" type="presOf" srcId="{CC39A22D-57BE-4B3D-A8BE-E108CF6B7E24}" destId="{7BBA8E68-5614-4A0E-A0BE-B1A72D96C798}" srcOrd="0" destOrd="2" presId="urn:microsoft.com/office/officeart/2005/8/layout/hList6"/>
    <dgm:cxn modelId="{C7155F94-12EF-4C48-9ABB-27D4C8E72B35}" srcId="{7B9829C9-432A-49A2-887B-08D377910942}" destId="{E687CDBE-1129-4372-BD0F-7D85B4628474}" srcOrd="3" destOrd="0" parTransId="{37B56400-9794-41FE-8F5A-007F77EDB805}" sibTransId="{8972060D-37DA-494F-B427-54F871D03CA4}"/>
    <dgm:cxn modelId="{AD242C96-DD78-4829-BDBD-E4625DE88E23}" srcId="{CAD49808-5D78-4035-B893-9AE828104497}" destId="{CC39A22D-57BE-4B3D-A8BE-E108CF6B7E24}" srcOrd="1" destOrd="0" parTransId="{7C29A94E-57F5-475E-9F0D-AD8043025607}" sibTransId="{4D48A8BB-B787-4785-83AD-5FDA9B6E71FA}"/>
    <dgm:cxn modelId="{8330CBF9-A9CD-4649-824C-21D1DA2302C7}" srcId="{4540C06A-4486-4379-8AC2-3A1AF980B291}" destId="{694AA80F-A545-4C6E-A128-E93D5BC7FA9F}" srcOrd="1" destOrd="0" parTransId="{AF6AE73C-A1A3-4872-BCC0-49F0FA26F3D2}" sibTransId="{B4EECA45-CFA6-4A47-8676-51861E5864E9}"/>
    <dgm:cxn modelId="{AB8DD1ED-A6CD-4B4D-8977-81B01D9E6CCC}" srcId="{CAD49808-5D78-4035-B893-9AE828104497}" destId="{010AD0A5-29E1-4B4F-8C67-B18EC9FA91C4}" srcOrd="3" destOrd="0" parTransId="{FED754CD-BF1B-497B-A75D-185C0D1D7846}" sibTransId="{8D960D48-659C-4FCD-8121-04520FA14EFD}"/>
    <dgm:cxn modelId="{EA797B52-E9AA-4604-86D7-BEBC27CA7FCE}" type="presOf" srcId="{7B9829C9-432A-49A2-887B-08D377910942}" destId="{AA358F94-F92C-425F-B5CF-9D4E67D72921}" srcOrd="0" destOrd="0" presId="urn:microsoft.com/office/officeart/2005/8/layout/hList6"/>
    <dgm:cxn modelId="{0EA7F615-5D7D-40F5-89ED-95D6199E32E9}" type="presOf" srcId="{53EFC8D5-B600-47DC-9547-E62295DCB4BB}" destId="{0D50B850-E08A-4820-9584-D0ADBD64CD53}" srcOrd="0" destOrd="1" presId="urn:microsoft.com/office/officeart/2005/8/layout/hList6"/>
    <dgm:cxn modelId="{863D841E-4393-4E94-ABD1-61B7BD6ECC1A}" type="presOf" srcId="{4540C06A-4486-4379-8AC2-3A1AF980B291}" destId="{0D50B850-E08A-4820-9584-D0ADBD64CD53}" srcOrd="0" destOrd="0" presId="urn:microsoft.com/office/officeart/2005/8/layout/hList6"/>
    <dgm:cxn modelId="{8AAED9BE-4625-45E3-8E2E-9F2390A7A160}" srcId="{CAD49808-5D78-4035-B893-9AE828104497}" destId="{D9673A29-EAED-4A24-A069-8F68F5DB16F7}" srcOrd="0" destOrd="0" parTransId="{A3002E05-E6F4-447C-8FCE-96E2FF7944DB}" sibTransId="{31C76D5D-4B72-41C0-9FF8-C175E1C22B18}"/>
    <dgm:cxn modelId="{E48B5B35-16DB-4952-B240-03BB35650F35}" type="presOf" srcId="{D9673A29-EAED-4A24-A069-8F68F5DB16F7}" destId="{7BBA8E68-5614-4A0E-A0BE-B1A72D96C798}" srcOrd="0" destOrd="1" presId="urn:microsoft.com/office/officeart/2005/8/layout/hList6"/>
    <dgm:cxn modelId="{C9A0E391-8F65-427E-875E-82597AB7E576}" type="presOf" srcId="{60A5592B-0D0E-494F-9F30-46369401A961}" destId="{AA358F94-F92C-425F-B5CF-9D4E67D72921}" srcOrd="0" destOrd="5" presId="urn:microsoft.com/office/officeart/2005/8/layout/hList6"/>
    <dgm:cxn modelId="{B92394BD-7EA7-4F2A-AE09-2F6983F248D9}" type="presOf" srcId="{2F90A4CB-04F2-42D3-8688-1806FDDB8918}" destId="{7BBA8E68-5614-4A0E-A0BE-B1A72D96C798}" srcOrd="0" destOrd="7" presId="urn:microsoft.com/office/officeart/2005/8/layout/hList6"/>
    <dgm:cxn modelId="{C3C309D8-E8A3-4B28-9900-0A7B33ECAA80}" type="presOf" srcId="{05AE0DE2-D6F4-4F56-A82E-7EF63C1F9DB2}" destId="{0D50B850-E08A-4820-9584-D0ADBD64CD53}" srcOrd="0" destOrd="5" presId="urn:microsoft.com/office/officeart/2005/8/layout/hList6"/>
    <dgm:cxn modelId="{DD9D9F02-7380-4BE2-B35B-C2E01B3532E7}" srcId="{7B9829C9-432A-49A2-887B-08D377910942}" destId="{6105D369-C22D-406C-BEA4-4A7E385885F9}" srcOrd="9" destOrd="0" parTransId="{F20661B4-9EA9-4333-8431-3DD75DF8B109}" sibTransId="{95393CE9-1FB6-4143-BCCC-99F9F57CA5A9}"/>
    <dgm:cxn modelId="{577EDE4F-0D4F-4BE6-966D-268F8B9739CA}" srcId="{436692CC-B807-4C8B-94BC-DA9A867EB138}" destId="{7B9829C9-432A-49A2-887B-08D377910942}" srcOrd="0" destOrd="0" parTransId="{9336D7C5-C2F1-4E90-91E8-98C83C9D03A2}" sibTransId="{C27F5E4B-2A7F-4EFD-B0A8-67315C2063B2}"/>
    <dgm:cxn modelId="{0A18B0F4-F5AC-4B04-B2DB-DFE21209C305}" srcId="{CAD49808-5D78-4035-B893-9AE828104497}" destId="{3B2582E5-84E3-4699-ACEE-A1630F20A26F}" srcOrd="5" destOrd="0" parTransId="{3E663950-CCC0-4176-A3A2-A043BFA3E703}" sibTransId="{A1864182-BC12-4D1B-8DA4-A14B72DF194E}"/>
    <dgm:cxn modelId="{F5284A32-4921-4363-9FC3-C044ACF74841}" srcId="{7B9829C9-432A-49A2-887B-08D377910942}" destId="{7350E413-30CB-40A2-9089-C3F55E4DB96F}" srcOrd="7" destOrd="0" parTransId="{DFB61F15-49B0-49F1-A02F-E24D51431DD1}" sibTransId="{B6A04168-F7E9-4A83-98E5-C447993B26F1}"/>
    <dgm:cxn modelId="{C447326F-EA2E-4C54-BBA4-6AFFDD5B0B42}" srcId="{7B9829C9-432A-49A2-887B-08D377910942}" destId="{B1810F28-E002-4C3D-AD9B-9BDB5BF4A6F4}" srcOrd="0" destOrd="0" parTransId="{E502E72A-595C-40F8-B1F7-BC84C4A41ACF}" sibTransId="{0BC6FA69-F628-4C0E-BE6B-9AEE137F2080}"/>
    <dgm:cxn modelId="{B6B095A5-D92A-4E90-BB90-04DB693E206D}" type="presOf" srcId="{7350E413-30CB-40A2-9089-C3F55E4DB96F}" destId="{AA358F94-F92C-425F-B5CF-9D4E67D72921}" srcOrd="0" destOrd="8" presId="urn:microsoft.com/office/officeart/2005/8/layout/hList6"/>
    <dgm:cxn modelId="{4FE316F7-7955-44DC-AF31-B88433C1E239}" srcId="{4540C06A-4486-4379-8AC2-3A1AF980B291}" destId="{53EFC8D5-B600-47DC-9547-E62295DCB4BB}" srcOrd="0" destOrd="0" parTransId="{753B9937-6494-425B-972E-DD782ECF5305}" sibTransId="{992EDCF6-8DFE-49B2-9D93-F5BF01E2BC10}"/>
    <dgm:cxn modelId="{E36FC60A-CD5F-44F9-9764-21A7806C1A8C}" srcId="{CAD49808-5D78-4035-B893-9AE828104497}" destId="{2F90A4CB-04F2-42D3-8688-1806FDDB8918}" srcOrd="6" destOrd="0" parTransId="{E4D23DFD-0EA5-42FE-8266-44A515BF1341}" sibTransId="{106E8733-1996-43C1-854B-D09955DA7ED5}"/>
    <dgm:cxn modelId="{E5E2DAD1-3760-4682-AEAB-C0FB78F74F00}" srcId="{7B9829C9-432A-49A2-887B-08D377910942}" destId="{1EA28DFF-DC75-418E-BAEA-3C4E306EF6E8}" srcOrd="1" destOrd="0" parTransId="{4D0C1C24-E5D5-4BF4-B666-DC8596D9B6FE}" sibTransId="{534371D9-96C8-43FB-804C-C31503D293D6}"/>
    <dgm:cxn modelId="{9CB98C10-0658-47AC-A75E-86B777787987}" srcId="{7B9829C9-432A-49A2-887B-08D377910942}" destId="{2E3A13B6-9FCF-4BE1-A8FB-8A561DED9D72}" srcOrd="2" destOrd="0" parTransId="{9F3C774E-50F4-4772-BCC1-5A8AFDAA674D}" sibTransId="{CEDC8AD7-4549-4698-BD4A-AE1E4C8C3B3A}"/>
    <dgm:cxn modelId="{EC675CB7-E6D4-49D0-95E5-DE5C10FB270D}" type="presOf" srcId="{471516EC-234D-48E0-AAAC-84404F1959A9}" destId="{0D50B850-E08A-4820-9584-D0ADBD64CD53}" srcOrd="0" destOrd="4" presId="urn:microsoft.com/office/officeart/2005/8/layout/hList6"/>
    <dgm:cxn modelId="{AFE21B8F-7ABE-419A-B7D0-BAE8A7ECBF3F}" srcId="{7B9829C9-432A-49A2-887B-08D377910942}" destId="{B53338B7-7110-4A94-B09E-DCCF1CF8E93A}" srcOrd="5" destOrd="0" parTransId="{381F0759-BDB7-4F4D-A970-535BE53320DA}" sibTransId="{A26B6FBF-572F-4670-A754-85DDA8814BDE}"/>
    <dgm:cxn modelId="{52131416-B505-4A44-9795-E0108F5C05D7}" type="presOf" srcId="{6105D369-C22D-406C-BEA4-4A7E385885F9}" destId="{AA358F94-F92C-425F-B5CF-9D4E67D72921}" srcOrd="0" destOrd="10" presId="urn:microsoft.com/office/officeart/2005/8/layout/hList6"/>
    <dgm:cxn modelId="{D357F04B-B98C-47F6-BBD3-40DA231FD0C5}" type="presOf" srcId="{828B9EDD-94A7-40DA-B588-CD8CC610A22E}" destId="{7BBA8E68-5614-4A0E-A0BE-B1A72D96C798}" srcOrd="0" destOrd="5" presId="urn:microsoft.com/office/officeart/2005/8/layout/hList6"/>
    <dgm:cxn modelId="{E771D79A-0E2B-4B2B-82E8-B0894AE528BF}" type="presOf" srcId="{3B2582E5-84E3-4699-ACEE-A1630F20A26F}" destId="{7BBA8E68-5614-4A0E-A0BE-B1A72D96C798}" srcOrd="0" destOrd="6" presId="urn:microsoft.com/office/officeart/2005/8/layout/hList6"/>
    <dgm:cxn modelId="{603C9168-F21D-4BC1-A6FB-4EF5CDEA311B}" srcId="{7B9829C9-432A-49A2-887B-08D377910942}" destId="{8BE5F8F5-9984-4A92-8C4E-7C795D71DB18}" srcOrd="6" destOrd="0" parTransId="{1C52D10F-600D-48A5-8A14-38F8F7B5219B}" sibTransId="{666690F5-DFBC-41F2-909D-9F93B6E23703}"/>
    <dgm:cxn modelId="{3194D74E-9429-4268-B57E-983615CCBAE1}" type="presOf" srcId="{CAD49808-5D78-4035-B893-9AE828104497}" destId="{7BBA8E68-5614-4A0E-A0BE-B1A72D96C798}" srcOrd="0" destOrd="0" presId="urn:microsoft.com/office/officeart/2005/8/layout/hList6"/>
    <dgm:cxn modelId="{28D0E0A8-4FC0-4C1E-9867-5D352EA8C0BB}" srcId="{4540C06A-4486-4379-8AC2-3A1AF980B291}" destId="{471516EC-234D-48E0-AAAC-84404F1959A9}" srcOrd="3" destOrd="0" parTransId="{B3EE2CE6-30E2-4329-B425-D335765D2237}" sibTransId="{C3DD8596-1289-4C8A-BD12-F368BEE430CA}"/>
    <dgm:cxn modelId="{3BF3EF48-F165-4592-B13A-AE8ADD2FA4CB}" type="presOf" srcId="{E687CDBE-1129-4372-BD0F-7D85B4628474}" destId="{AA358F94-F92C-425F-B5CF-9D4E67D72921}" srcOrd="0" destOrd="4" presId="urn:microsoft.com/office/officeart/2005/8/layout/hList6"/>
    <dgm:cxn modelId="{B331094B-F90A-4AD2-ADB5-B6927F0E5D40}" type="presOf" srcId="{010AD0A5-29E1-4B4F-8C67-B18EC9FA91C4}" destId="{7BBA8E68-5614-4A0E-A0BE-B1A72D96C798}" srcOrd="0" destOrd="4" presId="urn:microsoft.com/office/officeart/2005/8/layout/hList6"/>
    <dgm:cxn modelId="{1C2989DA-2656-461D-82BB-5BDCD38A421C}" type="presOf" srcId="{B1810F28-E002-4C3D-AD9B-9BDB5BF4A6F4}" destId="{AA358F94-F92C-425F-B5CF-9D4E67D72921}" srcOrd="0" destOrd="1" presId="urn:microsoft.com/office/officeart/2005/8/layout/hList6"/>
    <dgm:cxn modelId="{1577DBBF-C902-4012-8EF2-A4F93ACD7203}" srcId="{7B9829C9-432A-49A2-887B-08D377910942}" destId="{60A5592B-0D0E-494F-9F30-46369401A961}" srcOrd="4" destOrd="0" parTransId="{75EB7ECD-16E2-4131-A746-BA4AFAE06066}" sibTransId="{AE909F12-965C-4FA6-8056-AB19E82C166E}"/>
    <dgm:cxn modelId="{7A9956E7-3371-40C2-A3EC-B1EBD51DBE96}" srcId="{7B9829C9-432A-49A2-887B-08D377910942}" destId="{14B0F979-C4D3-4B59-A6D2-6368A92BD31E}" srcOrd="8" destOrd="0" parTransId="{7C193F34-D8AA-41EF-AB83-BF823445FD06}" sibTransId="{1B1694B3-8436-475C-80AB-87BE84B844D6}"/>
    <dgm:cxn modelId="{73D28B9D-394E-4A56-9238-1723DA8E522E}" type="presOf" srcId="{14B0F979-C4D3-4B59-A6D2-6368A92BD31E}" destId="{AA358F94-F92C-425F-B5CF-9D4E67D72921}" srcOrd="0" destOrd="9" presId="urn:microsoft.com/office/officeart/2005/8/layout/hList6"/>
    <dgm:cxn modelId="{49F53CF1-E54D-43DF-93FA-4B2224FD7E5D}" srcId="{436692CC-B807-4C8B-94BC-DA9A867EB138}" destId="{4540C06A-4486-4379-8AC2-3A1AF980B291}" srcOrd="2" destOrd="0" parTransId="{CA66AFD4-3AD7-421F-A090-479F6D76AD0E}" sibTransId="{F508C827-0C2C-4A90-98D4-4829AB93E168}"/>
    <dgm:cxn modelId="{A3156F79-463C-48DD-9122-6EBCE29C62B9}" type="presOf" srcId="{8BE5F8F5-9984-4A92-8C4E-7C795D71DB18}" destId="{AA358F94-F92C-425F-B5CF-9D4E67D72921}" srcOrd="0" destOrd="7" presId="urn:microsoft.com/office/officeart/2005/8/layout/hList6"/>
    <dgm:cxn modelId="{E1BB70D1-2AC8-4FE9-B154-F9C5A98E705B}" type="presOf" srcId="{B53338B7-7110-4A94-B09E-DCCF1CF8E93A}" destId="{AA358F94-F92C-425F-B5CF-9D4E67D72921}" srcOrd="0" destOrd="6" presId="urn:microsoft.com/office/officeart/2005/8/layout/hList6"/>
    <dgm:cxn modelId="{028147EA-85C3-4202-963E-3437F6F29767}" type="presOf" srcId="{1EA28DFF-DC75-418E-BAEA-3C4E306EF6E8}" destId="{AA358F94-F92C-425F-B5CF-9D4E67D72921}" srcOrd="0" destOrd="2" presId="urn:microsoft.com/office/officeart/2005/8/layout/hList6"/>
    <dgm:cxn modelId="{8690C339-8EE8-45BF-9D2D-AA3104425AD3}" srcId="{4540C06A-4486-4379-8AC2-3A1AF980B291}" destId="{B3B625E6-A9DF-42B2-B045-CC71A9612A14}" srcOrd="2" destOrd="0" parTransId="{1BA9FF84-773A-49DF-9B16-AC8D122C79B1}" sibTransId="{B043D5D5-B3C4-48BD-A677-961AD7C6F37E}"/>
    <dgm:cxn modelId="{AC1A821B-A2D3-474B-AE31-7173D3F48456}" srcId="{4540C06A-4486-4379-8AC2-3A1AF980B291}" destId="{05AE0DE2-D6F4-4F56-A82E-7EF63C1F9DB2}" srcOrd="4" destOrd="0" parTransId="{F07515CE-9C55-4B26-ABF1-DBC44E0C7BBF}" sibTransId="{0DFC5538-43D5-4EF3-B6A9-5E6A64551EC9}"/>
    <dgm:cxn modelId="{1570D570-9D21-47EB-8691-74D38C748195}" type="presOf" srcId="{694AA80F-A545-4C6E-A128-E93D5BC7FA9F}" destId="{0D50B850-E08A-4820-9584-D0ADBD64CD53}" srcOrd="0" destOrd="2" presId="urn:microsoft.com/office/officeart/2005/8/layout/hList6"/>
    <dgm:cxn modelId="{9206D603-67C9-4006-89B7-7AAF78A00AF1}" srcId="{CAD49808-5D78-4035-B893-9AE828104497}" destId="{4F99BD19-1B4F-4A1C-9A94-E035C57A595E}" srcOrd="2" destOrd="0" parTransId="{A410257F-0FE9-412B-858C-D051EBE0DA20}" sibTransId="{01942E25-AF9F-422F-A039-46F09B085908}"/>
    <dgm:cxn modelId="{C3A5CFC0-B1DB-44C4-AFB0-5B83CF49016D}" type="presParOf" srcId="{E8108FBE-15F3-4F03-9626-67D8E5218D44}" destId="{AA358F94-F92C-425F-B5CF-9D4E67D72921}" srcOrd="0" destOrd="0" presId="urn:microsoft.com/office/officeart/2005/8/layout/hList6"/>
    <dgm:cxn modelId="{A1815C8A-2545-499B-A18F-CB08EA382DA0}" type="presParOf" srcId="{E8108FBE-15F3-4F03-9626-67D8E5218D44}" destId="{C232A8D7-F92C-4A86-8EFB-72297CDC3B2A}" srcOrd="1" destOrd="0" presId="urn:microsoft.com/office/officeart/2005/8/layout/hList6"/>
    <dgm:cxn modelId="{0FE1BBEE-E308-4F14-8C98-A83643A1B0DE}" type="presParOf" srcId="{E8108FBE-15F3-4F03-9626-67D8E5218D44}" destId="{7BBA8E68-5614-4A0E-A0BE-B1A72D96C798}" srcOrd="2" destOrd="0" presId="urn:microsoft.com/office/officeart/2005/8/layout/hList6"/>
    <dgm:cxn modelId="{5576547C-DF89-4079-91DF-A8B7D0A4A63E}" type="presParOf" srcId="{E8108FBE-15F3-4F03-9626-67D8E5218D44}" destId="{0FDC9E50-DDED-4745-ABE7-C8917D3058C2}" srcOrd="3" destOrd="0" presId="urn:microsoft.com/office/officeart/2005/8/layout/hList6"/>
    <dgm:cxn modelId="{DF576220-8B06-4DEA-973C-0C31EBD4B518}" type="presParOf" srcId="{E8108FBE-15F3-4F03-9626-67D8E5218D44}" destId="{0D50B850-E08A-4820-9584-D0ADBD64CD5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F9D5A-7EC8-4FBC-A4DC-6D0EC6C2EC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51AE72B-BF6F-4A17-A07F-1CF30AB8765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Convenience</a:t>
          </a:r>
          <a:endParaRPr lang="el-GR" sz="1800" b="1" dirty="0">
            <a:solidFill>
              <a:srgbClr val="FFFF00"/>
            </a:solidFill>
          </a:endParaRPr>
        </a:p>
      </dgm:t>
    </dgm:pt>
    <dgm:pt modelId="{2B39C9F0-F379-4F82-AE01-071E4FA6D25E}" type="parTrans" cxnId="{3CB50C7C-B482-40D9-978E-1C6A49B7141A}">
      <dgm:prSet/>
      <dgm:spPr/>
      <dgm:t>
        <a:bodyPr/>
        <a:lstStyle/>
        <a:p>
          <a:endParaRPr lang="el-GR"/>
        </a:p>
      </dgm:t>
    </dgm:pt>
    <dgm:pt modelId="{ED21E3EA-63B7-4AFB-AFB5-F108A5CB013F}" type="sibTrans" cxnId="{3CB50C7C-B482-40D9-978E-1C6A49B7141A}">
      <dgm:prSet/>
      <dgm:spPr/>
      <dgm:t>
        <a:bodyPr/>
        <a:lstStyle/>
        <a:p>
          <a:endParaRPr lang="el-GR"/>
        </a:p>
      </dgm:t>
    </dgm:pt>
    <dgm:pt modelId="{5B050FF8-F468-4A8A-8BA6-E78428DE472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Time</a:t>
          </a:r>
          <a:endParaRPr lang="el-GR" sz="1800" b="1" dirty="0">
            <a:solidFill>
              <a:srgbClr val="FFFF00"/>
            </a:solidFill>
          </a:endParaRPr>
        </a:p>
      </dgm:t>
    </dgm:pt>
    <dgm:pt modelId="{E0136AD4-E104-42A5-A932-B1283280C43B}" type="parTrans" cxnId="{8A76966D-7601-4AB4-87E3-A57857AE81F8}">
      <dgm:prSet/>
      <dgm:spPr/>
      <dgm:t>
        <a:bodyPr/>
        <a:lstStyle/>
        <a:p>
          <a:endParaRPr lang="el-GR"/>
        </a:p>
      </dgm:t>
    </dgm:pt>
    <dgm:pt modelId="{8021FD9F-0792-40F3-ADCA-2D88A2044A8E}" type="sibTrans" cxnId="{8A76966D-7601-4AB4-87E3-A57857AE81F8}">
      <dgm:prSet/>
      <dgm:spPr/>
      <dgm:t>
        <a:bodyPr/>
        <a:lstStyle/>
        <a:p>
          <a:endParaRPr lang="el-GR"/>
        </a:p>
      </dgm:t>
    </dgm:pt>
    <dgm:pt modelId="{504664CA-14E5-46FE-9C1C-8258CADD7B1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Customer Satisfaction</a:t>
          </a:r>
          <a:endParaRPr lang="el-GR" sz="1800" dirty="0">
            <a:solidFill>
              <a:srgbClr val="FFFF00"/>
            </a:solidFill>
          </a:endParaRPr>
        </a:p>
      </dgm:t>
    </dgm:pt>
    <dgm:pt modelId="{6E51A486-6EFB-49B5-8938-A4FB7B489600}" type="parTrans" cxnId="{E1129D9A-B02E-4A40-A1B8-BCEC130448C2}">
      <dgm:prSet/>
      <dgm:spPr/>
      <dgm:t>
        <a:bodyPr/>
        <a:lstStyle/>
        <a:p>
          <a:endParaRPr lang="el-GR"/>
        </a:p>
      </dgm:t>
    </dgm:pt>
    <dgm:pt modelId="{2D8285D4-EBB7-4C7F-A52C-5A4C697F8A33}" type="sibTrans" cxnId="{E1129D9A-B02E-4A40-A1B8-BCEC130448C2}">
      <dgm:prSet/>
      <dgm:spPr/>
      <dgm:t>
        <a:bodyPr/>
        <a:lstStyle/>
        <a:p>
          <a:endParaRPr lang="el-GR"/>
        </a:p>
      </dgm:t>
    </dgm:pt>
    <dgm:pt modelId="{028868FC-CEAF-4232-8E3D-37B1172CDF7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Money</a:t>
          </a:r>
          <a:endParaRPr lang="el-GR" sz="1800" b="1" dirty="0">
            <a:solidFill>
              <a:srgbClr val="FFFF00"/>
            </a:solidFill>
          </a:endParaRPr>
        </a:p>
      </dgm:t>
    </dgm:pt>
    <dgm:pt modelId="{72E57617-5DE0-425B-AA70-ADC46C3FA66A}" type="parTrans" cxnId="{4B32F778-D406-4C93-890E-E09BCE4CB51B}">
      <dgm:prSet/>
      <dgm:spPr/>
      <dgm:t>
        <a:bodyPr/>
        <a:lstStyle/>
        <a:p>
          <a:endParaRPr lang="el-GR"/>
        </a:p>
      </dgm:t>
    </dgm:pt>
    <dgm:pt modelId="{B457AD27-53EA-4D75-ABCF-F4847D0F8A7E}" type="sibTrans" cxnId="{4B32F778-D406-4C93-890E-E09BCE4CB51B}">
      <dgm:prSet/>
      <dgm:spPr/>
      <dgm:t>
        <a:bodyPr/>
        <a:lstStyle/>
        <a:p>
          <a:endParaRPr lang="el-GR"/>
        </a:p>
      </dgm:t>
    </dgm:pt>
    <dgm:pt modelId="{61375F60-6C1B-4F75-92FB-5CD032A29EC7}" type="pres">
      <dgm:prSet presAssocID="{7C3F9D5A-7EC8-4FBC-A4DC-6D0EC6C2EC7B}" presName="CompostProcess" presStyleCnt="0">
        <dgm:presLayoutVars>
          <dgm:dir/>
          <dgm:resizeHandles val="exact"/>
        </dgm:presLayoutVars>
      </dgm:prSet>
      <dgm:spPr/>
    </dgm:pt>
    <dgm:pt modelId="{6F8AFEB8-317C-44E2-BB77-BFFA9C6AFE82}" type="pres">
      <dgm:prSet presAssocID="{7C3F9D5A-7EC8-4FBC-A4DC-6D0EC6C2EC7B}" presName="arrow" presStyleLbl="bgShp" presStyleIdx="0" presStyleCnt="1"/>
      <dgm:spPr>
        <a:solidFill>
          <a:srgbClr val="FFFF99"/>
        </a:solidFill>
      </dgm:spPr>
    </dgm:pt>
    <dgm:pt modelId="{C60955C9-06D9-42C9-B251-C6DADD23DF61}" type="pres">
      <dgm:prSet presAssocID="{7C3F9D5A-7EC8-4FBC-A4DC-6D0EC6C2EC7B}" presName="linearProcess" presStyleCnt="0"/>
      <dgm:spPr/>
    </dgm:pt>
    <dgm:pt modelId="{7BC9F35E-43B4-4F0A-A593-4CE9354F39AE}" type="pres">
      <dgm:prSet presAssocID="{851AE72B-BF6F-4A17-A07F-1CF30AB8765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91ABAC-81E3-4759-AA1D-3AD6644275E4}" type="pres">
      <dgm:prSet presAssocID="{ED21E3EA-63B7-4AFB-AFB5-F108A5CB013F}" presName="sibTrans" presStyleCnt="0"/>
      <dgm:spPr/>
    </dgm:pt>
    <dgm:pt modelId="{F9F8D557-22E2-44DD-9F75-EF9C901F4427}" type="pres">
      <dgm:prSet presAssocID="{5B050FF8-F468-4A8A-8BA6-E78428DE4723}" presName="textNode" presStyleLbl="node1" presStyleIdx="1" presStyleCnt="4" custLinFactNeighborX="10008" custLinFactNeighborY="-225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DD5284-C199-4F2A-8BB9-06B13AA6271F}" type="pres">
      <dgm:prSet presAssocID="{8021FD9F-0792-40F3-ADCA-2D88A2044A8E}" presName="sibTrans" presStyleCnt="0"/>
      <dgm:spPr/>
    </dgm:pt>
    <dgm:pt modelId="{F73A0CDE-42BA-4BAA-9485-1E962B24036D}" type="pres">
      <dgm:prSet presAssocID="{504664CA-14E5-46FE-9C1C-8258CADD7B1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156BB0-FE21-4CB1-815F-F931CE41D7B5}" type="pres">
      <dgm:prSet presAssocID="{2D8285D4-EBB7-4C7F-A52C-5A4C697F8A33}" presName="sibTrans" presStyleCnt="0"/>
      <dgm:spPr/>
    </dgm:pt>
    <dgm:pt modelId="{76C92572-989A-4D8C-9C6A-686A57D7C601}" type="pres">
      <dgm:prSet presAssocID="{028868FC-CEAF-4232-8E3D-37B1172CDF7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B32F778-D406-4C93-890E-E09BCE4CB51B}" srcId="{7C3F9D5A-7EC8-4FBC-A4DC-6D0EC6C2EC7B}" destId="{028868FC-CEAF-4232-8E3D-37B1172CDF77}" srcOrd="3" destOrd="0" parTransId="{72E57617-5DE0-425B-AA70-ADC46C3FA66A}" sibTransId="{B457AD27-53EA-4D75-ABCF-F4847D0F8A7E}"/>
    <dgm:cxn modelId="{52B55194-7FB7-4A12-B7FE-8F4B0CC551BC}" type="presOf" srcId="{504664CA-14E5-46FE-9C1C-8258CADD7B11}" destId="{F73A0CDE-42BA-4BAA-9485-1E962B24036D}" srcOrd="0" destOrd="0" presId="urn:microsoft.com/office/officeart/2005/8/layout/hProcess9"/>
    <dgm:cxn modelId="{AE0D4AA4-9CFD-4DCA-A366-031055AD31E4}" type="presOf" srcId="{028868FC-CEAF-4232-8E3D-37B1172CDF77}" destId="{76C92572-989A-4D8C-9C6A-686A57D7C601}" srcOrd="0" destOrd="0" presId="urn:microsoft.com/office/officeart/2005/8/layout/hProcess9"/>
    <dgm:cxn modelId="{3CB50C7C-B482-40D9-978E-1C6A49B7141A}" srcId="{7C3F9D5A-7EC8-4FBC-A4DC-6D0EC6C2EC7B}" destId="{851AE72B-BF6F-4A17-A07F-1CF30AB87658}" srcOrd="0" destOrd="0" parTransId="{2B39C9F0-F379-4F82-AE01-071E4FA6D25E}" sibTransId="{ED21E3EA-63B7-4AFB-AFB5-F108A5CB013F}"/>
    <dgm:cxn modelId="{E1129D9A-B02E-4A40-A1B8-BCEC130448C2}" srcId="{7C3F9D5A-7EC8-4FBC-A4DC-6D0EC6C2EC7B}" destId="{504664CA-14E5-46FE-9C1C-8258CADD7B11}" srcOrd="2" destOrd="0" parTransId="{6E51A486-6EFB-49B5-8938-A4FB7B489600}" sibTransId="{2D8285D4-EBB7-4C7F-A52C-5A4C697F8A33}"/>
    <dgm:cxn modelId="{F1B48D55-A8A7-47E5-B411-EC22323D1344}" type="presOf" srcId="{7C3F9D5A-7EC8-4FBC-A4DC-6D0EC6C2EC7B}" destId="{61375F60-6C1B-4F75-92FB-5CD032A29EC7}" srcOrd="0" destOrd="0" presId="urn:microsoft.com/office/officeart/2005/8/layout/hProcess9"/>
    <dgm:cxn modelId="{8A76966D-7601-4AB4-87E3-A57857AE81F8}" srcId="{7C3F9D5A-7EC8-4FBC-A4DC-6D0EC6C2EC7B}" destId="{5B050FF8-F468-4A8A-8BA6-E78428DE4723}" srcOrd="1" destOrd="0" parTransId="{E0136AD4-E104-42A5-A932-B1283280C43B}" sibTransId="{8021FD9F-0792-40F3-ADCA-2D88A2044A8E}"/>
    <dgm:cxn modelId="{8D59C2A0-FA3A-4858-9469-1EDF5EE38679}" type="presOf" srcId="{851AE72B-BF6F-4A17-A07F-1CF30AB87658}" destId="{7BC9F35E-43B4-4F0A-A593-4CE9354F39AE}" srcOrd="0" destOrd="0" presId="urn:microsoft.com/office/officeart/2005/8/layout/hProcess9"/>
    <dgm:cxn modelId="{97BD5649-A612-490D-BCAA-5775D3AA83EE}" type="presOf" srcId="{5B050FF8-F468-4A8A-8BA6-E78428DE4723}" destId="{F9F8D557-22E2-44DD-9F75-EF9C901F4427}" srcOrd="0" destOrd="0" presId="urn:microsoft.com/office/officeart/2005/8/layout/hProcess9"/>
    <dgm:cxn modelId="{2606A7FB-87A5-444E-8A30-B0EB8C520944}" type="presParOf" srcId="{61375F60-6C1B-4F75-92FB-5CD032A29EC7}" destId="{6F8AFEB8-317C-44E2-BB77-BFFA9C6AFE82}" srcOrd="0" destOrd="0" presId="urn:microsoft.com/office/officeart/2005/8/layout/hProcess9"/>
    <dgm:cxn modelId="{9507C075-E4D1-47D6-AA38-A5BEECF23CEC}" type="presParOf" srcId="{61375F60-6C1B-4F75-92FB-5CD032A29EC7}" destId="{C60955C9-06D9-42C9-B251-C6DADD23DF61}" srcOrd="1" destOrd="0" presId="urn:microsoft.com/office/officeart/2005/8/layout/hProcess9"/>
    <dgm:cxn modelId="{F7D4D869-E541-40B7-846D-4FD142AB86EB}" type="presParOf" srcId="{C60955C9-06D9-42C9-B251-C6DADD23DF61}" destId="{7BC9F35E-43B4-4F0A-A593-4CE9354F39AE}" srcOrd="0" destOrd="0" presId="urn:microsoft.com/office/officeart/2005/8/layout/hProcess9"/>
    <dgm:cxn modelId="{7AD6469E-C570-4552-9C77-14133784BC18}" type="presParOf" srcId="{C60955C9-06D9-42C9-B251-C6DADD23DF61}" destId="{9F91ABAC-81E3-4759-AA1D-3AD6644275E4}" srcOrd="1" destOrd="0" presId="urn:microsoft.com/office/officeart/2005/8/layout/hProcess9"/>
    <dgm:cxn modelId="{CFDAFED3-6E70-41AC-9B49-91084EF6A502}" type="presParOf" srcId="{C60955C9-06D9-42C9-B251-C6DADD23DF61}" destId="{F9F8D557-22E2-44DD-9F75-EF9C901F4427}" srcOrd="2" destOrd="0" presId="urn:microsoft.com/office/officeart/2005/8/layout/hProcess9"/>
    <dgm:cxn modelId="{13C4FF09-2828-41DE-8DB7-D3D4D3AAB229}" type="presParOf" srcId="{C60955C9-06D9-42C9-B251-C6DADD23DF61}" destId="{35DD5284-C199-4F2A-8BB9-06B13AA6271F}" srcOrd="3" destOrd="0" presId="urn:microsoft.com/office/officeart/2005/8/layout/hProcess9"/>
    <dgm:cxn modelId="{743AFCE0-B479-4B94-9FA4-EFB4FC750450}" type="presParOf" srcId="{C60955C9-06D9-42C9-B251-C6DADD23DF61}" destId="{F73A0CDE-42BA-4BAA-9485-1E962B24036D}" srcOrd="4" destOrd="0" presId="urn:microsoft.com/office/officeart/2005/8/layout/hProcess9"/>
    <dgm:cxn modelId="{2BC436AB-A89C-4513-A981-6BE8339C0D49}" type="presParOf" srcId="{C60955C9-06D9-42C9-B251-C6DADD23DF61}" destId="{10156BB0-FE21-4CB1-815F-F931CE41D7B5}" srcOrd="5" destOrd="0" presId="urn:microsoft.com/office/officeart/2005/8/layout/hProcess9"/>
    <dgm:cxn modelId="{C66472B5-F25C-4853-9B39-332219CB1B57}" type="presParOf" srcId="{C60955C9-06D9-42C9-B251-C6DADD23DF61}" destId="{76C92572-989A-4D8C-9C6A-686A57D7C60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58F94-F92C-425F-B5CF-9D4E67D72921}">
      <dsp:nvSpPr>
        <dsp:cNvPr id="0" name=""/>
        <dsp:cNvSpPr/>
      </dsp:nvSpPr>
      <dsp:spPr>
        <a:xfrm rot="16200000">
          <a:off x="-991817" y="995498"/>
          <a:ext cx="4752528" cy="276153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00"/>
              </a:solidFill>
            </a:rPr>
            <a:t>Technical</a:t>
          </a:r>
          <a:endParaRPr lang="el-GR" sz="1500" kern="1200" dirty="0">
            <a:solidFill>
              <a:srgbClr val="FFFF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Smarter systems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Improved network performance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Rapidly roll-out new services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Reduce maintenance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Improved user satisfaction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Real-time QoE inference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Early-warning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Real-time statistics &amp; trends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…</a:t>
          </a:r>
          <a:endParaRPr lang="el-GR" sz="15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300" kern="1200" dirty="0"/>
        </a:p>
      </dsp:txBody>
      <dsp:txXfrm rot="16200000">
        <a:off x="-991817" y="995498"/>
        <a:ext cx="4752528" cy="2761531"/>
      </dsp:txXfrm>
    </dsp:sp>
    <dsp:sp modelId="{7BBA8E68-5614-4A0E-A0BE-B1A72D96C798}">
      <dsp:nvSpPr>
        <dsp:cNvPr id="0" name=""/>
        <dsp:cNvSpPr/>
      </dsp:nvSpPr>
      <dsp:spPr>
        <a:xfrm rot="16200000">
          <a:off x="1976829" y="995498"/>
          <a:ext cx="4752528" cy="276153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Business</a:t>
          </a:r>
          <a:endParaRPr lang="el-GR" sz="1600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 Assess agreements</a:t>
          </a:r>
          <a:endParaRPr lang="el-G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Pricing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Advertising  &amp; marketing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Booking</a:t>
          </a:r>
          <a:endParaRPr lang="el-GR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Optimize value-generating mobility &amp; wireless services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Monetize  mobility &amp; wireless service sessions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 …</a:t>
          </a:r>
        </a:p>
      </dsp:txBody>
      <dsp:txXfrm rot="16200000">
        <a:off x="1976829" y="995498"/>
        <a:ext cx="4752528" cy="2761531"/>
      </dsp:txXfrm>
    </dsp:sp>
    <dsp:sp modelId="{0D50B850-E08A-4820-9584-D0ADBD64CD53}">
      <dsp:nvSpPr>
        <dsp:cNvPr id="0" name=""/>
        <dsp:cNvSpPr/>
      </dsp:nvSpPr>
      <dsp:spPr>
        <a:xfrm rot="16200000">
          <a:off x="5038622" y="902351"/>
          <a:ext cx="4752528" cy="2947824"/>
        </a:xfrm>
        <a:prstGeom prst="flowChartManualOperati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FFFF00"/>
              </a:solidFill>
            </a:rPr>
            <a:t>Vision</a:t>
          </a:r>
          <a:endParaRPr lang="el-GR" sz="1800" b="1" i="0" kern="1200" dirty="0">
            <a:solidFill>
              <a:srgbClr val="FFFF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/>
            <a:t> Smarter Commerce</a:t>
          </a:r>
          <a:endParaRPr lang="el-GR" sz="1800" b="1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/>
            <a:t> Analytics &amp; Big Data</a:t>
          </a:r>
          <a:endParaRPr lang="el-GR" sz="1800" b="1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/>
            <a:t>  Smarter Computing</a:t>
          </a:r>
          <a:endParaRPr lang="el-GR" sz="1800" b="1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800" b="1" i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300" kern="1200" dirty="0"/>
        </a:p>
      </dsp:txBody>
      <dsp:txXfrm rot="16200000">
        <a:off x="5038622" y="902351"/>
        <a:ext cx="4752528" cy="29478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8AFEB8-317C-44E2-BB77-BFFA9C6AFE82}">
      <dsp:nvSpPr>
        <dsp:cNvPr id="0" name=""/>
        <dsp:cNvSpPr/>
      </dsp:nvSpPr>
      <dsp:spPr>
        <a:xfrm>
          <a:off x="621068" y="0"/>
          <a:ext cx="7038782" cy="1484784"/>
        </a:xfrm>
        <a:prstGeom prst="rightArrow">
          <a:avLst/>
        </a:prstGeom>
        <a:solidFill>
          <a:srgbClr val="FFFF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9F35E-43B4-4F0A-A593-4CE9354F39AE}">
      <dsp:nvSpPr>
        <dsp:cNvPr id="0" name=""/>
        <dsp:cNvSpPr/>
      </dsp:nvSpPr>
      <dsp:spPr>
        <a:xfrm>
          <a:off x="2830" y="445435"/>
          <a:ext cx="1838946" cy="593913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Convenience</a:t>
          </a:r>
          <a:endParaRPr lang="el-GR" sz="1800" b="1" kern="1200" dirty="0">
            <a:solidFill>
              <a:srgbClr val="FFFF00"/>
            </a:solidFill>
          </a:endParaRPr>
        </a:p>
      </dsp:txBody>
      <dsp:txXfrm>
        <a:off x="2830" y="445435"/>
        <a:ext cx="1838946" cy="593913"/>
      </dsp:txXfrm>
    </dsp:sp>
    <dsp:sp modelId="{F9F8D557-22E2-44DD-9F75-EF9C901F4427}">
      <dsp:nvSpPr>
        <dsp:cNvPr id="0" name=""/>
        <dsp:cNvSpPr/>
      </dsp:nvSpPr>
      <dsp:spPr>
        <a:xfrm>
          <a:off x="2178941" y="432048"/>
          <a:ext cx="1838946" cy="593913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Time</a:t>
          </a:r>
          <a:endParaRPr lang="el-GR" sz="1800" b="1" kern="1200" dirty="0">
            <a:solidFill>
              <a:srgbClr val="FFFF00"/>
            </a:solidFill>
          </a:endParaRPr>
        </a:p>
      </dsp:txBody>
      <dsp:txXfrm>
        <a:off x="2178941" y="432048"/>
        <a:ext cx="1838946" cy="593913"/>
      </dsp:txXfrm>
    </dsp:sp>
    <dsp:sp modelId="{F73A0CDE-42BA-4BAA-9485-1E962B24036D}">
      <dsp:nvSpPr>
        <dsp:cNvPr id="0" name=""/>
        <dsp:cNvSpPr/>
      </dsp:nvSpPr>
      <dsp:spPr>
        <a:xfrm>
          <a:off x="4293705" y="445435"/>
          <a:ext cx="1838946" cy="593913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Customer Satisfaction</a:t>
          </a:r>
          <a:endParaRPr lang="el-GR" sz="1800" kern="1200" dirty="0">
            <a:solidFill>
              <a:srgbClr val="FFFF00"/>
            </a:solidFill>
          </a:endParaRPr>
        </a:p>
      </dsp:txBody>
      <dsp:txXfrm>
        <a:off x="4293705" y="445435"/>
        <a:ext cx="1838946" cy="593913"/>
      </dsp:txXfrm>
    </dsp:sp>
    <dsp:sp modelId="{76C92572-989A-4D8C-9C6A-686A57D7C601}">
      <dsp:nvSpPr>
        <dsp:cNvPr id="0" name=""/>
        <dsp:cNvSpPr/>
      </dsp:nvSpPr>
      <dsp:spPr>
        <a:xfrm>
          <a:off x="6439143" y="445435"/>
          <a:ext cx="1838946" cy="593913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Money</a:t>
          </a:r>
          <a:endParaRPr lang="el-GR" sz="1800" b="1" kern="1200" dirty="0">
            <a:solidFill>
              <a:srgbClr val="FFFF00"/>
            </a:solidFill>
          </a:endParaRPr>
        </a:p>
      </dsp:txBody>
      <dsp:txXfrm>
        <a:off x="6439143" y="445435"/>
        <a:ext cx="1838946" cy="593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1731"/>
          </a:xfrm>
          <a:prstGeom prst="rect">
            <a:avLst/>
          </a:prstGeom>
        </p:spPr>
        <p:txBody>
          <a:bodyPr vert="horz" lIns="95063" tIns="47531" rIns="95063" bIns="47531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4023094" y="1"/>
            <a:ext cx="3077739" cy="511731"/>
          </a:xfrm>
          <a:prstGeom prst="rect">
            <a:avLst/>
          </a:prstGeom>
        </p:spPr>
        <p:txBody>
          <a:bodyPr vert="horz" lIns="95063" tIns="47531" rIns="95063" bIns="47531" rtlCol="0"/>
          <a:lstStyle>
            <a:lvl1pPr algn="r">
              <a:defRPr sz="1200"/>
            </a:lvl1pPr>
          </a:lstStyle>
          <a:p>
            <a:fld id="{BAAB54AB-88DA-4A31-A8BE-2BB9250B5843}" type="datetimeFigureOut">
              <a:rPr lang="el-GR" smtClean="0"/>
              <a:pPr/>
              <a:t>29/4/2018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7739" cy="511731"/>
          </a:xfrm>
          <a:prstGeom prst="rect">
            <a:avLst/>
          </a:prstGeom>
        </p:spPr>
        <p:txBody>
          <a:bodyPr vert="horz" lIns="95063" tIns="47531" rIns="95063" bIns="47531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4023094" y="9721107"/>
            <a:ext cx="3077739" cy="511731"/>
          </a:xfrm>
          <a:prstGeom prst="rect">
            <a:avLst/>
          </a:prstGeom>
        </p:spPr>
        <p:txBody>
          <a:bodyPr vert="horz" lIns="95063" tIns="47531" rIns="95063" bIns="47531" rtlCol="0" anchor="b"/>
          <a:lstStyle>
            <a:lvl1pPr algn="r">
              <a:defRPr sz="1200"/>
            </a:lvl1pPr>
          </a:lstStyle>
          <a:p>
            <a:fld id="{1E727EB6-1C9E-490D-AAEF-CE7BB892ED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9604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1731"/>
          </a:xfrm>
          <a:prstGeom prst="rect">
            <a:avLst/>
          </a:prstGeom>
        </p:spPr>
        <p:txBody>
          <a:bodyPr vert="horz" lIns="95063" tIns="47531" rIns="95063" bIns="47531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1731"/>
          </a:xfrm>
          <a:prstGeom prst="rect">
            <a:avLst/>
          </a:prstGeom>
        </p:spPr>
        <p:txBody>
          <a:bodyPr vert="horz" lIns="95063" tIns="47531" rIns="95063" bIns="47531" rtlCol="0"/>
          <a:lstStyle>
            <a:lvl1pPr algn="r">
              <a:defRPr sz="1200"/>
            </a:lvl1pPr>
          </a:lstStyle>
          <a:p>
            <a:fld id="{AF31EAAA-E51F-49D6-BD7C-07BF1F3F15FA}" type="datetimeFigureOut">
              <a:rPr lang="el-GR" smtClean="0"/>
              <a:pPr/>
              <a:t>29/4/2018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3" tIns="47531" rIns="95063" bIns="47531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10248" y="4861443"/>
            <a:ext cx="5681980" cy="4605576"/>
          </a:xfrm>
          <a:prstGeom prst="rect">
            <a:avLst/>
          </a:prstGeom>
        </p:spPr>
        <p:txBody>
          <a:bodyPr vert="horz" lIns="95063" tIns="47531" rIns="95063" bIns="47531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7739" cy="511731"/>
          </a:xfrm>
          <a:prstGeom prst="rect">
            <a:avLst/>
          </a:prstGeom>
        </p:spPr>
        <p:txBody>
          <a:bodyPr vert="horz" lIns="95063" tIns="47531" rIns="95063" bIns="47531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3094" y="9721107"/>
            <a:ext cx="3077739" cy="511731"/>
          </a:xfrm>
          <a:prstGeom prst="rect">
            <a:avLst/>
          </a:prstGeom>
        </p:spPr>
        <p:txBody>
          <a:bodyPr vert="horz" lIns="95063" tIns="47531" rIns="95063" bIns="47531" rtlCol="0" anchor="b"/>
          <a:lstStyle>
            <a:lvl1pPr algn="r">
              <a:defRPr sz="1200"/>
            </a:lvl1pPr>
          </a:lstStyle>
          <a:p>
            <a:fld id="{CC64AD67-839C-4314-B4B6-5604512A643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9039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BF315C-1B69-46CF-B530-1A9830B98D2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019805" y="9722562"/>
            <a:ext cx="3073967" cy="502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20461" algn="l"/>
                <a:tab pos="840923" algn="l"/>
                <a:tab pos="1261385" algn="l"/>
                <a:tab pos="1681846" algn="l"/>
                <a:tab pos="2102307" algn="l"/>
                <a:tab pos="2522769" algn="l"/>
                <a:tab pos="2943232" algn="l"/>
                <a:tab pos="3363693" algn="l"/>
                <a:tab pos="3784155" algn="l"/>
                <a:tab pos="4204616" algn="l"/>
                <a:tab pos="4625078" algn="l"/>
                <a:tab pos="5045539" algn="l"/>
                <a:tab pos="5466001" algn="l"/>
                <a:tab pos="5886462" algn="l"/>
                <a:tab pos="6306924" algn="l"/>
                <a:tab pos="6727385" algn="l"/>
                <a:tab pos="7147847" algn="l"/>
                <a:tab pos="7568308" algn="l"/>
                <a:tab pos="7988771" algn="l"/>
                <a:tab pos="8409233" algn="l"/>
              </a:tabLst>
            </a:pPr>
            <a:fld id="{779D38FD-D2CB-4C35-AEE3-E5AA11246B5A}" type="slidenum">
              <a:rPr lang="en-US"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420461" algn="l"/>
                  <a:tab pos="840923" algn="l"/>
                  <a:tab pos="1261385" algn="l"/>
                  <a:tab pos="1681846" algn="l"/>
                  <a:tab pos="2102307" algn="l"/>
                  <a:tab pos="2522769" algn="l"/>
                  <a:tab pos="2943232" algn="l"/>
                  <a:tab pos="3363693" algn="l"/>
                  <a:tab pos="3784155" algn="l"/>
                  <a:tab pos="4204616" algn="l"/>
                  <a:tab pos="4625078" algn="l"/>
                  <a:tab pos="5045539" algn="l"/>
                  <a:tab pos="5466001" algn="l"/>
                  <a:tab pos="5886462" algn="l"/>
                  <a:tab pos="6306924" algn="l"/>
                  <a:tab pos="6727385" algn="l"/>
                  <a:tab pos="7147847" algn="l"/>
                  <a:tab pos="7568308" algn="l"/>
                  <a:tab pos="7988771" algn="l"/>
                  <a:tab pos="8409233" algn="l"/>
                </a:tabLst>
              </a:pPr>
              <a:t>1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66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4700"/>
            <a:ext cx="5118100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830" y="4860478"/>
            <a:ext cx="5682271" cy="46052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87702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Conventional methods to</a:t>
            </a:r>
            <a:r>
              <a:rPr lang="en-US" baseline="0" dirty="0" smtClean="0"/>
              <a:t> perform epidemiological studies include:</a:t>
            </a:r>
            <a:endParaRPr lang="en-US" dirty="0" smtClean="0"/>
          </a:p>
          <a:p>
            <a:pPr marL="247665" indent="-247665">
              <a:buAutoNum type="arabicPeriod"/>
            </a:pPr>
            <a:r>
              <a:rPr lang="en-US" dirty="0" smtClean="0"/>
              <a:t>Paper Questionnaires</a:t>
            </a:r>
          </a:p>
          <a:p>
            <a:pPr marL="247665" indent="-247665">
              <a:buAutoNum type="arabicPeriod"/>
            </a:pPr>
            <a:r>
              <a:rPr lang="en-US" dirty="0" smtClean="0"/>
              <a:t>Laptops</a:t>
            </a:r>
          </a:p>
          <a:p>
            <a:pPr marL="247665" indent="-247665">
              <a:buAutoNum type="arabicPeriod"/>
            </a:pPr>
            <a:r>
              <a:rPr lang="en-US" dirty="0" smtClean="0"/>
              <a:t>Face-to-face or telephone interviews</a:t>
            </a:r>
          </a:p>
          <a:p>
            <a:pPr marL="247665" indent="-247665">
              <a:buAutoNum type="arabicPeriod"/>
            </a:pPr>
            <a:r>
              <a:rPr lang="en-US" dirty="0" smtClean="0"/>
              <a:t>Interviewers recruitment </a:t>
            </a:r>
            <a:r>
              <a:rPr lang="en-US" dirty="0" smtClean="0">
                <a:sym typeface="Wingdings" panose="05000000000000000000" pitchFamily="2" charset="2"/>
              </a:rPr>
              <a:t> staff cost</a:t>
            </a:r>
          </a:p>
          <a:p>
            <a:pPr marL="247665" indent="-247665">
              <a:buAutoNum type="arabicPeriod"/>
            </a:pPr>
            <a:r>
              <a:rPr lang="en-US" dirty="0" smtClean="0"/>
              <a:t>Participant recorded activity/habit logs</a:t>
            </a:r>
          </a:p>
          <a:p>
            <a:pPr marL="247665" indent="-247665">
              <a:buAutoNum type="arabicPeriod"/>
            </a:pPr>
            <a:endParaRPr lang="en-US" dirty="0" smtClean="0"/>
          </a:p>
          <a:p>
            <a:r>
              <a:rPr lang="en-US" dirty="0" smtClean="0"/>
              <a:t>People</a:t>
            </a:r>
            <a:r>
              <a:rPr lang="en-US" baseline="0" dirty="0" smtClean="0"/>
              <a:t> restrict their everyday activities to participate in interviews, fill long questionnaires and record theirs activities/habits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946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mMamee</a:t>
            </a:r>
            <a:r>
              <a:rPr lang="en-US" dirty="0" smtClean="0"/>
              <a:t> Platform objectives</a:t>
            </a:r>
            <a:endParaRPr lang="en-US" dirty="0"/>
          </a:p>
          <a:p>
            <a:r>
              <a:rPr lang="en-US" dirty="0" smtClean="0"/>
              <a:t>After</a:t>
            </a:r>
            <a:r>
              <a:rPr lang="en-US" baseline="0" dirty="0" smtClean="0"/>
              <a:t> development stage:</a:t>
            </a:r>
          </a:p>
          <a:p>
            <a:endParaRPr lang="en-US" baseline="0" dirty="0" smtClean="0"/>
          </a:p>
          <a:p>
            <a:pPr marL="247665" indent="-247665">
              <a:buAutoNum type="arabicPeriod"/>
            </a:pPr>
            <a:r>
              <a:rPr lang="en-US" baseline="0" dirty="0" smtClean="0"/>
              <a:t>Perform field study: compare proposed to conventional systems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Extend to large scale epidemiological studies:</a:t>
            </a:r>
          </a:p>
          <a:p>
            <a:pPr marL="742996" lvl="1" indent="-247665">
              <a:buAutoNum type="alphaLcPeriod"/>
            </a:pPr>
            <a:r>
              <a:rPr lang="en-US" baseline="0" dirty="0" smtClean="0"/>
              <a:t>Combine heterogeneous data: objective sensing &amp; subjective factors</a:t>
            </a:r>
          </a:p>
          <a:p>
            <a:pPr marL="742996" lvl="1" indent="-247665">
              <a:buAutoNum type="alphaLcPeriod"/>
            </a:pPr>
            <a:r>
              <a:rPr lang="en-US" baseline="0" dirty="0" smtClean="0"/>
              <a:t>Propose novel methodology for epidemiological studies</a:t>
            </a:r>
          </a:p>
          <a:p>
            <a:pPr marL="742996" lvl="1" indent="-247665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5654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mMamee</a:t>
            </a:r>
            <a:r>
              <a:rPr lang="en-US" dirty="0" smtClean="0"/>
              <a:t> Platform</a:t>
            </a:r>
          </a:p>
          <a:p>
            <a:r>
              <a:rPr lang="en-US" dirty="0" smtClean="0"/>
              <a:t>Aim:</a:t>
            </a:r>
            <a:r>
              <a:rPr lang="en-US" baseline="0" dirty="0" smtClean="0"/>
              <a:t> monitor and assess daily environmental exposure during pregnancy</a:t>
            </a:r>
          </a:p>
          <a:p>
            <a:r>
              <a:rPr lang="en-US" baseline="0" dirty="0" smtClean="0"/>
              <a:t>System users: pregnant women, healthcare professionals</a:t>
            </a:r>
          </a:p>
          <a:p>
            <a:endParaRPr lang="en-US" dirty="0" smtClean="0"/>
          </a:p>
          <a:p>
            <a:pPr defTabSz="990661">
              <a:defRPr/>
            </a:pPr>
            <a:r>
              <a:rPr lang="en-US" dirty="0" smtClean="0"/>
              <a:t>Architecture: client-to-server</a:t>
            </a:r>
          </a:p>
          <a:p>
            <a:pPr defTabSz="990661">
              <a:defRPr/>
            </a:pPr>
            <a:endParaRPr lang="en-US" dirty="0" smtClean="0"/>
          </a:p>
          <a:p>
            <a:pPr defTabSz="990661">
              <a:defRPr/>
            </a:pPr>
            <a:r>
              <a:rPr lang="en-US" dirty="0" smtClean="0"/>
              <a:t>Key Components:</a:t>
            </a:r>
          </a:p>
          <a:p>
            <a:pPr defTabSz="990661">
              <a:defRPr/>
            </a:pPr>
            <a:r>
              <a:rPr lang="en-US" dirty="0" smtClean="0"/>
              <a:t>Client: smartphone</a:t>
            </a:r>
            <a:r>
              <a:rPr lang="en-US" baseline="0" dirty="0" smtClean="0"/>
              <a:t> application to report and monitor medical condition and daily habits</a:t>
            </a:r>
            <a:endParaRPr lang="en-US" dirty="0" smtClean="0"/>
          </a:p>
          <a:p>
            <a:r>
              <a:rPr lang="en-US" dirty="0" smtClean="0"/>
              <a:t>Urban sensing</a:t>
            </a:r>
            <a:r>
              <a:rPr lang="en-US" baseline="0" dirty="0" smtClean="0"/>
              <a:t> data system: collect data of ambient conditions and pollutants in urban environments</a:t>
            </a:r>
          </a:p>
          <a:p>
            <a:r>
              <a:rPr lang="en-US" baseline="0" dirty="0" smtClean="0"/>
              <a:t>Server: combine heterogeneous data, extract correlation and reporting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work is i</a:t>
            </a:r>
            <a:r>
              <a:rPr lang="en-US" dirty="0" smtClean="0"/>
              <a:t>n Prototype development stage</a:t>
            </a:r>
          </a:p>
          <a:p>
            <a:r>
              <a:rPr lang="en-US" dirty="0" smtClean="0"/>
              <a:t>Efforts</a:t>
            </a:r>
            <a:r>
              <a:rPr lang="en-US" baseline="0" dirty="0" smtClean="0"/>
              <a:t> so far are concentrated on the components of the client-server architecture that are essential with the interaction with the end-user</a:t>
            </a:r>
          </a:p>
          <a:p>
            <a:r>
              <a:rPr lang="en-US" baseline="0" dirty="0" smtClean="0"/>
              <a:t>Extension of platform:</a:t>
            </a:r>
          </a:p>
          <a:p>
            <a:r>
              <a:rPr lang="en-US" baseline="0" dirty="0" smtClean="0"/>
              <a:t>	a) server functionalities for acquisition and analysis of environmental data</a:t>
            </a:r>
          </a:p>
          <a:p>
            <a:r>
              <a:rPr lang="en-US" baseline="0" dirty="0" smtClean="0"/>
              <a:t>	b) design of feasibility study to evaluate the efficacy of the proposed platform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0435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Related</a:t>
            </a:r>
            <a:r>
              <a:rPr lang="en-US" baseline="0" dirty="0" smtClean="0"/>
              <a:t> work on maternal and fetal health monitoring</a:t>
            </a:r>
          </a:p>
          <a:p>
            <a:endParaRPr lang="en-US" baseline="0" dirty="0" smtClean="0"/>
          </a:p>
          <a:p>
            <a:pPr marL="247665" indent="-247665" defTabSz="990661">
              <a:buFontTx/>
              <a:buAutoNum type="arabicPeriod"/>
              <a:defRPr/>
            </a:pPr>
            <a:r>
              <a:rPr lang="en-US" sz="1300" dirty="0" err="1" smtClean="0"/>
              <a:t>Gogineni</a:t>
            </a:r>
            <a:r>
              <a:rPr lang="en-US" sz="1300" dirty="0" smtClean="0"/>
              <a:t>, </a:t>
            </a:r>
            <a:r>
              <a:rPr lang="en-US" sz="1300" dirty="0" err="1" smtClean="0"/>
              <a:t>Jyothsna</a:t>
            </a:r>
            <a:r>
              <a:rPr lang="en-US" sz="1300" dirty="0" smtClean="0"/>
              <a:t>. "An ingenious decision support system for remote health monitoring of pregnant women." (2012).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designed a Decision Support System which enables the remote monitoring of pregnant women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to prevent pregnancy complications and related later childhood disease due to the insufficient access to healthcare services in rural and remote areas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The approach relies on face-to-face interviews with pregnant women regarding the use of healthcare services, dietary and exercise habits, and medical history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statistical analysis on collected data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Extraction of variables, which were evaluated by gynecologists and employed for exporting the rules of the Decision Support System</a:t>
            </a:r>
          </a:p>
          <a:p>
            <a:endParaRPr lang="en-US" sz="2000" dirty="0" smtClean="0"/>
          </a:p>
          <a:p>
            <a:pPr marL="247665" indent="-247665" defTabSz="990661">
              <a:buFontTx/>
              <a:buAutoNum type="arabicPeriod" startAt="2"/>
              <a:defRPr/>
            </a:pPr>
            <a:r>
              <a:rPr lang="en-US" sz="1300" dirty="0" err="1" smtClean="0"/>
              <a:t>Lavariega</a:t>
            </a:r>
            <a:r>
              <a:rPr lang="en-US" sz="1300" dirty="0" smtClean="0"/>
              <a:t>, Juan C., et al. "Monitoring and Assisting Maternity-Infant Care in Rural Areas (</a:t>
            </a:r>
            <a:r>
              <a:rPr lang="en-US" sz="1300" dirty="0" err="1" smtClean="0"/>
              <a:t>Mamicare</a:t>
            </a:r>
            <a:r>
              <a:rPr lang="en-US" sz="1300" dirty="0" smtClean="0"/>
              <a:t>)." ICHITA-2013 TRANSACTIONS (2013): 175.</a:t>
            </a:r>
          </a:p>
          <a:p>
            <a:pPr marL="495330" lvl="1" defTabSz="990661">
              <a:defRPr/>
            </a:pPr>
            <a:r>
              <a:rPr lang="en-US" sz="1300" dirty="0" smtClean="0"/>
              <a:t>a. the </a:t>
            </a:r>
            <a:r>
              <a:rPr lang="en-US" sz="1300" dirty="0" err="1" smtClean="0"/>
              <a:t>MAMICare</a:t>
            </a:r>
            <a:r>
              <a:rPr lang="en-US" sz="1300" dirty="0" smtClean="0"/>
              <a:t> platform integrates different types of medical devices into a specialized, wearable, smart medical kit for assisting health volunteers and social workers in rural areas to efficiently monitor the health status of pregnant women</a:t>
            </a:r>
            <a:endParaRPr lang="en-US" sz="2000" dirty="0" smtClean="0"/>
          </a:p>
          <a:p>
            <a:pPr marL="247665" indent="-247665" defTabSz="990661">
              <a:buFontTx/>
              <a:buAutoNum type="arabicPeriod" startAt="2"/>
              <a:defRPr/>
            </a:pPr>
            <a:endParaRPr lang="en-US" sz="1300" dirty="0" smtClean="0"/>
          </a:p>
          <a:p>
            <a:pPr marL="247665" indent="-247665" defTabSz="990661">
              <a:buFontTx/>
              <a:buAutoNum type="arabicPeriod" startAt="3"/>
              <a:defRPr/>
            </a:pPr>
            <a:r>
              <a:rPr lang="en-US" sz="1300" dirty="0" err="1" smtClean="0"/>
              <a:t>Velikova</a:t>
            </a:r>
            <a:r>
              <a:rPr lang="en-US" sz="1300" dirty="0" smtClean="0"/>
              <a:t>, M. et al "e-</a:t>
            </a:r>
            <a:r>
              <a:rPr lang="en-US" sz="1300" dirty="0" err="1" smtClean="0"/>
              <a:t>MomCare</a:t>
            </a:r>
            <a:r>
              <a:rPr lang="en-US" sz="1300" dirty="0" smtClean="0"/>
              <a:t>: a </a:t>
            </a:r>
            <a:r>
              <a:rPr lang="en-US" sz="1300" dirty="0" err="1" smtClean="0"/>
              <a:t>personalised</a:t>
            </a:r>
            <a:r>
              <a:rPr lang="en-US" sz="1300" dirty="0" smtClean="0"/>
              <a:t> home-monitoring system for pregnancy disorders." Electronic Healthcare. Springer Berlin Heidelberg, 2012. 267-274.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One step further than monitoring raw vital signs and accordingly notifying medical professionals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Intelligent electronic system that allows predicting the evolution of specific pregnancy disorders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raw vital sign collected by wearable sensors, user entries, and medical records are fed to a Bayesian model that allows predicting pre-eclampsia</a:t>
            </a:r>
            <a:endParaRPr lang="en-US" sz="4300" dirty="0" smtClean="0"/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e-</a:t>
            </a:r>
            <a:r>
              <a:rPr lang="en-US" sz="1300" dirty="0" err="1" smtClean="0"/>
              <a:t>MomCare</a:t>
            </a:r>
            <a:r>
              <a:rPr lang="en-US" sz="1300" dirty="0" smtClean="0"/>
              <a:t>, besides for updating the health records of the patient, is additionally capable of providing advice to the patient on whether an action should be taken or not.</a:t>
            </a:r>
            <a:endParaRPr lang="el-GR" sz="2000" dirty="0" smtClean="0"/>
          </a:p>
          <a:p>
            <a:pPr marL="247665" indent="-247665" defTabSz="990661">
              <a:buFontTx/>
              <a:buAutoNum type="arabicPeriod"/>
              <a:defRPr/>
            </a:pPr>
            <a:endParaRPr lang="el-GR" sz="1300" dirty="0" smtClean="0"/>
          </a:p>
          <a:p>
            <a:pPr marL="247665" indent="-247665" defTabSz="990661">
              <a:buFontTx/>
              <a:buAutoNum type="arabicPeriod"/>
              <a:defRPr/>
            </a:pPr>
            <a:endParaRPr lang="el-GR" sz="130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8165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smtClean="0"/>
              <a:t>The </a:t>
            </a:r>
            <a:r>
              <a:rPr lang="en-US" sz="1300" dirty="0" err="1" smtClean="0"/>
              <a:t>mMamee</a:t>
            </a:r>
            <a:r>
              <a:rPr lang="en-US" sz="1300" dirty="0" smtClean="0"/>
              <a:t> platform follows a client-server architecture, employing smart-phones and a sensing infrastructure over a cloud</a:t>
            </a:r>
          </a:p>
          <a:p>
            <a:endParaRPr lang="en-US" sz="1300" dirty="0" smtClean="0"/>
          </a:p>
          <a:p>
            <a:r>
              <a:rPr lang="en-US" sz="1300" dirty="0" smtClean="0"/>
              <a:t>3 important infrastructures:</a:t>
            </a:r>
          </a:p>
          <a:p>
            <a:endParaRPr lang="en-US" sz="1300" dirty="0" smtClean="0"/>
          </a:p>
          <a:p>
            <a:pPr marL="247665" indent="-247665">
              <a:buAutoNum type="arabicPeriod"/>
            </a:pPr>
            <a:r>
              <a:rPr lang="en-US" sz="1300" dirty="0" smtClean="0"/>
              <a:t>Sensing infrastructure</a:t>
            </a:r>
          </a:p>
          <a:p>
            <a:pPr marL="990661" lvl="1" indent="-495330">
              <a:buAutoNum type="alphaLcPeriod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 sensing infrastructure, comprised of miniaturized wireless sensors </a:t>
            </a:r>
          </a:p>
          <a:p>
            <a:pPr marL="990661" lvl="1" indent="-495330">
              <a:buAutoNum type="alphaLcPeriod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monitors environmental pollutants &amp; uploads measurements on the Urban Sensing database system</a:t>
            </a:r>
          </a:p>
          <a:p>
            <a:pPr marL="495330" lvl="1"/>
            <a:endParaRPr lang="en-US" sz="1300" dirty="0" smtClean="0"/>
          </a:p>
          <a:p>
            <a:pPr marL="247665" indent="-247665">
              <a:buAutoNum type="arabicPeriod"/>
            </a:pPr>
            <a:r>
              <a:rPr lang="en-US" sz="1300" dirty="0" smtClean="0"/>
              <a:t>Mobile devices and client-to-server infrastructure</a:t>
            </a:r>
          </a:p>
          <a:p>
            <a:pPr marL="742996" lvl="1" indent="-247665">
              <a:buAutoNum type="alphaLcPeriod"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in maternity upload their feedback using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mMamee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clients on smartphones/tablets</a:t>
            </a:r>
            <a:b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300" dirty="0" smtClean="0"/>
          </a:p>
          <a:p>
            <a:pPr marL="247665" indent="-247665">
              <a:buAutoNum type="arabicPeriod"/>
            </a:pPr>
            <a:r>
              <a:rPr lang="en-US" sz="1300" dirty="0" smtClean="0"/>
              <a:t>System evaluation from healthcare professionals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mMamee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analyzes/correlates measurements and 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information to healthcare professionals and individuals</a:t>
            </a:r>
          </a:p>
          <a:p>
            <a:pPr marL="742996" lvl="1" indent="-247665">
              <a:buAutoNum type="arabicPeriod"/>
            </a:pPr>
            <a:endParaRPr lang="en-US" sz="1300" dirty="0" smtClean="0"/>
          </a:p>
          <a:p>
            <a:pPr marL="247665" indent="-247665"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9927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smtClean="0"/>
              <a:t>The sensing infrastructure is deployed at the urban environment for recording </a:t>
            </a:r>
            <a:r>
              <a:rPr lang="en-US" sz="1300" b="1" dirty="0" smtClean="0"/>
              <a:t>ambient conditions</a:t>
            </a:r>
            <a:r>
              <a:rPr lang="en-US" sz="1300" dirty="0" smtClean="0"/>
              <a:t>, such as 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temperature, 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humidity, 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CO2 in the atmosphere, and 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level of city noise, 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as well as specific indices of </a:t>
            </a:r>
            <a:r>
              <a:rPr lang="en-US" sz="1300" b="1" dirty="0" smtClean="0"/>
              <a:t>pollution</a:t>
            </a:r>
            <a:r>
              <a:rPr lang="en-US" sz="1300" dirty="0" smtClean="0"/>
              <a:t> in residential environments, such as </a:t>
            </a:r>
          </a:p>
          <a:p>
            <a:pPr marL="742996" lvl="1" indent="-247665">
              <a:buAutoNum type="alphaLcPeriod"/>
            </a:pPr>
            <a:r>
              <a:rPr lang="en-US" sz="1300" dirty="0" smtClean="0"/>
              <a:t>the quality of potable water and </a:t>
            </a:r>
          </a:p>
          <a:p>
            <a:pPr marL="742996" lvl="1" indent="-247665">
              <a:buAutoNum type="alphaLcPeriod"/>
            </a:pPr>
            <a:r>
              <a:rPr lang="en-US" sz="1300" dirty="0" smtClean="0"/>
              <a:t>percentage of dust in the atmosphere.</a:t>
            </a:r>
          </a:p>
          <a:p>
            <a:pPr marL="495330" lvl="1"/>
            <a:endParaRPr lang="en-US" sz="1300" dirty="0" smtClean="0"/>
          </a:p>
          <a:p>
            <a:r>
              <a:rPr lang="en-US" sz="1300" dirty="0" smtClean="0"/>
              <a:t>This information is </a:t>
            </a:r>
            <a:r>
              <a:rPr lang="en-US" sz="1300" b="1" dirty="0" smtClean="0"/>
              <a:t>collected</a:t>
            </a:r>
            <a:r>
              <a:rPr lang="en-US" sz="1300" dirty="0" smtClean="0"/>
              <a:t> in a self-organized and automated manner over wireless networks (IEEE 802.11, IEEE 802.15.4/ZigBee, Bluetooth), </a:t>
            </a:r>
          </a:p>
          <a:p>
            <a:r>
              <a:rPr lang="en-US" sz="1300" dirty="0" smtClean="0"/>
              <a:t>and is periodically </a:t>
            </a:r>
            <a:r>
              <a:rPr lang="en-US" sz="1300" b="1" dirty="0" smtClean="0"/>
              <a:t>uploaded</a:t>
            </a:r>
            <a:r>
              <a:rPr lang="en-US" sz="1300" dirty="0" smtClean="0"/>
              <a:t> in the Urban Sensing database system, which relies on cloud services such as OpenStack cloud operating system and the Open Cloud Computing Interface (OCCI).</a:t>
            </a:r>
          </a:p>
          <a:p>
            <a:pPr marL="495330" lvl="1"/>
            <a:endParaRPr lang="en-US" sz="1300" dirty="0" smtClean="0"/>
          </a:p>
          <a:p>
            <a:pPr marL="495330" lvl="1"/>
            <a:endParaRPr 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7797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smtClean="0"/>
              <a:t>The </a:t>
            </a:r>
            <a:r>
              <a:rPr lang="en-US" sz="1300" dirty="0" err="1" smtClean="0"/>
              <a:t>mMamee</a:t>
            </a:r>
            <a:r>
              <a:rPr lang="en-US" sz="1300" dirty="0" smtClean="0"/>
              <a:t> client is deployed on conventional smartphones and is capable of capturing the daily activity of maternal women, by: 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occasionally recording their </a:t>
            </a:r>
            <a:r>
              <a:rPr lang="en-US" sz="1300" b="1" dirty="0" smtClean="0"/>
              <a:t>location</a:t>
            </a:r>
            <a:r>
              <a:rPr lang="en-US" sz="1300" dirty="0" smtClean="0"/>
              <a:t> within the urban environment using either conventional sensors (i.e., GPS) or IP-based localization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allowing the individuals to complete a properly formed </a:t>
            </a:r>
            <a:r>
              <a:rPr lang="en-US" sz="1300" b="1" dirty="0" smtClean="0"/>
              <a:t>questionnaire</a:t>
            </a:r>
            <a:r>
              <a:rPr lang="en-US" sz="1300" dirty="0" smtClean="0"/>
              <a:t>, related to their daily habits, at a time of their own convenience.</a:t>
            </a:r>
          </a:p>
          <a:p>
            <a:pPr marL="247665" indent="-247665">
              <a:buAutoNum type="arabicPeriod"/>
            </a:pPr>
            <a:endParaRPr lang="en-US" sz="1300" dirty="0" smtClean="0"/>
          </a:p>
          <a:p>
            <a:r>
              <a:rPr lang="en-US" sz="1300" dirty="0" smtClean="0"/>
              <a:t>These sources of </a:t>
            </a:r>
            <a:r>
              <a:rPr lang="en-US" sz="1300" b="1" dirty="0" smtClean="0"/>
              <a:t>heterogeneous</a:t>
            </a:r>
            <a:r>
              <a:rPr lang="en-US" sz="1300" dirty="0" smtClean="0"/>
              <a:t> information are combined at a cloud-based </a:t>
            </a:r>
            <a:r>
              <a:rPr lang="en-US" sz="1300" b="1" dirty="0" smtClean="0"/>
              <a:t>server</a:t>
            </a:r>
            <a:r>
              <a:rPr lang="en-US" sz="1300" dirty="0" smtClean="0"/>
              <a:t>, comprised of sophisticated </a:t>
            </a:r>
            <a:r>
              <a:rPr lang="en-US" sz="1300" b="1" dirty="0" smtClean="0"/>
              <a:t>components</a:t>
            </a:r>
            <a:r>
              <a:rPr lang="en-US" sz="1300" dirty="0" smtClean="0"/>
              <a:t>, responsible for 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handling security and privacy issues, as well as for 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extracting, analyzing and storing </a:t>
            </a:r>
          </a:p>
          <a:p>
            <a:pPr marL="742996" lvl="1" indent="-247665">
              <a:buAutoNum type="alphaLcPeriod"/>
            </a:pPr>
            <a:r>
              <a:rPr lang="en-US" sz="1600" dirty="0" smtClean="0"/>
              <a:t>Ambient conditions from Urban Sensing database system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high-level semantics on daily habits of maternal women from </a:t>
            </a:r>
            <a:r>
              <a:rPr lang="en-US" sz="1300" dirty="0" err="1" smtClean="0"/>
              <a:t>mMamee</a:t>
            </a:r>
            <a:r>
              <a:rPr lang="en-US" sz="1300" dirty="0" smtClean="0"/>
              <a:t> client</a:t>
            </a:r>
          </a:p>
          <a:p>
            <a:pPr marL="742996" lvl="1" indent="-247665">
              <a:buAutoNum type="alphaL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38831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90661">
              <a:defRPr/>
            </a:pPr>
            <a:r>
              <a:rPr lang="en-US" dirty="0" smtClean="0"/>
              <a:t>The </a:t>
            </a:r>
            <a:r>
              <a:rPr lang="en-US" dirty="0" err="1" smtClean="0"/>
              <a:t>mMamee</a:t>
            </a:r>
            <a:r>
              <a:rPr lang="en-US" baseline="0" dirty="0" smtClean="0"/>
              <a:t> server runs an </a:t>
            </a:r>
            <a:r>
              <a:rPr lang="en-US" sz="1300" dirty="0" smtClean="0"/>
              <a:t>Apache HTTP server on a Linux machine.</a:t>
            </a:r>
          </a:p>
          <a:p>
            <a:pPr defTabSz="990661">
              <a:defRPr/>
            </a:pPr>
            <a:endParaRPr lang="en-US" sz="1300" dirty="0" smtClean="0"/>
          </a:p>
          <a:p>
            <a:pPr defTabSz="990661">
              <a:defRPr/>
            </a:pPr>
            <a:r>
              <a:rPr lang="en-US" sz="1300" dirty="0" smtClean="0"/>
              <a:t>Components: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Urban Sensing Data Handler is responsible for </a:t>
            </a:r>
          </a:p>
          <a:p>
            <a:pPr marL="742996" lvl="1" indent="-247665">
              <a:buAutoNum type="alphaLcPeriod"/>
            </a:pPr>
            <a:r>
              <a:rPr lang="en-US" sz="1300" dirty="0" smtClean="0"/>
              <a:t>parsing the streams of urban data, </a:t>
            </a:r>
          </a:p>
          <a:p>
            <a:pPr marL="742996" lvl="1" indent="-247665">
              <a:buAutoNum type="alphaLcPeriod"/>
            </a:pPr>
            <a:r>
              <a:rPr lang="en-US" sz="1300" dirty="0" smtClean="0"/>
              <a:t>synchronizing between different points of sensing, </a:t>
            </a:r>
          </a:p>
          <a:p>
            <a:pPr marL="742996" lvl="1" indent="-247665">
              <a:buAutoNum type="alphaLcPeriod"/>
            </a:pPr>
            <a:r>
              <a:rPr lang="en-US" sz="1300" dirty="0" smtClean="0"/>
              <a:t>extracting </a:t>
            </a:r>
            <a:r>
              <a:rPr lang="en-US" sz="1300" dirty="0" err="1" smtClean="0"/>
              <a:t>spatio</a:t>
            </a:r>
            <a:r>
              <a:rPr lang="en-US" sz="1300" dirty="0" smtClean="0"/>
              <a:t>-temporal correlations and higher-level semantics.</a:t>
            </a:r>
          </a:p>
          <a:p>
            <a:pPr marL="742996" lvl="1" indent="-247665">
              <a:buAutoNum type="alphaLcPeriod"/>
            </a:pPr>
            <a:endParaRPr lang="en-US" sz="1300" dirty="0" smtClean="0"/>
          </a:p>
          <a:p>
            <a:pPr marL="247665" indent="-247665" defTabSz="990661">
              <a:buFontTx/>
              <a:buAutoNum type="arabicPeriod" startAt="2"/>
              <a:defRPr/>
            </a:pPr>
            <a:r>
              <a:rPr lang="en-US" sz="1300" dirty="0" smtClean="0"/>
              <a:t>Access Control component</a:t>
            </a:r>
          </a:p>
          <a:p>
            <a:r>
              <a:rPr lang="en-US" sz="1300" dirty="0" smtClean="0"/>
              <a:t>      a. enables a user-centric access control module, allowing users to control which privacy-sensitive information can be revealed to third parties, through a fine-grained discretionary approach</a:t>
            </a:r>
          </a:p>
          <a:p>
            <a:endParaRPr lang="en-US" sz="1300" dirty="0" smtClean="0"/>
          </a:p>
          <a:p>
            <a:pPr marL="247665" indent="-247665">
              <a:buAutoNum type="arabicPeriod" startAt="3"/>
            </a:pPr>
            <a:r>
              <a:rPr lang="en-US" sz="1300" dirty="0" smtClean="0"/>
              <a:t>Geo-database</a:t>
            </a:r>
          </a:p>
          <a:p>
            <a:r>
              <a:rPr lang="en-US" sz="1300" dirty="0" smtClean="0"/>
              <a:t>      a. stores and processes the uploaded information provided by users and the Urban Sensing Data Handler</a:t>
            </a:r>
          </a:p>
          <a:p>
            <a:endParaRPr lang="en-US" sz="1300" dirty="0" smtClean="0"/>
          </a:p>
          <a:p>
            <a:pPr marL="247665" indent="-247665">
              <a:buAutoNum type="arabicPeriod" startAt="4"/>
            </a:pPr>
            <a:r>
              <a:rPr lang="en-US" sz="1300" dirty="0" smtClean="0"/>
              <a:t>Security and Privacy component</a:t>
            </a:r>
          </a:p>
          <a:p>
            <a:r>
              <a:rPr lang="en-US" sz="2000" dirty="0" smtClean="0"/>
              <a:t>       a.  </a:t>
            </a:r>
            <a:r>
              <a:rPr lang="en-US" sz="1300" dirty="0" smtClean="0"/>
              <a:t>safeguards the collected data from </a:t>
            </a:r>
            <a:r>
              <a:rPr lang="en-US" sz="1300" b="1" dirty="0" smtClean="0"/>
              <a:t>unauthorized</a:t>
            </a:r>
            <a:r>
              <a:rPr lang="en-US" sz="1300" dirty="0" smtClean="0"/>
              <a:t> access and intrusions, </a:t>
            </a:r>
          </a:p>
          <a:p>
            <a:r>
              <a:rPr lang="en-US" sz="1300" dirty="0" smtClean="0"/>
              <a:t>       b. relying on standard technologies (e.g., </a:t>
            </a:r>
            <a:r>
              <a:rPr lang="en-US" sz="1300" dirty="0" err="1" smtClean="0"/>
              <a:t>publicprivate</a:t>
            </a:r>
            <a:r>
              <a:rPr lang="en-US" sz="1300" dirty="0" smtClean="0"/>
              <a:t> key pairs, TLS) </a:t>
            </a:r>
          </a:p>
          <a:p>
            <a:r>
              <a:rPr lang="en-US" sz="1300" dirty="0" smtClean="0"/>
              <a:t>       c. for </a:t>
            </a:r>
            <a:r>
              <a:rPr lang="en-US" sz="1300" b="1" dirty="0" smtClean="0"/>
              <a:t>secure</a:t>
            </a:r>
            <a:r>
              <a:rPr lang="en-US" sz="1300" dirty="0" smtClean="0"/>
              <a:t> connection to the system’s database </a:t>
            </a:r>
          </a:p>
          <a:p>
            <a:r>
              <a:rPr lang="en-US" sz="1300" dirty="0" smtClean="0"/>
              <a:t>       d. and data </a:t>
            </a:r>
            <a:r>
              <a:rPr lang="en-US" sz="1300" b="1" dirty="0" smtClean="0"/>
              <a:t>anonymization</a:t>
            </a:r>
            <a:r>
              <a:rPr lang="en-US" sz="1300" dirty="0" smtClean="0"/>
              <a:t>.</a:t>
            </a:r>
            <a:endParaRPr lang="en-US" sz="3000" dirty="0" smtClean="0"/>
          </a:p>
          <a:p>
            <a:endParaRPr 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1409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mMamee</a:t>
            </a:r>
            <a:r>
              <a:rPr lang="en-US" dirty="0" smtClean="0"/>
              <a:t> client runs on Android</a:t>
            </a:r>
            <a:r>
              <a:rPr lang="en-US" baseline="0" dirty="0" smtClean="0"/>
              <a:t> devices</a:t>
            </a:r>
          </a:p>
          <a:p>
            <a:r>
              <a:rPr lang="en-US" baseline="0" dirty="0" smtClean="0"/>
              <a:t>Allows maternal women to register to the platform, securely login to the provided services which entail occasional recording of their location and access to the questionnaire.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Components:</a:t>
            </a:r>
          </a:p>
          <a:p>
            <a:endParaRPr lang="en-US" baseline="0" dirty="0" smtClean="0"/>
          </a:p>
          <a:p>
            <a:pPr defTabSz="990661">
              <a:defRPr/>
            </a:pPr>
            <a:r>
              <a:rPr lang="en-US" sz="1300" dirty="0" smtClean="0"/>
              <a:t>1. Back-end interface is responsible for :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The on-demand connection of the client with the server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handling queries and </a:t>
            </a:r>
          </a:p>
          <a:p>
            <a:pPr marL="742996" lvl="1" indent="-247665" defTabSz="990661">
              <a:buFontTx/>
              <a:buAutoNum type="alphaLcPeriod"/>
              <a:defRPr/>
            </a:pPr>
            <a:r>
              <a:rPr lang="en-US" sz="1300" dirty="0" smtClean="0"/>
              <a:t>retrieval upon abrupt disconnection</a:t>
            </a:r>
          </a:p>
          <a:p>
            <a:pPr marL="247665" indent="-247665" defTabSz="990661">
              <a:buFontTx/>
              <a:buAutoNum type="arabicPeriod"/>
              <a:defRPr/>
            </a:pPr>
            <a:endParaRPr lang="en-US" sz="1300" dirty="0" smtClean="0"/>
          </a:p>
          <a:p>
            <a:r>
              <a:rPr lang="en-US" sz="1300" dirty="0" smtClean="0"/>
              <a:t>2. Monitor component </a:t>
            </a:r>
          </a:p>
          <a:p>
            <a:r>
              <a:rPr lang="en-US" sz="1300" dirty="0" smtClean="0"/>
              <a:t>            a. records the time-stamped position information of the device (i.e. GPS coordinates).</a:t>
            </a:r>
          </a:p>
          <a:p>
            <a:endParaRPr lang="en-US" sz="1300" dirty="0" smtClean="0"/>
          </a:p>
          <a:p>
            <a:r>
              <a:rPr lang="en-US" sz="1300" dirty="0" smtClean="0"/>
              <a:t>3. Questionnaire Handler is responsible for </a:t>
            </a:r>
          </a:p>
          <a:p>
            <a:r>
              <a:rPr lang="en-US" sz="1300" dirty="0" smtClean="0"/>
              <a:t>      a. loading the questionnaire on the GUI, </a:t>
            </a:r>
          </a:p>
          <a:p>
            <a:r>
              <a:rPr lang="en-US" sz="1300" dirty="0" smtClean="0"/>
              <a:t>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087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</a:t>
            </a:r>
            <a:r>
              <a:rPr lang="en-US" baseline="0" dirty="0" smtClean="0"/>
              <a:t> component of </a:t>
            </a:r>
            <a:r>
              <a:rPr lang="en-US" baseline="0" dirty="0" err="1" smtClean="0"/>
              <a:t>mMamee</a:t>
            </a:r>
            <a:r>
              <a:rPr lang="en-US" baseline="0" dirty="0" smtClean="0"/>
              <a:t> client:</a:t>
            </a:r>
          </a:p>
          <a:p>
            <a:r>
              <a:rPr lang="en-US" baseline="0" dirty="0" smtClean="0"/>
              <a:t>GUI</a:t>
            </a:r>
          </a:p>
          <a:p>
            <a:r>
              <a:rPr lang="en-US" baseline="0" dirty="0" smtClean="0"/>
              <a:t>Responsible for</a:t>
            </a:r>
          </a:p>
          <a:p>
            <a:pPr marL="247665" indent="-247665">
              <a:buAutoNum type="alphaLcPeriod"/>
            </a:pPr>
            <a:r>
              <a:rPr lang="en-US" sz="1300" dirty="0" smtClean="0"/>
              <a:t>processing the user responses,</a:t>
            </a:r>
          </a:p>
          <a:p>
            <a:pPr marL="247665" indent="-247665">
              <a:buAutoNum type="alphaLcPeriod"/>
            </a:pPr>
            <a:r>
              <a:rPr lang="en-US" sz="1300" dirty="0" smtClean="0"/>
              <a:t>and accordingly redirecting the user to the appropriate next question.</a:t>
            </a:r>
          </a:p>
          <a:p>
            <a:pPr marL="247665" indent="-247665">
              <a:buAutoNum type="alphaLcPeriod"/>
            </a:pPr>
            <a:endParaRPr lang="en-US" sz="1300" dirty="0" smtClean="0"/>
          </a:p>
          <a:p>
            <a:r>
              <a:rPr lang="en-US" sz="1300" dirty="0" smtClean="0"/>
              <a:t>Important </a:t>
            </a:r>
            <a:r>
              <a:rPr lang="en-US" sz="1300" b="1" dirty="0" smtClean="0"/>
              <a:t>functionalities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Change response to questions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Pause questionnaire and continue at  time of convenience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140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19077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demo of the </a:t>
            </a:r>
            <a:r>
              <a:rPr lang="en-US" dirty="0" err="1" smtClean="0"/>
              <a:t>mMamee</a:t>
            </a:r>
            <a:r>
              <a:rPr lang="en-US" dirty="0" smtClean="0"/>
              <a:t> client</a:t>
            </a:r>
          </a:p>
          <a:p>
            <a:endParaRPr lang="en-US" dirty="0" smtClean="0"/>
          </a:p>
          <a:p>
            <a:r>
              <a:rPr lang="en-US" dirty="0" smtClean="0"/>
              <a:t>Login and sign</a:t>
            </a:r>
            <a:r>
              <a:rPr lang="en-US" baseline="0" dirty="0" smtClean="0"/>
              <a:t> up option: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register to the platform, 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securely login to the provided services which entail </a:t>
            </a:r>
          </a:p>
          <a:p>
            <a:r>
              <a:rPr lang="en-US" baseline="0" dirty="0" smtClean="0"/>
              <a:t>	a. occasional recording of location and </a:t>
            </a:r>
          </a:p>
          <a:p>
            <a:r>
              <a:rPr lang="en-US" baseline="0" dirty="0" smtClean="0"/>
              <a:t>	b. access to the questionnaire.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0342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Localization and info component</a:t>
            </a:r>
          </a:p>
          <a:p>
            <a:endParaRPr lang="en-US" dirty="0" smtClean="0"/>
          </a:p>
          <a:p>
            <a:r>
              <a:rPr lang="en-US" dirty="0" smtClean="0"/>
              <a:t>Google maps display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Showing users position on map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Useful information about various services such as</a:t>
            </a:r>
          </a:p>
          <a:p>
            <a:pPr marL="742996" lvl="1" indent="-247665">
              <a:buAutoNum type="alphaLcPeriod"/>
            </a:pPr>
            <a:r>
              <a:rPr lang="en-US" baseline="0" dirty="0" smtClean="0"/>
              <a:t>Hospitals</a:t>
            </a:r>
          </a:p>
          <a:p>
            <a:pPr marL="742996" lvl="1" indent="-247665">
              <a:buAutoNum type="alphaLcPeriod"/>
            </a:pPr>
            <a:r>
              <a:rPr lang="en-US" baseline="0" dirty="0" smtClean="0"/>
              <a:t>Pharmacies</a:t>
            </a:r>
          </a:p>
          <a:p>
            <a:pPr marL="742996" lvl="1" indent="-247665">
              <a:buAutoNum type="alphaLcPeriod"/>
            </a:pPr>
            <a:r>
              <a:rPr lang="en-US" baseline="0" dirty="0" smtClean="0"/>
              <a:t>Medical centers</a:t>
            </a:r>
          </a:p>
          <a:p>
            <a:pPr marL="742996" lvl="1" indent="-247665">
              <a:buAutoNum type="alphaLcPeriod"/>
            </a:pPr>
            <a:r>
              <a:rPr lang="en-US" baseline="0" dirty="0" smtClean="0"/>
              <a:t>Emergency phone numbers</a:t>
            </a:r>
          </a:p>
          <a:p>
            <a:pPr marL="495330"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07920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Subset of Question categories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Medical history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Environmental 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Cosmetics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Water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Lifestyle</a:t>
            </a:r>
          </a:p>
          <a:p>
            <a:pPr marL="247665" indent="-247665">
              <a:buAutoNum type="arabicPeriod"/>
            </a:pPr>
            <a:endParaRPr lang="en-US" baseline="0" dirty="0" smtClean="0"/>
          </a:p>
          <a:p>
            <a:r>
              <a:rPr lang="en-US" baseline="0" dirty="0" smtClean="0"/>
              <a:t>Questionnaire follows user-friendly GUI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Save progress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Continue at time of convenience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Show progress status and number of questions answered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Data is stored in local database, which gives the option to change responses to questions</a:t>
            </a:r>
          </a:p>
          <a:p>
            <a:pPr marL="247665" indent="-247665">
              <a:buAutoNum type="arabicPeriod"/>
            </a:pPr>
            <a:r>
              <a:rPr lang="en-US" baseline="0" dirty="0" smtClean="0"/>
              <a:t>Data is automatically uploaded to </a:t>
            </a:r>
            <a:r>
              <a:rPr lang="en-US" baseline="0" dirty="0" err="1" smtClean="0"/>
              <a:t>mMamee</a:t>
            </a:r>
            <a:r>
              <a:rPr lang="en-US" baseline="0" dirty="0" smtClean="0"/>
              <a:t> server when the device is connected to the internet. That has the following </a:t>
            </a:r>
            <a:r>
              <a:rPr lang="en-US" b="1" baseline="0" dirty="0" smtClean="0"/>
              <a:t>advantages</a:t>
            </a:r>
          </a:p>
          <a:p>
            <a:pPr marL="742996" lvl="1" indent="-247665">
              <a:buAutoNum type="alphaLcPeriod"/>
            </a:pPr>
            <a:r>
              <a:rPr lang="en-US" baseline="0" dirty="0" smtClean="0"/>
              <a:t>Questionnaire can be filled in at any time</a:t>
            </a:r>
          </a:p>
          <a:p>
            <a:pPr marL="742996" lvl="1" indent="-247665">
              <a:buAutoNum type="alphaLcPeriod"/>
            </a:pPr>
            <a:r>
              <a:rPr lang="en-US" sz="1300" dirty="0" smtClean="0"/>
              <a:t>the client-server communication is not a prerequisite for filling in the questionnaire, thereby increasing the usage flexibility of the platform.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532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812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reports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parenthesis the standard deviation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power consumption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the 100 repetitions of each scenario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 takes place when the screen is locked and there is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running application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(except system operations processes)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3G is zero in all scenarios and has been omitted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changing of the GPS energy on QoWater is due to AppScope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limitation/false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to u-map, the uploading of QoWater is more energy demanding, since the number of GUI refreshes is greater and the GUI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colourful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QoWater querying is less demanding compared to u-map querying, since it relies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WiFi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instead of GPS for localization.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u-map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(rates, timestamp, location)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/>
              <a:t>Power consumption during the 100 repetitions of each scenario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102765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the timestamps T2, and T5 are recorded at the android smartphone, while T3, and T4 are recorded at the QoWater server.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1936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Each scenario was executed 20 times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Libelium sensor sensitivity relies on seconds instead of milliseconds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delay in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QoWater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uploading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to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retrieving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delay on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QoWater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uploading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to the different number of table reports. 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 of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QoWater querying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pre-processing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server response.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QoWater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querying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to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delay on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u-map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querying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because the client is on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Local Area Network (LAN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with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instead of a Wide Area Network (WAN) that QoWater is connected.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QoWater server contains 100,000 entities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 size of sensor scenario is 34KB (200 measurements x 172 bytes each entity), uploading 1.5 MB.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Querying  is 2KB (1 KB request, 1KB response)</a:t>
            </a:r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62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Environmental</a:t>
            </a:r>
            <a:r>
              <a:rPr lang="en-US" baseline="0" dirty="0" smtClean="0"/>
              <a:t> Exposure: the environmental pollutants and lifestyle </a:t>
            </a:r>
            <a:r>
              <a:rPr lang="en-US" dirty="0" smtClean="0"/>
              <a:t>factors that affect the health status of urban populations.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9867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Environmental</a:t>
            </a:r>
            <a:r>
              <a:rPr lang="en-US" baseline="0" dirty="0" smtClean="0"/>
              <a:t> Exposure: the environmental pollutants and lifestyle </a:t>
            </a:r>
            <a:r>
              <a:rPr lang="en-US" dirty="0" smtClean="0"/>
              <a:t>factors that affect the health status of urban populations.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9867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smtClean="0"/>
              <a:t>One of the latest trends of </a:t>
            </a:r>
            <a:r>
              <a:rPr lang="en-US" sz="1300" dirty="0" err="1" smtClean="0"/>
              <a:t>mHealth</a:t>
            </a:r>
            <a:r>
              <a:rPr lang="en-US" sz="1300" dirty="0" smtClean="0"/>
              <a:t>: </a:t>
            </a:r>
          </a:p>
          <a:p>
            <a:r>
              <a:rPr lang="en-US" sz="1300" dirty="0" smtClean="0"/>
              <a:t>assessment of the environmental exposure, i.e. the environmental pollutants and lifestyle factors that affect individuals’ health status in urban environments</a:t>
            </a:r>
          </a:p>
          <a:p>
            <a:endParaRPr lang="en-US" sz="1300" dirty="0" smtClean="0"/>
          </a:p>
          <a:p>
            <a:r>
              <a:rPr lang="en-US" sz="1300" dirty="0" smtClean="0"/>
              <a:t>In  order to obtain a better understanding  of  environmental  exposure, different sensing parameters (e.g. air pollution, noise, ultra  violet radiation, temperature, humidity, </a:t>
            </a:r>
            <a:r>
              <a:rPr lang="en-US" sz="1300" dirty="0" err="1" smtClean="0"/>
              <a:t>biosignals</a:t>
            </a:r>
            <a:r>
              <a:rPr lang="en-US" sz="1300" dirty="0" smtClean="0"/>
              <a:t>) should be combined</a:t>
            </a:r>
          </a:p>
          <a:p>
            <a:r>
              <a:rPr lang="en-US" sz="1300" dirty="0" smtClean="0"/>
              <a:t>Standalone mobile platform, which can be carried in a backpack and monitors environmental pollutants while people are moving within a city</a:t>
            </a:r>
          </a:p>
          <a:p>
            <a:endParaRPr lang="en-US" sz="1300" dirty="0" smtClean="0"/>
          </a:p>
          <a:p>
            <a:pPr marL="247665" indent="-247665">
              <a:buAutoNum type="arabicPeriod"/>
            </a:pPr>
            <a:r>
              <a:rPr lang="en-US" sz="1300" dirty="0" smtClean="0"/>
              <a:t>However  these  multi-sensing mobile platforms are cumbersome,  and  as  such,  are  neither suitable  for  long-term  studies,  nor  appropriate  for women during maternity.</a:t>
            </a:r>
          </a:p>
          <a:p>
            <a:pPr marL="247665" indent="-247665">
              <a:buAutoNum type="arabicPeriod"/>
            </a:pPr>
            <a:r>
              <a:rPr lang="en-US" sz="1300" dirty="0" smtClean="0"/>
              <a:t>In addition, such sensor-oriented solutions often focus on absolute metrics, without considering qualitative aspects, e.g. dietary habits, working/living conditions, and lifestyle choices, which are important for evaluating maternal and fetal status in urban environments.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9D9-9AC1-4413-96EA-DB4A1F43D10B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5940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43E1-7D68-4C09-AFD1-40406D8D2AC8}" type="datetime1">
              <a:rPr lang="el-GR" smtClean="0"/>
              <a:pPr/>
              <a:t>29/4/2018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B129-AB7C-407E-9B66-DF8E50EEC5AB}" type="datetime1">
              <a:rPr lang="el-GR" smtClean="0"/>
              <a:pPr/>
              <a:t>29/4/2018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CD8B-3018-4518-AA4A-D0A385F05661}" type="datetime1">
              <a:rPr lang="el-GR" smtClean="0"/>
              <a:pPr/>
              <a:t>29/4/2018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30480"/>
            <a:ext cx="6084168" cy="27813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section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F8C8-74D5-4338-AA94-0A6D971078A9}" type="datetime1">
              <a:rPr lang="el-GR" smtClean="0"/>
              <a:pPr>
                <a:defRPr/>
              </a:pPr>
              <a:t>29/4/2018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1A353-B961-4019-A3F6-44829A67B3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49660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30480"/>
            <a:ext cx="6084168" cy="27813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536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30480"/>
            <a:ext cx="6084168" cy="27813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section name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262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5B10-20C7-42E6-B723-0E9B526A6D04}" type="datetime1">
              <a:rPr lang="el-GR" smtClean="0"/>
              <a:pPr/>
              <a:t>29/4/2018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8618-4EC7-4F14-AFE4-4F6660D79CCF}" type="datetime1">
              <a:rPr lang="el-GR" smtClean="0"/>
              <a:pPr/>
              <a:t>29/4/2018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3C6C-D8D5-4AAF-9725-6D65AD9AD022}" type="datetime1">
              <a:rPr lang="el-GR" smtClean="0"/>
              <a:pPr/>
              <a:t>29/4/2018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F9D9-3793-46E1-A57C-43FDFE4F08D6}" type="datetime1">
              <a:rPr lang="el-GR" smtClean="0"/>
              <a:pPr/>
              <a:t>29/4/2018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33A8-75C7-4677-AB1B-268CAE25DE0D}" type="datetime1">
              <a:rPr lang="el-GR" smtClean="0"/>
              <a:pPr/>
              <a:t>29/4/2018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0706-742A-490A-B091-2935CEF70065}" type="datetime1">
              <a:rPr lang="el-GR" smtClean="0"/>
              <a:pPr/>
              <a:t>29/4/2018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4141-C7C3-4DAC-BFD1-EECA45363AE0}" type="datetime1">
              <a:rPr lang="el-GR" smtClean="0"/>
              <a:pPr/>
              <a:t>29/4/2018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7185-903C-4A19-B02D-9AA4598AE12F}" type="datetime1">
              <a:rPr lang="el-GR" smtClean="0"/>
              <a:pPr/>
              <a:t>29/4/2018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C3F5E-F734-493B-A017-3E5E65FBA2B2}" type="datetime1">
              <a:rPr lang="el-GR" smtClean="0"/>
              <a:pPr/>
              <a:t>29/4/2018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ics.forth.gr/mobile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7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png"/><Relationship Id="rId7" Type="http://schemas.openxmlformats.org/officeDocument/2006/relationships/image" Target="../media/image24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41.jpeg"/><Relationship Id="rId5" Type="http://schemas.openxmlformats.org/officeDocument/2006/relationships/image" Target="../media/image37.jpeg"/><Relationship Id="rId10" Type="http://schemas.openxmlformats.org/officeDocument/2006/relationships/image" Target="../media/image40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32.jpeg"/><Relationship Id="rId12" Type="http://schemas.openxmlformats.org/officeDocument/2006/relationships/image" Target="../media/image2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3.gif"/><Relationship Id="rId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24.jpe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2.jpeg"/><Relationship Id="rId4" Type="http://schemas.openxmlformats.org/officeDocument/2006/relationships/image" Target="../media/image36.jpe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2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9.jpeg"/><Relationship Id="rId3" Type="http://schemas.openxmlformats.org/officeDocument/2006/relationships/image" Target="../media/image32.jpeg"/><Relationship Id="rId7" Type="http://schemas.openxmlformats.org/officeDocument/2006/relationships/image" Target="../media/image27.pn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jpeg"/><Relationship Id="rId11" Type="http://schemas.openxmlformats.org/officeDocument/2006/relationships/image" Target="../media/image57.jpeg"/><Relationship Id="rId5" Type="http://schemas.openxmlformats.org/officeDocument/2006/relationships/image" Target="../media/image26.pn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4.png"/><Relationship Id="rId9" Type="http://schemas.openxmlformats.org/officeDocument/2006/relationships/image" Target="../media/image29.png"/><Relationship Id="rId1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9.jpeg"/><Relationship Id="rId21" Type="http://schemas.openxmlformats.org/officeDocument/2006/relationships/image" Target="../media/image106.png"/><Relationship Id="rId7" Type="http://schemas.openxmlformats.org/officeDocument/2006/relationships/image" Target="../media/image93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5" Type="http://schemas.openxmlformats.org/officeDocument/2006/relationships/image" Target="../media/image100.png"/><Relationship Id="rId10" Type="http://schemas.openxmlformats.org/officeDocument/2006/relationships/image" Target="../media/image95.jpeg"/><Relationship Id="rId19" Type="http://schemas.openxmlformats.org/officeDocument/2006/relationships/image" Target="../media/image104.png"/><Relationship Id="rId4" Type="http://schemas.openxmlformats.org/officeDocument/2006/relationships/image" Target="../media/image90.png"/><Relationship Id="rId9" Type="http://schemas.openxmlformats.org/officeDocument/2006/relationships/image" Target="../media/image94.jpe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5.png"/><Relationship Id="rId3" Type="http://schemas.openxmlformats.org/officeDocument/2006/relationships/image" Target="../media/image89.jpeg"/><Relationship Id="rId7" Type="http://schemas.openxmlformats.org/officeDocument/2006/relationships/image" Target="../media/image29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9.png"/><Relationship Id="rId5" Type="http://schemas.openxmlformats.org/officeDocument/2006/relationships/image" Target="../media/image91.png"/><Relationship Id="rId10" Type="http://schemas.openxmlformats.org/officeDocument/2006/relationships/image" Target="../media/image98.png"/><Relationship Id="rId4" Type="http://schemas.openxmlformats.org/officeDocument/2006/relationships/image" Target="../media/image90.png"/><Relationship Id="rId9" Type="http://schemas.openxmlformats.org/officeDocument/2006/relationships/image" Target="../media/image97.png"/><Relationship Id="rId14" Type="http://schemas.openxmlformats.org/officeDocument/2006/relationships/image" Target="../media/image10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uoc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95999" y="0"/>
            <a:ext cx="1448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326098" cy="1124744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63688" y="2564904"/>
            <a:ext cx="5688632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471" rIns="0" bIns="0" anchor="ctr"/>
          <a:lstStyle/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endParaRPr lang="en-US" dirty="0" smtClean="0">
              <a:solidFill>
                <a:srgbClr val="000000"/>
              </a:solidFill>
              <a:latin typeface="+mj-lt"/>
              <a:ea typeface="WenQuanYi Micro Hei" charset="0"/>
              <a:cs typeface="WenQuanYi Micro Hei" charset="0"/>
            </a:endParaRP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r>
              <a:rPr lang="en-US" sz="2400" b="1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Maria Papadopouli</a:t>
            </a: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r>
              <a:rPr lang="en-US" sz="22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Professor </a:t>
            </a: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University </a:t>
            </a:r>
            <a:r>
              <a:rPr lang="en-US" dirty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Crete</a:t>
            </a:r>
            <a:endParaRPr lang="en-US" dirty="0">
              <a:solidFill>
                <a:srgbClr val="000000"/>
              </a:solidFill>
              <a:latin typeface="+mj-lt"/>
              <a:ea typeface="WenQuanYi Micro Hei" charset="0"/>
              <a:cs typeface="WenQuanYi Micro Hei" charset="0"/>
            </a:endParaRP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Foundation </a:t>
            </a:r>
            <a:r>
              <a:rPr lang="en-US" dirty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for Research &amp; Technology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</a:rPr>
              <a:t>– Hellas (FORTH)</a:t>
            </a:r>
            <a:endParaRPr lang="en-US" dirty="0">
              <a:solidFill>
                <a:srgbClr val="000000"/>
              </a:solidFill>
              <a:latin typeface="+mj-lt"/>
              <a:ea typeface="WenQuanYi Micro Hei" charset="0"/>
              <a:cs typeface="WenQuanYi Micro Hei" charset="0"/>
            </a:endParaRP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r>
              <a:rPr lang="en-GB" sz="1600" b="1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  <a:hlinkClick r:id="rId5"/>
              </a:rPr>
              <a:t>http</a:t>
            </a:r>
            <a:r>
              <a:rPr lang="en-GB" sz="1600" b="1" dirty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  <a:hlinkClick r:id="rId5"/>
              </a:rPr>
              <a:t>://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  <a:ea typeface="WenQuanYi Micro Hei" charset="0"/>
                <a:cs typeface="WenQuanYi Micro Hei" charset="0"/>
                <a:hlinkClick r:id="rId5"/>
              </a:rPr>
              <a:t>www.ics.forth.gr/mobile</a:t>
            </a:r>
            <a:endParaRPr lang="en-GB" sz="1600" b="1" dirty="0" smtClean="0">
              <a:solidFill>
                <a:srgbClr val="000000"/>
              </a:solidFill>
              <a:latin typeface="+mj-lt"/>
              <a:ea typeface="WenQuanYi Micro Hei" charset="0"/>
              <a:cs typeface="WenQuanYi Micro Hei" charset="0"/>
            </a:endParaRP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endParaRPr lang="en-GB" sz="1600" dirty="0">
              <a:solidFill>
                <a:srgbClr val="000000"/>
              </a:solidFill>
              <a:latin typeface="+mj-lt"/>
              <a:ea typeface="WenQuanYi Micro Hei" charset="0"/>
              <a:cs typeface="WenQuanYi Micro Hei" charset="0"/>
            </a:endParaRP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07504" y="548680"/>
            <a:ext cx="9144000" cy="1398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68" rIns="0" bIns="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  <a:tab pos="9193096" algn="l"/>
              </a:tabLst>
            </a:pPr>
            <a:endParaRPr lang="en-US" sz="3600" b="1" dirty="0" smtClean="0">
              <a:solidFill>
                <a:srgbClr val="0070C0"/>
              </a:solidFill>
              <a:latin typeface="+mj-lt"/>
              <a:ea typeface="WenQuanYi Micro Hei" charset="0"/>
              <a:cs typeface="WenQuanYi Micro He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200" y="4"/>
            <a:ext cx="2268406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 smtClean="0">
                <a:solidFill>
                  <a:srgbClr val="C4760E"/>
                </a:solidFill>
              </a:rPr>
              <a:t>UNIVERSITY OF CRETE</a:t>
            </a:r>
            <a:endParaRPr lang="el-GR" b="1" dirty="0">
              <a:solidFill>
                <a:srgbClr val="C4760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725144"/>
            <a:ext cx="9144001" cy="1451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Footer Placeholder 11"/>
          <p:cNvSpPr txBox="1">
            <a:spLocks/>
          </p:cNvSpPr>
          <p:nvPr/>
        </p:nvSpPr>
        <p:spPr>
          <a:xfrm>
            <a:off x="-324544" y="6669364"/>
            <a:ext cx="9865096" cy="45719"/>
          </a:xfrm>
          <a:prstGeom prst="rect">
            <a:avLst/>
          </a:prstGeom>
        </p:spPr>
        <p:txBody>
          <a:bodyPr anchor="ctr"/>
          <a:lstStyle>
            <a:defPPr>
              <a:defRPr lang="el-G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1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88224" y="6492879"/>
            <a:ext cx="2133600" cy="365125"/>
          </a:xfrm>
        </p:spPr>
        <p:txBody>
          <a:bodyPr/>
          <a:lstStyle/>
          <a:p>
            <a:fld id="{DF17590C-E3D4-4FA3-BC76-2DDCB2753019}" type="slidenum">
              <a:rPr lang="el-GR" smtClean="0"/>
              <a:pPr/>
              <a:t>1</a:t>
            </a:fld>
            <a:endParaRPr lang="el-GR" dirty="0"/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-252536" y="1540825"/>
            <a:ext cx="93965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kumimoji="0" lang="en-GB" sz="3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en-GB" sz="3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340768"/>
            <a:ext cx="101886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 err="1" smtClean="0"/>
              <a:t>Crowdsourcing</a:t>
            </a:r>
            <a:r>
              <a:rPr lang="en-US" sz="3300" dirty="0" smtClean="0"/>
              <a:t>, Participatory &amp; Cooperative Systems</a:t>
            </a:r>
            <a:endParaRPr lang="el-GR" sz="3300" dirty="0"/>
          </a:p>
        </p:txBody>
      </p:sp>
    </p:spTree>
    <p:extLst>
      <p:ext uri="{BB962C8B-B14F-4D97-AF65-F5344CB8AC3E}">
        <p14:creationId xmlns:p14="http://schemas.microsoft.com/office/powerpoint/2010/main" xmlns="" val="3737057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0"/>
          <p:cNvGrpSpPr/>
          <p:nvPr/>
        </p:nvGrpSpPr>
        <p:grpSpPr>
          <a:xfrm>
            <a:off x="0" y="0"/>
            <a:ext cx="9468544" cy="6858000"/>
            <a:chOff x="355512" y="-604493"/>
            <a:chExt cx="11443345" cy="8139806"/>
          </a:xfrm>
        </p:grpSpPr>
        <p:sp>
          <p:nvSpPr>
            <p:cNvPr id="2" name="TextBox 40"/>
            <p:cNvSpPr txBox="1">
              <a:spLocks noChangeArrowheads="1"/>
            </p:cNvSpPr>
            <p:nvPr/>
          </p:nvSpPr>
          <p:spPr bwMode="auto">
            <a:xfrm>
              <a:off x="9096930" y="1414207"/>
              <a:ext cx="1056233" cy="84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000" b="1" dirty="0" smtClean="0">
                  <a:cs typeface="Times New Roman" pitchFamily="18" charset="0"/>
                </a:rPr>
                <a:t>u-map</a:t>
              </a:r>
              <a:r>
                <a:rPr lang="en-US" sz="2000" b="1" dirty="0" smtClean="0">
                  <a:latin typeface="+mn-lt"/>
                  <a:cs typeface="Times New Roman" pitchFamily="18" charset="0"/>
                </a:rPr>
                <a:t/>
              </a:r>
              <a:br>
                <a:rPr lang="en-US" sz="2000" b="1" dirty="0" smtClean="0">
                  <a:latin typeface="+mn-lt"/>
                  <a:cs typeface="Times New Roman" pitchFamily="18" charset="0"/>
                </a:rPr>
              </a:br>
              <a:r>
                <a:rPr lang="en-US" sz="2000" b="1" dirty="0" smtClean="0">
                  <a:latin typeface="+mn-lt"/>
                  <a:cs typeface="Times New Roman" pitchFamily="18" charset="0"/>
                </a:rPr>
                <a:t>server</a:t>
              </a:r>
              <a:endParaRPr lang="el-GR" sz="2000" b="1" dirty="0">
                <a:latin typeface="+mn-lt"/>
                <a:cs typeface="Times New Roman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042" y="46739"/>
              <a:ext cx="727875" cy="1270469"/>
            </a:xfrm>
            <a:prstGeom prst="rect">
              <a:avLst/>
            </a:prstGeom>
          </p:spPr>
        </p:pic>
        <p:pic>
          <p:nvPicPr>
            <p:cNvPr id="4" name="Picture 3" descr="Data_Cent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71305" y="132206"/>
              <a:ext cx="980333" cy="83291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452931" y="1072340"/>
              <a:ext cx="1043757" cy="84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  <a:br>
                <a:rPr lang="en-US" sz="2000" b="1" dirty="0" smtClean="0"/>
              </a:br>
              <a:r>
                <a:rPr lang="en-US" sz="2000" b="1" dirty="0" smtClean="0"/>
                <a:t>center</a:t>
              </a:r>
              <a:endParaRPr lang="el-GR" sz="20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752" y="3721810"/>
              <a:ext cx="1468939" cy="138948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099437" y="3123543"/>
              <a:ext cx="4307188" cy="47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    Data analytics &amp; modeling</a:t>
              </a:r>
              <a:endParaRPr lang="en-US" sz="2000" b="1" dirty="0"/>
            </a:p>
          </p:txBody>
        </p:sp>
        <p:sp>
          <p:nvSpPr>
            <p:cNvPr id="8" name="Arc 7"/>
            <p:cNvSpPr/>
            <p:nvPr/>
          </p:nvSpPr>
          <p:spPr>
            <a:xfrm rot="17398702">
              <a:off x="8614601" y="1785382"/>
              <a:ext cx="1555973" cy="1340822"/>
            </a:xfrm>
            <a:prstGeom prst="arc">
              <a:avLst>
                <a:gd name="adj1" fmla="val 10045461"/>
                <a:gd name="adj2" fmla="val 19234766"/>
              </a:avLst>
            </a:prstGeom>
            <a:ln w="127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87175" y="96022"/>
              <a:ext cx="3107835" cy="1205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Providers,</a:t>
              </a:r>
              <a:br>
                <a:rPr lang="en-US" sz="2000" dirty="0" smtClean="0"/>
              </a:br>
              <a:r>
                <a:rPr lang="en-US" sz="2000" dirty="0" smtClean="0"/>
                <a:t>regulators</a:t>
              </a:r>
              <a:br>
                <a:rPr lang="en-US" sz="2000" dirty="0" smtClean="0"/>
              </a:br>
              <a:r>
                <a:rPr lang="en-US" sz="2000" dirty="0" smtClean="0"/>
                <a:t>receive alerts, reports</a:t>
              </a:r>
              <a:endParaRPr lang="en-US" sz="2000" dirty="0"/>
            </a:p>
          </p:txBody>
        </p:sp>
        <p:pic>
          <p:nvPicPr>
            <p:cNvPr id="10" name="Picture 2" descr="http://www.esmobileweb.com/img/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21" y="-380595"/>
              <a:ext cx="1276642" cy="12766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726" y="3550877"/>
              <a:ext cx="1255046" cy="125504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74" y="3550877"/>
              <a:ext cx="1255046" cy="125504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69" y="3721810"/>
              <a:ext cx="1877664" cy="1219677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H="1">
              <a:off x="2051911" y="3465410"/>
              <a:ext cx="414974" cy="2318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97832" y="3294477"/>
              <a:ext cx="333787" cy="329406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6" idx="0"/>
            </p:cNvCxnSpPr>
            <p:nvPr/>
          </p:nvCxnSpPr>
          <p:spPr>
            <a:xfrm>
              <a:off x="6594772" y="3040268"/>
              <a:ext cx="261925" cy="510608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955" y="2539522"/>
              <a:ext cx="631429" cy="6314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042" y="2868702"/>
              <a:ext cx="609184" cy="60918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700" y="2781676"/>
              <a:ext cx="679127" cy="67912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55512" y="4747412"/>
              <a:ext cx="1942990" cy="474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Organizations</a:t>
              </a:r>
              <a:endParaRPr lang="en-US" sz="2000" dirty="0"/>
            </a:p>
          </p:txBody>
        </p:sp>
        <p:pic>
          <p:nvPicPr>
            <p:cNvPr id="25" name="Picture 4" descr="cellular_t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372" y="1443588"/>
              <a:ext cx="778961" cy="86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55512" y="2952609"/>
              <a:ext cx="2371983" cy="47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Wireless sensor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5674" y="4661945"/>
              <a:ext cx="2692582" cy="474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Resident customers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64305" y="1585141"/>
              <a:ext cx="2284870" cy="840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Wireless</a:t>
              </a:r>
              <a:br>
                <a:rPr lang="en-US" sz="2000" dirty="0" smtClean="0"/>
              </a:br>
              <a:r>
                <a:rPr lang="en-US" sz="2000" dirty="0" smtClean="0"/>
                <a:t>Base Station</a:t>
              </a:r>
              <a:endParaRPr lang="en-US" sz="20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12" y="1756075"/>
              <a:ext cx="1168700" cy="663838"/>
            </a:xfrm>
            <a:prstGeom prst="rect">
              <a:avLst/>
            </a:prstGeom>
          </p:spPr>
        </p:pic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55512" y="2525275"/>
              <a:ext cx="1834111" cy="47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000" b="1" dirty="0" smtClean="0">
                  <a:cs typeface="Times New Roman" pitchFamily="18" charset="0"/>
                </a:rPr>
                <a:t>u-map </a:t>
              </a:r>
              <a:r>
                <a:rPr lang="en-US" sz="2000" b="1" dirty="0" smtClean="0">
                  <a:latin typeface="+mn-lt"/>
                  <a:cs typeface="Times New Roman" pitchFamily="18" charset="0"/>
                </a:rPr>
                <a:t>client</a:t>
              </a:r>
              <a:endParaRPr lang="el-GR" sz="2000" b="1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790832" y="1927008"/>
              <a:ext cx="4025032" cy="499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25" idx="1"/>
            </p:cNvCxnSpPr>
            <p:nvPr/>
          </p:nvCxnSpPr>
          <p:spPr>
            <a:xfrm flipV="1">
              <a:off x="3357306" y="1874235"/>
              <a:ext cx="2615066" cy="124931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271884" y="1824326"/>
              <a:ext cx="790355" cy="95734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6316200" y="2354342"/>
              <a:ext cx="224398" cy="3692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3" idx="1"/>
            </p:cNvCxnSpPr>
            <p:nvPr/>
          </p:nvCxnSpPr>
          <p:spPr>
            <a:xfrm flipV="1">
              <a:off x="6925384" y="681974"/>
              <a:ext cx="2175658" cy="817700"/>
            </a:xfrm>
            <a:prstGeom prst="straightConnector1">
              <a:avLst/>
            </a:prstGeom>
            <a:ln w="12700"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Arc 35"/>
            <p:cNvSpPr/>
            <p:nvPr/>
          </p:nvSpPr>
          <p:spPr>
            <a:xfrm rot="1185528">
              <a:off x="5162822" y="605113"/>
              <a:ext cx="4704838" cy="1919756"/>
            </a:xfrm>
            <a:prstGeom prst="arc">
              <a:avLst>
                <a:gd name="adj1" fmla="val 11234238"/>
                <a:gd name="adj2" fmla="val 17734119"/>
              </a:avLst>
            </a:prstGeom>
            <a:ln w="127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pic>
          <p:nvPicPr>
            <p:cNvPr id="37" name="Picture 109" descr="pair_mobile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74" y="-604493"/>
              <a:ext cx="1480130" cy="210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55512" y="1243274"/>
              <a:ext cx="1561723" cy="474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Customers</a:t>
              </a:r>
              <a:endParaRPr lang="en-US" sz="20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490" r="4315"/>
            <a:stretch/>
          </p:blipFill>
          <p:spPr>
            <a:xfrm>
              <a:off x="9623199" y="3721810"/>
              <a:ext cx="1437372" cy="138566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355512" y="5672273"/>
              <a:ext cx="11443345" cy="18630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1. Monitor infrastructure  &amp; upload </a:t>
              </a:r>
              <a:r>
                <a:rPr lang="en-US" sz="2400" b="1" dirty="0" smtClean="0"/>
                <a:t>objective measurements </a:t>
              </a:r>
              <a:r>
                <a:rPr lang="en-US" sz="2400" dirty="0" smtClean="0"/>
                <a:t>on server</a:t>
              </a:r>
            </a:p>
            <a:p>
              <a:r>
                <a:rPr lang="en-US" sz="2400" dirty="0" smtClean="0"/>
                <a:t>2. Customers upload their feedback using u-map clients on </a:t>
              </a:r>
              <a:r>
                <a:rPr lang="en-US" sz="2400" dirty="0" err="1" smtClean="0"/>
                <a:t>smartphones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3. Analysis of  </a:t>
              </a:r>
              <a:r>
                <a:rPr lang="en-US" sz="2400" b="1" dirty="0" smtClean="0"/>
                <a:t>objective measurements &amp; subjective feedback</a:t>
              </a:r>
            </a:p>
            <a:p>
              <a:r>
                <a:rPr lang="en-US" sz="2400" dirty="0" smtClean="0"/>
                <a:t>4. </a:t>
              </a:r>
              <a:r>
                <a:rPr lang="en-US" sz="2400" b="1" dirty="0" smtClean="0"/>
                <a:t>Recommendations</a:t>
              </a:r>
              <a:r>
                <a:rPr lang="en-US" sz="2400" dirty="0" smtClean="0"/>
                <a:t>, alerts, and reports are sent to all stakeholders</a:t>
              </a:r>
              <a:endParaRPr lang="en-US" sz="2400" dirty="0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717032"/>
            <a:ext cx="288032" cy="31307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2211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use of u-map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telecommunication markets for selecting the best </a:t>
            </a:r>
            <a:r>
              <a:rPr lang="en-US" sz="2400" dirty="0" err="1" smtClean="0"/>
              <a:t>dataplan</a:t>
            </a:r>
            <a:r>
              <a:rPr lang="en-US" sz="2400" dirty="0" smtClean="0"/>
              <a:t> and telecom operator</a:t>
            </a:r>
          </a:p>
          <a:p>
            <a:r>
              <a:rPr lang="en-US" sz="2400" dirty="0" smtClean="0"/>
              <a:t>Assessment of the quality of water</a:t>
            </a:r>
          </a:p>
          <a:p>
            <a:r>
              <a:rPr lang="en-US" sz="2400" dirty="0" smtClean="0"/>
              <a:t>Assessment of the environmental exposure for pregnancy </a:t>
            </a:r>
            <a:endParaRPr lang="el-G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ustomer-service-carto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276672"/>
            <a:ext cx="3198601" cy="258132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206732" cy="3346706"/>
          </a:xfrm>
          <a:prstGeom prst="rect">
            <a:avLst/>
          </a:prstGeom>
        </p:spPr>
      </p:pic>
      <p:pic>
        <p:nvPicPr>
          <p:cNvPr id="10" name="Picture 33" descr="P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130682"/>
            <a:ext cx="1191263" cy="109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/>
          <p:cNvSpPr/>
          <p:nvPr/>
        </p:nvSpPr>
        <p:spPr>
          <a:xfrm>
            <a:off x="4355976" y="2924944"/>
            <a:ext cx="1800198" cy="11899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 descr="Simulator_corlab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0"/>
            <a:ext cx="2018207" cy="1512168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 rot="10800000">
            <a:off x="1619671" y="2842650"/>
            <a:ext cx="1728192" cy="936104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3995936" y="404664"/>
            <a:ext cx="1152128" cy="648072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air_mobi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1700808"/>
            <a:ext cx="1547664" cy="24044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00192" y="3573016"/>
            <a:ext cx="150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Customers</a:t>
            </a:r>
            <a:endParaRPr lang="el-GR" sz="2400" dirty="0"/>
          </a:p>
        </p:txBody>
      </p:sp>
      <p:pic>
        <p:nvPicPr>
          <p:cNvPr id="22" name="Picture 21" descr="Data_Cent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1" y="3436581"/>
            <a:ext cx="1080121" cy="9176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4008" y="33569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Network</a:t>
            </a:r>
            <a:endParaRPr lang="el-GR" sz="2400" dirty="0"/>
          </a:p>
        </p:txBody>
      </p:sp>
      <p:pic>
        <p:nvPicPr>
          <p:cNvPr id="24" name="Picture 23" descr="spotify_us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2708920"/>
            <a:ext cx="972010" cy="6485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3861048"/>
            <a:ext cx="163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center</a:t>
            </a:r>
            <a:endParaRPr lang="el-GR" sz="2400" dirty="0"/>
          </a:p>
        </p:txBody>
      </p:sp>
      <p:pic>
        <p:nvPicPr>
          <p:cNvPr id="23" name="Picture 22" descr="wireshar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332656"/>
            <a:ext cx="1907704" cy="14234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55776" y="4005064"/>
            <a:ext cx="231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u-map</a:t>
            </a:r>
            <a:r>
              <a:rPr lang="en-US" sz="2400" dirty="0" smtClean="0"/>
              <a:t> server</a:t>
            </a:r>
            <a:endParaRPr lang="el-G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084168" y="2276872"/>
            <a:ext cx="1632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u-map</a:t>
            </a:r>
            <a:r>
              <a:rPr lang="en-US" sz="2200" dirty="0" smtClean="0"/>
              <a:t> client</a:t>
            </a:r>
            <a:endParaRPr lang="el-GR" sz="2200" dirty="0"/>
          </a:p>
        </p:txBody>
      </p:sp>
      <p:cxnSp>
        <p:nvCxnSpPr>
          <p:cNvPr id="33" name="Straight Arrow Connector 32"/>
          <p:cNvCxnSpPr>
            <a:endCxn id="13" idx="2"/>
          </p:cNvCxnSpPr>
          <p:nvPr/>
        </p:nvCxnSpPr>
        <p:spPr>
          <a:xfrm flipV="1">
            <a:off x="3419872" y="3519943"/>
            <a:ext cx="941688" cy="1061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724128" y="3140968"/>
            <a:ext cx="720080" cy="937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1"/>
          <p:cNvGrpSpPr/>
          <p:nvPr/>
        </p:nvGrpSpPr>
        <p:grpSpPr>
          <a:xfrm>
            <a:off x="0" y="4869160"/>
            <a:ext cx="8604448" cy="1772819"/>
            <a:chOff x="-144016" y="181182"/>
            <a:chExt cx="8604448" cy="1772819"/>
          </a:xfrm>
        </p:grpSpPr>
        <p:sp>
          <p:nvSpPr>
            <p:cNvPr id="28" name="Rectangle 27"/>
            <p:cNvSpPr/>
            <p:nvPr/>
          </p:nvSpPr>
          <p:spPr>
            <a:xfrm>
              <a:off x="3275856" y="325198"/>
              <a:ext cx="327585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 Reduces overhead, administrative support &amp; results in </a:t>
              </a:r>
              <a:r>
                <a:rPr lang="en-US" b="1" dirty="0" smtClean="0">
                  <a:solidFill>
                    <a:srgbClr val="002060"/>
                  </a:solidFill>
                </a:rPr>
                <a:t>faster responses, better resource management, </a:t>
              </a:r>
              <a:r>
                <a:rPr lang="en-US" dirty="0" smtClean="0"/>
                <a:t>with </a:t>
              </a:r>
              <a:r>
                <a:rPr lang="en-US" b="1" dirty="0" smtClean="0">
                  <a:solidFill>
                    <a:srgbClr val="002060"/>
                  </a:solidFill>
                </a:rPr>
                <a:t>lower cost </a:t>
              </a:r>
              <a:endParaRPr lang="el-GR" dirty="0"/>
            </a:p>
          </p:txBody>
        </p:sp>
        <p:grpSp>
          <p:nvGrpSpPr>
            <p:cNvPr id="3" name="Group 18"/>
            <p:cNvGrpSpPr/>
            <p:nvPr/>
          </p:nvGrpSpPr>
          <p:grpSpPr>
            <a:xfrm>
              <a:off x="-72008" y="181182"/>
              <a:ext cx="8392959" cy="1772819"/>
              <a:chOff x="405682" y="3922748"/>
              <a:chExt cx="7210428" cy="1440414"/>
            </a:xfrm>
          </p:grpSpPr>
          <p:pic>
            <p:nvPicPr>
              <p:cNvPr id="32" name="Picture 31" descr="network_operators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90379" y="4613736"/>
                <a:ext cx="1338257" cy="749424"/>
              </a:xfrm>
              <a:prstGeom prst="rect">
                <a:avLst/>
              </a:prstGeom>
            </p:spPr>
          </p:pic>
          <p:cxnSp>
            <p:nvCxnSpPr>
              <p:cNvPr id="34" name="Straight Connector 33"/>
              <p:cNvCxnSpPr/>
              <p:nvPr/>
            </p:nvCxnSpPr>
            <p:spPr>
              <a:xfrm flipV="1">
                <a:off x="6468196" y="3922748"/>
                <a:ext cx="1147914" cy="73358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828517" y="4661084"/>
                <a:ext cx="1299110" cy="7020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36" descr="verizon-truck-1-ss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67544" y="4593540"/>
                <a:ext cx="1152128" cy="769622"/>
              </a:xfrm>
              <a:prstGeom prst="rect">
                <a:avLst/>
              </a:prstGeom>
            </p:spPr>
          </p:pic>
          <p:cxnSp>
            <p:nvCxnSpPr>
              <p:cNvPr id="38" name="Straight Connector 37"/>
              <p:cNvCxnSpPr/>
              <p:nvPr/>
            </p:nvCxnSpPr>
            <p:spPr>
              <a:xfrm>
                <a:off x="405682" y="4661084"/>
                <a:ext cx="1051661" cy="7020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67544" y="4602578"/>
                <a:ext cx="1051661" cy="76058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7200800" y="181184"/>
              <a:ext cx="1259632" cy="9435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-144016" y="531930"/>
              <a:ext cx="28566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No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smtClean="0">
                  <a:solidFill>
                    <a:srgbClr val="002060"/>
                  </a:solidFill>
                </a:rPr>
                <a:t>extra cost </a:t>
              </a:r>
              <a:r>
                <a:rPr lang="en-US" dirty="0" smtClean="0"/>
                <a:t>for monitoring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1907704" y="5733256"/>
            <a:ext cx="1296144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0" y="4509120"/>
            <a:ext cx="9144000" cy="0"/>
          </a:xfrm>
          <a:prstGeom prst="line">
            <a:avLst/>
          </a:prstGeom>
          <a:ln w="57150"/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/>
          <p:nvPr/>
        </p:nvGrpSpPr>
        <p:grpSpPr>
          <a:xfrm>
            <a:off x="0" y="0"/>
            <a:ext cx="12316886" cy="6421397"/>
            <a:chOff x="424" y="-589888"/>
            <a:chExt cx="11057305" cy="5442170"/>
          </a:xfrm>
        </p:grpSpPr>
        <p:sp>
          <p:nvSpPr>
            <p:cNvPr id="2" name="TextBox 40"/>
            <p:cNvSpPr txBox="1">
              <a:spLocks noChangeArrowheads="1"/>
            </p:cNvSpPr>
            <p:nvPr/>
          </p:nvSpPr>
          <p:spPr bwMode="auto">
            <a:xfrm>
              <a:off x="9716180" y="1585141"/>
              <a:ext cx="165840" cy="33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l-GR" sz="2000" b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91889" y="1414207"/>
              <a:ext cx="165840" cy="339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l-GR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43752" y="2610742"/>
              <a:ext cx="2882962" cy="33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 </a:t>
              </a:r>
              <a:endParaRPr 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87175" y="96022"/>
              <a:ext cx="3107836" cy="33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86110" y="2657435"/>
              <a:ext cx="2540190" cy="2080596"/>
            </a:xfrm>
            <a:prstGeom prst="rect">
              <a:avLst/>
            </a:prstGeom>
          </p:spPr>
        </p:pic>
        <p:cxnSp>
          <p:nvCxnSpPr>
            <p:cNvPr id="12" name="Elbow Connector 11"/>
            <p:cNvCxnSpPr/>
            <p:nvPr/>
          </p:nvCxnSpPr>
          <p:spPr>
            <a:xfrm rot="10800000">
              <a:off x="1674958" y="4253459"/>
              <a:ext cx="1394214" cy="224277"/>
            </a:xfrm>
            <a:prstGeom prst="bentConnector3">
              <a:avLst>
                <a:gd name="adj1" fmla="val 99735"/>
              </a:avLst>
            </a:prstGeom>
            <a:ln w="76200">
              <a:solidFill>
                <a:srgbClr val="3CE4EC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flipV="1">
              <a:off x="5036740" y="4134108"/>
              <a:ext cx="2232660" cy="341849"/>
            </a:xfrm>
            <a:prstGeom prst="bentConnector3">
              <a:avLst>
                <a:gd name="adj1" fmla="val 100512"/>
              </a:avLst>
            </a:prstGeom>
            <a:ln w="76200">
              <a:solidFill>
                <a:srgbClr val="3CE4EC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>
            <a:xfrm flipV="1">
              <a:off x="4974151" y="4100967"/>
              <a:ext cx="998220" cy="376770"/>
            </a:xfrm>
            <a:prstGeom prst="bentConnector3">
              <a:avLst>
                <a:gd name="adj1" fmla="val 98855"/>
              </a:avLst>
            </a:prstGeom>
            <a:ln w="76200">
              <a:solidFill>
                <a:srgbClr val="3CE4EC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77822" y="3265877"/>
              <a:ext cx="995603" cy="99560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85849" y="3518438"/>
              <a:ext cx="885070" cy="88507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6595" y="3536752"/>
              <a:ext cx="1596443" cy="1037004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H="1">
              <a:off x="3011289" y="3228750"/>
              <a:ext cx="7197" cy="12022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99799" y="2779498"/>
              <a:ext cx="945664" cy="300627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648307" y="2757036"/>
              <a:ext cx="1721" cy="1674137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36718" y="2173009"/>
              <a:ext cx="638541" cy="6385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52336" y="2716465"/>
              <a:ext cx="512285" cy="51228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13766" y="2274089"/>
              <a:ext cx="536321" cy="53632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24" y="4513187"/>
              <a:ext cx="2026099" cy="339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Health Organization</a:t>
              </a:r>
              <a:endParaRPr lang="en-US" sz="2000" dirty="0"/>
            </a:p>
          </p:txBody>
        </p:sp>
        <p:pic>
          <p:nvPicPr>
            <p:cNvPr id="25" name="Picture 4" descr="cellular_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551" y="1134482"/>
              <a:ext cx="563419" cy="622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55512" y="2641481"/>
              <a:ext cx="2371983" cy="33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28208" y="4391133"/>
              <a:ext cx="3049855" cy="33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sensors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5831" y="1377593"/>
              <a:ext cx="165840" cy="313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l-GR" dirty="0" smtClean="0"/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55512" y="2183408"/>
              <a:ext cx="165840" cy="33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l-GR" sz="2000" b="1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>
              <a:endCxn id="25" idx="1"/>
            </p:cNvCxnSpPr>
            <p:nvPr/>
          </p:nvCxnSpPr>
          <p:spPr>
            <a:xfrm flipV="1">
              <a:off x="3303086" y="1445967"/>
              <a:ext cx="2676465" cy="135846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901600" y="1824326"/>
              <a:ext cx="160640" cy="46706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6572374" y="1744947"/>
              <a:ext cx="224398" cy="3692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7" name="Picture 109" descr="pair_mobile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855" y="-589888"/>
              <a:ext cx="872125" cy="12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496704" y="607447"/>
              <a:ext cx="2003968" cy="112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  Customers provide feedback</a:t>
              </a:r>
            </a:p>
            <a:p>
              <a:r>
                <a:rPr lang="en-US" sz="2000" dirty="0" smtClean="0"/>
                <a:t>about color, odor, appearance, taste</a:t>
              </a:r>
              <a:endParaRPr lang="en-US" sz="2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131242" y="485392"/>
              <a:ext cx="4054735" cy="109849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04864"/>
            <a:ext cx="2051517" cy="21731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36912"/>
            <a:ext cx="432048" cy="46961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6" name="Straight Arrow Connector 45"/>
          <p:cNvCxnSpPr/>
          <p:nvPr/>
        </p:nvCxnSpPr>
        <p:spPr>
          <a:xfrm flipH="1">
            <a:off x="7092283" y="1166192"/>
            <a:ext cx="859022" cy="89465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Data_Cent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127918"/>
            <a:ext cx="1008112" cy="8721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0"/>
            <a:ext cx="1152127" cy="11096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90" r="4315"/>
          <a:stretch/>
        </p:blipFill>
        <p:spPr>
          <a:xfrm>
            <a:off x="2267744" y="620688"/>
            <a:ext cx="999097" cy="980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3" y="0"/>
            <a:ext cx="660898" cy="1174612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62" idx="2"/>
          </p:cNvCxnSpPr>
          <p:nvPr/>
        </p:nvCxnSpPr>
        <p:spPr>
          <a:xfrm>
            <a:off x="6790160" y="1380838"/>
            <a:ext cx="230112" cy="60800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2" descr="http://www.esmobileweb.com/img/us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779931" cy="98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>
            <a:endCxn id="62" idx="1"/>
          </p:cNvCxnSpPr>
          <p:nvPr/>
        </p:nvCxnSpPr>
        <p:spPr>
          <a:xfrm flipV="1">
            <a:off x="5508104" y="1180783"/>
            <a:ext cx="360040" cy="59203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>
            <a:off x="2843808" y="260648"/>
            <a:ext cx="2808312" cy="567017"/>
          </a:xfrm>
          <a:prstGeom prst="arc">
            <a:avLst>
              <a:gd name="adj1" fmla="val 10768932"/>
              <a:gd name="adj2" fmla="val 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700808"/>
            <a:ext cx="674927" cy="54539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979712" y="4797152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Water Distribution Network</a:t>
            </a:r>
            <a:endParaRPr lang="el-GR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427984" y="2276872"/>
            <a:ext cx="1766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QoWater</a:t>
            </a:r>
            <a:r>
              <a:rPr lang="en-US" sz="2000" dirty="0" smtClean="0"/>
              <a:t> client</a:t>
            </a:r>
            <a:endParaRPr lang="el-GR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5868144" y="980728"/>
            <a:ext cx="1844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QoWater</a:t>
            </a:r>
            <a:r>
              <a:rPr lang="en-US" sz="2000" dirty="0" smtClean="0"/>
              <a:t> server</a:t>
            </a:r>
            <a:endParaRPr lang="el-GR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3347864" y="90872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Regulators or providers</a:t>
            </a:r>
            <a:endParaRPr lang="el-GR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2915816" y="5949280"/>
            <a:ext cx="88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</a:t>
            </a:r>
            <a:endParaRPr lang="el-GR" dirty="0"/>
          </a:p>
        </p:txBody>
      </p:sp>
      <p:sp>
        <p:nvSpPr>
          <p:cNvPr id="65" name="TextBox 64"/>
          <p:cNvSpPr txBox="1"/>
          <p:nvPr/>
        </p:nvSpPr>
        <p:spPr>
          <a:xfrm>
            <a:off x="7164288" y="5877272"/>
            <a:ext cx="88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</a:t>
            </a:r>
            <a:endParaRPr lang="el-GR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5943600" y="4055165"/>
            <a:ext cx="39757" cy="1961322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0" y="62373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Sensors measure </a:t>
            </a:r>
            <a:r>
              <a:rPr lang="en-US" b="1" dirty="0" smtClean="0"/>
              <a:t>chemical &amp; biological </a:t>
            </a:r>
            <a:r>
              <a:rPr lang="en-US" dirty="0" smtClean="0"/>
              <a:t>parameters </a:t>
            </a:r>
          </a:p>
          <a:p>
            <a:pPr algn="r"/>
            <a:r>
              <a:rPr lang="en-US" dirty="0" smtClean="0"/>
              <a:t>(</a:t>
            </a:r>
            <a:r>
              <a:rPr lang="en-US" dirty="0" err="1" smtClean="0"/>
              <a:t>e.g</a:t>
            </a:r>
            <a:r>
              <a:rPr lang="en-US" dirty="0" smtClean="0"/>
              <a:t>, PH, conductivity, Oxidation reduction potential, Ion Chlorine) 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2211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Participatory Measurement </a:t>
            </a:r>
            <a:r>
              <a:rPr lang="en-US" dirty="0" smtClean="0"/>
              <a:t>Studies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“Out in the wild” participatory studies</a:t>
            </a:r>
          </a:p>
          <a:p>
            <a:pPr lvl="1"/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Diverse conditions</a:t>
            </a:r>
            <a:endParaRPr lang="en-US" sz="2200" dirty="0" smtClean="0"/>
          </a:p>
          <a:p>
            <a:pPr lvl="1"/>
            <a:r>
              <a:rPr lang="en-US" sz="2200" dirty="0" smtClean="0"/>
              <a:t>Relatively small costs, larger scales</a:t>
            </a:r>
          </a:p>
          <a:p>
            <a:pPr lvl="1"/>
            <a:r>
              <a:rPr lang="en-US" sz="2200" dirty="0" smtClean="0"/>
              <a:t>Limited contextual knowledge</a:t>
            </a:r>
          </a:p>
          <a:p>
            <a:pPr lvl="1"/>
            <a:endParaRPr lang="en-US" sz="1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l-G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396335"/>
            <a:ext cx="765607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Inferring the user engagement vs. getting explicit feedback</a:t>
            </a:r>
            <a:endParaRPr lang="el-GR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u-map</a:t>
            </a:r>
            <a:r>
              <a:rPr lang="en-US" dirty="0" smtClean="0">
                <a:solidFill>
                  <a:srgbClr val="002060"/>
                </a:solidFill>
              </a:rPr>
              <a:t>: user-centric QoE geo-database for recommendations &amp; feedback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628802"/>
            <a:ext cx="4497388" cy="44973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   Client-to-Server</a:t>
            </a:r>
            <a:r>
              <a:rPr lang="en-US" sz="2400" dirty="0" smtClean="0"/>
              <a:t> architecture</a:t>
            </a:r>
          </a:p>
          <a:p>
            <a:endParaRPr lang="en-US" sz="1200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u-map clients </a:t>
            </a:r>
            <a:r>
              <a:rPr lang="en-US" sz="2400" dirty="0" smtClean="0"/>
              <a:t>on smart-phones</a:t>
            </a:r>
          </a:p>
          <a:p>
            <a:pPr lvl="1"/>
            <a:r>
              <a:rPr lang="en-US" sz="2400" dirty="0" smtClean="0"/>
              <a:t>Collect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measurements,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opinion scores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customer feedback </a:t>
            </a:r>
            <a:r>
              <a:rPr lang="en-US" sz="2400" dirty="0" smtClean="0"/>
              <a:t>and store them locally</a:t>
            </a:r>
          </a:p>
          <a:p>
            <a:pPr lvl="1"/>
            <a:r>
              <a:rPr lang="en-US" sz="2400" dirty="0" smtClean="0"/>
              <a:t>Upload traces to u-map server</a:t>
            </a:r>
          </a:p>
          <a:p>
            <a:pPr lvl="1"/>
            <a:r>
              <a:rPr lang="en-US" sz="2400" dirty="0" smtClean="0"/>
              <a:t>Query u-map server</a:t>
            </a:r>
          </a:p>
          <a:p>
            <a:pPr lvl="1">
              <a:buNone/>
            </a:pPr>
            <a:endParaRPr lang="en-US" sz="1300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u-map server</a:t>
            </a:r>
          </a:p>
          <a:p>
            <a:pPr lvl="1"/>
            <a:r>
              <a:rPr lang="en-US" sz="2400" dirty="0" smtClean="0"/>
              <a:t>Collects traces &amp; stores them in </a:t>
            </a:r>
            <a:r>
              <a:rPr lang="en-US" sz="2400" dirty="0" err="1" smtClean="0"/>
              <a:t>spatio</a:t>
            </a:r>
            <a:r>
              <a:rPr lang="en-US" sz="2400" dirty="0" smtClean="0"/>
              <a:t>-temporal geo-DB</a:t>
            </a:r>
          </a:p>
          <a:p>
            <a:pPr lvl="1"/>
            <a:r>
              <a:rPr lang="en-US" sz="2400" dirty="0" smtClean="0"/>
              <a:t>Responds to queries sent by users/customers &amp; service/content providers</a:t>
            </a:r>
          </a:p>
          <a:p>
            <a:pPr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14" name="Text Placeholder 9"/>
          <p:cNvSpPr>
            <a:spLocks noGrp="1"/>
          </p:cNvSpPr>
          <p:nvPr>
            <p:ph sz="quarter" idx="4"/>
          </p:nvPr>
        </p:nvSpPr>
        <p:spPr>
          <a:xfrm>
            <a:off x="4499994" y="1556792"/>
            <a:ext cx="4644007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ym typeface="Wingdings"/>
              </a:rPr>
              <a:t></a:t>
            </a:r>
            <a:r>
              <a:rPr lang="en-US" sz="2200" dirty="0" smtClean="0"/>
              <a:t>Can be designed according to different </a:t>
            </a:r>
            <a:r>
              <a:rPr lang="en-US" sz="2200" b="1" dirty="0" smtClean="0">
                <a:solidFill>
                  <a:srgbClr val="002060"/>
                </a:solidFill>
              </a:rPr>
              <a:t>business </a:t>
            </a:r>
            <a:r>
              <a:rPr lang="en-US" sz="2200" dirty="0" smtClean="0"/>
              <a:t>models: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e.g., provider-driven or a third-party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200" dirty="0" smtClean="0"/>
              <a:t>Strong </a:t>
            </a:r>
            <a:r>
              <a:rPr lang="en-US" sz="2200" b="1" dirty="0" smtClean="0">
                <a:solidFill>
                  <a:srgbClr val="002060"/>
                </a:solidFill>
              </a:rPr>
              <a:t>access control  </a:t>
            </a:r>
            <a:r>
              <a:rPr lang="en-US" sz="2200" dirty="0" smtClean="0"/>
              <a:t>that applies privacy rules</a:t>
            </a:r>
          </a:p>
          <a:p>
            <a:endParaRPr lang="en-US" sz="2200" b="1" dirty="0" smtClean="0">
              <a:solidFill>
                <a:srgbClr val="002060"/>
              </a:solidFill>
            </a:endParaRPr>
          </a:p>
          <a:p>
            <a:r>
              <a:rPr lang="en-US" sz="2200" dirty="0" smtClean="0"/>
              <a:t>Provision of </a:t>
            </a:r>
            <a:r>
              <a:rPr lang="en-US" sz="2200" b="1" dirty="0" smtClean="0">
                <a:solidFill>
                  <a:srgbClr val="002060"/>
                </a:solidFill>
              </a:rPr>
              <a:t>incentives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            improved QoE </a:t>
            </a:r>
            <a:r>
              <a:rPr lang="en-US" sz="2200" dirty="0" smtClean="0"/>
              <a:t>in services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             </a:t>
            </a:r>
            <a:r>
              <a:rPr lang="en-US" sz="2000" dirty="0" smtClean="0"/>
              <a:t>reputation, altruism, </a:t>
            </a:r>
          </a:p>
          <a:p>
            <a:pPr>
              <a:buNone/>
            </a:pPr>
            <a:r>
              <a:rPr lang="en-US" sz="2000" dirty="0" smtClean="0"/>
              <a:t>              payment (e.g., free SMS, calls)</a:t>
            </a:r>
          </a:p>
          <a:p>
            <a:pPr>
              <a:buNone/>
            </a:pPr>
            <a:endParaRPr lang="en-US" sz="2000" b="1" dirty="0" smtClean="0"/>
          </a:p>
          <a:p>
            <a:endParaRPr lang="el-GR" sz="2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590C-E3D4-4FA3-BC76-2DDCB275301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27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Maria-Papadopouli\AppData\Local\Temp\Rar$DI00.940\heraklion_polyg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3042" cy="6858000"/>
          </a:xfrm>
          <a:prstGeom prst="rect">
            <a:avLst/>
          </a:prstGeom>
          <a:noFill/>
        </p:spPr>
      </p:pic>
      <p:pic>
        <p:nvPicPr>
          <p:cNvPr id="57347" name="Picture 3" descr="C:\Users\Maria-Papadopouli\AppData\Local\Temp\Rar$DI03.187\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958" y="0"/>
            <a:ext cx="4063042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590C-E3D4-4FA3-BC76-2DDCB2753019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043608" y="1196752"/>
            <a:ext cx="739529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U-map runs a localization system, which  positions the user at a Google map.</a:t>
            </a:r>
          </a:p>
          <a:p>
            <a:r>
              <a:rPr lang="en-US" dirty="0" smtClean="0"/>
              <a:t>There are pre-determined  regions for the queries  (e.g., entire city, island) or</a:t>
            </a:r>
          </a:p>
          <a:p>
            <a:r>
              <a:rPr lang="en-US" dirty="0" smtClean="0"/>
              <a:t>the user can indicate the region of interest  using the GUI/ touch screen </a:t>
            </a:r>
          </a:p>
          <a:p>
            <a:r>
              <a:rPr lang="en-US" dirty="0" smtClean="0"/>
              <a:t>and “drawing” a </a:t>
            </a:r>
            <a:r>
              <a:rPr lang="en-US" dirty="0" err="1" smtClean="0"/>
              <a:t>polygong</a:t>
            </a:r>
            <a:r>
              <a:rPr lang="en-US" dirty="0" smtClean="0"/>
              <a:t> or a path.</a:t>
            </a:r>
            <a:endParaRPr lang="el-GR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99793" y="1484784"/>
            <a:ext cx="2808312" cy="1584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80112" y="1484784"/>
            <a:ext cx="2304256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590C-E3D4-4FA3-BC76-2DDCB2753019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 flipH="1">
            <a:off x="8839200" y="6640652"/>
            <a:ext cx="1125270" cy="23322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7590C-E3D4-4FA3-BC76-2DDCB275301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0" y="1628800"/>
            <a:ext cx="9144000" cy="5043142"/>
            <a:chOff x="0" y="1814858"/>
            <a:chExt cx="9144000" cy="5043142"/>
          </a:xfrm>
        </p:grpSpPr>
        <p:pic>
          <p:nvPicPr>
            <p:cNvPr id="7" name="Picture 2" descr="C:\Users\Maria-Papadopouli\AppData\Local\Temp\Rar$DI07.485\qoe_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814858"/>
              <a:ext cx="2987824" cy="5043142"/>
            </a:xfrm>
            <a:prstGeom prst="rect">
              <a:avLst/>
            </a:prstGeom>
            <a:noFill/>
          </p:spPr>
        </p:pic>
        <p:pic>
          <p:nvPicPr>
            <p:cNvPr id="9" name="Picture 3" descr="C:\Users\Maria-Papadopouli\AppData\Local\Temp\Rar$DI10.046\qoe_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1844824"/>
              <a:ext cx="2970071" cy="5013176"/>
            </a:xfrm>
            <a:prstGeom prst="rect">
              <a:avLst/>
            </a:prstGeom>
            <a:noFill/>
          </p:spPr>
        </p:pic>
        <p:pic>
          <p:nvPicPr>
            <p:cNvPr id="10" name="Picture 4" descr="C:\Users\Maria-Papadopouli\AppData\Local\Temp\Rar$DI13.736\qoe_problem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176" y="1814859"/>
              <a:ext cx="2987824" cy="504314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8095"/>
            <a:ext cx="4067944" cy="677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37255"/>
            <a:ext cx="4032448" cy="67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59046922"/>
      </p:ext>
    </p:extLst>
  </p:cSld>
  <p:clrMapOvr>
    <a:masterClrMapping/>
  </p:clrMapOvr>
  <p:transition advTm="1703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40635"/>
            <a:ext cx="4032448" cy="672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8640"/>
            <a:ext cx="3974842" cy="662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59046922"/>
      </p:ext>
    </p:extLst>
  </p:cSld>
  <p:clrMapOvr>
    <a:masterClrMapping/>
  </p:clrMapOvr>
  <p:transition advTm="3216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784976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Growth </a:t>
            </a:r>
            <a:r>
              <a:rPr lang="en-US" sz="3600" dirty="0" smtClean="0"/>
              <a:t>opportunities in Mobile Computing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7128792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 Trends that cause this growth</a:t>
            </a:r>
            <a:r>
              <a:rPr lang="en-US" sz="2200" dirty="0"/>
              <a:t>: </a:t>
            </a:r>
            <a:endParaRPr lang="en-US" sz="2200" dirty="0" smtClean="0"/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obile </a:t>
            </a:r>
            <a:r>
              <a:rPr lang="en-US" sz="2200" dirty="0"/>
              <a:t>device capacity </a:t>
            </a:r>
            <a:r>
              <a:rPr lang="en-US" sz="2200" dirty="0" smtClean="0"/>
              <a:t>growth</a:t>
            </a:r>
          </a:p>
          <a:p>
            <a:pPr lvl="1"/>
            <a:r>
              <a:rPr lang="en-US" sz="2200" dirty="0" smtClean="0"/>
              <a:t> </a:t>
            </a:r>
            <a:r>
              <a:rPr lang="en-US" sz="2200" dirty="0"/>
              <a:t>advances </a:t>
            </a:r>
            <a:r>
              <a:rPr lang="en-US" sz="2200" dirty="0" smtClean="0"/>
              <a:t>in networks</a:t>
            </a:r>
          </a:p>
          <a:p>
            <a:pPr lvl="1"/>
            <a:r>
              <a:rPr lang="en-US" sz="2200" b="1" dirty="0" smtClean="0"/>
              <a:t>cloud services</a:t>
            </a:r>
          </a:p>
          <a:p>
            <a:pPr lvl="1"/>
            <a:r>
              <a:rPr lang="en-US" sz="2200" dirty="0" smtClean="0"/>
              <a:t>user-generated content</a:t>
            </a:r>
          </a:p>
          <a:p>
            <a:pPr lvl="1"/>
            <a:r>
              <a:rPr lang="en-US" sz="2200" dirty="0" smtClean="0"/>
              <a:t>mobile services</a:t>
            </a:r>
          </a:p>
          <a:p>
            <a:pPr lvl="1"/>
            <a:r>
              <a:rPr lang="en-US" sz="2200" b="1" dirty="0" smtClean="0"/>
              <a:t>virtualization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1A353-B961-4019-A3F6-44829A67B3EC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148064" y="609329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</a:t>
            </a:r>
            <a:endParaRPr lang="el-GR" sz="1700" dirty="0"/>
          </a:p>
        </p:txBody>
      </p:sp>
      <p:sp>
        <p:nvSpPr>
          <p:cNvPr id="9" name="Rectangle 8"/>
          <p:cNvSpPr/>
          <p:nvPr/>
        </p:nvSpPr>
        <p:spPr>
          <a:xfrm>
            <a:off x="1547664" y="4509120"/>
            <a:ext cx="72008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Service oriented technologies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Business </a:t>
            </a:r>
            <a:r>
              <a:rPr lang="en-US" sz="2400" dirty="0" smtClean="0"/>
              <a:t>aspects of </a:t>
            </a:r>
            <a:r>
              <a:rPr lang="en-US" sz="2400" b="1" dirty="0" smtClean="0"/>
              <a:t>service composition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People in services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Service innovation management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890457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>
            <a:off x="5724130" y="5373216"/>
            <a:ext cx="1800198" cy="11899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590C-E3D4-4FA3-BC76-2DDCB2753019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4" name="Picture 3" descr="Simulator_corla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4614" y="1696668"/>
            <a:ext cx="2504258" cy="1876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3000" dirty="0" smtClean="0"/>
              <a:t>u-map</a:t>
            </a:r>
            <a:r>
              <a:rPr lang="en-US" sz="2800" dirty="0" smtClean="0"/>
              <a:t> </a:t>
            </a:r>
            <a:r>
              <a:rPr lang="en-US" sz="2400" dirty="0" smtClean="0"/>
              <a:t>feeds the analysis platform with </a:t>
            </a:r>
            <a:r>
              <a:rPr lang="en-US" sz="2400" b="1" dirty="0" smtClean="0"/>
              <a:t>real </a:t>
            </a:r>
            <a:r>
              <a:rPr lang="en-US" sz="2400" b="1" dirty="0" smtClean="0">
                <a:solidFill>
                  <a:srgbClr val="1F497D"/>
                </a:solidFill>
              </a:rPr>
              <a:t>customer</a:t>
            </a:r>
            <a:r>
              <a:rPr lang="en-US" sz="2400" b="1" dirty="0" smtClean="0"/>
              <a:t> data, </a:t>
            </a:r>
            <a:r>
              <a:rPr lang="en-US" sz="2400" dirty="0" smtClean="0"/>
              <a:t>so the business-driven assessment becomes more </a:t>
            </a:r>
            <a:r>
              <a:rPr lang="en-US" sz="2400" b="1" dirty="0" smtClean="0"/>
              <a:t>accurate, relevant</a:t>
            </a:r>
            <a:r>
              <a:rPr lang="en-US" sz="2400" dirty="0" smtClean="0"/>
              <a:t>, </a:t>
            </a:r>
            <a:r>
              <a:rPr lang="en-US" sz="2400" b="1" dirty="0" smtClean="0"/>
              <a:t>faster.</a:t>
            </a:r>
          </a:p>
          <a:p>
            <a:endParaRPr lang="en-US" sz="2400" b="1" dirty="0" smtClean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560276"/>
            <a:ext cx="4221679" cy="2713548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 rot="10800000">
            <a:off x="1619672" y="5085184"/>
            <a:ext cx="2703388" cy="279854"/>
          </a:xfrm>
          <a:prstGeom prst="curvedConnector3">
            <a:avLst>
              <a:gd name="adj1" fmla="val 62126"/>
            </a:avLst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2286000" y="2060848"/>
            <a:ext cx="1565920" cy="576064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3" descr="P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45224"/>
            <a:ext cx="1335488" cy="12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air_mobi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4453595"/>
            <a:ext cx="1547664" cy="24044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65683" y="6396335"/>
            <a:ext cx="878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Users</a:t>
            </a:r>
            <a:endParaRPr lang="el-GR" sz="2400" dirty="0"/>
          </a:p>
        </p:txBody>
      </p:sp>
      <p:pic>
        <p:nvPicPr>
          <p:cNvPr id="22" name="Picture 21" descr="Data_Cent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5373216"/>
            <a:ext cx="1747578" cy="1484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8144" y="558924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Network</a:t>
            </a:r>
            <a:endParaRPr lang="el-GR" sz="2400" dirty="0"/>
          </a:p>
        </p:txBody>
      </p:sp>
      <p:pic>
        <p:nvPicPr>
          <p:cNvPr id="24" name="Picture 23" descr="spotify_us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653136"/>
            <a:ext cx="972010" cy="6485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6396335"/>
            <a:ext cx="163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center</a:t>
            </a:r>
            <a:endParaRPr lang="el-GR" sz="2400" dirty="0"/>
          </a:p>
        </p:txBody>
      </p:sp>
      <p:pic>
        <p:nvPicPr>
          <p:cNvPr id="23" name="Picture 22" descr="wireshar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50274" y="1700808"/>
            <a:ext cx="3093727" cy="2308396"/>
          </a:xfrm>
          <a:prstGeom prst="rect">
            <a:avLst/>
          </a:prstGeom>
        </p:spPr>
      </p:pic>
      <p:pic>
        <p:nvPicPr>
          <p:cNvPr id="12" name="Picture 11" descr="tma.cos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 flipH="1">
            <a:off x="4485308" y="5315892"/>
            <a:ext cx="1008112" cy="1554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1800" y="6396339"/>
            <a:ext cx="231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u-map</a:t>
            </a:r>
            <a:r>
              <a:rPr lang="en-US" sz="2400" dirty="0" smtClean="0"/>
              <a:t> server</a:t>
            </a:r>
            <a:endParaRPr lang="el-GR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899592" y="198884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CoRLAB</a:t>
            </a:r>
            <a:endParaRPr lang="el-GR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44008" y="4797152"/>
            <a:ext cx="176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u-map</a:t>
            </a:r>
            <a:r>
              <a:rPr lang="en-US" sz="2400" dirty="0" smtClean="0"/>
              <a:t> client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ustomer-service-carto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4747" y="2780928"/>
            <a:ext cx="2855273" cy="230425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u-map is a cost-saving system. </a:t>
            </a:r>
            <a:endParaRPr lang="el-GR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499992" cy="558924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To ensure scalability, u-map </a:t>
            </a:r>
            <a:r>
              <a:rPr lang="en-US" sz="2400" dirty="0" smtClean="0"/>
              <a:t>is envisioned as a </a:t>
            </a:r>
            <a:r>
              <a:rPr lang="en-US" sz="2400" b="1" dirty="0" smtClean="0">
                <a:solidFill>
                  <a:srgbClr val="002060"/>
                </a:solidFill>
              </a:rPr>
              <a:t>cloud service</a:t>
            </a:r>
            <a:r>
              <a:rPr lang="en-US" sz="2400" dirty="0" smtClean="0"/>
              <a:t>, taking advantage of</a:t>
            </a:r>
          </a:p>
          <a:p>
            <a:pPr>
              <a:buNone/>
            </a:pPr>
            <a:r>
              <a:rPr lang="en-US" sz="2400" b="1" dirty="0" smtClean="0"/>
              <a:t>     </a:t>
            </a:r>
            <a:r>
              <a:rPr lang="en-US" sz="2400" b="1" dirty="0" smtClean="0">
                <a:solidFill>
                  <a:srgbClr val="002060"/>
                </a:solidFill>
              </a:rPr>
              <a:t>inexpensive &amp; flexible </a:t>
            </a:r>
            <a:r>
              <a:rPr lang="en-US" sz="2400" dirty="0" smtClean="0"/>
              <a:t>platforms</a:t>
            </a:r>
          </a:p>
          <a:p>
            <a:pPr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No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extra cost </a:t>
            </a:r>
            <a:r>
              <a:rPr lang="en-US" sz="2400" dirty="0" smtClean="0"/>
              <a:t>for monitoring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1475656" y="4941168"/>
            <a:ext cx="5976664" cy="1782960"/>
          </a:xfrm>
          <a:solidFill>
            <a:srgbClr val="EBF1DE"/>
          </a:solidFill>
          <a:ln w="28575"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Cost: </a:t>
            </a:r>
            <a:r>
              <a:rPr lang="en-US" sz="2400" b="1" dirty="0" smtClean="0">
                <a:solidFill>
                  <a:srgbClr val="002060"/>
                </a:solidFill>
              </a:rPr>
              <a:t>u-map software</a:t>
            </a:r>
            <a:r>
              <a:rPr lang="en-US" sz="2400" dirty="0" smtClean="0"/>
              <a:t> includes</a:t>
            </a:r>
          </a:p>
          <a:p>
            <a:pPr lvl="1"/>
            <a:r>
              <a:rPr lang="en-US" dirty="0" smtClean="0"/>
              <a:t>Personalized recommendations</a:t>
            </a:r>
          </a:p>
          <a:p>
            <a:pPr lvl="1"/>
            <a:r>
              <a:rPr lang="en-US" dirty="0" smtClean="0"/>
              <a:t>QoE prediction</a:t>
            </a:r>
          </a:p>
          <a:p>
            <a:pPr lvl="1"/>
            <a:r>
              <a:rPr lang="en-US" dirty="0" smtClean="0"/>
              <a:t>DB maintenance &amp; access control</a:t>
            </a:r>
          </a:p>
          <a:p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590C-E3D4-4FA3-BC76-2DDCB2753019}" type="slidenum">
              <a:rPr lang="el-GR" smtClean="0"/>
              <a:pPr/>
              <a:t>21</a:t>
            </a:fld>
            <a:endParaRPr lang="el-GR"/>
          </a:p>
        </p:txBody>
      </p:sp>
      <p:grpSp>
        <p:nvGrpSpPr>
          <p:cNvPr id="2" name="Group 18"/>
          <p:cNvGrpSpPr/>
          <p:nvPr/>
        </p:nvGrpSpPr>
        <p:grpSpPr>
          <a:xfrm>
            <a:off x="323529" y="3284984"/>
            <a:ext cx="3066450" cy="1152128"/>
            <a:chOff x="467544" y="3717032"/>
            <a:chExt cx="2634401" cy="936104"/>
          </a:xfrm>
        </p:grpSpPr>
        <p:pic>
          <p:nvPicPr>
            <p:cNvPr id="5" name="Picture 4" descr="network_operator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688" y="3789040"/>
              <a:ext cx="1338257" cy="74942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979712" y="3717032"/>
              <a:ext cx="828600" cy="792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95736" y="3789040"/>
              <a:ext cx="792088" cy="864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verizon-truck-1-s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3789040"/>
              <a:ext cx="1152128" cy="76962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683568" y="3717032"/>
              <a:ext cx="792088" cy="864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3568" y="3717032"/>
              <a:ext cx="828600" cy="792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499992" y="1340770"/>
            <a:ext cx="4644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</a:t>
            </a:r>
            <a:r>
              <a:rPr lang="en-US" sz="2400" dirty="0" smtClean="0"/>
              <a:t>u-map reduces overhead, administrative support &amp; results in </a:t>
            </a:r>
            <a:r>
              <a:rPr lang="en-US" sz="2400" b="1" dirty="0" smtClean="0">
                <a:solidFill>
                  <a:srgbClr val="002060"/>
                </a:solidFill>
              </a:rPr>
              <a:t>faster responses, better resource management, </a:t>
            </a:r>
            <a:r>
              <a:rPr lang="en-US" sz="2400" dirty="0" smtClean="0"/>
              <a:t>with </a:t>
            </a:r>
            <a:r>
              <a:rPr lang="en-US" sz="2400" b="1" dirty="0" smtClean="0">
                <a:solidFill>
                  <a:srgbClr val="002060"/>
                </a:solidFill>
              </a:rPr>
              <a:t>lower cost </a:t>
            </a:r>
            <a:endParaRPr lang="el-GR" sz="2400" b="1" dirty="0" smtClean="0">
              <a:solidFill>
                <a:srgbClr val="00206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220072" y="2924944"/>
            <a:ext cx="2016224" cy="15841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64088" y="2996952"/>
            <a:ext cx="1872208" cy="15841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2534"/>
            <a:ext cx="5206732" cy="3346706"/>
          </a:xfrm>
          <a:prstGeom prst="rect">
            <a:avLst/>
          </a:prstGeom>
        </p:spPr>
      </p:pic>
      <p:pic>
        <p:nvPicPr>
          <p:cNvPr id="10" name="Picture 33" descr="P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73216"/>
            <a:ext cx="1335488" cy="12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/>
          <p:cNvSpPr/>
          <p:nvPr/>
        </p:nvSpPr>
        <p:spPr>
          <a:xfrm>
            <a:off x="4427984" y="5445224"/>
            <a:ext cx="1800198" cy="118999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590C-E3D4-4FA3-BC76-2DDCB2753019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4" name="Picture 3" descr="Simulator_corla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9614" y="1340768"/>
            <a:ext cx="2979258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500" dirty="0" smtClean="0"/>
          </a:p>
          <a:p>
            <a:r>
              <a:rPr lang="en-US" sz="3000" dirty="0" smtClean="0"/>
              <a:t>u-map</a:t>
            </a:r>
            <a:r>
              <a:rPr lang="en-US" sz="2800" dirty="0" smtClean="0"/>
              <a:t> </a:t>
            </a:r>
            <a:r>
              <a:rPr lang="en-US" sz="2400" dirty="0" smtClean="0"/>
              <a:t>feeds the analysis platform with </a:t>
            </a:r>
            <a:r>
              <a:rPr lang="en-US" sz="2400" b="1" dirty="0" smtClean="0"/>
              <a:t>real customer data, </a:t>
            </a:r>
            <a:r>
              <a:rPr lang="en-US" sz="2400" dirty="0" smtClean="0"/>
              <a:t>so the business-driven assessment becomes more </a:t>
            </a:r>
            <a:r>
              <a:rPr lang="en-US" sz="2400" b="1" dirty="0" smtClean="0"/>
              <a:t>accurate, relevant</a:t>
            </a:r>
            <a:r>
              <a:rPr lang="en-US" sz="2400" dirty="0" smtClean="0"/>
              <a:t>, </a:t>
            </a:r>
            <a:r>
              <a:rPr lang="en-US" sz="2400" b="1" dirty="0" smtClean="0"/>
              <a:t>faster.</a:t>
            </a:r>
          </a:p>
          <a:p>
            <a:endParaRPr lang="en-US" sz="500" b="1" dirty="0" smtClean="0"/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1619672" y="5085184"/>
            <a:ext cx="1728192" cy="936104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1979712" y="1556792"/>
            <a:ext cx="1565920" cy="576064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air_mobi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4149080"/>
            <a:ext cx="1547664" cy="24044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34163" y="6396335"/>
            <a:ext cx="15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Customers</a:t>
            </a:r>
            <a:endParaRPr lang="el-GR" sz="2400" dirty="0"/>
          </a:p>
        </p:txBody>
      </p:sp>
      <p:pic>
        <p:nvPicPr>
          <p:cNvPr id="22" name="Picture 21" descr="Data_Cent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5679114"/>
            <a:ext cx="1387538" cy="1178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4008" y="573325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Network</a:t>
            </a:r>
            <a:endParaRPr lang="el-GR" sz="2400" dirty="0"/>
          </a:p>
        </p:txBody>
      </p:sp>
      <p:pic>
        <p:nvPicPr>
          <p:cNvPr id="24" name="Picture 23" descr="spotify_us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653136"/>
            <a:ext cx="972010" cy="6485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6396335"/>
            <a:ext cx="163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center</a:t>
            </a:r>
            <a:endParaRPr lang="el-GR" sz="2400" dirty="0"/>
          </a:p>
        </p:txBody>
      </p:sp>
      <p:pic>
        <p:nvPicPr>
          <p:cNvPr id="23" name="Picture 22" descr="wireshar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7745" y="1196752"/>
            <a:ext cx="3576255" cy="2668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55776" y="6396335"/>
            <a:ext cx="231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u-map</a:t>
            </a:r>
            <a:r>
              <a:rPr lang="en-US" sz="2400" dirty="0" smtClean="0"/>
              <a:t> server</a:t>
            </a:r>
            <a:endParaRPr lang="el-G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156176" y="5301208"/>
            <a:ext cx="1632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u-map</a:t>
            </a:r>
            <a:r>
              <a:rPr lang="en-US" sz="2200" dirty="0" smtClean="0"/>
              <a:t> client</a:t>
            </a:r>
            <a:endParaRPr lang="el-GR" sz="2200" dirty="0"/>
          </a:p>
        </p:txBody>
      </p:sp>
      <p:cxnSp>
        <p:nvCxnSpPr>
          <p:cNvPr id="33" name="Straight Arrow Connector 32"/>
          <p:cNvCxnSpPr>
            <a:endCxn id="13" idx="2"/>
          </p:cNvCxnSpPr>
          <p:nvPr/>
        </p:nvCxnSpPr>
        <p:spPr>
          <a:xfrm flipV="1">
            <a:off x="3491880" y="6040223"/>
            <a:ext cx="941688" cy="1061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796136" y="5229200"/>
            <a:ext cx="720080" cy="2377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8915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/>
          <p:cNvSpPr/>
          <p:nvPr/>
        </p:nvSpPr>
        <p:spPr>
          <a:xfrm rot="20302573" flipH="1">
            <a:off x="6546950" y="261817"/>
            <a:ext cx="2629146" cy="3843982"/>
          </a:xfrm>
          <a:prstGeom prst="teardrop">
            <a:avLst>
              <a:gd name="adj" fmla="val 107590"/>
            </a:avLst>
          </a:prstGeom>
          <a:solidFill>
            <a:srgbClr val="D9E9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20399999"/>
              </a:camera>
              <a:lightRig rig="threePt" dir="t"/>
            </a:scene3d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4 billion people/year suffer</a:t>
            </a:r>
            <a:r>
              <a:rPr lang="en-US" sz="2200" dirty="0">
                <a:solidFill>
                  <a:srgbClr val="002060"/>
                </a:solidFill>
              </a:rPr>
              <a:t> from </a:t>
            </a:r>
            <a:r>
              <a:rPr lang="en-US" sz="2200" b="1" dirty="0">
                <a:solidFill>
                  <a:srgbClr val="002060"/>
                </a:solidFill>
              </a:rPr>
              <a:t>avoidable</a:t>
            </a:r>
            <a:r>
              <a:rPr lang="en-US" sz="2200" dirty="0">
                <a:solidFill>
                  <a:srgbClr val="002060"/>
                </a:solidFill>
              </a:rPr>
              <a:t> diarrhea </a:t>
            </a:r>
            <a:r>
              <a:rPr lang="en-US" sz="2200" b="1" dirty="0">
                <a:solidFill>
                  <a:srgbClr val="002060"/>
                </a:solidFill>
              </a:rPr>
              <a:t>diseases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Teardrop 5"/>
          <p:cNvSpPr/>
          <p:nvPr/>
        </p:nvSpPr>
        <p:spPr>
          <a:xfrm rot="19957247">
            <a:off x="5017091" y="3486880"/>
            <a:ext cx="1934151" cy="2372252"/>
          </a:xfrm>
          <a:prstGeom prst="teardrop">
            <a:avLst/>
          </a:prstGeom>
          <a:solidFill>
            <a:srgbClr val="D9E9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20099999"/>
              </a:camera>
              <a:lightRig rig="threePt" dir="t"/>
            </a:scene3d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Clean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</a:rPr>
              <a:t>water</a:t>
            </a:r>
            <a:r>
              <a:rPr lang="en-US" sz="2200" dirty="0" smtClean="0">
                <a:solidFill>
                  <a:srgbClr val="002060"/>
                </a:solidFill>
              </a:rPr>
              <a:t> alone can </a:t>
            </a:r>
            <a:r>
              <a:rPr lang="en-US" sz="2200" b="1" dirty="0" smtClean="0">
                <a:solidFill>
                  <a:srgbClr val="002060"/>
                </a:solidFill>
              </a:rPr>
              <a:t>reduce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</a:rPr>
              <a:t>water-related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</a:rPr>
              <a:t>death</a:t>
            </a:r>
            <a:r>
              <a:rPr lang="en-US" sz="2200" dirty="0" smtClean="0">
                <a:solidFill>
                  <a:srgbClr val="002060"/>
                </a:solidFill>
              </a:rPr>
              <a:t> by  </a:t>
            </a:r>
            <a:r>
              <a:rPr lang="en-US" sz="2200" b="1" dirty="0" smtClean="0">
                <a:solidFill>
                  <a:srgbClr val="002060"/>
                </a:solidFill>
              </a:rPr>
              <a:t>21%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2" name="Teardrop 1"/>
          <p:cNvSpPr/>
          <p:nvPr/>
        </p:nvSpPr>
        <p:spPr>
          <a:xfrm rot="19110335">
            <a:off x="2560521" y="4029076"/>
            <a:ext cx="2010401" cy="2219452"/>
          </a:xfrm>
          <a:prstGeom prst="teardrop">
            <a:avLst>
              <a:gd name="adj" fmla="val 111161"/>
            </a:avLst>
          </a:prstGeom>
          <a:solidFill>
            <a:srgbClr val="E0E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2.5 billion people</a:t>
            </a:r>
            <a:r>
              <a:rPr lang="en-US" sz="2200" dirty="0">
                <a:solidFill>
                  <a:srgbClr val="002060"/>
                </a:solidFill>
              </a:rPr>
              <a:t> have to live </a:t>
            </a:r>
            <a:r>
              <a:rPr lang="en-US" sz="2200" b="1" dirty="0">
                <a:solidFill>
                  <a:srgbClr val="002060"/>
                </a:solidFill>
              </a:rPr>
              <a:t>without</a:t>
            </a:r>
            <a:r>
              <a:rPr lang="en-US" sz="2200" dirty="0">
                <a:solidFill>
                  <a:srgbClr val="002060"/>
                </a:solidFill>
              </a:rPr>
              <a:t> sufficient </a:t>
            </a:r>
            <a:r>
              <a:rPr lang="en-US" sz="2200" b="1" dirty="0">
                <a:solidFill>
                  <a:srgbClr val="002060"/>
                </a:solidFill>
              </a:rPr>
              <a:t>basic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sanitation</a:t>
            </a:r>
          </a:p>
        </p:txBody>
      </p:sp>
      <p:sp>
        <p:nvSpPr>
          <p:cNvPr id="24" name="Teardrop 23"/>
          <p:cNvSpPr/>
          <p:nvPr/>
        </p:nvSpPr>
        <p:spPr>
          <a:xfrm rot="19414092">
            <a:off x="4501356" y="5430743"/>
            <a:ext cx="336451" cy="405502"/>
          </a:xfrm>
          <a:prstGeom prst="teardrop">
            <a:avLst>
              <a:gd name="adj" fmla="val 123570"/>
            </a:avLst>
          </a:prstGeom>
          <a:solidFill>
            <a:srgbClr val="E0E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6" name="Teardrop 25"/>
          <p:cNvSpPr/>
          <p:nvPr/>
        </p:nvSpPr>
        <p:spPr>
          <a:xfrm rot="19414092">
            <a:off x="7473115" y="4555072"/>
            <a:ext cx="215384" cy="361801"/>
          </a:xfrm>
          <a:prstGeom prst="teardrop">
            <a:avLst>
              <a:gd name="adj" fmla="val 123570"/>
            </a:avLst>
          </a:prstGeom>
          <a:solidFill>
            <a:srgbClr val="E0E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eardrop 7"/>
          <p:cNvSpPr/>
          <p:nvPr/>
        </p:nvSpPr>
        <p:spPr>
          <a:xfrm rot="18717256">
            <a:off x="3376667" y="1094826"/>
            <a:ext cx="2778936" cy="2438333"/>
          </a:xfrm>
          <a:prstGeom prst="teardrop">
            <a:avLst>
              <a:gd name="adj" fmla="val 114138"/>
            </a:avLst>
          </a:prstGeom>
          <a:solidFill>
            <a:srgbClr val="D9E9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780 million people </a:t>
            </a:r>
            <a:r>
              <a:rPr lang="en-US" sz="2200" dirty="0">
                <a:solidFill>
                  <a:srgbClr val="002060"/>
                </a:solidFill>
              </a:rPr>
              <a:t>do </a:t>
            </a:r>
            <a:r>
              <a:rPr lang="en-US" sz="2200" b="1" dirty="0">
                <a:solidFill>
                  <a:srgbClr val="002060"/>
                </a:solidFill>
              </a:rPr>
              <a:t>not have </a:t>
            </a:r>
            <a:r>
              <a:rPr lang="en-US" sz="2200" dirty="0">
                <a:solidFill>
                  <a:srgbClr val="002060"/>
                </a:solidFill>
              </a:rPr>
              <a:t>access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to </a:t>
            </a:r>
            <a:r>
              <a:rPr lang="en-US" sz="2200" b="1" dirty="0">
                <a:solidFill>
                  <a:srgbClr val="002060"/>
                </a:solidFill>
              </a:rPr>
              <a:t>clean drinking water</a:t>
            </a:r>
          </a:p>
        </p:txBody>
      </p:sp>
      <p:sp>
        <p:nvSpPr>
          <p:cNvPr id="30" name="Teardrop 29"/>
          <p:cNvSpPr/>
          <p:nvPr/>
        </p:nvSpPr>
        <p:spPr>
          <a:xfrm rot="19414092">
            <a:off x="5540512" y="5910052"/>
            <a:ext cx="219971" cy="443973"/>
          </a:xfrm>
          <a:prstGeom prst="teardrop">
            <a:avLst>
              <a:gd name="adj" fmla="val 123570"/>
            </a:avLst>
          </a:prstGeom>
          <a:solidFill>
            <a:srgbClr val="E0E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Teardrop 6"/>
          <p:cNvSpPr/>
          <p:nvPr/>
        </p:nvSpPr>
        <p:spPr>
          <a:xfrm rot="18866021">
            <a:off x="-286708" y="3739822"/>
            <a:ext cx="3166300" cy="2328239"/>
          </a:xfrm>
          <a:prstGeom prst="teardrop">
            <a:avLst>
              <a:gd name="adj" fmla="val 110066"/>
            </a:avLst>
          </a:prstGeom>
          <a:solidFill>
            <a:srgbClr val="D9E9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80% of all diseases </a:t>
            </a:r>
            <a:r>
              <a:rPr lang="en-US" sz="2200" dirty="0">
                <a:solidFill>
                  <a:srgbClr val="002060"/>
                </a:solidFill>
              </a:rPr>
              <a:t>in development countries are due to </a:t>
            </a:r>
            <a:r>
              <a:rPr lang="en-US" sz="2200" b="1" dirty="0">
                <a:solidFill>
                  <a:srgbClr val="002060"/>
                </a:solidFill>
              </a:rPr>
              <a:t>inadequate water supply</a:t>
            </a:r>
            <a:r>
              <a:rPr lang="en-US" sz="2200" dirty="0">
                <a:solidFill>
                  <a:srgbClr val="002060"/>
                </a:solidFill>
              </a:rPr>
              <a:t> and </a:t>
            </a:r>
            <a:r>
              <a:rPr lang="en-US" sz="2200" b="1" dirty="0">
                <a:solidFill>
                  <a:srgbClr val="002060"/>
                </a:solidFill>
              </a:rPr>
              <a:t>sanitation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059" b="76258"/>
          <a:stretch/>
        </p:blipFill>
        <p:spPr>
          <a:xfrm>
            <a:off x="132809" y="10027"/>
            <a:ext cx="1127098" cy="14755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3888" y="6581001"/>
            <a:ext cx="3542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 Resources WHH-WASH Sector Report, FAO, WHO, UN</a:t>
            </a:r>
            <a:endParaRPr lang="en-US" sz="1200" dirty="0"/>
          </a:p>
        </p:txBody>
      </p:sp>
      <p:sp>
        <p:nvSpPr>
          <p:cNvPr id="21" name="Teardrop 20"/>
          <p:cNvSpPr/>
          <p:nvPr/>
        </p:nvSpPr>
        <p:spPr>
          <a:xfrm rot="18873133">
            <a:off x="1226926" y="1112351"/>
            <a:ext cx="2470988" cy="1953373"/>
          </a:xfrm>
          <a:prstGeom prst="teardrop">
            <a:avLst>
              <a:gd name="adj" fmla="val 112252"/>
            </a:avLst>
          </a:prstGeom>
          <a:solidFill>
            <a:srgbClr val="E0E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Sanitation </a:t>
            </a:r>
            <a:r>
              <a:rPr lang="en-US" sz="2200" dirty="0" smtClean="0">
                <a:solidFill>
                  <a:srgbClr val="002060"/>
                </a:solidFill>
              </a:rPr>
              <a:t>alone can </a:t>
            </a:r>
            <a:r>
              <a:rPr lang="en-US" sz="2200" b="1" dirty="0" smtClean="0">
                <a:solidFill>
                  <a:srgbClr val="002060"/>
                </a:solidFill>
              </a:rPr>
              <a:t>reduce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</a:rPr>
              <a:t>water-related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</a:rPr>
              <a:t>death</a:t>
            </a:r>
            <a:r>
              <a:rPr lang="en-US" sz="2200" dirty="0" smtClean="0">
                <a:solidFill>
                  <a:srgbClr val="002060"/>
                </a:solidFill>
              </a:rPr>
              <a:t> by  </a:t>
            </a:r>
            <a:r>
              <a:rPr lang="en-US" sz="2200" b="1" dirty="0" smtClean="0">
                <a:solidFill>
                  <a:srgbClr val="002060"/>
                </a:solidFill>
              </a:rPr>
              <a:t>37.5%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27" name="Teardrop 26"/>
          <p:cNvSpPr/>
          <p:nvPr/>
        </p:nvSpPr>
        <p:spPr>
          <a:xfrm rot="19414092">
            <a:off x="2681194" y="3968613"/>
            <a:ext cx="215384" cy="361801"/>
          </a:xfrm>
          <a:prstGeom prst="teardrop">
            <a:avLst>
              <a:gd name="adj" fmla="val 123570"/>
            </a:avLst>
          </a:prstGeom>
          <a:solidFill>
            <a:srgbClr val="E0E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2" name="Footer Placeholder 6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Date Placeholder 5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5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Contamination events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3503723"/>
          </a:xfrm>
          <a:solidFill>
            <a:srgbClr val="E7F3FF"/>
          </a:solidFill>
        </p:spPr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Pressure loss or change may result in backflow incidents during which contaminated soil water enters the water distribution network (WDN) through pipe breaks or leaking joints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Corrosion of iron, copper, and lead parts of the WDN (e.g., due to free chlorine for disinfection)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Bioterrorism</a:t>
            </a:r>
          </a:p>
          <a:p>
            <a:pPr lvl="1">
              <a:buClr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F878-9409-4EA9-8F67-D325A3F8251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544" y="1772816"/>
            <a:ext cx="9468544" cy="4096278"/>
          </a:xfrm>
          <a:solidFill>
            <a:srgbClr val="E7F3FF"/>
          </a:solidFill>
        </p:spPr>
        <p:txBody>
          <a:bodyPr>
            <a:normAutofit fontScale="92500" lnSpcReduction="10000"/>
          </a:bodyPr>
          <a:lstStyle/>
          <a:p>
            <a:pPr lvl="1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Efficient monitoring &amp; management </a:t>
            </a:r>
            <a:r>
              <a:rPr lang="en-US" sz="2600" dirty="0" smtClean="0">
                <a:solidFill>
                  <a:schemeClr val="tx1"/>
                </a:solidFill>
              </a:rPr>
              <a:t>of </a:t>
            </a:r>
            <a:r>
              <a:rPr lang="en-US" sz="2600" dirty="0">
                <a:solidFill>
                  <a:schemeClr val="tx1"/>
                </a:solidFill>
              </a:rPr>
              <a:t>the </a:t>
            </a:r>
            <a:r>
              <a:rPr lang="en-US" sz="2600" dirty="0" smtClean="0">
                <a:solidFill>
                  <a:schemeClr val="tx1"/>
                </a:solidFill>
              </a:rPr>
              <a:t>infrastructure, </a:t>
            </a:r>
            <a:r>
              <a:rPr lang="en-US" sz="2600" dirty="0">
                <a:solidFill>
                  <a:schemeClr val="tx1"/>
                </a:solidFill>
              </a:rPr>
              <a:t>including the last-mile </a:t>
            </a:r>
            <a:r>
              <a:rPr lang="en-US" sz="2600" dirty="0" smtClean="0">
                <a:solidFill>
                  <a:schemeClr val="tx1"/>
                </a:solidFill>
              </a:rPr>
              <a:t>access network</a:t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 Incorporation of </a:t>
            </a:r>
            <a:r>
              <a:rPr lang="en-US" sz="2600" b="1" dirty="0">
                <a:solidFill>
                  <a:schemeClr val="tx1"/>
                </a:solidFill>
              </a:rPr>
              <a:t>customer feedback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Increased customer </a:t>
            </a:r>
            <a:r>
              <a:rPr lang="en-US" sz="2600" b="1" dirty="0">
                <a:solidFill>
                  <a:schemeClr val="tx1"/>
                </a:solidFill>
              </a:rPr>
              <a:t>awareness </a:t>
            </a:r>
            <a:r>
              <a:rPr lang="en-US" sz="2600" dirty="0">
                <a:solidFill>
                  <a:schemeClr val="tx1"/>
                </a:solidFill>
              </a:rPr>
              <a:t>about </a:t>
            </a:r>
            <a:r>
              <a:rPr lang="en-US" sz="2600" dirty="0" smtClean="0">
                <a:solidFill>
                  <a:schemeClr val="tx1"/>
                </a:solidFill>
              </a:rPr>
              <a:t>the water quality &amp; querying mechanisms</a:t>
            </a:r>
            <a:br>
              <a:rPr lang="en-US" sz="2600" dirty="0" smtClean="0">
                <a:solidFill>
                  <a:schemeClr val="tx1"/>
                </a:solidFill>
              </a:rPr>
            </a:b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Fast &amp; </a:t>
            </a:r>
            <a:r>
              <a:rPr lang="en-US" sz="2600" dirty="0" smtClean="0">
                <a:solidFill>
                  <a:schemeClr val="tx1"/>
                </a:solidFill>
              </a:rPr>
              <a:t>efficient warning/alerting in the case of contamination</a:t>
            </a:r>
          </a:p>
          <a:p>
            <a:pPr lvl="1">
              <a:buClrTx/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More accurate models </a:t>
            </a:r>
            <a:r>
              <a:rPr lang="en-US" sz="2600" dirty="0" smtClean="0">
                <a:solidFill>
                  <a:schemeClr val="tx1"/>
                </a:solidFill>
              </a:rPr>
              <a:t>for assessing the quality of the water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0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09" descr="pair_mobi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194" y="2080817"/>
            <a:ext cx="539144" cy="96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sz="4500" dirty="0" err="1"/>
              <a:t>QoWater</a:t>
            </a:r>
            <a:r>
              <a:rPr lang="en-US" sz="4500" dirty="0"/>
              <a:t> </a:t>
            </a:r>
            <a:r>
              <a:rPr lang="en-US" sz="4500" dirty="0" smtClean="0"/>
              <a:t>System</a:t>
            </a:r>
            <a:endParaRPr lang="el-GR" sz="4500" dirty="0"/>
          </a:p>
        </p:txBody>
      </p:sp>
      <p:grpSp>
        <p:nvGrpSpPr>
          <p:cNvPr id="3" name="Group 4"/>
          <p:cNvGrpSpPr/>
          <p:nvPr/>
        </p:nvGrpSpPr>
        <p:grpSpPr>
          <a:xfrm>
            <a:off x="1403648" y="1556792"/>
            <a:ext cx="7740352" cy="4476325"/>
            <a:chOff x="712477" y="420396"/>
            <a:chExt cx="8036915" cy="4622062"/>
          </a:xfrm>
        </p:grpSpPr>
        <p:sp>
          <p:nvSpPr>
            <p:cNvPr id="6" name="TextBox 40"/>
            <p:cNvSpPr txBox="1">
              <a:spLocks noChangeArrowheads="1"/>
            </p:cNvSpPr>
            <p:nvPr/>
          </p:nvSpPr>
          <p:spPr bwMode="auto">
            <a:xfrm>
              <a:off x="6377257" y="3210781"/>
              <a:ext cx="2293503" cy="41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000" b="1" dirty="0" smtClean="0">
                  <a:cs typeface="Times New Roman" pitchFamily="18" charset="0"/>
                </a:rPr>
                <a:t>QoWater </a:t>
              </a:r>
              <a:r>
                <a:rPr lang="en-US" sz="2000" b="1" dirty="0" smtClean="0">
                  <a:latin typeface="+mn-lt"/>
                  <a:cs typeface="Times New Roman" pitchFamily="18" charset="0"/>
                </a:rPr>
                <a:t>server</a:t>
              </a:r>
              <a:endParaRPr lang="el-GR" sz="2000" b="1" dirty="0">
                <a:latin typeface="+mn-lt"/>
                <a:cs typeface="Times New Roman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18498" y="3866957"/>
              <a:ext cx="996011" cy="90384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Arc 10"/>
            <p:cNvSpPr/>
            <p:nvPr/>
          </p:nvSpPr>
          <p:spPr>
            <a:xfrm rot="20458088">
              <a:off x="6334239" y="3124136"/>
              <a:ext cx="931515" cy="1471044"/>
            </a:xfrm>
            <a:prstGeom prst="arc">
              <a:avLst>
                <a:gd name="adj1" fmla="val 10045461"/>
                <a:gd name="adj2" fmla="val 18362538"/>
              </a:avLst>
            </a:prstGeom>
            <a:ln w="127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7882" y="420396"/>
              <a:ext cx="2571510" cy="104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Providers,</a:t>
              </a:r>
              <a:br>
                <a:rPr lang="en-US" sz="2000" dirty="0"/>
              </a:br>
              <a:r>
                <a:rPr lang="en-US" sz="2000" dirty="0"/>
                <a:t>regulators</a:t>
              </a:r>
              <a:br>
                <a:rPr lang="en-US" sz="2000" dirty="0"/>
              </a:br>
              <a:r>
                <a:rPr lang="en-US" sz="2000" dirty="0"/>
                <a:t>receive alerts, reports</a:t>
              </a:r>
            </a:p>
          </p:txBody>
        </p:sp>
        <p:pic>
          <p:nvPicPr>
            <p:cNvPr id="13" name="Picture 2" descr="http://www.esmobileweb.com/img/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499" y="1461329"/>
              <a:ext cx="881092" cy="84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971"/>
            <a:stretch/>
          </p:blipFill>
          <p:spPr>
            <a:xfrm>
              <a:off x="2087775" y="3473537"/>
              <a:ext cx="2101824" cy="1568921"/>
            </a:xfrm>
            <a:prstGeom prst="rect">
              <a:avLst/>
            </a:prstGeom>
          </p:spPr>
        </p:pic>
        <p:cxnSp>
          <p:nvCxnSpPr>
            <p:cNvPr id="15" name="Elbow Connector 14"/>
            <p:cNvCxnSpPr/>
            <p:nvPr/>
          </p:nvCxnSpPr>
          <p:spPr>
            <a:xfrm rot="10800000">
              <a:off x="1085634" y="4740172"/>
              <a:ext cx="1153612" cy="178032"/>
            </a:xfrm>
            <a:prstGeom prst="bentConnector3">
              <a:avLst>
                <a:gd name="adj1" fmla="val 78929"/>
              </a:avLst>
            </a:prstGeom>
            <a:ln w="76200">
              <a:solidFill>
                <a:srgbClr val="3CE4EC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 flipV="1">
              <a:off x="3867266" y="4645431"/>
              <a:ext cx="1847365" cy="271360"/>
            </a:xfrm>
            <a:prstGeom prst="bentConnector3">
              <a:avLst>
                <a:gd name="adj1" fmla="val 100512"/>
              </a:avLst>
            </a:prstGeom>
            <a:ln w="76200">
              <a:solidFill>
                <a:srgbClr val="3CE4EC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flipV="1">
              <a:off x="3815478" y="4619123"/>
              <a:ext cx="825955" cy="299081"/>
            </a:xfrm>
            <a:prstGeom prst="bentConnector3">
              <a:avLst>
                <a:gd name="adj1" fmla="val 98855"/>
              </a:avLst>
            </a:prstGeom>
            <a:ln w="76200">
              <a:solidFill>
                <a:srgbClr val="3CE4EC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46126" y="3794858"/>
              <a:ext cx="1038460" cy="99625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56424" y="3784853"/>
              <a:ext cx="1038460" cy="99625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2477" y="4062483"/>
              <a:ext cx="1310067" cy="816400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2028928" y="3794858"/>
              <a:ext cx="0" cy="112193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422986" y="3717447"/>
              <a:ext cx="506675" cy="9133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156424" y="4740172"/>
              <a:ext cx="0" cy="158899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21750" y="4373561"/>
              <a:ext cx="425551" cy="40825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37243" y="3533707"/>
              <a:ext cx="421864" cy="40471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09968" y="3373657"/>
              <a:ext cx="493457" cy="47340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28126" y="3862356"/>
              <a:ext cx="975516" cy="9050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67851" y="2306074"/>
              <a:ext cx="734842" cy="844884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>
            <a:xfrm>
              <a:off x="5123725" y="1461329"/>
              <a:ext cx="0" cy="817876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487668" y="2625449"/>
              <a:ext cx="1413271" cy="306709"/>
            </a:xfrm>
            <a:prstGeom prst="straightConnector1">
              <a:avLst/>
            </a:prstGeom>
            <a:ln w="12700"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2058281" y="494748"/>
              <a:ext cx="1695379" cy="38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dirty="0">
                  <a:cs typeface="Times New Roman" pitchFamily="18" charset="0"/>
                </a:rPr>
                <a:t>QoWater </a:t>
              </a:r>
              <a:r>
                <a:rPr lang="en-US" b="1" dirty="0">
                  <a:latin typeface="+mn-lt"/>
                  <a:cs typeface="Times New Roman" pitchFamily="18" charset="0"/>
                </a:rPr>
                <a:t>client</a:t>
              </a:r>
              <a:endParaRPr lang="el-GR" b="1" dirty="0">
                <a:latin typeface="+mn-lt"/>
                <a:cs typeface="Times New Roman" pitchFamily="18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990278"/>
            <a:ext cx="1728191" cy="17917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886" y="2404372"/>
            <a:ext cx="361124" cy="45721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826613" y="4133987"/>
            <a:ext cx="1734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cs typeface="Times New Roman" pitchFamily="18" charset="0"/>
              </a:rPr>
              <a:t>QoWater </a:t>
            </a:r>
            <a:r>
              <a:rPr lang="en-US" b="1" dirty="0" smtClean="0">
                <a:latin typeface="+mn-lt"/>
                <a:cs typeface="Times New Roman" pitchFamily="18" charset="0"/>
              </a:rPr>
              <a:t>sensor</a:t>
            </a:r>
            <a:endParaRPr lang="el-GR" b="1" dirty="0">
              <a:latin typeface="+mn-lt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>
            <a:stCxn id="41" idx="3"/>
          </p:cNvCxnSpPr>
          <p:nvPr/>
        </p:nvCxnSpPr>
        <p:spPr>
          <a:xfrm>
            <a:off x="3994338" y="2563441"/>
            <a:ext cx="1175475" cy="711401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9135617">
            <a:off x="8063529" y="2675925"/>
            <a:ext cx="897142" cy="1424661"/>
          </a:xfrm>
          <a:prstGeom prst="arc">
            <a:avLst>
              <a:gd name="adj1" fmla="val 10045461"/>
              <a:gd name="adj2" fmla="val 18362538"/>
            </a:avLst>
          </a:prstGeom>
          <a:ln w="127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532360" y="3263072"/>
            <a:ext cx="1637453" cy="247178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Image result for laboratory building icon fre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0867" r="463" b="22859"/>
          <a:stretch/>
        </p:blipFill>
        <p:spPr bwMode="auto">
          <a:xfrm>
            <a:off x="4283968" y="908720"/>
            <a:ext cx="2446787" cy="15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1995557" cy="1632729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 flipH="1" flipV="1">
            <a:off x="1475657" y="3284985"/>
            <a:ext cx="504055" cy="64807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933056"/>
            <a:ext cx="406298" cy="391958"/>
          </a:xfrm>
          <a:prstGeom prst="rect">
            <a:avLst/>
          </a:prstGeom>
        </p:spPr>
      </p:pic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0" y="4684361"/>
            <a:ext cx="1008952" cy="13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Elbow Connector 47"/>
          <p:cNvCxnSpPr/>
          <p:nvPr/>
        </p:nvCxnSpPr>
        <p:spPr>
          <a:xfrm rot="10800000" flipV="1">
            <a:off x="543646" y="5941625"/>
            <a:ext cx="1474907" cy="46704"/>
          </a:xfrm>
          <a:prstGeom prst="bentConnector4">
            <a:avLst>
              <a:gd name="adj1" fmla="val -17"/>
              <a:gd name="adj2" fmla="val 589466"/>
            </a:avLst>
          </a:prstGeom>
          <a:ln w="76200">
            <a:solidFill>
              <a:srgbClr val="3CE4E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094333" y="5129179"/>
            <a:ext cx="0" cy="108655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031" y="4876262"/>
            <a:ext cx="406298" cy="391958"/>
          </a:xfrm>
          <a:prstGeom prst="rect">
            <a:avLst/>
          </a:prstGeom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817" y="3356272"/>
            <a:ext cx="765428" cy="10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Date Placeholder 9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0" name="Footer Placeholder 10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dirty="0"/>
          </a:p>
        </p:txBody>
      </p:sp>
      <p:sp>
        <p:nvSpPr>
          <p:cNvPr id="51" name="Slide Number Placeholder 11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DF3BD4-3A9F-40FA-A810-01FFB4DE2294}" type="slidenum">
              <a:rPr lang="en-US" sz="1500" smtClean="0"/>
              <a:pPr/>
              <a:t>26</a:t>
            </a:fld>
            <a:endParaRPr lang="en-US" sz="1500" dirty="0"/>
          </a:p>
        </p:txBody>
      </p:sp>
      <p:cxnSp>
        <p:nvCxnSpPr>
          <p:cNvPr id="54" name="Straight Arrow Connector 53"/>
          <p:cNvCxnSpPr>
            <a:endCxn id="32" idx="1"/>
          </p:cNvCxnSpPr>
          <p:nvPr/>
        </p:nvCxnSpPr>
        <p:spPr>
          <a:xfrm flipV="1">
            <a:off x="2339752" y="3792135"/>
            <a:ext cx="2873316" cy="284937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037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52038"/>
    </mc:Choice>
    <mc:Fallback>
      <p:transition advTm="5203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8302" y="1803042"/>
            <a:ext cx="59596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Libelium</a:t>
            </a:r>
            <a:r>
              <a:rPr lang="en-US" b="1" dirty="0" smtClean="0"/>
              <a:t> Sensor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Micro-controller </a:t>
            </a:r>
            <a:r>
              <a:rPr lang="en-US" dirty="0"/>
              <a:t>that operates at 14MHz frequency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KB RAM memory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GB SD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Supports </a:t>
            </a:r>
            <a:r>
              <a:rPr lang="en-US" dirty="0" smtClean="0"/>
              <a:t>IEEE802.11b/g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Server: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VM with 2 cores at 2.4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GB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27 GB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Ubuntu 14.04 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Client: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Runs</a:t>
            </a:r>
            <a:r>
              <a:rPr lang="fr-FR" dirty="0"/>
              <a:t> on all Android 2.1 </a:t>
            </a:r>
            <a:r>
              <a:rPr lang="fr-FR" dirty="0" err="1" smtClean="0"/>
              <a:t>above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1450757"/>
          </a:xfrm>
        </p:spPr>
        <p:txBody>
          <a:bodyPr/>
          <a:lstStyle/>
          <a:p>
            <a:r>
              <a:rPr lang="en-US" dirty="0" smtClean="0"/>
              <a:t>QoWater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015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69"/>
          <a:stretch/>
        </p:blipFill>
        <p:spPr>
          <a:xfrm>
            <a:off x="6190989" y="350730"/>
            <a:ext cx="2926783" cy="5990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74"/>
          <a:stretch/>
        </p:blipFill>
        <p:spPr>
          <a:xfrm>
            <a:off x="1" y="193772"/>
            <a:ext cx="2897747" cy="613845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74415" y="3259416"/>
            <a:ext cx="2808011" cy="1631216"/>
          </a:xfrm>
          <a:prstGeom prst="rect">
            <a:avLst/>
          </a:prstGeom>
          <a:solidFill>
            <a:srgbClr val="E7F3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Sensor measurements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pH, </a:t>
            </a:r>
            <a:r>
              <a:rPr lang="en-US" sz="2000" dirty="0"/>
              <a:t>t</a:t>
            </a:r>
            <a:r>
              <a:rPr lang="en-US" sz="2000" dirty="0" smtClean="0"/>
              <a:t>emperature</a:t>
            </a:r>
            <a:r>
              <a:rPr lang="en-US" sz="2000" dirty="0"/>
              <a:t>, </a:t>
            </a:r>
            <a:r>
              <a:rPr lang="en-US" sz="2000" dirty="0" smtClean="0"/>
              <a:t>conductivity oxidation-reduction potential &amp; Ion Chlorine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563012" y="2642993"/>
            <a:ext cx="468270" cy="36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61703" y="477102"/>
            <a:ext cx="2439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Main screen</a:t>
            </a: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Date Placeholder 5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902907" y="914401"/>
            <a:ext cx="460332" cy="438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58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6"/>
          <a:stretch/>
        </p:blipFill>
        <p:spPr>
          <a:xfrm>
            <a:off x="141174" y="551145"/>
            <a:ext cx="2917553" cy="5812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53"/>
          <a:stretch/>
        </p:blipFill>
        <p:spPr>
          <a:xfrm>
            <a:off x="6277400" y="529663"/>
            <a:ext cx="2703762" cy="574697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171461" y="2091848"/>
            <a:ext cx="417246" cy="425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92815" y="967856"/>
            <a:ext cx="2202288" cy="1446550"/>
          </a:xfrm>
          <a:prstGeom prst="rect">
            <a:avLst/>
          </a:prstGeom>
          <a:solidFill>
            <a:srgbClr val="E7F3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Query </a:t>
            </a:r>
            <a:r>
              <a:rPr lang="en-US" sz="2200" dirty="0"/>
              <a:t>based on clients score </a:t>
            </a:r>
            <a:r>
              <a:rPr lang="en-US" sz="2200" dirty="0" smtClean="0"/>
              <a:t>or sensor measurements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36712" y="4020854"/>
            <a:ext cx="544883" cy="538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49039" y="4646924"/>
            <a:ext cx="2188923" cy="1446550"/>
          </a:xfrm>
          <a:prstGeom prst="rect">
            <a:avLst/>
          </a:prstGeom>
          <a:solidFill>
            <a:srgbClr val="E7F3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Results for query area, based on clients option </a:t>
            </a:r>
            <a:r>
              <a:rPr lang="en-US" sz="2200" dirty="0" err="1" smtClean="0"/>
              <a:t>eg</a:t>
            </a:r>
            <a:r>
              <a:rPr lang="en-US" sz="2200" dirty="0" smtClean="0"/>
              <a:t>, customer score</a:t>
            </a: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CySWater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F0F878-9409-4EA9-8F67-D325A3F82515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29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Date Placeholder 5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13-Apr-2015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6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717032"/>
            <a:ext cx="8676456" cy="7109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100" dirty="0" smtClean="0"/>
              <a:t>New </a:t>
            </a:r>
            <a:r>
              <a:rPr lang="en-US" sz="3100" b="1" dirty="0" smtClean="0"/>
              <a:t>cooperative </a:t>
            </a:r>
            <a:r>
              <a:rPr lang="en-US" sz="3100" dirty="0" smtClean="0"/>
              <a:t>business service models</a:t>
            </a:r>
            <a:endParaRPr lang="el-GR" sz="3100" dirty="0"/>
          </a:p>
        </p:txBody>
      </p:sp>
      <p:pic>
        <p:nvPicPr>
          <p:cNvPr id="6" name="Picture 5" descr="προστασία_περιβάλλοντος_χέρι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764704"/>
            <a:ext cx="1701800" cy="1193800"/>
          </a:xfrm>
          <a:prstGeom prst="rect">
            <a:avLst/>
          </a:prstGeom>
        </p:spPr>
      </p:pic>
      <p:pic>
        <p:nvPicPr>
          <p:cNvPr id="7" name="Picture 6" descr="tech_advan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1691680" cy="1175230"/>
          </a:xfrm>
          <a:prstGeom prst="rect">
            <a:avLst/>
          </a:prstGeom>
        </p:spPr>
      </p:pic>
      <p:pic>
        <p:nvPicPr>
          <p:cNvPr id="8" name="Picture 7" descr="economic_re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764704"/>
            <a:ext cx="1836452" cy="12214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7784" y="2132856"/>
            <a:ext cx="2003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Environmental</a:t>
            </a:r>
          </a:p>
          <a:p>
            <a:r>
              <a:rPr lang="en-US" sz="2400" dirty="0" smtClean="0"/>
              <a:t>Pressure </a:t>
            </a:r>
            <a:endParaRPr lang="el-G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2060848"/>
            <a:ext cx="145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Economic </a:t>
            </a:r>
          </a:p>
          <a:p>
            <a:r>
              <a:rPr lang="en-US" sz="2400" dirty="0" smtClean="0"/>
              <a:t>Reality</a:t>
            </a:r>
            <a:endParaRPr lang="el-G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2132856"/>
            <a:ext cx="1522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Tech</a:t>
            </a:r>
          </a:p>
          <a:p>
            <a:r>
              <a:rPr lang="en-US" sz="2400" dirty="0" smtClean="0"/>
              <a:t>Innovation</a:t>
            </a:r>
            <a:endParaRPr lang="el-GR" sz="2400" dirty="0"/>
          </a:p>
        </p:txBody>
      </p:sp>
      <p:pic>
        <p:nvPicPr>
          <p:cNvPr id="15" name="Picture 10" descr="https://greenforaweek.files.wordpress.com/2011/07/carpoo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13428"/>
            <a:ext cx="1475656" cy="18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://www.adweek.com/files/imagecache/node-detail/news_article/the-great-crowdsourcing-tt-20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artisticGlowDiffused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96" r="3171"/>
          <a:stretch/>
        </p:blipFill>
        <p:spPr bwMode="auto">
          <a:xfrm>
            <a:off x="4572000" y="5229200"/>
            <a:ext cx="2088232" cy="14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bed-clipar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5157192"/>
            <a:ext cx="1800200" cy="1500166"/>
          </a:xfrm>
          <a:prstGeom prst="rect">
            <a:avLst/>
          </a:prstGeom>
        </p:spPr>
      </p:pic>
      <p:pic>
        <p:nvPicPr>
          <p:cNvPr id="18" name="Picture 17" descr="sharing-economy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39752" y="5191529"/>
            <a:ext cx="1800200" cy="16664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64288" y="2204864"/>
            <a:ext cx="1065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</a:t>
            </a:r>
          </a:p>
          <a:p>
            <a:r>
              <a:rPr lang="en-US" sz="2400" dirty="0" smtClean="0"/>
              <a:t>Values </a:t>
            </a:r>
          </a:p>
        </p:txBody>
      </p:sp>
      <p:pic>
        <p:nvPicPr>
          <p:cNvPr id="20" name="Picture 19" descr="new_values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48264" y="764704"/>
            <a:ext cx="1728192" cy="1266761"/>
          </a:xfrm>
          <a:prstGeom prst="rect">
            <a:avLst/>
          </a:prstGeom>
        </p:spPr>
      </p:pic>
    </p:spTree>
  </p:cSld>
  <p:clrMapOvr>
    <a:masterClrMapping/>
  </p:clrMapOvr>
  <p:transition advTm="28657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23" y="156140"/>
            <a:ext cx="2828278" cy="6100947"/>
          </a:xfrm>
          <a:prstGeom prst="rect">
            <a:avLst/>
          </a:prstGeom>
        </p:spPr>
      </p:pic>
      <p:sp>
        <p:nvSpPr>
          <p:cNvPr id="19" name="Footer Placeholder 6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CySWater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F0F878-9409-4EA9-8F67-D325A3F82515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30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Date Placeholder 5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13-Apr-2015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5863" y="2054268"/>
            <a:ext cx="5964656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Color</a:t>
            </a:r>
            <a:r>
              <a:rPr lang="en-US" sz="2400" dirty="0" smtClean="0"/>
              <a:t>: red/brown, green/blue, white, black</a:t>
            </a:r>
          </a:p>
          <a:p>
            <a:r>
              <a:rPr lang="en-US" sz="2400" b="1" dirty="0" smtClean="0"/>
              <a:t>Taste</a:t>
            </a:r>
            <a:r>
              <a:rPr lang="en-US" sz="2400" dirty="0" smtClean="0"/>
              <a:t>: bitter, salty, sweet</a:t>
            </a:r>
          </a:p>
          <a:p>
            <a:r>
              <a:rPr lang="en-US" sz="2400" b="1" dirty="0" smtClean="0"/>
              <a:t>Odor</a:t>
            </a:r>
            <a:r>
              <a:rPr lang="en-US" sz="2400" dirty="0" smtClean="0"/>
              <a:t>: sewer, chlorine, gasoline, chemical</a:t>
            </a:r>
          </a:p>
          <a:p>
            <a:r>
              <a:rPr lang="en-US" sz="2400" b="1" dirty="0" smtClean="0"/>
              <a:t>Appearance</a:t>
            </a:r>
            <a:r>
              <a:rPr lang="en-US" sz="2400" dirty="0" smtClean="0"/>
              <a:t>: floating particles, sand, milky, rusty, stain, animal, plant</a:t>
            </a:r>
          </a:p>
          <a:p>
            <a:r>
              <a:rPr lang="en-US" sz="2400" b="1" dirty="0" smtClean="0"/>
              <a:t>Pressure</a:t>
            </a:r>
            <a:r>
              <a:rPr lang="en-US" sz="2400" dirty="0" smtClean="0"/>
              <a:t>: no water, low, high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4911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2150"/>
            <a:ext cx="2782577" cy="6002307"/>
          </a:xfrm>
          <a:prstGeom prst="rect">
            <a:avLst/>
          </a:prstGeom>
        </p:spPr>
      </p:pic>
      <p:sp>
        <p:nvSpPr>
          <p:cNvPr id="19" name="Footer Placeholder 6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CySWater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F0F878-9409-4EA9-8F67-D325A3F82515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31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Date Placeholder 5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13-Apr-2015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1091" y="4246323"/>
            <a:ext cx="6029428" cy="193899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Taste</a:t>
            </a:r>
            <a:r>
              <a:rPr lang="en-US" sz="2400" dirty="0" smtClean="0"/>
              <a:t>: bitter, salty, sweet</a:t>
            </a:r>
          </a:p>
          <a:p>
            <a:r>
              <a:rPr lang="en-US" sz="2400" b="1" dirty="0" smtClean="0"/>
              <a:t>Odor</a:t>
            </a:r>
            <a:r>
              <a:rPr lang="en-US" sz="2400" dirty="0" smtClean="0"/>
              <a:t>: sewer, chlorine, gasoline, chemical</a:t>
            </a:r>
          </a:p>
          <a:p>
            <a:r>
              <a:rPr lang="en-US" sz="2400" b="1" dirty="0" smtClean="0"/>
              <a:t>Appearance</a:t>
            </a:r>
            <a:r>
              <a:rPr lang="en-US" sz="2400" dirty="0" smtClean="0"/>
              <a:t>: floating particles, sand, milky, rusty, stain, animal, plant</a:t>
            </a:r>
          </a:p>
          <a:p>
            <a:r>
              <a:rPr lang="en-US" sz="2400" b="1" dirty="0" smtClean="0"/>
              <a:t>Pressure</a:t>
            </a:r>
            <a:r>
              <a:rPr lang="en-US" sz="2400" dirty="0" smtClean="0"/>
              <a:t>: no water, low, high</a:t>
            </a:r>
            <a:endParaRPr lang="el-G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21489" y="1215025"/>
            <a:ext cx="6111959" cy="193899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Chemical</a:t>
            </a:r>
            <a:r>
              <a:rPr lang="en-US" sz="2400" dirty="0" smtClean="0"/>
              <a:t>: turbidity, Br, </a:t>
            </a:r>
            <a:r>
              <a:rPr lang="en-US" sz="2400" dirty="0" err="1" smtClean="0"/>
              <a:t>Cl</a:t>
            </a:r>
            <a:r>
              <a:rPr lang="en-US" sz="2400" dirty="0" smtClean="0"/>
              <a:t>, Na, K, Mg</a:t>
            </a:r>
            <a:r>
              <a:rPr lang="en-US" sz="2400" baseline="-25000" dirty="0" smtClean="0"/>
              <a:t>2, </a:t>
            </a:r>
            <a:r>
              <a:rPr lang="en-US" sz="2400" dirty="0" smtClean="0"/>
              <a:t>biochemical oxygen demand, acidity, </a:t>
            </a:r>
            <a:r>
              <a:rPr lang="en-US" sz="2400" dirty="0" err="1" smtClean="0"/>
              <a:t>disssolved</a:t>
            </a:r>
            <a:r>
              <a:rPr lang="en-US" sz="2400" dirty="0" smtClean="0"/>
              <a:t> oxygen, etc</a:t>
            </a:r>
          </a:p>
          <a:p>
            <a:r>
              <a:rPr lang="en-US" sz="2400" b="1" dirty="0" smtClean="0"/>
              <a:t>Biological</a:t>
            </a:r>
            <a:r>
              <a:rPr lang="en-US" sz="2400" dirty="0" smtClean="0"/>
              <a:t>: </a:t>
            </a:r>
            <a:r>
              <a:rPr lang="en-US" sz="2400" dirty="0" err="1" smtClean="0"/>
              <a:t>ephemeroptera</a:t>
            </a:r>
            <a:r>
              <a:rPr lang="en-US" sz="2400" dirty="0" smtClean="0"/>
              <a:t>, </a:t>
            </a:r>
            <a:r>
              <a:rPr lang="en-US" sz="2400" dirty="0" err="1" smtClean="0"/>
              <a:t>plecoptera</a:t>
            </a:r>
            <a:r>
              <a:rPr lang="en-US" sz="2400" dirty="0" smtClean="0"/>
              <a:t>, </a:t>
            </a:r>
            <a:r>
              <a:rPr lang="en-US" sz="2400" dirty="0" err="1" smtClean="0"/>
              <a:t>excherichia</a:t>
            </a:r>
            <a:r>
              <a:rPr lang="en-US" sz="2400" dirty="0" smtClean="0"/>
              <a:t> coli, </a:t>
            </a:r>
            <a:r>
              <a:rPr lang="en-US" sz="2400" dirty="0" err="1" smtClean="0"/>
              <a:t>coliform</a:t>
            </a:r>
            <a:r>
              <a:rPr lang="en-US" sz="2400" dirty="0" smtClean="0"/>
              <a:t> bacteria, etc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4911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61156" y="1"/>
            <a:ext cx="7543800" cy="5636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QoWater Architecture </a:t>
            </a:r>
            <a:endParaRPr lang="en-US" dirty="0"/>
          </a:p>
        </p:txBody>
      </p:sp>
      <p:grpSp>
        <p:nvGrpSpPr>
          <p:cNvPr id="3" name="Group 155"/>
          <p:cNvGrpSpPr/>
          <p:nvPr/>
        </p:nvGrpSpPr>
        <p:grpSpPr>
          <a:xfrm>
            <a:off x="0" y="404664"/>
            <a:ext cx="10181918" cy="5996410"/>
            <a:chOff x="1141423" y="1541380"/>
            <a:chExt cx="12166293" cy="4857329"/>
          </a:xfrm>
        </p:grpSpPr>
        <p:sp>
          <p:nvSpPr>
            <p:cNvPr id="5" name="TextBox 124"/>
            <p:cNvSpPr txBox="1"/>
            <p:nvPr/>
          </p:nvSpPr>
          <p:spPr>
            <a:xfrm>
              <a:off x="1958213" y="1541380"/>
              <a:ext cx="2811595" cy="37396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err="1">
                  <a:solidFill>
                    <a:srgbClr val="0070C0"/>
                  </a:solidFill>
                </a:rPr>
                <a:t>QoWater</a:t>
              </a:r>
              <a:r>
                <a:rPr lang="en-US" sz="2400" dirty="0">
                  <a:solidFill>
                    <a:srgbClr val="0070C0"/>
                  </a:solidFill>
                </a:rPr>
                <a:t> server</a:t>
              </a:r>
              <a:endParaRPr lang="el-GR" sz="2400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60"/>
            <p:cNvSpPr txBox="1"/>
            <p:nvPr/>
          </p:nvSpPr>
          <p:spPr>
            <a:xfrm>
              <a:off x="1255232" y="3690177"/>
              <a:ext cx="1948422" cy="42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Secure sensor readings upload</a:t>
              </a:r>
              <a:endParaRPr lang="el-GR" sz="1400" b="1" dirty="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141423" y="1954287"/>
              <a:ext cx="4861975" cy="1710137"/>
            </a:xfrm>
            <a:prstGeom prst="roundRect">
              <a:avLst>
                <a:gd name="adj" fmla="val 5495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400" b="1" dirty="0"/>
            </a:p>
          </p:txBody>
        </p:sp>
        <p:grpSp>
          <p:nvGrpSpPr>
            <p:cNvPr id="4" name="Group 93"/>
            <p:cNvGrpSpPr/>
            <p:nvPr/>
          </p:nvGrpSpPr>
          <p:grpSpPr>
            <a:xfrm>
              <a:off x="2391743" y="2009165"/>
              <a:ext cx="3531792" cy="1573196"/>
              <a:chOff x="3757607" y="1334599"/>
              <a:chExt cx="3476880" cy="1540187"/>
            </a:xfrm>
          </p:grpSpPr>
          <p:sp>
            <p:nvSpPr>
              <p:cNvPr id="95" name="L-Shape 94"/>
              <p:cNvSpPr/>
              <p:nvPr/>
            </p:nvSpPr>
            <p:spPr>
              <a:xfrm rot="10800000" flipH="1">
                <a:off x="3757607" y="1334600"/>
                <a:ext cx="2440342" cy="1529703"/>
              </a:xfrm>
              <a:prstGeom prst="corner">
                <a:avLst>
                  <a:gd name="adj1" fmla="val 70152"/>
                  <a:gd name="adj2" fmla="val 80228"/>
                </a:avLst>
              </a:prstGeom>
              <a:solidFill>
                <a:srgbClr val="DEEBF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6" name="L-Shape 95"/>
              <p:cNvSpPr/>
              <p:nvPr/>
            </p:nvSpPr>
            <p:spPr>
              <a:xfrm rot="10800000">
                <a:off x="5573879" y="1334599"/>
                <a:ext cx="1660608" cy="1540187"/>
              </a:xfrm>
              <a:prstGeom prst="corner">
                <a:avLst>
                  <a:gd name="adj1" fmla="val 50000"/>
                  <a:gd name="adj2" fmla="val 71984"/>
                </a:avLst>
              </a:prstGeom>
              <a:solidFill>
                <a:srgbClr val="DEEBF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418134" y="1345190"/>
                <a:ext cx="892576" cy="1058920"/>
              </a:xfrm>
              <a:prstGeom prst="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98" name="Rounded Rectangle 97"/>
            <p:cNvSpPr/>
            <p:nvPr/>
          </p:nvSpPr>
          <p:spPr>
            <a:xfrm>
              <a:off x="2474464" y="3164536"/>
              <a:ext cx="1118543" cy="354810"/>
            </a:xfrm>
            <a:prstGeom prst="roundRect">
              <a:avLst>
                <a:gd name="adj" fmla="val 924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Certificae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Manager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141423" y="2620051"/>
              <a:ext cx="1144590" cy="354810"/>
            </a:xfrm>
            <a:prstGeom prst="roundRect">
              <a:avLst>
                <a:gd name="adj" fmla="val 924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Memcached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service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329631" y="3168964"/>
              <a:ext cx="957748" cy="354810"/>
            </a:xfrm>
            <a:prstGeom prst="roundRect">
              <a:avLst>
                <a:gd name="adj" fmla="val 924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Certificate Authority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100"/>
            <p:cNvGrpSpPr/>
            <p:nvPr/>
          </p:nvGrpSpPr>
          <p:grpSpPr>
            <a:xfrm>
              <a:off x="3747280" y="2648877"/>
              <a:ext cx="957748" cy="354810"/>
              <a:chOff x="5676716" y="631874"/>
              <a:chExt cx="957748" cy="354810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5676716" y="631874"/>
                <a:ext cx="957748" cy="354810"/>
              </a:xfrm>
              <a:prstGeom prst="roundRect">
                <a:avLst>
                  <a:gd name="adj" fmla="val 9246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Data receiver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274651" y="872509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7" name="Group 103"/>
            <p:cNvGrpSpPr/>
            <p:nvPr/>
          </p:nvGrpSpPr>
          <p:grpSpPr>
            <a:xfrm>
              <a:off x="2533564" y="2617416"/>
              <a:ext cx="957748" cy="354810"/>
              <a:chOff x="4540885" y="629617"/>
              <a:chExt cx="957748" cy="354810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4540885" y="629617"/>
                <a:ext cx="957748" cy="354810"/>
              </a:xfrm>
              <a:prstGeom prst="roundRect">
                <a:avLst>
                  <a:gd name="adj" fmla="val 9246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Query handler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268156" y="871587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8" name="Group 106"/>
            <p:cNvGrpSpPr/>
            <p:nvPr/>
          </p:nvGrpSpPr>
          <p:grpSpPr>
            <a:xfrm>
              <a:off x="2707717" y="2073740"/>
              <a:ext cx="1057373" cy="354810"/>
              <a:chOff x="4637153" y="108630"/>
              <a:chExt cx="1057373" cy="354810"/>
            </a:xfrm>
          </p:grpSpPr>
          <p:sp>
            <p:nvSpPr>
              <p:cNvPr id="108" name="Rounded Rectangle 107"/>
              <p:cNvSpPr/>
              <p:nvPr/>
            </p:nvSpPr>
            <p:spPr>
              <a:xfrm>
                <a:off x="4637153" y="108630"/>
                <a:ext cx="1057373" cy="354810"/>
              </a:xfrm>
              <a:prstGeom prst="roundRect">
                <a:avLst>
                  <a:gd name="adj" fmla="val 9246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Access control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896345" y="354397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123557" y="354397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111" name="Straight Arrow Connector 110"/>
            <p:cNvCxnSpPr>
              <a:stCxn id="100" idx="3"/>
            </p:cNvCxnSpPr>
            <p:nvPr/>
          </p:nvCxnSpPr>
          <p:spPr>
            <a:xfrm flipV="1">
              <a:off x="2287379" y="3341942"/>
              <a:ext cx="238754" cy="4427"/>
            </a:xfrm>
            <a:prstGeom prst="straightConnector1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99" idx="3"/>
            </p:cNvCxnSpPr>
            <p:nvPr/>
          </p:nvCxnSpPr>
          <p:spPr>
            <a:xfrm flipV="1">
              <a:off x="2286013" y="2794822"/>
              <a:ext cx="247551" cy="2634"/>
            </a:xfrm>
            <a:prstGeom prst="straightConnector1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41" idx="0"/>
            </p:cNvCxnSpPr>
            <p:nvPr/>
          </p:nvCxnSpPr>
          <p:spPr>
            <a:xfrm flipH="1" flipV="1">
              <a:off x="4394745" y="3003687"/>
              <a:ext cx="2540" cy="167843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stCxn id="102" idx="0"/>
            </p:cNvCxnSpPr>
            <p:nvPr/>
          </p:nvCxnSpPr>
          <p:spPr>
            <a:xfrm rot="16200000" flipV="1">
              <a:off x="3624506" y="2047228"/>
              <a:ext cx="220794" cy="982503"/>
            </a:xfrm>
            <a:prstGeom prst="bentConnector3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Elbow Connector 114"/>
            <p:cNvCxnSpPr>
              <a:stCxn id="142" idx="0"/>
            </p:cNvCxnSpPr>
            <p:nvPr/>
          </p:nvCxnSpPr>
          <p:spPr>
            <a:xfrm rot="16200000" flipV="1">
              <a:off x="3549150" y="2729178"/>
              <a:ext cx="194895" cy="672463"/>
            </a:xfrm>
            <a:prstGeom prst="bentConnector3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Elbow Connector 115"/>
            <p:cNvCxnSpPr>
              <a:stCxn id="105" idx="0"/>
              <a:endCxn id="109" idx="2"/>
            </p:cNvCxnSpPr>
            <p:nvPr/>
          </p:nvCxnSpPr>
          <p:spPr>
            <a:xfrm rot="5400000" flipH="1" flipV="1">
              <a:off x="2919772" y="2520750"/>
              <a:ext cx="189333" cy="4001"/>
            </a:xfrm>
            <a:prstGeom prst="bentConnector3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116"/>
            <p:cNvGrpSpPr/>
            <p:nvPr/>
          </p:nvGrpSpPr>
          <p:grpSpPr>
            <a:xfrm>
              <a:off x="1787966" y="2059618"/>
              <a:ext cx="798729" cy="383056"/>
              <a:chOff x="3941770" y="94508"/>
              <a:chExt cx="798729" cy="383056"/>
            </a:xfrm>
          </p:grpSpPr>
          <p:grpSp>
            <p:nvGrpSpPr>
              <p:cNvPr id="10" name="Group 117"/>
              <p:cNvGrpSpPr/>
              <p:nvPr/>
            </p:nvGrpSpPr>
            <p:grpSpPr>
              <a:xfrm>
                <a:off x="3941770" y="94508"/>
                <a:ext cx="798729" cy="383056"/>
                <a:chOff x="8741415" y="5371808"/>
                <a:chExt cx="798729" cy="383056"/>
              </a:xfrm>
            </p:grpSpPr>
            <p:grpSp>
              <p:nvGrpSpPr>
                <p:cNvPr id="12" name="Group 119"/>
                <p:cNvGrpSpPr/>
                <p:nvPr/>
              </p:nvGrpSpPr>
              <p:grpSpPr>
                <a:xfrm>
                  <a:off x="8821711" y="5371808"/>
                  <a:ext cx="393040" cy="383056"/>
                  <a:chOff x="8821711" y="5371808"/>
                  <a:chExt cx="393040" cy="383056"/>
                </a:xfrm>
              </p:grpSpPr>
              <p:sp>
                <p:nvSpPr>
                  <p:cNvPr id="122" name="Rectangle 121"/>
                  <p:cNvSpPr/>
                  <p:nvPr/>
                </p:nvSpPr>
                <p:spPr>
                  <a:xfrm>
                    <a:off x="8822883" y="5432415"/>
                    <a:ext cx="391868" cy="261842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8821711" y="5638952"/>
                    <a:ext cx="393040" cy="11591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8831409" y="5598070"/>
                    <a:ext cx="377362" cy="9618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8821711" y="5371808"/>
                    <a:ext cx="393040" cy="11591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>
                  <a:off x="8741415" y="5452930"/>
                  <a:ext cx="798729" cy="2493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err="1" smtClean="0"/>
                    <a:t>geoDB</a:t>
                  </a:r>
                  <a:endParaRPr lang="en-US" sz="1400" b="1" dirty="0"/>
                </a:p>
              </p:txBody>
            </p:sp>
          </p:grpSp>
          <p:sp>
            <p:nvSpPr>
              <p:cNvPr id="119" name="Rectangle 118"/>
              <p:cNvSpPr/>
              <p:nvPr/>
            </p:nvSpPr>
            <p:spPr>
              <a:xfrm>
                <a:off x="4312663" y="237014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126" name="Straight Arrow Connector 125"/>
            <p:cNvCxnSpPr>
              <a:stCxn id="119" idx="3"/>
              <a:endCxn id="108" idx="1"/>
            </p:cNvCxnSpPr>
            <p:nvPr/>
          </p:nvCxnSpPr>
          <p:spPr>
            <a:xfrm flipV="1">
              <a:off x="2257919" y="2251146"/>
              <a:ext cx="449798" cy="5266"/>
            </a:xfrm>
            <a:prstGeom prst="straightConnector1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Group 126"/>
            <p:cNvGrpSpPr/>
            <p:nvPr/>
          </p:nvGrpSpPr>
          <p:grpSpPr>
            <a:xfrm>
              <a:off x="4863617" y="2379522"/>
              <a:ext cx="1127330" cy="1143403"/>
              <a:chOff x="6793053" y="301582"/>
              <a:chExt cx="1127330" cy="1143403"/>
            </a:xfrm>
          </p:grpSpPr>
          <p:grpSp>
            <p:nvGrpSpPr>
              <p:cNvPr id="14" name="Group 127"/>
              <p:cNvGrpSpPr/>
              <p:nvPr/>
            </p:nvGrpSpPr>
            <p:grpSpPr>
              <a:xfrm>
                <a:off x="6793053" y="301582"/>
                <a:ext cx="1127330" cy="1143403"/>
                <a:chOff x="8681198" y="325120"/>
                <a:chExt cx="1127330" cy="1143403"/>
              </a:xfrm>
            </p:grpSpPr>
            <p:sp>
              <p:nvSpPr>
                <p:cNvPr id="130" name="Rounded Rectangle 129"/>
                <p:cNvSpPr/>
                <p:nvPr/>
              </p:nvSpPr>
              <p:spPr>
                <a:xfrm>
                  <a:off x="8681198" y="325120"/>
                  <a:ext cx="1006572" cy="1143403"/>
                </a:xfrm>
                <a:prstGeom prst="roundRect">
                  <a:avLst>
                    <a:gd name="adj" fmla="val 9246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81043" tIns="40522" rIns="81043" bIns="40522" rtlCol="0" anchor="ctr"/>
                <a:lstStyle>
                  <a:defPPr>
                    <a:defRPr lang="el-G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l-GR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Rounded Rectangle 130"/>
                <p:cNvSpPr/>
                <p:nvPr/>
              </p:nvSpPr>
              <p:spPr>
                <a:xfrm>
                  <a:off x="8763769" y="1061432"/>
                  <a:ext cx="883905" cy="354810"/>
                </a:xfrm>
                <a:prstGeom prst="roundRect">
                  <a:avLst>
                    <a:gd name="adj" fmla="val 9246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81043" tIns="40522" rIns="81043" bIns="40522" rtlCol="0" anchor="ctr"/>
                <a:lstStyle>
                  <a:defPPr>
                    <a:defRPr lang="el-G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 err="1" smtClean="0">
                      <a:solidFill>
                        <a:schemeClr val="tx1"/>
                      </a:solidFill>
                    </a:rPr>
                    <a:t>Eventdetector</a:t>
                  </a:r>
                  <a:endParaRPr lang="el-GR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Rounded Rectangle 131"/>
                <p:cNvSpPr/>
                <p:nvPr/>
              </p:nvSpPr>
              <p:spPr>
                <a:xfrm>
                  <a:off x="8759700" y="633813"/>
                  <a:ext cx="841430" cy="354810"/>
                </a:xfrm>
                <a:prstGeom prst="roundRect">
                  <a:avLst>
                    <a:gd name="adj" fmla="val 9246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81043" tIns="40522" rIns="81043" bIns="40522" rtlCol="0" anchor="ctr"/>
                <a:lstStyle>
                  <a:defPPr>
                    <a:defRPr lang="el-G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</a:rPr>
                    <a:t>Data </a:t>
                  </a:r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validator</a:t>
                  </a:r>
                  <a:endParaRPr lang="el-GR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8817339" y="337110"/>
                  <a:ext cx="991189" cy="2493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Analyzer</a:t>
                  </a:r>
                  <a:endParaRPr lang="el-GR" sz="1400" b="1" dirty="0"/>
                </a:p>
              </p:txBody>
            </p:sp>
          </p:grpSp>
          <p:sp>
            <p:nvSpPr>
              <p:cNvPr id="129" name="Rectangle 128"/>
              <p:cNvSpPr/>
              <p:nvPr/>
            </p:nvSpPr>
            <p:spPr>
              <a:xfrm>
                <a:off x="6794285" y="415980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134" name="Elbow Connector 133"/>
            <p:cNvCxnSpPr>
              <a:stCxn id="108" idx="3"/>
              <a:endCxn id="129" idx="1"/>
            </p:cNvCxnSpPr>
            <p:nvPr/>
          </p:nvCxnSpPr>
          <p:spPr>
            <a:xfrm>
              <a:off x="3765091" y="2251146"/>
              <a:ext cx="1099758" cy="297062"/>
            </a:xfrm>
            <a:prstGeom prst="bentConnector3">
              <a:avLst>
                <a:gd name="adj1" fmla="val 50000"/>
              </a:avLst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98" idx="3"/>
              <a:endCxn id="140" idx="1"/>
            </p:cNvCxnSpPr>
            <p:nvPr/>
          </p:nvCxnSpPr>
          <p:spPr>
            <a:xfrm>
              <a:off x="3593007" y="3341941"/>
              <a:ext cx="154797" cy="458"/>
            </a:xfrm>
            <a:prstGeom prst="straightConnector1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35"/>
            <p:cNvGrpSpPr/>
            <p:nvPr/>
          </p:nvGrpSpPr>
          <p:grpSpPr>
            <a:xfrm>
              <a:off x="3747804" y="3162857"/>
              <a:ext cx="957748" cy="356948"/>
              <a:chOff x="5677240" y="1145854"/>
              <a:chExt cx="957748" cy="356948"/>
            </a:xfrm>
          </p:grpSpPr>
          <p:grpSp>
            <p:nvGrpSpPr>
              <p:cNvPr id="16" name="Group 136"/>
              <p:cNvGrpSpPr/>
              <p:nvPr/>
            </p:nvGrpSpPr>
            <p:grpSpPr>
              <a:xfrm>
                <a:off x="5677240" y="1145854"/>
                <a:ext cx="957748" cy="356948"/>
                <a:chOff x="5677240" y="1145854"/>
                <a:chExt cx="957748" cy="356948"/>
              </a:xfrm>
            </p:grpSpPr>
            <p:sp>
              <p:nvSpPr>
                <p:cNvPr id="140" name="Rounded Rectangle 139"/>
                <p:cNvSpPr/>
                <p:nvPr/>
              </p:nvSpPr>
              <p:spPr>
                <a:xfrm>
                  <a:off x="5677240" y="1147992"/>
                  <a:ext cx="957748" cy="354810"/>
                </a:xfrm>
                <a:prstGeom prst="roundRect">
                  <a:avLst>
                    <a:gd name="adj" fmla="val 9246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81043" tIns="40522" rIns="81043" bIns="40522" rtlCol="0" anchor="ctr"/>
                <a:lstStyle>
                  <a:defPPr>
                    <a:defRPr lang="el-G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HTTP service</a:t>
                  </a:r>
                  <a:endParaRPr lang="el-GR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277191" y="1154527"/>
                  <a:ext cx="99060" cy="1085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862734" y="1145854"/>
                  <a:ext cx="99060" cy="1085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138" name="Rectangle 137"/>
              <p:cNvSpPr/>
              <p:nvPr/>
            </p:nvSpPr>
            <p:spPr>
              <a:xfrm>
                <a:off x="5905324" y="1384839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290878" y="1385411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143" name="Elbow Connector 142"/>
            <p:cNvCxnSpPr>
              <a:stCxn id="249" idx="0"/>
              <a:endCxn id="138" idx="2"/>
            </p:cNvCxnSpPr>
            <p:nvPr/>
          </p:nvCxnSpPr>
          <p:spPr>
            <a:xfrm rot="16200000" flipH="1" flipV="1">
              <a:off x="5375586" y="1944588"/>
              <a:ext cx="215662" cy="2915998"/>
            </a:xfrm>
            <a:prstGeom prst="bentConnector5">
              <a:avLst>
                <a:gd name="adj1" fmla="val -177661"/>
                <a:gd name="adj2" fmla="val 18958"/>
                <a:gd name="adj3" fmla="val 325435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4714109" y="2014393"/>
              <a:ext cx="2006358" cy="274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PHP application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4" name="L-Shape 233"/>
            <p:cNvSpPr/>
            <p:nvPr/>
          </p:nvSpPr>
          <p:spPr>
            <a:xfrm>
              <a:off x="9174622" y="2990440"/>
              <a:ext cx="2704284" cy="2785304"/>
            </a:xfrm>
            <a:prstGeom prst="corner">
              <a:avLst>
                <a:gd name="adj1" fmla="val 48367"/>
                <a:gd name="adj2" fmla="val 7141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593331" y="3293494"/>
              <a:ext cx="134978" cy="133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6" name="Rounded Rectangle 235"/>
            <p:cNvSpPr/>
            <p:nvPr/>
          </p:nvSpPr>
          <p:spPr>
            <a:xfrm>
              <a:off x="9114751" y="2945916"/>
              <a:ext cx="2828052" cy="3059216"/>
            </a:xfrm>
            <a:prstGeom prst="roundRect">
              <a:avLst>
                <a:gd name="adj" fmla="val 1141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400"/>
            </a:p>
          </p:txBody>
        </p:sp>
        <p:sp>
          <p:nvSpPr>
            <p:cNvPr id="237" name="TextBox 133"/>
            <p:cNvSpPr txBox="1"/>
            <p:nvPr/>
          </p:nvSpPr>
          <p:spPr>
            <a:xfrm>
              <a:off x="9114751" y="6010286"/>
              <a:ext cx="1641814" cy="24931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400" b="1" dirty="0"/>
            </a:p>
          </p:txBody>
        </p:sp>
        <p:sp>
          <p:nvSpPr>
            <p:cNvPr id="238" name="TextBox 164"/>
            <p:cNvSpPr txBox="1"/>
            <p:nvPr/>
          </p:nvSpPr>
          <p:spPr>
            <a:xfrm>
              <a:off x="9226952" y="3599198"/>
              <a:ext cx="748891" cy="59834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/>
                <a:t>Upload</a:t>
              </a:r>
              <a:r>
                <a:rPr lang="en-US" sz="1400" dirty="0"/>
                <a:t/>
              </a:r>
              <a:br>
                <a:rPr lang="en-US" sz="1400" dirty="0"/>
              </a:br>
              <a:r>
                <a:rPr lang="en-US" sz="1400" b="1" dirty="0" smtClean="0"/>
                <a:t>data</a:t>
              </a:r>
              <a:endParaRPr lang="el-GR" sz="1400" b="1" dirty="0"/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6469567" y="3153868"/>
              <a:ext cx="2150708" cy="2136521"/>
            </a:xfrm>
            <a:prstGeom prst="roundRect">
              <a:avLst>
                <a:gd name="adj" fmla="val 16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400"/>
            </a:p>
          </p:txBody>
        </p:sp>
        <p:sp>
          <p:nvSpPr>
            <p:cNvPr id="240" name="TextBox 194"/>
            <p:cNvSpPr txBox="1"/>
            <p:nvPr/>
          </p:nvSpPr>
          <p:spPr>
            <a:xfrm>
              <a:off x="6174261" y="2591308"/>
              <a:ext cx="4043964" cy="34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err="1">
                  <a:solidFill>
                    <a:srgbClr val="0070C0"/>
                  </a:solidFill>
                </a:rPr>
                <a:t>QoWater</a:t>
              </a:r>
              <a:r>
                <a:rPr lang="en-US" sz="2200" dirty="0">
                  <a:solidFill>
                    <a:srgbClr val="0070C0"/>
                  </a:solidFill>
                </a:rPr>
                <a:t> sensor</a:t>
              </a:r>
              <a:r>
                <a:rPr lang="en-US" sz="2200" dirty="0" smtClean="0">
                  <a:solidFill>
                    <a:srgbClr val="0070C0"/>
                  </a:solidFill>
                </a:rPr>
                <a:t> node</a:t>
              </a:r>
              <a:endParaRPr lang="el-GR" sz="2200" dirty="0">
                <a:solidFill>
                  <a:srgbClr val="0070C0"/>
                </a:solidFill>
              </a:endParaRPr>
            </a:p>
          </p:txBody>
        </p:sp>
        <p:sp>
          <p:nvSpPr>
            <p:cNvPr id="241" name="TextBox 160"/>
            <p:cNvSpPr txBox="1"/>
            <p:nvPr/>
          </p:nvSpPr>
          <p:spPr>
            <a:xfrm>
              <a:off x="6914550" y="2898377"/>
              <a:ext cx="2008224" cy="42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Broadcast sensor readings</a:t>
              </a:r>
              <a:endParaRPr lang="el-GR" sz="1400" b="1" dirty="0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6536617" y="4906340"/>
              <a:ext cx="813556" cy="298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Monitor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7524462" y="3370334"/>
              <a:ext cx="1029556" cy="298270"/>
            </a:xfrm>
            <a:prstGeom prst="roundRect">
              <a:avLst/>
            </a:prstGeom>
            <a:solidFill>
              <a:srgbClr val="E9A4FE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Temperature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7524462" y="3760670"/>
              <a:ext cx="1029556" cy="298270"/>
            </a:xfrm>
            <a:prstGeom prst="roundRect">
              <a:avLst/>
            </a:prstGeom>
            <a:solidFill>
              <a:srgbClr val="E9A4FE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Conductivity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7524462" y="4128626"/>
              <a:ext cx="1029556" cy="298270"/>
            </a:xfrm>
            <a:prstGeom prst="roundRect">
              <a:avLst/>
            </a:prstGeom>
            <a:solidFill>
              <a:srgbClr val="E9A4FE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ORP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7524462" y="4513249"/>
              <a:ext cx="1029556" cy="298270"/>
            </a:xfrm>
            <a:prstGeom prst="roundRect">
              <a:avLst/>
            </a:prstGeom>
            <a:solidFill>
              <a:srgbClr val="E9A4FE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PH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7514133" y="4906341"/>
              <a:ext cx="1029556" cy="298270"/>
            </a:xfrm>
            <a:prstGeom prst="roundRect">
              <a:avLst/>
            </a:prstGeom>
            <a:solidFill>
              <a:srgbClr val="E9A4FE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Chlorine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ions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6540118" y="3854132"/>
              <a:ext cx="810056" cy="375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Back-end interface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6538592" y="3294756"/>
              <a:ext cx="805647" cy="383363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WiFi</a:t>
              </a:r>
              <a:r>
                <a:rPr lang="en-US" sz="1400" b="1" dirty="0">
                  <a:solidFill>
                    <a:schemeClr val="tx1"/>
                  </a:solidFill>
                </a:rPr>
                <a:t/>
              </a:r>
              <a:br>
                <a:rPr lang="en-US" sz="1400" b="1" dirty="0">
                  <a:solidFill>
                    <a:schemeClr val="tx1"/>
                  </a:solidFill>
                </a:rPr>
              </a:br>
              <a:r>
                <a:rPr lang="en-US" sz="1400" b="1" dirty="0" smtClean="0">
                  <a:solidFill>
                    <a:schemeClr val="tx1"/>
                  </a:solidFill>
                </a:rPr>
                <a:t>interface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50" name="Elbow Connector 249"/>
            <p:cNvCxnSpPr>
              <a:stCxn id="247" idx="3"/>
            </p:cNvCxnSpPr>
            <p:nvPr/>
          </p:nvCxnSpPr>
          <p:spPr>
            <a:xfrm>
              <a:off x="8543689" y="5055476"/>
              <a:ext cx="132876" cy="683303"/>
            </a:xfrm>
            <a:prstGeom prst="bentConnector2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Elbow Connector 250"/>
            <p:cNvCxnSpPr>
              <a:stCxn id="246" idx="3"/>
            </p:cNvCxnSpPr>
            <p:nvPr/>
          </p:nvCxnSpPr>
          <p:spPr>
            <a:xfrm>
              <a:off x="8554018" y="4662384"/>
              <a:ext cx="190737" cy="1076395"/>
            </a:xfrm>
            <a:prstGeom prst="bentConnector2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Elbow Connector 251"/>
            <p:cNvCxnSpPr>
              <a:stCxn id="245" idx="3"/>
            </p:cNvCxnSpPr>
            <p:nvPr/>
          </p:nvCxnSpPr>
          <p:spPr>
            <a:xfrm>
              <a:off x="8554018" y="4277761"/>
              <a:ext cx="263955" cy="1461018"/>
            </a:xfrm>
            <a:prstGeom prst="bentConnector2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Elbow Connector 252"/>
            <p:cNvCxnSpPr/>
            <p:nvPr/>
          </p:nvCxnSpPr>
          <p:spPr>
            <a:xfrm rot="16200000" flipH="1">
              <a:off x="7813817" y="4655549"/>
              <a:ext cx="1828974" cy="337486"/>
            </a:xfrm>
            <a:prstGeom prst="bentConnector3">
              <a:avLst>
                <a:gd name="adj1" fmla="val 472"/>
              </a:avLst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Elbow Connector 253"/>
            <p:cNvCxnSpPr>
              <a:stCxn id="243" idx="3"/>
            </p:cNvCxnSpPr>
            <p:nvPr/>
          </p:nvCxnSpPr>
          <p:spPr>
            <a:xfrm>
              <a:off x="8554018" y="3519469"/>
              <a:ext cx="415534" cy="2219310"/>
            </a:xfrm>
            <a:prstGeom prst="bentConnector2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243" idx="1"/>
              <a:endCxn id="242" idx="3"/>
            </p:cNvCxnSpPr>
            <p:nvPr/>
          </p:nvCxnSpPr>
          <p:spPr>
            <a:xfrm rot="10800000" flipV="1">
              <a:off x="7350174" y="3519468"/>
              <a:ext cx="174289" cy="1536007"/>
            </a:xfrm>
            <a:prstGeom prst="bentConnector3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244" idx="1"/>
              <a:endCxn id="242" idx="3"/>
            </p:cNvCxnSpPr>
            <p:nvPr/>
          </p:nvCxnSpPr>
          <p:spPr>
            <a:xfrm rot="10800000" flipV="1">
              <a:off x="7350174" y="3909804"/>
              <a:ext cx="174289" cy="1145671"/>
            </a:xfrm>
            <a:prstGeom prst="bentConnector3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Elbow Connector 256"/>
            <p:cNvCxnSpPr>
              <a:stCxn id="245" idx="1"/>
              <a:endCxn id="242" idx="3"/>
            </p:cNvCxnSpPr>
            <p:nvPr/>
          </p:nvCxnSpPr>
          <p:spPr>
            <a:xfrm rot="10800000" flipV="1">
              <a:off x="7350174" y="4277760"/>
              <a:ext cx="174289" cy="777715"/>
            </a:xfrm>
            <a:prstGeom prst="bentConnector3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Elbow Connector 257"/>
            <p:cNvCxnSpPr>
              <a:stCxn id="246" idx="1"/>
              <a:endCxn id="242" idx="3"/>
            </p:cNvCxnSpPr>
            <p:nvPr/>
          </p:nvCxnSpPr>
          <p:spPr>
            <a:xfrm rot="10800000" flipV="1">
              <a:off x="7350174" y="4662384"/>
              <a:ext cx="174289" cy="393092"/>
            </a:xfrm>
            <a:prstGeom prst="bentConnector3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Elbow Connector 258"/>
            <p:cNvCxnSpPr>
              <a:stCxn id="247" idx="1"/>
              <a:endCxn id="242" idx="3"/>
            </p:cNvCxnSpPr>
            <p:nvPr/>
          </p:nvCxnSpPr>
          <p:spPr>
            <a:xfrm rot="10800000">
              <a:off x="7350173" y="5055476"/>
              <a:ext cx="163960" cy="127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>
              <a:stCxn id="242" idx="0"/>
              <a:endCxn id="248" idx="2"/>
            </p:cNvCxnSpPr>
            <p:nvPr/>
          </p:nvCxnSpPr>
          <p:spPr>
            <a:xfrm flipV="1">
              <a:off x="6943395" y="4229449"/>
              <a:ext cx="1751" cy="676891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>
              <a:stCxn id="248" idx="0"/>
              <a:endCxn id="249" idx="2"/>
            </p:cNvCxnSpPr>
            <p:nvPr/>
          </p:nvCxnSpPr>
          <p:spPr>
            <a:xfrm flipH="1" flipV="1">
              <a:off x="6941416" y="3678119"/>
              <a:ext cx="3730" cy="176013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2" name="Rectangle 261"/>
            <p:cNvSpPr/>
            <p:nvPr/>
          </p:nvSpPr>
          <p:spPr>
            <a:xfrm>
              <a:off x="9874057" y="2591308"/>
              <a:ext cx="3433659" cy="349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>
                  <a:solidFill>
                    <a:srgbClr val="0070C0"/>
                  </a:solidFill>
                </a:rPr>
                <a:t>QoWater</a:t>
              </a:r>
              <a:r>
                <a:rPr lang="en-US" sz="2200" dirty="0">
                  <a:solidFill>
                    <a:srgbClr val="0070C0"/>
                  </a:solidFill>
                </a:rPr>
                <a:t> client  </a:t>
              </a: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9788016" y="6149397"/>
              <a:ext cx="1559686" cy="249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Android device</a:t>
              </a:r>
              <a:endParaRPr lang="el-GR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64" name="Elbow Connector 263"/>
            <p:cNvCxnSpPr>
              <a:stCxn id="295" idx="1"/>
              <a:endCxn id="275" idx="3"/>
            </p:cNvCxnSpPr>
            <p:nvPr/>
          </p:nvCxnSpPr>
          <p:spPr>
            <a:xfrm rot="10800000" flipV="1">
              <a:off x="10578879" y="3728236"/>
              <a:ext cx="621903" cy="376649"/>
            </a:xfrm>
            <a:prstGeom prst="bentConnector3">
              <a:avLst>
                <a:gd name="adj1" fmla="val 50817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Elbow Connector 264"/>
            <p:cNvCxnSpPr>
              <a:stCxn id="296" idx="1"/>
              <a:endCxn id="276" idx="3"/>
            </p:cNvCxnSpPr>
            <p:nvPr/>
          </p:nvCxnSpPr>
          <p:spPr>
            <a:xfrm rot="10800000" flipV="1">
              <a:off x="10578879" y="4188361"/>
              <a:ext cx="612627" cy="1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Rectangle 265"/>
            <p:cNvSpPr/>
            <p:nvPr/>
          </p:nvSpPr>
          <p:spPr>
            <a:xfrm rot="16200000">
              <a:off x="10388548" y="3247573"/>
              <a:ext cx="640678" cy="367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Position</a:t>
              </a:r>
            </a:p>
          </p:txBody>
        </p:sp>
        <p:sp>
          <p:nvSpPr>
            <p:cNvPr id="267" name="Rectangle 266"/>
            <p:cNvSpPr/>
            <p:nvPr/>
          </p:nvSpPr>
          <p:spPr>
            <a:xfrm rot="16200000">
              <a:off x="10716668" y="3789765"/>
              <a:ext cx="559496" cy="367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Energy</a:t>
              </a:r>
            </a:p>
          </p:txBody>
        </p:sp>
        <p:cxnSp>
          <p:nvCxnSpPr>
            <p:cNvPr id="268" name="Elbow Connector 267"/>
            <p:cNvCxnSpPr>
              <a:stCxn id="273" idx="3"/>
              <a:endCxn id="320" idx="0"/>
            </p:cNvCxnSpPr>
            <p:nvPr/>
          </p:nvCxnSpPr>
          <p:spPr>
            <a:xfrm>
              <a:off x="10578877" y="4315026"/>
              <a:ext cx="328575" cy="874531"/>
            </a:xfrm>
            <a:prstGeom prst="bentConnector2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Rectangle 268"/>
            <p:cNvSpPr/>
            <p:nvPr/>
          </p:nvSpPr>
          <p:spPr>
            <a:xfrm rot="16200000">
              <a:off x="9016919" y="3951022"/>
              <a:ext cx="619642" cy="367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Queries</a:t>
              </a:r>
              <a:endParaRPr lang="en-US" sz="1400" dirty="0"/>
            </a:p>
          </p:txBody>
        </p:sp>
        <p:cxnSp>
          <p:nvCxnSpPr>
            <p:cNvPr id="270" name="Elbow Connector 269"/>
            <p:cNvCxnSpPr>
              <a:stCxn id="249" idx="0"/>
              <a:endCxn id="304" idx="0"/>
            </p:cNvCxnSpPr>
            <p:nvPr/>
          </p:nvCxnSpPr>
          <p:spPr>
            <a:xfrm rot="5400000" flipH="1" flipV="1">
              <a:off x="8176426" y="1892264"/>
              <a:ext cx="167483" cy="2637503"/>
            </a:xfrm>
            <a:prstGeom prst="bentConnector3">
              <a:avLst>
                <a:gd name="adj1" fmla="val 232851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1" name="Rectangle 270"/>
            <p:cNvSpPr/>
            <p:nvPr/>
          </p:nvSpPr>
          <p:spPr>
            <a:xfrm rot="16200000">
              <a:off x="10386373" y="4507903"/>
              <a:ext cx="800019" cy="367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Save data</a:t>
              </a:r>
              <a:endParaRPr lang="en-US" sz="1400" b="1" dirty="0"/>
            </a:p>
          </p:txBody>
        </p:sp>
        <p:grpSp>
          <p:nvGrpSpPr>
            <p:cNvPr id="17" name="Group 271"/>
            <p:cNvGrpSpPr/>
            <p:nvPr/>
          </p:nvGrpSpPr>
          <p:grpSpPr>
            <a:xfrm>
              <a:off x="9576073" y="3964928"/>
              <a:ext cx="1002805" cy="427580"/>
              <a:chOff x="5628371" y="4444378"/>
              <a:chExt cx="1002805" cy="427580"/>
            </a:xfrm>
          </p:grpSpPr>
          <p:sp>
            <p:nvSpPr>
              <p:cNvPr id="273" name="Rectangle 272"/>
              <p:cNvSpPr/>
              <p:nvPr/>
            </p:nvSpPr>
            <p:spPr>
              <a:xfrm>
                <a:off x="6520080" y="4761844"/>
                <a:ext cx="111095" cy="652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6520081" y="4471472"/>
                <a:ext cx="111095" cy="652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6520081" y="4551704"/>
                <a:ext cx="111095" cy="652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6520081" y="4635181"/>
                <a:ext cx="111095" cy="652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6107978" y="4449512"/>
                <a:ext cx="111095" cy="9873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6520081" y="4705961"/>
                <a:ext cx="111095" cy="652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5681569" y="4773227"/>
                <a:ext cx="111095" cy="9873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5956176" y="4444378"/>
                <a:ext cx="111095" cy="9873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1" name="Rounded Rectangle 280"/>
              <p:cNvSpPr/>
              <p:nvPr/>
            </p:nvSpPr>
            <p:spPr>
              <a:xfrm>
                <a:off x="5628371" y="4446516"/>
                <a:ext cx="1002283" cy="423924"/>
              </a:xfrm>
              <a:prstGeom prst="roundRect">
                <a:avLst>
                  <a:gd name="adj" fmla="val 9246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Data</a:t>
                </a: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Recorder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>
              <a:off x="9270700" y="4537342"/>
              <a:ext cx="1353085" cy="1151391"/>
              <a:chOff x="5322998" y="5016792"/>
              <a:chExt cx="1353085" cy="1151391"/>
            </a:xfrm>
          </p:grpSpPr>
          <p:sp>
            <p:nvSpPr>
              <p:cNvPr id="283" name="Rectangle 282"/>
              <p:cNvSpPr/>
              <p:nvPr/>
            </p:nvSpPr>
            <p:spPr>
              <a:xfrm>
                <a:off x="5404654" y="5293893"/>
                <a:ext cx="111095" cy="98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noFill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5682056" y="5058053"/>
                <a:ext cx="111095" cy="98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noFill/>
                </a:endParaRPr>
              </a:p>
            </p:txBody>
          </p:sp>
          <p:sp>
            <p:nvSpPr>
              <p:cNvPr id="285" name="Rounded Rectangle 284"/>
              <p:cNvSpPr/>
              <p:nvPr/>
            </p:nvSpPr>
            <p:spPr>
              <a:xfrm>
                <a:off x="5322998" y="5054070"/>
                <a:ext cx="1353085" cy="1114113"/>
              </a:xfrm>
              <a:prstGeom prst="roundRect">
                <a:avLst>
                  <a:gd name="adj" fmla="val 4172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Rounded Rectangle 285"/>
              <p:cNvSpPr/>
              <p:nvPr/>
            </p:nvSpPr>
            <p:spPr>
              <a:xfrm rot="16200000">
                <a:off x="5582668" y="5534253"/>
                <a:ext cx="841430" cy="354810"/>
              </a:xfrm>
              <a:prstGeom prst="roundRect">
                <a:avLst>
                  <a:gd name="adj" fmla="val 9246"/>
                </a:avLst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Customer Form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Rounded Rectangle 286"/>
              <p:cNvSpPr/>
              <p:nvPr/>
            </p:nvSpPr>
            <p:spPr>
              <a:xfrm rot="16200000">
                <a:off x="6031031" y="5534066"/>
                <a:ext cx="841007" cy="354812"/>
              </a:xfrm>
              <a:prstGeom prst="roundRect">
                <a:avLst>
                  <a:gd name="adj" fmla="val 9246"/>
                </a:avLst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Scientist Form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Rounded Rectangle 287"/>
              <p:cNvSpPr/>
              <p:nvPr/>
            </p:nvSpPr>
            <p:spPr>
              <a:xfrm rot="16200000">
                <a:off x="5125703" y="5534062"/>
                <a:ext cx="841007" cy="354813"/>
              </a:xfrm>
              <a:prstGeom prst="roundRect">
                <a:avLst>
                  <a:gd name="adj" fmla="val 9246"/>
                </a:avLst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Querying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5326310" y="5016792"/>
                <a:ext cx="1344414" cy="249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GUI</a:t>
                </a:r>
                <a:endParaRPr lang="en-US" sz="1400" dirty="0"/>
              </a:p>
            </p:txBody>
          </p:sp>
        </p:grpSp>
        <p:cxnSp>
          <p:nvCxnSpPr>
            <p:cNvPr id="290" name="Straight Arrow Connector 289"/>
            <p:cNvCxnSpPr>
              <a:stCxn id="284" idx="0"/>
              <a:endCxn id="279" idx="2"/>
            </p:cNvCxnSpPr>
            <p:nvPr/>
          </p:nvCxnSpPr>
          <p:spPr>
            <a:xfrm flipH="1" flipV="1">
              <a:off x="9684819" y="4392508"/>
              <a:ext cx="487" cy="1860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>
              <a:stCxn id="307" idx="2"/>
              <a:endCxn id="277" idx="0"/>
            </p:cNvCxnSpPr>
            <p:nvPr/>
          </p:nvCxnSpPr>
          <p:spPr>
            <a:xfrm>
              <a:off x="10110720" y="3623751"/>
              <a:ext cx="508" cy="346311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endCxn id="308" idx="2"/>
            </p:cNvCxnSpPr>
            <p:nvPr/>
          </p:nvCxnSpPr>
          <p:spPr>
            <a:xfrm flipV="1">
              <a:off x="9954485" y="3623750"/>
              <a:ext cx="1" cy="34117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3" name="TextBox 164"/>
            <p:cNvSpPr txBox="1"/>
            <p:nvPr/>
          </p:nvSpPr>
          <p:spPr>
            <a:xfrm>
              <a:off x="10094174" y="3578698"/>
              <a:ext cx="688510" cy="77286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Sensor</a:t>
              </a:r>
              <a:br>
                <a:rPr lang="en-US" sz="1400" b="1" dirty="0" smtClean="0"/>
              </a:br>
              <a:r>
                <a:rPr lang="en-US" sz="1400" b="1" dirty="0" smtClean="0"/>
                <a:t>reading</a:t>
              </a:r>
              <a:endParaRPr lang="el-GR" sz="1400" b="1" dirty="0"/>
            </a:p>
          </p:txBody>
        </p:sp>
        <p:sp>
          <p:nvSpPr>
            <p:cNvPr id="294" name="Rounded Rectangle 293"/>
            <p:cNvSpPr/>
            <p:nvPr/>
          </p:nvSpPr>
          <p:spPr>
            <a:xfrm>
              <a:off x="11200781" y="3105441"/>
              <a:ext cx="681917" cy="284417"/>
            </a:xfrm>
            <a:prstGeom prst="roundRect">
              <a:avLst>
                <a:gd name="adj" fmla="val 9246"/>
              </a:avLst>
            </a:prstGeom>
            <a:solidFill>
              <a:srgbClr val="FF33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GPS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95" name="Rounded Rectangle 294"/>
            <p:cNvSpPr/>
            <p:nvPr/>
          </p:nvSpPr>
          <p:spPr>
            <a:xfrm>
              <a:off x="11200781" y="3586028"/>
              <a:ext cx="681917" cy="284417"/>
            </a:xfrm>
            <a:prstGeom prst="roundRect">
              <a:avLst>
                <a:gd name="adj" fmla="val 9246"/>
              </a:avLst>
            </a:prstGeom>
            <a:solidFill>
              <a:srgbClr val="FF33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Camera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96" name="Rounded Rectangle 295"/>
            <p:cNvSpPr/>
            <p:nvPr/>
          </p:nvSpPr>
          <p:spPr>
            <a:xfrm>
              <a:off x="11191505" y="4046153"/>
              <a:ext cx="681917" cy="284417"/>
            </a:xfrm>
            <a:prstGeom prst="roundRect">
              <a:avLst>
                <a:gd name="adj" fmla="val 9246"/>
              </a:avLst>
            </a:prstGeom>
            <a:solidFill>
              <a:srgbClr val="FF33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Battery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7" name="Straight Arrow Connector 296"/>
            <p:cNvCxnSpPr>
              <a:stCxn id="306" idx="2"/>
              <a:endCxn id="283" idx="0"/>
            </p:cNvCxnSpPr>
            <p:nvPr/>
          </p:nvCxnSpPr>
          <p:spPr>
            <a:xfrm>
              <a:off x="9406629" y="3631637"/>
              <a:ext cx="1275" cy="1182806"/>
            </a:xfrm>
            <a:prstGeom prst="straightConnector1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8" name="TextBox 164"/>
            <p:cNvSpPr txBox="1"/>
            <p:nvPr/>
          </p:nvSpPr>
          <p:spPr>
            <a:xfrm>
              <a:off x="9751929" y="4363812"/>
              <a:ext cx="897440" cy="42382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Feedback</a:t>
              </a:r>
              <a:endParaRPr lang="el-GR" sz="1400" b="1" dirty="0"/>
            </a:p>
          </p:txBody>
        </p:sp>
        <p:sp>
          <p:nvSpPr>
            <p:cNvPr id="299" name="Snip Single Corner Rectangle 298"/>
            <p:cNvSpPr/>
            <p:nvPr/>
          </p:nvSpPr>
          <p:spPr>
            <a:xfrm>
              <a:off x="11190161" y="5155027"/>
              <a:ext cx="291181" cy="407215"/>
            </a:xfrm>
            <a:prstGeom prst="snip1Rect">
              <a:avLst>
                <a:gd name="adj" fmla="val 2504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 smtClean="0"/>
                <a:t>CSV</a:t>
              </a:r>
              <a:endParaRPr lang="en-US" sz="1400" b="1" dirty="0"/>
            </a:p>
          </p:txBody>
        </p:sp>
        <p:cxnSp>
          <p:nvCxnSpPr>
            <p:cNvPr id="300" name="Elbow Connector 299"/>
            <p:cNvCxnSpPr>
              <a:stCxn id="294" idx="1"/>
              <a:endCxn id="274" idx="3"/>
            </p:cNvCxnSpPr>
            <p:nvPr/>
          </p:nvCxnSpPr>
          <p:spPr>
            <a:xfrm rot="10800000" flipV="1">
              <a:off x="10578879" y="3247650"/>
              <a:ext cx="621903" cy="777004"/>
            </a:xfrm>
            <a:prstGeom prst="bentConnector3">
              <a:avLst>
                <a:gd name="adj1" fmla="val 65520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1" name="Rectangle 300"/>
            <p:cNvSpPr/>
            <p:nvPr/>
          </p:nvSpPr>
          <p:spPr>
            <a:xfrm rot="16200000">
              <a:off x="10866483" y="3342808"/>
              <a:ext cx="149639" cy="367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400" b="1" dirty="0"/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7315415" y="5781786"/>
              <a:ext cx="1719403" cy="373184"/>
            </a:xfrm>
            <a:prstGeom prst="roundRect">
              <a:avLst>
                <a:gd name="adj" fmla="val 9246"/>
              </a:avLst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Measurement location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302"/>
            <p:cNvGrpSpPr/>
            <p:nvPr/>
          </p:nvGrpSpPr>
          <p:grpSpPr>
            <a:xfrm>
              <a:off x="9327259" y="3121496"/>
              <a:ext cx="986451" cy="787814"/>
              <a:chOff x="5287847" y="3600946"/>
              <a:chExt cx="986451" cy="787814"/>
            </a:xfrm>
          </p:grpSpPr>
          <p:sp>
            <p:nvSpPr>
              <p:cNvPr id="304" name="Rectangle 303"/>
              <p:cNvSpPr/>
              <p:nvPr/>
            </p:nvSpPr>
            <p:spPr>
              <a:xfrm>
                <a:off x="5505242" y="3606723"/>
                <a:ext cx="68529" cy="8085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0" name="Group 304"/>
              <p:cNvGrpSpPr/>
              <p:nvPr/>
            </p:nvGrpSpPr>
            <p:grpSpPr>
              <a:xfrm>
                <a:off x="5287847" y="3600946"/>
                <a:ext cx="986451" cy="787814"/>
                <a:chOff x="5379557" y="3600946"/>
                <a:chExt cx="986451" cy="787814"/>
              </a:xfrm>
            </p:grpSpPr>
            <p:sp>
              <p:nvSpPr>
                <p:cNvPr id="306" name="Rectangle 305"/>
                <p:cNvSpPr/>
                <p:nvPr/>
              </p:nvSpPr>
              <p:spPr>
                <a:xfrm>
                  <a:off x="5403379" y="4012356"/>
                  <a:ext cx="111095" cy="98731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6107470" y="4004470"/>
                  <a:ext cx="111095" cy="98731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5951236" y="4004469"/>
                  <a:ext cx="111095" cy="98731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09" name="TextBox 139"/>
                <p:cNvSpPr txBox="1"/>
                <p:nvPr/>
              </p:nvSpPr>
              <p:spPr>
                <a:xfrm>
                  <a:off x="5379557" y="3600946"/>
                  <a:ext cx="986451" cy="787814"/>
                </a:xfrm>
                <a:prstGeom prst="roundRect">
                  <a:avLst>
                    <a:gd name="adj" fmla="val 5229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>
                  <a:defPPr>
                    <a:defRPr lang="el-G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 smtClean="0"/>
                    <a:t>Back-end interface</a:t>
                  </a:r>
                  <a:endParaRPr lang="el-GR" sz="1400" b="1" dirty="0"/>
                </a:p>
              </p:txBody>
            </p:sp>
          </p:grpSp>
        </p:grpSp>
        <p:sp>
          <p:nvSpPr>
            <p:cNvPr id="310" name="TextBox 160"/>
            <p:cNvSpPr txBox="1"/>
            <p:nvPr/>
          </p:nvSpPr>
          <p:spPr>
            <a:xfrm>
              <a:off x="7636971" y="2550690"/>
              <a:ext cx="4818340" cy="27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l-GR" sz="1600" b="1" dirty="0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11273765" y="4510495"/>
              <a:ext cx="793751" cy="94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Save sensor readings</a:t>
              </a:r>
              <a:endParaRPr lang="en-US" sz="1400" b="1" dirty="0"/>
            </a:p>
          </p:txBody>
        </p:sp>
        <p:cxnSp>
          <p:nvCxnSpPr>
            <p:cNvPr id="312" name="Elbow Connector 311"/>
            <p:cNvCxnSpPr>
              <a:stCxn id="278" idx="3"/>
            </p:cNvCxnSpPr>
            <p:nvPr/>
          </p:nvCxnSpPr>
          <p:spPr>
            <a:xfrm>
              <a:off x="10578878" y="4259143"/>
              <a:ext cx="756873" cy="295505"/>
            </a:xfrm>
            <a:prstGeom prst="bentConnector3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endCxn id="299" idx="3"/>
            </p:cNvCxnSpPr>
            <p:nvPr/>
          </p:nvCxnSpPr>
          <p:spPr>
            <a:xfrm>
              <a:off x="11335751" y="4554648"/>
              <a:ext cx="1" cy="600379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313"/>
            <p:cNvGrpSpPr/>
            <p:nvPr/>
          </p:nvGrpSpPr>
          <p:grpSpPr>
            <a:xfrm>
              <a:off x="10630636" y="5189557"/>
              <a:ext cx="792676" cy="383056"/>
              <a:chOff x="8741415" y="5371808"/>
              <a:chExt cx="792676" cy="383056"/>
            </a:xfrm>
          </p:grpSpPr>
          <p:grpSp>
            <p:nvGrpSpPr>
              <p:cNvPr id="22" name="Group 314"/>
              <p:cNvGrpSpPr/>
              <p:nvPr/>
            </p:nvGrpSpPr>
            <p:grpSpPr>
              <a:xfrm>
                <a:off x="8821711" y="5371808"/>
                <a:ext cx="393040" cy="383056"/>
                <a:chOff x="8821711" y="5371808"/>
                <a:chExt cx="393040" cy="383056"/>
              </a:xfrm>
            </p:grpSpPr>
            <p:sp>
              <p:nvSpPr>
                <p:cNvPr id="317" name="Rectangle 316"/>
                <p:cNvSpPr/>
                <p:nvPr/>
              </p:nvSpPr>
              <p:spPr>
                <a:xfrm>
                  <a:off x="8822883" y="5432415"/>
                  <a:ext cx="391868" cy="26184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8821711" y="5638952"/>
                  <a:ext cx="393040" cy="11591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8831409" y="5598070"/>
                  <a:ext cx="377362" cy="9618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8821711" y="5371808"/>
                  <a:ext cx="393040" cy="11591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316" name="TextBox 315"/>
              <p:cNvSpPr txBox="1"/>
              <p:nvPr/>
            </p:nvSpPr>
            <p:spPr>
              <a:xfrm>
                <a:off x="8741415" y="5452930"/>
                <a:ext cx="792676" cy="249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SQLite</a:t>
                </a:r>
                <a:endParaRPr lang="en-US" sz="1400" b="1" dirty="0"/>
              </a:p>
            </p:txBody>
          </p:sp>
        </p:grpSp>
        <p:cxnSp>
          <p:nvCxnSpPr>
            <p:cNvPr id="144" name="Elbow Connector 143"/>
            <p:cNvCxnSpPr>
              <a:stCxn id="309" idx="0"/>
              <a:endCxn id="139" idx="2"/>
            </p:cNvCxnSpPr>
            <p:nvPr/>
          </p:nvCxnSpPr>
          <p:spPr>
            <a:xfrm rot="16200000" flipH="1" flipV="1">
              <a:off x="6920982" y="611486"/>
              <a:ext cx="389494" cy="5409512"/>
            </a:xfrm>
            <a:prstGeom prst="bentConnector5">
              <a:avLst>
                <a:gd name="adj1" fmla="val -47542"/>
                <a:gd name="adj2" fmla="val 54101"/>
                <a:gd name="adj3" fmla="val 147542"/>
              </a:avLst>
            </a:prstGeom>
            <a:ln w="952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0" name="Footer Placeholder 6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1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F0F878-9409-4EA9-8F67-D325A3F82515}" type="slidenum">
              <a:rPr lang="en-US" sz="1400" smtClean="0">
                <a:solidFill>
                  <a:schemeClr val="bg2">
                    <a:lumMod val="25000"/>
                  </a:schemeClr>
                </a:solidFill>
              </a:rPr>
              <a:pPr/>
              <a:t>32</a:t>
            </a:fld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5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5"/>
          <p:cNvGrpSpPr/>
          <p:nvPr/>
        </p:nvGrpSpPr>
        <p:grpSpPr>
          <a:xfrm>
            <a:off x="0" y="525133"/>
            <a:ext cx="9144000" cy="5871697"/>
            <a:chOff x="1141423" y="1638964"/>
            <a:chExt cx="10926094" cy="4756306"/>
          </a:xfrm>
        </p:grpSpPr>
        <p:sp>
          <p:nvSpPr>
            <p:cNvPr id="5" name="TextBox 124"/>
            <p:cNvSpPr txBox="1"/>
            <p:nvPr/>
          </p:nvSpPr>
          <p:spPr>
            <a:xfrm>
              <a:off x="2820002" y="1638964"/>
              <a:ext cx="2777919" cy="32410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>
                  <a:solidFill>
                    <a:srgbClr val="0070C0"/>
                  </a:solidFill>
                </a:rPr>
                <a:t>QoWater</a:t>
              </a:r>
              <a:r>
                <a:rPr lang="en-US" sz="2000" b="1" dirty="0">
                  <a:solidFill>
                    <a:srgbClr val="0070C0"/>
                  </a:solidFill>
                </a:rPr>
                <a:t> server</a:t>
              </a:r>
              <a:endParaRPr lang="el-GR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60"/>
            <p:cNvSpPr txBox="1"/>
            <p:nvPr/>
          </p:nvSpPr>
          <p:spPr>
            <a:xfrm>
              <a:off x="1255232" y="3690177"/>
              <a:ext cx="1948422" cy="42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Secure sensor readings upload</a:t>
              </a:r>
              <a:endParaRPr lang="el-GR" sz="1400" b="1" dirty="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141423" y="1954287"/>
              <a:ext cx="4861975" cy="1710137"/>
            </a:xfrm>
            <a:prstGeom prst="roundRect">
              <a:avLst>
                <a:gd name="adj" fmla="val 5495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88" tIns="47544" rIns="95088" bIns="47544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400" b="1" dirty="0"/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2391743" y="2009165"/>
              <a:ext cx="3531792" cy="1573196"/>
              <a:chOff x="3757607" y="1334599"/>
              <a:chExt cx="3476880" cy="1540187"/>
            </a:xfrm>
          </p:grpSpPr>
          <p:sp>
            <p:nvSpPr>
              <p:cNvPr id="95" name="L-Shape 94"/>
              <p:cNvSpPr/>
              <p:nvPr/>
            </p:nvSpPr>
            <p:spPr>
              <a:xfrm rot="10800000" flipH="1">
                <a:off x="3757607" y="1334600"/>
                <a:ext cx="2440342" cy="1529703"/>
              </a:xfrm>
              <a:prstGeom prst="corner">
                <a:avLst>
                  <a:gd name="adj1" fmla="val 70152"/>
                  <a:gd name="adj2" fmla="val 80228"/>
                </a:avLst>
              </a:prstGeom>
              <a:solidFill>
                <a:srgbClr val="DEEBF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6" name="L-Shape 95"/>
              <p:cNvSpPr/>
              <p:nvPr/>
            </p:nvSpPr>
            <p:spPr>
              <a:xfrm rot="10800000">
                <a:off x="5573879" y="1334599"/>
                <a:ext cx="1660608" cy="1540187"/>
              </a:xfrm>
              <a:prstGeom prst="corner">
                <a:avLst>
                  <a:gd name="adj1" fmla="val 50000"/>
                  <a:gd name="adj2" fmla="val 71984"/>
                </a:avLst>
              </a:prstGeom>
              <a:solidFill>
                <a:srgbClr val="DEEBF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418134" y="1345190"/>
                <a:ext cx="892576" cy="1058920"/>
              </a:xfrm>
              <a:prstGeom prst="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98" name="Rounded Rectangle 97"/>
            <p:cNvSpPr/>
            <p:nvPr/>
          </p:nvSpPr>
          <p:spPr>
            <a:xfrm>
              <a:off x="2526133" y="3164537"/>
              <a:ext cx="969303" cy="354810"/>
            </a:xfrm>
            <a:prstGeom prst="roundRect">
              <a:avLst>
                <a:gd name="adj" fmla="val 924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Certificate Manager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141423" y="2620051"/>
              <a:ext cx="1144590" cy="354810"/>
            </a:xfrm>
            <a:prstGeom prst="roundRect">
              <a:avLst>
                <a:gd name="adj" fmla="val 924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Memcached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service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329631" y="3168964"/>
              <a:ext cx="957748" cy="354810"/>
            </a:xfrm>
            <a:prstGeom prst="roundRect">
              <a:avLst>
                <a:gd name="adj" fmla="val 924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Certificate Authority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100"/>
            <p:cNvGrpSpPr/>
            <p:nvPr/>
          </p:nvGrpSpPr>
          <p:grpSpPr>
            <a:xfrm>
              <a:off x="3747280" y="2648877"/>
              <a:ext cx="957748" cy="354810"/>
              <a:chOff x="5676716" y="631874"/>
              <a:chExt cx="957748" cy="354810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5676716" y="631874"/>
                <a:ext cx="957748" cy="354810"/>
              </a:xfrm>
              <a:prstGeom prst="roundRect">
                <a:avLst>
                  <a:gd name="adj" fmla="val 9246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Data receiver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274651" y="872509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6" name="Group 103"/>
            <p:cNvGrpSpPr/>
            <p:nvPr/>
          </p:nvGrpSpPr>
          <p:grpSpPr>
            <a:xfrm>
              <a:off x="2533564" y="2617416"/>
              <a:ext cx="957748" cy="354810"/>
              <a:chOff x="4540885" y="629617"/>
              <a:chExt cx="957748" cy="354810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4540885" y="629617"/>
                <a:ext cx="957748" cy="354810"/>
              </a:xfrm>
              <a:prstGeom prst="roundRect">
                <a:avLst>
                  <a:gd name="adj" fmla="val 9246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Query handler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268156" y="871587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7" name="Group 106"/>
            <p:cNvGrpSpPr/>
            <p:nvPr/>
          </p:nvGrpSpPr>
          <p:grpSpPr>
            <a:xfrm>
              <a:off x="2707717" y="2073741"/>
              <a:ext cx="841430" cy="354810"/>
              <a:chOff x="4637153" y="108631"/>
              <a:chExt cx="841430" cy="354810"/>
            </a:xfrm>
          </p:grpSpPr>
          <p:sp>
            <p:nvSpPr>
              <p:cNvPr id="108" name="Rounded Rectangle 107"/>
              <p:cNvSpPr/>
              <p:nvPr/>
            </p:nvSpPr>
            <p:spPr>
              <a:xfrm>
                <a:off x="4637153" y="108631"/>
                <a:ext cx="841430" cy="354810"/>
              </a:xfrm>
              <a:prstGeom prst="roundRect">
                <a:avLst>
                  <a:gd name="adj" fmla="val 9246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Access control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896345" y="354397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123557" y="354397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111" name="Straight Arrow Connector 110"/>
            <p:cNvCxnSpPr>
              <a:stCxn id="100" idx="3"/>
            </p:cNvCxnSpPr>
            <p:nvPr/>
          </p:nvCxnSpPr>
          <p:spPr>
            <a:xfrm flipV="1">
              <a:off x="2287379" y="3341942"/>
              <a:ext cx="238754" cy="4427"/>
            </a:xfrm>
            <a:prstGeom prst="straightConnector1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99" idx="3"/>
            </p:cNvCxnSpPr>
            <p:nvPr/>
          </p:nvCxnSpPr>
          <p:spPr>
            <a:xfrm flipV="1">
              <a:off x="2286013" y="2794822"/>
              <a:ext cx="247551" cy="2634"/>
            </a:xfrm>
            <a:prstGeom prst="straightConnector1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41" idx="0"/>
            </p:cNvCxnSpPr>
            <p:nvPr/>
          </p:nvCxnSpPr>
          <p:spPr>
            <a:xfrm flipH="1" flipV="1">
              <a:off x="4394745" y="3003687"/>
              <a:ext cx="2540" cy="167843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stCxn id="102" idx="0"/>
            </p:cNvCxnSpPr>
            <p:nvPr/>
          </p:nvCxnSpPr>
          <p:spPr>
            <a:xfrm rot="16200000" flipV="1">
              <a:off x="3624506" y="2047228"/>
              <a:ext cx="220794" cy="982503"/>
            </a:xfrm>
            <a:prstGeom prst="bentConnector3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Elbow Connector 114"/>
            <p:cNvCxnSpPr>
              <a:stCxn id="142" idx="0"/>
            </p:cNvCxnSpPr>
            <p:nvPr/>
          </p:nvCxnSpPr>
          <p:spPr>
            <a:xfrm rot="16200000" flipV="1">
              <a:off x="3549150" y="2729178"/>
              <a:ext cx="194895" cy="672463"/>
            </a:xfrm>
            <a:prstGeom prst="bentConnector3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Elbow Connector 115"/>
            <p:cNvCxnSpPr>
              <a:stCxn id="105" idx="0"/>
              <a:endCxn id="109" idx="2"/>
            </p:cNvCxnSpPr>
            <p:nvPr/>
          </p:nvCxnSpPr>
          <p:spPr>
            <a:xfrm rot="5400000" flipH="1" flipV="1">
              <a:off x="2919772" y="2520750"/>
              <a:ext cx="189333" cy="4001"/>
            </a:xfrm>
            <a:prstGeom prst="bentConnector3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116"/>
            <p:cNvGrpSpPr/>
            <p:nvPr/>
          </p:nvGrpSpPr>
          <p:grpSpPr>
            <a:xfrm>
              <a:off x="1787966" y="2059618"/>
              <a:ext cx="798729" cy="383056"/>
              <a:chOff x="3941770" y="94508"/>
              <a:chExt cx="798729" cy="383056"/>
            </a:xfrm>
          </p:grpSpPr>
          <p:grpSp>
            <p:nvGrpSpPr>
              <p:cNvPr id="9" name="Group 117"/>
              <p:cNvGrpSpPr/>
              <p:nvPr/>
            </p:nvGrpSpPr>
            <p:grpSpPr>
              <a:xfrm>
                <a:off x="3941770" y="94508"/>
                <a:ext cx="798729" cy="383056"/>
                <a:chOff x="8741415" y="5371808"/>
                <a:chExt cx="798729" cy="383056"/>
              </a:xfrm>
            </p:grpSpPr>
            <p:grpSp>
              <p:nvGrpSpPr>
                <p:cNvPr id="10" name="Group 119"/>
                <p:cNvGrpSpPr/>
                <p:nvPr/>
              </p:nvGrpSpPr>
              <p:grpSpPr>
                <a:xfrm>
                  <a:off x="8821711" y="5371808"/>
                  <a:ext cx="393040" cy="383056"/>
                  <a:chOff x="8821711" y="5371808"/>
                  <a:chExt cx="393040" cy="383056"/>
                </a:xfrm>
              </p:grpSpPr>
              <p:sp>
                <p:nvSpPr>
                  <p:cNvPr id="122" name="Rectangle 121"/>
                  <p:cNvSpPr/>
                  <p:nvPr/>
                </p:nvSpPr>
                <p:spPr>
                  <a:xfrm>
                    <a:off x="8822883" y="5432415"/>
                    <a:ext cx="391868" cy="261842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8821711" y="5638952"/>
                    <a:ext cx="393040" cy="11591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8831409" y="5598070"/>
                    <a:ext cx="377362" cy="9618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8821711" y="5371808"/>
                    <a:ext cx="393040" cy="11591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>
                  <a:off x="8741415" y="5452930"/>
                  <a:ext cx="798729" cy="2493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err="1" smtClean="0"/>
                    <a:t>geoDB</a:t>
                  </a:r>
                  <a:endParaRPr lang="en-US" sz="1400" b="1" dirty="0"/>
                </a:p>
              </p:txBody>
            </p:sp>
          </p:grpSp>
          <p:sp>
            <p:nvSpPr>
              <p:cNvPr id="119" name="Rectangle 118"/>
              <p:cNvSpPr/>
              <p:nvPr/>
            </p:nvSpPr>
            <p:spPr>
              <a:xfrm>
                <a:off x="4312663" y="237014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126" name="Straight Arrow Connector 125"/>
            <p:cNvCxnSpPr>
              <a:stCxn id="119" idx="3"/>
              <a:endCxn id="108" idx="1"/>
            </p:cNvCxnSpPr>
            <p:nvPr/>
          </p:nvCxnSpPr>
          <p:spPr>
            <a:xfrm flipV="1">
              <a:off x="2257919" y="2251146"/>
              <a:ext cx="449798" cy="5266"/>
            </a:xfrm>
            <a:prstGeom prst="straightConnector1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oup 126"/>
            <p:cNvGrpSpPr/>
            <p:nvPr/>
          </p:nvGrpSpPr>
          <p:grpSpPr>
            <a:xfrm>
              <a:off x="4863617" y="2379522"/>
              <a:ext cx="1127330" cy="1143403"/>
              <a:chOff x="6793053" y="301582"/>
              <a:chExt cx="1127330" cy="1143403"/>
            </a:xfrm>
          </p:grpSpPr>
          <p:grpSp>
            <p:nvGrpSpPr>
              <p:cNvPr id="13" name="Group 127"/>
              <p:cNvGrpSpPr/>
              <p:nvPr/>
            </p:nvGrpSpPr>
            <p:grpSpPr>
              <a:xfrm>
                <a:off x="6793053" y="301582"/>
                <a:ext cx="1127330" cy="1143403"/>
                <a:chOff x="8681198" y="325120"/>
                <a:chExt cx="1127330" cy="1143403"/>
              </a:xfrm>
            </p:grpSpPr>
            <p:sp>
              <p:nvSpPr>
                <p:cNvPr id="130" name="Rounded Rectangle 129"/>
                <p:cNvSpPr/>
                <p:nvPr/>
              </p:nvSpPr>
              <p:spPr>
                <a:xfrm>
                  <a:off x="8681198" y="325120"/>
                  <a:ext cx="1006572" cy="1143403"/>
                </a:xfrm>
                <a:prstGeom prst="roundRect">
                  <a:avLst>
                    <a:gd name="adj" fmla="val 9246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81043" tIns="40522" rIns="81043" bIns="40522" rtlCol="0" anchor="ctr"/>
                <a:lstStyle>
                  <a:defPPr>
                    <a:defRPr lang="el-G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l-GR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Rounded Rectangle 130"/>
                <p:cNvSpPr/>
                <p:nvPr/>
              </p:nvSpPr>
              <p:spPr>
                <a:xfrm>
                  <a:off x="8763769" y="1061433"/>
                  <a:ext cx="841430" cy="354810"/>
                </a:xfrm>
                <a:prstGeom prst="roundRect">
                  <a:avLst>
                    <a:gd name="adj" fmla="val 9246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81043" tIns="40522" rIns="81043" bIns="40522" rtlCol="0" anchor="ctr"/>
                <a:lstStyle>
                  <a:defPPr>
                    <a:defRPr lang="el-G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</a:rPr>
                    <a:t>Event </a:t>
                  </a:r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detector</a:t>
                  </a:r>
                  <a:endParaRPr lang="el-GR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Rounded Rectangle 131"/>
                <p:cNvSpPr/>
                <p:nvPr/>
              </p:nvSpPr>
              <p:spPr>
                <a:xfrm>
                  <a:off x="8759700" y="633813"/>
                  <a:ext cx="841430" cy="354810"/>
                </a:xfrm>
                <a:prstGeom prst="roundRect">
                  <a:avLst>
                    <a:gd name="adj" fmla="val 9246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81043" tIns="40522" rIns="81043" bIns="40522" rtlCol="0" anchor="ctr"/>
                <a:lstStyle>
                  <a:defPPr>
                    <a:defRPr lang="el-G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</a:rPr>
                    <a:t>Data </a:t>
                  </a:r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validator</a:t>
                  </a:r>
                  <a:endParaRPr lang="el-GR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8817339" y="337110"/>
                  <a:ext cx="991189" cy="2493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Analyzer</a:t>
                  </a:r>
                  <a:endParaRPr lang="el-GR" sz="1400" b="1" dirty="0"/>
                </a:p>
              </p:txBody>
            </p:sp>
          </p:grpSp>
          <p:sp>
            <p:nvSpPr>
              <p:cNvPr id="129" name="Rectangle 128"/>
              <p:cNvSpPr/>
              <p:nvPr/>
            </p:nvSpPr>
            <p:spPr>
              <a:xfrm>
                <a:off x="6794285" y="415980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134" name="Elbow Connector 133"/>
            <p:cNvCxnSpPr>
              <a:stCxn id="108" idx="3"/>
              <a:endCxn id="129" idx="1"/>
            </p:cNvCxnSpPr>
            <p:nvPr/>
          </p:nvCxnSpPr>
          <p:spPr>
            <a:xfrm>
              <a:off x="3549147" y="2251146"/>
              <a:ext cx="1315702" cy="297062"/>
            </a:xfrm>
            <a:prstGeom prst="bentConnector3">
              <a:avLst>
                <a:gd name="adj1" fmla="val 71429"/>
              </a:avLst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98" idx="3"/>
              <a:endCxn id="140" idx="1"/>
            </p:cNvCxnSpPr>
            <p:nvPr/>
          </p:nvCxnSpPr>
          <p:spPr>
            <a:xfrm>
              <a:off x="3495436" y="3341942"/>
              <a:ext cx="252368" cy="458"/>
            </a:xfrm>
            <a:prstGeom prst="straightConnector1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135"/>
            <p:cNvGrpSpPr/>
            <p:nvPr/>
          </p:nvGrpSpPr>
          <p:grpSpPr>
            <a:xfrm>
              <a:off x="3747804" y="3162857"/>
              <a:ext cx="957748" cy="356948"/>
              <a:chOff x="5677240" y="1145854"/>
              <a:chExt cx="957748" cy="356948"/>
            </a:xfrm>
          </p:grpSpPr>
          <p:grpSp>
            <p:nvGrpSpPr>
              <p:cNvPr id="15" name="Group 136"/>
              <p:cNvGrpSpPr/>
              <p:nvPr/>
            </p:nvGrpSpPr>
            <p:grpSpPr>
              <a:xfrm>
                <a:off x="5677240" y="1145854"/>
                <a:ext cx="957748" cy="356948"/>
                <a:chOff x="5677240" y="1145854"/>
                <a:chExt cx="957748" cy="356948"/>
              </a:xfrm>
            </p:grpSpPr>
            <p:sp>
              <p:nvSpPr>
                <p:cNvPr id="140" name="Rounded Rectangle 139"/>
                <p:cNvSpPr/>
                <p:nvPr/>
              </p:nvSpPr>
              <p:spPr>
                <a:xfrm>
                  <a:off x="5677240" y="1147992"/>
                  <a:ext cx="957748" cy="354810"/>
                </a:xfrm>
                <a:prstGeom prst="roundRect">
                  <a:avLst>
                    <a:gd name="adj" fmla="val 9246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81043" tIns="40522" rIns="81043" bIns="40522" rtlCol="0" anchor="ctr"/>
                <a:lstStyle>
                  <a:defPPr>
                    <a:defRPr lang="el-G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HTTP service</a:t>
                  </a:r>
                  <a:endParaRPr lang="el-GR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277191" y="1154527"/>
                  <a:ext cx="99060" cy="1085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862734" y="1145854"/>
                  <a:ext cx="99060" cy="1085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138" name="Rectangle 137"/>
              <p:cNvSpPr/>
              <p:nvPr/>
            </p:nvSpPr>
            <p:spPr>
              <a:xfrm>
                <a:off x="5905324" y="1384839"/>
                <a:ext cx="99060" cy="108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143" name="Elbow Connector 142"/>
            <p:cNvCxnSpPr>
              <a:stCxn id="249" idx="0"/>
              <a:endCxn id="138" idx="2"/>
            </p:cNvCxnSpPr>
            <p:nvPr/>
          </p:nvCxnSpPr>
          <p:spPr>
            <a:xfrm rot="16200000" flipH="1" flipV="1">
              <a:off x="5375586" y="1944587"/>
              <a:ext cx="215662" cy="2915998"/>
            </a:xfrm>
            <a:prstGeom prst="bentConnector5">
              <a:avLst>
                <a:gd name="adj1" fmla="val -177661"/>
                <a:gd name="adj2" fmla="val 18958"/>
                <a:gd name="adj3" fmla="val 325435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4523276" y="1994100"/>
              <a:ext cx="2006358" cy="274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PHP application</a:t>
              </a:r>
              <a:endParaRPr lang="en-US" sz="1600" dirty="0"/>
            </a:p>
          </p:txBody>
        </p:sp>
        <p:sp>
          <p:nvSpPr>
            <p:cNvPr id="234" name="L-Shape 233"/>
            <p:cNvSpPr/>
            <p:nvPr/>
          </p:nvSpPr>
          <p:spPr>
            <a:xfrm>
              <a:off x="9174622" y="2990440"/>
              <a:ext cx="2704284" cy="2785304"/>
            </a:xfrm>
            <a:prstGeom prst="corner">
              <a:avLst>
                <a:gd name="adj1" fmla="val 48367"/>
                <a:gd name="adj2" fmla="val 7141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593331" y="3293494"/>
              <a:ext cx="134978" cy="133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6" name="Rounded Rectangle 235"/>
            <p:cNvSpPr/>
            <p:nvPr/>
          </p:nvSpPr>
          <p:spPr>
            <a:xfrm>
              <a:off x="9114751" y="2945916"/>
              <a:ext cx="2828052" cy="3059216"/>
            </a:xfrm>
            <a:prstGeom prst="roundRect">
              <a:avLst>
                <a:gd name="adj" fmla="val 1141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400"/>
            </a:p>
          </p:txBody>
        </p:sp>
        <p:sp>
          <p:nvSpPr>
            <p:cNvPr id="237" name="TextBox 133"/>
            <p:cNvSpPr txBox="1"/>
            <p:nvPr/>
          </p:nvSpPr>
          <p:spPr>
            <a:xfrm>
              <a:off x="8269576" y="6071165"/>
              <a:ext cx="2913555" cy="32410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2000" b="1" dirty="0"/>
            </a:p>
          </p:txBody>
        </p:sp>
        <p:sp>
          <p:nvSpPr>
            <p:cNvPr id="238" name="TextBox 164"/>
            <p:cNvSpPr txBox="1"/>
            <p:nvPr/>
          </p:nvSpPr>
          <p:spPr>
            <a:xfrm>
              <a:off x="9226952" y="3599198"/>
              <a:ext cx="748891" cy="59834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/>
                <a:t>Upload</a:t>
              </a:r>
              <a:r>
                <a:rPr lang="en-US" sz="1400" dirty="0"/>
                <a:t/>
              </a:r>
              <a:br>
                <a:rPr lang="en-US" sz="1400" dirty="0"/>
              </a:br>
              <a:r>
                <a:rPr lang="en-US" sz="1400" b="1" dirty="0" smtClean="0"/>
                <a:t>data</a:t>
              </a:r>
              <a:endParaRPr lang="el-GR" sz="1400" b="1" dirty="0"/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6469567" y="3153868"/>
              <a:ext cx="2150708" cy="2136521"/>
            </a:xfrm>
            <a:prstGeom prst="roundRect">
              <a:avLst>
                <a:gd name="adj" fmla="val 16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400"/>
            </a:p>
          </p:txBody>
        </p:sp>
        <p:sp>
          <p:nvSpPr>
            <p:cNvPr id="240" name="TextBox 194"/>
            <p:cNvSpPr txBox="1"/>
            <p:nvPr/>
          </p:nvSpPr>
          <p:spPr>
            <a:xfrm>
              <a:off x="6394930" y="2613224"/>
              <a:ext cx="2764348" cy="57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>
                  <a:solidFill>
                    <a:srgbClr val="0070C0"/>
                  </a:solidFill>
                </a:rPr>
                <a:t>QoWater</a:t>
              </a:r>
              <a:r>
                <a:rPr lang="en-US" sz="2000" b="1" dirty="0">
                  <a:solidFill>
                    <a:srgbClr val="0070C0"/>
                  </a:solidFill>
                </a:rPr>
                <a:t> sensor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node</a:t>
              </a:r>
              <a:endParaRPr lang="el-GR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41" name="TextBox 160"/>
            <p:cNvSpPr txBox="1"/>
            <p:nvPr/>
          </p:nvSpPr>
          <p:spPr>
            <a:xfrm>
              <a:off x="6914550" y="2898377"/>
              <a:ext cx="2008224" cy="42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Broadcast sensor readings</a:t>
              </a:r>
              <a:endParaRPr lang="el-GR" sz="1400" b="1" dirty="0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6536617" y="4906340"/>
              <a:ext cx="813556" cy="298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Monitor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7524462" y="3370334"/>
              <a:ext cx="1029556" cy="298270"/>
            </a:xfrm>
            <a:prstGeom prst="roundRect">
              <a:avLst/>
            </a:prstGeom>
            <a:solidFill>
              <a:srgbClr val="E9A4FE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Temperature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7524462" y="3760670"/>
              <a:ext cx="1029556" cy="298270"/>
            </a:xfrm>
            <a:prstGeom prst="roundRect">
              <a:avLst/>
            </a:prstGeom>
            <a:solidFill>
              <a:srgbClr val="E9A4FE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Conductivity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7524462" y="4128626"/>
              <a:ext cx="1029556" cy="298270"/>
            </a:xfrm>
            <a:prstGeom prst="roundRect">
              <a:avLst/>
            </a:prstGeom>
            <a:solidFill>
              <a:srgbClr val="E9A4FE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ORP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7524462" y="4513249"/>
              <a:ext cx="1029556" cy="298270"/>
            </a:xfrm>
            <a:prstGeom prst="roundRect">
              <a:avLst/>
            </a:prstGeom>
            <a:solidFill>
              <a:srgbClr val="E9A4FE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PH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7514133" y="4906341"/>
              <a:ext cx="1029556" cy="298270"/>
            </a:xfrm>
            <a:prstGeom prst="roundRect">
              <a:avLst/>
            </a:prstGeom>
            <a:solidFill>
              <a:srgbClr val="E9A4FE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Chlorine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ions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6540118" y="3854132"/>
              <a:ext cx="810056" cy="375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Back-end interface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6538592" y="3294756"/>
              <a:ext cx="805647" cy="383363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WiFi</a:t>
              </a:r>
              <a:r>
                <a:rPr lang="en-US" sz="1400" b="1" dirty="0">
                  <a:solidFill>
                    <a:schemeClr val="tx1"/>
                  </a:solidFill>
                </a:rPr>
                <a:t/>
              </a:r>
              <a:br>
                <a:rPr lang="en-US" sz="1400" b="1" dirty="0">
                  <a:solidFill>
                    <a:schemeClr val="tx1"/>
                  </a:solidFill>
                </a:rPr>
              </a:br>
              <a:r>
                <a:rPr lang="en-US" sz="1400" b="1" dirty="0" smtClean="0">
                  <a:solidFill>
                    <a:schemeClr val="tx1"/>
                  </a:solidFill>
                </a:rPr>
                <a:t>interface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50" name="Elbow Connector 249"/>
            <p:cNvCxnSpPr>
              <a:stCxn id="247" idx="3"/>
            </p:cNvCxnSpPr>
            <p:nvPr/>
          </p:nvCxnSpPr>
          <p:spPr>
            <a:xfrm>
              <a:off x="8543689" y="5055476"/>
              <a:ext cx="132876" cy="683303"/>
            </a:xfrm>
            <a:prstGeom prst="bentConnector2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Elbow Connector 250"/>
            <p:cNvCxnSpPr>
              <a:stCxn id="246" idx="3"/>
            </p:cNvCxnSpPr>
            <p:nvPr/>
          </p:nvCxnSpPr>
          <p:spPr>
            <a:xfrm>
              <a:off x="8554018" y="4662384"/>
              <a:ext cx="190737" cy="1076395"/>
            </a:xfrm>
            <a:prstGeom prst="bentConnector2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Elbow Connector 251"/>
            <p:cNvCxnSpPr>
              <a:stCxn id="245" idx="3"/>
            </p:cNvCxnSpPr>
            <p:nvPr/>
          </p:nvCxnSpPr>
          <p:spPr>
            <a:xfrm>
              <a:off x="8554018" y="4277761"/>
              <a:ext cx="263955" cy="1461018"/>
            </a:xfrm>
            <a:prstGeom prst="bentConnector2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Elbow Connector 252"/>
            <p:cNvCxnSpPr/>
            <p:nvPr/>
          </p:nvCxnSpPr>
          <p:spPr>
            <a:xfrm rot="16200000" flipH="1">
              <a:off x="7813817" y="4655549"/>
              <a:ext cx="1828974" cy="337486"/>
            </a:xfrm>
            <a:prstGeom prst="bentConnector3">
              <a:avLst>
                <a:gd name="adj1" fmla="val 472"/>
              </a:avLst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Elbow Connector 253"/>
            <p:cNvCxnSpPr>
              <a:stCxn id="243" idx="3"/>
            </p:cNvCxnSpPr>
            <p:nvPr/>
          </p:nvCxnSpPr>
          <p:spPr>
            <a:xfrm>
              <a:off x="8554018" y="3519469"/>
              <a:ext cx="415534" cy="2219310"/>
            </a:xfrm>
            <a:prstGeom prst="bentConnector2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243" idx="1"/>
              <a:endCxn id="242" idx="3"/>
            </p:cNvCxnSpPr>
            <p:nvPr/>
          </p:nvCxnSpPr>
          <p:spPr>
            <a:xfrm rot="10800000" flipV="1">
              <a:off x="7350174" y="3519468"/>
              <a:ext cx="174289" cy="1536007"/>
            </a:xfrm>
            <a:prstGeom prst="bentConnector3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244" idx="1"/>
              <a:endCxn id="242" idx="3"/>
            </p:cNvCxnSpPr>
            <p:nvPr/>
          </p:nvCxnSpPr>
          <p:spPr>
            <a:xfrm rot="10800000" flipV="1">
              <a:off x="7350174" y="3909804"/>
              <a:ext cx="174289" cy="1145671"/>
            </a:xfrm>
            <a:prstGeom prst="bentConnector3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Elbow Connector 256"/>
            <p:cNvCxnSpPr>
              <a:stCxn id="245" idx="1"/>
              <a:endCxn id="242" idx="3"/>
            </p:cNvCxnSpPr>
            <p:nvPr/>
          </p:nvCxnSpPr>
          <p:spPr>
            <a:xfrm rot="10800000" flipV="1">
              <a:off x="7350174" y="4277760"/>
              <a:ext cx="174289" cy="777715"/>
            </a:xfrm>
            <a:prstGeom prst="bentConnector3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Elbow Connector 257"/>
            <p:cNvCxnSpPr>
              <a:stCxn id="246" idx="1"/>
              <a:endCxn id="242" idx="3"/>
            </p:cNvCxnSpPr>
            <p:nvPr/>
          </p:nvCxnSpPr>
          <p:spPr>
            <a:xfrm rot="10800000" flipV="1">
              <a:off x="7350174" y="4662384"/>
              <a:ext cx="174289" cy="393092"/>
            </a:xfrm>
            <a:prstGeom prst="bentConnector3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Elbow Connector 258"/>
            <p:cNvCxnSpPr>
              <a:stCxn id="247" idx="1"/>
              <a:endCxn id="242" idx="3"/>
            </p:cNvCxnSpPr>
            <p:nvPr/>
          </p:nvCxnSpPr>
          <p:spPr>
            <a:xfrm rot="10800000">
              <a:off x="7350173" y="5055476"/>
              <a:ext cx="163960" cy="127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>
              <a:stCxn id="242" idx="0"/>
              <a:endCxn id="248" idx="2"/>
            </p:cNvCxnSpPr>
            <p:nvPr/>
          </p:nvCxnSpPr>
          <p:spPr>
            <a:xfrm flipV="1">
              <a:off x="6943395" y="4229449"/>
              <a:ext cx="1751" cy="676891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>
              <a:stCxn id="248" idx="0"/>
              <a:endCxn id="249" idx="2"/>
            </p:cNvCxnSpPr>
            <p:nvPr/>
          </p:nvCxnSpPr>
          <p:spPr>
            <a:xfrm flipH="1" flipV="1">
              <a:off x="6941416" y="3678119"/>
              <a:ext cx="3730" cy="176013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2" name="Rectangle 261"/>
            <p:cNvSpPr/>
            <p:nvPr/>
          </p:nvSpPr>
          <p:spPr>
            <a:xfrm>
              <a:off x="9571728" y="2679196"/>
              <a:ext cx="2187235" cy="324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solidFill>
                    <a:srgbClr val="0070C0"/>
                  </a:solidFill>
                </a:rPr>
                <a:t>QoWater</a:t>
              </a:r>
              <a:r>
                <a:rPr lang="en-US" sz="2000" b="1" dirty="0">
                  <a:solidFill>
                    <a:srgbClr val="0070C0"/>
                  </a:solidFill>
                </a:rPr>
                <a:t> client  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9100800" y="5766020"/>
              <a:ext cx="1559686" cy="249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Android device</a:t>
              </a:r>
              <a:endParaRPr lang="el-GR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64" name="Elbow Connector 263"/>
            <p:cNvCxnSpPr>
              <a:stCxn id="295" idx="1"/>
              <a:endCxn id="275" idx="3"/>
            </p:cNvCxnSpPr>
            <p:nvPr/>
          </p:nvCxnSpPr>
          <p:spPr>
            <a:xfrm rot="10800000" flipV="1">
              <a:off x="10578879" y="3728236"/>
              <a:ext cx="621903" cy="376649"/>
            </a:xfrm>
            <a:prstGeom prst="bentConnector3">
              <a:avLst>
                <a:gd name="adj1" fmla="val 50817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Elbow Connector 264"/>
            <p:cNvCxnSpPr>
              <a:stCxn id="296" idx="1"/>
              <a:endCxn id="276" idx="3"/>
            </p:cNvCxnSpPr>
            <p:nvPr/>
          </p:nvCxnSpPr>
          <p:spPr>
            <a:xfrm rot="10800000" flipV="1">
              <a:off x="10578879" y="4188361"/>
              <a:ext cx="612627" cy="1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Rectangle 265"/>
            <p:cNvSpPr/>
            <p:nvPr/>
          </p:nvSpPr>
          <p:spPr>
            <a:xfrm rot="16200000">
              <a:off x="10634068" y="3247573"/>
              <a:ext cx="149639" cy="367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400" b="1" dirty="0"/>
            </a:p>
          </p:txBody>
        </p:sp>
        <p:cxnSp>
          <p:nvCxnSpPr>
            <p:cNvPr id="268" name="Elbow Connector 267"/>
            <p:cNvCxnSpPr>
              <a:stCxn id="273" idx="3"/>
              <a:endCxn id="320" idx="0"/>
            </p:cNvCxnSpPr>
            <p:nvPr/>
          </p:nvCxnSpPr>
          <p:spPr>
            <a:xfrm>
              <a:off x="10578877" y="4315026"/>
              <a:ext cx="328575" cy="874531"/>
            </a:xfrm>
            <a:prstGeom prst="bentConnector2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Rectangle 268"/>
            <p:cNvSpPr/>
            <p:nvPr/>
          </p:nvSpPr>
          <p:spPr>
            <a:xfrm rot="16200000">
              <a:off x="9016920" y="3951022"/>
              <a:ext cx="619642" cy="367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Queries</a:t>
              </a:r>
              <a:endParaRPr lang="en-US" sz="1400" dirty="0"/>
            </a:p>
          </p:txBody>
        </p:sp>
        <p:cxnSp>
          <p:nvCxnSpPr>
            <p:cNvPr id="270" name="Elbow Connector 269"/>
            <p:cNvCxnSpPr>
              <a:stCxn id="249" idx="0"/>
              <a:endCxn id="304" idx="0"/>
            </p:cNvCxnSpPr>
            <p:nvPr/>
          </p:nvCxnSpPr>
          <p:spPr>
            <a:xfrm rot="5400000" flipH="1" flipV="1">
              <a:off x="8176426" y="1892264"/>
              <a:ext cx="167483" cy="2637503"/>
            </a:xfrm>
            <a:prstGeom prst="bentConnector3">
              <a:avLst>
                <a:gd name="adj1" fmla="val 232851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1" name="Rectangle 270"/>
            <p:cNvSpPr/>
            <p:nvPr/>
          </p:nvSpPr>
          <p:spPr>
            <a:xfrm rot="16200000">
              <a:off x="10386374" y="4507903"/>
              <a:ext cx="800019" cy="367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Save data</a:t>
              </a:r>
              <a:endParaRPr lang="en-US" sz="1400" b="1" dirty="0"/>
            </a:p>
          </p:txBody>
        </p:sp>
        <p:grpSp>
          <p:nvGrpSpPr>
            <p:cNvPr id="16" name="Group 271"/>
            <p:cNvGrpSpPr/>
            <p:nvPr/>
          </p:nvGrpSpPr>
          <p:grpSpPr>
            <a:xfrm>
              <a:off x="9576073" y="3964928"/>
              <a:ext cx="1002805" cy="427580"/>
              <a:chOff x="5628371" y="4444378"/>
              <a:chExt cx="1002805" cy="427580"/>
            </a:xfrm>
          </p:grpSpPr>
          <p:sp>
            <p:nvSpPr>
              <p:cNvPr id="273" name="Rectangle 272"/>
              <p:cNvSpPr/>
              <p:nvPr/>
            </p:nvSpPr>
            <p:spPr>
              <a:xfrm>
                <a:off x="6520080" y="4761844"/>
                <a:ext cx="111095" cy="652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6520081" y="4471472"/>
                <a:ext cx="111095" cy="652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6520081" y="4551704"/>
                <a:ext cx="111095" cy="652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6520081" y="4635181"/>
                <a:ext cx="111095" cy="652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6107978" y="4449512"/>
                <a:ext cx="111095" cy="9873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6520081" y="4705961"/>
                <a:ext cx="111095" cy="652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5681569" y="4773227"/>
                <a:ext cx="111095" cy="9873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5956176" y="4444378"/>
                <a:ext cx="111095" cy="9873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1" name="Rounded Rectangle 280"/>
              <p:cNvSpPr/>
              <p:nvPr/>
            </p:nvSpPr>
            <p:spPr>
              <a:xfrm>
                <a:off x="5628371" y="4446516"/>
                <a:ext cx="1002283" cy="423924"/>
              </a:xfrm>
              <a:prstGeom prst="roundRect">
                <a:avLst>
                  <a:gd name="adj" fmla="val 9246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Data</a:t>
                </a: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Recorder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281"/>
            <p:cNvGrpSpPr/>
            <p:nvPr/>
          </p:nvGrpSpPr>
          <p:grpSpPr>
            <a:xfrm>
              <a:off x="9270700" y="4537342"/>
              <a:ext cx="1353085" cy="1151391"/>
              <a:chOff x="5322998" y="5016792"/>
              <a:chExt cx="1353085" cy="1151391"/>
            </a:xfrm>
          </p:grpSpPr>
          <p:sp>
            <p:nvSpPr>
              <p:cNvPr id="283" name="Rectangle 282"/>
              <p:cNvSpPr/>
              <p:nvPr/>
            </p:nvSpPr>
            <p:spPr>
              <a:xfrm>
                <a:off x="5404654" y="5293893"/>
                <a:ext cx="111095" cy="98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noFill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5682056" y="5058053"/>
                <a:ext cx="111095" cy="987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noFill/>
                </a:endParaRPr>
              </a:p>
            </p:txBody>
          </p:sp>
          <p:sp>
            <p:nvSpPr>
              <p:cNvPr id="285" name="Rounded Rectangle 284"/>
              <p:cNvSpPr/>
              <p:nvPr/>
            </p:nvSpPr>
            <p:spPr>
              <a:xfrm>
                <a:off x="5322998" y="5054070"/>
                <a:ext cx="1353085" cy="1114113"/>
              </a:xfrm>
              <a:prstGeom prst="roundRect">
                <a:avLst>
                  <a:gd name="adj" fmla="val 4172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Rounded Rectangle 285"/>
              <p:cNvSpPr/>
              <p:nvPr/>
            </p:nvSpPr>
            <p:spPr>
              <a:xfrm rot="16200000">
                <a:off x="5582668" y="5534253"/>
                <a:ext cx="841430" cy="354810"/>
              </a:xfrm>
              <a:prstGeom prst="roundRect">
                <a:avLst>
                  <a:gd name="adj" fmla="val 9246"/>
                </a:avLst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Customer Form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Rounded Rectangle 286"/>
              <p:cNvSpPr/>
              <p:nvPr/>
            </p:nvSpPr>
            <p:spPr>
              <a:xfrm rot="16200000">
                <a:off x="6031031" y="5534066"/>
                <a:ext cx="841007" cy="354812"/>
              </a:xfrm>
              <a:prstGeom prst="roundRect">
                <a:avLst>
                  <a:gd name="adj" fmla="val 9246"/>
                </a:avLst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Scientist Form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Rounded Rectangle 287"/>
              <p:cNvSpPr/>
              <p:nvPr/>
            </p:nvSpPr>
            <p:spPr>
              <a:xfrm rot="16200000">
                <a:off x="5125703" y="5534062"/>
                <a:ext cx="841007" cy="354813"/>
              </a:xfrm>
              <a:prstGeom prst="roundRect">
                <a:avLst>
                  <a:gd name="adj" fmla="val 9246"/>
                </a:avLst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43" tIns="40522" rIns="81043" bIns="40522"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Querying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5326310" y="5016792"/>
                <a:ext cx="1344414" cy="249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GUI</a:t>
                </a:r>
                <a:endParaRPr lang="en-US" sz="1400" dirty="0"/>
              </a:p>
            </p:txBody>
          </p:sp>
        </p:grpSp>
        <p:cxnSp>
          <p:nvCxnSpPr>
            <p:cNvPr id="290" name="Straight Arrow Connector 289"/>
            <p:cNvCxnSpPr>
              <a:stCxn id="284" idx="0"/>
              <a:endCxn id="279" idx="2"/>
            </p:cNvCxnSpPr>
            <p:nvPr/>
          </p:nvCxnSpPr>
          <p:spPr>
            <a:xfrm flipH="1" flipV="1">
              <a:off x="9684819" y="4392508"/>
              <a:ext cx="487" cy="18609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>
              <a:stCxn id="307" idx="2"/>
              <a:endCxn id="277" idx="0"/>
            </p:cNvCxnSpPr>
            <p:nvPr/>
          </p:nvCxnSpPr>
          <p:spPr>
            <a:xfrm>
              <a:off x="10110720" y="3623751"/>
              <a:ext cx="508" cy="346311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endCxn id="308" idx="2"/>
            </p:cNvCxnSpPr>
            <p:nvPr/>
          </p:nvCxnSpPr>
          <p:spPr>
            <a:xfrm flipV="1">
              <a:off x="9954485" y="3623750"/>
              <a:ext cx="1" cy="34117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3" name="TextBox 164"/>
            <p:cNvSpPr txBox="1"/>
            <p:nvPr/>
          </p:nvSpPr>
          <p:spPr>
            <a:xfrm>
              <a:off x="10094174" y="3578698"/>
              <a:ext cx="688510" cy="77286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Sensor</a:t>
              </a:r>
              <a:br>
                <a:rPr lang="en-US" sz="1400" b="1" dirty="0" smtClean="0"/>
              </a:br>
              <a:r>
                <a:rPr lang="en-US" sz="1400" b="1" dirty="0" smtClean="0"/>
                <a:t>reading</a:t>
              </a:r>
              <a:endParaRPr lang="el-GR" sz="1400" b="1" dirty="0"/>
            </a:p>
          </p:txBody>
        </p:sp>
        <p:sp>
          <p:nvSpPr>
            <p:cNvPr id="294" name="Rounded Rectangle 293"/>
            <p:cNvSpPr/>
            <p:nvPr/>
          </p:nvSpPr>
          <p:spPr>
            <a:xfrm>
              <a:off x="11200781" y="3105441"/>
              <a:ext cx="681917" cy="284417"/>
            </a:xfrm>
            <a:prstGeom prst="roundRect">
              <a:avLst>
                <a:gd name="adj" fmla="val 9246"/>
              </a:avLst>
            </a:prstGeom>
            <a:solidFill>
              <a:srgbClr val="FF33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GPS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95" name="Rounded Rectangle 294"/>
            <p:cNvSpPr/>
            <p:nvPr/>
          </p:nvSpPr>
          <p:spPr>
            <a:xfrm>
              <a:off x="11200781" y="3586028"/>
              <a:ext cx="681917" cy="284417"/>
            </a:xfrm>
            <a:prstGeom prst="roundRect">
              <a:avLst>
                <a:gd name="adj" fmla="val 9246"/>
              </a:avLst>
            </a:prstGeom>
            <a:solidFill>
              <a:srgbClr val="FF33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Camera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96" name="Rounded Rectangle 295"/>
            <p:cNvSpPr/>
            <p:nvPr/>
          </p:nvSpPr>
          <p:spPr>
            <a:xfrm>
              <a:off x="11191505" y="4046153"/>
              <a:ext cx="681917" cy="284417"/>
            </a:xfrm>
            <a:prstGeom prst="roundRect">
              <a:avLst>
                <a:gd name="adj" fmla="val 9246"/>
              </a:avLst>
            </a:prstGeom>
            <a:solidFill>
              <a:srgbClr val="FF33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Battery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7" name="Straight Arrow Connector 296"/>
            <p:cNvCxnSpPr>
              <a:stCxn id="306" idx="2"/>
              <a:endCxn id="283" idx="0"/>
            </p:cNvCxnSpPr>
            <p:nvPr/>
          </p:nvCxnSpPr>
          <p:spPr>
            <a:xfrm>
              <a:off x="9406629" y="3631637"/>
              <a:ext cx="1275" cy="1182806"/>
            </a:xfrm>
            <a:prstGeom prst="straightConnector1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8" name="TextBox 164"/>
            <p:cNvSpPr txBox="1"/>
            <p:nvPr/>
          </p:nvSpPr>
          <p:spPr>
            <a:xfrm>
              <a:off x="9751929" y="4363812"/>
              <a:ext cx="897440" cy="42382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Feedback</a:t>
              </a:r>
              <a:endParaRPr lang="el-GR" sz="1400" b="1" dirty="0"/>
            </a:p>
          </p:txBody>
        </p:sp>
        <p:sp>
          <p:nvSpPr>
            <p:cNvPr id="299" name="Snip Single Corner Rectangle 298"/>
            <p:cNvSpPr/>
            <p:nvPr/>
          </p:nvSpPr>
          <p:spPr>
            <a:xfrm>
              <a:off x="11190161" y="5155027"/>
              <a:ext cx="291181" cy="407215"/>
            </a:xfrm>
            <a:prstGeom prst="snip1Rect">
              <a:avLst>
                <a:gd name="adj" fmla="val 2504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 smtClean="0"/>
                <a:t>CSV</a:t>
              </a:r>
              <a:endParaRPr lang="en-US" sz="1400" b="1" dirty="0"/>
            </a:p>
          </p:txBody>
        </p:sp>
        <p:cxnSp>
          <p:nvCxnSpPr>
            <p:cNvPr id="300" name="Elbow Connector 299"/>
            <p:cNvCxnSpPr>
              <a:stCxn id="294" idx="1"/>
              <a:endCxn id="274" idx="3"/>
            </p:cNvCxnSpPr>
            <p:nvPr/>
          </p:nvCxnSpPr>
          <p:spPr>
            <a:xfrm rot="10800000" flipV="1">
              <a:off x="10578879" y="3247650"/>
              <a:ext cx="621903" cy="777004"/>
            </a:xfrm>
            <a:prstGeom prst="bentConnector3">
              <a:avLst>
                <a:gd name="adj1" fmla="val 65520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2" name="Rounded Rectangle 301"/>
            <p:cNvSpPr/>
            <p:nvPr/>
          </p:nvSpPr>
          <p:spPr>
            <a:xfrm>
              <a:off x="7315415" y="5781786"/>
              <a:ext cx="1719403" cy="373184"/>
            </a:xfrm>
            <a:prstGeom prst="roundRect">
              <a:avLst>
                <a:gd name="adj" fmla="val 9246"/>
              </a:avLst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Measurement location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302"/>
            <p:cNvGrpSpPr/>
            <p:nvPr/>
          </p:nvGrpSpPr>
          <p:grpSpPr>
            <a:xfrm>
              <a:off x="9327259" y="3121496"/>
              <a:ext cx="986451" cy="787814"/>
              <a:chOff x="5287847" y="3600946"/>
              <a:chExt cx="986451" cy="787814"/>
            </a:xfrm>
          </p:grpSpPr>
          <p:sp>
            <p:nvSpPr>
              <p:cNvPr id="304" name="Rectangle 303"/>
              <p:cNvSpPr/>
              <p:nvPr/>
            </p:nvSpPr>
            <p:spPr>
              <a:xfrm>
                <a:off x="5505242" y="3606723"/>
                <a:ext cx="68529" cy="8085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9" name="Group 304"/>
              <p:cNvGrpSpPr/>
              <p:nvPr/>
            </p:nvGrpSpPr>
            <p:grpSpPr>
              <a:xfrm>
                <a:off x="5287847" y="3600946"/>
                <a:ext cx="986451" cy="787814"/>
                <a:chOff x="5379557" y="3600946"/>
                <a:chExt cx="986451" cy="787814"/>
              </a:xfrm>
            </p:grpSpPr>
            <p:sp>
              <p:nvSpPr>
                <p:cNvPr id="306" name="Rectangle 305"/>
                <p:cNvSpPr/>
                <p:nvPr/>
              </p:nvSpPr>
              <p:spPr>
                <a:xfrm>
                  <a:off x="5403379" y="4012356"/>
                  <a:ext cx="111095" cy="98731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6107470" y="4004470"/>
                  <a:ext cx="111095" cy="98731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5951236" y="4004469"/>
                  <a:ext cx="111095" cy="98731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09" name="TextBox 139"/>
                <p:cNvSpPr txBox="1"/>
                <p:nvPr/>
              </p:nvSpPr>
              <p:spPr>
                <a:xfrm>
                  <a:off x="5379557" y="3600946"/>
                  <a:ext cx="986451" cy="787814"/>
                </a:xfrm>
                <a:prstGeom prst="roundRect">
                  <a:avLst>
                    <a:gd name="adj" fmla="val 5229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>
                  <a:defPPr>
                    <a:defRPr lang="el-G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 smtClean="0"/>
                    <a:t>Back-end interface</a:t>
                  </a:r>
                  <a:endParaRPr lang="el-GR" sz="1400" b="1" dirty="0"/>
                </a:p>
              </p:txBody>
            </p:sp>
          </p:grpSp>
        </p:grpSp>
        <p:sp>
          <p:nvSpPr>
            <p:cNvPr id="311" name="Rectangle 310"/>
            <p:cNvSpPr/>
            <p:nvPr/>
          </p:nvSpPr>
          <p:spPr>
            <a:xfrm>
              <a:off x="11273766" y="4510495"/>
              <a:ext cx="793751" cy="947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Save sensor readings</a:t>
              </a:r>
              <a:endParaRPr lang="en-US" sz="1400" b="1" dirty="0"/>
            </a:p>
          </p:txBody>
        </p:sp>
        <p:cxnSp>
          <p:nvCxnSpPr>
            <p:cNvPr id="312" name="Elbow Connector 311"/>
            <p:cNvCxnSpPr>
              <a:stCxn id="278" idx="3"/>
            </p:cNvCxnSpPr>
            <p:nvPr/>
          </p:nvCxnSpPr>
          <p:spPr>
            <a:xfrm>
              <a:off x="10578878" y="4259143"/>
              <a:ext cx="756873" cy="295505"/>
            </a:xfrm>
            <a:prstGeom prst="bentConnector3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endCxn id="299" idx="3"/>
            </p:cNvCxnSpPr>
            <p:nvPr/>
          </p:nvCxnSpPr>
          <p:spPr>
            <a:xfrm>
              <a:off x="11335751" y="4554648"/>
              <a:ext cx="1" cy="600379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313"/>
            <p:cNvGrpSpPr/>
            <p:nvPr/>
          </p:nvGrpSpPr>
          <p:grpSpPr>
            <a:xfrm>
              <a:off x="10630636" y="5189557"/>
              <a:ext cx="792676" cy="383056"/>
              <a:chOff x="8741415" y="5371808"/>
              <a:chExt cx="792676" cy="383056"/>
            </a:xfrm>
          </p:grpSpPr>
          <p:grpSp>
            <p:nvGrpSpPr>
              <p:cNvPr id="21" name="Group 314"/>
              <p:cNvGrpSpPr/>
              <p:nvPr/>
            </p:nvGrpSpPr>
            <p:grpSpPr>
              <a:xfrm>
                <a:off x="8821711" y="5371808"/>
                <a:ext cx="393040" cy="383056"/>
                <a:chOff x="8821711" y="5371808"/>
                <a:chExt cx="393040" cy="383056"/>
              </a:xfrm>
            </p:grpSpPr>
            <p:sp>
              <p:nvSpPr>
                <p:cNvPr id="317" name="Rectangle 316"/>
                <p:cNvSpPr/>
                <p:nvPr/>
              </p:nvSpPr>
              <p:spPr>
                <a:xfrm>
                  <a:off x="8822883" y="5432415"/>
                  <a:ext cx="391868" cy="26184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8821711" y="5638952"/>
                  <a:ext cx="393040" cy="11591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8831409" y="5598070"/>
                  <a:ext cx="377362" cy="9618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8821711" y="5371808"/>
                  <a:ext cx="393040" cy="11591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316" name="TextBox 315"/>
              <p:cNvSpPr txBox="1"/>
              <p:nvPr/>
            </p:nvSpPr>
            <p:spPr>
              <a:xfrm>
                <a:off x="8741415" y="5452930"/>
                <a:ext cx="792676" cy="249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SQLite</a:t>
                </a:r>
                <a:endParaRPr lang="en-US" sz="1400" b="1" dirty="0"/>
              </a:p>
            </p:txBody>
          </p:sp>
        </p:grpSp>
        <p:cxnSp>
          <p:nvCxnSpPr>
            <p:cNvPr id="144" name="Elbow Connector 143"/>
            <p:cNvCxnSpPr>
              <a:stCxn id="309" idx="0"/>
            </p:cNvCxnSpPr>
            <p:nvPr/>
          </p:nvCxnSpPr>
          <p:spPr>
            <a:xfrm rot="16200000" flipH="1" flipV="1">
              <a:off x="6920981" y="611485"/>
              <a:ext cx="389494" cy="5409513"/>
            </a:xfrm>
            <a:prstGeom prst="bentConnector4">
              <a:avLst>
                <a:gd name="adj1" fmla="val -47542"/>
                <a:gd name="adj2" fmla="val 54559"/>
              </a:avLst>
            </a:prstGeom>
            <a:ln w="952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0" name="Footer Placeholder 6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CySWater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1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F0F878-9409-4EA9-8F67-D325A3F82515}" type="slidenum">
              <a:rPr lang="en-US" sz="1400" smtClean="0">
                <a:solidFill>
                  <a:schemeClr val="bg2">
                    <a:lumMod val="25000"/>
                  </a:schemeClr>
                </a:solidFill>
              </a:rPr>
              <a:pPr/>
              <a:t>33</a:t>
            </a:fld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3" name="Date Placeholder 5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13-Apr-2015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480139" y="0"/>
            <a:ext cx="3663862" cy="2123658"/>
          </a:xfrm>
          <a:prstGeom prst="rect">
            <a:avLst/>
          </a:prstGeom>
          <a:solidFill>
            <a:srgbClr val="FFE2C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Rely on the </a:t>
            </a:r>
            <a:r>
              <a:rPr lang="en-US" sz="2200" b="1" dirty="0" smtClean="0"/>
              <a:t>end-to-end security </a:t>
            </a:r>
            <a:r>
              <a:rPr lang="en-US" sz="2200" dirty="0" smtClean="0"/>
              <a:t>that protects the integrity &amp; confidentiality by leveraging standard technologies (</a:t>
            </a:r>
            <a:r>
              <a:rPr lang="en-US" sz="2200" dirty="0" err="1" smtClean="0"/>
              <a:t>eg</a:t>
            </a:r>
            <a:r>
              <a:rPr lang="en-US" sz="2200" dirty="0" smtClean="0"/>
              <a:t> public-private key pairs, TLS)</a:t>
            </a:r>
            <a:endParaRPr lang="el-GR" sz="2200" dirty="0"/>
          </a:p>
        </p:txBody>
      </p:sp>
      <p:sp>
        <p:nvSpPr>
          <p:cNvPr id="154" name="TextBox 153"/>
          <p:cNvSpPr txBox="1"/>
          <p:nvPr/>
        </p:nvSpPr>
        <p:spPr>
          <a:xfrm>
            <a:off x="126332" y="4186990"/>
            <a:ext cx="3561424" cy="646331"/>
          </a:xfrm>
          <a:prstGeom prst="rect">
            <a:avLst/>
          </a:prstGeom>
          <a:solidFill>
            <a:srgbClr val="FFE2CD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Hadoop</a:t>
            </a:r>
            <a:r>
              <a:rPr lang="en-US" dirty="0" smtClean="0"/>
              <a:t> Distributed FS &amp; </a:t>
            </a:r>
            <a:r>
              <a:rPr lang="en-US" dirty="0" err="1" smtClean="0"/>
              <a:t>Hbase</a:t>
            </a:r>
            <a:endParaRPr lang="en-US" dirty="0" smtClean="0"/>
          </a:p>
          <a:p>
            <a:r>
              <a:rPr lang="en-US" dirty="0" smtClean="0"/>
              <a:t>for higher aggregate I/O throughput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005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8307" y="349968"/>
            <a:ext cx="7543800" cy="576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field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6816" y="1295724"/>
            <a:ext cx="8730853" cy="4022725"/>
          </a:xfrm>
          <a:solidFill>
            <a:srgbClr val="E7F3FF"/>
          </a:solidFill>
        </p:spPr>
        <p:txBody>
          <a:bodyPr>
            <a:normAutofit fontScale="92500" lnSpcReduction="20000"/>
          </a:bodyPr>
          <a:lstStyle/>
          <a:p>
            <a:pPr>
              <a:buClrTx/>
              <a:buNone/>
            </a:pPr>
            <a:r>
              <a:rPr lang="en-US" sz="2400" dirty="0" smtClean="0"/>
              <a:t>Three </a:t>
            </a:r>
            <a:r>
              <a:rPr lang="en-US" sz="2400" dirty="0"/>
              <a:t>sources of drinking </a:t>
            </a:r>
            <a:r>
              <a:rPr lang="en-US" sz="2400" dirty="0" smtClean="0"/>
              <a:t>water</a:t>
            </a:r>
            <a:r>
              <a:rPr lang="en-US" sz="2400" b="1" dirty="0" smtClean="0"/>
              <a:t>:  tap, purified, bottled</a:t>
            </a:r>
          </a:p>
          <a:p>
            <a:pPr>
              <a:buClrTx/>
              <a:buNone/>
            </a:pPr>
            <a:endParaRPr lang="en-US" sz="2400" dirty="0" smtClean="0"/>
          </a:p>
          <a:p>
            <a:pPr>
              <a:buClr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Objective measurements </a:t>
            </a:r>
            <a:r>
              <a:rPr lang="en-US" sz="2400" dirty="0" smtClean="0"/>
              <a:t>by sensor node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Duration of sampling: 36 minutes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One </a:t>
            </a:r>
            <a:r>
              <a:rPr lang="en-US" sz="2400" dirty="0"/>
              <a:t>data point every 10 </a:t>
            </a:r>
            <a:r>
              <a:rPr lang="en-US" sz="2400" dirty="0" smtClean="0"/>
              <a:t>seconds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Collection of </a:t>
            </a:r>
            <a:r>
              <a:rPr lang="en-US" sz="2400" dirty="0"/>
              <a:t>215 data </a:t>
            </a:r>
            <a:r>
              <a:rPr lang="en-US" sz="2400" dirty="0" smtClean="0"/>
              <a:t>points (omit the first 50 data points)</a:t>
            </a:r>
          </a:p>
          <a:p>
            <a:pPr lvl="1">
              <a:buClrTx/>
              <a:buNone/>
            </a:pPr>
            <a:endParaRPr lang="en-US" sz="2400" dirty="0" smtClean="0"/>
          </a:p>
          <a:p>
            <a:pPr>
              <a:buClr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Subjective measurements</a:t>
            </a:r>
            <a:r>
              <a:rPr lang="en-US" sz="2400" i="1" dirty="0" smtClean="0"/>
              <a:t> (QoE score) by </a:t>
            </a:r>
            <a:r>
              <a:rPr lang="en-US" sz="2400" dirty="0" smtClean="0"/>
              <a:t>44 subjects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Three cups containing tap, purified &amp; bottled water with no indication of the </a:t>
            </a:r>
            <a:r>
              <a:rPr lang="en-US" sz="2400" dirty="0"/>
              <a:t>source of the </a:t>
            </a:r>
            <a:r>
              <a:rPr lang="en-US" sz="2400" dirty="0" smtClean="0"/>
              <a:t>water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Each subject inspects, smells, tastes the water from each cup and provides its score immediately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3138" y="914400"/>
            <a:ext cx="850031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50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9537" y="174604"/>
            <a:ext cx="7543800" cy="789900"/>
          </a:xfrm>
        </p:spPr>
        <p:txBody>
          <a:bodyPr/>
          <a:lstStyle/>
          <a:p>
            <a:r>
              <a:rPr lang="en-US" dirty="0" smtClean="0"/>
              <a:t>QoWater Testbed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6992" y="1177446"/>
            <a:ext cx="82540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</a:t>
            </a:r>
            <a:r>
              <a:rPr lang="en-US" sz="2200" dirty="0" smtClean="0"/>
              <a:t>quipped with a micro-controller that </a:t>
            </a:r>
            <a:r>
              <a:rPr lang="en-US" sz="2200" dirty="0"/>
              <a:t>operates at </a:t>
            </a:r>
            <a:r>
              <a:rPr lang="en-US" sz="2200" b="1" dirty="0"/>
              <a:t>14MHz frequency </a:t>
            </a:r>
            <a:endParaRPr lang="en-US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8 </a:t>
            </a:r>
            <a:r>
              <a:rPr lang="en-US" sz="2200" b="1" dirty="0"/>
              <a:t>KB RAM </a:t>
            </a:r>
            <a:r>
              <a:rPr lang="en-US" sz="2200" dirty="0" smtClean="0"/>
              <a:t>memory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2 </a:t>
            </a:r>
            <a:r>
              <a:rPr lang="en-US" sz="2200" dirty="0"/>
              <a:t>GB SD </a:t>
            </a:r>
            <a:r>
              <a:rPr lang="en-US" sz="2200" dirty="0" smtClean="0"/>
              <a:t>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IEEE802.11b/g </a:t>
            </a:r>
            <a:r>
              <a:rPr lang="en-US" sz="2200" dirty="0" err="1" smtClean="0"/>
              <a:t>WiFi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b="1" dirty="0" smtClean="0"/>
              <a:t>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VM with 2 cores at 2.4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4 </a:t>
            </a:r>
            <a:r>
              <a:rPr lang="en-US" sz="2200" dirty="0"/>
              <a:t>GB </a:t>
            </a:r>
            <a:r>
              <a:rPr lang="en-US" sz="2200" dirty="0" smtClean="0"/>
              <a:t>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27 </a:t>
            </a:r>
            <a:r>
              <a:rPr lang="en-US" sz="2200" dirty="0"/>
              <a:t>GB </a:t>
            </a:r>
            <a:r>
              <a:rPr lang="en-US" sz="2200" dirty="0" smtClean="0"/>
              <a:t>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Ubuntu </a:t>
            </a:r>
            <a:r>
              <a:rPr lang="en-US" sz="2200" dirty="0"/>
              <a:t>14.04 </a:t>
            </a:r>
            <a:r>
              <a:rPr lang="en-US" sz="2200" dirty="0" smtClean="0"/>
              <a:t>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b="1" dirty="0" smtClean="0"/>
              <a:t>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Android 2.1</a:t>
            </a:r>
            <a:endParaRPr lang="en-US" sz="2200" dirty="0"/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CySWater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F0F878-9409-4EA9-8F67-D325A3F82515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35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Date Placeholder 5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13-Apr-2015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7543800" cy="9112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50428"/>
            <a:ext cx="5110619" cy="4958934"/>
          </a:xfrm>
          <a:prstGeom prst="rect">
            <a:avLst/>
          </a:prstGeom>
        </p:spPr>
      </p:pic>
      <p:sp>
        <p:nvSpPr>
          <p:cNvPr id="10" name="Footer Placeholder 6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CySWater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F0F878-9409-4EA9-8F67-D325A3F82515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36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Date Placeholder 5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13-Apr-2015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3737" y="2257474"/>
            <a:ext cx="3762876" cy="1569660"/>
          </a:xfrm>
          <a:prstGeom prst="rect">
            <a:avLst/>
          </a:prstGeom>
          <a:solidFill>
            <a:srgbClr val="FBFDFF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The correlation of 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with 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conductivity, ORP, &amp; pH is negative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while with 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ion Chlorine is positive</a:t>
            </a: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17"/>
            <a:ext cx="4421606" cy="4189549"/>
          </a:xfrm>
          <a:prstGeom prst="rect">
            <a:avLst/>
          </a:prstGeom>
        </p:spPr>
      </p:pic>
      <p:sp>
        <p:nvSpPr>
          <p:cNvPr id="10" name="Footer Placeholder 6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CySWater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F0F878-9409-4EA9-8F67-D325A3F82515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37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Date Placeholder 5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13-Apr-2015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5288340"/>
            <a:ext cx="9144000" cy="1569660"/>
          </a:xfrm>
          <a:prstGeom prst="rect">
            <a:avLst/>
          </a:prstGeom>
          <a:solidFill>
            <a:srgbClr val="EBF5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Divalent metal ions (i.e., Ca++, Mg++, and Fe++) influence the conductivity &amp; hardness</a:t>
            </a:r>
            <a:r>
              <a:rPr lang="en-US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onductivity and hardness impacts negatively the perceived water quality</a:t>
            </a:r>
            <a:endParaRPr lang="el-GR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4952" y="515382"/>
            <a:ext cx="4163693" cy="32917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03708" y="144381"/>
            <a:ext cx="3081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Official Chemical Analysis</a:t>
            </a:r>
            <a:endParaRPr lang="el-GR" sz="2200" dirty="0"/>
          </a:p>
        </p:txBody>
      </p:sp>
      <p:pic>
        <p:nvPicPr>
          <p:cNvPr id="16" name="Picture 15" descr="conductivityf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9013" y="3910263"/>
            <a:ext cx="36004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3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49" y="753065"/>
            <a:ext cx="4487534" cy="4155819"/>
          </a:xfrm>
          <a:prstGeom prst="rect">
            <a:avLst/>
          </a:prstGeom>
        </p:spPr>
      </p:pic>
      <p:sp>
        <p:nvSpPr>
          <p:cNvPr id="10" name="Footer Placeholder 6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CySWater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F0F878-9409-4EA9-8F67-D325A3F82515}" type="slidenum">
              <a:rPr lang="en-US" smtClean="0">
                <a:solidFill>
                  <a:schemeClr val="bg2">
                    <a:lumMod val="25000"/>
                  </a:schemeClr>
                </a:solidFill>
              </a:rPr>
              <a:pPr/>
              <a:t>38</a:t>
            </a:fld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Date Placeholder 5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13-Apr-2015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rgbClr val="EBF5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Divalent metal ions (i.e., Ca++, Mg++, and Fe++) influence the conductivity &amp; hardness</a:t>
            </a:r>
            <a:r>
              <a:rPr lang="en-US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onductivity and hardness impacts negatively the perceived water quality</a:t>
            </a:r>
            <a:endParaRPr lang="el-GR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4952" y="1104929"/>
            <a:ext cx="4163693" cy="32917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97645" y="741766"/>
            <a:ext cx="30815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Official Chemical Analysis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xmlns="" val="11003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7693"/>
            <a:ext cx="7620000" cy="1143000"/>
          </a:xfrm>
        </p:spPr>
        <p:txBody>
          <a:bodyPr/>
          <a:lstStyle/>
          <a:p>
            <a:r>
              <a:rPr lang="en-US" dirty="0" smtClean="0"/>
              <a:t>Power consumption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7345047"/>
              </p:ext>
            </p:extLst>
          </p:nvPr>
        </p:nvGraphicFramePr>
        <p:xfrm>
          <a:off x="467544" y="2348880"/>
          <a:ext cx="842493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461"/>
                <a:gridCol w="1266678"/>
                <a:gridCol w="1281941"/>
                <a:gridCol w="1047357"/>
                <a:gridCol w="860291"/>
                <a:gridCol w="1648210"/>
              </a:tblGrid>
              <a:tr h="27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Scenario</a:t>
                      </a:r>
                      <a:endParaRPr lang="el-GR" sz="1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CPU</a:t>
                      </a:r>
                      <a:endParaRPr lang="el-GR" sz="1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Display</a:t>
                      </a:r>
                      <a:endParaRPr lang="el-GR" sz="1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GPS</a:t>
                      </a:r>
                      <a:endParaRPr lang="el-GR" sz="1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WiFi</a:t>
                      </a:r>
                      <a:endParaRPr lang="el-GR" sz="1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median (</a:t>
                      </a:r>
                      <a:r>
                        <a:rPr lang="en-US" sz="1600" dirty="0" err="1" smtClean="0"/>
                        <a:t>mW</a:t>
                      </a:r>
                      <a:r>
                        <a:rPr lang="en-US" sz="1600" dirty="0" smtClean="0"/>
                        <a:t>)</a:t>
                      </a:r>
                      <a:endParaRPr lang="el-GR" sz="1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7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QoWater: Uploading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68 (14)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712 (10)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 (7)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803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l-GR" sz="1600" b="1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QoWater:</a:t>
                      </a:r>
                      <a:r>
                        <a:rPr lang="en-US" sz="1600" baseline="0" dirty="0" smtClean="0"/>
                        <a:t> Querying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 (3)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548</a:t>
                      </a:r>
                      <a:r>
                        <a:rPr lang="en-US" sz="1600" baseline="0" dirty="0" smtClean="0"/>
                        <a:t> (15)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 (3)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612 </a:t>
                      </a:r>
                      <a:endParaRPr lang="el-GR" sz="1600" b="1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QoWater:</a:t>
                      </a:r>
                      <a:r>
                        <a:rPr lang="en-US" sz="1600" baseline="0" dirty="0" smtClean="0"/>
                        <a:t> Sensor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(1)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767 (10)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(0)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772</a:t>
                      </a:r>
                      <a:endParaRPr lang="el-GR" sz="1600" b="1" dirty="0"/>
                    </a:p>
                  </a:txBody>
                  <a:tcPr/>
                </a:tc>
              </a:tr>
              <a:tr h="27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U-map: Uploading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 (23)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567 (1)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88 (14)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690</a:t>
                      </a:r>
                      <a:endParaRPr lang="el-GR" sz="1600" b="1" dirty="0"/>
                    </a:p>
                  </a:txBody>
                  <a:tcPr/>
                </a:tc>
              </a:tr>
              <a:tr h="27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U-map: Querying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 (3)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563 (15)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167(16)</a:t>
                      </a:r>
                      <a:endParaRPr lang="el-G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 (4)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769</a:t>
                      </a:r>
                      <a:endParaRPr lang="el-GR" sz="1600" b="1" dirty="0"/>
                    </a:p>
                  </a:txBody>
                  <a:tcPr/>
                </a:tc>
              </a:tr>
              <a:tr h="27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YouTube:</a:t>
                      </a:r>
                      <a:r>
                        <a:rPr lang="en-US" sz="1600" baseline="0" dirty="0" smtClean="0"/>
                        <a:t> Video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 (3)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786 (5)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 (4)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815</a:t>
                      </a:r>
                      <a:endParaRPr lang="el-GR" sz="1600" b="1" dirty="0"/>
                    </a:p>
                  </a:txBody>
                  <a:tcPr/>
                </a:tc>
              </a:tr>
              <a:tr h="27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Skype: Call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111 (14)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639 (15)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 (20)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807</a:t>
                      </a:r>
                      <a:endParaRPr lang="el-GR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Date Placeholder 9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dirty="0"/>
          </a:p>
        </p:txBody>
      </p:sp>
      <p:sp>
        <p:nvSpPr>
          <p:cNvPr id="25" name="Slide Number Placeholder 11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8540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70124"/>
    </mc:Choice>
    <mc:Fallback>
      <p:transition advTm="701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cooperation &amp; resource sharing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Peer-to-peer systems for sharing movies &amp; </a:t>
            </a:r>
            <a:r>
              <a:rPr lang="en-US" dirty="0" smtClean="0"/>
              <a:t>audio</a:t>
            </a:r>
          </a:p>
          <a:p>
            <a:r>
              <a:rPr lang="en-US" dirty="0" smtClean="0"/>
              <a:t>Sharing network connection</a:t>
            </a:r>
            <a:endParaRPr lang="en-US" dirty="0" smtClean="0"/>
          </a:p>
          <a:p>
            <a:r>
              <a:rPr lang="en-US" dirty="0" smtClean="0"/>
              <a:t>Sharing feedback/reviews about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Crowdsourcing</a:t>
            </a:r>
            <a:r>
              <a:rPr lang="en-US" dirty="0" smtClean="0"/>
              <a:t>/Participatory systems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Recommendation systems</a:t>
            </a: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delay: Testbed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9338" y="2243416"/>
            <a:ext cx="628738" cy="628738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1198601" y="2995140"/>
            <a:ext cx="2498039" cy="3089520"/>
            <a:chOff x="117442" y="1554480"/>
            <a:chExt cx="2498039" cy="3089520"/>
          </a:xfrm>
        </p:grpSpPr>
        <p:sp>
          <p:nvSpPr>
            <p:cNvPr id="7" name="Freeform 6"/>
            <p:cNvSpPr/>
            <p:nvPr/>
          </p:nvSpPr>
          <p:spPr>
            <a:xfrm>
              <a:off x="117442" y="1554480"/>
              <a:ext cx="2498039" cy="548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800" b="1" i="0" u="none" strike="noStrike" kern="1200" dirty="0" smtClean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QoWater client</a:t>
              </a:r>
              <a:endParaRPr lang="en-US" sz="1800" b="1" i="0" u="none" strike="noStrike" kern="12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800" b="1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(Android)</a:t>
              </a: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322000" y="2103120"/>
              <a:ext cx="0" cy="25408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1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5243808" y="2994378"/>
            <a:ext cx="2024178" cy="3089521"/>
            <a:chOff x="5394960" y="1554479"/>
            <a:chExt cx="1554479" cy="3089521"/>
          </a:xfrm>
        </p:grpSpPr>
        <p:sp>
          <p:nvSpPr>
            <p:cNvPr id="10" name="Freeform 9"/>
            <p:cNvSpPr/>
            <p:nvPr/>
          </p:nvSpPr>
          <p:spPr>
            <a:xfrm>
              <a:off x="5394960" y="1554479"/>
              <a:ext cx="1554479" cy="548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1" i="0" u="none" strike="noStrike" kern="1200" dirty="0" smtClean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QoWater server</a:t>
              </a:r>
              <a:endParaRPr lang="en-US" sz="1800" b="1" i="0" u="none" strike="noStrike" kern="12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6217919" y="2103120"/>
              <a:ext cx="0" cy="25408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1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81618" y="3585657"/>
            <a:ext cx="441765" cy="35595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T</a:t>
            </a:r>
            <a:r>
              <a:rPr lang="en-US" sz="1800" b="1" i="0" u="none" strike="noStrike" kern="1200" baseline="-250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1</a:t>
            </a:r>
          </a:p>
        </p:txBody>
      </p:sp>
      <p:sp>
        <p:nvSpPr>
          <p:cNvPr id="13" name="Freeform 12"/>
          <p:cNvSpPr/>
          <p:nvPr/>
        </p:nvSpPr>
        <p:spPr>
          <a:xfrm>
            <a:off x="2353377" y="4302682"/>
            <a:ext cx="100584" cy="9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>
              <a:alpha val="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346058" y="4927576"/>
            <a:ext cx="110642" cy="9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>
              <a:alpha val="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0867" y="4216117"/>
            <a:ext cx="441765" cy="35595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T</a:t>
            </a:r>
            <a:r>
              <a:rPr lang="en-US" sz="1800" b="1" i="0" u="none" strike="noStrike" kern="1200" baseline="-250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4290" y="4716616"/>
            <a:ext cx="395640" cy="421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T</a:t>
            </a:r>
            <a:r>
              <a:rPr lang="en-US" sz="1800" b="1" i="0" u="none" strike="noStrike" kern="1200" baseline="-250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9354" y="5314984"/>
            <a:ext cx="395640" cy="7315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T</a:t>
            </a:r>
            <a:r>
              <a:rPr lang="en-US" sz="1800" b="1" i="0" u="none" strike="noStrike" kern="1200" baseline="-250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3706" y="4126937"/>
            <a:ext cx="395640" cy="421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T</a:t>
            </a:r>
            <a:r>
              <a:rPr lang="en-US" sz="1800" b="1" i="0" u="none" strike="noStrike" kern="1200" baseline="-250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3585" y="4823177"/>
            <a:ext cx="395640" cy="421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T</a:t>
            </a:r>
            <a:r>
              <a:rPr lang="en-US" sz="1800" b="1" i="0" u="none" strike="noStrike" kern="1200" baseline="-250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4</a:t>
            </a:r>
          </a:p>
        </p:txBody>
      </p:sp>
      <p:sp>
        <p:nvSpPr>
          <p:cNvPr id="20" name="Freeform 19"/>
          <p:cNvSpPr/>
          <p:nvPr/>
        </p:nvSpPr>
        <p:spPr>
          <a:xfrm>
            <a:off x="1602691" y="3940535"/>
            <a:ext cx="1708019" cy="365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dirty="0" smtClean="0">
                <a:latin typeface="Liberation Sans" pitchFamily="18"/>
                <a:ea typeface="Droid Sans Fallback" pitchFamily="2"/>
                <a:cs typeface="FreeSans" pitchFamily="2"/>
              </a:rPr>
              <a:t>Query</a:t>
            </a:r>
            <a:endParaRPr lang="en-US" sz="1400" b="1" i="0" u="none" strike="noStrike" kern="1200" dirty="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580905" y="5035937"/>
            <a:ext cx="1708019" cy="365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dirty="0" smtClean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Display </a:t>
            </a:r>
            <a:endParaRPr lang="en-US" sz="1400" b="1" i="0" u="none" strike="noStrike" kern="1200" dirty="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440985" y="4498097"/>
            <a:ext cx="1828800" cy="365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0"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dirty="0" smtClean="0">
                <a:ln>
                  <a:noFill/>
                </a:ln>
                <a:solidFill>
                  <a:schemeClr val="bg2"/>
                </a:solidFill>
                <a:latin typeface="Liberation Sans" pitchFamily="18"/>
                <a:ea typeface="Droid Sans Fallback" pitchFamily="2"/>
                <a:cs typeface="FreeSans" pitchFamily="2"/>
              </a:rPr>
              <a:t>Response </a:t>
            </a:r>
            <a:r>
              <a:rPr lang="en-US" sz="1400" b="1" i="0" u="none" strike="noStrike" kern="1200" dirty="0">
                <a:ln>
                  <a:noFill/>
                </a:ln>
                <a:solidFill>
                  <a:schemeClr val="bg2"/>
                </a:solidFill>
                <a:latin typeface="Liberation Sans" pitchFamily="18"/>
                <a:ea typeface="Droid Sans Fallback" pitchFamily="2"/>
                <a:cs typeface="FreeSans" pitchFamily="2"/>
              </a:rPr>
              <a:t>generation</a:t>
            </a:r>
          </a:p>
        </p:txBody>
      </p:sp>
      <p:sp>
        <p:nvSpPr>
          <p:cNvPr id="23" name="Freeform 22"/>
          <p:cNvSpPr/>
          <p:nvPr/>
        </p:nvSpPr>
        <p:spPr>
          <a:xfrm>
            <a:off x="2350823" y="3827806"/>
            <a:ext cx="100584" cy="9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>
              <a:alpha val="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H="1">
            <a:off x="2456700" y="4922778"/>
            <a:ext cx="3823495" cy="55321"/>
          </a:xfrm>
          <a:prstGeom prst="line">
            <a:avLst/>
          </a:prstGeom>
          <a:noFill/>
          <a:ln w="0" cmpd="tri">
            <a:solidFill>
              <a:schemeClr val="accent3">
                <a:lumMod val="75000"/>
              </a:schemeClr>
            </a:solidFill>
            <a:prstDash val="lgDash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350823" y="5407097"/>
            <a:ext cx="100584" cy="9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>
              <a:alpha val="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2456701" y="4348403"/>
            <a:ext cx="3823495" cy="110094"/>
          </a:xfrm>
          <a:prstGeom prst="line">
            <a:avLst/>
          </a:prstGeom>
          <a:noFill/>
          <a:ln w="0">
            <a:solidFill>
              <a:schemeClr val="accent3">
                <a:lumMod val="75000"/>
              </a:schemeClr>
            </a:solidFill>
            <a:prstDash val="lgDash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277985" y="4416737"/>
            <a:ext cx="91440" cy="9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>
              <a:alpha val="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262641" y="4872572"/>
            <a:ext cx="100584" cy="9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>
              <a:alpha val="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898737" y="2276691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2736869" y="2118713"/>
            <a:ext cx="690480" cy="7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traight Connector 30"/>
          <p:cNvSpPr/>
          <p:nvPr/>
        </p:nvSpPr>
        <p:spPr>
          <a:xfrm>
            <a:off x="308262" y="3022998"/>
            <a:ext cx="0" cy="30609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9" y="6004621"/>
            <a:ext cx="651117" cy="35595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time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4603" y="2445234"/>
            <a:ext cx="426825" cy="29708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en-US" sz="1400" b="1" i="0" u="none" strike="noStrike" kern="12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AP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6721506" y="2398579"/>
            <a:ext cx="335520" cy="363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Elbow Connector 34"/>
          <p:cNvCxnSpPr>
            <a:endCxn id="34" idx="1"/>
          </p:cNvCxnSpPr>
          <p:nvPr/>
        </p:nvCxnSpPr>
        <p:spPr>
          <a:xfrm>
            <a:off x="6609906" y="2580197"/>
            <a:ext cx="111600" cy="360"/>
          </a:xfrm>
          <a:prstGeom prst="bentConnector3">
            <a:avLst/>
          </a:prstGeom>
          <a:noFill/>
          <a:ln w="0">
            <a:solidFill>
              <a:srgbClr val="808080"/>
            </a:solidFill>
            <a:prstDash val="solid"/>
          </a:ln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3585784" y="1771108"/>
            <a:ext cx="1909057" cy="11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4128166" y="2104853"/>
            <a:ext cx="946754" cy="768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en-US" sz="2300" b="1" i="0" u="none" strike="noStrike" kern="1200" dirty="0" smtClean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internet</a:t>
            </a:r>
            <a:endParaRPr lang="en-US" sz="2300" b="1" i="0" u="none" strike="noStrike" kern="1200" dirty="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1397" y="5073133"/>
            <a:ext cx="1243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Android Delay</a:t>
            </a:r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42197" y="4900662"/>
            <a:ext cx="1291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</a:rPr>
              <a:t>Network Delay</a:t>
            </a:r>
            <a:endParaRPr lang="el-GR" sz="1400" b="1" dirty="0">
              <a:solidFill>
                <a:srgbClr val="92D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22576" y="4515402"/>
            <a:ext cx="1120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Server Delay</a:t>
            </a:r>
            <a:endParaRPr lang="el-G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81567" y="4148795"/>
            <a:ext cx="1291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</a:rPr>
              <a:t>Network Delay</a:t>
            </a:r>
            <a:endParaRPr lang="el-GR" sz="1400" b="1" dirty="0">
              <a:solidFill>
                <a:srgbClr val="92D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4097" y="3964848"/>
            <a:ext cx="1243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Android Delay</a:t>
            </a:r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351037" y="2592241"/>
            <a:ext cx="3301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40986" y="2523074"/>
            <a:ext cx="5316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487187" y="2593907"/>
            <a:ext cx="3301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ate Placeholder 9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8320C2E3-CBB1-4FC4-B231-21A352262888}" type="datetime3">
              <a:rPr lang="en-US" sz="1500" smtClean="0">
                <a:solidFill>
                  <a:schemeClr val="tx1"/>
                </a:solidFill>
              </a:rPr>
              <a:pPr/>
              <a:t>29 April 2018</a:t>
            </a:fld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0" name="Footer Placeholder 10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 smtClean="0"/>
              <a:t>Nikolaos Rapousis</a:t>
            </a:r>
            <a:endParaRPr lang="en-US" sz="1500" dirty="0"/>
          </a:p>
        </p:txBody>
      </p:sp>
      <p:sp>
        <p:nvSpPr>
          <p:cNvPr id="51" name="Slide Number Placeholder 11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DF3BD4-3A9F-40FA-A810-01FFB4DE2294}" type="slidenum">
              <a:rPr lang="en-US" sz="1500" smtClean="0"/>
              <a:pPr/>
              <a:t>40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425108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8115"/>
    </mc:Choice>
    <mc:Fallback>
      <p:transition advTm="38115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delay: Results</a:t>
            </a:r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7508247"/>
              </p:ext>
            </p:extLst>
          </p:nvPr>
        </p:nvGraphicFramePr>
        <p:xfrm>
          <a:off x="692721" y="3648456"/>
          <a:ext cx="81369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2160240"/>
                <a:gridCol w="1152128"/>
                <a:gridCol w="1368151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</a:t>
                      </a:r>
                      <a:endParaRPr lang="el-GR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Android/Waspmote</a:t>
                      </a:r>
                      <a:endParaRPr lang="el-GR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Server</a:t>
                      </a:r>
                      <a:endParaRPr lang="el-GR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Network</a:t>
                      </a:r>
                      <a:endParaRPr lang="el-GR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(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QoWater: Uploading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393 (52)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 (5)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249 (47)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711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QoWater:</a:t>
                      </a:r>
                      <a:r>
                        <a:rPr lang="en-US" baseline="0" dirty="0" smtClean="0"/>
                        <a:t> Querying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 (19)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1451 (83)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 (66)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1815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QoWater:</a:t>
                      </a:r>
                      <a:r>
                        <a:rPr lang="en-US" baseline="0" dirty="0" smtClean="0"/>
                        <a:t> Sensor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 (233)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(1)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 (500)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8023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U-map: Uploading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 (N/A)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 (N/A)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 (N/A)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587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U-map: Querying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 (N/A)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 (N/A)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(N/A)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186</a:t>
                      </a:r>
                      <a:endParaRPr lang="el-G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2154670"/>
            <a:ext cx="9144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QoWater sensor uploading is the most time consuming (background does not effect response)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U-map better in both scenarios, due to different dataset size and response processing</a:t>
            </a:r>
          </a:p>
        </p:txBody>
      </p:sp>
      <p:sp>
        <p:nvSpPr>
          <p:cNvPr id="10" name="Date Placeholder 9"/>
          <p:cNvSpPr txBox="1">
            <a:spLocks/>
          </p:cNvSpPr>
          <p:nvPr/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8320C2E3-CBB1-4FC4-B231-21A352262888}" type="datetime3">
              <a:rPr lang="en-US" sz="1500" smtClean="0">
                <a:solidFill>
                  <a:schemeClr val="tx1"/>
                </a:solidFill>
              </a:rPr>
              <a:pPr/>
              <a:t>29 April 2018</a:t>
            </a:fld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 smtClean="0"/>
              <a:t>Nikolaos Rapousis</a:t>
            </a:r>
            <a:endParaRPr lang="en-US" sz="1500" dirty="0"/>
          </a:p>
        </p:txBody>
      </p:sp>
      <p:sp>
        <p:nvSpPr>
          <p:cNvPr id="12" name="Slide Number Placeholder 11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DF3BD4-3A9F-40FA-A810-01FFB4DE2294}" type="slidenum">
              <a:rPr lang="en-US" sz="1500" smtClean="0"/>
              <a:pPr/>
              <a:t>41</a:t>
            </a:fld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7536094" y="4004126"/>
            <a:ext cx="1293530" cy="1122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7536093" y="5172852"/>
            <a:ext cx="1293531" cy="700645"/>
          </a:xfrm>
          <a:prstGeom prst="rect">
            <a:avLst/>
          </a:prstGeom>
          <a:noFill/>
          <a:ln w="38100">
            <a:solidFill>
              <a:srgbClr val="56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2867302" y="4004127"/>
            <a:ext cx="2018061" cy="434310"/>
          </a:xfrm>
          <a:prstGeom prst="rect">
            <a:avLst/>
          </a:prstGeom>
          <a:noFill/>
          <a:ln w="38100">
            <a:solidFill>
              <a:srgbClr val="EA9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2867301" y="5126221"/>
            <a:ext cx="2018062" cy="349906"/>
          </a:xfrm>
          <a:prstGeom prst="rect">
            <a:avLst/>
          </a:prstGeom>
          <a:noFill/>
          <a:ln w="38100">
            <a:solidFill>
              <a:srgbClr val="EA9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5016357" y="4414587"/>
            <a:ext cx="1125020" cy="305727"/>
          </a:xfrm>
          <a:prstGeom prst="rect">
            <a:avLst/>
          </a:prstGeom>
          <a:noFill/>
          <a:ln w="38100">
            <a:solidFill>
              <a:srgbClr val="EA9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5016357" y="5567770"/>
            <a:ext cx="1125020" cy="305727"/>
          </a:xfrm>
          <a:prstGeom prst="rect">
            <a:avLst/>
          </a:prstGeom>
          <a:noFill/>
          <a:ln w="38100">
            <a:solidFill>
              <a:srgbClr val="EA9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884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4610"/>
    </mc:Choice>
    <mc:Fallback>
      <p:transition advTm="3461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33767" t="11085" r="23492" b="41518"/>
          <a:stretch/>
        </p:blipFill>
        <p:spPr>
          <a:xfrm>
            <a:off x="-413982" y="0"/>
            <a:ext cx="10522330" cy="71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5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u-expopsomic-stud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759" y="0"/>
            <a:ext cx="4076241" cy="22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5278" y="619432"/>
            <a:ext cx="8229600" cy="1143000"/>
          </a:xfrm>
        </p:spPr>
        <p:txBody>
          <a:bodyPr/>
          <a:lstStyle/>
          <a:p>
            <a:r>
              <a:rPr lang="en-US" dirty="0" smtClean="0"/>
              <a:t>Our motivation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50418"/>
            <a:ext cx="9497961" cy="18766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Environmental exposure</a:t>
            </a:r>
          </a:p>
          <a:p>
            <a:pPr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  The environmental pollutants &amp; lifestyle factors affect the health  status </a:t>
            </a:r>
          </a:p>
          <a:p>
            <a:pPr>
              <a:buNone/>
            </a:pP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  of urban populations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981" y="4151900"/>
            <a:ext cx="8967019" cy="12607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2060"/>
                </a:solidFill>
              </a:rPr>
              <a:t>WHO: </a:t>
            </a:r>
            <a:r>
              <a:rPr lang="en-US" sz="2400" b="1" dirty="0" smtClean="0">
                <a:solidFill>
                  <a:srgbClr val="002060"/>
                </a:solidFill>
              </a:rPr>
              <a:t>24% of global disease caused by environmental exposures 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8675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Current approaches for monitoring environmental exposure for general population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804952" cy="435358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Location-based services  for monitoring air pollutants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Combination </a:t>
            </a:r>
            <a:r>
              <a:rPr lang="en-US" sz="2200" dirty="0"/>
              <a:t>of </a:t>
            </a:r>
            <a:r>
              <a:rPr lang="en-US" sz="2200" dirty="0" smtClean="0"/>
              <a:t>ambient sensing </a:t>
            </a:r>
            <a:r>
              <a:rPr lang="en-US" sz="2200" dirty="0"/>
              <a:t>parameters (e.g. air pollution, noise, </a:t>
            </a:r>
            <a:r>
              <a:rPr lang="en-US" sz="2200" dirty="0" smtClean="0"/>
              <a:t>radiation</a:t>
            </a:r>
            <a:r>
              <a:rPr lang="en-US" sz="2200" dirty="0"/>
              <a:t>) and </a:t>
            </a:r>
            <a:r>
              <a:rPr lang="en-US" sz="2200" dirty="0" err="1"/>
              <a:t>biosignals</a:t>
            </a:r>
            <a:r>
              <a:rPr lang="en-US" sz="2200" dirty="0"/>
              <a:t> </a:t>
            </a:r>
            <a:r>
              <a:rPr lang="en-US" sz="2200" dirty="0" smtClean="0"/>
              <a:t>on carry-on backpacks (short-term monitoring)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Limitations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Cumbersome equipment to be carried around (vulnerable populations)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Subjective aspects (e.g. dietary &amp; lifestyle aspects) &amp; medical history are not taken into account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xmlns="" val="1017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Assessing the maternal environmental exposure</a:t>
            </a:r>
            <a:endParaRPr lang="el-GR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1621778"/>
            <a:ext cx="9144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Current </a:t>
            </a:r>
            <a:r>
              <a:rPr lang="en-US" sz="2400" dirty="0"/>
              <a:t>methods for assessing the </a:t>
            </a:r>
            <a:r>
              <a:rPr lang="en-US" sz="2400" b="1" dirty="0" smtClean="0">
                <a:solidFill>
                  <a:srgbClr val="FF0000"/>
                </a:solidFill>
              </a:rPr>
              <a:t>maternal </a:t>
            </a:r>
            <a:r>
              <a:rPr lang="en-US" sz="2400" dirty="0" smtClean="0"/>
              <a:t>environmental </a:t>
            </a:r>
            <a:r>
              <a:rPr lang="en-US" sz="2400" dirty="0"/>
              <a:t>exposure </a:t>
            </a:r>
            <a:r>
              <a:rPr lang="en-US" sz="2400" dirty="0" smtClean="0"/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modern urban centers</a:t>
            </a:r>
            <a:r>
              <a:rPr lang="en-US" sz="2400" dirty="0" smtClean="0"/>
              <a:t> are </a:t>
            </a:r>
            <a:r>
              <a:rPr lang="en-US" sz="2400" dirty="0"/>
              <a:t>not </a:t>
            </a:r>
            <a:r>
              <a:rPr lang="en-US" sz="2400" dirty="0" smtClean="0"/>
              <a:t>exploiting </a:t>
            </a:r>
            <a:r>
              <a:rPr lang="en-US" sz="2400" dirty="0" err="1" smtClean="0"/>
              <a:t>mHealth</a:t>
            </a:r>
            <a:r>
              <a:rPr lang="en-US" sz="2400" dirty="0" smtClean="0"/>
              <a:t> technologies</a:t>
            </a:r>
            <a:endParaRPr lang="el-G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77" y="3115594"/>
            <a:ext cx="2517362" cy="1666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3161348"/>
            <a:ext cx="2561699" cy="1723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8617" y="2861279"/>
            <a:ext cx="2585383" cy="18097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884815"/>
            <a:ext cx="2888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Paper </a:t>
            </a:r>
            <a:r>
              <a:rPr lang="en-US" sz="2400" dirty="0" smtClean="0"/>
              <a:t>Questionnaires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81368" y="4782017"/>
            <a:ext cx="3362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Face-to-face/telephone </a:t>
            </a:r>
            <a:r>
              <a:rPr lang="en-US" sz="2400" dirty="0"/>
              <a:t>interviews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51758" y="4899563"/>
            <a:ext cx="2507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Electronic Forms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154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9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l-G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623521"/>
            <a:ext cx="8942523" cy="44790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119000"/>
            </a:pPr>
            <a:r>
              <a:rPr lang="en-US" sz="2400" dirty="0" smtClean="0"/>
              <a:t>Establish benefits of proposed system vs. conventional systems</a:t>
            </a:r>
          </a:p>
          <a:p>
            <a:pPr lvl="1">
              <a:buSzPct val="119000"/>
            </a:pPr>
            <a:r>
              <a:rPr lang="en-US" sz="2400" dirty="0" smtClean="0"/>
              <a:t>Perform large-scale epidemiological studies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   Combine </a:t>
            </a:r>
            <a:r>
              <a:rPr lang="en-US" sz="2400" b="1" dirty="0" smtClean="0"/>
              <a:t>objective sensing </a:t>
            </a:r>
            <a:r>
              <a:rPr lang="en-US" sz="2400" dirty="0" smtClean="0"/>
              <a:t>(ambient conditions &amp; </a:t>
            </a:r>
            <a:r>
              <a:rPr lang="en-US" sz="2400" dirty="0" err="1" smtClean="0"/>
              <a:t>biosignals</a:t>
            </a:r>
            <a:r>
              <a:rPr lang="en-US" sz="2400" dirty="0" smtClean="0"/>
              <a:t>) with </a:t>
            </a:r>
            <a:r>
              <a:rPr lang="en-US" sz="2400" b="1" dirty="0" smtClean="0"/>
              <a:t>subjective factors </a:t>
            </a:r>
            <a:r>
              <a:rPr lang="en-US" sz="2400" dirty="0" smtClean="0"/>
              <a:t>(e.g. daily habits &amp; lifestyle options)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 lvl="1">
              <a:buNone/>
            </a:pPr>
            <a:r>
              <a:rPr lang="en-US" sz="2400" b="1" dirty="0" smtClean="0"/>
              <a:t>Methodology for epidemiological studies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Continuous monitoring with respect the individual’s privacy &amp; free living conditions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Reduction of operational costs (e.g. no interviews) while remaining scalable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Reduction of time &amp; complexity, while safeguarding the quality of the information collected</a:t>
            </a:r>
          </a:p>
        </p:txBody>
      </p:sp>
    </p:spTree>
    <p:extLst>
      <p:ext uri="{BB962C8B-B14F-4D97-AF65-F5344CB8AC3E}">
        <p14:creationId xmlns:p14="http://schemas.microsoft.com/office/powerpoint/2010/main" xmlns="" val="37430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Contribution: </a:t>
            </a:r>
            <a:r>
              <a:rPr lang="en-US" dirty="0" err="1" smtClean="0"/>
              <a:t>mMamee</a:t>
            </a:r>
            <a:r>
              <a:rPr lang="en-US" dirty="0" smtClean="0"/>
              <a:t> </a:t>
            </a:r>
            <a:r>
              <a:rPr lang="en-US" dirty="0" err="1" smtClean="0"/>
              <a:t>Plaform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763"/>
            <a:ext cx="6855265" cy="4446463"/>
          </a:xfrm>
        </p:spPr>
        <p:txBody>
          <a:bodyPr>
            <a:noAutofit/>
          </a:bodyPr>
          <a:lstStyle/>
          <a:p>
            <a:r>
              <a:rPr lang="en-US" sz="2400" dirty="0" smtClean="0"/>
              <a:t>Monitoring &amp; assessing daily environmental exposures during pregnancy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Users: women in pregnancy </a:t>
            </a:r>
            <a:r>
              <a:rPr lang="en-US" sz="2400" dirty="0"/>
              <a:t>&amp;</a:t>
            </a:r>
            <a:r>
              <a:rPr lang="en-US" sz="2400" dirty="0" smtClean="0"/>
              <a:t> healthcare professionals</a:t>
            </a:r>
          </a:p>
          <a:p>
            <a:pPr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Key components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Mobile app for self-reporting &amp; monitoring medical conditions &amp; daily habits (user descriptive input)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Urban sensing data of ambient conditions &amp; potential pollutants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Backbone architecture for heterogeneous data, correlations &amp; reporting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5942" y="4438591"/>
            <a:ext cx="2078058" cy="2078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226" y="914400"/>
            <a:ext cx="2794024" cy="1676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660" y="2888045"/>
            <a:ext cx="2859340" cy="11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1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42500" t="12333" r="28542" b="13833"/>
          <a:stretch/>
        </p:blipFill>
        <p:spPr>
          <a:xfrm>
            <a:off x="0" y="-207035"/>
            <a:ext cx="4433588" cy="7065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23571" t="21571" r="54018" b="31573"/>
          <a:stretch/>
        </p:blipFill>
        <p:spPr>
          <a:xfrm>
            <a:off x="4139952" y="0"/>
            <a:ext cx="5248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8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545" y="0"/>
            <a:ext cx="7190473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Architecture</a:t>
            </a:r>
            <a:br>
              <a:rPr lang="en-US" dirty="0" smtClean="0"/>
            </a:br>
            <a:endParaRPr lang="el-GR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1164567"/>
            <a:ext cx="9144000" cy="5693433"/>
            <a:chOff x="-364069" y="-137761"/>
            <a:chExt cx="9871011" cy="7028301"/>
          </a:xfrm>
        </p:grpSpPr>
        <p:pic>
          <p:nvPicPr>
            <p:cNvPr id="5" name="Picture 4" descr="http://www.nedap-lightcontrols.com/uploads/images/icons/icon-kraa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99" y="753090"/>
              <a:ext cx="531125" cy="771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3219" y="228292"/>
              <a:ext cx="985356" cy="104184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7130" y="-108805"/>
              <a:ext cx="1888527" cy="18885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4577" y="689767"/>
              <a:ext cx="919703" cy="972425"/>
            </a:xfrm>
            <a:prstGeom prst="rect">
              <a:avLst/>
            </a:prstGeom>
          </p:spPr>
        </p:pic>
        <p:sp>
          <p:nvSpPr>
            <p:cNvPr id="9" name="TextBox 40"/>
            <p:cNvSpPr txBox="1">
              <a:spLocks noChangeArrowheads="1"/>
            </p:cNvSpPr>
            <p:nvPr/>
          </p:nvSpPr>
          <p:spPr bwMode="auto">
            <a:xfrm>
              <a:off x="6092583" y="2926392"/>
              <a:ext cx="1592401" cy="129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500" b="1" dirty="0" err="1">
                  <a:cs typeface="Times New Roman" pitchFamily="18" charset="0"/>
                </a:rPr>
                <a:t>mMamee</a:t>
              </a:r>
              <a:r>
                <a:rPr lang="en-US" sz="1500" b="1" dirty="0">
                  <a:latin typeface="+mn-lt"/>
                  <a:cs typeface="Times New Roman" pitchFamily="18" charset="0"/>
                </a:rPr>
                <a:t/>
              </a:r>
              <a:br>
                <a:rPr lang="en-US" sz="1500" b="1" dirty="0">
                  <a:latin typeface="+mn-lt"/>
                  <a:cs typeface="Times New Roman" pitchFamily="18" charset="0"/>
                </a:rPr>
              </a:br>
              <a:r>
                <a:rPr lang="en-US" sz="1500" b="1" dirty="0">
                  <a:latin typeface="+mn-lt"/>
                  <a:cs typeface="Times New Roman" pitchFamily="18" charset="0"/>
                </a:rPr>
                <a:t>server &amp; </a:t>
              </a:r>
            </a:p>
            <a:p>
              <a:pPr algn="ctr"/>
              <a:r>
                <a:rPr lang="en-US" sz="1500" b="1" dirty="0">
                  <a:latin typeface="+mn-lt"/>
                  <a:cs typeface="Times New Roman" pitchFamily="18" charset="0"/>
                </a:rPr>
                <a:t>data center</a:t>
              </a:r>
              <a:endParaRPr lang="el-GR" sz="1500" b="1" dirty="0">
                <a:latin typeface="+mn-lt"/>
                <a:cs typeface="Times New Roman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1919" y="4977034"/>
              <a:ext cx="1215441" cy="110297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Arc 10"/>
            <p:cNvSpPr/>
            <p:nvPr/>
          </p:nvSpPr>
          <p:spPr>
            <a:xfrm rot="17398702">
              <a:off x="5882950" y="2884194"/>
              <a:ext cx="2142983" cy="1883376"/>
            </a:xfrm>
            <a:prstGeom prst="arc">
              <a:avLst>
                <a:gd name="adj1" fmla="val 10672826"/>
                <a:gd name="adj2" fmla="val 19435037"/>
              </a:avLst>
            </a:prstGeom>
            <a:ln w="127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48575" y="927322"/>
              <a:ext cx="132524" cy="79299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1" idx="2"/>
            </p:cNvCxnSpPr>
            <p:nvPr/>
          </p:nvCxnSpPr>
          <p:spPr>
            <a:xfrm>
              <a:off x="907727" y="768447"/>
              <a:ext cx="611107" cy="158875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8616" y="3595542"/>
              <a:ext cx="807110" cy="77431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21565" y="210139"/>
              <a:ext cx="2297713" cy="53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Wireless sensors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364069" y="1561689"/>
              <a:ext cx="1759561" cy="91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/>
                <a:t>Residential monitoring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22791" y="4035055"/>
              <a:ext cx="1672639" cy="91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Wireless</a:t>
              </a:r>
              <a:br>
                <a:rPr lang="en-US" sz="1500" dirty="0"/>
              </a:br>
              <a:r>
                <a:rPr lang="en-US" sz="1500" dirty="0"/>
                <a:t>Base Station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3233" y="4980068"/>
              <a:ext cx="1185575" cy="109994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6181" y="3915836"/>
              <a:ext cx="556420" cy="63974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4172" y="-5863"/>
              <a:ext cx="807110" cy="77431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2522371" y="434728"/>
              <a:ext cx="310281" cy="724308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18010" y="636549"/>
              <a:ext cx="807110" cy="77431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77544" y="398125"/>
              <a:ext cx="807110" cy="77431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93455" y="1134601"/>
              <a:ext cx="1016509" cy="107478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56699" y="-137761"/>
              <a:ext cx="807110" cy="77431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4793" y="1188811"/>
              <a:ext cx="807110" cy="77431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8214" y="2240635"/>
              <a:ext cx="2555612" cy="2555612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 flipV="1">
              <a:off x="518405" y="3158556"/>
              <a:ext cx="1127431" cy="93133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9664" y="3567489"/>
              <a:ext cx="807110" cy="774310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>
            <a:xfrm flipH="1" flipV="1">
              <a:off x="1709097" y="3094768"/>
              <a:ext cx="601239" cy="593779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64435" y="3177216"/>
              <a:ext cx="807110" cy="774310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>
            <a:xfrm flipV="1">
              <a:off x="1430332" y="3134248"/>
              <a:ext cx="292499" cy="1088605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80592" y="2541564"/>
              <a:ext cx="807110" cy="77431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437" y="2981115"/>
              <a:ext cx="669517" cy="66951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45259" y="3760047"/>
              <a:ext cx="1162156" cy="116215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754" y="3992480"/>
              <a:ext cx="1162156" cy="116215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7700" y="4316586"/>
              <a:ext cx="1162156" cy="1162156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117444" y="2567670"/>
              <a:ext cx="2030971" cy="836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dirty="0"/>
                <a:t>Urban Sensing database system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21572" y="5508231"/>
              <a:ext cx="2080945" cy="532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City monitoring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677" y="2528180"/>
              <a:ext cx="1096200" cy="69378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74450" y="3674976"/>
              <a:ext cx="807110" cy="7743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23259" y="1550254"/>
              <a:ext cx="1067862" cy="124556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06988" y="2647430"/>
              <a:ext cx="651197" cy="106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</a:t>
              </a:r>
              <a:r>
                <a:rPr lang="en-US" sz="825" b="1" dirty="0"/>
                <a:t>2</a:t>
              </a:r>
              <a:endParaRPr lang="el-GR" b="1" dirty="0"/>
            </a:p>
          </p:txBody>
        </p:sp>
        <p:pic>
          <p:nvPicPr>
            <p:cNvPr id="45" name="Picture 2" descr="http://pictogram-free.com/material/172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497" y="5652766"/>
              <a:ext cx="1137931" cy="1137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42732" y="5755199"/>
              <a:ext cx="967015" cy="526956"/>
            </a:xfrm>
            <a:prstGeom prst="rect">
              <a:avLst/>
            </a:prstGeom>
          </p:spPr>
        </p:pic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3471015" y="6274876"/>
              <a:ext cx="2174880" cy="53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500" b="1" dirty="0" err="1">
                  <a:cs typeface="Times New Roman" pitchFamily="18" charset="0"/>
                </a:rPr>
                <a:t>mMamee</a:t>
              </a:r>
              <a:r>
                <a:rPr lang="en-US" sz="1500" b="1" dirty="0">
                  <a:cs typeface="Times New Roman" pitchFamily="18" charset="0"/>
                </a:rPr>
                <a:t> </a:t>
              </a:r>
              <a:r>
                <a:rPr lang="en-US" sz="1500" b="1" dirty="0">
                  <a:latin typeface="+mn-lt"/>
                  <a:cs typeface="Times New Roman" pitchFamily="18" charset="0"/>
                </a:rPr>
                <a:t>client</a:t>
              </a:r>
              <a:endParaRPr lang="el-GR" sz="1500" b="1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5212600" y="2890835"/>
              <a:ext cx="810659" cy="106069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4401942" y="4779555"/>
              <a:ext cx="435864" cy="91375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4509344" y="2163636"/>
              <a:ext cx="1486483" cy="548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45856" y="0"/>
              <a:ext cx="1098144" cy="1098144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flipH="1">
              <a:off x="7084074" y="659621"/>
              <a:ext cx="897257" cy="8337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19468" y="1692285"/>
              <a:ext cx="882473" cy="96150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1105" y="218384"/>
              <a:ext cx="757770" cy="757770"/>
            </a:xfrm>
            <a:prstGeom prst="rect">
              <a:avLst/>
            </a:prstGeom>
          </p:spPr>
        </p:pic>
        <p:sp>
          <p:nvSpPr>
            <p:cNvPr id="55" name="TextBox 40"/>
            <p:cNvSpPr txBox="1">
              <a:spLocks noChangeArrowheads="1"/>
            </p:cNvSpPr>
            <p:nvPr/>
          </p:nvSpPr>
          <p:spPr bwMode="auto">
            <a:xfrm>
              <a:off x="7583731" y="1206886"/>
              <a:ext cx="1923211" cy="91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500" b="1" dirty="0">
                  <a:cs typeface="Times New Roman" pitchFamily="18" charset="0"/>
                </a:rPr>
                <a:t>Healthcare professionals</a:t>
              </a:r>
              <a:endParaRPr lang="el-GR" sz="1500" b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>
              <a:off x="1115541" y="6358314"/>
              <a:ext cx="2174880" cy="53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500" b="1" dirty="0">
                  <a:cs typeface="Times New Roman" pitchFamily="18" charset="0"/>
                </a:rPr>
                <a:t>Subject of study</a:t>
              </a:r>
              <a:endParaRPr lang="el-GR" sz="1500" b="1" dirty="0">
                <a:latin typeface="+mn-lt"/>
                <a:cs typeface="Times New Roman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6901" y="2884994"/>
              <a:ext cx="757770" cy="75777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5319" y="76870"/>
              <a:ext cx="1156438" cy="1156438"/>
            </a:xfrm>
            <a:prstGeom prst="rect">
              <a:avLst/>
            </a:prstGeom>
          </p:spPr>
        </p:pic>
        <p:cxnSp>
          <p:nvCxnSpPr>
            <p:cNvPr id="59" name="Straight Arrow Connector 58"/>
            <p:cNvCxnSpPr>
              <a:endCxn id="23" idx="2"/>
            </p:cNvCxnSpPr>
            <p:nvPr/>
          </p:nvCxnSpPr>
          <p:spPr>
            <a:xfrm flipH="1" flipV="1">
              <a:off x="3021565" y="1410859"/>
              <a:ext cx="497904" cy="43074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3" idx="1"/>
            </p:cNvCxnSpPr>
            <p:nvPr/>
          </p:nvCxnSpPr>
          <p:spPr>
            <a:xfrm flipH="1" flipV="1">
              <a:off x="2182771" y="1879815"/>
              <a:ext cx="1336697" cy="2932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34" idx="3"/>
            </p:cNvCxnSpPr>
            <p:nvPr/>
          </p:nvCxnSpPr>
          <p:spPr>
            <a:xfrm flipH="1">
              <a:off x="2287702" y="2365258"/>
              <a:ext cx="1183314" cy="56346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6341962" y="2126536"/>
            <a:ext cx="59097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xmlns="" val="34211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wisegeek.com/woman-at-airport-with-cell-pho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09"/>
          <a:stretch/>
        </p:blipFill>
        <p:spPr bwMode="auto">
          <a:xfrm>
            <a:off x="5687568" y="2282381"/>
            <a:ext cx="3456432" cy="45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2"/>
          <p:cNvGrpSpPr/>
          <p:nvPr/>
        </p:nvGrpSpPr>
        <p:grpSpPr>
          <a:xfrm>
            <a:off x="1907704" y="4149080"/>
            <a:ext cx="2560650" cy="737424"/>
            <a:chOff x="651090" y="3832716"/>
            <a:chExt cx="2560650" cy="737424"/>
          </a:xfrm>
        </p:grpSpPr>
        <p:sp>
          <p:nvSpPr>
            <p:cNvPr id="10" name="TextBox 9"/>
            <p:cNvSpPr txBox="1"/>
            <p:nvPr/>
          </p:nvSpPr>
          <p:spPr>
            <a:xfrm>
              <a:off x="3027009" y="420080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6" name="Picture 12" descr="https://camo.githubusercontent.com/6aac497868deed46b732411aa2466c6da19bf871/68747470733a2f2f662e636c6f75642e6769746875622e636f6d2f6173736574732f313036373930372f313733313732342f37353661333561322d363330662d313165332d383732632d3936323166666364623830322e706e6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90" y="3832716"/>
              <a:ext cx="482874" cy="48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Oval 8"/>
          <p:cNvSpPr/>
          <p:nvPr/>
        </p:nvSpPr>
        <p:spPr>
          <a:xfrm>
            <a:off x="1115616" y="3861048"/>
            <a:ext cx="983498" cy="99455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irport_lap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44824"/>
            <a:ext cx="5013176" cy="50131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0"/>
            <a:ext cx="4970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Network Connection Sharing</a:t>
            </a:r>
            <a:endParaRPr lang="el-GR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1412776"/>
            <a:ext cx="72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 uses Helen’s cellular interface to connect to the Internet</a:t>
            </a:r>
            <a:endParaRPr lang="el-GR" dirty="0"/>
          </a:p>
        </p:txBody>
      </p:sp>
      <p:pic>
        <p:nvPicPr>
          <p:cNvPr id="40" name="Picture 39" descr="weath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7740352" y="672126"/>
            <a:ext cx="8397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029059" y="3718697"/>
            <a:ext cx="1757289" cy="1637600"/>
          </a:xfrm>
          <a:prstGeom prst="ellipse">
            <a:avLst/>
          </a:prstGeom>
          <a:noFill/>
          <a:ln w="57150">
            <a:solidFill>
              <a:srgbClr val="1BB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77303" y="3674684"/>
            <a:ext cx="1170040" cy="111456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6"/>
          </p:cNvCxnSpPr>
          <p:nvPr/>
        </p:nvCxnSpPr>
        <p:spPr>
          <a:xfrm flipV="1">
            <a:off x="2786348" y="4231968"/>
            <a:ext cx="2853752" cy="305529"/>
          </a:xfrm>
          <a:prstGeom prst="line">
            <a:avLst/>
          </a:prstGeom>
          <a:ln w="57150">
            <a:solidFill>
              <a:srgbClr val="1BB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504404" y="1652108"/>
            <a:ext cx="1263336" cy="206659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2611" y="3893411"/>
            <a:ext cx="636260" cy="44156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051" y="3233120"/>
            <a:ext cx="636260" cy="4415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44315893"/>
      </p:ext>
    </p:extLst>
  </p:cSld>
  <p:clrMapOvr>
    <a:masterClrMapping/>
  </p:clrMapOvr>
  <p:transition advTm="71245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System </a:t>
            </a:r>
            <a:r>
              <a:rPr lang="en-US" sz="3300" dirty="0" smtClean="0"/>
              <a:t>Architecture: Sensing Infrastructure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l-GR" sz="33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0" y="1121434"/>
            <a:ext cx="8919713" cy="5246615"/>
          </a:xfrm>
        </p:spPr>
        <p:txBody>
          <a:bodyPr>
            <a:noAutofit/>
          </a:bodyPr>
          <a:lstStyle/>
          <a:p>
            <a:pPr marL="342900" indent="-342900">
              <a:buNone/>
            </a:pPr>
            <a:r>
              <a:rPr lang="en-US" sz="2400" dirty="0">
                <a:solidFill>
                  <a:srgbClr val="002060"/>
                </a:solidFill>
              </a:rPr>
              <a:t>Urban Environment Monitoring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Temperature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Humidity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CO2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City noise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Water quality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Atmospheric </a:t>
            </a:r>
            <a:r>
              <a:rPr lang="en-US" sz="2200" dirty="0" smtClean="0"/>
              <a:t>dust</a:t>
            </a:r>
          </a:p>
          <a:p>
            <a:pPr marL="685800" lvl="1" indent="-342900">
              <a:buNone/>
            </a:pPr>
            <a:endParaRPr lang="en-US" sz="2200" dirty="0"/>
          </a:p>
          <a:p>
            <a:pPr marL="342900" indent="-342900">
              <a:buNone/>
            </a:pPr>
            <a:r>
              <a:rPr lang="en-US" sz="2400" dirty="0">
                <a:solidFill>
                  <a:srgbClr val="002060"/>
                </a:solidFill>
              </a:rPr>
              <a:t>Data </a:t>
            </a:r>
            <a:r>
              <a:rPr lang="en-US" sz="2400" dirty="0" smtClean="0">
                <a:solidFill>
                  <a:srgbClr val="002060"/>
                </a:solidFill>
              </a:rPr>
              <a:t>Acquisition via wireless </a:t>
            </a:r>
            <a:r>
              <a:rPr lang="en-US" sz="2400" dirty="0">
                <a:solidFill>
                  <a:srgbClr val="002060"/>
                </a:solidFill>
              </a:rPr>
              <a:t>networks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635508" lvl="1" indent="-342900">
              <a:buNone/>
            </a:pPr>
            <a:r>
              <a:rPr lang="en-US" sz="2200" dirty="0" smtClean="0"/>
              <a:t>IEEE 802.11, IEEE 802.15.4/</a:t>
            </a:r>
            <a:r>
              <a:rPr lang="en-US" sz="2200" dirty="0" err="1" smtClean="0"/>
              <a:t>ZigBee</a:t>
            </a:r>
            <a:r>
              <a:rPr lang="en-US" sz="2200" dirty="0" smtClean="0"/>
              <a:t>, Bluetooth</a:t>
            </a:r>
          </a:p>
          <a:p>
            <a:pPr marL="342900" indent="-342900">
              <a:buNone/>
            </a:pPr>
            <a:endParaRPr lang="en-US" sz="2200" dirty="0" smtClean="0"/>
          </a:p>
          <a:p>
            <a:pPr marL="342900" indent="-34290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Upload </a:t>
            </a:r>
            <a:r>
              <a:rPr lang="en-US" sz="2400" dirty="0">
                <a:solidFill>
                  <a:srgbClr val="002060"/>
                </a:solidFill>
              </a:rPr>
              <a:t>to </a:t>
            </a:r>
            <a:r>
              <a:rPr lang="en-US" sz="2400" dirty="0" smtClean="0">
                <a:solidFill>
                  <a:srgbClr val="002060"/>
                </a:solidFill>
              </a:rPr>
              <a:t>urban </a:t>
            </a:r>
            <a:r>
              <a:rPr lang="en-US" sz="2400" dirty="0">
                <a:solidFill>
                  <a:srgbClr val="002060"/>
                </a:solidFill>
              </a:rPr>
              <a:t>s</a:t>
            </a:r>
            <a:r>
              <a:rPr lang="en-US" sz="2400" dirty="0" smtClean="0">
                <a:solidFill>
                  <a:srgbClr val="002060"/>
                </a:solidFill>
              </a:rPr>
              <a:t>ensing db system: cloud services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OpenStack</a:t>
            </a:r>
            <a:r>
              <a:rPr lang="en-US" sz="2200" dirty="0" smtClean="0"/>
              <a:t> cloud OS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OCCI</a:t>
            </a:r>
            <a:endParaRPr lang="en-US" sz="22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59538"/>
            <a:ext cx="1854200" cy="365125"/>
          </a:xfrm>
        </p:spPr>
        <p:txBody>
          <a:bodyPr/>
          <a:lstStyle/>
          <a:p>
            <a:endParaRPr lang="el-GR" dirty="0"/>
          </a:p>
        </p:txBody>
      </p:sp>
      <p:grpSp>
        <p:nvGrpSpPr>
          <p:cNvPr id="5" name="Group 43"/>
          <p:cNvGrpSpPr/>
          <p:nvPr/>
        </p:nvGrpSpPr>
        <p:grpSpPr>
          <a:xfrm>
            <a:off x="3899140" y="1064502"/>
            <a:ext cx="5503653" cy="3666767"/>
            <a:chOff x="-931667" y="-137761"/>
            <a:chExt cx="6243579" cy="5714929"/>
          </a:xfrm>
        </p:grpSpPr>
        <p:pic>
          <p:nvPicPr>
            <p:cNvPr id="45" name="Picture 44" descr="http://www.nedap-lightcontrols.com/uploads/images/icons/icon-kraa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99" y="753090"/>
              <a:ext cx="531125" cy="771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3219" y="228292"/>
              <a:ext cx="985356" cy="104184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7130" y="-108805"/>
              <a:ext cx="1888527" cy="188852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4577" y="689767"/>
              <a:ext cx="919703" cy="972425"/>
            </a:xfrm>
            <a:prstGeom prst="rect">
              <a:avLst/>
            </a:prstGeom>
          </p:spPr>
        </p:pic>
        <p:cxnSp>
          <p:nvCxnSpPr>
            <p:cNvPr id="49" name="Straight Connector 48"/>
            <p:cNvCxnSpPr/>
            <p:nvPr/>
          </p:nvCxnSpPr>
          <p:spPr>
            <a:xfrm>
              <a:off x="1648575" y="927322"/>
              <a:ext cx="132524" cy="79299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4" idx="2"/>
            </p:cNvCxnSpPr>
            <p:nvPr/>
          </p:nvCxnSpPr>
          <p:spPr>
            <a:xfrm>
              <a:off x="907727" y="768447"/>
              <a:ext cx="611107" cy="158875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8616" y="3595542"/>
              <a:ext cx="807110" cy="77431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978542" y="219471"/>
              <a:ext cx="2333370" cy="110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Wireless sensors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931667" y="1427239"/>
              <a:ext cx="1759561" cy="110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Residential monitoring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4172" y="-5863"/>
              <a:ext cx="807110" cy="774310"/>
            </a:xfrm>
            <a:prstGeom prst="rect">
              <a:avLst/>
            </a:prstGeom>
          </p:spPr>
        </p:pic>
        <p:cxnSp>
          <p:nvCxnSpPr>
            <p:cNvPr id="55" name="Straight Connector 54"/>
            <p:cNvCxnSpPr/>
            <p:nvPr/>
          </p:nvCxnSpPr>
          <p:spPr>
            <a:xfrm>
              <a:off x="2522371" y="434728"/>
              <a:ext cx="310281" cy="724308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18010" y="636549"/>
              <a:ext cx="807110" cy="77431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77544" y="398125"/>
              <a:ext cx="807110" cy="77431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93455" y="1134601"/>
              <a:ext cx="1016509" cy="107478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56699" y="-137761"/>
              <a:ext cx="807110" cy="77431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4793" y="1188811"/>
              <a:ext cx="807110" cy="77431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8214" y="2240635"/>
              <a:ext cx="2555612" cy="2555612"/>
            </a:xfrm>
            <a:prstGeom prst="rect">
              <a:avLst/>
            </a:prstGeom>
          </p:spPr>
        </p:pic>
        <p:cxnSp>
          <p:nvCxnSpPr>
            <p:cNvPr id="62" name="Straight Connector 61"/>
            <p:cNvCxnSpPr/>
            <p:nvPr/>
          </p:nvCxnSpPr>
          <p:spPr>
            <a:xfrm flipV="1">
              <a:off x="518405" y="3158556"/>
              <a:ext cx="1127431" cy="93133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9664" y="3567489"/>
              <a:ext cx="807110" cy="774310"/>
            </a:xfrm>
            <a:prstGeom prst="rect">
              <a:avLst/>
            </a:prstGeom>
          </p:spPr>
        </p:pic>
        <p:cxnSp>
          <p:nvCxnSpPr>
            <p:cNvPr id="64" name="Straight Connector 63"/>
            <p:cNvCxnSpPr/>
            <p:nvPr/>
          </p:nvCxnSpPr>
          <p:spPr>
            <a:xfrm flipH="1" flipV="1">
              <a:off x="1709097" y="3094768"/>
              <a:ext cx="601239" cy="593779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64435" y="3177216"/>
              <a:ext cx="807110" cy="774310"/>
            </a:xfrm>
            <a:prstGeom prst="rect">
              <a:avLst/>
            </a:prstGeom>
          </p:spPr>
        </p:pic>
        <p:cxnSp>
          <p:nvCxnSpPr>
            <p:cNvPr id="66" name="Straight Connector 65"/>
            <p:cNvCxnSpPr/>
            <p:nvPr/>
          </p:nvCxnSpPr>
          <p:spPr>
            <a:xfrm flipV="1">
              <a:off x="1430332" y="3134248"/>
              <a:ext cx="292499" cy="1088605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80592" y="2541564"/>
              <a:ext cx="807110" cy="77431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437" y="2981115"/>
              <a:ext cx="669518" cy="669517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45259" y="3760047"/>
              <a:ext cx="1162156" cy="116215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754" y="3992480"/>
              <a:ext cx="1162156" cy="116215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7700" y="4316586"/>
              <a:ext cx="1162156" cy="1162156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3117444" y="2567671"/>
              <a:ext cx="2030970" cy="1103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Urban s</a:t>
              </a:r>
              <a:r>
                <a:rPr lang="en-US" sz="2000" dirty="0" smtClean="0"/>
                <a:t>ensing db system</a:t>
              </a:r>
              <a:endParaRPr lang="en-US" sz="2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4202" y="4953567"/>
              <a:ext cx="2081545" cy="623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City monitoring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677" y="2528180"/>
              <a:ext cx="1096200" cy="69378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74450" y="3674976"/>
              <a:ext cx="807110" cy="77431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306987" y="2647429"/>
              <a:ext cx="651197" cy="77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</a:t>
              </a:r>
              <a:r>
                <a:rPr lang="en-US" sz="825" b="1" dirty="0"/>
                <a:t>2</a:t>
              </a:r>
              <a:endParaRPr lang="el-GR" b="1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19468" y="1692285"/>
              <a:ext cx="882473" cy="96150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1105" y="218384"/>
              <a:ext cx="757770" cy="75777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6901" y="2884994"/>
              <a:ext cx="757770" cy="757770"/>
            </a:xfrm>
            <a:prstGeom prst="rect">
              <a:avLst/>
            </a:prstGeom>
          </p:spPr>
        </p:pic>
        <p:cxnSp>
          <p:nvCxnSpPr>
            <p:cNvPr id="80" name="Straight Arrow Connector 79"/>
            <p:cNvCxnSpPr>
              <a:endCxn id="56" idx="2"/>
            </p:cNvCxnSpPr>
            <p:nvPr/>
          </p:nvCxnSpPr>
          <p:spPr>
            <a:xfrm flipH="1" flipV="1">
              <a:off x="3021565" y="1410859"/>
              <a:ext cx="497904" cy="43074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7" idx="1"/>
            </p:cNvCxnSpPr>
            <p:nvPr/>
          </p:nvCxnSpPr>
          <p:spPr>
            <a:xfrm flipH="1" flipV="1">
              <a:off x="2182771" y="1879815"/>
              <a:ext cx="1336697" cy="2932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67" idx="3"/>
            </p:cNvCxnSpPr>
            <p:nvPr/>
          </p:nvCxnSpPr>
          <p:spPr>
            <a:xfrm flipH="1">
              <a:off x="2287702" y="2365258"/>
              <a:ext cx="1183314" cy="56346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9377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300" dirty="0"/>
              <a:t>System </a:t>
            </a:r>
            <a:r>
              <a:rPr lang="en-US" sz="3300" dirty="0" smtClean="0"/>
              <a:t>Architecture: Mobile Devices</a:t>
            </a:r>
            <a:br>
              <a:rPr lang="en-US" sz="3300" dirty="0" smtClean="0"/>
            </a:br>
            <a:endParaRPr lang="el-GR" sz="33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0" y="1345402"/>
            <a:ext cx="7986616" cy="4446578"/>
          </a:xfrm>
        </p:spPr>
        <p:txBody>
          <a:bodyPr>
            <a:noAutofit/>
          </a:bodyPr>
          <a:lstStyle/>
          <a:p>
            <a:pPr marL="342900" indent="-342900">
              <a:buNone/>
            </a:pPr>
            <a:r>
              <a:rPr lang="en-US" sz="2400" dirty="0"/>
              <a:t>Daily Activity </a:t>
            </a:r>
            <a:r>
              <a:rPr lang="en-US" sz="2400" dirty="0" smtClean="0"/>
              <a:t>Monitoring</a:t>
            </a:r>
          </a:p>
          <a:p>
            <a:pPr marL="685800" lvl="1" indent="-342900">
              <a:buNone/>
            </a:pPr>
            <a:r>
              <a:rPr lang="en-US" sz="2400" b="1" dirty="0" err="1">
                <a:solidFill>
                  <a:srgbClr val="002060"/>
                </a:solidFill>
              </a:rPr>
              <a:t>mMamee</a:t>
            </a:r>
            <a:r>
              <a:rPr lang="en-US" sz="2400" b="1" dirty="0">
                <a:solidFill>
                  <a:srgbClr val="002060"/>
                </a:solidFill>
              </a:rPr>
              <a:t> Client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Record </a:t>
            </a:r>
            <a:r>
              <a:rPr lang="en-US" sz="2200" dirty="0"/>
              <a:t>location in urban environment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Questionnaire about daily habits</a:t>
            </a:r>
          </a:p>
          <a:p>
            <a:pPr marL="342900" indent="-342900">
              <a:buNone/>
            </a:pPr>
            <a:endParaRPr lang="en-US" sz="2200" dirty="0" smtClean="0"/>
          </a:p>
          <a:p>
            <a:pPr marL="342900" indent="-342900">
              <a:buNone/>
            </a:pPr>
            <a:r>
              <a:rPr lang="en-US" sz="2400" dirty="0" smtClean="0"/>
              <a:t>Data Acquisition</a:t>
            </a:r>
          </a:p>
          <a:p>
            <a:pPr marL="685800" lvl="1" indent="-342900">
              <a:buNone/>
            </a:pPr>
            <a:r>
              <a:rPr lang="en-US" sz="2200" b="1" dirty="0" err="1">
                <a:solidFill>
                  <a:srgbClr val="002060"/>
                </a:solidFill>
              </a:rPr>
              <a:t>mMamee</a:t>
            </a:r>
            <a:r>
              <a:rPr lang="en-US" sz="2200" b="1" dirty="0">
                <a:solidFill>
                  <a:srgbClr val="002060"/>
                </a:solidFill>
              </a:rPr>
              <a:t> Server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Handle </a:t>
            </a:r>
            <a:r>
              <a:rPr lang="en-US" sz="2200" dirty="0"/>
              <a:t>security/privacy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Extract, analyze, store</a:t>
            </a:r>
          </a:p>
          <a:p>
            <a:pPr marL="1371600" lvl="3" indent="-342900">
              <a:buFont typeface="Arial" panose="020B0604020202020204" pitchFamily="34" charset="0"/>
              <a:buChar char="•"/>
            </a:pPr>
            <a:r>
              <a:rPr lang="en-US" sz="2200" dirty="0"/>
              <a:t>Ambient conditions from </a:t>
            </a:r>
            <a:r>
              <a:rPr lang="en-US" sz="2200" dirty="0" smtClean="0"/>
              <a:t>Urban </a:t>
            </a:r>
            <a:r>
              <a:rPr lang="en-US" sz="2200" dirty="0"/>
              <a:t>Sensing </a:t>
            </a:r>
            <a:r>
              <a:rPr lang="en-US" sz="2200" dirty="0" smtClean="0"/>
              <a:t>db system</a:t>
            </a:r>
            <a:endParaRPr lang="en-US" sz="2200" dirty="0"/>
          </a:p>
          <a:p>
            <a:pPr marL="1371600" lvl="3" indent="-342900">
              <a:buFont typeface="Arial" panose="020B0604020202020204" pitchFamily="34" charset="0"/>
              <a:buChar char="•"/>
            </a:pPr>
            <a:r>
              <a:rPr lang="en-US" sz="2200" dirty="0"/>
              <a:t>Daily habits of maternal women </a:t>
            </a:r>
            <a:r>
              <a:rPr lang="en-US" sz="2200" dirty="0" smtClean="0"/>
              <a:t>from </a:t>
            </a:r>
            <a:r>
              <a:rPr lang="en-US" sz="2200" dirty="0" err="1"/>
              <a:t>mMamee</a:t>
            </a:r>
            <a:r>
              <a:rPr lang="en-US" sz="2200" dirty="0"/>
              <a:t> client</a:t>
            </a:r>
          </a:p>
          <a:p>
            <a:pPr lvl="2"/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59538"/>
            <a:ext cx="1854200" cy="365125"/>
          </a:xfrm>
        </p:spPr>
        <p:txBody>
          <a:bodyPr/>
          <a:lstStyle/>
          <a:p>
            <a:r>
              <a:rPr lang="el-GR" smtClean="0"/>
              <a:t>23/06/2015</a:t>
            </a:r>
            <a:endParaRPr lang="el-GR"/>
          </a:p>
        </p:txBody>
      </p:sp>
      <p:grpSp>
        <p:nvGrpSpPr>
          <p:cNvPr id="5" name="Group 42"/>
          <p:cNvGrpSpPr/>
          <p:nvPr/>
        </p:nvGrpSpPr>
        <p:grpSpPr>
          <a:xfrm>
            <a:off x="4708892" y="1052422"/>
            <a:ext cx="5832587" cy="3442813"/>
            <a:chOff x="2074147" y="1550254"/>
            <a:chExt cx="8692980" cy="5407221"/>
          </a:xfrm>
        </p:grpSpPr>
        <p:sp>
          <p:nvSpPr>
            <p:cNvPr id="83" name="TextBox 40"/>
            <p:cNvSpPr txBox="1">
              <a:spLocks noChangeArrowheads="1"/>
            </p:cNvSpPr>
            <p:nvPr/>
          </p:nvSpPr>
          <p:spPr bwMode="auto">
            <a:xfrm>
              <a:off x="5677769" y="2926391"/>
              <a:ext cx="2422032" cy="1707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000" b="1" dirty="0" err="1">
                  <a:cs typeface="Times New Roman" pitchFamily="18" charset="0"/>
                </a:rPr>
                <a:t>mMamee</a:t>
              </a:r>
              <a:r>
                <a:rPr lang="en-US" sz="2000" b="1" dirty="0">
                  <a:latin typeface="+mn-lt"/>
                  <a:cs typeface="Times New Roman" pitchFamily="18" charset="0"/>
                </a:rPr>
                <a:t/>
              </a:r>
              <a:br>
                <a:rPr lang="en-US" sz="2000" b="1" dirty="0">
                  <a:latin typeface="+mn-lt"/>
                  <a:cs typeface="Times New Roman" pitchFamily="18" charset="0"/>
                </a:rPr>
              </a:br>
              <a:r>
                <a:rPr lang="en-US" sz="2000" b="1" dirty="0">
                  <a:latin typeface="+mn-lt"/>
                  <a:cs typeface="Times New Roman" pitchFamily="18" charset="0"/>
                </a:rPr>
                <a:t>server &amp; </a:t>
              </a:r>
            </a:p>
            <a:p>
              <a:pPr algn="ctr"/>
              <a:r>
                <a:rPr lang="en-US" sz="2000" b="1" dirty="0">
                  <a:latin typeface="+mn-lt"/>
                  <a:cs typeface="Times New Roman" pitchFamily="18" charset="0"/>
                </a:rPr>
                <a:t>data center</a:t>
              </a:r>
              <a:endParaRPr lang="el-GR" sz="2000" b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64396" y="4495704"/>
              <a:ext cx="4705643" cy="628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Wireless Base </a:t>
              </a:r>
              <a:r>
                <a:rPr lang="en-US" sz="2000" dirty="0"/>
                <a:t>Station</a:t>
              </a:r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27233" y="3343435"/>
              <a:ext cx="1054269" cy="1212146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2074147" y="2567671"/>
              <a:ext cx="3074267" cy="1189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Urban Sensing </a:t>
              </a:r>
              <a:r>
                <a:rPr lang="en-US" sz="2000" dirty="0" smtClean="0"/>
                <a:t>db system</a:t>
              </a:r>
              <a:endParaRPr lang="en-US" sz="2000" dirty="0"/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23259" y="1550254"/>
              <a:ext cx="1067862" cy="1245561"/>
            </a:xfrm>
            <a:prstGeom prst="rect">
              <a:avLst/>
            </a:prstGeom>
          </p:spPr>
        </p:pic>
        <p:pic>
          <p:nvPicPr>
            <p:cNvPr id="91" name="Picture 2" descr="http://pictogram-free.com/material/17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037" y="5479320"/>
              <a:ext cx="1137931" cy="1148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6969" y="5646811"/>
              <a:ext cx="967015" cy="526955"/>
            </a:xfrm>
            <a:prstGeom prst="rect">
              <a:avLst/>
            </a:prstGeom>
          </p:spPr>
        </p:pic>
        <p:sp>
          <p:nvSpPr>
            <p:cNvPr id="93" name="TextBox 92"/>
            <p:cNvSpPr txBox="1">
              <a:spLocks noChangeArrowheads="1"/>
            </p:cNvSpPr>
            <p:nvPr/>
          </p:nvSpPr>
          <p:spPr bwMode="auto">
            <a:xfrm>
              <a:off x="5656695" y="6329069"/>
              <a:ext cx="5110432" cy="628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000" b="1" dirty="0" err="1">
                  <a:cs typeface="Times New Roman" pitchFamily="18" charset="0"/>
                </a:rPr>
                <a:t>mMamee</a:t>
              </a:r>
              <a:r>
                <a:rPr lang="en-US" sz="2000" b="1" dirty="0">
                  <a:cs typeface="Times New Roman" pitchFamily="18" charset="0"/>
                </a:rPr>
                <a:t> </a:t>
              </a:r>
              <a:r>
                <a:rPr lang="en-US" sz="2000" b="1" dirty="0">
                  <a:latin typeface="+mn-lt"/>
                  <a:cs typeface="Times New Roman" pitchFamily="18" charset="0"/>
                </a:rPr>
                <a:t>client</a:t>
              </a:r>
              <a:endParaRPr lang="el-GR" sz="2000" b="1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H="1">
              <a:off x="5212600" y="2890835"/>
              <a:ext cx="810659" cy="106069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5403513" y="4887942"/>
              <a:ext cx="1326533" cy="118750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4509344" y="2163636"/>
              <a:ext cx="1486483" cy="548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19468" y="1692285"/>
              <a:ext cx="882473" cy="961501"/>
            </a:xfrm>
            <a:prstGeom prst="rect">
              <a:avLst/>
            </a:prstGeom>
          </p:spPr>
        </p:pic>
        <p:sp>
          <p:nvSpPr>
            <p:cNvPr id="101" name="TextBox 100"/>
            <p:cNvSpPr txBox="1">
              <a:spLocks noChangeArrowheads="1"/>
            </p:cNvSpPr>
            <p:nvPr/>
          </p:nvSpPr>
          <p:spPr bwMode="auto">
            <a:xfrm>
              <a:off x="2744394" y="6242909"/>
              <a:ext cx="3085668" cy="628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000" b="1" dirty="0">
                  <a:cs typeface="Times New Roman" pitchFamily="18" charset="0"/>
                </a:rPr>
                <a:t>Subject of study</a:t>
              </a:r>
              <a:endParaRPr lang="el-GR" sz="2000" b="1" dirty="0"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78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3"/>
          <p:cNvSpPr>
            <a:spLocks noGrp="1"/>
          </p:cNvSpPr>
          <p:nvPr>
            <p:ph idx="1"/>
          </p:nvPr>
        </p:nvSpPr>
        <p:spPr>
          <a:xfrm>
            <a:off x="0" y="862322"/>
            <a:ext cx="10179170" cy="4462076"/>
          </a:xfrm>
        </p:spPr>
        <p:txBody>
          <a:bodyPr>
            <a:noAutofit/>
          </a:bodyPr>
          <a:lstStyle/>
          <a:p>
            <a:pPr marL="342900" indent="-34290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Urban </a:t>
            </a:r>
            <a:r>
              <a:rPr lang="en-US" sz="2400" b="1" dirty="0">
                <a:solidFill>
                  <a:srgbClr val="002060"/>
                </a:solidFill>
              </a:rPr>
              <a:t>Sensing Data Handler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Parse </a:t>
            </a:r>
            <a:r>
              <a:rPr lang="en-US" sz="2200" dirty="0" smtClean="0"/>
              <a:t>data </a:t>
            </a:r>
            <a:r>
              <a:rPr lang="en-US" sz="2200" dirty="0"/>
              <a:t>streams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Extract </a:t>
            </a:r>
            <a:r>
              <a:rPr lang="en-US" sz="2200" dirty="0" err="1"/>
              <a:t>spatio</a:t>
            </a:r>
            <a:r>
              <a:rPr lang="en-US" sz="2200" dirty="0"/>
              <a:t>-temporal </a:t>
            </a:r>
            <a:r>
              <a:rPr lang="en-US" sz="2200" dirty="0" smtClean="0"/>
              <a:t>correlations &amp; higher </a:t>
            </a:r>
            <a:r>
              <a:rPr lang="en-US" sz="2200" dirty="0"/>
              <a:t>level </a:t>
            </a:r>
            <a:r>
              <a:rPr lang="en-US" sz="2200" dirty="0" smtClean="0"/>
              <a:t>semantics</a:t>
            </a:r>
            <a:endParaRPr lang="en-US" sz="2200" dirty="0"/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</a:rPr>
              <a:t>Access Control </a:t>
            </a:r>
            <a:r>
              <a:rPr lang="en-US" sz="2400" b="1" dirty="0" smtClean="0">
                <a:solidFill>
                  <a:srgbClr val="002060"/>
                </a:solidFill>
              </a:rPr>
              <a:t>component</a:t>
            </a:r>
            <a:r>
              <a:rPr lang="en-US" sz="2200" dirty="0" smtClean="0"/>
              <a:t>: users </a:t>
            </a:r>
            <a:r>
              <a:rPr lang="en-US" sz="2200" dirty="0"/>
              <a:t>control privacy sensitive </a:t>
            </a:r>
            <a:r>
              <a:rPr lang="en-US" sz="2200" dirty="0" smtClean="0"/>
              <a:t>information</a:t>
            </a:r>
            <a:endParaRPr lang="en-US" sz="2200" dirty="0"/>
          </a:p>
          <a:p>
            <a:pPr marL="342900" indent="-34290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Geo-database</a:t>
            </a:r>
            <a:endParaRPr lang="en-US" sz="2400" b="1" dirty="0">
              <a:solidFill>
                <a:srgbClr val="00206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Store and process uploaded </a:t>
            </a:r>
            <a:r>
              <a:rPr lang="en-US" sz="2200" dirty="0" smtClean="0"/>
              <a:t>information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59538"/>
            <a:ext cx="1854200" cy="365125"/>
          </a:xfrm>
        </p:spPr>
        <p:txBody>
          <a:bodyPr/>
          <a:lstStyle/>
          <a:p>
            <a:r>
              <a:rPr lang="el-GR" smtClean="0"/>
              <a:t>23/06/2015</a:t>
            </a:r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615" y="3442337"/>
            <a:ext cx="6918386" cy="34156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8326" y="0"/>
            <a:ext cx="7543800" cy="1104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/>
              <a:t>System Architecture: </a:t>
            </a:r>
            <a:r>
              <a:rPr lang="en-US" sz="3300" i="1" dirty="0" err="1" smtClean="0"/>
              <a:t>mMamee</a:t>
            </a:r>
            <a:r>
              <a:rPr lang="en-US" sz="3300" i="1" dirty="0" smtClean="0"/>
              <a:t> Server</a:t>
            </a:r>
          </a:p>
          <a:p>
            <a:endParaRPr lang="el-GR" sz="3300" i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3494721"/>
            <a:ext cx="4899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Security and Privacy component</a:t>
            </a:r>
          </a:p>
          <a:p>
            <a:pPr marL="2286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Safeguard data from unauthorized access</a:t>
            </a:r>
          </a:p>
          <a:p>
            <a:pPr marL="2286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anonymization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07170"/>
            <a:ext cx="21192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Apache HTTP server </a:t>
            </a:r>
          </a:p>
          <a:p>
            <a:r>
              <a:rPr lang="en-US" dirty="0" smtClean="0"/>
              <a:t>on a Linux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28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1523" y="2048170"/>
            <a:ext cx="5332477" cy="4809830"/>
          </a:xfrm>
          <a:prstGeom prst="rect">
            <a:avLst/>
          </a:prstGeom>
        </p:spPr>
      </p:pic>
      <p:sp>
        <p:nvSpPr>
          <p:cNvPr id="81" name="Text Placeholder 3"/>
          <p:cNvSpPr>
            <a:spLocks noGrp="1"/>
          </p:cNvSpPr>
          <p:nvPr>
            <p:ph idx="1"/>
          </p:nvPr>
        </p:nvSpPr>
        <p:spPr>
          <a:xfrm>
            <a:off x="0" y="1259457"/>
            <a:ext cx="8366760" cy="435084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dirty="0"/>
          </a:p>
          <a:p>
            <a:pPr marL="342900" indent="-342900">
              <a:buNone/>
            </a:pPr>
            <a:r>
              <a:rPr lang="en-US" sz="2400" dirty="0"/>
              <a:t>Back-end interface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On-demand connection with server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Handle queries</a:t>
            </a:r>
          </a:p>
          <a:p>
            <a:pPr marL="342900" indent="-342900">
              <a:buNone/>
            </a:pPr>
            <a:r>
              <a:rPr lang="en-US" sz="2400" dirty="0"/>
              <a:t>Monitor component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Device position (GPS coordinates)</a:t>
            </a:r>
          </a:p>
          <a:p>
            <a:pPr marL="342900" indent="-342900">
              <a:buNone/>
            </a:pPr>
            <a:r>
              <a:rPr lang="en-US" sz="2400" dirty="0"/>
              <a:t>Questionnaire handler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Load questions on GUI component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59538"/>
            <a:ext cx="1854200" cy="365125"/>
          </a:xfrm>
        </p:spPr>
        <p:txBody>
          <a:bodyPr/>
          <a:lstStyle/>
          <a:p>
            <a:r>
              <a:rPr lang="el-GR" smtClean="0"/>
              <a:t>23/06/2015</a:t>
            </a:r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668" y="293750"/>
            <a:ext cx="1022014" cy="102201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/>
              <a:t>System Architecture: </a:t>
            </a:r>
            <a:r>
              <a:rPr lang="en-US" sz="3300" i="1" dirty="0" err="1" smtClean="0"/>
              <a:t>mMamee</a:t>
            </a:r>
            <a:r>
              <a:rPr lang="en-US" sz="3300" i="1" dirty="0" smtClean="0"/>
              <a:t> Client</a:t>
            </a:r>
          </a:p>
          <a:p>
            <a:endParaRPr lang="el-GR" sz="3300" i="1" dirty="0"/>
          </a:p>
        </p:txBody>
      </p:sp>
    </p:spTree>
    <p:extLst>
      <p:ext uri="{BB962C8B-B14F-4D97-AF65-F5344CB8AC3E}">
        <p14:creationId xmlns:p14="http://schemas.microsoft.com/office/powerpoint/2010/main" xmlns="" val="22068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6611" y="1982013"/>
            <a:ext cx="5417389" cy="4886420"/>
          </a:xfrm>
          <a:prstGeom prst="rect">
            <a:avLst/>
          </a:prstGeom>
        </p:spPr>
      </p:pic>
      <p:sp>
        <p:nvSpPr>
          <p:cNvPr id="81" name="Text Placeholder 3"/>
          <p:cNvSpPr>
            <a:spLocks noGrp="1"/>
          </p:cNvSpPr>
          <p:nvPr>
            <p:ph idx="1"/>
          </p:nvPr>
        </p:nvSpPr>
        <p:spPr>
          <a:xfrm>
            <a:off x="0" y="1483424"/>
            <a:ext cx="8149785" cy="40233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None/>
            </a:pPr>
            <a:r>
              <a:rPr lang="en-US" sz="2200" dirty="0" smtClean="0"/>
              <a:t>GUI</a:t>
            </a:r>
          </a:p>
          <a:p>
            <a:r>
              <a:rPr lang="en-US" sz="2200" dirty="0" smtClean="0"/>
              <a:t>Process </a:t>
            </a:r>
            <a:r>
              <a:rPr lang="en-US" sz="2200" dirty="0"/>
              <a:t>user </a:t>
            </a:r>
            <a:r>
              <a:rPr lang="en-US" sz="2200" dirty="0" smtClean="0"/>
              <a:t>responses</a:t>
            </a:r>
          </a:p>
          <a:p>
            <a:r>
              <a:rPr lang="en-US" sz="2200" dirty="0" smtClean="0"/>
              <a:t>Redirect </a:t>
            </a:r>
            <a:r>
              <a:rPr lang="en-US" sz="2200" dirty="0"/>
              <a:t>to appropriate next </a:t>
            </a:r>
            <a:r>
              <a:rPr lang="en-US" sz="2200" dirty="0" smtClean="0"/>
              <a:t>question</a:t>
            </a:r>
          </a:p>
          <a:p>
            <a:r>
              <a:rPr lang="en-US" sz="2200" dirty="0" smtClean="0"/>
              <a:t>Store </a:t>
            </a:r>
            <a:r>
              <a:rPr lang="en-US" sz="2200" dirty="0"/>
              <a:t>responses </a:t>
            </a:r>
            <a:r>
              <a:rPr lang="en-US" sz="2200" dirty="0" smtClean="0"/>
              <a:t>in local database</a:t>
            </a:r>
          </a:p>
          <a:p>
            <a:pPr marL="285750">
              <a:buNone/>
            </a:pPr>
            <a:endParaRPr lang="en-US" sz="2600" dirty="0" smtClean="0"/>
          </a:p>
          <a:p>
            <a:pPr marL="285750">
              <a:buNone/>
            </a:pPr>
            <a:r>
              <a:rPr lang="en-US" sz="2600" dirty="0" smtClean="0"/>
              <a:t>Enables users to</a:t>
            </a:r>
            <a:endParaRPr lang="en-US" sz="2600" dirty="0"/>
          </a:p>
          <a:p>
            <a:pPr marL="285750"/>
            <a:r>
              <a:rPr lang="en-US" sz="2200" dirty="0" smtClean="0"/>
              <a:t>Change </a:t>
            </a:r>
            <a:r>
              <a:rPr lang="en-US" sz="2200" dirty="0"/>
              <a:t>response to </a:t>
            </a:r>
            <a:r>
              <a:rPr lang="en-US" sz="2200" dirty="0" smtClean="0"/>
              <a:t>questions</a:t>
            </a:r>
          </a:p>
          <a:p>
            <a:pPr marL="285750"/>
            <a:r>
              <a:rPr lang="en-US" sz="2200" dirty="0" smtClean="0"/>
              <a:t>Pause </a:t>
            </a:r>
            <a:r>
              <a:rPr lang="en-US" sz="2200" dirty="0"/>
              <a:t>Questionnaire</a:t>
            </a:r>
            <a:endParaRPr lang="el-GR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59538"/>
            <a:ext cx="1854200" cy="365125"/>
          </a:xfrm>
        </p:spPr>
        <p:txBody>
          <a:bodyPr/>
          <a:lstStyle/>
          <a:p>
            <a:r>
              <a:rPr lang="el-GR" smtClean="0"/>
              <a:t>23/06/2015</a:t>
            </a:r>
            <a:endParaRPr lang="el-G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5579" y="0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/>
              <a:t>System Architecture: </a:t>
            </a:r>
            <a:r>
              <a:rPr lang="en-US" sz="3300" i="1" dirty="0" err="1" smtClean="0"/>
              <a:t>mMamee</a:t>
            </a:r>
            <a:r>
              <a:rPr lang="en-US" sz="3300" i="1" dirty="0" smtClean="0"/>
              <a:t> Client</a:t>
            </a:r>
          </a:p>
          <a:p>
            <a:endParaRPr lang="el-GR" sz="3300" i="1" dirty="0"/>
          </a:p>
        </p:txBody>
      </p:sp>
    </p:spTree>
    <p:extLst>
      <p:ext uri="{BB962C8B-B14F-4D97-AF65-F5344CB8AC3E}">
        <p14:creationId xmlns:p14="http://schemas.microsoft.com/office/powerpoint/2010/main" xmlns="" val="20537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300" dirty="0" smtClean="0"/>
              <a:t>Prototype Development: </a:t>
            </a:r>
            <a:r>
              <a:rPr lang="en-US" sz="3300" i="1" dirty="0" smtClean="0"/>
              <a:t>Login </a:t>
            </a:r>
            <a:r>
              <a:rPr lang="en-US" sz="3300" i="1" dirty="0"/>
              <a:t>&amp; Sign </a:t>
            </a:r>
            <a:r>
              <a:rPr lang="en-US" sz="3300" i="1" dirty="0" smtClean="0"/>
              <a:t>Up</a:t>
            </a:r>
            <a:br>
              <a:rPr lang="en-US" sz="3300" i="1" dirty="0" smtClean="0"/>
            </a:br>
            <a:endParaRPr lang="el-GR" sz="33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59538"/>
            <a:ext cx="1854200" cy="365125"/>
          </a:xfrm>
        </p:spPr>
        <p:txBody>
          <a:bodyPr/>
          <a:lstStyle/>
          <a:p>
            <a:r>
              <a:rPr lang="el-GR" smtClean="0"/>
              <a:t>23/06/2015</a:t>
            </a:r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288" y="981764"/>
            <a:ext cx="2441745" cy="4340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508" y="878968"/>
            <a:ext cx="2543156" cy="4521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1245" y="914398"/>
            <a:ext cx="2620664" cy="4658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572936"/>
            <a:ext cx="4928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 to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</a:p>
          <a:p>
            <a:pPr marL="285750" indent="-285750">
              <a:buClr>
                <a:schemeClr val="accent1"/>
              </a:buClr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personal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986068" y="5420293"/>
            <a:ext cx="44138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Secure login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 e-mail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 to Questionnaire &amp; Localization component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5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Prototype Development: </a:t>
            </a:r>
            <a:r>
              <a:rPr lang="en-US" sz="3300" i="1" dirty="0" smtClean="0"/>
              <a:t>Localization &amp; Info</a:t>
            </a:r>
            <a:br>
              <a:rPr lang="en-US" sz="3300" i="1" dirty="0" smtClean="0"/>
            </a:br>
            <a:endParaRPr lang="el-GR" sz="33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59538"/>
            <a:ext cx="1854200" cy="365125"/>
          </a:xfrm>
        </p:spPr>
        <p:txBody>
          <a:bodyPr/>
          <a:lstStyle/>
          <a:p>
            <a:r>
              <a:rPr lang="el-GR" smtClean="0"/>
              <a:t>23/06/2015</a:t>
            </a:r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3978" y="1195451"/>
            <a:ext cx="3185184" cy="5662549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0" y="2259821"/>
            <a:ext cx="44926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Device position using GPS</a:t>
            </a:r>
          </a:p>
          <a:p>
            <a:pPr>
              <a:buClr>
                <a:schemeClr val="accent1"/>
              </a:buClr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useful information to users</a:t>
            </a:r>
          </a:p>
          <a:p>
            <a:pPr marL="600075" lvl="1" indent="-2571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Nearest hospital</a:t>
            </a:r>
          </a:p>
          <a:p>
            <a:pPr marL="600075" lvl="1" indent="-2571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Pharmacies</a:t>
            </a:r>
          </a:p>
          <a:p>
            <a:pPr marL="600075" lvl="1" indent="-2571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 Centers</a:t>
            </a:r>
          </a:p>
          <a:p>
            <a:pPr marL="600075" lvl="1" indent="-2571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phone numbers</a:t>
            </a:r>
          </a:p>
        </p:txBody>
      </p:sp>
    </p:spTree>
    <p:extLst>
      <p:ext uri="{BB962C8B-B14F-4D97-AF65-F5344CB8AC3E}">
        <p14:creationId xmlns:p14="http://schemas.microsoft.com/office/powerpoint/2010/main" xmlns="" val="41121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Prototype Development: </a:t>
            </a:r>
            <a:r>
              <a:rPr lang="en-US" sz="3300" i="1" dirty="0" smtClean="0"/>
              <a:t>Questionnaire</a:t>
            </a:r>
            <a:br>
              <a:rPr lang="en-US" sz="3300" i="1" dirty="0" smtClean="0"/>
            </a:br>
            <a:endParaRPr lang="el-GR" sz="33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7140" y="1708030"/>
            <a:ext cx="2896860" cy="5149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1766"/>
            <a:ext cx="2945381" cy="52362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4520" y="1621766"/>
            <a:ext cx="2945381" cy="52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8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463751"/>
            <a:ext cx="9144000" cy="56630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services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based on collaborative paradigms with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user participation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arise.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l-GR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l-GR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l-G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l-GR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l-G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user participates by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evaluating the quality of service, sensing (crowd-sensing), and sharing its resources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(e.g., measurements, scores)</a:t>
            </a:r>
            <a:r>
              <a:rPr kumimoji="0" lang="el-G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l-G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l-G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5085184"/>
            <a:ext cx="1296144" cy="123078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tech_advan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157192"/>
            <a:ext cx="1656184" cy="1150570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2123728" y="5661248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triped Right Arrow 8"/>
          <p:cNvSpPr/>
          <p:nvPr/>
        </p:nvSpPr>
        <p:spPr>
          <a:xfrm>
            <a:off x="5940152" y="5661248"/>
            <a:ext cx="43204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Picture 10" descr="new_id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5085184"/>
            <a:ext cx="1656184" cy="1179404"/>
          </a:xfrm>
          <a:prstGeom prst="rect">
            <a:avLst/>
          </a:prstGeom>
        </p:spPr>
      </p:pic>
      <p:pic>
        <p:nvPicPr>
          <p:cNvPr id="12" name="Picture 11" descr="cooperation-internationa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5085184"/>
            <a:ext cx="1368152" cy="1137726"/>
          </a:xfrm>
          <a:prstGeom prst="rect">
            <a:avLst/>
          </a:prstGeom>
        </p:spPr>
      </p:pic>
      <p:sp>
        <p:nvSpPr>
          <p:cNvPr id="13" name="Plus 12"/>
          <p:cNvSpPr/>
          <p:nvPr/>
        </p:nvSpPr>
        <p:spPr>
          <a:xfrm>
            <a:off x="3995936" y="5589240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556792"/>
            <a:ext cx="1686776" cy="160172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Straight Connector 15"/>
          <p:cNvCxnSpPr/>
          <p:nvPr/>
        </p:nvCxnSpPr>
        <p:spPr>
          <a:xfrm>
            <a:off x="8100392" y="5589240"/>
            <a:ext cx="504056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04448" y="5661248"/>
            <a:ext cx="0" cy="980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87624" y="666936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203848" y="63093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187624" y="63093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076056" y="6222910"/>
            <a:ext cx="0" cy="446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566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operation-internation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1440"/>
            <a:ext cx="9144000" cy="760395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27784" y="4509120"/>
            <a:ext cx="4752528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Incentives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 cooperation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l-G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Altruism</a:t>
            </a:r>
            <a:r>
              <a:rPr lang="el-G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common values</a:t>
            </a:r>
            <a:endParaRPr lang="el-GR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Financial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micropayment)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Miles, coupons</a:t>
            </a:r>
            <a:r>
              <a:rPr kumimoji="0" 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passes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Social, reputation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338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6156176" cy="39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4988"/>
            <a:ext cx="2481858" cy="11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27784" y="764705"/>
            <a:ext cx="1548680" cy="28803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72008" y="1152131"/>
            <a:ext cx="5076056" cy="188641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331640" y="1484784"/>
            <a:ext cx="1584176" cy="28803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82652"/>
            <a:ext cx="5004048" cy="327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11960" y="5877276"/>
            <a:ext cx="4752528" cy="404665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5220072" y="5373216"/>
            <a:ext cx="1872208" cy="14401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4644008" y="4221088"/>
            <a:ext cx="2880320" cy="432048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899592" y="188641"/>
            <a:ext cx="1728192" cy="28803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590C-E3D4-4FA3-BC76-2DDCB2753019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3203848" cy="746144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2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2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2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200" b="1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l-GR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590C-E3D4-4FA3-BC76-2DDCB2753019}" type="slidenum">
              <a:rPr lang="el-GR" smtClean="0"/>
              <a:pPr/>
              <a:t>9</a:t>
            </a:fld>
            <a:endParaRPr lang="el-GR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2858016319"/>
              </p:ext>
            </p:extLst>
          </p:nvPr>
        </p:nvGraphicFramePr>
        <p:xfrm>
          <a:off x="0" y="980728"/>
          <a:ext cx="88924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657015607"/>
              </p:ext>
            </p:extLst>
          </p:nvPr>
        </p:nvGraphicFramePr>
        <p:xfrm>
          <a:off x="395536" y="5373216"/>
          <a:ext cx="8280920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75105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7510</TotalTime>
  <Words>3951</Words>
  <Application>Microsoft Office PowerPoint</Application>
  <PresentationFormat>On-screen Show (4:3)</PresentationFormat>
  <Paragraphs>860</Paragraphs>
  <Slides>57</Slides>
  <Notes>22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Θέμα του Office</vt:lpstr>
      <vt:lpstr>Slide 1</vt:lpstr>
      <vt:lpstr>Growth opportunities in Mobile Computing</vt:lpstr>
      <vt:lpstr>New cooperative business service models</vt:lpstr>
      <vt:lpstr>Examples of cooperation &amp; resource sharing</vt:lpstr>
      <vt:lpstr>Slide 5</vt:lpstr>
      <vt:lpstr>Slide 6</vt:lpstr>
      <vt:lpstr>Slide 7</vt:lpstr>
      <vt:lpstr>Slide 8</vt:lpstr>
      <vt:lpstr>Slide 9</vt:lpstr>
      <vt:lpstr>Slide 10</vt:lpstr>
      <vt:lpstr>Examples of use of u-map</vt:lpstr>
      <vt:lpstr>Slide 12</vt:lpstr>
      <vt:lpstr>Slide 13</vt:lpstr>
      <vt:lpstr>Participatory Measurement Studies</vt:lpstr>
      <vt:lpstr>u-map: user-centric QoE geo-database for recommendations &amp; feedback</vt:lpstr>
      <vt:lpstr>Slide 16</vt:lpstr>
      <vt:lpstr>Slide 17</vt:lpstr>
      <vt:lpstr>Slide 18</vt:lpstr>
      <vt:lpstr>Slide 19</vt:lpstr>
      <vt:lpstr>Slide 20</vt:lpstr>
      <vt:lpstr>u-map is a cost-saving system. </vt:lpstr>
      <vt:lpstr>Slide 22</vt:lpstr>
      <vt:lpstr>Slide 23</vt:lpstr>
      <vt:lpstr>Contamination events</vt:lpstr>
      <vt:lpstr>Motivation</vt:lpstr>
      <vt:lpstr>QoWater System</vt:lpstr>
      <vt:lpstr>QoWater Hardware</vt:lpstr>
      <vt:lpstr>Slide 28</vt:lpstr>
      <vt:lpstr>Slide 29</vt:lpstr>
      <vt:lpstr>Slide 30</vt:lpstr>
      <vt:lpstr>Slide 31</vt:lpstr>
      <vt:lpstr>QoWater Architecture </vt:lpstr>
      <vt:lpstr>Slide 33</vt:lpstr>
      <vt:lpstr>Preliminary field study</vt:lpstr>
      <vt:lpstr>QoWater Testbed</vt:lpstr>
      <vt:lpstr>Slide 36</vt:lpstr>
      <vt:lpstr>Slide 37</vt:lpstr>
      <vt:lpstr>Slide 38</vt:lpstr>
      <vt:lpstr>Power consumption</vt:lpstr>
      <vt:lpstr>Response delay: Testbed</vt:lpstr>
      <vt:lpstr>Response delay: Results</vt:lpstr>
      <vt:lpstr>Slide 42</vt:lpstr>
      <vt:lpstr>Our motivation</vt:lpstr>
      <vt:lpstr>Current approaches for monitoring environmental exposure for general population</vt:lpstr>
      <vt:lpstr>Assessing the maternal environmental exposure</vt:lpstr>
      <vt:lpstr>Objectives</vt:lpstr>
      <vt:lpstr>Our Contribution: mMamee Plaform</vt:lpstr>
      <vt:lpstr>Slide 48</vt:lpstr>
      <vt:lpstr>System Architecture </vt:lpstr>
      <vt:lpstr>System Architecture: Sensing Infrastructure </vt:lpstr>
      <vt:lpstr>System Architecture: Mobile Devices </vt:lpstr>
      <vt:lpstr>Slide 52</vt:lpstr>
      <vt:lpstr>Slide 53</vt:lpstr>
      <vt:lpstr>Slide 54</vt:lpstr>
      <vt:lpstr>Prototype Development: Login &amp; Sign Up </vt:lpstr>
      <vt:lpstr>Prototype Development: Localization &amp; Info </vt:lpstr>
      <vt:lpstr>Prototype Development: Questionnaire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Maria Papadopouli</cp:lastModifiedBy>
  <cp:revision>756</cp:revision>
  <cp:lastPrinted>2015-02-02T09:55:26Z</cp:lastPrinted>
  <dcterms:created xsi:type="dcterms:W3CDTF">2013-03-12T16:06:31Z</dcterms:created>
  <dcterms:modified xsi:type="dcterms:W3CDTF">2018-04-29T09:33:32Z</dcterms:modified>
</cp:coreProperties>
</file>