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8" r:id="rId4"/>
    <p:sldId id="257" r:id="rId5"/>
    <p:sldId id="274" r:id="rId6"/>
    <p:sldId id="269" r:id="rId7"/>
    <p:sldId id="270" r:id="rId8"/>
    <p:sldId id="271" r:id="rId9"/>
    <p:sldId id="275" r:id="rId10"/>
    <p:sldId id="272" r:id="rId11"/>
    <p:sldId id="273" r:id="rId12"/>
    <p:sldId id="258" r:id="rId13"/>
    <p:sldId id="259" r:id="rId14"/>
    <p:sldId id="262" r:id="rId15"/>
    <p:sldId id="261" r:id="rId16"/>
    <p:sldId id="260" r:id="rId17"/>
    <p:sldId id="263" r:id="rId18"/>
    <p:sldId id="264" r:id="rId19"/>
    <p:sldId id="265" r:id="rId20"/>
    <p:sldId id="266" r:id="rId21"/>
    <p:sldId id="267" r:id="rId22"/>
    <p:sldId id="277" r:id="rId23"/>
    <p:sldId id="276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734"/>
    <a:srgbClr val="FEE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83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2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16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1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25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81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1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897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77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6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35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15362-2D7B-4F30-B390-70390126AEA6}" type="datetimeFigureOut">
              <a:rPr lang="el-GR" smtClean="0"/>
              <a:t>21/2/2018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86D52-93EB-43A1-8AC8-897B6056D2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00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2372" y="2309671"/>
            <a:ext cx="10515600" cy="1325563"/>
          </a:xfrm>
        </p:spPr>
        <p:txBody>
          <a:bodyPr/>
          <a:lstStyle/>
          <a:p>
            <a:r>
              <a:rPr lang="en-US" dirty="0" smtClean="0"/>
              <a:t>Orthogonal Frequency Division Multiplexing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417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21" y="-151692"/>
            <a:ext cx="9387069" cy="700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6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19" y="74973"/>
            <a:ext cx="8843058" cy="678302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903089" y="4097437"/>
            <a:ext cx="1365812" cy="671332"/>
          </a:xfrm>
          <a:prstGeom prst="ellipse">
            <a:avLst/>
          </a:prstGeom>
          <a:solidFill>
            <a:srgbClr val="FEE88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ounded Rectangle 3"/>
          <p:cNvSpPr/>
          <p:nvPr/>
        </p:nvSpPr>
        <p:spPr>
          <a:xfrm>
            <a:off x="9097702" y="6169306"/>
            <a:ext cx="717630" cy="393539"/>
          </a:xfrm>
          <a:prstGeom prst="roundRect">
            <a:avLst/>
          </a:prstGeom>
          <a:solidFill>
            <a:srgbClr val="FC4734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225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86" y="144244"/>
            <a:ext cx="10918868" cy="4890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4208" y="5034987"/>
            <a:ext cx="684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area under a sine and a cosine wave over one period is always zero.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088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724"/>
            <a:ext cx="11583559" cy="1954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1" y="3808373"/>
            <a:ext cx="11934207" cy="3049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308" y="1906774"/>
            <a:ext cx="9728100" cy="187288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335929" y="5694744"/>
            <a:ext cx="6470248" cy="11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4201" y="6041985"/>
            <a:ext cx="9934199" cy="1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07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619" y="702665"/>
            <a:ext cx="120183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harmonic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 a sinusoidal </a:t>
            </a:r>
            <a:r>
              <a:rPr lang="en-US" sz="2400" b="0" i="0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wave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 wave with a </a:t>
            </a:r>
            <a:r>
              <a:rPr lang="en-US" sz="2400" b="0" i="0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frequency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that is a positive </a:t>
            </a:r>
            <a:r>
              <a:rPr lang="en-US" sz="2400" b="1" i="0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integer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multiple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 the frequency of the original wave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O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riginal </a:t>
            </a:r>
            <a:r>
              <a:rPr lang="en-US" sz="2400" b="0" i="0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wave </a:t>
            </a:r>
            <a:r>
              <a:rPr lang="en-US" sz="2400" b="0" i="0" strike="noStrike" dirty="0" smtClean="0">
                <a:effectLst/>
                <a:latin typeface="Arial" panose="020B0604020202020204" pitchFamily="34" charset="0"/>
              </a:rPr>
              <a:t>also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called fundamental frequency or the 1st harmonic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T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 following harmonics are known as higher harmonics</a:t>
            </a:r>
          </a:p>
          <a:p>
            <a:endParaRPr lang="en-US" sz="2400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all 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harmonics are periodic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 the fundamental frequency, the sum of harmonics is also periodic at that frequency.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4725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19" y="0"/>
            <a:ext cx="6942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3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55" y="0"/>
            <a:ext cx="6349077" cy="64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4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29740" y="161391"/>
            <a:ext cx="9873206" cy="6696609"/>
            <a:chOff x="185194" y="161391"/>
            <a:chExt cx="9873206" cy="66966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194" y="161391"/>
              <a:ext cx="9873206" cy="6696609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4502552" y="5092861"/>
              <a:ext cx="5243332" cy="1157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85194" y="5405377"/>
              <a:ext cx="8495819" cy="25079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85194" y="5975430"/>
              <a:ext cx="5972538" cy="2025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983848" y="1944547"/>
              <a:ext cx="381965" cy="20602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002684" y="5975430"/>
              <a:ext cx="2882096" cy="2025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93539" y="161391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</a:t>
            </a:r>
            <a:endParaRPr lang="el-G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95290" y="2974694"/>
            <a:ext cx="3734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then pick any modulation</a:t>
            </a:r>
          </a:p>
          <a:p>
            <a:r>
              <a:rPr lang="en-US" dirty="0" smtClean="0"/>
              <a:t>scheme of interest, e.g., BPSK, 8PHSK,</a:t>
            </a:r>
          </a:p>
          <a:p>
            <a:r>
              <a:rPr lang="en-US" dirty="0" smtClean="0"/>
              <a:t>32-QAM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51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768" y="3101378"/>
            <a:ext cx="5803232" cy="3773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611" y="140171"/>
            <a:ext cx="5727032" cy="1632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768" y="1710267"/>
            <a:ext cx="5179345" cy="1571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3560" y="231367"/>
            <a:ext cx="3635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Subcarrier 1 </a:t>
            </a:r>
            <a:r>
              <a:rPr lang="en-US" b="1" dirty="0" smtClean="0"/>
              <a:t>(c1) </a:t>
            </a:r>
            <a:r>
              <a:rPr lang="en-US" dirty="0" smtClean="0"/>
              <a:t>and the bits it is modulating</a:t>
            </a:r>
          </a:p>
          <a:p>
            <a:r>
              <a:rPr lang="en-US" dirty="0" smtClean="0"/>
              <a:t>Frequency 1Hz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326374" y="2056374"/>
            <a:ext cx="3510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Subcarrier 2 (</a:t>
            </a:r>
            <a:r>
              <a:rPr lang="en-US" b="1" dirty="0" smtClean="0"/>
              <a:t>c2</a:t>
            </a:r>
            <a:r>
              <a:rPr lang="en-US" dirty="0" smtClean="0"/>
              <a:t>) and the bits it is modulating</a:t>
            </a:r>
          </a:p>
          <a:p>
            <a:r>
              <a:rPr lang="en-US" dirty="0" smtClean="0"/>
              <a:t>Frequency 2Hz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591603" y="3708315"/>
            <a:ext cx="3245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Subcarrier 3 and the bits it is modulating</a:t>
            </a:r>
          </a:p>
          <a:p>
            <a:r>
              <a:rPr lang="en-US" dirty="0" smtClean="0"/>
              <a:t>Frequency 3Hz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074289" y="5346478"/>
            <a:ext cx="2442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Subcarrier 4 and the bits it is modulating</a:t>
            </a:r>
          </a:p>
          <a:p>
            <a:r>
              <a:rPr lang="en-US" dirty="0" smtClean="0"/>
              <a:t>Frequency 4Hz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817" y="218049"/>
            <a:ext cx="571500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666" y="2011984"/>
            <a:ext cx="333375" cy="168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310" y="3508806"/>
            <a:ext cx="295275" cy="1647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6614" y="5238582"/>
            <a:ext cx="447675" cy="1609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91090" y="24119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 1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11333216" y="299673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 3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11391090" y="1743109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Bin2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11360935" y="487032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 4</a:t>
            </a:r>
            <a:endParaRPr lang="el-GR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352" y="2011984"/>
            <a:ext cx="2630569" cy="192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4760" y="-157534"/>
            <a:ext cx="4770932" cy="4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8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659" y="0"/>
            <a:ext cx="438150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995" y="297575"/>
            <a:ext cx="8038859" cy="506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9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Frequency of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Sinusoidal signals have a </a:t>
            </a:r>
            <a:r>
              <a:rPr lang="en-US" sz="2400" b="1" dirty="0" smtClean="0"/>
              <a:t>distinct (unique) frequency 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C00000"/>
                </a:solidFill>
              </a:rPr>
              <a:t>arbitrary signal </a:t>
            </a:r>
            <a:r>
              <a:rPr lang="en-US" sz="2400" dirty="0" smtClean="0"/>
              <a:t>does </a:t>
            </a:r>
            <a:r>
              <a:rPr lang="en-US" sz="2400" b="1" i="1" dirty="0" smtClean="0"/>
              <a:t>not have a unique frequency </a:t>
            </a:r>
            <a:r>
              <a:rPr lang="en-US" sz="2400" dirty="0" smtClean="0"/>
              <a:t>but can be </a:t>
            </a:r>
            <a:r>
              <a:rPr lang="en-US" sz="2400" b="1" dirty="0" smtClean="0">
                <a:solidFill>
                  <a:srgbClr val="C00000"/>
                </a:solidFill>
              </a:rPr>
              <a:t>decomposed into many sinusoidal signals with different frequencies, each with different magnitude and phase </a:t>
            </a:r>
          </a:p>
          <a:p>
            <a:r>
              <a:rPr lang="en-US" sz="2400" dirty="0" smtClean="0"/>
              <a:t>The spectrum of a signal refers to the plot of the magnitudes and phases of different frequency components 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bandwidth of a signal </a:t>
            </a:r>
            <a:r>
              <a:rPr lang="en-US" sz="2400" dirty="0" smtClean="0"/>
              <a:t>is the </a:t>
            </a:r>
            <a:r>
              <a:rPr lang="en-US" sz="2400" b="1" dirty="0" smtClean="0">
                <a:solidFill>
                  <a:srgbClr val="C00000"/>
                </a:solidFill>
              </a:rPr>
              <a:t>spread of the frequency components with significant energy</a:t>
            </a:r>
            <a:r>
              <a:rPr lang="en-US" sz="2400" dirty="0" smtClean="0"/>
              <a:t> existing in a signal </a:t>
            </a:r>
          </a:p>
          <a:p>
            <a:r>
              <a:rPr lang="en-US" sz="2400" dirty="0" smtClean="0"/>
              <a:t> Fourier series and Fourier transform are ways to find spectrums for periodic and aperiodic signals, respectively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5365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7" y="-84221"/>
            <a:ext cx="9582474" cy="6821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471" y="3183038"/>
            <a:ext cx="341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signal we want to send and the channel frequency response are well matched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837147" y="3165676"/>
            <a:ext cx="4354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fading channel has frequencies that do not allow anything to pass.</a:t>
            </a:r>
          </a:p>
          <a:p>
            <a:r>
              <a:rPr lang="en-US" dirty="0" smtClean="0"/>
              <a:t>Data is lost sporadically.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219052" y="4951574"/>
            <a:ext cx="3591041" cy="17543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OFDM uses many little subcarriers, so only a small subset of the data is lost due to fading.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Only two subcarriers are affected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29389" y="4951574"/>
            <a:ext cx="357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Advantages in a channel with</a:t>
            </a:r>
          </a:p>
          <a:p>
            <a:r>
              <a:rPr lang="en-US" dirty="0"/>
              <a:t>f</a:t>
            </a:r>
            <a:r>
              <a:rPr lang="en-US" dirty="0" smtClean="0"/>
              <a:t>requency selective fading response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576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5" y="520694"/>
            <a:ext cx="7832557" cy="570013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46158" y="3370760"/>
            <a:ext cx="57029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6568" y="508663"/>
            <a:ext cx="5847348" cy="155207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956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4" y="-90899"/>
            <a:ext cx="8759764" cy="67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84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4" y="288226"/>
            <a:ext cx="10365203" cy="61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6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0" y="2133093"/>
            <a:ext cx="11999300" cy="322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36" y="119564"/>
            <a:ext cx="9232443" cy="2407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71059" y="5837461"/>
            <a:ext cx="7789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Using a </a:t>
            </a:r>
            <a:r>
              <a:rPr lang="en-US" sz="2400" b="1" dirty="0" smtClean="0">
                <a:solidFill>
                  <a:srgbClr val="C00000"/>
                </a:solidFill>
              </a:rPr>
              <a:t>large number of parallel narrow-band subcarriers </a:t>
            </a:r>
            <a:r>
              <a:rPr lang="en-US" sz="2400" dirty="0" smtClean="0"/>
              <a:t>instead of a single wide-band carrier to transport information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0981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6" y="405113"/>
            <a:ext cx="11424212" cy="410802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20319" y="3414533"/>
            <a:ext cx="7471458" cy="115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9367" y="3775276"/>
            <a:ext cx="8385859" cy="212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367" y="4090425"/>
            <a:ext cx="11296891" cy="367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9367" y="4421124"/>
            <a:ext cx="1990846" cy="211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4642" y="1018572"/>
            <a:ext cx="11482086" cy="122691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364" y="4955893"/>
            <a:ext cx="3282926" cy="11133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2599" y="5858256"/>
            <a:ext cx="265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FDM single carrier</a:t>
            </a:r>
            <a:endParaRPr lang="el-GR" dirty="0"/>
          </a:p>
        </p:txBody>
      </p:sp>
      <p:sp>
        <p:nvSpPr>
          <p:cNvPr id="20" name="TextBox 19"/>
          <p:cNvSpPr txBox="1"/>
          <p:nvPr/>
        </p:nvSpPr>
        <p:spPr>
          <a:xfrm>
            <a:off x="8675226" y="6267115"/>
            <a:ext cx="35252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Same amount of water is coming from a lot of small streams</a:t>
            </a:r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9841726" y="5928531"/>
            <a:ext cx="1860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Orthogonal-FDM</a:t>
            </a:r>
            <a:endParaRPr lang="en-US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232358" y="325845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848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853" y="642015"/>
            <a:ext cx="11478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Advantages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Very easy and efficient in dealing with multi-path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Robust again narrow-band interference </a:t>
            </a:r>
          </a:p>
          <a:p>
            <a:endParaRPr lang="en-US" sz="2400" dirty="0"/>
          </a:p>
          <a:p>
            <a:r>
              <a:rPr lang="en-US" sz="2400" dirty="0" smtClean="0"/>
              <a:t>Disadvantages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Sensitive to frequency offset and phase noise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Issues with the power efficiency of RF amplifier at the transmitter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Adopted for various standards – DSL, 802.11a, Digital audio broadcasting, digital video broadcasting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5034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40" y="273969"/>
            <a:ext cx="9264817" cy="65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4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" y="268455"/>
            <a:ext cx="9598944" cy="6589545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>
            <a:off x="7373072" y="2997843"/>
            <a:ext cx="1192194" cy="1585732"/>
          </a:xfrm>
          <a:prstGeom prst="arc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1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11" y="427084"/>
            <a:ext cx="9290265" cy="64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9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86" y="0"/>
            <a:ext cx="10906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3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335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Orthogonal Frequency Division Multiplexing</vt:lpstr>
      <vt:lpstr>Basics: Frequency of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Frequency Division Multiplexing</dc:title>
  <dc:creator>Maria Papadopouli</dc:creator>
  <cp:lastModifiedBy>Maria Papadopouli</cp:lastModifiedBy>
  <cp:revision>23</cp:revision>
  <dcterms:created xsi:type="dcterms:W3CDTF">2018-02-21T09:02:35Z</dcterms:created>
  <dcterms:modified xsi:type="dcterms:W3CDTF">2018-02-21T15:48:59Z</dcterms:modified>
</cp:coreProperties>
</file>