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9" r:id="rId2"/>
    <p:sldId id="271" r:id="rId3"/>
    <p:sldId id="272" r:id="rId4"/>
    <p:sldId id="273" r:id="rId5"/>
    <p:sldId id="274" r:id="rId6"/>
    <p:sldId id="275" r:id="rId7"/>
    <p:sldId id="276" r:id="rId8"/>
    <p:sldId id="257" r:id="rId9"/>
    <p:sldId id="270" r:id="rId10"/>
    <p:sldId id="258" r:id="rId11"/>
    <p:sldId id="259" r:id="rId12"/>
    <p:sldId id="264" r:id="rId13"/>
    <p:sldId id="262" r:id="rId14"/>
    <p:sldId id="265" r:id="rId15"/>
    <p:sldId id="266" r:id="rId16"/>
    <p:sldId id="268" r:id="rId17"/>
    <p:sldId id="269" r:id="rId18"/>
    <p:sldId id="260" r:id="rId19"/>
    <p:sldId id="263" r:id="rId20"/>
    <p:sldId id="261" r:id="rId21"/>
    <p:sldId id="267" r:id="rId22"/>
    <p:sldId id="277" r:id="rId23"/>
    <p:sldId id="278" r:id="rId24"/>
    <p:sldId id="280" r:id="rId2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7" autoAdjust="0"/>
    <p:restoredTop sz="94660"/>
  </p:normalViewPr>
  <p:slideViewPr>
    <p:cSldViewPr snapToGrid="0">
      <p:cViewPr>
        <p:scale>
          <a:sx n="59" d="100"/>
          <a:sy n="59" d="100"/>
        </p:scale>
        <p:origin x="-2322" y="-13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403FCB-D339-464B-8B20-B306D66BE0D7}" type="datetimeFigureOut">
              <a:rPr lang="el-GR" smtClean="0"/>
              <a:t>12/12/2019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4E9B4-4896-4D15-A9A0-EA6C356C8A7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0361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l-GR"/>
              <a:t>doc.: IEEE 802.15-&lt;doc#&gt;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l-GR"/>
              <a:t>&lt;month year&gt;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 altLang="el-GR"/>
              <a:t>&lt;author&gt;, &lt;company&gt;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altLang="el-GR"/>
              <a:t>Page </a:t>
            </a:r>
            <a:fld id="{A4A73D5A-0946-4831-BFF3-1DF4F3A23A12}" type="slidenum">
              <a:rPr lang="en-US" altLang="el-GR"/>
              <a:pPr/>
              <a:t>17</a:t>
            </a:fld>
            <a:endParaRPr lang="en-US" altLang="el-GR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l-GR"/>
              <a:t>Here is the same spectra represented in two extremely different ways.</a:t>
            </a:r>
          </a:p>
          <a:p>
            <a:r>
              <a:rPr lang="en-US" altLang="el-GR"/>
              <a:t>The sinc pulse is also used in some UWB implementations, so there are some similarities.</a:t>
            </a:r>
            <a:endParaRPr lang="de-DE" altLang="el-GR"/>
          </a:p>
        </p:txBody>
      </p:sp>
    </p:spTree>
    <p:extLst>
      <p:ext uri="{BB962C8B-B14F-4D97-AF65-F5344CB8AC3E}">
        <p14:creationId xmlns:p14="http://schemas.microsoft.com/office/powerpoint/2010/main" val="1953568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l-GR"/>
              <a:t>doc.: IEEE 802.15-&lt;doc#&gt;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l-GR"/>
              <a:t>&lt;month year&gt;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 altLang="el-GR"/>
              <a:t>&lt;author&gt;, &lt;company&gt;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altLang="el-GR"/>
              <a:t>Page </a:t>
            </a:r>
            <a:fld id="{B4B59F58-9A3A-47CF-9238-B758BE7C3E2F}" type="slidenum">
              <a:rPr lang="en-US" altLang="el-GR"/>
              <a:pPr/>
              <a:t>21</a:t>
            </a:fld>
            <a:endParaRPr lang="en-US" altLang="el-GR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el-GR"/>
          </a:p>
        </p:txBody>
      </p:sp>
    </p:spTree>
    <p:extLst>
      <p:ext uri="{BB962C8B-B14F-4D97-AF65-F5344CB8AC3E}">
        <p14:creationId xmlns:p14="http://schemas.microsoft.com/office/powerpoint/2010/main" val="1155861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7784-8B37-41D3-9401-6DB25B3AA1A0}" type="datetimeFigureOut">
              <a:rPr lang="el-GR" smtClean="0"/>
              <a:t>12/12/2019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BE5D-E1F9-4CBE-8F5A-347A54E18C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7304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7784-8B37-41D3-9401-6DB25B3AA1A0}" type="datetimeFigureOut">
              <a:rPr lang="el-GR" smtClean="0"/>
              <a:t>12/12/2019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BE5D-E1F9-4CBE-8F5A-347A54E18C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2482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7784-8B37-41D3-9401-6DB25B3AA1A0}" type="datetimeFigureOut">
              <a:rPr lang="el-GR" smtClean="0"/>
              <a:t>12/12/2019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BE5D-E1F9-4CBE-8F5A-347A54E18C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0752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7784-8B37-41D3-9401-6DB25B3AA1A0}" type="datetimeFigureOut">
              <a:rPr lang="el-GR" smtClean="0"/>
              <a:t>12/12/2019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BE5D-E1F9-4CBE-8F5A-347A54E18C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8383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7784-8B37-41D3-9401-6DB25B3AA1A0}" type="datetimeFigureOut">
              <a:rPr lang="el-GR" smtClean="0"/>
              <a:t>12/12/2019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BE5D-E1F9-4CBE-8F5A-347A54E18C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6451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7784-8B37-41D3-9401-6DB25B3AA1A0}" type="datetimeFigureOut">
              <a:rPr lang="el-GR" smtClean="0"/>
              <a:t>12/12/2019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BE5D-E1F9-4CBE-8F5A-347A54E18C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8818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7784-8B37-41D3-9401-6DB25B3AA1A0}" type="datetimeFigureOut">
              <a:rPr lang="el-GR" smtClean="0"/>
              <a:t>12/12/2019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BE5D-E1F9-4CBE-8F5A-347A54E18C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5257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7784-8B37-41D3-9401-6DB25B3AA1A0}" type="datetimeFigureOut">
              <a:rPr lang="el-GR" smtClean="0"/>
              <a:t>12/12/2019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BE5D-E1F9-4CBE-8F5A-347A54E18C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0561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7784-8B37-41D3-9401-6DB25B3AA1A0}" type="datetimeFigureOut">
              <a:rPr lang="el-GR" smtClean="0"/>
              <a:t>12/12/2019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BE5D-E1F9-4CBE-8F5A-347A54E18C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2155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7784-8B37-41D3-9401-6DB25B3AA1A0}" type="datetimeFigureOut">
              <a:rPr lang="el-GR" smtClean="0"/>
              <a:t>12/12/2019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BE5D-E1F9-4CBE-8F5A-347A54E18C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6857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7784-8B37-41D3-9401-6DB25B3AA1A0}" type="datetimeFigureOut">
              <a:rPr lang="el-GR" smtClean="0"/>
              <a:t>12/12/2019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BE5D-E1F9-4CBE-8F5A-347A54E18C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2948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17784-8B37-41D3-9401-6DB25B3AA1A0}" type="datetimeFigureOut">
              <a:rPr lang="el-GR" smtClean="0"/>
              <a:t>12/12/2019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5BE5D-E1F9-4CBE-8F5A-347A54E18C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464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3.wmf"/><Relationship Id="rId4" Type="http://schemas.openxmlformats.org/officeDocument/2006/relationships/image" Target="../media/image19.jpeg"/><Relationship Id="rId9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ncoder" TargetMode="External"/><Relationship Id="rId2" Type="http://schemas.openxmlformats.org/officeDocument/2006/relationships/hyperlink" Target="https://en.wikipedia.org/wiki/Chirp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CE827-50FE-4D2B-87A0-600C05CC610D}" type="slidenum">
              <a:rPr lang="el-GR"/>
              <a:pPr>
                <a:defRPr/>
              </a:pPr>
              <a:t>1</a:t>
            </a:fld>
            <a:endParaRPr lang="el-GR"/>
          </a:p>
        </p:txBody>
      </p:sp>
      <p:sp>
        <p:nvSpPr>
          <p:cNvPr id="41987" name="Rectangle 4"/>
          <p:cNvSpPr>
            <a:spLocks noChangeArrowheads="1"/>
          </p:cNvSpPr>
          <p:nvPr/>
        </p:nvSpPr>
        <p:spPr bwMode="auto">
          <a:xfrm>
            <a:off x="886201" y="2471408"/>
            <a:ext cx="922598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600" dirty="0">
                <a:latin typeface="Comic Sans MS" pitchFamily="66" charset="0"/>
              </a:rPr>
              <a:t>Lecture </a:t>
            </a:r>
            <a:r>
              <a:rPr lang="en-US" sz="2600" dirty="0" smtClean="0">
                <a:latin typeface="Comic Sans MS" pitchFamily="66" charset="0"/>
              </a:rPr>
              <a:t>on Low Power Wide Area Communication</a:t>
            </a:r>
            <a:endParaRPr lang="en-US" sz="2600" b="1" i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US" sz="2000" dirty="0">
              <a:latin typeface="Comic Sans MS" pitchFamily="66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3000" dirty="0">
                <a:latin typeface="Comic Sans MS" pitchFamily="66" charset="0"/>
              </a:rPr>
              <a:t>Prof. Maria Papadopouli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200" dirty="0">
                <a:latin typeface="Comic Sans MS" pitchFamily="66" charset="0"/>
              </a:rPr>
              <a:t>University of Crete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200" dirty="0">
                <a:latin typeface="Comic Sans MS" pitchFamily="66" charset="0"/>
              </a:rPr>
              <a:t>ICS-FORTH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200" dirty="0">
                <a:latin typeface="Comic Sans MS" pitchFamily="66" charset="0"/>
              </a:rPr>
              <a:t>http://www.ics.forth.gr/mobile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US" sz="17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2971800" y="4609979"/>
            <a:ext cx="59436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4400" b="1">
              <a:solidFill>
                <a:schemeClr val="tx2"/>
              </a:solidFill>
              <a:latin typeface="Comic Sans MS" pitchFamily="66" charset="0"/>
            </a:endParaRPr>
          </a:p>
          <a:p>
            <a:endParaRPr lang="en-US" sz="4400" b="1">
              <a:solidFill>
                <a:schemeClr val="tx2"/>
              </a:solidFill>
              <a:latin typeface="Comic Sans MS" pitchFamily="66" charset="0"/>
            </a:endParaRPr>
          </a:p>
          <a:p>
            <a:endParaRPr lang="en-US" sz="4400" b="1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1989" name="Rectangle 6"/>
          <p:cNvSpPr>
            <a:spLocks noChangeArrowheads="1"/>
          </p:cNvSpPr>
          <p:nvPr/>
        </p:nvSpPr>
        <p:spPr bwMode="auto">
          <a:xfrm>
            <a:off x="2133600" y="1295400"/>
            <a:ext cx="830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500" b="1">
                <a:solidFill>
                  <a:schemeClr val="tx2"/>
                </a:solidFill>
                <a:latin typeface="Comic Sans MS" pitchFamily="66" charset="0"/>
              </a:rPr>
              <a:t/>
            </a:r>
            <a:br>
              <a:rPr lang="en-US" sz="3500" b="1">
                <a:solidFill>
                  <a:schemeClr val="tx2"/>
                </a:solidFill>
                <a:latin typeface="Comic Sans MS" pitchFamily="66" charset="0"/>
              </a:rPr>
            </a:br>
            <a:endParaRPr lang="en-US" sz="3500" b="1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1990" name="Text Box 7"/>
          <p:cNvSpPr txBox="1">
            <a:spLocks noChangeArrowheads="1"/>
          </p:cNvSpPr>
          <p:nvPr/>
        </p:nvSpPr>
        <p:spPr bwMode="auto">
          <a:xfrm>
            <a:off x="609600" y="0"/>
            <a:ext cx="89916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4"/>
            <a:endParaRPr lang="en-US" sz="3600">
              <a:latin typeface="Comic Sans MS" pitchFamily="66" charset="0"/>
            </a:endParaRPr>
          </a:p>
          <a:p>
            <a:pPr algn="ctr"/>
            <a:r>
              <a:rPr lang="en-US" sz="3000">
                <a:solidFill>
                  <a:schemeClr val="hlink"/>
                </a:solidFill>
                <a:latin typeface="Comic Sans MS" pitchFamily="66" charset="0"/>
              </a:rPr>
              <a:t>Wireless Networks &amp; Mobile Computing</a:t>
            </a:r>
          </a:p>
        </p:txBody>
      </p:sp>
      <p:pic>
        <p:nvPicPr>
          <p:cNvPr id="41991" name="Picture 6" descr="FORTH_panoramic.thm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0976" y="5486400"/>
            <a:ext cx="92170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818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1780" y="1315453"/>
            <a:ext cx="12472846" cy="547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81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0426" y="765729"/>
            <a:ext cx="8637974" cy="543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290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242388" cy="3287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579" y="0"/>
            <a:ext cx="6180156" cy="32875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87527"/>
            <a:ext cx="6495554" cy="357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09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884" y="-45840"/>
            <a:ext cx="4179514" cy="69089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349" y="1643664"/>
            <a:ext cx="4206646" cy="28194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641" y="82094"/>
            <a:ext cx="8025413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Chirp is a </a:t>
            </a:r>
            <a:r>
              <a:rPr lang="en-US" sz="2400" b="1" dirty="0" smtClean="0"/>
              <a:t>sinusoidal signal of frequency increase or decrease over time</a:t>
            </a:r>
            <a:r>
              <a:rPr lang="en-US" sz="2400" dirty="0" smtClean="0"/>
              <a:t> (often with a polynomial expression for the relationship between time &amp; frequency)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347928" y="2595828"/>
            <a:ext cx="389570" cy="61465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36793" y="3210483"/>
            <a:ext cx="2192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Upchirp</a:t>
            </a:r>
            <a:r>
              <a:rPr lang="en-US" dirty="0" smtClean="0"/>
              <a:t>: increases linearly over time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581" y="4463071"/>
            <a:ext cx="6236737" cy="229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165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4916"/>
            <a:ext cx="12136647" cy="5251143"/>
          </a:xfrm>
          <a:prstGeom prst="rect">
            <a:avLst/>
          </a:prstGeom>
        </p:spPr>
      </p:pic>
      <p:graphicFrame>
        <p:nvGraphicFramePr>
          <p:cNvPr id="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820731"/>
              </p:ext>
            </p:extLst>
          </p:nvPr>
        </p:nvGraphicFramePr>
        <p:xfrm>
          <a:off x="1343159" y="5133998"/>
          <a:ext cx="2411413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Formel" r:id="rId4" imgW="1955800" imgH="431800" progId="Equation.3">
                  <p:embed/>
                </p:oleObj>
              </mc:Choice>
              <mc:Fallback>
                <p:oleObj name="Formel" r:id="rId4" imgW="1955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3159" y="5133998"/>
                        <a:ext cx="2411413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67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3770" y="1963869"/>
            <a:ext cx="70485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339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8383" y="-160466"/>
            <a:ext cx="9357953" cy="701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06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l-GR"/>
              <a:t>November 2003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l-GR"/>
              <a:t>Lampe, Ianelli, Nanotron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l-GR"/>
              <a:t>Slide </a:t>
            </a:r>
            <a:fld id="{021459E7-A10D-4DB6-ABF6-7CB16A57F78C}" type="slidenum">
              <a:rPr lang="en-US" altLang="el-GR"/>
              <a:pPr/>
              <a:t>17</a:t>
            </a:fld>
            <a:endParaRPr lang="en-US" altLang="el-GR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58476" y="-347955"/>
            <a:ext cx="10515600" cy="1325563"/>
          </a:xfrm>
          <a:noFill/>
          <a:ln/>
        </p:spPr>
        <p:txBody>
          <a:bodyPr/>
          <a:lstStyle/>
          <a:p>
            <a:r>
              <a:rPr lang="en-US" altLang="el-GR" sz="3200" dirty="0"/>
              <a:t>The basic Chirp signal</a:t>
            </a:r>
          </a:p>
        </p:txBody>
      </p:sp>
      <p:pic>
        <p:nvPicPr>
          <p:cNvPr id="34822" name="Picture 6" descr="Impulsformen_MD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3" y="695708"/>
            <a:ext cx="7722583" cy="557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1524001" y="30490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348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160229"/>
              </p:ext>
            </p:extLst>
          </p:nvPr>
        </p:nvGraphicFramePr>
        <p:xfrm>
          <a:off x="7470776" y="3049072"/>
          <a:ext cx="2721787" cy="921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Formel" r:id="rId5" imgW="1155700" imgH="393700" progId="Equation.3">
                  <p:embed/>
                </p:oleObj>
              </mc:Choice>
              <mc:Fallback>
                <p:oleObj name="Formel" r:id="rId5" imgW="11557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0776" y="3049072"/>
                        <a:ext cx="2721787" cy="92126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1524001" y="30490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3482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7585893"/>
              </p:ext>
            </p:extLst>
          </p:nvPr>
        </p:nvGraphicFramePr>
        <p:xfrm>
          <a:off x="7340600" y="5309937"/>
          <a:ext cx="4153326" cy="847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7" imgW="1917360" imgH="393480" progId="Equation.3">
                  <p:embed/>
                </p:oleObj>
              </mc:Choice>
              <mc:Fallback>
                <p:oleObj name="Equation" r:id="rId7" imgW="19173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0600" y="5309937"/>
                        <a:ext cx="4153326" cy="84755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1524001" y="30300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3482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654639"/>
              </p:ext>
            </p:extLst>
          </p:nvPr>
        </p:nvGraphicFramePr>
        <p:xfrm>
          <a:off x="7140077" y="910140"/>
          <a:ext cx="4860332" cy="1068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Formel" r:id="rId9" imgW="1955800" imgH="431800" progId="Equation.3">
                  <p:embed/>
                </p:oleObj>
              </mc:Choice>
              <mc:Fallback>
                <p:oleObj name="Formel" r:id="rId9" imgW="1955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0077" y="910140"/>
                        <a:ext cx="4860332" cy="106869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8871369" y="314827"/>
            <a:ext cx="1665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l-GR" sz="2000" b="1" dirty="0" err="1">
                <a:latin typeface="Arial" panose="020B0604020202020204" pitchFamily="34" charset="0"/>
              </a:rPr>
              <a:t>Chirp</a:t>
            </a:r>
            <a:r>
              <a:rPr lang="de-DE" altLang="el-GR" sz="2000" b="1" dirty="0">
                <a:latin typeface="Arial" panose="020B0604020202020204" pitchFamily="34" charset="0"/>
              </a:rPr>
              <a:t> pulse:</a:t>
            </a:r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7396331" y="2436951"/>
            <a:ext cx="2963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 sz="2000" b="1" dirty="0" err="1">
                <a:latin typeface="Arial" panose="020B0604020202020204" pitchFamily="34" charset="0"/>
              </a:rPr>
              <a:t>Sinc</a:t>
            </a:r>
            <a:r>
              <a:rPr lang="en-US" altLang="el-GR" sz="2000" b="1" dirty="0">
                <a:latin typeface="Arial" panose="020B0604020202020204" pitchFamily="34" charset="0"/>
              </a:rPr>
              <a:t> pulse (baseband):</a:t>
            </a:r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7742656" y="4629988"/>
            <a:ext cx="279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 sz="2000" b="1" dirty="0" err="1">
                <a:latin typeface="Arial" panose="020B0604020202020204" pitchFamily="34" charset="0"/>
              </a:rPr>
              <a:t>Sinc</a:t>
            </a:r>
            <a:r>
              <a:rPr lang="en-US" altLang="el-GR" sz="2000" b="1" dirty="0">
                <a:latin typeface="Arial" panose="020B0604020202020204" pitchFamily="34" charset="0"/>
              </a:rPr>
              <a:t> pulse (RF band):</a:t>
            </a:r>
          </a:p>
        </p:txBody>
      </p:sp>
    </p:spTree>
    <p:extLst>
      <p:ext uri="{BB962C8B-B14F-4D97-AF65-F5344CB8AC3E}">
        <p14:creationId xmlns:p14="http://schemas.microsoft.com/office/powerpoint/2010/main" val="88492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337" y="-96514"/>
            <a:ext cx="10515600" cy="1325563"/>
          </a:xfrm>
        </p:spPr>
        <p:txBody>
          <a:bodyPr/>
          <a:lstStyle/>
          <a:p>
            <a:r>
              <a:rPr lang="en-US" dirty="0" err="1" smtClean="0"/>
              <a:t>LoRa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289" y="1024862"/>
            <a:ext cx="12192000" cy="4752728"/>
          </a:xfrm>
        </p:spPr>
        <p:txBody>
          <a:bodyPr>
            <a:noAutofit/>
          </a:bodyPr>
          <a:lstStyle/>
          <a:p>
            <a:r>
              <a:rPr lang="en-US" sz="2400" dirty="0"/>
              <a:t>P</a:t>
            </a:r>
            <a:r>
              <a:rPr lang="en-US" sz="2400" dirty="0" smtClean="0"/>
              <a:t>hysical layer uses Chirp Spread Spectrum (CSS)</a:t>
            </a:r>
          </a:p>
          <a:p>
            <a:r>
              <a:rPr lang="en-US" sz="2400" dirty="0" smtClean="0"/>
              <a:t>Modulation describes how analog or digital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information are encoded onto a carrier signal</a:t>
            </a:r>
          </a:p>
          <a:p>
            <a:r>
              <a:rPr lang="en-US" sz="2400" dirty="0" smtClean="0"/>
              <a:t>Chirps: signals whose frequency </a:t>
            </a:r>
            <a:r>
              <a:rPr lang="en-US" sz="2400" dirty="0" smtClean="0">
                <a:solidFill>
                  <a:srgbClr val="FF0000"/>
                </a:solidFill>
              </a:rPr>
              <a:t>varies linearly with time within the available bandwidth</a:t>
            </a:r>
            <a:r>
              <a:rPr lang="en-US" sz="2400" dirty="0" smtClean="0"/>
              <a:t>. This attribute makes the chirp signals resilient to noise, fading and interference. </a:t>
            </a:r>
          </a:p>
          <a:p>
            <a:pPr lvl="1"/>
            <a:r>
              <a:rPr lang="en-US" sz="2000" dirty="0" smtClean="0"/>
              <a:t>Every </a:t>
            </a:r>
            <a:r>
              <a:rPr lang="en-US" sz="2000" dirty="0" err="1" smtClean="0"/>
              <a:t>LoRaWAN</a:t>
            </a:r>
            <a:r>
              <a:rPr lang="en-US" sz="2000" dirty="0" smtClean="0"/>
              <a:t> packet starts with a </a:t>
            </a:r>
            <a:r>
              <a:rPr lang="en-US" sz="2000" b="1" dirty="0" smtClean="0"/>
              <a:t>preamble of 10 chirps </a:t>
            </a:r>
            <a:r>
              <a:rPr lang="en-US" sz="2000" dirty="0"/>
              <a:t>&amp;</a:t>
            </a:r>
            <a:r>
              <a:rPr lang="en-US" sz="2000" dirty="0" smtClean="0"/>
              <a:t> 6 </a:t>
            </a:r>
            <a:r>
              <a:rPr lang="en-US" sz="2000" b="1" dirty="0" smtClean="0"/>
              <a:t>synchronization chirps </a:t>
            </a:r>
            <a:r>
              <a:rPr lang="en-US" sz="2000" dirty="0" smtClean="0"/>
              <a:t>followed by the data. </a:t>
            </a:r>
          </a:p>
          <a:p>
            <a:r>
              <a:rPr lang="en-US" sz="2400" dirty="0" smtClean="0"/>
              <a:t>All chirps </a:t>
            </a:r>
            <a:r>
              <a:rPr lang="en-US" sz="2400" dirty="0"/>
              <a:t>have practically the same time duration</a:t>
            </a:r>
            <a:endParaRPr lang="en-US" sz="2400" dirty="0" smtClean="0"/>
          </a:p>
          <a:p>
            <a:r>
              <a:rPr lang="en-US" sz="2400" dirty="0" smtClean="0"/>
              <a:t>Each chirp can modulate multiple chips (data bits)</a:t>
            </a:r>
          </a:p>
          <a:p>
            <a:pPr lvl="1"/>
            <a:r>
              <a:rPr lang="en-US" sz="2000" dirty="0" smtClean="0"/>
              <a:t>The number of data bits modulated depends on the parameter Spreading Factor (SF), e.g.,</a:t>
            </a:r>
          </a:p>
          <a:p>
            <a:pPr marL="457200" lvl="1" indent="0">
              <a:buNone/>
            </a:pPr>
            <a:r>
              <a:rPr lang="en-US" sz="2000" dirty="0" smtClean="0"/>
              <a:t>     nine bits can be encoded in a chirp using SF9. </a:t>
            </a:r>
          </a:p>
          <a:p>
            <a:r>
              <a:rPr lang="en-US" sz="2400" dirty="0"/>
              <a:t>H</a:t>
            </a:r>
            <a:r>
              <a:rPr lang="en-US" sz="2400" dirty="0" smtClean="0"/>
              <a:t>igher SF takes </a:t>
            </a:r>
            <a:r>
              <a:rPr lang="en-US" sz="2400" b="1" dirty="0" smtClean="0"/>
              <a:t>more time on air </a:t>
            </a:r>
            <a:r>
              <a:rPr lang="en-US" sz="2400" dirty="0"/>
              <a:t>&amp;</a:t>
            </a:r>
            <a:r>
              <a:rPr lang="en-US" sz="2400" dirty="0" smtClean="0"/>
              <a:t> </a:t>
            </a:r>
            <a:r>
              <a:rPr lang="en-US" sz="2400" b="1" dirty="0" smtClean="0"/>
              <a:t>reduces the data rate </a:t>
            </a:r>
            <a:r>
              <a:rPr lang="en-US" sz="2400" dirty="0" smtClean="0"/>
              <a:t>but </a:t>
            </a:r>
            <a:r>
              <a:rPr lang="en-US" sz="2400" b="1" dirty="0" smtClean="0"/>
              <a:t>improves resilience to noise</a:t>
            </a:r>
            <a:r>
              <a:rPr lang="en-US" sz="2400" dirty="0" smtClean="0"/>
              <a:t>.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err="1" smtClean="0"/>
              <a:t>LoRa</a:t>
            </a:r>
            <a:r>
              <a:rPr lang="en-US" sz="2400" dirty="0" smtClean="0"/>
              <a:t> modulation parameters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Bandwidth:125KHz, 250KHz and 500KHz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Code Rate:  4/5, 4/6, 4/7 or 4/8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80327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286" y="1582341"/>
            <a:ext cx="11931589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Chirp Spread Spectrum is Robust Against Multipath Fading</a:t>
            </a:r>
          </a:p>
          <a:p>
            <a:endParaRPr lang="en-US" dirty="0" smtClean="0"/>
          </a:p>
          <a:p>
            <a:r>
              <a:rPr lang="en-US" dirty="0" smtClean="0"/>
              <a:t>The original signal from the transmitter reaches the receiver with several echoes &amp; reflections from buildings and other environmental surroundings due to multipath propagation.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</a:t>
            </a:r>
            <a:r>
              <a:rPr lang="en-US" dirty="0" smtClean="0"/>
              <a:t>eflections reach the receiver </a:t>
            </a:r>
            <a:r>
              <a:rPr lang="en-US" b="1" dirty="0" smtClean="0"/>
              <a:t>in or out of phase</a:t>
            </a:r>
            <a:r>
              <a:rPr lang="en-US" dirty="0" smtClean="0"/>
              <a:t>. Some frequencies will be amplified or attenuated depending on the conditions. This leads to a disconnection of the </a:t>
            </a:r>
            <a:r>
              <a:rPr lang="en-US" b="1" dirty="0" smtClean="0"/>
              <a:t>communication link of narrowband transmission systems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In CSS, however,  the </a:t>
            </a:r>
            <a:r>
              <a:rPr lang="en-US" b="1" dirty="0" smtClean="0"/>
              <a:t>amplified &amp; attenuated signals are in balance </a:t>
            </a:r>
            <a:r>
              <a:rPr lang="en-US" dirty="0" smtClean="0"/>
              <a:t>because all energy shares (which are </a:t>
            </a:r>
            <a:r>
              <a:rPr lang="en-US" b="1" dirty="0" smtClean="0"/>
              <a:t>spread over the bandwidth of 80 MHz</a:t>
            </a:r>
            <a:r>
              <a:rPr lang="en-US" dirty="0" smtClean="0"/>
              <a:t>) are collected (integrated broadband technique).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500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210" y="1042737"/>
            <a:ext cx="12430210" cy="5630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3101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11"/>
            <a:ext cx="10515600" cy="1325563"/>
          </a:xfrm>
        </p:spPr>
        <p:txBody>
          <a:bodyPr/>
          <a:lstStyle/>
          <a:p>
            <a:r>
              <a:rPr lang="en-US" dirty="0"/>
              <a:t>Chirp spread spectrum</a:t>
            </a:r>
            <a:br>
              <a:rPr lang="en-US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677" y="1825625"/>
            <a:ext cx="1195822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Uses </a:t>
            </a:r>
            <a:r>
              <a:rPr lang="en-US" sz="2400" dirty="0"/>
              <a:t>wideband linear frequency modulated </a:t>
            </a:r>
            <a:r>
              <a:rPr lang="en-US" sz="2400" dirty="0">
                <a:hlinkClick r:id="rId2" tooltip="Chirp"/>
              </a:rPr>
              <a:t>chirp</a:t>
            </a:r>
            <a:r>
              <a:rPr lang="en-US" sz="2400" dirty="0"/>
              <a:t> pulses to </a:t>
            </a:r>
            <a:r>
              <a:rPr lang="en-US" sz="2400" dirty="0">
                <a:hlinkClick r:id="rId3" tooltip="Encoder"/>
              </a:rPr>
              <a:t>encode</a:t>
            </a:r>
            <a:r>
              <a:rPr lang="en-US" sz="2400" dirty="0"/>
              <a:t> information</a:t>
            </a:r>
            <a:endParaRPr lang="el-GR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78781" y="4199666"/>
            <a:ext cx="83437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Resistant to Doppler effect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Ideal </a:t>
            </a:r>
            <a:r>
              <a:rPr lang="en-US" dirty="0"/>
              <a:t>for applications requiring low power usage </a:t>
            </a:r>
            <a:r>
              <a:rPr lang="en-US" dirty="0" smtClean="0"/>
              <a:t>&amp; needing </a:t>
            </a:r>
            <a:r>
              <a:rPr lang="en-US" dirty="0"/>
              <a:t>relatively low data rates </a:t>
            </a:r>
            <a:endParaRPr lang="en-US" dirty="0" smtClean="0"/>
          </a:p>
          <a:p>
            <a:endParaRPr lang="el-GR" dirty="0"/>
          </a:p>
        </p:txBody>
      </p:sp>
      <p:sp>
        <p:nvSpPr>
          <p:cNvPr id="12" name="TextBox 11"/>
          <p:cNvSpPr txBox="1"/>
          <p:nvPr/>
        </p:nvSpPr>
        <p:spPr>
          <a:xfrm>
            <a:off x="245616" y="3276833"/>
            <a:ext cx="11783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Does not add any pseudo-random elements to the signal to help distinguish it from noise on the channel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It relies on the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linear nature </a:t>
            </a:r>
            <a:r>
              <a:rPr lang="en-US" dirty="0" smtClean="0"/>
              <a:t>of the chirp pulse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0839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l-GR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l-GR" dirty="0" smtClean="0"/>
              <a:t>From Lampe</a:t>
            </a:r>
            <a:r>
              <a:rPr lang="en-US" altLang="el-GR" dirty="0"/>
              <a:t>, </a:t>
            </a:r>
            <a:r>
              <a:rPr lang="en-US" altLang="el-GR" dirty="0" err="1"/>
              <a:t>Ianelli</a:t>
            </a:r>
            <a:r>
              <a:rPr lang="en-US" altLang="el-GR" dirty="0"/>
              <a:t>, </a:t>
            </a:r>
            <a:r>
              <a:rPr lang="en-US" altLang="el-GR" dirty="0" err="1" smtClean="0"/>
              <a:t>Nanotron’s</a:t>
            </a:r>
            <a:r>
              <a:rPr lang="en-US" altLang="el-GR" dirty="0" smtClean="0"/>
              <a:t> presentation</a:t>
            </a:r>
            <a:endParaRPr lang="en-US" altLang="el-GR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l-GR" dirty="0"/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2259014" y="201295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 altLang="el-GR"/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2187576" y="158115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 altLang="el-GR"/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1033063" y="524907"/>
            <a:ext cx="78692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 sz="2400" b="1" dirty="0">
                <a:latin typeface="Arial" panose="020B0604020202020204" pitchFamily="34" charset="0"/>
              </a:rPr>
              <a:t>Resistance against Doppler effect:</a:t>
            </a:r>
          </a:p>
          <a:p>
            <a:r>
              <a:rPr lang="en-US" altLang="el-GR" sz="2000" dirty="0">
                <a:latin typeface="Arial" panose="020B0604020202020204" pitchFamily="34" charset="0"/>
              </a:rPr>
              <a:t>The Doppler effect causes a frequency shift of the chirp pulse, which</a:t>
            </a:r>
          </a:p>
          <a:p>
            <a:r>
              <a:rPr lang="en-US" altLang="el-GR" sz="2000" dirty="0">
                <a:latin typeface="Arial" panose="020B0604020202020204" pitchFamily="34" charset="0"/>
              </a:rPr>
              <a:t>introduces</a:t>
            </a:r>
            <a:r>
              <a:rPr lang="en-US" altLang="el-GR" dirty="0"/>
              <a:t> </a:t>
            </a:r>
            <a:r>
              <a:rPr lang="en-US" altLang="el-GR" sz="2000" dirty="0">
                <a:latin typeface="Arial" panose="020B0604020202020204" pitchFamily="34" charset="0"/>
              </a:rPr>
              <a:t>a negligible shift of the baseband signal on the time axis.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1407219" y="2254766"/>
            <a:ext cx="7797800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 sz="2000" b="1" dirty="0">
                <a:latin typeface="Arial" panose="020B0604020202020204" pitchFamily="34" charset="0"/>
              </a:rPr>
              <a:t>Example:</a:t>
            </a:r>
            <a:endParaRPr lang="en-US" altLang="el-GR" sz="2000" dirty="0">
              <a:latin typeface="Arial" panose="020B0604020202020204" pitchFamily="34" charset="0"/>
            </a:endParaRPr>
          </a:p>
          <a:p>
            <a:pPr lvl="1"/>
            <a:r>
              <a:rPr lang="en-US" altLang="el-GR" sz="2000" dirty="0">
                <a:latin typeface="Arial" panose="020B0604020202020204" pitchFamily="34" charset="0"/>
              </a:rPr>
              <a:t>Bandwidth of the chirp				80 MHz</a:t>
            </a:r>
          </a:p>
          <a:p>
            <a:pPr lvl="1"/>
            <a:r>
              <a:rPr lang="en-US" altLang="el-GR" sz="2000" dirty="0">
                <a:latin typeface="Arial" panose="020B0604020202020204" pitchFamily="34" charset="0"/>
              </a:rPr>
              <a:t>Duration of the chirp					1 µs</a:t>
            </a:r>
          </a:p>
          <a:p>
            <a:pPr lvl="1"/>
            <a:r>
              <a:rPr lang="en-US" altLang="el-GR" sz="2000" dirty="0">
                <a:latin typeface="Arial" panose="020B0604020202020204" pitchFamily="34" charset="0"/>
              </a:rPr>
              <a:t>Center frequency of the chirp (ISM band)		2.442 GHz</a:t>
            </a:r>
          </a:p>
          <a:p>
            <a:pPr lvl="1"/>
            <a:r>
              <a:rPr lang="en-US" altLang="el-GR" sz="2000" dirty="0">
                <a:latin typeface="Arial" panose="020B0604020202020204" pitchFamily="34" charset="0"/>
              </a:rPr>
              <a:t>Relative speed between transmitter and receiver	2000 km/h</a:t>
            </a:r>
          </a:p>
          <a:p>
            <a:pPr lvl="1"/>
            <a:r>
              <a:rPr lang="en-US" altLang="el-GR" sz="2000" dirty="0">
                <a:latin typeface="Arial" panose="020B0604020202020204" pitchFamily="34" charset="0"/>
              </a:rPr>
              <a:t>Frequency shift due to Doppler effect		4.52 kHz</a:t>
            </a:r>
          </a:p>
          <a:p>
            <a:pPr lvl="1"/>
            <a:r>
              <a:rPr lang="en-US" altLang="el-GR" sz="2000" dirty="0">
                <a:latin typeface="Arial" panose="020B0604020202020204" pitchFamily="34" charset="0"/>
              </a:rPr>
              <a:t>Equivalent shift of the message on the time axis	56.5 </a:t>
            </a:r>
            <a:r>
              <a:rPr lang="en-US" altLang="el-GR" sz="2000" dirty="0" err="1">
                <a:latin typeface="Arial" panose="020B0604020202020204" pitchFamily="34" charset="0"/>
              </a:rPr>
              <a:t>ps</a:t>
            </a:r>
            <a:endParaRPr lang="en-US" altLang="el-GR" sz="2000" dirty="0">
              <a:latin typeface="Arial" panose="020B0604020202020204" pitchFamily="34" charset="0"/>
            </a:endParaRPr>
          </a:p>
          <a:p>
            <a:pPr lvl="1"/>
            <a:endParaRPr lang="en-US" altLang="el-GR" sz="2000" dirty="0">
              <a:latin typeface="Arial" panose="020B0604020202020204" pitchFamily="34" charset="0"/>
            </a:endParaRPr>
          </a:p>
          <a:p>
            <a:r>
              <a:rPr lang="en-US" altLang="el-GR" b="1" dirty="0">
                <a:latin typeface="Arial" panose="020B0604020202020204" pitchFamily="34" charset="0"/>
              </a:rPr>
              <a:t>Note:</a:t>
            </a:r>
          </a:p>
          <a:p>
            <a:pPr lvl="1"/>
            <a:r>
              <a:rPr lang="en-US" altLang="el-GR" dirty="0">
                <a:latin typeface="Arial" panose="020B0604020202020204" pitchFamily="34" charset="0"/>
              </a:rPr>
              <a:t>2000 km/h is equivalent to 1243 miles/hour</a:t>
            </a:r>
          </a:p>
        </p:txBody>
      </p:sp>
    </p:spTree>
    <p:extLst>
      <p:ext uri="{BB962C8B-B14F-4D97-AF65-F5344CB8AC3E}">
        <p14:creationId xmlns:p14="http://schemas.microsoft.com/office/powerpoint/2010/main" val="395375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664" y="-26511"/>
            <a:ext cx="8037094" cy="6887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1644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3541545"/>
            <a:ext cx="626745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80210"/>
            <a:ext cx="9534525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4226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https://www.link-labs.com/blog/what-is-lora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9102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LoRa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21" y="1825625"/>
            <a:ext cx="11806990" cy="4351338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ransmits </a:t>
            </a:r>
            <a:r>
              <a:rPr lang="en-US" dirty="0"/>
              <a:t>over license-free sub-gigahertz radio frequency bands like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169 MHz, 433 MHz, 868 MHz (Europe) and 915 MHz (North America). </a:t>
            </a:r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 smtClean="0"/>
              <a:t>Enables </a:t>
            </a:r>
            <a:r>
              <a:rPr lang="en-US" dirty="0"/>
              <a:t>very-long-range transmissions (more than 10 km in rural areas) with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low power consumption</a:t>
            </a:r>
            <a:endParaRPr lang="el-GR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421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148" y="224589"/>
            <a:ext cx="10515600" cy="1325563"/>
          </a:xfrm>
        </p:spPr>
        <p:txBody>
          <a:bodyPr/>
          <a:lstStyle/>
          <a:p>
            <a:r>
              <a:rPr lang="en-US" dirty="0" err="1"/>
              <a:t>LoRaWAN</a:t>
            </a:r>
            <a:r>
              <a:rPr lang="en-US" dirty="0"/>
              <a:t> </a:t>
            </a:r>
            <a:r>
              <a:rPr lang="en-US" dirty="0" smtClean="0"/>
              <a:t>Network Architecture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809582"/>
            <a:ext cx="12192000" cy="4351338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eployed </a:t>
            </a:r>
            <a:r>
              <a:rPr lang="en-US" dirty="0"/>
              <a:t>in a star-of-stars topology </a:t>
            </a:r>
            <a:endParaRPr lang="en-US" dirty="0" smtClean="0"/>
          </a:p>
          <a:p>
            <a:r>
              <a:rPr lang="en-US" dirty="0" smtClean="0"/>
              <a:t>Have </a:t>
            </a:r>
            <a:r>
              <a:rPr lang="en-US" dirty="0"/>
              <a:t>base stations relaying the data </a:t>
            </a:r>
            <a:r>
              <a:rPr lang="en-US" dirty="0" smtClean="0"/>
              <a:t>between </a:t>
            </a:r>
            <a:r>
              <a:rPr lang="en-US" dirty="0"/>
              <a:t>sensor nodes </a:t>
            </a:r>
            <a:r>
              <a:rPr lang="en-US" dirty="0" smtClean="0"/>
              <a:t>&amp; network server</a:t>
            </a:r>
          </a:p>
          <a:p>
            <a:r>
              <a:rPr lang="en-US" dirty="0" smtClean="0"/>
              <a:t>Communication between sensor nodes &amp; BS goes over the wireless channel utilizing </a:t>
            </a:r>
            <a:r>
              <a:rPr lang="en-US" dirty="0" err="1" smtClean="0"/>
              <a:t>LoRa</a:t>
            </a:r>
            <a:r>
              <a:rPr lang="en-US" dirty="0" smtClean="0"/>
              <a:t> physical layer, whilst the connection between gateways &amp; central server are over a backbone IP-based network</a:t>
            </a:r>
          </a:p>
          <a:p>
            <a:r>
              <a:rPr lang="en-US" b="1" dirty="0"/>
              <a:t>End Nodes </a:t>
            </a:r>
            <a:r>
              <a:rPr lang="en-US" dirty="0"/>
              <a:t>transmit directly to all gateways within range, using </a:t>
            </a:r>
            <a:r>
              <a:rPr lang="en-US" dirty="0" err="1" smtClean="0"/>
              <a:t>LoRa</a:t>
            </a:r>
            <a:endParaRPr lang="en-US" dirty="0"/>
          </a:p>
          <a:p>
            <a:r>
              <a:rPr lang="en-US" b="1" dirty="0"/>
              <a:t>Gateways</a:t>
            </a:r>
            <a:r>
              <a:rPr lang="en-US" dirty="0"/>
              <a:t> relay messages between end-devices &amp;</a:t>
            </a:r>
            <a:r>
              <a:rPr lang="en-US" dirty="0" smtClean="0"/>
              <a:t> </a:t>
            </a:r>
            <a:r>
              <a:rPr lang="en-US" dirty="0"/>
              <a:t>central network server using </a:t>
            </a:r>
            <a:r>
              <a:rPr lang="en-US" dirty="0" smtClean="0"/>
              <a:t>IP</a:t>
            </a:r>
            <a:endParaRPr lang="en-US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10057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09" y="-144379"/>
            <a:ext cx="11503813" cy="5406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9605" y="51956"/>
            <a:ext cx="3883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End Nodes are </a:t>
            </a:r>
            <a:r>
              <a:rPr lang="en-US" dirty="0" err="1"/>
              <a:t>LoRa</a:t>
            </a:r>
            <a:r>
              <a:rPr lang="en-US" dirty="0"/>
              <a:t> embedded sensors</a:t>
            </a: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0" y="5142325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End Nodes </a:t>
            </a:r>
            <a:r>
              <a:rPr lang="en-US" dirty="0" smtClean="0"/>
              <a:t>typically have: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Sensors</a:t>
            </a:r>
            <a:r>
              <a:rPr lang="en-US" dirty="0" smtClean="0"/>
              <a:t>: detect </a:t>
            </a:r>
            <a:r>
              <a:rPr lang="en-US" dirty="0"/>
              <a:t>the changing parameter </a:t>
            </a:r>
            <a:r>
              <a:rPr lang="en-US" dirty="0" err="1"/>
              <a:t>eg</a:t>
            </a:r>
            <a:r>
              <a:rPr lang="en-US" dirty="0"/>
              <a:t>. temperature, humidity, accelerometer, </a:t>
            </a:r>
            <a:r>
              <a:rPr lang="en-US" dirty="0" err="1"/>
              <a:t>gps</a:t>
            </a:r>
            <a:r>
              <a:rPr lang="en-US" dirty="0" smtClean="0"/>
              <a:t>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LoRa</a:t>
            </a:r>
            <a:r>
              <a:rPr lang="en-US" b="1" dirty="0"/>
              <a:t> </a:t>
            </a:r>
            <a:r>
              <a:rPr lang="en-US" b="1" dirty="0" smtClean="0"/>
              <a:t>transponder</a:t>
            </a:r>
            <a:r>
              <a:rPr lang="en-US" dirty="0" smtClean="0"/>
              <a:t>: transmit </a:t>
            </a:r>
            <a:r>
              <a:rPr lang="en-US" dirty="0"/>
              <a:t>signals over </a:t>
            </a:r>
            <a:r>
              <a:rPr lang="en-US" dirty="0" err="1"/>
              <a:t>LoRa</a:t>
            </a:r>
            <a:r>
              <a:rPr lang="en-US" dirty="0"/>
              <a:t> patented radio transmission </a:t>
            </a:r>
            <a:r>
              <a:rPr lang="en-US" dirty="0" smtClean="0"/>
              <a:t>method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optionally </a:t>
            </a:r>
            <a:r>
              <a:rPr lang="en-US" dirty="0"/>
              <a:t>a </a:t>
            </a:r>
            <a:r>
              <a:rPr lang="en-US" b="1" dirty="0"/>
              <a:t>micro-controlle</a:t>
            </a:r>
            <a:r>
              <a:rPr lang="en-US" dirty="0"/>
              <a:t>r (with on board Memory)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6753727" y="6211669"/>
            <a:ext cx="49249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/>
              <a:t>LoRa</a:t>
            </a:r>
            <a:r>
              <a:rPr lang="en-US" dirty="0"/>
              <a:t> sensors can transmit signals over distances </a:t>
            </a:r>
            <a:r>
              <a:rPr lang="en-US" b="1" dirty="0"/>
              <a:t>from 1km — 10km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4121589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505" y="-108482"/>
            <a:ext cx="10475495" cy="4923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753727" y="6211669"/>
            <a:ext cx="4924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endParaRPr lang="el-GR" b="1" dirty="0"/>
          </a:p>
        </p:txBody>
      </p:sp>
      <p:sp>
        <p:nvSpPr>
          <p:cNvPr id="2" name="Rectangle 1"/>
          <p:cNvSpPr/>
          <p:nvPr/>
        </p:nvSpPr>
        <p:spPr>
          <a:xfrm>
            <a:off x="2823410" y="5264095"/>
            <a:ext cx="10082463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/>
              <a:t>Network servers </a:t>
            </a:r>
            <a:r>
              <a:rPr lang="en-US" b="1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cloud </a:t>
            </a:r>
            <a:r>
              <a:rPr lang="en-US" dirty="0"/>
              <a:t>based platform </a:t>
            </a:r>
            <a:r>
              <a:rPr lang="en-US" dirty="0" smtClean="0"/>
              <a:t>solutions, e.g., The </a:t>
            </a:r>
            <a:r>
              <a:rPr lang="en-US" dirty="0"/>
              <a:t>Things Network (TTN) or </a:t>
            </a:r>
            <a:r>
              <a:rPr lang="en-US" dirty="0" err="1" smtClean="0"/>
              <a:t>LoRIOT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connect to </a:t>
            </a:r>
            <a:r>
              <a:rPr lang="en-US" dirty="0"/>
              <a:t>gateways &amp;</a:t>
            </a:r>
            <a:r>
              <a:rPr lang="en-US" dirty="0" smtClean="0"/>
              <a:t> </a:t>
            </a:r>
            <a:r>
              <a:rPr lang="en-US" dirty="0"/>
              <a:t>de-dup data packets, and then routes it to the relevant </a:t>
            </a:r>
            <a:r>
              <a:rPr lang="en-US" dirty="0" smtClean="0"/>
              <a:t>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can </a:t>
            </a:r>
            <a:r>
              <a:rPr lang="en-US" dirty="0"/>
              <a:t>be used for both uplink (i.e. sensor to application) or downlink (i.e. application to sensor) communication</a:t>
            </a:r>
            <a:endParaRPr lang="el-GR" dirty="0"/>
          </a:p>
        </p:txBody>
      </p:sp>
      <p:sp>
        <p:nvSpPr>
          <p:cNvPr id="3" name="Rectangle 2"/>
          <p:cNvSpPr/>
          <p:nvPr/>
        </p:nvSpPr>
        <p:spPr>
          <a:xfrm>
            <a:off x="-1" y="3943269"/>
            <a:ext cx="2823411" cy="2862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/>
              <a:t>Gateways </a:t>
            </a: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always </a:t>
            </a:r>
            <a:r>
              <a:rPr lang="en-US" dirty="0"/>
              <a:t>connected to </a:t>
            </a:r>
            <a:r>
              <a:rPr lang="en-US" dirty="0" smtClean="0"/>
              <a:t>power 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connect </a:t>
            </a:r>
            <a:r>
              <a:rPr lang="en-US" dirty="0"/>
              <a:t>to </a:t>
            </a:r>
            <a:r>
              <a:rPr lang="en-US" dirty="0" smtClean="0"/>
              <a:t>network </a:t>
            </a:r>
            <a:r>
              <a:rPr lang="en-US" dirty="0"/>
              <a:t>server via standard IP connections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act </a:t>
            </a:r>
            <a:r>
              <a:rPr lang="en-US" dirty="0"/>
              <a:t>as a transparent bridge, simply converting RF packets to IP packets </a:t>
            </a:r>
            <a:r>
              <a:rPr lang="en-US" dirty="0" smtClean="0"/>
              <a:t> &amp; vice </a:t>
            </a:r>
            <a:r>
              <a:rPr lang="en-US" dirty="0"/>
              <a:t>versa.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69995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947" y="0"/>
            <a:ext cx="10515600" cy="1325563"/>
          </a:xfrm>
        </p:spPr>
        <p:txBody>
          <a:bodyPr/>
          <a:lstStyle/>
          <a:p>
            <a:r>
              <a:rPr lang="en-US" b="1" dirty="0" err="1"/>
              <a:t>LoRaWAN</a:t>
            </a:r>
            <a:r>
              <a:rPr lang="en-US" b="1" dirty="0"/>
              <a:t> Security</a:t>
            </a:r>
            <a:br>
              <a:rPr lang="en-US" b="1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3414"/>
            <a:ext cx="12192000" cy="587458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</a:t>
            </a:r>
            <a:r>
              <a:rPr lang="en-US" dirty="0" smtClean="0"/>
              <a:t>or </a:t>
            </a:r>
            <a:r>
              <a:rPr lang="en-US" dirty="0"/>
              <a:t>the network </a:t>
            </a:r>
            <a:r>
              <a:rPr lang="en-US" dirty="0" smtClean="0"/>
              <a:t>and </a:t>
            </a:r>
            <a:r>
              <a:rPr lang="en-US" dirty="0"/>
              <a:t>for the </a:t>
            </a:r>
            <a:r>
              <a:rPr lang="en-US" dirty="0" smtClean="0"/>
              <a:t>application</a:t>
            </a:r>
          </a:p>
          <a:p>
            <a:r>
              <a:rPr lang="en-US" dirty="0" smtClean="0"/>
              <a:t>Network </a:t>
            </a:r>
            <a:r>
              <a:rPr lang="en-US" dirty="0"/>
              <a:t>security ensures authenticity of the node in the network </a:t>
            </a:r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pplication </a:t>
            </a:r>
            <a:r>
              <a:rPr lang="en-US" dirty="0"/>
              <a:t>layer </a:t>
            </a:r>
            <a:r>
              <a:rPr lang="en-US" dirty="0" smtClean="0"/>
              <a:t>security </a:t>
            </a:r>
            <a:r>
              <a:rPr lang="en-US" dirty="0"/>
              <a:t>ensures the network operator does not have access to the end user’s application </a:t>
            </a:r>
            <a:r>
              <a:rPr lang="en-US" dirty="0" smtClean="0"/>
              <a:t>data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 err="1"/>
              <a:t>LoRaWAN</a:t>
            </a:r>
            <a:r>
              <a:rPr lang="en-US" dirty="0"/>
              <a:t> specification defines two layers of cryptography:</a:t>
            </a:r>
          </a:p>
          <a:p>
            <a:r>
              <a:rPr lang="en-US" dirty="0"/>
              <a:t>A unique 128-bit Network Session Key shared between </a:t>
            </a:r>
            <a:r>
              <a:rPr lang="en-US" b="1" dirty="0">
                <a:solidFill>
                  <a:srgbClr val="7030A0"/>
                </a:solidFill>
              </a:rPr>
              <a:t>the end-device </a:t>
            </a:r>
            <a:r>
              <a:rPr lang="en-US" b="1" dirty="0" smtClean="0">
                <a:solidFill>
                  <a:srgbClr val="7030A0"/>
                </a:solidFill>
              </a:rPr>
              <a:t>&amp; network </a:t>
            </a:r>
            <a:r>
              <a:rPr lang="en-US" b="1" dirty="0">
                <a:solidFill>
                  <a:srgbClr val="7030A0"/>
                </a:solidFill>
              </a:rPr>
              <a:t>server</a:t>
            </a:r>
          </a:p>
          <a:p>
            <a:r>
              <a:rPr lang="en-US" dirty="0"/>
              <a:t>A unique 128-bit Application Session Key (</a:t>
            </a:r>
            <a:r>
              <a:rPr lang="en-US" dirty="0" err="1"/>
              <a:t>AppSKey</a:t>
            </a:r>
            <a:r>
              <a:rPr lang="en-US" dirty="0"/>
              <a:t>) shared </a:t>
            </a:r>
            <a:r>
              <a:rPr lang="en-US" b="1" dirty="0">
                <a:solidFill>
                  <a:srgbClr val="FF0000"/>
                </a:solidFill>
              </a:rPr>
              <a:t>end-to-end at the application level</a:t>
            </a:r>
          </a:p>
          <a:p>
            <a:r>
              <a:rPr lang="en-US" dirty="0"/>
              <a:t>Data over </a:t>
            </a:r>
            <a:r>
              <a:rPr lang="en-US" dirty="0" err="1"/>
              <a:t>LoRaWAN</a:t>
            </a:r>
            <a:r>
              <a:rPr lang="en-US" dirty="0"/>
              <a:t> is encrypted </a:t>
            </a:r>
            <a:r>
              <a:rPr lang="en-US" dirty="0" smtClean="0"/>
              <a:t>twice: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dirty="0" smtClean="0"/>
              <a:t>ensor </a:t>
            </a:r>
            <a:r>
              <a:rPr lang="en-US" dirty="0"/>
              <a:t>data is encrypted by the </a:t>
            </a:r>
            <a:r>
              <a:rPr lang="en-US" dirty="0" smtClean="0"/>
              <a:t>node </a:t>
            </a:r>
            <a:r>
              <a:rPr lang="en-US" dirty="0"/>
              <a:t>and then </a:t>
            </a:r>
            <a:r>
              <a:rPr lang="en-US" dirty="0" smtClean="0"/>
              <a:t>encrypted </a:t>
            </a:r>
            <a:r>
              <a:rPr lang="en-US" dirty="0"/>
              <a:t>again by the </a:t>
            </a:r>
            <a:r>
              <a:rPr lang="en-US" dirty="0" err="1"/>
              <a:t>LoRaWAN</a:t>
            </a:r>
            <a:r>
              <a:rPr lang="en-US" dirty="0"/>
              <a:t> protocol; only then is it sent to the </a:t>
            </a:r>
            <a:r>
              <a:rPr lang="en-US" dirty="0" err="1"/>
              <a:t>LoRa</a:t>
            </a:r>
            <a:r>
              <a:rPr lang="en-US" dirty="0"/>
              <a:t> Gateway.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Gateway sends data over normal IP network to the network server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The Network server has the Network Session </a:t>
            </a:r>
            <a:r>
              <a:rPr lang="en-US" dirty="0" smtClean="0"/>
              <a:t>Keys &amp; </a:t>
            </a:r>
            <a:r>
              <a:rPr lang="en-US" dirty="0"/>
              <a:t>decrypts the </a:t>
            </a:r>
            <a:r>
              <a:rPr lang="en-US" dirty="0" err="1"/>
              <a:t>LoRaWAN</a:t>
            </a:r>
            <a:r>
              <a:rPr lang="en-US" dirty="0"/>
              <a:t> data. It then passes the data to the Application server which decrypts the sensor data, using the Application Session </a:t>
            </a:r>
            <a:r>
              <a:rPr lang="en-US" dirty="0" smtClean="0"/>
              <a:t>Key.</a:t>
            </a:r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22227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Low Power Wide Area Networking (LPWAN)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</a:t>
            </a:r>
            <a:r>
              <a:rPr lang="en-US" dirty="0" smtClean="0"/>
              <a:t>onventional </a:t>
            </a:r>
            <a:r>
              <a:rPr lang="en-US" dirty="0" err="1" smtClean="0"/>
              <a:t>IoT</a:t>
            </a:r>
            <a:r>
              <a:rPr lang="en-US" dirty="0" smtClean="0"/>
              <a:t> networking technologies like </a:t>
            </a:r>
            <a:r>
              <a:rPr lang="en-US" dirty="0" err="1" smtClean="0"/>
              <a:t>Zigbee</a:t>
            </a:r>
            <a:r>
              <a:rPr lang="en-US" dirty="0" smtClean="0"/>
              <a:t> and Bluetooth can only provide a shorter range</a:t>
            </a:r>
          </a:p>
          <a:p>
            <a:r>
              <a:rPr lang="en-US" dirty="0" smtClean="0"/>
              <a:t>LPWAN employs simple network topology &amp; </a:t>
            </a:r>
            <a:r>
              <a:rPr lang="en-US" dirty="0" smtClean="0">
                <a:solidFill>
                  <a:srgbClr val="FF0000"/>
                </a:solidFill>
              </a:rPr>
              <a:t>long distance </a:t>
            </a:r>
            <a:r>
              <a:rPr lang="en-US" dirty="0" smtClean="0"/>
              <a:t>communication with </a:t>
            </a:r>
            <a:r>
              <a:rPr lang="en-US" dirty="0" smtClean="0">
                <a:solidFill>
                  <a:srgbClr val="FF0000"/>
                </a:solidFill>
              </a:rPr>
              <a:t>low data rates </a:t>
            </a:r>
            <a:r>
              <a:rPr lang="en-US" dirty="0" smtClean="0"/>
              <a:t>to attain </a:t>
            </a:r>
            <a:r>
              <a:rPr lang="en-US" dirty="0" smtClean="0">
                <a:solidFill>
                  <a:srgbClr val="FF0000"/>
                </a:solidFill>
              </a:rPr>
              <a:t>high energy efficiency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LPWAN technologies can be divided into three categories:</a:t>
            </a:r>
          </a:p>
          <a:p>
            <a:r>
              <a:rPr lang="en-US" dirty="0" smtClean="0"/>
              <a:t>networks based on cellular infrastructure </a:t>
            </a:r>
          </a:p>
          <a:p>
            <a:r>
              <a:rPr lang="en-US" dirty="0" smtClean="0"/>
              <a:t>networks using third-party infrastructure</a:t>
            </a:r>
          </a:p>
          <a:p>
            <a:r>
              <a:rPr lang="en-US" dirty="0" smtClean="0"/>
              <a:t>autonomous LPWAN networks without any third party infrastructure [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30828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79" y="365125"/>
            <a:ext cx="11871158" cy="1325563"/>
          </a:xfrm>
        </p:spPr>
        <p:txBody>
          <a:bodyPr>
            <a:normAutofit/>
          </a:bodyPr>
          <a:lstStyle/>
          <a:p>
            <a:r>
              <a:rPr lang="en-US" sz="3600" dirty="0"/>
              <a:t>LPWAN </a:t>
            </a:r>
            <a:r>
              <a:rPr lang="en-US" sz="3600" dirty="0" smtClean="0"/>
              <a:t>Technologies in </a:t>
            </a:r>
            <a:r>
              <a:rPr lang="en-US" sz="3600" dirty="0"/>
              <a:t>the </a:t>
            </a:r>
            <a:r>
              <a:rPr lang="en-US" sz="3600" dirty="0" smtClean="0"/>
              <a:t>Market: </a:t>
            </a:r>
            <a:r>
              <a:rPr lang="en-US" sz="3600" dirty="0" err="1" smtClean="0"/>
              <a:t>SigFox</a:t>
            </a:r>
            <a:r>
              <a:rPr lang="en-US" sz="3600" dirty="0" smtClean="0"/>
              <a:t>, NB-</a:t>
            </a:r>
            <a:r>
              <a:rPr lang="en-US" sz="3600" dirty="0" err="1" smtClean="0"/>
              <a:t>IoT</a:t>
            </a:r>
            <a:r>
              <a:rPr lang="en-US" sz="3600" dirty="0" smtClean="0"/>
              <a:t>, </a:t>
            </a:r>
            <a:r>
              <a:rPr lang="en-US" sz="3600" dirty="0" err="1" smtClean="0"/>
              <a:t>LoRaWAN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err="1" smtClean="0"/>
              <a:t>SigFox</a:t>
            </a:r>
            <a:endParaRPr lang="en-US" dirty="0" smtClean="0"/>
          </a:p>
          <a:p>
            <a:pPr lvl="1"/>
            <a:r>
              <a:rPr lang="en-US" dirty="0" smtClean="0"/>
              <a:t>global </a:t>
            </a:r>
            <a:r>
              <a:rPr lang="en-US" dirty="0"/>
              <a:t>coverage </a:t>
            </a:r>
            <a:r>
              <a:rPr lang="en-US" dirty="0" smtClean="0"/>
              <a:t>by </a:t>
            </a:r>
            <a:r>
              <a:rPr lang="en-US" dirty="0"/>
              <a:t>means of a </a:t>
            </a:r>
            <a:r>
              <a:rPr lang="en-US" b="1" dirty="0">
                <a:solidFill>
                  <a:srgbClr val="0070C0"/>
                </a:solidFill>
              </a:rPr>
              <a:t>single operator network</a:t>
            </a:r>
            <a:r>
              <a:rPr lang="en-US" dirty="0"/>
              <a:t>, with roll-outs in different countries performed by </a:t>
            </a:r>
            <a:r>
              <a:rPr lang="en-US" dirty="0" smtClean="0"/>
              <a:t>a number </a:t>
            </a:r>
            <a:r>
              <a:rPr lang="en-US" dirty="0"/>
              <a:t>of member </a:t>
            </a:r>
            <a:r>
              <a:rPr lang="en-US" dirty="0" smtClean="0"/>
              <a:t>companies</a:t>
            </a:r>
          </a:p>
          <a:p>
            <a:r>
              <a:rPr lang="en-US" dirty="0" smtClean="0"/>
              <a:t>NB-</a:t>
            </a:r>
            <a:r>
              <a:rPr lang="en-US" dirty="0" err="1" smtClean="0"/>
              <a:t>IoT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offered </a:t>
            </a:r>
            <a:r>
              <a:rPr lang="en-US" dirty="0"/>
              <a:t>by </a:t>
            </a:r>
            <a:r>
              <a:rPr lang="en-US" b="1" dirty="0">
                <a:solidFill>
                  <a:srgbClr val="FF0000"/>
                </a:solidFill>
              </a:rPr>
              <a:t>telecommunication</a:t>
            </a:r>
            <a:r>
              <a:rPr lang="en-US" dirty="0"/>
              <a:t> companies as </a:t>
            </a:r>
            <a:r>
              <a:rPr lang="en-US" dirty="0" smtClean="0"/>
              <a:t>an </a:t>
            </a:r>
            <a:r>
              <a:rPr lang="en-US" dirty="0" err="1" smtClean="0"/>
              <a:t>IoT</a:t>
            </a:r>
            <a:r>
              <a:rPr lang="en-US" dirty="0" smtClean="0"/>
              <a:t> </a:t>
            </a:r>
            <a:r>
              <a:rPr lang="en-US" dirty="0"/>
              <a:t>communication alternative to sub-GHz LPWAN technologies. </a:t>
            </a:r>
            <a:endParaRPr lang="en-US" dirty="0" smtClean="0"/>
          </a:p>
          <a:p>
            <a:pPr lvl="1"/>
            <a:r>
              <a:rPr lang="en-US" dirty="0" smtClean="0"/>
              <a:t>operates </a:t>
            </a:r>
            <a:r>
              <a:rPr lang="en-US" dirty="0"/>
              <a:t>in </a:t>
            </a:r>
            <a:r>
              <a:rPr lang="en-US" dirty="0" smtClean="0"/>
              <a:t>licensed spectrum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offers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higher traffic reliability compared </a:t>
            </a:r>
            <a:r>
              <a:rPr lang="en-US" dirty="0"/>
              <a:t>to other sub-GHz </a:t>
            </a:r>
            <a:r>
              <a:rPr lang="en-US" dirty="0" smtClean="0"/>
              <a:t>technologies</a:t>
            </a:r>
          </a:p>
          <a:p>
            <a:r>
              <a:rPr lang="en-US" dirty="0" smtClean="0"/>
              <a:t> </a:t>
            </a:r>
            <a:r>
              <a:rPr lang="en-US" dirty="0" err="1"/>
              <a:t>LoRaWAN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private </a:t>
            </a:r>
            <a:r>
              <a:rPr lang="en-US" dirty="0"/>
              <a:t>network deployments &amp;</a:t>
            </a:r>
            <a:r>
              <a:rPr lang="en-US" dirty="0" smtClean="0"/>
              <a:t> </a:t>
            </a:r>
            <a:r>
              <a:rPr lang="en-US" dirty="0"/>
              <a:t>easy </a:t>
            </a:r>
            <a:r>
              <a:rPr lang="en-US" dirty="0" smtClean="0"/>
              <a:t>integration with </a:t>
            </a:r>
            <a:r>
              <a:rPr lang="en-US" dirty="0"/>
              <a:t>a number of world-wide network platforms (e.g., The Things </a:t>
            </a:r>
            <a:r>
              <a:rPr lang="en-US" dirty="0" smtClean="0"/>
              <a:t>Network)</a:t>
            </a:r>
          </a:p>
          <a:p>
            <a:pPr lvl="1"/>
            <a:r>
              <a:rPr lang="en-US" dirty="0" smtClean="0"/>
              <a:t>open access specification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70712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1063</Words>
  <Application>Microsoft Office PowerPoint</Application>
  <PresentationFormat>Custom</PresentationFormat>
  <Paragraphs>125</Paragraphs>
  <Slides>24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Office Theme</vt:lpstr>
      <vt:lpstr>Formel</vt:lpstr>
      <vt:lpstr>Equation</vt:lpstr>
      <vt:lpstr>PowerPoint Presentation</vt:lpstr>
      <vt:lpstr>PowerPoint Presentation</vt:lpstr>
      <vt:lpstr>LoRa</vt:lpstr>
      <vt:lpstr>LoRaWAN Network Architecture</vt:lpstr>
      <vt:lpstr>PowerPoint Presentation</vt:lpstr>
      <vt:lpstr>PowerPoint Presentation</vt:lpstr>
      <vt:lpstr>LoRaWAN Security </vt:lpstr>
      <vt:lpstr>Low Power Wide Area Networking (LPWAN)</vt:lpstr>
      <vt:lpstr>LPWAN Technologies in the Market: SigFox, NB-IoT, LoRaWAN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basic Chirp signal</vt:lpstr>
      <vt:lpstr>LoRa</vt:lpstr>
      <vt:lpstr>PowerPoint Presentation</vt:lpstr>
      <vt:lpstr>Chirp spread spectrum </vt:lpstr>
      <vt:lpstr>PowerPoint Presentation</vt:lpstr>
      <vt:lpstr>PowerPoint Presentation</vt:lpstr>
      <vt:lpstr>PowerPoint Presentation</vt:lpstr>
      <vt:lpstr>More info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Papadopouli</dc:creator>
  <cp:lastModifiedBy>Maria Papadopouli</cp:lastModifiedBy>
  <cp:revision>27</cp:revision>
  <dcterms:created xsi:type="dcterms:W3CDTF">2019-11-25T09:41:55Z</dcterms:created>
  <dcterms:modified xsi:type="dcterms:W3CDTF">2019-12-12T06:52:13Z</dcterms:modified>
</cp:coreProperties>
</file>