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7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83" r:id="rId19"/>
    <p:sldId id="277" r:id="rId20"/>
    <p:sldId id="284" r:id="rId21"/>
    <p:sldId id="278" r:id="rId22"/>
    <p:sldId id="279" r:id="rId23"/>
    <p:sldId id="260" r:id="rId24"/>
    <p:sldId id="280" r:id="rId25"/>
    <p:sldId id="281" r:id="rId26"/>
    <p:sldId id="282" r:id="rId27"/>
    <p:sldId id="261" r:id="rId28"/>
    <p:sldId id="262" r:id="rId29"/>
    <p:sldId id="263" r:id="rId30"/>
    <p:sldId id="264" r:id="rId31"/>
    <p:sldId id="265" r:id="rId32"/>
    <p:sldId id="266" r:id="rId33"/>
    <p:sldId id="300" r:id="rId34"/>
    <p:sldId id="274" r:id="rId35"/>
    <p:sldId id="275" r:id="rId36"/>
    <p:sldId id="267" r:id="rId37"/>
    <p:sldId id="268" r:id="rId38"/>
    <p:sldId id="271" r:id="rId39"/>
    <p:sldId id="272" r:id="rId40"/>
    <p:sldId id="273" r:id="rId4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ADFD1-2113-4CC9-ADA6-A03E6C7192AF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F6D9-A420-4F11-937B-5BFAE1B4C5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741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AD67-839C-4314-B4B6-5604512A643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81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4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37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595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35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58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377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542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908" y="1600201"/>
            <a:ext cx="3542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040216" y="1600201"/>
            <a:ext cx="35421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370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no_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0743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4332" y="1600200"/>
            <a:ext cx="40433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117668" y="1600201"/>
            <a:ext cx="40743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8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80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46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459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8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12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49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37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8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2AA6D5-417B-43EB-9D3F-B6C42262C940}" type="datetime1">
              <a:rPr lang="el-GR" smtClean="0">
                <a:solidFill>
                  <a:prstClr val="black"/>
                </a:solidFill>
              </a:rPr>
              <a:pPr/>
              <a:t>22/3/2016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74C4E0-06F2-449B-AC76-67ACDC6D5424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4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53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32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67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04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0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22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501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F5C2-D697-4305-B7DE-F5EA660D2E13}" type="datetimeFigureOut">
              <a:rPr lang="el-GR" smtClean="0"/>
              <a:t>22/3/2016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FCF90-3F08-43D2-9ABC-A326B761F0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0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347200" y="6567156"/>
            <a:ext cx="284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</a:rPr>
              <a:t>Slide </a:t>
            </a:r>
            <a:fld id="{C8C23A3E-A4FC-4FE9-8994-F477B60049B5}" type="slidenum">
              <a:rPr lang="en-US" sz="1400" smtClean="0">
                <a:solidFill>
                  <a:prstClr val="black"/>
                </a:solidFill>
              </a:rPr>
              <a:pPr algn="r"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1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gp@ics.forth.gr" TargetMode="External"/><Relationship Id="rId5" Type="http://schemas.openxmlformats.org/officeDocument/2006/relationships/hyperlink" Target="http://www.ics.forth.gr/mobile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" y="0"/>
            <a:ext cx="3070701" cy="1484784"/>
          </a:xfrm>
          <a:prstGeom prst="rect">
            <a:avLst/>
          </a:prstGeom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32337" y="548680"/>
            <a:ext cx="9144000" cy="13984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536446" algn="l"/>
                <a:tab pos="9193096" algn="l"/>
              </a:tabLst>
            </a:pPr>
            <a:endParaRPr lang="en-US" sz="3600" b="1" dirty="0">
              <a:solidFill>
                <a:srgbClr val="0070C0"/>
              </a:solidFill>
              <a:latin typeface="+mj-lt"/>
              <a:ea typeface="WenQuanYi Micro Hei" charset="0"/>
              <a:cs typeface="WenQuanYi Micro Hei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86255"/>
            <a:ext cx="12192000" cy="1451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24000" y="167112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A</a:t>
            </a:r>
            <a:r>
              <a:rPr lang="en-US" sz="2800" dirty="0" smtClean="0"/>
              <a:t>nalysis </a:t>
            </a:r>
            <a:r>
              <a:rPr lang="en-US" sz="2800" dirty="0"/>
              <a:t>and prediction of </a:t>
            </a:r>
            <a:r>
              <a:rPr lang="en-US" sz="2800" dirty="0" err="1"/>
              <a:t>QoE</a:t>
            </a:r>
            <a:r>
              <a:rPr lang="en-US" sz="2800" dirty="0"/>
              <a:t> for</a:t>
            </a:r>
            <a:br>
              <a:rPr lang="en-US" sz="2800" dirty="0"/>
            </a:br>
            <a:r>
              <a:rPr lang="en-US" sz="2800" dirty="0"/>
              <a:t>video streaming using empirical measurements</a:t>
            </a:r>
            <a:endParaRPr lang="en-GB" sz="2800" b="1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374" y="6146823"/>
            <a:ext cx="11233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Funded </a:t>
            </a:r>
            <a:r>
              <a:rPr lang="en-US" sz="1400" dirty="0" smtClean="0"/>
              <a:t>by </a:t>
            </a:r>
            <a:r>
              <a:rPr lang="en-US" sz="1400" dirty="0" err="1" smtClean="0"/>
              <a:t>Forthnet</a:t>
            </a:r>
            <a:r>
              <a:rPr lang="en-US" sz="1400" dirty="0" smtClean="0"/>
              <a:t>, </a:t>
            </a:r>
            <a:r>
              <a:rPr lang="en-US" sz="1400" dirty="0"/>
              <a:t>the GSRT with a </a:t>
            </a:r>
            <a:r>
              <a:rPr lang="en-US" sz="1400" b="1" dirty="0"/>
              <a:t>Research Excellence grant</a:t>
            </a:r>
            <a:r>
              <a:rPr lang="en-US" sz="1400" dirty="0"/>
              <a:t>, and by a </a:t>
            </a:r>
            <a:r>
              <a:rPr lang="en-US" sz="1400" b="1" dirty="0"/>
              <a:t>Google Faculty Award</a:t>
            </a:r>
            <a:r>
              <a:rPr lang="en-US" sz="1400" dirty="0"/>
              <a:t>, 2013 (PI Maria </a:t>
            </a:r>
            <a:r>
              <a:rPr lang="en-US" sz="1400" dirty="0" err="1"/>
              <a:t>Papadopouli</a:t>
            </a:r>
            <a:r>
              <a:rPr lang="en-US" sz="1400" dirty="0"/>
              <a:t>)</a:t>
            </a:r>
            <a:endParaRPr lang="el-GR" sz="14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2548731"/>
            <a:ext cx="12192000" cy="9649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471" rIns="0" bIns="0" anchor="ctr"/>
          <a:lstStyle/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endParaRPr lang="en-US" sz="2400" b="1" dirty="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51" y="116632"/>
            <a:ext cx="1328618" cy="132861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95041" y="454149"/>
            <a:ext cx="2972958" cy="453088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pPr algn="r"/>
            <a:r>
              <a:rPr lang="en-US" sz="2400" b="1" dirty="0">
                <a:solidFill>
                  <a:srgbClr val="932C2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UNIVERSITY OF CRETE</a:t>
            </a:r>
            <a:endParaRPr lang="el-GR" sz="1700" b="1" dirty="0">
              <a:solidFill>
                <a:srgbClr val="932C2F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5041" y="874607"/>
            <a:ext cx="297295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rgbClr val="932C2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Computer Science</a:t>
            </a:r>
            <a:br>
              <a:rPr lang="en-US" b="1" dirty="0">
                <a:solidFill>
                  <a:srgbClr val="932C2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rgbClr val="932C2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Department</a:t>
            </a:r>
            <a:endParaRPr lang="en-US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523999" y="3423377"/>
            <a:ext cx="9144000" cy="1072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471" rIns="0" bIns="0" anchor="ctr"/>
          <a:lstStyle/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University of Crete</a:t>
            </a: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US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Foundation for Research &amp; Technology – Hellas (FORTH)</a:t>
            </a:r>
          </a:p>
          <a:p>
            <a:pPr marL="311045" indent="-298085" algn="ctr">
              <a:tabLst>
                <a:tab pos="311045" algn="l"/>
                <a:tab pos="725771" algn="l"/>
                <a:tab pos="1140497" algn="l"/>
                <a:tab pos="1555223" algn="l"/>
                <a:tab pos="1969949" algn="l"/>
                <a:tab pos="2384675" algn="l"/>
                <a:tab pos="2799401" algn="l"/>
                <a:tab pos="3214127" algn="l"/>
                <a:tab pos="3628854" algn="l"/>
                <a:tab pos="4043580" algn="l"/>
                <a:tab pos="4458306" algn="l"/>
                <a:tab pos="4873032" algn="l"/>
                <a:tab pos="5287758" algn="l"/>
                <a:tab pos="5702484" algn="l"/>
                <a:tab pos="6117210" algn="l"/>
                <a:tab pos="6531936" algn="l"/>
                <a:tab pos="6946663" algn="l"/>
                <a:tab pos="7361389" algn="l"/>
                <a:tab pos="7776115" algn="l"/>
                <a:tab pos="8190841" algn="l"/>
                <a:tab pos="8605567" algn="l"/>
              </a:tabLst>
            </a:pPr>
            <a:r>
              <a:rPr lang="en-GB" sz="1600" dirty="0">
                <a:solidFill>
                  <a:srgbClr val="000000"/>
                </a:solidFill>
                <a:ea typeface="WenQuanYi Micro Hei" charset="0"/>
                <a:cs typeface="WenQuanYi Micro Hei" charset="0"/>
                <a:hlinkClick r:id="rId5"/>
              </a:rPr>
              <a:t>http://www.ics.forth.gr/mobile</a:t>
            </a:r>
            <a:r>
              <a:rPr lang="en-GB" sz="16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/>
            </a:r>
            <a:br>
              <a:rPr lang="en-GB" sz="16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</a:br>
            <a:r>
              <a:rPr lang="en-GB" sz="1600" dirty="0">
                <a:solidFill>
                  <a:srgbClr val="000000"/>
                </a:solidFill>
                <a:ea typeface="WenQuanYi Micro Hei" charset="0"/>
                <a:cs typeface="WenQuanYi Micro Hei" charset="0"/>
                <a:hlinkClick r:id="rId6"/>
              </a:rPr>
              <a:t>mgp@ics.forth.gr</a:t>
            </a:r>
            <a:r>
              <a:rPr lang="en-GB" sz="1600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501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models of QoE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70525" y="3688556"/>
            <a:ext cx="12509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650" y="2565401"/>
            <a:ext cx="495935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91544" y="1844825"/>
            <a:ext cx="272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Weber-Fechner Law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225" y="1916833"/>
            <a:ext cx="64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IQX</a:t>
            </a:r>
            <a:endParaRPr lang="el-GR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2636912"/>
            <a:ext cx="4149998" cy="99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1544" y="4149080"/>
            <a:ext cx="3578690" cy="42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80303" y="5403423"/>
            <a:ext cx="9098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OoS</a:t>
            </a:r>
            <a:r>
              <a:rPr lang="en-US" sz="2400" dirty="0"/>
              <a:t>: could be a </a:t>
            </a:r>
            <a:r>
              <a:rPr lang="en-US" sz="2400" dirty="0" smtClean="0"/>
              <a:t>network metric </a:t>
            </a:r>
            <a:r>
              <a:rPr lang="en-US" sz="2400" dirty="0"/>
              <a:t>like average data rate, packet loss, delay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65564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196752"/>
            <a:ext cx="92313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00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03512" y="260648"/>
            <a:ext cx="8640960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Our approach for </a:t>
            </a:r>
            <a:r>
              <a:rPr lang="en-US" sz="2400" b="1" dirty="0">
                <a:solidFill>
                  <a:srgbClr val="1F497D"/>
                </a:solidFill>
              </a:rPr>
              <a:t>predicting  the QoE:</a:t>
            </a:r>
          </a:p>
          <a:p>
            <a:pPr>
              <a:buNone/>
            </a:pPr>
            <a:r>
              <a:rPr lang="en-US" sz="2400" b="1" dirty="0">
                <a:solidFill>
                  <a:srgbClr val="1F497D"/>
                </a:solidFill>
              </a:rPr>
              <a:t>     </a:t>
            </a:r>
            <a:r>
              <a:rPr lang="en-US" sz="2400" dirty="0"/>
              <a:t>Develop </a:t>
            </a:r>
            <a:r>
              <a:rPr lang="en-US" sz="2400" b="1" dirty="0">
                <a:solidFill>
                  <a:srgbClr val="1F497D"/>
                </a:solidFill>
              </a:rPr>
              <a:t>user-centric, service-oriented </a:t>
            </a:r>
            <a:r>
              <a:rPr lang="en-US" sz="2400" dirty="0"/>
              <a:t>models based on </a:t>
            </a:r>
            <a:r>
              <a:rPr lang="en-US" sz="2400" b="1" dirty="0">
                <a:solidFill>
                  <a:srgbClr val="1F497D"/>
                </a:solidFill>
              </a:rPr>
              <a:t>network metrics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Apply </a:t>
            </a:r>
            <a:r>
              <a:rPr lang="en-US" sz="2400" b="1" dirty="0">
                <a:solidFill>
                  <a:schemeClr val="tx2"/>
                </a:solidFill>
              </a:rPr>
              <a:t>machine learning and data mining algorithms</a:t>
            </a:r>
            <a:r>
              <a:rPr lang="en-US" sz="2400" dirty="0"/>
              <a:t>, such as:</a:t>
            </a:r>
          </a:p>
          <a:p>
            <a:pPr>
              <a:buNone/>
            </a:pPr>
            <a:r>
              <a:rPr lang="en-US" sz="2400" dirty="0"/>
              <a:t>     Decision Trees, Support Vector Regression, Artificial Neural Networks, Gaussian Naïve </a:t>
            </a:r>
            <a:r>
              <a:rPr lang="en-US" sz="2400" dirty="0" err="1"/>
              <a:t>Bayes</a:t>
            </a:r>
            <a:endParaRPr lang="en-US" sz="2400" dirty="0"/>
          </a:p>
          <a:p>
            <a:r>
              <a:rPr lang="en-US" sz="2400" dirty="0"/>
              <a:t>Find the set of predictors that minimizes the mean absolute error of a model (</a:t>
            </a:r>
            <a:r>
              <a:rPr lang="en-US" sz="2400" b="1" dirty="0">
                <a:solidFill>
                  <a:srgbClr val="002060"/>
                </a:solidFill>
              </a:rPr>
              <a:t>feature selection</a:t>
            </a:r>
            <a:r>
              <a:rPr lang="en-US" sz="2400" dirty="0"/>
              <a:t>)</a:t>
            </a:r>
          </a:p>
          <a:p>
            <a:r>
              <a:rPr lang="en-US" sz="2400" b="1" dirty="0">
                <a:solidFill>
                  <a:srgbClr val="1F497D"/>
                </a:solidFill>
              </a:rPr>
              <a:t>Train the models </a:t>
            </a:r>
            <a:r>
              <a:rPr lang="en-US" sz="2400" dirty="0"/>
              <a:t>based on </a:t>
            </a:r>
            <a:r>
              <a:rPr lang="en-US" sz="2400" b="1" dirty="0">
                <a:solidFill>
                  <a:schemeClr val="tx2"/>
                </a:solidFill>
              </a:rPr>
              <a:t>empirical measurements </a:t>
            </a:r>
            <a:r>
              <a:rPr lang="en-US" sz="2400" dirty="0"/>
              <a:t>collected from field studies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3512" y="5445225"/>
            <a:ext cx="86409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We have demonstrated this methodology for </a:t>
            </a:r>
            <a:r>
              <a:rPr lang="en-US" sz="2400" b="1" dirty="0"/>
              <a:t>VoIP, audio &amp; video streaming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1551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0"/>
            <a:ext cx="9649072" cy="83671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MLQoE</a:t>
            </a:r>
            <a:r>
              <a:rPr lang="en-US" sz="2800" b="1" dirty="0"/>
              <a:t>: QoE prediction based on machine learning (ML) algorithms</a:t>
            </a:r>
            <a:endParaRPr lang="el-GR" sz="2800" b="1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5612888" y="458112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Content Placeholder 3" descr="approach_final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1" y="2204864"/>
            <a:ext cx="9215217" cy="3600400"/>
          </a:xfrm>
        </p:spPr>
      </p:pic>
      <p:sp>
        <p:nvSpPr>
          <p:cNvPr id="98" name="TextBox 97"/>
          <p:cNvSpPr txBox="1"/>
          <p:nvPr/>
        </p:nvSpPr>
        <p:spPr>
          <a:xfrm>
            <a:off x="1775520" y="764705"/>
            <a:ext cx="3744416" cy="1323439"/>
          </a:xfrm>
          <a:prstGeom prst="rect">
            <a:avLst/>
          </a:prstGeom>
          <a:solidFill>
            <a:srgbClr val="D7E4BD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Takes </a:t>
            </a:r>
            <a:r>
              <a:rPr lang="en-US" sz="2000" dirty="0"/>
              <a:t>as </a:t>
            </a:r>
            <a:r>
              <a:rPr lang="en-US" sz="2000" dirty="0"/>
              <a:t>input the </a:t>
            </a:r>
            <a:r>
              <a:rPr lang="en-US" sz="2000" dirty="0"/>
              <a:t>training set of the performance estimation loop, cross-validates it, and </a:t>
            </a:r>
            <a:r>
              <a:rPr lang="en-US" sz="2000" b="1" dirty="0"/>
              <a:t>reports the best </a:t>
            </a:r>
            <a:r>
              <a:rPr lang="en-US" sz="2000" b="1" dirty="0"/>
              <a:t>model dynamically</a:t>
            </a:r>
            <a:r>
              <a:rPr lang="en-US" sz="20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1984" y="908721"/>
            <a:ext cx="439248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E6E0E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Estimates the performance of the best model in each fold and reports (as output) the mean error for the dataset.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60270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On user-centric modular QoE prediction for VoIP based on machine-learning alg. </a:t>
            </a:r>
            <a:r>
              <a:rPr lang="en-US" sz="1600" i="1" dirty="0"/>
              <a:t>[</a:t>
            </a:r>
            <a:r>
              <a:rPr lang="en-US" sz="1600" b="1" i="1" dirty="0"/>
              <a:t>IEEE Trans. on Mobile Computing</a:t>
            </a:r>
            <a:r>
              <a:rPr lang="en-US" sz="1600" i="1" dirty="0"/>
              <a:t>]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879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548680"/>
            <a:ext cx="9026427" cy="590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60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96" y="548680"/>
            <a:ext cx="92678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88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0017"/>
            <a:ext cx="9144000" cy="63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06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7478" y="1460016"/>
            <a:ext cx="3957101" cy="5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0" y="0"/>
            <a:ext cx="12178893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smtClean="0"/>
              <a:t>NovaGO HF Tracker: </a:t>
            </a:r>
            <a:r>
              <a:rPr lang="el-GR" sz="2300" smtClean="0"/>
              <a:t>Παράδειγμα Γραφικού Περιβάλλοντος σε έναν</a:t>
            </a:r>
            <a:r>
              <a:rPr lang="en-US" sz="2300" smtClean="0"/>
              <a:t> </a:t>
            </a:r>
            <a:r>
              <a:rPr lang="el-GR" sz="2300" smtClean="0"/>
              <a:t>Χρήστη</a:t>
            </a:r>
            <a:endParaRPr lang="el-GR" sz="2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460016"/>
            <a:ext cx="4051019" cy="539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1460016"/>
            <a:ext cx="4073775" cy="54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83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52928" cy="548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29" y="-7015"/>
            <a:ext cx="7296811" cy="70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624725" cy="895900"/>
          </a:xfrm>
        </p:spPr>
        <p:txBody>
          <a:bodyPr>
            <a:noAutofit/>
          </a:bodyPr>
          <a:lstStyle/>
          <a:p>
            <a:r>
              <a:rPr lang="en-US" sz="4200" dirty="0" smtClean="0"/>
              <a:t>Example of user activity (@ Server GUI)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3248" r="33462" b="33201"/>
          <a:stretch/>
        </p:blipFill>
        <p:spPr>
          <a:xfrm>
            <a:off x="0" y="4945507"/>
            <a:ext cx="6384032" cy="1912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9201" r="32675" b="10800"/>
          <a:stretch/>
        </p:blipFill>
        <p:spPr>
          <a:xfrm>
            <a:off x="1" y="770942"/>
            <a:ext cx="6142299" cy="3776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6401" r="33463" b="26201"/>
          <a:stretch/>
        </p:blipFill>
        <p:spPr>
          <a:xfrm>
            <a:off x="5642842" y="980729"/>
            <a:ext cx="7298180" cy="3740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9000" r="33463" b="22739"/>
          <a:stretch/>
        </p:blipFill>
        <p:spPr>
          <a:xfrm>
            <a:off x="6192011" y="4653137"/>
            <a:ext cx="5999989" cy="25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potify_u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3501008"/>
            <a:ext cx="1090285" cy="72751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4146348"/>
            <a:ext cx="7668344" cy="27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ma.c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35760" y="3068961"/>
            <a:ext cx="1512168" cy="17921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5640" y="2492896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919536" y="2420888"/>
            <a:ext cx="86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F17590C-E3D4-4FA3-BC76-2DDCB2753019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9" name="Picture 18" descr="pair_mob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9616" y="2276873"/>
            <a:ext cx="1080120" cy="16780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1" y="2924944"/>
            <a:ext cx="70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Users</a:t>
            </a:r>
            <a:endParaRPr lang="el-GR" dirty="0"/>
          </a:p>
        </p:txBody>
      </p:sp>
      <p:pic>
        <p:nvPicPr>
          <p:cNvPr id="23" name="Picture 22" descr="auditory_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3632" y="3933056"/>
            <a:ext cx="787286" cy="698740"/>
          </a:xfrm>
          <a:prstGeom prst="rect">
            <a:avLst/>
          </a:prstGeom>
        </p:spPr>
      </p:pic>
      <p:pic>
        <p:nvPicPr>
          <p:cNvPr id="25" name="Picture 24" descr="vionlabs-pho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1" y="4293096"/>
            <a:ext cx="1037893" cy="799314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147524" y="717054"/>
            <a:ext cx="11907906" cy="3173906"/>
            <a:chOff x="-739618" y="861069"/>
            <a:chExt cx="9202771" cy="3173906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7353672" y="2381523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39618" y="861069"/>
              <a:ext cx="3851920" cy="14465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Objective</a:t>
              </a:r>
              <a:r>
                <a:rPr lang="en-US" sz="2200" dirty="0"/>
                <a:t> measurements </a:t>
              </a:r>
            </a:p>
            <a:p>
              <a:r>
                <a:rPr lang="en-US" sz="2200" dirty="0"/>
                <a:t>Using various tools: </a:t>
              </a:r>
              <a:r>
                <a:rPr lang="en-US" sz="2200" b="1" dirty="0"/>
                <a:t>SNMP</a:t>
              </a:r>
              <a:r>
                <a:rPr lang="en-US" sz="2200" dirty="0"/>
                <a:t>, </a:t>
              </a:r>
              <a:r>
                <a:rPr lang="en-US" sz="2200" b="1" dirty="0" err="1"/>
                <a:t>syslog</a:t>
              </a:r>
              <a:r>
                <a:rPr lang="en-US" sz="2200" b="1" dirty="0"/>
                <a:t>, </a:t>
              </a:r>
              <a:r>
                <a:rPr lang="en-US" sz="2200" b="1" dirty="0" err="1"/>
                <a:t>wireshark</a:t>
              </a:r>
              <a:r>
                <a:rPr lang="en-US" sz="2200" b="1" dirty="0"/>
                <a:t>, spectrum analyzers, </a:t>
              </a:r>
              <a:r>
                <a:rPr lang="en-US" sz="2200" b="1" dirty="0" err="1"/>
                <a:t>Appscope</a:t>
              </a:r>
              <a:r>
                <a:rPr lang="en-US" sz="2200" b="1" dirty="0"/>
                <a:t>, DAG </a:t>
              </a:r>
              <a:r>
                <a:rPr lang="en-US" sz="2200" dirty="0"/>
                <a:t>cards</a:t>
              </a:r>
              <a:endParaRPr lang="el-GR" sz="2200" dirty="0"/>
            </a:p>
          </p:txBody>
        </p:sp>
        <p:pic>
          <p:nvPicPr>
            <p:cNvPr id="31" name="Picture 30" descr="wireshark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2648" y="2852936"/>
              <a:ext cx="1584176" cy="1182039"/>
            </a:xfrm>
            <a:prstGeom prst="rect">
              <a:avLst/>
            </a:prstGeom>
          </p:spPr>
        </p:pic>
        <p:pic>
          <p:nvPicPr>
            <p:cNvPr id="32" name="Picture 31" descr="spectrum_analyzer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0320" y="2276872"/>
              <a:ext cx="1656184" cy="1006362"/>
            </a:xfrm>
            <a:prstGeom prst="rect">
              <a:avLst/>
            </a:prstGeom>
          </p:spPr>
        </p:pic>
        <p:pic>
          <p:nvPicPr>
            <p:cNvPr id="33" name="Picture 32" descr="spectrum_analyzer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0400" y="1196752"/>
              <a:ext cx="648072" cy="102341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222793" y="1037980"/>
              <a:ext cx="3240360" cy="11079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Subjective </a:t>
              </a:r>
              <a:r>
                <a:rPr lang="en-US" sz="2200" dirty="0"/>
                <a:t>measurements</a:t>
              </a:r>
            </a:p>
            <a:p>
              <a:r>
                <a:rPr lang="en-US" sz="2200" dirty="0"/>
                <a:t>Using </a:t>
              </a:r>
              <a:r>
                <a:rPr lang="en-US" sz="2200" b="1" dirty="0"/>
                <a:t>questionnaires</a:t>
              </a:r>
            </a:p>
            <a:p>
              <a:r>
                <a:rPr lang="en-US" sz="2200" dirty="0"/>
                <a:t>performing </a:t>
              </a:r>
              <a:r>
                <a:rPr lang="en-US" sz="2200" b="1" dirty="0"/>
                <a:t>field studies</a:t>
              </a:r>
            </a:p>
          </p:txBody>
        </p:sp>
        <p:pic>
          <p:nvPicPr>
            <p:cNvPr id="35" name="Picture 34" descr="spectrum_analyzer3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08512" y="2276872"/>
              <a:ext cx="1211625" cy="804865"/>
            </a:xfrm>
            <a:prstGeom prst="rect">
              <a:avLst/>
            </a:prstGeom>
          </p:spPr>
        </p:pic>
      </p:grpSp>
      <p:sp>
        <p:nvSpPr>
          <p:cNvPr id="36" name="Slide Number Placeholder 42"/>
          <p:cNvSpPr txBox="1">
            <a:spLocks/>
          </p:cNvSpPr>
          <p:nvPr/>
        </p:nvSpPr>
        <p:spPr>
          <a:xfrm>
            <a:off x="8688760" y="44121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9381A353-B961-4019-A3F6-44829A67B3EC}" type="slidenum">
              <a:rPr lang="el-G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</a:t>
            </a:fld>
            <a:endParaRPr lang="el-GR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002060"/>
                </a:solidFill>
              </a:rPr>
              <a:t>Monitoring of wireless network environments</a:t>
            </a:r>
            <a:endParaRPr lang="el-G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Field study summary</a:t>
            </a:r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Duration: 56 days (29 July—12 September)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Clients: 33</a:t>
            </a:r>
          </a:p>
          <a:p>
            <a:pPr marL="857250" lvl="1" indent="-457200"/>
            <a:r>
              <a:rPr lang="en-US" b="1" dirty="0" smtClean="0"/>
              <a:t>13 users never uploaded </a:t>
            </a:r>
            <a:r>
              <a:rPr lang="en-US" dirty="0" smtClean="0"/>
              <a:t>video sessions</a:t>
            </a:r>
          </a:p>
          <a:p>
            <a:pPr marL="857250" lvl="1" indent="-457200"/>
            <a:r>
              <a:rPr lang="en-US" dirty="0" smtClean="0"/>
              <a:t>20 users with at least 1 labeled video session (sessions rated with </a:t>
            </a:r>
            <a:r>
              <a:rPr lang="en-US" dirty="0" err="1" smtClean="0"/>
              <a:t>QoE</a:t>
            </a:r>
            <a:r>
              <a:rPr lang="en-US" dirty="0" smtClean="0"/>
              <a:t> score)</a:t>
            </a:r>
          </a:p>
          <a:p>
            <a:pPr marL="857250" lvl="1" indent="-457200"/>
            <a:r>
              <a:rPr lang="en-US" dirty="0" smtClean="0"/>
              <a:t>13 users with more than 5 labeled video sessions (considered for </a:t>
            </a:r>
            <a:r>
              <a:rPr lang="en-US" dirty="0" err="1" smtClean="0"/>
              <a:t>QoE</a:t>
            </a:r>
            <a:r>
              <a:rPr lang="en-US" dirty="0" smtClean="0"/>
              <a:t> prediction)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Video sessions:</a:t>
            </a:r>
          </a:p>
          <a:p>
            <a:pPr lvl="1"/>
            <a:r>
              <a:rPr lang="en-US" b="1" dirty="0" smtClean="0"/>
              <a:t>298</a:t>
            </a:r>
            <a:r>
              <a:rPr lang="en-US" dirty="0" smtClean="0"/>
              <a:t> from </a:t>
            </a:r>
            <a:r>
              <a:rPr lang="en-US" b="1" dirty="0" smtClean="0"/>
              <a:t>20</a:t>
            </a:r>
            <a:r>
              <a:rPr lang="en-US" dirty="0" smtClean="0"/>
              <a:t> users: visual exploration</a:t>
            </a:r>
          </a:p>
          <a:p>
            <a:pPr lvl="1"/>
            <a:r>
              <a:rPr lang="en-US" b="1" dirty="0" smtClean="0"/>
              <a:t>281</a:t>
            </a:r>
            <a:r>
              <a:rPr lang="en-US" dirty="0" smtClean="0"/>
              <a:t> from </a:t>
            </a:r>
            <a:r>
              <a:rPr lang="en-US" b="1" dirty="0" smtClean="0"/>
              <a:t>13</a:t>
            </a:r>
            <a:r>
              <a:rPr lang="en-US" dirty="0" smtClean="0"/>
              <a:t> users: </a:t>
            </a:r>
            <a:r>
              <a:rPr lang="en-US" dirty="0" err="1" smtClean="0"/>
              <a:t>QoE</a:t>
            </a:r>
            <a:r>
              <a:rPr lang="en-US" dirty="0" smtClean="0"/>
              <a:t> prediction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9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298 video sessions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20 users</a:t>
            </a:r>
            <a:endParaRPr lang="el-GR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Video sessions per user</a:t>
            </a:r>
            <a:endParaRPr lang="el-GR" dirty="0"/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/>
          <a:stretch/>
        </p:blipFill>
        <p:spPr>
          <a:xfrm>
            <a:off x="1365317" y="2325229"/>
            <a:ext cx="3875482" cy="4346413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QoE histogram</a:t>
            </a:r>
            <a:endParaRPr lang="el-GR" dirty="0"/>
          </a:p>
        </p:txBody>
      </p:sp>
      <p:pic>
        <p:nvPicPr>
          <p:cNvPr id="8" name="Content Placeholder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96" y="2229693"/>
            <a:ext cx="4041775" cy="3238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0307" y="2297356"/>
            <a:ext cx="648072" cy="1410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823821" y="1385563"/>
            <a:ext cx="441697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</a:rPr>
              <a:t>7 users (17 sessions) excluded from </a:t>
            </a:r>
            <a:r>
              <a:rPr lang="en-US" sz="1600" dirty="0" err="1">
                <a:solidFill>
                  <a:srgbClr val="CC0000"/>
                </a:solidFill>
              </a:rPr>
              <a:t>QoE</a:t>
            </a:r>
            <a:r>
              <a:rPr lang="en-US" sz="1600" dirty="0">
                <a:solidFill>
                  <a:srgbClr val="CC0000"/>
                </a:solidFill>
              </a:rPr>
              <a:t> prediction</a:t>
            </a:r>
            <a:endParaRPr lang="el-GR" sz="1600" dirty="0">
              <a:solidFill>
                <a:srgbClr val="CC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44243" y="1695179"/>
            <a:ext cx="576064" cy="5345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623182" y="4621427"/>
            <a:ext cx="1800200" cy="741405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7176120" y="5805264"/>
            <a:ext cx="26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Few sessions with low </a:t>
            </a:r>
            <a:r>
              <a:rPr lang="en-US" dirty="0" err="1">
                <a:solidFill>
                  <a:srgbClr val="000066"/>
                </a:solidFill>
              </a:rPr>
              <a:t>QoE</a:t>
            </a:r>
            <a:endParaRPr lang="el-GR" dirty="0">
              <a:solidFill>
                <a:srgbClr val="00006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43263" y="5467806"/>
            <a:ext cx="72008" cy="40946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68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57084" y="0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Video session features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30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105 features</a:t>
            </a:r>
            <a:r>
              <a:rPr lang="en-US" dirty="0" smtClean="0"/>
              <a:t> extracted about the video sessions: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ervice type,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startup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delay, session duration, termination type,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QoE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score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100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Buffering events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number, {total, </a:t>
            </a:r>
            <a:r>
              <a:rPr lang="en-US" dirty="0"/>
              <a:t>min, </a:t>
            </a:r>
            <a:r>
              <a:rPr lang="en-US" dirty="0" smtClean="0"/>
              <a:t>max, …} duration</a:t>
            </a:r>
            <a:endParaRPr lang="en-US" sz="1100" dirty="0"/>
          </a:p>
          <a:p>
            <a:endParaRPr lang="en-US" sz="1100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Video resolution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(per-resolution) number of switches, {min</a:t>
            </a:r>
            <a:r>
              <a:rPr lang="en-US" dirty="0"/>
              <a:t>, max, </a:t>
            </a:r>
            <a:r>
              <a:rPr lang="en-US" dirty="0" smtClean="0"/>
              <a:t>mean, …}</a:t>
            </a:r>
            <a:r>
              <a:rPr lang="en-US" baseline="30000" dirty="0"/>
              <a:t> </a:t>
            </a:r>
            <a:r>
              <a:rPr lang="en-US" dirty="0" smtClean="0"/>
              <a:t> resolution</a:t>
            </a:r>
            <a:endParaRPr lang="en-US" sz="1100" dirty="0"/>
          </a:p>
          <a:p>
            <a:endParaRPr lang="en-US" sz="1100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Network performance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mean packet loss ratio, mean jitter, {</a:t>
            </a:r>
            <a:r>
              <a:rPr lang="en-US" dirty="0"/>
              <a:t>min, max</a:t>
            </a:r>
            <a:r>
              <a:rPr lang="en-US" dirty="0" smtClean="0"/>
              <a:t>, …}</a:t>
            </a:r>
            <a:r>
              <a:rPr lang="en-US" baseline="30000" dirty="0"/>
              <a:t> </a:t>
            </a:r>
            <a:r>
              <a:rPr lang="en-US" dirty="0" smtClean="0"/>
              <a:t> signal strength</a:t>
            </a:r>
            <a:endParaRPr lang="en-US" sz="1100" dirty="0"/>
          </a:p>
          <a:p>
            <a:endParaRPr lang="en-US" sz="1100" dirty="0"/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User activity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(pause, seek, off-screen events)</a:t>
            </a:r>
            <a:br>
              <a:rPr lang="en-US" dirty="0" smtClean="0"/>
            </a:br>
            <a:r>
              <a:rPr lang="en-US" dirty="0" smtClean="0"/>
              <a:t>number, </a:t>
            </a:r>
            <a:r>
              <a:rPr lang="en-US" dirty="0"/>
              <a:t>{total, min, max, </a:t>
            </a:r>
            <a:r>
              <a:rPr lang="en-US" dirty="0" smtClean="0"/>
              <a:t>…}</a:t>
            </a:r>
            <a:r>
              <a:rPr lang="en-US" baseline="30000" dirty="0"/>
              <a:t> </a:t>
            </a:r>
            <a:r>
              <a:rPr lang="en-US" dirty="0" smtClean="0"/>
              <a:t> duration</a:t>
            </a:r>
            <a:endParaRPr lang="en-US" sz="1100" dirty="0"/>
          </a:p>
          <a:p>
            <a:endParaRPr lang="en-US" sz="1100" dirty="0"/>
          </a:p>
          <a:p>
            <a:r>
              <a:rPr lang="en-US" dirty="0" smtClean="0"/>
              <a:t>Respective statistics for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last 15, 30, 60 seconds </a:t>
            </a:r>
            <a:r>
              <a:rPr lang="en-US" dirty="0" smtClean="0"/>
              <a:t>of the session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785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Stationary Vs. Roaming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97793"/>
            <a:ext cx="5501230" cy="4130778"/>
          </a:xfrm>
        </p:spPr>
      </p:pic>
      <p:graphicFrame>
        <p:nvGraphicFramePr>
          <p:cNvPr id="6" name="Content Placeholder 9"/>
          <p:cNvGraphicFramePr>
            <a:graphicFrameLocks/>
          </p:cNvGraphicFramePr>
          <p:nvPr>
            <p:extLst/>
          </p:nvPr>
        </p:nvGraphicFramePr>
        <p:xfrm>
          <a:off x="6312024" y="4616909"/>
          <a:ext cx="4038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3960"/>
                <a:gridCol w="2674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Stationary</a:t>
                      </a:r>
                      <a:endParaRPr lang="el-GR" dirty="0"/>
                    </a:p>
                  </a:txBody>
                  <a:tcPr marL="96604" marR="96604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293</a:t>
                      </a:r>
                      <a:r>
                        <a:rPr lang="en-US" dirty="0" smtClean="0"/>
                        <a:t> (98.32%)</a:t>
                      </a:r>
                      <a:endParaRPr lang="el-GR" dirty="0"/>
                    </a:p>
                  </a:txBody>
                  <a:tcPr marL="96604" marR="9660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Roaming</a:t>
                      </a:r>
                      <a:endParaRPr lang="el-GR" dirty="0"/>
                    </a:p>
                  </a:txBody>
                  <a:tcPr marL="96604" marR="9660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(1.68%)</a:t>
                      </a:r>
                      <a:endParaRPr lang="el-GR" dirty="0"/>
                    </a:p>
                  </a:txBody>
                  <a:tcPr marL="96604" marR="96604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546504" y="4987749"/>
            <a:ext cx="1368152" cy="370840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968208" y="5572931"/>
            <a:ext cx="31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Roaming video sessions are rare</a:t>
            </a:r>
            <a:endParaRPr lang="el-GR" dirty="0">
              <a:solidFill>
                <a:srgbClr val="00006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626624" y="5429089"/>
            <a:ext cx="504056" cy="18466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smtClean="0"/>
              <a:t>Stationary sessions:</a:t>
            </a:r>
            <a:br>
              <a:rPr lang="en-US" sz="2200" b="1" smtClean="0"/>
            </a:br>
            <a:r>
              <a:rPr lang="en-US" sz="2200" smtClean="0"/>
              <a:t>Smartphone associated with only 1 AP during the entire session</a:t>
            </a:r>
            <a:br>
              <a:rPr lang="en-US" sz="2200" smtClean="0"/>
            </a:br>
            <a:endParaRPr lang="en-US" sz="22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smtClean="0"/>
              <a:t>Roaming sessions: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Smartphone performed handovers between APs during the session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24646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189"/>
            <a:ext cx="4075113" cy="30499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Directly user-perceived parameters</a:t>
            </a:r>
            <a:endParaRPr lang="el-G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10" y="2338189"/>
            <a:ext cx="4061867" cy="3049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21758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Per-session statistics about the </a:t>
            </a:r>
            <a:r>
              <a:rPr lang="en-US" sz="2000" dirty="0" smtClean="0"/>
              <a:t>video playback</a:t>
            </a:r>
            <a:endParaRPr lang="el-GR" sz="2000" dirty="0"/>
          </a:p>
        </p:txBody>
      </p:sp>
      <p:sp>
        <p:nvSpPr>
          <p:cNvPr id="8" name="Oval 7"/>
          <p:cNvSpPr/>
          <p:nvPr/>
        </p:nvSpPr>
        <p:spPr>
          <a:xfrm rot="21414314">
            <a:off x="905373" y="2463780"/>
            <a:ext cx="2749483" cy="292422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997459" y="3404568"/>
            <a:ext cx="25642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22 sessions with startup delay &gt; 10 sec</a:t>
            </a:r>
            <a:endParaRPr lang="el-GR" sz="2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3661" y="2830208"/>
            <a:ext cx="75915" cy="546430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19" y="2354598"/>
            <a:ext cx="4018163" cy="3017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0136" y="5653612"/>
            <a:ext cx="4464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8 video sessions that never started playing (startup delay = </a:t>
            </a:r>
            <a:r>
              <a:rPr lang="en-US" sz="2000" dirty="0" smtClean="0">
                <a:solidFill>
                  <a:srgbClr val="C00000"/>
                </a:solidFill>
              </a:rPr>
              <a:t>session duration)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400825">
            <a:off x="4508860" y="2478067"/>
            <a:ext cx="3382712" cy="361711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4754595" y="3376637"/>
            <a:ext cx="289124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20 sessions with buffering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event duration ratio &gt; 0.1</a:t>
            </a:r>
            <a:endParaRPr lang="el-GR" sz="20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338124" y="2962305"/>
            <a:ext cx="216024" cy="397651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16357" y="5174135"/>
            <a:ext cx="34969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Weighted mean x-axis video resolution</a:t>
            </a:r>
            <a:endParaRPr lang="el-GR" sz="1600" dirty="0"/>
          </a:p>
        </p:txBody>
      </p:sp>
      <p:sp>
        <p:nvSpPr>
          <p:cNvPr id="17" name="Oval 16"/>
          <p:cNvSpPr/>
          <p:nvPr/>
        </p:nvSpPr>
        <p:spPr>
          <a:xfrm>
            <a:off x="8544273" y="4642689"/>
            <a:ext cx="216024" cy="720497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449411" y="5363186"/>
            <a:ext cx="94861" cy="317315"/>
          </a:xfrm>
          <a:prstGeom prst="straightConnector1">
            <a:avLst/>
          </a:prstGeom>
          <a:ln>
            <a:solidFill>
              <a:srgbClr val="CC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Network conditions</a:t>
            </a:r>
            <a:endParaRPr lang="el-GR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3" y="2338189"/>
            <a:ext cx="4075113" cy="3049985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9" y="2350665"/>
            <a:ext cx="4041775" cy="302503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38189"/>
            <a:ext cx="4075112" cy="3049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121758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Per-session statistics about the network performance</a:t>
            </a:r>
            <a:endParaRPr lang="el-GR" sz="2000" dirty="0"/>
          </a:p>
        </p:txBody>
      </p:sp>
      <p:sp>
        <p:nvSpPr>
          <p:cNvPr id="9" name="Oval 8"/>
          <p:cNvSpPr/>
          <p:nvPr/>
        </p:nvSpPr>
        <p:spPr>
          <a:xfrm>
            <a:off x="1906420" y="2420889"/>
            <a:ext cx="1741308" cy="292422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1358410" y="3404568"/>
            <a:ext cx="2405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5 video sessions with</a:t>
            </a:r>
          </a:p>
          <a:p>
            <a:r>
              <a:rPr lang="en-US" sz="2000" dirty="0">
                <a:solidFill>
                  <a:srgbClr val="000066"/>
                </a:solidFill>
              </a:rPr>
              <a:t>packet </a:t>
            </a:r>
            <a:r>
              <a:rPr lang="en-US" sz="2000" dirty="0" smtClean="0">
                <a:solidFill>
                  <a:srgbClr val="000066"/>
                </a:solidFill>
              </a:rPr>
              <a:t>loss </a:t>
            </a:r>
            <a:r>
              <a:rPr lang="en-US" sz="2000" dirty="0">
                <a:solidFill>
                  <a:srgbClr val="000066"/>
                </a:solidFill>
              </a:rPr>
              <a:t>&gt; </a:t>
            </a:r>
            <a:r>
              <a:rPr lang="en-US" sz="2000" dirty="0" smtClean="0">
                <a:solidFill>
                  <a:srgbClr val="000066"/>
                </a:solidFill>
              </a:rPr>
              <a:t>20%</a:t>
            </a:r>
            <a:endParaRPr lang="el-GR" sz="2000" dirty="0">
              <a:solidFill>
                <a:srgbClr val="000066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561050" y="2759035"/>
            <a:ext cx="216024" cy="600921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812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0297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Users perceive the degradation (low </a:t>
            </a:r>
            <a:r>
              <a:rPr lang="en-US" sz="2800" b="1" dirty="0" err="1"/>
              <a:t>QoE</a:t>
            </a:r>
            <a:r>
              <a:rPr lang="en-US" sz="2800" b="1" dirty="0"/>
              <a:t> scores) for startup delay &gt;= 10 sec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97"/>
            <a:ext cx="6891337" cy="5168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1335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/>
              <a:t>Related </a:t>
            </a:r>
            <a:r>
              <a:rPr lang="en-US" sz="2300" dirty="0"/>
              <a:t>research </a:t>
            </a:r>
            <a:r>
              <a:rPr lang="en-US" sz="2300" dirty="0" smtClean="0"/>
              <a:t>reported </a:t>
            </a:r>
            <a:r>
              <a:rPr lang="en-US" sz="2300" dirty="0"/>
              <a:t>that a startup delay beyond 2 sec </a:t>
            </a:r>
            <a:r>
              <a:rPr lang="en-US" sz="2300" dirty="0" smtClean="0"/>
              <a:t>causes viewers </a:t>
            </a:r>
            <a:r>
              <a:rPr lang="en-US" sz="2300" dirty="0"/>
              <a:t>to abandon the </a:t>
            </a:r>
            <a:r>
              <a:rPr lang="en-US" sz="2300" dirty="0" smtClean="0"/>
              <a:t>video</a:t>
            </a:r>
          </a:p>
          <a:p>
            <a:r>
              <a:rPr lang="en-US" sz="2300" dirty="0"/>
              <a:t>[Krishnan 13]</a:t>
            </a:r>
            <a:endParaRPr lang="el-GR" sz="2300" dirty="0"/>
          </a:p>
        </p:txBody>
      </p:sp>
      <p:sp>
        <p:nvSpPr>
          <p:cNvPr id="6" name="Rectangle 5"/>
          <p:cNvSpPr/>
          <p:nvPr/>
        </p:nvSpPr>
        <p:spPr>
          <a:xfrm>
            <a:off x="5159034" y="1395743"/>
            <a:ext cx="686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sym typeface="Wingdings"/>
              </a:rPr>
              <a:t>Our speculation: </a:t>
            </a:r>
            <a:r>
              <a:rPr lang="en-US" sz="2400" dirty="0">
                <a:solidFill>
                  <a:srgbClr val="000066"/>
                </a:solidFill>
              </a:rPr>
              <a:t>Smartphone users are more tolerant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09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16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The higher the buffering ratio, the smaller the duration of the session</a:t>
            </a:r>
            <a:endParaRPr lang="el-GR" sz="24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908"/>
            <a:ext cx="7445456" cy="5584092"/>
          </a:xfrm>
        </p:spPr>
      </p:pic>
      <p:sp>
        <p:nvSpPr>
          <p:cNvPr id="3" name="Rectangle 2"/>
          <p:cNvSpPr/>
          <p:nvPr/>
        </p:nvSpPr>
        <p:spPr>
          <a:xfrm>
            <a:off x="4765381" y="904576"/>
            <a:ext cx="67602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Increase in buffering ratio can decrease viewing </a:t>
            </a:r>
            <a:r>
              <a:rPr lang="en-US" sz="2400" dirty="0" smtClean="0"/>
              <a:t>time</a:t>
            </a:r>
          </a:p>
          <a:p>
            <a:r>
              <a:rPr lang="en-US" dirty="0"/>
              <a:t>[Krishnan 13, </a:t>
            </a:r>
            <a:r>
              <a:rPr lang="en-US" dirty="0" err="1"/>
              <a:t>Dobrian</a:t>
            </a:r>
            <a:r>
              <a:rPr lang="en-US" dirty="0"/>
              <a:t> 11</a:t>
            </a:r>
            <a:r>
              <a:rPr lang="en-US" dirty="0" smtClean="0"/>
              <a:t>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6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91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Improving the data rate adaptation could reduce the buffering ratio</a:t>
            </a:r>
            <a:endParaRPr lang="el-G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558"/>
            <a:ext cx="6076189" cy="5098203"/>
          </a:xfrm>
        </p:spPr>
      </p:pic>
      <p:cxnSp>
        <p:nvCxnSpPr>
          <p:cNvPr id="7" name="Straight Connector 6"/>
          <p:cNvCxnSpPr/>
          <p:nvPr/>
        </p:nvCxnSpPr>
        <p:spPr>
          <a:xfrm flipH="1">
            <a:off x="6061587" y="1932039"/>
            <a:ext cx="1" cy="4188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22142" y="19259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Sessions of high resolution, poor connectivity high buffering duration ratio </a:t>
            </a:r>
            <a:r>
              <a:rPr lang="en-US" sz="2400" dirty="0" smtClean="0"/>
              <a:t>&amp; low </a:t>
            </a:r>
            <a:r>
              <a:rPr lang="en-US" sz="2400" dirty="0" err="1"/>
              <a:t>QoE</a:t>
            </a:r>
            <a:r>
              <a:rPr lang="en-US" sz="2400" dirty="0"/>
              <a:t> </a:t>
            </a:r>
            <a:r>
              <a:rPr lang="en-US" sz="2400" dirty="0" smtClean="0"/>
              <a:t>scores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66"/>
                </a:solidFill>
              </a:rPr>
              <a:t>Decreasing </a:t>
            </a:r>
            <a:r>
              <a:rPr lang="en-US" sz="2400" dirty="0">
                <a:solidFill>
                  <a:srgbClr val="000066"/>
                </a:solidFill>
              </a:rPr>
              <a:t>resolution might improve </a:t>
            </a:r>
            <a:r>
              <a:rPr lang="en-US" sz="2400" dirty="0" err="1">
                <a:solidFill>
                  <a:srgbClr val="000066"/>
                </a:solidFill>
              </a:rPr>
              <a:t>QoE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00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7162"/>
            <a:ext cx="12192000" cy="1325563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+mn-lt"/>
              </a:rPr>
              <a:t>Sessions with higher startup delay, buffering ratio &amp; lower network performance have lower </a:t>
            </a:r>
            <a:r>
              <a:rPr lang="en-US" sz="2300" b="1" dirty="0" err="1">
                <a:latin typeface="+mn-lt"/>
              </a:rPr>
              <a:t>QoE</a:t>
            </a:r>
            <a:endParaRPr lang="el-GR" sz="2300" b="1" dirty="0">
              <a:latin typeface="+mn-lt"/>
            </a:endParaRPr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705930"/>
            <a:ext cx="4966197" cy="3725761"/>
          </a:xfrm>
          <a:prstGeom prst="rect">
            <a:avLst/>
          </a:prstGeo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5" y="1705930"/>
            <a:ext cx="4966197" cy="37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89" y="382086"/>
            <a:ext cx="1101795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8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1474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Poor </a:t>
            </a:r>
            <a:r>
              <a:rPr lang="en-US" sz="2200" b="1" dirty="0" smtClean="0"/>
              <a:t>network performance </a:t>
            </a:r>
            <a:r>
              <a:rPr lang="en-US" sz="2200" b="1" dirty="0"/>
              <a:t>during the last 15 sec of the session results </a:t>
            </a:r>
            <a:r>
              <a:rPr lang="en-US" sz="2200" b="1" dirty="0" smtClean="0"/>
              <a:t>in termination </a:t>
            </a:r>
            <a:r>
              <a:rPr lang="en-US" sz="2200" b="1" dirty="0"/>
              <a:t>due to poor connectivity</a:t>
            </a:r>
            <a:endParaRPr lang="el-GR" sz="2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11" y="1133476"/>
            <a:ext cx="7273388" cy="5724523"/>
          </a:xfrm>
        </p:spPr>
      </p:pic>
    </p:spTree>
    <p:extLst>
      <p:ext uri="{BB962C8B-B14F-4D97-AF65-F5344CB8AC3E}">
        <p14:creationId xmlns:p14="http://schemas.microsoft.com/office/powerpoint/2010/main" val="4263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Interesting </a:t>
            </a:r>
            <a:r>
              <a:rPr lang="en-US" sz="2800" b="1" dirty="0" smtClean="0"/>
              <a:t>Sessions in the </a:t>
            </a:r>
            <a:r>
              <a:rPr lang="en-US" sz="2800" b="1" dirty="0" err="1" smtClean="0"/>
              <a:t>Forthnet</a:t>
            </a:r>
            <a:r>
              <a:rPr lang="en-US" sz="2800" b="1" dirty="0" smtClean="0"/>
              <a:t> dataset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34" y="1588558"/>
            <a:ext cx="12192000" cy="5032375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essions </a:t>
            </a:r>
            <a:r>
              <a:rPr lang="en-US" sz="2400" dirty="0"/>
              <a:t>with high buffering </a:t>
            </a:r>
            <a:r>
              <a:rPr lang="en-US" sz="2400" dirty="0" smtClean="0"/>
              <a:t>ratio, high duration and high score</a:t>
            </a:r>
            <a:endParaRPr lang="en-US" sz="2400" dirty="0"/>
          </a:p>
          <a:p>
            <a:r>
              <a:rPr lang="en-US" sz="2400" dirty="0"/>
              <a:t>S</a:t>
            </a:r>
            <a:r>
              <a:rPr lang="en-US" sz="2400" dirty="0" smtClean="0"/>
              <a:t>essions </a:t>
            </a:r>
            <a:r>
              <a:rPr lang="en-US" sz="2400" dirty="0" smtClean="0"/>
              <a:t>with </a:t>
            </a:r>
            <a:r>
              <a:rPr lang="en-US" sz="2400" dirty="0"/>
              <a:t>poor connectivity </a:t>
            </a:r>
            <a:r>
              <a:rPr lang="en-US" sz="2400" dirty="0" smtClean="0"/>
              <a:t>status, rated </a:t>
            </a:r>
            <a:r>
              <a:rPr lang="en-US" sz="2400" dirty="0"/>
              <a:t>with high </a:t>
            </a:r>
            <a:r>
              <a:rPr lang="en-US" sz="2400" dirty="0" err="1"/>
              <a:t>QoE</a:t>
            </a:r>
            <a:r>
              <a:rPr lang="en-US" sz="2400" dirty="0"/>
              <a:t> scores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essions </a:t>
            </a:r>
            <a:r>
              <a:rPr lang="en-US" sz="2400" dirty="0" smtClean="0"/>
              <a:t>with </a:t>
            </a:r>
            <a:r>
              <a:rPr lang="en-US" sz="2400" dirty="0"/>
              <a:t>degraded </a:t>
            </a:r>
            <a:r>
              <a:rPr lang="en-US" sz="2400" dirty="0" smtClean="0"/>
              <a:t>performance, rated with </a:t>
            </a:r>
            <a:r>
              <a:rPr lang="en-US" sz="2400" dirty="0"/>
              <a:t>high </a:t>
            </a:r>
            <a:r>
              <a:rPr lang="en-US" sz="2400" dirty="0" err="1"/>
              <a:t>QoE</a:t>
            </a:r>
            <a:r>
              <a:rPr lang="en-US" sz="2400" dirty="0"/>
              <a:t> </a:t>
            </a:r>
            <a:r>
              <a:rPr lang="en-US" sz="2400" dirty="0" smtClean="0"/>
              <a:t>scores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Their presence motivate us </a:t>
            </a:r>
            <a:r>
              <a:rPr lang="en-US" sz="2400" dirty="0" smtClean="0"/>
              <a:t>to </a:t>
            </a:r>
            <a:r>
              <a:rPr lang="en-US" sz="2400" dirty="0"/>
              <a:t>perform a second (</a:t>
            </a:r>
            <a:r>
              <a:rPr lang="en-US" sz="2400" dirty="0" smtClean="0"/>
              <a:t>more controlled</a:t>
            </a:r>
            <a:r>
              <a:rPr lang="en-US" sz="2400" dirty="0"/>
              <a:t>) field study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41863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795" y="365125"/>
            <a:ext cx="11720050" cy="1325563"/>
          </a:xfrm>
        </p:spPr>
        <p:txBody>
          <a:bodyPr/>
          <a:lstStyle/>
          <a:p>
            <a:r>
              <a:rPr lang="en-US" dirty="0" smtClean="0"/>
              <a:t>Different types of field studies for data collection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5" y="2169755"/>
            <a:ext cx="118380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</a:t>
            </a:r>
            <a:r>
              <a:rPr lang="en-US" sz="2400" dirty="0" smtClean="0"/>
              <a:t>radeoffs between: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small-scale </a:t>
            </a:r>
            <a:r>
              <a:rPr lang="en-US" sz="2400" b="1" dirty="0">
                <a:solidFill>
                  <a:srgbClr val="FF0000"/>
                </a:solidFill>
              </a:rPr>
              <a:t>studies </a:t>
            </a:r>
            <a:r>
              <a:rPr lang="en-US" sz="2400" dirty="0" smtClean="0"/>
              <a:t>with homogeneous </a:t>
            </a:r>
            <a:r>
              <a:rPr lang="en-US" sz="2400" dirty="0"/>
              <a:t>settings in non-controlled </a:t>
            </a:r>
            <a:r>
              <a:rPr lang="en-US" sz="2400" dirty="0" smtClean="0"/>
              <a:t>environments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vs.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larger-scale </a:t>
            </a:r>
            <a:r>
              <a:rPr lang="en-US" sz="2400" b="1" dirty="0">
                <a:solidFill>
                  <a:srgbClr val="FF0000"/>
                </a:solidFill>
              </a:rPr>
              <a:t>(potentially crowd-sensing/sourcing </a:t>
            </a:r>
            <a:r>
              <a:rPr lang="en-US" sz="2400" b="1" dirty="0" smtClean="0">
                <a:solidFill>
                  <a:srgbClr val="FF0000"/>
                </a:solidFill>
              </a:rPr>
              <a:t>participatory) studies </a:t>
            </a:r>
            <a:r>
              <a:rPr lang="en-US" sz="2400" dirty="0"/>
              <a:t>that can reach more people, representing a </a:t>
            </a:r>
            <a:r>
              <a:rPr lang="en-US" sz="2400" dirty="0" smtClean="0"/>
              <a:t>more realistic </a:t>
            </a:r>
            <a:r>
              <a:rPr lang="en-US" sz="2400" dirty="0"/>
              <a:t>set of scenarios/conditions but with several </a:t>
            </a:r>
            <a:r>
              <a:rPr lang="en-US" sz="2400" dirty="0" smtClean="0"/>
              <a:t>unknown difficult </a:t>
            </a:r>
            <a:r>
              <a:rPr lang="en-US" sz="2400" dirty="0"/>
              <a:t>to control dynamic exogenous parameters and </a:t>
            </a:r>
            <a:r>
              <a:rPr lang="en-US" sz="2400" dirty="0" smtClean="0"/>
              <a:t>heterogeneous settings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Challenges:</a:t>
            </a:r>
          </a:p>
          <a:p>
            <a:r>
              <a:rPr lang="en-US" sz="2400" dirty="0" smtClean="0"/>
              <a:t>Obtaining </a:t>
            </a:r>
            <a:r>
              <a:rPr lang="en-US" sz="2400" b="1" dirty="0"/>
              <a:t>reliable measurements in </a:t>
            </a:r>
            <a:r>
              <a:rPr lang="en-US" sz="2400" b="1" dirty="0" smtClean="0"/>
              <a:t>such crowd-sourcing/sensing </a:t>
            </a:r>
            <a:r>
              <a:rPr lang="en-US" sz="2400" b="1" dirty="0"/>
              <a:t>non-controlled </a:t>
            </a:r>
            <a:r>
              <a:rPr lang="en-US" sz="2400" dirty="0"/>
              <a:t>field studies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general, it is difficult to obtain the “</a:t>
            </a:r>
            <a:r>
              <a:rPr lang="en-US" sz="2400" dirty="0" smtClean="0"/>
              <a:t>ground truth</a:t>
            </a:r>
            <a:r>
              <a:rPr lang="en-US" sz="2400" dirty="0"/>
              <a:t>” about the </a:t>
            </a:r>
            <a:r>
              <a:rPr lang="en-US" sz="2400" dirty="0" err="1"/>
              <a:t>QoE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above </a:t>
            </a:r>
            <a:r>
              <a:rPr lang="en-US" sz="2400" dirty="0" smtClean="0"/>
              <a:t>also </a:t>
            </a:r>
            <a:r>
              <a:rPr lang="en-US" sz="2400" dirty="0"/>
              <a:t>highlight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tension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between subjectivity and reliability </a:t>
            </a:r>
            <a:r>
              <a:rPr lang="en-US" sz="2400" dirty="0"/>
              <a:t>in the </a:t>
            </a:r>
            <a:r>
              <a:rPr lang="en-US" sz="2400" dirty="0" smtClean="0"/>
              <a:t>collected data.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973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FORTH </a:t>
            </a:r>
            <a:r>
              <a:rPr lang="en-US" b="1" dirty="0" smtClean="0"/>
              <a:t>dataset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50 produced videos</a:t>
            </a:r>
          </a:p>
          <a:p>
            <a:r>
              <a:rPr lang="en-US" sz="2400" dirty="0" smtClean="0"/>
              <a:t>20 participants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ach user viewed all 50 videos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uration 13 days</a:t>
            </a:r>
          </a:p>
          <a:p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/>
              <a:t>different reference </a:t>
            </a:r>
            <a:r>
              <a:rPr lang="en-US" sz="2400" dirty="0" smtClean="0"/>
              <a:t>videos (high quality)</a:t>
            </a:r>
          </a:p>
          <a:p>
            <a:r>
              <a:rPr lang="en-US" sz="2400" dirty="0" smtClean="0"/>
              <a:t>4 chunks per video (duration 5 sec each one)</a:t>
            </a:r>
          </a:p>
        </p:txBody>
      </p:sp>
    </p:spTree>
    <p:extLst>
      <p:ext uri="{BB962C8B-B14F-4D97-AF65-F5344CB8AC3E}">
        <p14:creationId xmlns:p14="http://schemas.microsoft.com/office/powerpoint/2010/main" val="1442862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48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layback </a:t>
            </a:r>
            <a:r>
              <a:rPr lang="en-US" b="1" dirty="0"/>
              <a:t>video </a:t>
            </a:r>
            <a:r>
              <a:rPr lang="en-US" b="1" dirty="0" smtClean="0"/>
              <a:t>parameterized based on:</a:t>
            </a:r>
            <a:r>
              <a:rPr lang="en-US" b="1" dirty="0"/>
              <a:t/>
            </a:r>
            <a:br>
              <a:rPr lang="en-US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tartup </a:t>
            </a:r>
            <a:r>
              <a:rPr lang="en-US" sz="2400" dirty="0" smtClean="0"/>
              <a:t>delay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umber </a:t>
            </a:r>
            <a:r>
              <a:rPr lang="en-US" sz="2400" dirty="0"/>
              <a:t>of buffering </a:t>
            </a:r>
            <a:r>
              <a:rPr lang="en-US" sz="2400" dirty="0" smtClean="0"/>
              <a:t>events 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atio </a:t>
            </a:r>
            <a:r>
              <a:rPr lang="en-US" sz="2400" dirty="0" smtClean="0"/>
              <a:t>of buffering duration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imes </a:t>
            </a:r>
            <a:r>
              <a:rPr lang="en-US" sz="2400" dirty="0"/>
              <a:t>when buffering events </a:t>
            </a:r>
            <a:r>
              <a:rPr lang="en-US" sz="2400" dirty="0" smtClean="0"/>
              <a:t>occur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uration </a:t>
            </a:r>
            <a:r>
              <a:rPr lang="en-US" sz="2400" dirty="0" smtClean="0"/>
              <a:t>of </a:t>
            </a:r>
            <a:r>
              <a:rPr lang="en-US" sz="2400" dirty="0"/>
              <a:t>each buffering </a:t>
            </a:r>
            <a:r>
              <a:rPr lang="en-US" sz="2400" dirty="0" smtClean="0"/>
              <a:t>event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ideo </a:t>
            </a:r>
            <a:r>
              <a:rPr lang="en-US" sz="2400" dirty="0"/>
              <a:t>resolutions for each </a:t>
            </a:r>
            <a:r>
              <a:rPr lang="en-US" sz="2400" dirty="0" smtClean="0"/>
              <a:t>chunk</a:t>
            </a:r>
            <a:endParaRPr lang="en-US" sz="2400" dirty="0"/>
          </a:p>
          <a:p>
            <a:r>
              <a:rPr lang="en-US" sz="2400" dirty="0"/>
              <a:t>A</a:t>
            </a:r>
            <a:r>
              <a:rPr lang="en-US" sz="2400" dirty="0" smtClean="0"/>
              <a:t>ggregate </a:t>
            </a:r>
            <a:r>
              <a:rPr lang="en-US" sz="2400" dirty="0"/>
              <a:t>resolution of the </a:t>
            </a:r>
            <a:r>
              <a:rPr lang="en-US" sz="2400" dirty="0" smtClean="0"/>
              <a:t>video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386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0037"/>
            <a:ext cx="12192000" cy="1690688"/>
          </a:xfrm>
        </p:spPr>
        <p:txBody>
          <a:bodyPr>
            <a:normAutofit/>
          </a:bodyPr>
          <a:lstStyle/>
          <a:p>
            <a:r>
              <a:rPr lang="en-US" sz="2700" b="1" dirty="0"/>
              <a:t>S</a:t>
            </a:r>
            <a:r>
              <a:rPr lang="en-US" sz="2700" b="1" dirty="0" smtClean="0"/>
              <a:t>ubjectivity </a:t>
            </a:r>
            <a:r>
              <a:rPr lang="en-US" sz="2700" b="1" dirty="0"/>
              <a:t>of </a:t>
            </a:r>
            <a:r>
              <a:rPr lang="en-US" sz="2700" b="1" dirty="0" smtClean="0"/>
              <a:t>the assessments </a:t>
            </a:r>
            <a:r>
              <a:rPr lang="en-US" sz="2700" b="1" dirty="0" smtClean="0"/>
              <a:t>&amp; user sensitivity to </a:t>
            </a:r>
            <a:r>
              <a:rPr lang="en-US" sz="2700" b="1" dirty="0"/>
              <a:t>different types </a:t>
            </a:r>
            <a:r>
              <a:rPr lang="en-US" sz="2700" b="1" dirty="0" smtClean="0"/>
              <a:t>of impairment</a:t>
            </a:r>
            <a:endParaRPr lang="el-GR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86"/>
            <a:ext cx="12192000" cy="557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Three scenarios:</a:t>
            </a:r>
          </a:p>
          <a:p>
            <a:r>
              <a:rPr lang="en-US" sz="2400" dirty="0" smtClean="0"/>
              <a:t>large </a:t>
            </a:r>
            <a:r>
              <a:rPr lang="en-US" sz="2400" dirty="0"/>
              <a:t>startup </a:t>
            </a:r>
            <a:r>
              <a:rPr lang="en-US" sz="2400" dirty="0" smtClean="0"/>
              <a:t>delay</a:t>
            </a:r>
            <a:endParaRPr lang="en-US" sz="2400" dirty="0"/>
          </a:p>
          <a:p>
            <a:r>
              <a:rPr lang="en-US" sz="2400" dirty="0"/>
              <a:t>number of </a:t>
            </a:r>
            <a:r>
              <a:rPr lang="en-US" sz="2400" dirty="0" err="1" smtClean="0"/>
              <a:t>rebuffering</a:t>
            </a:r>
            <a:r>
              <a:rPr lang="en-US" sz="2400" dirty="0" smtClean="0"/>
              <a:t> events</a:t>
            </a:r>
          </a:p>
          <a:p>
            <a:r>
              <a:rPr lang="en-US" sz="2400" dirty="0" smtClean="0"/>
              <a:t>low resolution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epending </a:t>
            </a:r>
            <a:r>
              <a:rPr lang="en-US" sz="2400" dirty="0"/>
              <a:t>on the type of </a:t>
            </a:r>
            <a:r>
              <a:rPr lang="en-US" sz="2400" dirty="0" smtClean="0"/>
              <a:t>impairment appeared: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ome users </a:t>
            </a:r>
            <a:r>
              <a:rPr lang="en-US" sz="2400" dirty="0"/>
              <a:t>are more </a:t>
            </a:r>
            <a:r>
              <a:rPr lang="en-US" sz="2400" dirty="0" smtClean="0"/>
              <a:t>tolerant/strict </a:t>
            </a:r>
            <a:r>
              <a:rPr lang="en-US" sz="2400" dirty="0"/>
              <a:t>than </a:t>
            </a:r>
            <a:r>
              <a:rPr lang="en-US" sz="2400" dirty="0" smtClean="0"/>
              <a:t>others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ome users are </a:t>
            </a:r>
            <a:r>
              <a:rPr lang="en-US" sz="2400" dirty="0"/>
              <a:t>more tolerant to some types of impairment </a:t>
            </a:r>
            <a:r>
              <a:rPr lang="en-US" sz="2400" dirty="0" smtClean="0"/>
              <a:t>&amp; more strict to others</a:t>
            </a:r>
          </a:p>
          <a:p>
            <a:r>
              <a:rPr lang="en-US" sz="2100" dirty="0"/>
              <a:t>s</a:t>
            </a:r>
            <a:r>
              <a:rPr lang="en-US" sz="2100" dirty="0" smtClean="0"/>
              <a:t>tatistically significance difference of </a:t>
            </a:r>
            <a:r>
              <a:rPr lang="en-US" sz="2100" dirty="0"/>
              <a:t>the scores of users for the various types of </a:t>
            </a:r>
            <a:r>
              <a:rPr lang="en-US" sz="2100" dirty="0" smtClean="0"/>
              <a:t>impairment (T-student test)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3147257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8" y="0"/>
            <a:ext cx="12192000" cy="100012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r>
              <a:rPr lang="en-US" sz="2800" b="1" dirty="0"/>
              <a:t>P</a:t>
            </a:r>
            <a:r>
              <a:rPr lang="en-US" sz="2800" b="1" dirty="0" smtClean="0"/>
              <a:t>arameters </a:t>
            </a:r>
            <a:r>
              <a:rPr lang="en-US" sz="2800" b="1" dirty="0"/>
              <a:t>with dominant impact on the </a:t>
            </a:r>
            <a:r>
              <a:rPr lang="en-US" sz="2800" b="1" dirty="0" err="1" smtClean="0"/>
              <a:t>QoE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Forthnet</a:t>
            </a:r>
            <a:r>
              <a:rPr lang="en-US" sz="2800" b="1" dirty="0" smtClean="0"/>
              <a:t> dataset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/>
            </a:r>
            <a:br>
              <a:rPr lang="el-GR" sz="2800" b="1" dirty="0"/>
            </a:b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2371"/>
            <a:ext cx="12192000" cy="575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Aggregate approach:</a:t>
            </a:r>
          </a:p>
          <a:p>
            <a:r>
              <a:rPr lang="en-US" sz="2400" dirty="0"/>
              <a:t>termination type of the </a:t>
            </a:r>
            <a:r>
              <a:rPr lang="en-US" sz="2400" dirty="0" smtClean="0"/>
              <a:t>session</a:t>
            </a:r>
          </a:p>
          <a:p>
            <a:r>
              <a:rPr lang="en-US" sz="2400" dirty="0" smtClean="0"/>
              <a:t>buffering </a:t>
            </a:r>
            <a:r>
              <a:rPr lang="en-US" sz="2400" dirty="0"/>
              <a:t>events </a:t>
            </a:r>
            <a:r>
              <a:rPr lang="en-US" sz="2400" dirty="0" smtClean="0"/>
              <a:t>frequency</a:t>
            </a:r>
          </a:p>
          <a:p>
            <a:r>
              <a:rPr lang="en-US" sz="2400" dirty="0" smtClean="0"/>
              <a:t>weighted </a:t>
            </a:r>
            <a:r>
              <a:rPr lang="en-US" sz="2400" dirty="0"/>
              <a:t>mean video resolution </a:t>
            </a:r>
            <a:r>
              <a:rPr lang="en-US" sz="2400" dirty="0" smtClean="0"/>
              <a:t>ratio</a:t>
            </a:r>
          </a:p>
          <a:p>
            <a:r>
              <a:rPr lang="en-US" sz="2400" dirty="0" smtClean="0"/>
              <a:t>packet loss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User-centric approach:</a:t>
            </a:r>
          </a:p>
          <a:p>
            <a:r>
              <a:rPr lang="en-US" sz="2400" dirty="0"/>
              <a:t>termination type </a:t>
            </a:r>
            <a:r>
              <a:rPr lang="en-US" sz="2400" dirty="0" smtClean="0"/>
              <a:t>(10 users) </a:t>
            </a:r>
          </a:p>
          <a:p>
            <a:r>
              <a:rPr lang="en-US" sz="2400" dirty="0" smtClean="0"/>
              <a:t>mean </a:t>
            </a:r>
            <a:r>
              <a:rPr lang="en-US" sz="2400" dirty="0"/>
              <a:t>jitter for </a:t>
            </a:r>
            <a:r>
              <a:rPr lang="en-US" sz="2400" dirty="0" smtClean="0"/>
              <a:t>(6 users) </a:t>
            </a:r>
          </a:p>
          <a:p>
            <a:r>
              <a:rPr lang="en-US" sz="2400" dirty="0" smtClean="0"/>
              <a:t>startup </a:t>
            </a:r>
            <a:r>
              <a:rPr lang="en-US" sz="2400" dirty="0"/>
              <a:t>delay and its </a:t>
            </a:r>
            <a:r>
              <a:rPr lang="en-US" sz="2400" dirty="0" smtClean="0"/>
              <a:t>ratio </a:t>
            </a:r>
            <a:r>
              <a:rPr lang="en-US" sz="2400" dirty="0"/>
              <a:t>(</a:t>
            </a:r>
            <a:r>
              <a:rPr lang="en-US" sz="2400" dirty="0" smtClean="0"/>
              <a:t>5 users)</a:t>
            </a:r>
          </a:p>
          <a:p>
            <a:r>
              <a:rPr lang="en-US" sz="2400" dirty="0" smtClean="0"/>
              <a:t>packet </a:t>
            </a:r>
            <a:r>
              <a:rPr lang="en-US" sz="2400" dirty="0"/>
              <a:t>loss for </a:t>
            </a:r>
            <a:r>
              <a:rPr lang="en-US" sz="2400" dirty="0" smtClean="0"/>
              <a:t>(4 users)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weighted mean video resolution and its ratio </a:t>
            </a:r>
            <a:r>
              <a:rPr lang="en-US" sz="2400" dirty="0" smtClean="0"/>
              <a:t>(4 users)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98553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8424"/>
            <a:ext cx="12191999" cy="54895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User-centric model:</a:t>
            </a:r>
          </a:p>
          <a:p>
            <a:r>
              <a:rPr lang="en-US" dirty="0"/>
              <a:t>n</a:t>
            </a:r>
            <a:r>
              <a:rPr lang="en-US" dirty="0" smtClean="0"/>
              <a:t>umber of </a:t>
            </a:r>
            <a:r>
              <a:rPr lang="en-US" dirty="0"/>
              <a:t>buffering </a:t>
            </a:r>
            <a:r>
              <a:rPr lang="en-US" dirty="0" smtClean="0"/>
              <a:t>events </a:t>
            </a:r>
          </a:p>
          <a:p>
            <a:r>
              <a:rPr lang="en-US" dirty="0" smtClean="0"/>
              <a:t>buffering </a:t>
            </a:r>
            <a:r>
              <a:rPr lang="en-US" dirty="0"/>
              <a:t>ratio consistently 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826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n-US" sz="2800" b="1" dirty="0" smtClean="0"/>
              <a:t>Parameters with </a:t>
            </a:r>
            <a:r>
              <a:rPr lang="en-US" sz="2800" b="1" dirty="0" smtClean="0"/>
              <a:t>Dominant </a:t>
            </a:r>
            <a:r>
              <a:rPr lang="en-US" sz="2800" b="1" dirty="0"/>
              <a:t>I</a:t>
            </a:r>
            <a:r>
              <a:rPr lang="en-US" sz="2800" b="1" dirty="0" smtClean="0"/>
              <a:t>mpact </a:t>
            </a:r>
            <a:r>
              <a:rPr lang="en-US" sz="2800" b="1" dirty="0" smtClean="0"/>
              <a:t>on the </a:t>
            </a:r>
            <a:r>
              <a:rPr lang="en-US" sz="2800" b="1" dirty="0" err="1" smtClean="0"/>
              <a:t>QoE</a:t>
            </a:r>
            <a:r>
              <a:rPr lang="en-US" sz="2800" b="1" dirty="0" smtClean="0"/>
              <a:t> FORTH dataset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09" y="1284921"/>
            <a:ext cx="6767051" cy="50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457201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QoE</a:t>
            </a:r>
            <a:r>
              <a:rPr lang="en-US" b="1" dirty="0" smtClean="0"/>
              <a:t> prediction </a:t>
            </a:r>
            <a:r>
              <a:rPr lang="en-US" b="1" dirty="0" err="1" smtClean="0"/>
              <a:t>Forthnet</a:t>
            </a:r>
            <a:r>
              <a:rPr lang="en-US" b="1" dirty="0" smtClean="0"/>
              <a:t> dataset</a:t>
            </a:r>
            <a:endParaRPr lang="el-GR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19"/>
            <a:ext cx="6017986" cy="451349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38" y="389738"/>
            <a:ext cx="5849130" cy="4608074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33889"/>
              </p:ext>
            </p:extLst>
          </p:nvPr>
        </p:nvGraphicFramePr>
        <p:xfrm>
          <a:off x="292864" y="5760720"/>
          <a:ext cx="537051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864"/>
                <a:gridCol w="1022956"/>
                <a:gridCol w="1111907"/>
                <a:gridCol w="1100789"/>
              </a:tblGrid>
              <a:tr h="33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Algorithm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Median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Std</a:t>
                      </a:r>
                      <a:endParaRPr lang="el-GR" b="1" dirty="0"/>
                    </a:p>
                  </a:txBody>
                  <a:tcPr/>
                </a:tc>
              </a:tr>
              <a:tr h="33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uQoE</a:t>
                      </a:r>
                      <a:r>
                        <a:rPr lang="en-US" b="1" dirty="0" smtClean="0"/>
                        <a:t> aggregate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0.5185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0.1392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0.7624</a:t>
                      </a:r>
                    </a:p>
                  </a:txBody>
                  <a:tcPr/>
                </a:tc>
              </a:tr>
              <a:tr h="33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uQoE</a:t>
                      </a:r>
                      <a:r>
                        <a:rPr lang="en-US" b="1" dirty="0" smtClean="0"/>
                        <a:t> user-centric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0.8026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1.2672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81931" y="489611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Users </a:t>
            </a:r>
            <a:r>
              <a:rPr lang="en-US" dirty="0"/>
              <a:t>with high </a:t>
            </a:r>
            <a:r>
              <a:rPr lang="en-US" dirty="0" smtClean="0"/>
              <a:t>prediction error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with less than 15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Users have pathologies (sessions with high degradations &amp; high 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QoE</a:t>
            </a:r>
            <a:r>
              <a:rPr lang="en-US" dirty="0" smtClean="0"/>
              <a:t> scores </a:t>
            </a:r>
            <a:r>
              <a:rPr lang="en-US" dirty="0"/>
              <a:t>are not evenly distributed</a:t>
            </a:r>
          </a:p>
        </p:txBody>
      </p:sp>
    </p:spTree>
    <p:extLst>
      <p:ext uri="{BB962C8B-B14F-4D97-AF65-F5344CB8AC3E}">
        <p14:creationId xmlns:p14="http://schemas.microsoft.com/office/powerpoint/2010/main" val="23028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61" y="-339213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err="1"/>
              <a:t>QoE</a:t>
            </a:r>
            <a:r>
              <a:rPr lang="en-US" dirty="0"/>
              <a:t> prediction </a:t>
            </a:r>
            <a:r>
              <a:rPr lang="en-US" dirty="0" smtClean="0"/>
              <a:t>FORTH dataset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227"/>
            <a:ext cx="6207809" cy="4655857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32216"/>
              </p:ext>
            </p:extLst>
          </p:nvPr>
        </p:nvGraphicFramePr>
        <p:xfrm>
          <a:off x="5911999" y="3052916"/>
          <a:ext cx="5370516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864"/>
                <a:gridCol w="1022956"/>
                <a:gridCol w="1111907"/>
                <a:gridCol w="1100789"/>
              </a:tblGrid>
              <a:tr h="3303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Algorithm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Mean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Median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Std</a:t>
                      </a:r>
                      <a:endParaRPr lang="el-GR" b="1" dirty="0"/>
                    </a:p>
                  </a:txBody>
                  <a:tcPr/>
                </a:tc>
              </a:tr>
              <a:tr h="335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uQoE</a:t>
                      </a:r>
                      <a:r>
                        <a:rPr lang="en-US" b="1" dirty="0" smtClean="0"/>
                        <a:t> user-centric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0.6133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0.5517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0.5479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7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78" y="262973"/>
            <a:ext cx="93601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826" y="5633883"/>
            <a:ext cx="1204445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</a:t>
            </a:r>
            <a:r>
              <a:rPr lang="en-US" sz="2400" dirty="0" err="1" smtClean="0"/>
              <a:t>QoS</a:t>
            </a:r>
            <a:r>
              <a:rPr lang="en-US" sz="2400" dirty="0" smtClean="0"/>
              <a:t> metrics: throughput, jitter, round-trip delay, startup delay, packet loss, traffic load</a:t>
            </a:r>
          </a:p>
          <a:p>
            <a:r>
              <a:rPr lang="en-US" sz="2400" dirty="0" smtClean="0"/>
              <a:t>Application metrics: </a:t>
            </a:r>
            <a:r>
              <a:rPr lang="en-US" sz="2400" dirty="0" err="1" smtClean="0"/>
              <a:t>rebuffering</a:t>
            </a:r>
            <a:r>
              <a:rPr lang="en-US" sz="2400" dirty="0" smtClean="0"/>
              <a:t> events, video resolution, adaptation of video streaming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199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78" y="173214"/>
            <a:ext cx="10515600" cy="1325563"/>
          </a:xfrm>
        </p:spPr>
        <p:txBody>
          <a:bodyPr/>
          <a:lstStyle/>
          <a:p>
            <a:r>
              <a:rPr lang="en-US" dirty="0" smtClean="0"/>
              <a:t>Definitions of QoE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10419644" cy="4868332"/>
          </a:xfrm>
        </p:spPr>
        <p:txBody>
          <a:bodyPr>
            <a:normAutofit/>
          </a:bodyPr>
          <a:lstStyle/>
          <a:p>
            <a:r>
              <a:rPr lang="en-US" sz="2400" b="1" dirty="0"/>
              <a:t>Overall acceptability </a:t>
            </a:r>
            <a:r>
              <a:rPr lang="en-US" sz="2400" dirty="0"/>
              <a:t>of an application or service, as </a:t>
            </a:r>
            <a:r>
              <a:rPr lang="en-US" sz="2400" b="1" dirty="0"/>
              <a:t>perceived subjectively </a:t>
            </a:r>
            <a:r>
              <a:rPr lang="en-US" sz="2400" dirty="0"/>
              <a:t>by the end user includes the </a:t>
            </a:r>
            <a:r>
              <a:rPr lang="en-US" sz="2400" b="1" dirty="0">
                <a:solidFill>
                  <a:srgbClr val="FF0000"/>
                </a:solidFill>
              </a:rPr>
              <a:t>complete end-to-end system effects</a:t>
            </a:r>
            <a:r>
              <a:rPr lang="en-US" sz="2400" dirty="0"/>
              <a:t>, and may be influenced by </a:t>
            </a:r>
            <a:r>
              <a:rPr lang="en-US" sz="2400" b="1" dirty="0">
                <a:solidFill>
                  <a:srgbClr val="FF0000"/>
                </a:solidFill>
              </a:rPr>
              <a:t>user expectations and context </a:t>
            </a:r>
            <a:r>
              <a:rPr lang="en-US" sz="2400" dirty="0"/>
              <a:t>[ITU]. </a:t>
            </a:r>
          </a:p>
          <a:p>
            <a:r>
              <a:rPr lang="en-US" sz="2400" dirty="0"/>
              <a:t>The degree of delight or annoyance of a person whose experiencing involves an </a:t>
            </a:r>
            <a:r>
              <a:rPr lang="en-US" sz="2400" b="1" dirty="0">
                <a:solidFill>
                  <a:srgbClr val="FF0000"/>
                </a:solidFill>
              </a:rPr>
              <a:t>application, service, or system</a:t>
            </a:r>
            <a:r>
              <a:rPr lang="en-US" sz="2400" dirty="0"/>
              <a:t>. </a:t>
            </a:r>
          </a:p>
          <a:p>
            <a:pPr>
              <a:buNone/>
            </a:pPr>
            <a:r>
              <a:rPr lang="en-US" sz="2400" dirty="0"/>
              <a:t>    It results from the person's evaluation of the fulfillment of his or her expectations and needs with respect to the utility and/or enjoyment in the light of the </a:t>
            </a:r>
            <a:r>
              <a:rPr lang="en-US" sz="2400" b="1" dirty="0">
                <a:solidFill>
                  <a:srgbClr val="FF0000"/>
                </a:solidFill>
              </a:rPr>
              <a:t>person's context, personality and current state </a:t>
            </a:r>
            <a:r>
              <a:rPr lang="en-US" sz="2400" dirty="0"/>
              <a:t>[</a:t>
            </a:r>
            <a:r>
              <a:rPr lang="en-US" sz="2400" dirty="0" err="1"/>
              <a:t>Raake</a:t>
            </a:r>
            <a:r>
              <a:rPr lang="en-US" sz="2400" dirty="0"/>
              <a:t>].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9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1448892" y="736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957" y="836712"/>
            <a:ext cx="10735732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QoE metrics  are characterized with techno-socio-economic-psychological terms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QoS</a:t>
            </a:r>
            <a:r>
              <a:rPr lang="en-US" sz="2400" dirty="0" smtClean="0"/>
              <a:t> network metrics and application-based metrics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Preference </a:t>
            </a:r>
            <a:r>
              <a:rPr lang="en-US" sz="2400" dirty="0"/>
              <a:t>on </a:t>
            </a:r>
            <a:r>
              <a:rPr lang="en-US" sz="2400" i="1" dirty="0" err="1"/>
              <a:t>QoS</a:t>
            </a:r>
            <a:r>
              <a:rPr lang="en-US" sz="2400" dirty="0"/>
              <a:t> or price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Price, </a:t>
            </a:r>
            <a:r>
              <a:rPr lang="en-US" sz="2400" i="1" dirty="0"/>
              <a:t>willingness to pay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</a:t>
            </a:r>
            <a:r>
              <a:rPr lang="en-US" sz="2400" i="1" dirty="0"/>
              <a:t>Perceived  QoE </a:t>
            </a:r>
            <a:r>
              <a:rPr lang="en-US" sz="2400" dirty="0"/>
              <a:t>(e.g., opinion score)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Intrinsic indicators towards a  service provider </a:t>
            </a:r>
          </a:p>
          <a:p>
            <a:r>
              <a:rPr lang="en-US" sz="2400" dirty="0"/>
              <a:t>    e.g., its </a:t>
            </a:r>
            <a:r>
              <a:rPr lang="en-US" sz="2400" i="1" dirty="0"/>
              <a:t>brand name</a:t>
            </a:r>
            <a:r>
              <a:rPr lang="en-US" sz="2400" dirty="0"/>
              <a:t>, perceived value/reliability</a:t>
            </a:r>
          </a:p>
          <a:p>
            <a:r>
              <a:rPr lang="en-US" sz="2400" dirty="0"/>
              <a:t>            content (size, searching mechanisms)</a:t>
            </a:r>
          </a:p>
          <a:p>
            <a:endParaRPr lang="el-G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857957" y="5373217"/>
            <a:ext cx="10735732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500" dirty="0"/>
          </a:p>
          <a:p>
            <a:endParaRPr lang="en-US" sz="400" dirty="0"/>
          </a:p>
          <a:p>
            <a:r>
              <a:rPr lang="en-US" sz="2400" dirty="0"/>
              <a:t>To define </a:t>
            </a:r>
            <a:r>
              <a:rPr lang="en-US" sz="2400" b="1" dirty="0"/>
              <a:t>user experience</a:t>
            </a:r>
            <a:r>
              <a:rPr lang="en-US" sz="2400" dirty="0"/>
              <a:t> is a very hard problem &amp; to </a:t>
            </a:r>
            <a:r>
              <a:rPr lang="en-US" sz="2400" b="1" dirty="0"/>
              <a:t>monetize </a:t>
            </a:r>
            <a:r>
              <a:rPr lang="en-US" sz="2400" dirty="0"/>
              <a:t>it even harder!</a:t>
            </a:r>
          </a:p>
          <a:p>
            <a:endParaRPr lang="en-US" sz="800" dirty="0"/>
          </a:p>
          <a:p>
            <a:endParaRPr lang="el-GR" sz="500" dirty="0"/>
          </a:p>
        </p:txBody>
      </p:sp>
    </p:spTree>
    <p:extLst>
      <p:ext uri="{BB962C8B-B14F-4D97-AF65-F5344CB8AC3E}">
        <p14:creationId xmlns:p14="http://schemas.microsoft.com/office/powerpoint/2010/main" val="40470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oS-Qo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01632"/>
            <a:ext cx="9144000" cy="60563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1448892" y="736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922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700808"/>
            <a:ext cx="8538116" cy="29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approaches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5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oS-Qo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76596"/>
            <a:ext cx="3419872" cy="30765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590C-E3D4-4FA3-BC76-2DDCB275301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231904" y="188641"/>
            <a:ext cx="5184576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Examples of </a:t>
            </a:r>
            <a:r>
              <a:rPr lang="en-US" sz="2000" b="1" dirty="0" err="1"/>
              <a:t>QoS</a:t>
            </a:r>
            <a:r>
              <a:rPr lang="en-US" sz="2000" b="1" dirty="0"/>
              <a:t> metrics for telecom services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Achievable data rate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Throughput, delay, packet loss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Number  of resource units</a:t>
            </a:r>
          </a:p>
          <a:p>
            <a:r>
              <a:rPr lang="en-US" dirty="0"/>
              <a:t>      TDMA: time slots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8892" y="736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b="1" dirty="0"/>
          </a:p>
        </p:txBody>
      </p:sp>
      <p:sp>
        <p:nvSpPr>
          <p:cNvPr id="17" name="Rectangle 16"/>
          <p:cNvSpPr/>
          <p:nvPr/>
        </p:nvSpPr>
        <p:spPr>
          <a:xfrm>
            <a:off x="1791654" y="620689"/>
            <a:ext cx="250414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200" b="1" dirty="0"/>
              <a:t>Weber-Fechner </a:t>
            </a:r>
            <a:r>
              <a:rPr lang="en-US" sz="2200" dirty="0"/>
              <a:t>Law</a:t>
            </a:r>
          </a:p>
          <a:p>
            <a:pPr algn="ctr"/>
            <a:r>
              <a:rPr lang="en-US" sz="2200" b="1" dirty="0"/>
              <a:t>IQX </a:t>
            </a:r>
            <a:r>
              <a:rPr lang="en-US" sz="2200" dirty="0"/>
              <a:t>hypothesis </a:t>
            </a:r>
            <a:endParaRPr lang="el-GR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1" y="0"/>
            <a:ext cx="36613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1F497D"/>
                </a:solidFill>
              </a:rPr>
              <a:t>Customer Satisfaction</a:t>
            </a:r>
            <a:endParaRPr lang="el-GR" sz="3000" b="1" dirty="0">
              <a:solidFill>
                <a:srgbClr val="1F497D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149081"/>
            <a:ext cx="4788024" cy="784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904" y="2132857"/>
            <a:ext cx="5112568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QoE metrics </a:t>
            </a:r>
          </a:p>
          <a:p>
            <a:r>
              <a:rPr lang="en-US" dirty="0">
                <a:solidFill>
                  <a:srgbClr val="002060"/>
                </a:solidFill>
              </a:rPr>
              <a:t>      with </a:t>
            </a:r>
            <a:r>
              <a:rPr lang="en-US" b="1" dirty="0">
                <a:solidFill>
                  <a:srgbClr val="002060"/>
                </a:solidFill>
              </a:rPr>
              <a:t>techno-socio-economic-psychologica</a:t>
            </a:r>
            <a:r>
              <a:rPr lang="en-US" dirty="0">
                <a:solidFill>
                  <a:srgbClr val="002060"/>
                </a:solidFill>
              </a:rPr>
              <a:t>l </a:t>
            </a:r>
            <a:r>
              <a:rPr lang="en-US" dirty="0"/>
              <a:t>terms</a:t>
            </a:r>
          </a:p>
          <a:p>
            <a:endParaRPr lang="en-US" sz="3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 Preference on </a:t>
            </a:r>
            <a:r>
              <a:rPr lang="en-US" i="1" dirty="0" err="1"/>
              <a:t>QoS</a:t>
            </a:r>
            <a:r>
              <a:rPr lang="en-US" dirty="0"/>
              <a:t> or price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Price, </a:t>
            </a:r>
            <a:r>
              <a:rPr lang="en-US" i="1" dirty="0"/>
              <a:t>willingness to pay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i="1" dirty="0"/>
              <a:t>Perceived  QoE </a:t>
            </a:r>
            <a:r>
              <a:rPr lang="en-US" dirty="0"/>
              <a:t>(e.g., opinion score)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Intrinsic indicators towards a  service provider </a:t>
            </a:r>
          </a:p>
          <a:p>
            <a:r>
              <a:rPr lang="en-US" dirty="0"/>
              <a:t>    e.g., its </a:t>
            </a:r>
            <a:r>
              <a:rPr lang="en-US" i="1" dirty="0"/>
              <a:t>brand name</a:t>
            </a:r>
            <a:r>
              <a:rPr lang="en-US" dirty="0"/>
              <a:t>, perceived value/reliability</a:t>
            </a:r>
          </a:p>
          <a:p>
            <a:r>
              <a:rPr lang="en-US" dirty="0"/>
              <a:t>            content (size, searching mechanisms)</a:t>
            </a:r>
          </a:p>
          <a:p>
            <a:endParaRPr lang="el-GR" sz="3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5520" y="5157193"/>
            <a:ext cx="4464496" cy="133169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15880" y="5229201"/>
            <a:ext cx="532859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500" dirty="0"/>
          </a:p>
          <a:p>
            <a:endParaRPr lang="en-US" sz="400" dirty="0"/>
          </a:p>
          <a:p>
            <a:r>
              <a:rPr lang="en-US" sz="2400" dirty="0"/>
              <a:t>To define </a:t>
            </a:r>
            <a:r>
              <a:rPr lang="en-US" sz="2400" b="1" dirty="0"/>
              <a:t>user experience</a:t>
            </a:r>
            <a:r>
              <a:rPr lang="en-US" sz="2400" dirty="0"/>
              <a:t> is a very hard problem &amp; to </a:t>
            </a:r>
            <a:r>
              <a:rPr lang="en-US" sz="2400" b="1" dirty="0"/>
              <a:t>monetize </a:t>
            </a:r>
            <a:r>
              <a:rPr lang="en-US" sz="2400" dirty="0"/>
              <a:t>it even harder!</a:t>
            </a:r>
          </a:p>
          <a:p>
            <a:endParaRPr lang="en-US" sz="800" dirty="0"/>
          </a:p>
          <a:p>
            <a:endParaRPr lang="el-GR" sz="5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855640" y="458112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1356</Words>
  <Application>Microsoft Office PowerPoint</Application>
  <PresentationFormat>Widescreen</PresentationFormat>
  <Paragraphs>228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WenQuanYi Micro Hei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Definitions of QoE</vt:lpstr>
      <vt:lpstr>PowerPoint Presentation</vt:lpstr>
      <vt:lpstr>PowerPoint Presentation</vt:lpstr>
      <vt:lpstr>Modeling approaches</vt:lpstr>
      <vt:lpstr>PowerPoint Presentation</vt:lpstr>
      <vt:lpstr>Mathematical models of QoE</vt:lpstr>
      <vt:lpstr>PowerPoint Presentation</vt:lpstr>
      <vt:lpstr>PowerPoint Presentation</vt:lpstr>
      <vt:lpstr>MLQoE: QoE prediction based on machine learning (ML) algorithms</vt:lpstr>
      <vt:lpstr>PowerPoint Presentation</vt:lpstr>
      <vt:lpstr>PowerPoint Presentation</vt:lpstr>
      <vt:lpstr>PowerPoint Presentation</vt:lpstr>
      <vt:lpstr>PowerPoint Presentation</vt:lpstr>
      <vt:lpstr>System Architecture</vt:lpstr>
      <vt:lpstr>Example of user activity (@ Server GUI)</vt:lpstr>
      <vt:lpstr>Field study summary</vt:lpstr>
      <vt:lpstr>298 video sessions – 20 users</vt:lpstr>
      <vt:lpstr>Video session features</vt:lpstr>
      <vt:lpstr>Stationary Vs. Roaming</vt:lpstr>
      <vt:lpstr>Directly user-perceived parameters</vt:lpstr>
      <vt:lpstr>Network conditions</vt:lpstr>
      <vt:lpstr>Users perceive the degradation (low QoE scores) for startup delay &gt;= 10 sec</vt:lpstr>
      <vt:lpstr>The higher the buffering ratio, the smaller the duration of the session</vt:lpstr>
      <vt:lpstr>Improving the data rate adaptation could reduce the buffering ratio</vt:lpstr>
      <vt:lpstr>Sessions with higher startup delay, buffering ratio &amp; lower network performance have lower QoE</vt:lpstr>
      <vt:lpstr>Poor network performance during the last 15 sec of the session results in termination due to poor connectivity</vt:lpstr>
      <vt:lpstr>Interesting Sessions in the Forthnet dataset</vt:lpstr>
      <vt:lpstr>Different types of field studies for data collection</vt:lpstr>
      <vt:lpstr>FORTH dataset</vt:lpstr>
      <vt:lpstr>Playback video parameterized based on: </vt:lpstr>
      <vt:lpstr>Subjectivity of the assessments &amp; user sensitivity to different types of impairment</vt:lpstr>
      <vt:lpstr>  Parameters with dominant impact on the QoE Forthnet dataset  </vt:lpstr>
      <vt:lpstr>  Parameters with Dominant Impact on the QoE FORTH dataset  </vt:lpstr>
      <vt:lpstr>QoE prediction Forthnet dataset</vt:lpstr>
      <vt:lpstr>QoE prediction FORTH dataset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PLAKIA</dc:creator>
  <cp:lastModifiedBy>Maria Papadopouli</cp:lastModifiedBy>
  <cp:revision>107</cp:revision>
  <dcterms:created xsi:type="dcterms:W3CDTF">2016-03-21T16:50:38Z</dcterms:created>
  <dcterms:modified xsi:type="dcterms:W3CDTF">2016-03-22T14:00:56Z</dcterms:modified>
</cp:coreProperties>
</file>