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9"/>
  </p:notesMasterIdLst>
  <p:sldIdLst>
    <p:sldId id="276" r:id="rId2"/>
    <p:sldId id="277" r:id="rId3"/>
    <p:sldId id="261" r:id="rId4"/>
    <p:sldId id="279" r:id="rId5"/>
    <p:sldId id="278" r:id="rId6"/>
    <p:sldId id="262" r:id="rId7"/>
    <p:sldId id="280" r:id="rId8"/>
    <p:sldId id="281" r:id="rId9"/>
    <p:sldId id="282" r:id="rId10"/>
    <p:sldId id="283" r:id="rId11"/>
    <p:sldId id="284" r:id="rId12"/>
    <p:sldId id="263" r:id="rId13"/>
    <p:sldId id="264" r:id="rId14"/>
    <p:sldId id="265" r:id="rId15"/>
    <p:sldId id="285" r:id="rId16"/>
    <p:sldId id="257" r:id="rId17"/>
    <p:sldId id="275" r:id="rId18"/>
    <p:sldId id="258" r:id="rId19"/>
    <p:sldId id="259" r:id="rId20"/>
    <p:sldId id="260" r:id="rId21"/>
    <p:sldId id="266" r:id="rId22"/>
    <p:sldId id="267" r:id="rId23"/>
    <p:sldId id="268" r:id="rId24"/>
    <p:sldId id="269" r:id="rId25"/>
    <p:sldId id="270" r:id="rId26"/>
    <p:sldId id="271" r:id="rId27"/>
    <p:sldId id="272" r:id="rId28"/>
    <p:sldId id="273" r:id="rId29"/>
    <p:sldId id="274"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82" d="100"/>
          <a:sy n="82" d="100"/>
        </p:scale>
        <p:origin x="-828" y="-90"/>
      </p:cViewPr>
      <p:guideLst>
        <p:guide orient="horz" pos="2160"/>
        <p:guide pos="2880"/>
      </p:guideLst>
    </p:cSldViewPr>
  </p:slideViewPr>
  <p:notesTextViewPr>
    <p:cViewPr>
      <p:scale>
        <a:sx n="1" d="1"/>
        <a:sy n="1" d="1"/>
      </p:scale>
      <p:origin x="0" y="0"/>
    </p:cViewPr>
  </p:notesTextViewPr>
  <p:sorterViewPr>
    <p:cViewPr>
      <p:scale>
        <a:sx n="100" d="100"/>
        <a:sy n="100" d="100"/>
      </p:scale>
      <p:origin x="0" y="1557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A9CF36C-4719-4577-853C-501045A4483B}" type="datetimeFigureOut">
              <a:rPr lang="el-GR" smtClean="0"/>
              <a:t>26/4/2013</a:t>
            </a:fld>
            <a:endParaRPr lang="el-G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598233C-3934-408A-9E5D-E1D1BB05EAFA}" type="slidenum">
              <a:rPr lang="el-GR" smtClean="0"/>
              <a:t>‹#›</a:t>
            </a:fld>
            <a:endParaRPr lang="el-GR"/>
          </a:p>
        </p:txBody>
      </p:sp>
    </p:spTree>
    <p:extLst>
      <p:ext uri="{BB962C8B-B14F-4D97-AF65-F5344CB8AC3E}">
        <p14:creationId xmlns:p14="http://schemas.microsoft.com/office/powerpoint/2010/main" val="1000122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1400">
                <a:solidFill>
                  <a:schemeClr val="tx1"/>
                </a:solidFill>
                <a:latin typeface="Arial" charset="0"/>
                <a:ea typeface="华文细黑" pitchFamily="1" charset="-122"/>
              </a:defRPr>
            </a:lvl1pPr>
            <a:lvl2pPr marL="742858" indent="-285715" eaLnBrk="0" hangingPunct="0">
              <a:defRPr sz="1400">
                <a:solidFill>
                  <a:schemeClr val="tx1"/>
                </a:solidFill>
                <a:latin typeface="Arial" charset="0"/>
                <a:ea typeface="华文细黑" pitchFamily="1" charset="-122"/>
              </a:defRPr>
            </a:lvl2pPr>
            <a:lvl3pPr marL="1142859" indent="-228571" eaLnBrk="0" hangingPunct="0">
              <a:defRPr sz="1400">
                <a:solidFill>
                  <a:schemeClr val="tx1"/>
                </a:solidFill>
                <a:latin typeface="Arial" charset="0"/>
                <a:ea typeface="华文细黑" pitchFamily="1" charset="-122"/>
              </a:defRPr>
            </a:lvl3pPr>
            <a:lvl4pPr marL="1600002" indent="-228571" eaLnBrk="0" hangingPunct="0">
              <a:defRPr sz="1400">
                <a:solidFill>
                  <a:schemeClr val="tx1"/>
                </a:solidFill>
                <a:latin typeface="Arial" charset="0"/>
                <a:ea typeface="华文细黑" pitchFamily="1" charset="-122"/>
              </a:defRPr>
            </a:lvl4pPr>
            <a:lvl5pPr marL="2057146" indent="-228571" eaLnBrk="0" hangingPunct="0">
              <a:defRPr sz="1400">
                <a:solidFill>
                  <a:schemeClr val="tx1"/>
                </a:solidFill>
                <a:latin typeface="Arial" charset="0"/>
                <a:ea typeface="华文细黑" pitchFamily="1" charset="-122"/>
              </a:defRPr>
            </a:lvl5pPr>
            <a:lvl6pPr marL="2514289" indent="-228571" eaLnBrk="0" fontAlgn="base" hangingPunct="0">
              <a:spcBef>
                <a:spcPct val="0"/>
              </a:spcBef>
              <a:spcAft>
                <a:spcPct val="0"/>
              </a:spcAft>
              <a:defRPr sz="1400">
                <a:solidFill>
                  <a:schemeClr val="tx1"/>
                </a:solidFill>
                <a:latin typeface="Arial" charset="0"/>
                <a:ea typeface="华文细黑" pitchFamily="1" charset="-122"/>
              </a:defRPr>
            </a:lvl6pPr>
            <a:lvl7pPr marL="2971433" indent="-228571" eaLnBrk="0" fontAlgn="base" hangingPunct="0">
              <a:spcBef>
                <a:spcPct val="0"/>
              </a:spcBef>
              <a:spcAft>
                <a:spcPct val="0"/>
              </a:spcAft>
              <a:defRPr sz="1400">
                <a:solidFill>
                  <a:schemeClr val="tx1"/>
                </a:solidFill>
                <a:latin typeface="Arial" charset="0"/>
                <a:ea typeface="华文细黑" pitchFamily="1" charset="-122"/>
              </a:defRPr>
            </a:lvl7pPr>
            <a:lvl8pPr marL="3428576" indent="-228571" eaLnBrk="0" fontAlgn="base" hangingPunct="0">
              <a:spcBef>
                <a:spcPct val="0"/>
              </a:spcBef>
              <a:spcAft>
                <a:spcPct val="0"/>
              </a:spcAft>
              <a:defRPr sz="1400">
                <a:solidFill>
                  <a:schemeClr val="tx1"/>
                </a:solidFill>
                <a:latin typeface="Arial" charset="0"/>
                <a:ea typeface="华文细黑" pitchFamily="1" charset="-122"/>
              </a:defRPr>
            </a:lvl8pPr>
            <a:lvl9pPr marL="3885719" indent="-228571"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2CF0D5D6-36B3-40C8-81E7-129DCFFEDB94}" type="slidenum">
              <a:rPr lang="en-US" altLang="zh-TW" sz="1200">
                <a:ea typeface="新細明體" pitchFamily="18" charset="-120"/>
              </a:rPr>
              <a:pPr eaLnBrk="1" hangingPunct="1"/>
              <a:t>3</a:t>
            </a:fld>
            <a:endParaRPr lang="en-US" altLang="zh-TW" sz="1200">
              <a:ea typeface="新細明體" pitchFamily="18" charset="-120"/>
            </a:endParaRPr>
          </a:p>
        </p:txBody>
      </p:sp>
      <p:sp>
        <p:nvSpPr>
          <p:cNvPr id="34819" name="Rectangle 2"/>
          <p:cNvSpPr>
            <a:spLocks noGrp="1" noRot="1" noChangeAspect="1" noChangeArrowheads="1" noTextEdit="1"/>
          </p:cNvSpPr>
          <p:nvPr>
            <p:ph type="sldImg"/>
          </p:nvPr>
        </p:nvSpPr>
        <p:spPr>
          <a:xfrm>
            <a:off x="1143000" y="695325"/>
            <a:ext cx="4570413" cy="3427413"/>
          </a:xfrm>
          <a:ln/>
        </p:spPr>
      </p:sp>
      <p:sp>
        <p:nvSpPr>
          <p:cNvPr id="3482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8350" y="594666"/>
            <a:ext cx="4144755" cy="2931239"/>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22146" y="3714623"/>
            <a:ext cx="4976839" cy="3441835"/>
          </a:xfrm>
        </p:spPr>
        <p:txBody>
          <a:bodyPr/>
          <a:lstStyle/>
          <a:p>
            <a:endParaRPr lang="el-G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0" y="0"/>
            <a:ext cx="0" cy="0"/>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0" y="0"/>
            <a:ext cx="323" cy="222951654"/>
          </a:xfrm>
        </p:spPr>
        <p:txBody>
          <a:bodyPr lIns="80165" tIns="80165" rIns="80165" bIns="40083">
            <a:spAutoFit/>
          </a:bodyPr>
          <a:lstStyle/>
          <a:p>
            <a:pPr lvl="0"/>
            <a:r>
              <a:rPr lang="el-GR" sz="1000"/>
              <a:t>To understand our work, it is important to understand how 11n differs from and how it is similar to previous generations in terms of energy usage.</a:t>
            </a:r>
          </a:p>
          <a:p>
            <a:pPr lvl="0"/>
            <a:endParaRPr lang="el-GR" sz="1000"/>
          </a:p>
          <a:p>
            <a:pPr lvl="0"/>
            <a:r>
              <a:rPr lang="el-GR" sz="1000"/>
              <a:t>First, like previous generations, 11n sleep energy usage is very small compared to transmit, receive or idle costs. So, one way to save energy is to put the network interface to sleep whenever it is not being used.</a:t>
            </a:r>
          </a:p>
          <a:p>
            <a:pPr lvl="0"/>
            <a:endParaRPr lang="el-GR" sz="1000"/>
          </a:p>
          <a:p>
            <a:pPr lvl="0"/>
            <a:r>
              <a:rPr lang="el-GR" sz="1000"/>
              <a:t>11n is different from previous generations in the use of MIMO technology: multiple input multiple output. As its name suggests, MIMO can use multiple antennas for both transmission and reception. Such hardware advances not only provide much higher transmit data rates but also improve wireless reception rate.</a:t>
            </a:r>
          </a:p>
          <a:p>
            <a:pPr lvl="0"/>
            <a:endParaRPr lang="el-GR" sz="1000"/>
          </a:p>
          <a:p>
            <a:pPr lvl="0"/>
            <a:r>
              <a:rPr lang="el-GR" sz="1000"/>
              <a:t>On the other hand, these additional antennas also draw more power from the device in an interesting way, compared to the legacy 11a/b/g NICs.</a:t>
            </a:r>
          </a:p>
          <a:p>
            <a:pPr lvl="0"/>
            <a:endParaRPr lang="el-GR" sz="1000"/>
          </a:p>
          <a:p>
            <a:pPr lvl="0"/>
            <a:r>
              <a:rPr lang="el-GR" sz="1000"/>
              <a:t>Here is the energy consumption table for Intel Wi-Fi card with 3x3 MIMO. When more than one antenna is used, the power consumption for tx is 1.5x higher for two antennas and 1.6 for 3. Similarly, the power profile for rx state is 1.3 and 1.7 times higher for 2 and 3 antennas, respectively, which translates upto 30 percent of peak power consumption of the whole platform like tablets.</a:t>
            </a:r>
          </a:p>
          <a:p>
            <a:pPr lvl="0"/>
            <a:endParaRPr lang="el-GR" sz="1000"/>
          </a:p>
          <a:p>
            <a:pPr lvl="0"/>
            <a:r>
              <a:rPr lang="el-GR" sz="1000"/>
              <a:t>Thus, unlike its previous generations, for 802.11n, energy savings can be obtained by carefully managing the number of antennas used.</a:t>
            </a:r>
          </a:p>
          <a:p>
            <a:pPr lvl="0"/>
            <a:endParaRPr lang="el-GR" sz="1000"/>
          </a:p>
          <a:p>
            <a:pPr lvl="0"/>
            <a:r>
              <a:rPr lang="el-GR" sz="1000"/>
              <a:t>We now quantify the benefits obtainable by putting the interface to sleep, and by managing the number of antennas.</a:t>
            </a:r>
          </a:p>
        </p:txBody>
      </p:sp>
      <p:sp>
        <p:nvSpPr>
          <p:cNvPr id="4" name="Slide Number Placeholder 3"/>
          <p:cNvSpPr txBox="1"/>
          <p:nvPr/>
        </p:nvSpPr>
        <p:spPr>
          <a:xfrm>
            <a:off x="0" y="0"/>
            <a:ext cx="323" cy="304"/>
          </a:xfrm>
          <a:prstGeom prst="rect">
            <a:avLst/>
          </a:prstGeom>
          <a:noFill/>
          <a:ln>
            <a:noFill/>
          </a:ln>
        </p:spPr>
        <p:txBody>
          <a:bodyPr vert="horz" wrap="square" lIns="80165" tIns="80165" rIns="80165" bIns="40083" anchor="t" anchorCtr="0" compatLnSpc="1"/>
          <a:lstStyle/>
          <a:p>
            <a:pPr defTabSz="801654">
              <a:defRPr sz="1800" b="0" i="0" u="none" strike="noStrike" kern="0" cap="none" spc="0" baseline="0">
                <a:solidFill>
                  <a:srgbClr val="000000"/>
                </a:solidFill>
                <a:uFillTx/>
              </a:defRPr>
            </a:pPr>
            <a:fld id="{D7D5E408-DE96-4C7A-B17D-DA80E021064A}" type="slidenum">
              <a:rPr/>
              <a:pPr defTabSz="801654">
                <a:defRPr sz="1800" b="0" i="0" u="none" strike="noStrike" kern="0" cap="none" spc="0" baseline="0">
                  <a:solidFill>
                    <a:srgbClr val="000000"/>
                  </a:solidFill>
                  <a:uFillTx/>
                </a:defRPr>
              </a:pPr>
              <a:t>27</a:t>
            </a:fld>
            <a:endParaRPr lang="el-GR" sz="1600">
              <a:solidFill>
                <a:srgbClr val="000000"/>
              </a:solidFill>
              <a:latin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038350" y="594666"/>
            <a:ext cx="4144755" cy="2931239"/>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622146" y="3714623"/>
            <a:ext cx="4976839" cy="3519116"/>
          </a:xfrm>
        </p:spPr>
        <p:txBody>
          <a:bodyPr/>
          <a:lstStyle/>
          <a:p>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1400">
                <a:solidFill>
                  <a:schemeClr val="tx1"/>
                </a:solidFill>
                <a:latin typeface="Arial" charset="0"/>
                <a:ea typeface="华文细黑" pitchFamily="1" charset="-122"/>
              </a:defRPr>
            </a:lvl1pPr>
            <a:lvl2pPr marL="742858" indent="-285715" eaLnBrk="0" hangingPunct="0">
              <a:defRPr sz="1400">
                <a:solidFill>
                  <a:schemeClr val="tx1"/>
                </a:solidFill>
                <a:latin typeface="Arial" charset="0"/>
                <a:ea typeface="华文细黑" pitchFamily="1" charset="-122"/>
              </a:defRPr>
            </a:lvl2pPr>
            <a:lvl3pPr marL="1142859" indent="-228571" eaLnBrk="0" hangingPunct="0">
              <a:defRPr sz="1400">
                <a:solidFill>
                  <a:schemeClr val="tx1"/>
                </a:solidFill>
                <a:latin typeface="Arial" charset="0"/>
                <a:ea typeface="华文细黑" pitchFamily="1" charset="-122"/>
              </a:defRPr>
            </a:lvl3pPr>
            <a:lvl4pPr marL="1600002" indent="-228571" eaLnBrk="0" hangingPunct="0">
              <a:defRPr sz="1400">
                <a:solidFill>
                  <a:schemeClr val="tx1"/>
                </a:solidFill>
                <a:latin typeface="Arial" charset="0"/>
                <a:ea typeface="华文细黑" pitchFamily="1" charset="-122"/>
              </a:defRPr>
            </a:lvl4pPr>
            <a:lvl5pPr marL="2057146" indent="-228571" eaLnBrk="0" hangingPunct="0">
              <a:defRPr sz="1400">
                <a:solidFill>
                  <a:schemeClr val="tx1"/>
                </a:solidFill>
                <a:latin typeface="Arial" charset="0"/>
                <a:ea typeface="华文细黑" pitchFamily="1" charset="-122"/>
              </a:defRPr>
            </a:lvl5pPr>
            <a:lvl6pPr marL="2514289" indent="-228571" eaLnBrk="0" fontAlgn="base" hangingPunct="0">
              <a:spcBef>
                <a:spcPct val="0"/>
              </a:spcBef>
              <a:spcAft>
                <a:spcPct val="0"/>
              </a:spcAft>
              <a:defRPr sz="1400">
                <a:solidFill>
                  <a:schemeClr val="tx1"/>
                </a:solidFill>
                <a:latin typeface="Arial" charset="0"/>
                <a:ea typeface="华文细黑" pitchFamily="1" charset="-122"/>
              </a:defRPr>
            </a:lvl6pPr>
            <a:lvl7pPr marL="2971433" indent="-228571" eaLnBrk="0" fontAlgn="base" hangingPunct="0">
              <a:spcBef>
                <a:spcPct val="0"/>
              </a:spcBef>
              <a:spcAft>
                <a:spcPct val="0"/>
              </a:spcAft>
              <a:defRPr sz="1400">
                <a:solidFill>
                  <a:schemeClr val="tx1"/>
                </a:solidFill>
                <a:latin typeface="Arial" charset="0"/>
                <a:ea typeface="华文细黑" pitchFamily="1" charset="-122"/>
              </a:defRPr>
            </a:lvl7pPr>
            <a:lvl8pPr marL="3428576" indent="-228571" eaLnBrk="0" fontAlgn="base" hangingPunct="0">
              <a:spcBef>
                <a:spcPct val="0"/>
              </a:spcBef>
              <a:spcAft>
                <a:spcPct val="0"/>
              </a:spcAft>
              <a:defRPr sz="1400">
                <a:solidFill>
                  <a:schemeClr val="tx1"/>
                </a:solidFill>
                <a:latin typeface="Arial" charset="0"/>
                <a:ea typeface="华文细黑" pitchFamily="1" charset="-122"/>
              </a:defRPr>
            </a:lvl8pPr>
            <a:lvl9pPr marL="3885719" indent="-228571"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C58C1C3D-6558-44C7-9E40-832B0E60BB62}" type="slidenum">
              <a:rPr lang="en-US" altLang="zh-TW" sz="1200">
                <a:ea typeface="新細明體" pitchFamily="18" charset="-120"/>
              </a:rPr>
              <a:pPr eaLnBrk="1" hangingPunct="1"/>
              <a:t>6</a:t>
            </a:fld>
            <a:endParaRPr lang="en-US" altLang="zh-TW" sz="1200">
              <a:ea typeface="新細明體" pitchFamily="18" charset="-120"/>
            </a:endParaRPr>
          </a:p>
        </p:txBody>
      </p:sp>
      <p:sp>
        <p:nvSpPr>
          <p:cNvPr id="35843" name="Rectangle 2"/>
          <p:cNvSpPr>
            <a:spLocks noGrp="1" noRot="1" noChangeAspect="1" noChangeArrowheads="1" noTextEdit="1"/>
          </p:cNvSpPr>
          <p:nvPr>
            <p:ph type="sldImg"/>
          </p:nvPr>
        </p:nvSpPr>
        <p:spPr>
          <a:xfrm>
            <a:off x="1143000" y="695325"/>
            <a:ext cx="4570413" cy="3427413"/>
          </a:xfrm>
          <a:ln/>
        </p:spPr>
      </p:sp>
      <p:sp>
        <p:nvSpPr>
          <p:cNvPr id="3584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defRPr sz="1400">
                <a:solidFill>
                  <a:schemeClr val="tx1"/>
                </a:solidFill>
                <a:latin typeface="Arial" charset="0"/>
                <a:ea typeface="华文细黑" pitchFamily="1" charset="-122"/>
              </a:defRPr>
            </a:lvl1pPr>
            <a:lvl2pPr marL="742858" indent="-285715" eaLnBrk="0" hangingPunct="0">
              <a:defRPr sz="1400">
                <a:solidFill>
                  <a:schemeClr val="tx1"/>
                </a:solidFill>
                <a:latin typeface="Arial" charset="0"/>
                <a:ea typeface="华文细黑" pitchFamily="1" charset="-122"/>
              </a:defRPr>
            </a:lvl2pPr>
            <a:lvl3pPr marL="1142859" indent="-228571" eaLnBrk="0" hangingPunct="0">
              <a:defRPr sz="1400">
                <a:solidFill>
                  <a:schemeClr val="tx1"/>
                </a:solidFill>
                <a:latin typeface="Arial" charset="0"/>
                <a:ea typeface="华文细黑" pitchFamily="1" charset="-122"/>
              </a:defRPr>
            </a:lvl3pPr>
            <a:lvl4pPr marL="1600002" indent="-228571" eaLnBrk="0" hangingPunct="0">
              <a:defRPr sz="1400">
                <a:solidFill>
                  <a:schemeClr val="tx1"/>
                </a:solidFill>
                <a:latin typeface="Arial" charset="0"/>
                <a:ea typeface="华文细黑" pitchFamily="1" charset="-122"/>
              </a:defRPr>
            </a:lvl4pPr>
            <a:lvl5pPr marL="2057146" indent="-228571" eaLnBrk="0" hangingPunct="0">
              <a:defRPr sz="1400">
                <a:solidFill>
                  <a:schemeClr val="tx1"/>
                </a:solidFill>
                <a:latin typeface="Arial" charset="0"/>
                <a:ea typeface="华文细黑" pitchFamily="1" charset="-122"/>
              </a:defRPr>
            </a:lvl5pPr>
            <a:lvl6pPr marL="2514289" indent="-228571" eaLnBrk="0" fontAlgn="base" hangingPunct="0">
              <a:spcBef>
                <a:spcPct val="0"/>
              </a:spcBef>
              <a:spcAft>
                <a:spcPct val="0"/>
              </a:spcAft>
              <a:defRPr sz="1400">
                <a:solidFill>
                  <a:schemeClr val="tx1"/>
                </a:solidFill>
                <a:latin typeface="Arial" charset="0"/>
                <a:ea typeface="华文细黑" pitchFamily="1" charset="-122"/>
              </a:defRPr>
            </a:lvl6pPr>
            <a:lvl7pPr marL="2971433" indent="-228571" eaLnBrk="0" fontAlgn="base" hangingPunct="0">
              <a:spcBef>
                <a:spcPct val="0"/>
              </a:spcBef>
              <a:spcAft>
                <a:spcPct val="0"/>
              </a:spcAft>
              <a:defRPr sz="1400">
                <a:solidFill>
                  <a:schemeClr val="tx1"/>
                </a:solidFill>
                <a:latin typeface="Arial" charset="0"/>
                <a:ea typeface="华文细黑" pitchFamily="1" charset="-122"/>
              </a:defRPr>
            </a:lvl7pPr>
            <a:lvl8pPr marL="3428576" indent="-228571" eaLnBrk="0" fontAlgn="base" hangingPunct="0">
              <a:spcBef>
                <a:spcPct val="0"/>
              </a:spcBef>
              <a:spcAft>
                <a:spcPct val="0"/>
              </a:spcAft>
              <a:defRPr sz="1400">
                <a:solidFill>
                  <a:schemeClr val="tx1"/>
                </a:solidFill>
                <a:latin typeface="Arial" charset="0"/>
                <a:ea typeface="华文细黑" pitchFamily="1" charset="-122"/>
              </a:defRPr>
            </a:lvl8pPr>
            <a:lvl9pPr marL="3885719" indent="-228571"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2CF0D5D6-36B3-40C8-81E7-129DCFFEDB94}" type="slidenum">
              <a:rPr lang="en-US" altLang="zh-TW" sz="1200">
                <a:ea typeface="新細明體" pitchFamily="18" charset="-120"/>
              </a:rPr>
              <a:pPr eaLnBrk="1" hangingPunct="1"/>
              <a:t>12</a:t>
            </a:fld>
            <a:endParaRPr lang="en-US" altLang="zh-TW" sz="1200">
              <a:ea typeface="新細明體" pitchFamily="18" charset="-120"/>
            </a:endParaRPr>
          </a:p>
        </p:txBody>
      </p:sp>
      <p:sp>
        <p:nvSpPr>
          <p:cNvPr id="34819" name="Rectangle 2"/>
          <p:cNvSpPr>
            <a:spLocks noGrp="1" noRot="1" noChangeAspect="1" noChangeArrowheads="1" noTextEdit="1"/>
          </p:cNvSpPr>
          <p:nvPr>
            <p:ph type="sldImg"/>
          </p:nvPr>
        </p:nvSpPr>
        <p:spPr>
          <a:xfrm>
            <a:off x="1143000" y="695325"/>
            <a:ext cx="4570413" cy="3427413"/>
          </a:xfrm>
          <a:ln/>
        </p:spPr>
      </p:sp>
      <p:sp>
        <p:nvSpPr>
          <p:cNvPr id="34820"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defRPr sz="1400">
                <a:solidFill>
                  <a:schemeClr val="tx1"/>
                </a:solidFill>
                <a:latin typeface="Arial" charset="0"/>
                <a:ea typeface="华文细黑" pitchFamily="1" charset="-122"/>
              </a:defRPr>
            </a:lvl1pPr>
            <a:lvl2pPr marL="742858" indent="-285715" eaLnBrk="0" hangingPunct="0">
              <a:defRPr sz="1400">
                <a:solidFill>
                  <a:schemeClr val="tx1"/>
                </a:solidFill>
                <a:latin typeface="Arial" charset="0"/>
                <a:ea typeface="华文细黑" pitchFamily="1" charset="-122"/>
              </a:defRPr>
            </a:lvl2pPr>
            <a:lvl3pPr marL="1142859" indent="-228571" eaLnBrk="0" hangingPunct="0">
              <a:defRPr sz="1400">
                <a:solidFill>
                  <a:schemeClr val="tx1"/>
                </a:solidFill>
                <a:latin typeface="Arial" charset="0"/>
                <a:ea typeface="华文细黑" pitchFamily="1" charset="-122"/>
              </a:defRPr>
            </a:lvl3pPr>
            <a:lvl4pPr marL="1600002" indent="-228571" eaLnBrk="0" hangingPunct="0">
              <a:defRPr sz="1400">
                <a:solidFill>
                  <a:schemeClr val="tx1"/>
                </a:solidFill>
                <a:latin typeface="Arial" charset="0"/>
                <a:ea typeface="华文细黑" pitchFamily="1" charset="-122"/>
              </a:defRPr>
            </a:lvl4pPr>
            <a:lvl5pPr marL="2057146" indent="-228571" eaLnBrk="0" hangingPunct="0">
              <a:defRPr sz="1400">
                <a:solidFill>
                  <a:schemeClr val="tx1"/>
                </a:solidFill>
                <a:latin typeface="Arial" charset="0"/>
                <a:ea typeface="华文细黑" pitchFamily="1" charset="-122"/>
              </a:defRPr>
            </a:lvl5pPr>
            <a:lvl6pPr marL="2514289" indent="-228571" eaLnBrk="0" fontAlgn="base" hangingPunct="0">
              <a:spcBef>
                <a:spcPct val="0"/>
              </a:spcBef>
              <a:spcAft>
                <a:spcPct val="0"/>
              </a:spcAft>
              <a:defRPr sz="1400">
                <a:solidFill>
                  <a:schemeClr val="tx1"/>
                </a:solidFill>
                <a:latin typeface="Arial" charset="0"/>
                <a:ea typeface="华文细黑" pitchFamily="1" charset="-122"/>
              </a:defRPr>
            </a:lvl6pPr>
            <a:lvl7pPr marL="2971433" indent="-228571" eaLnBrk="0" fontAlgn="base" hangingPunct="0">
              <a:spcBef>
                <a:spcPct val="0"/>
              </a:spcBef>
              <a:spcAft>
                <a:spcPct val="0"/>
              </a:spcAft>
              <a:defRPr sz="1400">
                <a:solidFill>
                  <a:schemeClr val="tx1"/>
                </a:solidFill>
                <a:latin typeface="Arial" charset="0"/>
                <a:ea typeface="华文细黑" pitchFamily="1" charset="-122"/>
              </a:defRPr>
            </a:lvl7pPr>
            <a:lvl8pPr marL="3428576" indent="-228571" eaLnBrk="0" fontAlgn="base" hangingPunct="0">
              <a:spcBef>
                <a:spcPct val="0"/>
              </a:spcBef>
              <a:spcAft>
                <a:spcPct val="0"/>
              </a:spcAft>
              <a:defRPr sz="1400">
                <a:solidFill>
                  <a:schemeClr val="tx1"/>
                </a:solidFill>
                <a:latin typeface="Arial" charset="0"/>
                <a:ea typeface="华文细黑" pitchFamily="1" charset="-122"/>
              </a:defRPr>
            </a:lvl8pPr>
            <a:lvl9pPr marL="3885719" indent="-228571"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C58C1C3D-6558-44C7-9E40-832B0E60BB62}" type="slidenum">
              <a:rPr lang="en-US" altLang="zh-TW" sz="1200">
                <a:ea typeface="新細明體" pitchFamily="18" charset="-120"/>
              </a:rPr>
              <a:pPr eaLnBrk="1" hangingPunct="1"/>
              <a:t>13</a:t>
            </a:fld>
            <a:endParaRPr lang="en-US" altLang="zh-TW" sz="1200">
              <a:ea typeface="新細明體" pitchFamily="18" charset="-120"/>
            </a:endParaRPr>
          </a:p>
        </p:txBody>
      </p:sp>
      <p:sp>
        <p:nvSpPr>
          <p:cNvPr id="35843" name="Rectangle 2"/>
          <p:cNvSpPr>
            <a:spLocks noGrp="1" noRot="1" noChangeAspect="1" noChangeArrowheads="1" noTextEdit="1"/>
          </p:cNvSpPr>
          <p:nvPr>
            <p:ph type="sldImg"/>
          </p:nvPr>
        </p:nvSpPr>
        <p:spPr>
          <a:xfrm>
            <a:off x="1143000" y="695325"/>
            <a:ext cx="4570413" cy="3427413"/>
          </a:xfrm>
          <a:ln/>
        </p:spPr>
      </p:sp>
      <p:sp>
        <p:nvSpPr>
          <p:cNvPr id="35844"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defRPr sz="1400">
                <a:solidFill>
                  <a:schemeClr val="tx1"/>
                </a:solidFill>
                <a:latin typeface="Arial" charset="0"/>
                <a:ea typeface="华文细黑" pitchFamily="1" charset="-122"/>
              </a:defRPr>
            </a:lvl1pPr>
            <a:lvl2pPr marL="742858" indent="-285715" eaLnBrk="0" hangingPunct="0">
              <a:defRPr sz="1400">
                <a:solidFill>
                  <a:schemeClr val="tx1"/>
                </a:solidFill>
                <a:latin typeface="Arial" charset="0"/>
                <a:ea typeface="华文细黑" pitchFamily="1" charset="-122"/>
              </a:defRPr>
            </a:lvl2pPr>
            <a:lvl3pPr marL="1142859" indent="-228571" eaLnBrk="0" hangingPunct="0">
              <a:defRPr sz="1400">
                <a:solidFill>
                  <a:schemeClr val="tx1"/>
                </a:solidFill>
                <a:latin typeface="Arial" charset="0"/>
                <a:ea typeface="华文细黑" pitchFamily="1" charset="-122"/>
              </a:defRPr>
            </a:lvl3pPr>
            <a:lvl4pPr marL="1600002" indent="-228571" eaLnBrk="0" hangingPunct="0">
              <a:defRPr sz="1400">
                <a:solidFill>
                  <a:schemeClr val="tx1"/>
                </a:solidFill>
                <a:latin typeface="Arial" charset="0"/>
                <a:ea typeface="华文细黑" pitchFamily="1" charset="-122"/>
              </a:defRPr>
            </a:lvl4pPr>
            <a:lvl5pPr marL="2057146" indent="-228571" eaLnBrk="0" hangingPunct="0">
              <a:defRPr sz="1400">
                <a:solidFill>
                  <a:schemeClr val="tx1"/>
                </a:solidFill>
                <a:latin typeface="Arial" charset="0"/>
                <a:ea typeface="华文细黑" pitchFamily="1" charset="-122"/>
              </a:defRPr>
            </a:lvl5pPr>
            <a:lvl6pPr marL="2514289" indent="-228571" eaLnBrk="0" fontAlgn="base" hangingPunct="0">
              <a:spcBef>
                <a:spcPct val="0"/>
              </a:spcBef>
              <a:spcAft>
                <a:spcPct val="0"/>
              </a:spcAft>
              <a:defRPr sz="1400">
                <a:solidFill>
                  <a:schemeClr val="tx1"/>
                </a:solidFill>
                <a:latin typeface="Arial" charset="0"/>
                <a:ea typeface="华文细黑" pitchFamily="1" charset="-122"/>
              </a:defRPr>
            </a:lvl6pPr>
            <a:lvl7pPr marL="2971433" indent="-228571" eaLnBrk="0" fontAlgn="base" hangingPunct="0">
              <a:spcBef>
                <a:spcPct val="0"/>
              </a:spcBef>
              <a:spcAft>
                <a:spcPct val="0"/>
              </a:spcAft>
              <a:defRPr sz="1400">
                <a:solidFill>
                  <a:schemeClr val="tx1"/>
                </a:solidFill>
                <a:latin typeface="Arial" charset="0"/>
                <a:ea typeface="华文细黑" pitchFamily="1" charset="-122"/>
              </a:defRPr>
            </a:lvl7pPr>
            <a:lvl8pPr marL="3428576" indent="-228571" eaLnBrk="0" fontAlgn="base" hangingPunct="0">
              <a:spcBef>
                <a:spcPct val="0"/>
              </a:spcBef>
              <a:spcAft>
                <a:spcPct val="0"/>
              </a:spcAft>
              <a:defRPr sz="1400">
                <a:solidFill>
                  <a:schemeClr val="tx1"/>
                </a:solidFill>
                <a:latin typeface="Arial" charset="0"/>
                <a:ea typeface="华文细黑" pitchFamily="1" charset="-122"/>
              </a:defRPr>
            </a:lvl8pPr>
            <a:lvl9pPr marL="3885719" indent="-228571"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3FABAB51-4FB9-4496-AA84-93983D25065F}" type="slidenum">
              <a:rPr lang="en-US" altLang="zh-TW" sz="1200">
                <a:ea typeface="新細明體" pitchFamily="18" charset="-120"/>
              </a:rPr>
              <a:pPr eaLnBrk="1" hangingPunct="1"/>
              <a:t>14</a:t>
            </a:fld>
            <a:endParaRPr lang="en-US" altLang="zh-TW" sz="1200">
              <a:ea typeface="新細明體" pitchFamily="18" charset="-120"/>
            </a:endParaRPr>
          </a:p>
        </p:txBody>
      </p:sp>
      <p:sp>
        <p:nvSpPr>
          <p:cNvPr id="36867" name="Rectangle 2"/>
          <p:cNvSpPr>
            <a:spLocks noGrp="1" noRot="1" noChangeAspect="1" noChangeArrowheads="1" noTextEdit="1"/>
          </p:cNvSpPr>
          <p:nvPr>
            <p:ph type="sldImg"/>
          </p:nvPr>
        </p:nvSpPr>
        <p:spPr>
          <a:xfrm>
            <a:off x="1143000" y="695325"/>
            <a:ext cx="4570413" cy="3427413"/>
          </a:xfrm>
          <a:ln/>
        </p:spPr>
      </p:sp>
      <p:sp>
        <p:nvSpPr>
          <p:cNvPr id="36868"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 name="Rectangle 7"/>
          <p:cNvSpPr>
            <a:spLocks noGrp="1" noChangeArrowheads="1"/>
          </p:cNvSpPr>
          <p:nvPr>
            <p:ph type="sldNum"/>
          </p:nvPr>
        </p:nvSpPr>
        <p:spPr>
          <a:ln/>
        </p:spPr>
        <p:txBody>
          <a:bodyPr/>
          <a:lstStyle/>
          <a:p>
            <a:fld id="{87A3E042-4313-4844-8F2C-D6C247B373DF}" type="slidenum">
              <a:rPr lang="en-GB"/>
              <a:pPr/>
              <a:t>17</a:t>
            </a:fld>
            <a:endParaRPr lang="en-GB"/>
          </a:p>
        </p:txBody>
      </p:sp>
      <p:sp>
        <p:nvSpPr>
          <p:cNvPr id="26625" name="Text Box 1"/>
          <p:cNvSpPr txBox="1">
            <a:spLocks noChangeArrowheads="1"/>
          </p:cNvSpPr>
          <p:nvPr/>
        </p:nvSpPr>
        <p:spPr bwMode="auto">
          <a:xfrm>
            <a:off x="1003786" y="695134"/>
            <a:ext cx="4848989" cy="3428152"/>
          </a:xfrm>
          <a:prstGeom prst="rect">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80165" tIns="40083" rIns="80165" bIns="40083" anchor="ctr"/>
          <a:lstStyle/>
          <a:p>
            <a:endParaRPr lang="el-GR"/>
          </a:p>
        </p:txBody>
      </p:sp>
      <p:sp>
        <p:nvSpPr>
          <p:cNvPr id="26626" name="Rectangle 2"/>
          <p:cNvSpPr txBox="1">
            <a:spLocks noGrp="1" noChangeArrowheads="1"/>
          </p:cNvSpPr>
          <p:nvPr>
            <p:ph type="body"/>
          </p:nvPr>
        </p:nvSpPr>
        <p:spPr bwMode="auto">
          <a:xfrm>
            <a:off x="685512" y="4343231"/>
            <a:ext cx="5485536" cy="411378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lvl1pPr eaLnBrk="0" hangingPunct="0">
              <a:defRPr sz="1400">
                <a:solidFill>
                  <a:schemeClr val="tx1"/>
                </a:solidFill>
                <a:latin typeface="Arial" charset="0"/>
                <a:ea typeface="华文细黑" pitchFamily="1" charset="-122"/>
              </a:defRPr>
            </a:lvl1pPr>
            <a:lvl2pPr marL="742858" indent="-285715" eaLnBrk="0" hangingPunct="0">
              <a:defRPr sz="1400">
                <a:solidFill>
                  <a:schemeClr val="tx1"/>
                </a:solidFill>
                <a:latin typeface="Arial" charset="0"/>
                <a:ea typeface="华文细黑" pitchFamily="1" charset="-122"/>
              </a:defRPr>
            </a:lvl2pPr>
            <a:lvl3pPr marL="1142859" indent="-228571" eaLnBrk="0" hangingPunct="0">
              <a:defRPr sz="1400">
                <a:solidFill>
                  <a:schemeClr val="tx1"/>
                </a:solidFill>
                <a:latin typeface="Arial" charset="0"/>
                <a:ea typeface="华文细黑" pitchFamily="1" charset="-122"/>
              </a:defRPr>
            </a:lvl3pPr>
            <a:lvl4pPr marL="1600002" indent="-228571" eaLnBrk="0" hangingPunct="0">
              <a:defRPr sz="1400">
                <a:solidFill>
                  <a:schemeClr val="tx1"/>
                </a:solidFill>
                <a:latin typeface="Arial" charset="0"/>
                <a:ea typeface="华文细黑" pitchFamily="1" charset="-122"/>
              </a:defRPr>
            </a:lvl4pPr>
            <a:lvl5pPr marL="2057146" indent="-228571" eaLnBrk="0" hangingPunct="0">
              <a:defRPr sz="1400">
                <a:solidFill>
                  <a:schemeClr val="tx1"/>
                </a:solidFill>
                <a:latin typeface="Arial" charset="0"/>
                <a:ea typeface="华文细黑" pitchFamily="1" charset="-122"/>
              </a:defRPr>
            </a:lvl5pPr>
            <a:lvl6pPr marL="2514289" indent="-228571" eaLnBrk="0" fontAlgn="base" hangingPunct="0">
              <a:spcBef>
                <a:spcPct val="0"/>
              </a:spcBef>
              <a:spcAft>
                <a:spcPct val="0"/>
              </a:spcAft>
              <a:defRPr sz="1400">
                <a:solidFill>
                  <a:schemeClr val="tx1"/>
                </a:solidFill>
                <a:latin typeface="Arial" charset="0"/>
                <a:ea typeface="华文细黑" pitchFamily="1" charset="-122"/>
              </a:defRPr>
            </a:lvl6pPr>
            <a:lvl7pPr marL="2971433" indent="-228571" eaLnBrk="0" fontAlgn="base" hangingPunct="0">
              <a:spcBef>
                <a:spcPct val="0"/>
              </a:spcBef>
              <a:spcAft>
                <a:spcPct val="0"/>
              </a:spcAft>
              <a:defRPr sz="1400">
                <a:solidFill>
                  <a:schemeClr val="tx1"/>
                </a:solidFill>
                <a:latin typeface="Arial" charset="0"/>
                <a:ea typeface="华文细黑" pitchFamily="1" charset="-122"/>
              </a:defRPr>
            </a:lvl7pPr>
            <a:lvl8pPr marL="3428576" indent="-228571" eaLnBrk="0" fontAlgn="base" hangingPunct="0">
              <a:spcBef>
                <a:spcPct val="0"/>
              </a:spcBef>
              <a:spcAft>
                <a:spcPct val="0"/>
              </a:spcAft>
              <a:defRPr sz="1400">
                <a:solidFill>
                  <a:schemeClr val="tx1"/>
                </a:solidFill>
                <a:latin typeface="Arial" charset="0"/>
                <a:ea typeface="华文细黑" pitchFamily="1" charset="-122"/>
              </a:defRPr>
            </a:lvl8pPr>
            <a:lvl9pPr marL="3885719" indent="-228571"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769814CC-97C3-44C3-82B6-BC28FCD2E9C0}" type="slidenum">
              <a:rPr lang="en-US" altLang="zh-TW" sz="1200">
                <a:ea typeface="新細明體" pitchFamily="18" charset="-120"/>
              </a:rPr>
              <a:pPr eaLnBrk="1" hangingPunct="1"/>
              <a:t>21</a:t>
            </a:fld>
            <a:endParaRPr lang="en-US" altLang="zh-TW" sz="1200">
              <a:ea typeface="新細明體" pitchFamily="18" charset="-120"/>
            </a:endParaRPr>
          </a:p>
        </p:txBody>
      </p:sp>
      <p:sp>
        <p:nvSpPr>
          <p:cNvPr id="37891" name="Rectangle 2"/>
          <p:cNvSpPr>
            <a:spLocks noGrp="1" noRot="1" noChangeAspect="1" noChangeArrowheads="1" noTextEdit="1"/>
          </p:cNvSpPr>
          <p:nvPr>
            <p:ph type="sldImg"/>
          </p:nvPr>
        </p:nvSpPr>
        <p:spPr>
          <a:xfrm>
            <a:off x="1143000" y="695325"/>
            <a:ext cx="4570413" cy="3427413"/>
          </a:xfrm>
          <a:ln/>
        </p:spPr>
      </p:sp>
      <p:sp>
        <p:nvSpPr>
          <p:cNvPr id="37892" name="Rectangle 3"/>
          <p:cNvSpPr>
            <a:spLocks noGrp="1" noChangeArrowheads="1"/>
          </p:cNvSpPr>
          <p:nvPr>
            <p:ph type="body" idx="1"/>
          </p:nvPr>
        </p:nvSpPr>
        <p:spPr>
          <a:noFill/>
        </p:spPr>
        <p:txBody>
          <a:bodyPr/>
          <a:lstStyle/>
          <a:p>
            <a:pPr eaLnBrk="1" hangingPunct="1"/>
            <a:endParaRPr lang="el-G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0" y="0"/>
            <a:ext cx="0" cy="0"/>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0" y="0"/>
            <a:ext cx="323" cy="306088"/>
          </a:xfrm>
        </p:spPr>
        <p:txBody>
          <a:bodyPr lIns="80165" tIns="80165" rIns="80165" bIns="40083">
            <a:spAutoFit/>
          </a:bodyPr>
          <a:lstStyle/>
          <a:p>
            <a:endParaRPr lang="el-GR"/>
          </a:p>
        </p:txBody>
      </p:sp>
      <p:sp>
        <p:nvSpPr>
          <p:cNvPr id="4" name="Slide Number Placeholder 3"/>
          <p:cNvSpPr txBox="1"/>
          <p:nvPr/>
        </p:nvSpPr>
        <p:spPr>
          <a:xfrm>
            <a:off x="0" y="0"/>
            <a:ext cx="323" cy="304"/>
          </a:xfrm>
          <a:prstGeom prst="rect">
            <a:avLst/>
          </a:prstGeom>
          <a:noFill/>
          <a:ln>
            <a:noFill/>
          </a:ln>
        </p:spPr>
        <p:txBody>
          <a:bodyPr vert="horz" wrap="square" lIns="80165" tIns="80165" rIns="80165" bIns="40083" anchor="t" anchorCtr="0" compatLnSpc="1"/>
          <a:lstStyle/>
          <a:p>
            <a:pPr defTabSz="801654">
              <a:defRPr sz="1800" b="0" i="0" u="none" strike="noStrike" kern="0" cap="none" spc="0" baseline="0">
                <a:solidFill>
                  <a:srgbClr val="000000"/>
                </a:solidFill>
                <a:uFillTx/>
              </a:defRPr>
            </a:pPr>
            <a:fld id="{5415A3B0-6854-4BAE-B7B9-2A5F12ECBCE0}" type="slidenum">
              <a:rPr/>
              <a:pPr defTabSz="801654">
                <a:defRPr sz="1800" b="0" i="0" u="none" strike="noStrike" kern="0" cap="none" spc="0" baseline="0">
                  <a:solidFill>
                    <a:srgbClr val="000000"/>
                  </a:solidFill>
                  <a:uFillTx/>
                </a:defRPr>
              </a:pPr>
              <a:t>24</a:t>
            </a:fld>
            <a:endParaRPr lang="el-GR" sz="1600">
              <a:solidFill>
                <a:srgbClr val="000000"/>
              </a:solidFill>
              <a:latin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0" y="0"/>
            <a:ext cx="0" cy="0"/>
          </a:xfrm>
          <a:solidFill>
            <a:srgbClr val="4F81BD"/>
          </a:solidFill>
          <a:ln w="25402">
            <a:solidFill>
              <a:srgbClr val="385D8A"/>
            </a:solidFill>
            <a:prstDash val="solid"/>
          </a:ln>
        </p:spPr>
      </p:sp>
      <p:sp>
        <p:nvSpPr>
          <p:cNvPr id="3" name="Notes Placeholder 2"/>
          <p:cNvSpPr txBox="1">
            <a:spLocks noGrp="1"/>
          </p:cNvSpPr>
          <p:nvPr>
            <p:ph type="body" sz="quarter" idx="1"/>
          </p:nvPr>
        </p:nvSpPr>
        <p:spPr>
          <a:xfrm>
            <a:off x="0" y="0"/>
            <a:ext cx="323" cy="76988619"/>
          </a:xfrm>
        </p:spPr>
        <p:txBody>
          <a:bodyPr lIns="80165" tIns="80165" rIns="80165" bIns="40083">
            <a:spAutoFit/>
          </a:bodyPr>
          <a:lstStyle/>
          <a:p>
            <a:pPr lvl="0"/>
            <a:r>
              <a:rPr lang="el-GR" sz="900">
                <a:solidFill>
                  <a:srgbClr val="FF0000"/>
                </a:solidFill>
              </a:rPr>
              <a:t>Nowadays, Wi-Fi technology has become commonplace in our daily lives.</a:t>
            </a:r>
          </a:p>
          <a:p>
            <a:pPr lvl="0"/>
            <a:endParaRPr lang="el-GR" sz="900">
              <a:solidFill>
                <a:srgbClr val="FF0000"/>
              </a:solidFill>
            </a:endParaRPr>
          </a:p>
          <a:p>
            <a:pPr lvl="0"/>
            <a:r>
              <a:rPr lang="el-GR" sz="900">
                <a:solidFill>
                  <a:srgbClr val="FF0000"/>
                </a:solidFill>
              </a:rPr>
              <a:t>We have seen several generations of Wi-Fi with each generation improving performance. Most recently, 802.11n, which has a data rate upto 450 Mbps or 8x speedup compared to 11a/g, is becoming available in many mobile consumer devices like the iPad, iPhone 4, and Samsung Galaxy S.</a:t>
            </a:r>
          </a:p>
          <a:p>
            <a:pPr lvl="0"/>
            <a:endParaRPr lang="el-GR" sz="900">
              <a:solidFill>
                <a:srgbClr val="FF0000"/>
              </a:solidFill>
            </a:endParaRPr>
          </a:p>
          <a:p>
            <a:pPr lvl="0"/>
            <a:r>
              <a:rPr lang="el-GR" sz="900">
                <a:solidFill>
                  <a:srgbClr val="FF0000"/>
                </a:solidFill>
              </a:rPr>
              <a:t>As their performance has increased, the energy usage of 802.11 interfaces increased. In order to improve usability and lifetimes of mobile devices, we need to manage performance and energy usage carefully.</a:t>
            </a:r>
          </a:p>
        </p:txBody>
      </p:sp>
      <p:sp>
        <p:nvSpPr>
          <p:cNvPr id="4" name="Slide Number Placeholder 3"/>
          <p:cNvSpPr txBox="1"/>
          <p:nvPr/>
        </p:nvSpPr>
        <p:spPr>
          <a:xfrm>
            <a:off x="0" y="0"/>
            <a:ext cx="323" cy="304"/>
          </a:xfrm>
          <a:prstGeom prst="rect">
            <a:avLst/>
          </a:prstGeom>
          <a:noFill/>
          <a:ln>
            <a:noFill/>
          </a:ln>
        </p:spPr>
        <p:txBody>
          <a:bodyPr vert="horz" wrap="square" lIns="80165" tIns="80165" rIns="80165" bIns="40083" anchor="t" anchorCtr="0" compatLnSpc="1"/>
          <a:lstStyle/>
          <a:p>
            <a:pPr defTabSz="801654">
              <a:defRPr sz="1800" b="0" i="0" u="none" strike="noStrike" kern="0" cap="none" spc="0" baseline="0">
                <a:solidFill>
                  <a:srgbClr val="000000"/>
                </a:solidFill>
                <a:uFillTx/>
              </a:defRPr>
            </a:pPr>
            <a:fld id="{074B5614-CAE3-4678-B768-ABD100726389}" type="slidenum">
              <a:rPr/>
              <a:pPr defTabSz="801654">
                <a:defRPr sz="1800" b="0" i="0" u="none" strike="noStrike" kern="0" cap="none" spc="0" baseline="0">
                  <a:solidFill>
                    <a:srgbClr val="000000"/>
                  </a:solidFill>
                  <a:uFillTx/>
                </a:defRPr>
              </a:pPr>
              <a:t>25</a:t>
            </a:fld>
            <a:endParaRPr lang="el-GR" sz="1600">
              <a:solidFill>
                <a:srgbClr val="000000"/>
              </a:solidFill>
              <a:latin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l-G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5118BAD2-C5E2-486D-85D8-318BC7BBA4EB}" type="datetimeFigureOut">
              <a:rPr lang="el-GR" smtClean="0"/>
              <a:t>26/4/2013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1280816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118BAD2-C5E2-486D-85D8-318BC7BBA4EB}" type="datetimeFigureOut">
              <a:rPr lang="el-GR" smtClean="0"/>
              <a:t>26/4/2013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18555242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118BAD2-C5E2-486D-85D8-318BC7BBA4EB}" type="datetimeFigureOut">
              <a:rPr lang="el-GR" smtClean="0"/>
              <a:t>26/4/2013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13935558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12954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719264"/>
            <a:ext cx="4038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719264"/>
            <a:ext cx="4038600" cy="212883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57200" y="4000501"/>
            <a:ext cx="8229600" cy="21304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dt" sz="half" idx="10"/>
          </p:nvPr>
        </p:nvSpPr>
        <p:spPr>
          <a:ln/>
        </p:spPr>
        <p:txBody>
          <a:bodyPr/>
          <a:lstStyle>
            <a:lvl1pPr>
              <a:defRPr/>
            </a:lvl1pPr>
          </a:lstStyle>
          <a:p>
            <a:endParaRPr lang="en-US" altLang="zh-TW"/>
          </a:p>
        </p:txBody>
      </p:sp>
      <p:sp>
        <p:nvSpPr>
          <p:cNvPr id="7" name="Rectangle 6"/>
          <p:cNvSpPr>
            <a:spLocks noGrp="1" noChangeArrowheads="1"/>
          </p:cNvSpPr>
          <p:nvPr>
            <p:ph type="ftr" sz="quarter" idx="11"/>
          </p:nvPr>
        </p:nvSpPr>
        <p:spPr>
          <a:ln/>
        </p:spPr>
        <p:txBody>
          <a:bodyPr/>
          <a:lstStyle>
            <a:lvl1pPr>
              <a:defRPr/>
            </a:lvl1pPr>
          </a:lstStyle>
          <a:p>
            <a:r>
              <a:rPr lang="zh-TW" altLang="en-US"/>
              <a:t>Rate Adaptation in 802.11 networks</a:t>
            </a:r>
            <a:endParaRPr lang="en-US" altLang="zh-TW"/>
          </a:p>
        </p:txBody>
      </p:sp>
      <p:sp>
        <p:nvSpPr>
          <p:cNvPr id="8" name="Rectangle 7"/>
          <p:cNvSpPr>
            <a:spLocks noGrp="1" noChangeArrowheads="1"/>
          </p:cNvSpPr>
          <p:nvPr>
            <p:ph type="sldNum" sz="quarter" idx="12"/>
          </p:nvPr>
        </p:nvSpPr>
        <p:spPr>
          <a:ln/>
        </p:spPr>
        <p:txBody>
          <a:bodyPr/>
          <a:lstStyle>
            <a:lvl1pPr>
              <a:defRPr/>
            </a:lvl1pPr>
          </a:lstStyle>
          <a:p>
            <a:fld id="{A38DC314-1998-46B5-ACA4-17C91FF16451}" type="slidenum">
              <a:rPr lang="zh-TW" altLang="en-US"/>
              <a:pPr/>
              <a:t>‹#›</a:t>
            </a:fld>
            <a:endParaRPr lang="en-US" altLang="zh-TW"/>
          </a:p>
        </p:txBody>
      </p:sp>
    </p:spTree>
    <p:extLst>
      <p:ext uri="{BB962C8B-B14F-4D97-AF65-F5344CB8AC3E}">
        <p14:creationId xmlns:p14="http://schemas.microsoft.com/office/powerpoint/2010/main" val="200751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5118BAD2-C5E2-486D-85D8-318BC7BBA4EB}" type="datetimeFigureOut">
              <a:rPr lang="el-GR" smtClean="0"/>
              <a:t>26/4/2013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2598433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l-G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18BAD2-C5E2-486D-85D8-318BC7BBA4EB}" type="datetimeFigureOut">
              <a:rPr lang="el-GR" smtClean="0"/>
              <a:t>26/4/2013</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1410056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5118BAD2-C5E2-486D-85D8-318BC7BBA4EB}" type="datetimeFigureOut">
              <a:rPr lang="el-GR" smtClean="0"/>
              <a:t>26/4/2013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2274311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5118BAD2-C5E2-486D-85D8-318BC7BBA4EB}" type="datetimeFigureOut">
              <a:rPr lang="el-GR" smtClean="0"/>
              <a:t>26/4/2013</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8457247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5118BAD2-C5E2-486D-85D8-318BC7BBA4EB}" type="datetimeFigureOut">
              <a:rPr lang="el-GR" smtClean="0"/>
              <a:t>26/4/2013</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78749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18BAD2-C5E2-486D-85D8-318BC7BBA4EB}" type="datetimeFigureOut">
              <a:rPr lang="el-GR" smtClean="0"/>
              <a:t>26/4/2013</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3887428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18BAD2-C5E2-486D-85D8-318BC7BBA4EB}" type="datetimeFigureOut">
              <a:rPr lang="el-GR" smtClean="0"/>
              <a:t>26/4/2013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46661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18BAD2-C5E2-486D-85D8-318BC7BBA4EB}" type="datetimeFigureOut">
              <a:rPr lang="el-GR" smtClean="0"/>
              <a:t>26/4/2013</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871634DC-5CE9-40FB-8AD9-6E0EDDA2E714}" type="slidenum">
              <a:rPr lang="el-GR" smtClean="0"/>
              <a:t>‹#›</a:t>
            </a:fld>
            <a:endParaRPr lang="el-GR"/>
          </a:p>
        </p:txBody>
      </p:sp>
    </p:spTree>
    <p:extLst>
      <p:ext uri="{BB962C8B-B14F-4D97-AF65-F5344CB8AC3E}">
        <p14:creationId xmlns:p14="http://schemas.microsoft.com/office/powerpoint/2010/main" val="3901504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18BAD2-C5E2-486D-85D8-318BC7BBA4EB}" type="datetimeFigureOut">
              <a:rPr lang="el-GR" smtClean="0"/>
              <a:t>26/4/2013</a:t>
            </a:fld>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1634DC-5CE9-40FB-8AD9-6E0EDDA2E714}" type="slidenum">
              <a:rPr lang="el-GR" smtClean="0"/>
              <a:t>‹#›</a:t>
            </a:fld>
            <a:endParaRPr lang="el-GR"/>
          </a:p>
        </p:txBody>
      </p:sp>
    </p:spTree>
    <p:extLst>
      <p:ext uri="{BB962C8B-B14F-4D97-AF65-F5344CB8AC3E}">
        <p14:creationId xmlns:p14="http://schemas.microsoft.com/office/powerpoint/2010/main" val="1707437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4294967295"/>
          </p:nvPr>
        </p:nvSpPr>
        <p:spPr>
          <a:xfrm>
            <a:off x="6553200" y="6356351"/>
            <a:ext cx="2133600" cy="365125"/>
          </a:xfrm>
          <a:prstGeom prst="rect">
            <a:avLst/>
          </a:prstGeom>
        </p:spPr>
        <p:txBody>
          <a:bodyPr lIns="91430" tIns="45715" rIns="91430" bIns="45715"/>
          <a:lstStyle/>
          <a:p>
            <a:pPr>
              <a:defRPr/>
            </a:pPr>
            <a:fld id="{B3E8B0B1-BA03-4481-8648-4AC0E07C3CEB}" type="slidenum">
              <a:rPr lang="el-GR"/>
              <a:pPr>
                <a:defRPr/>
              </a:pPr>
              <a:t>1</a:t>
            </a:fld>
            <a:endParaRPr lang="el-GR"/>
          </a:p>
        </p:txBody>
      </p:sp>
      <p:sp>
        <p:nvSpPr>
          <p:cNvPr id="15363" name="Rectangle 4"/>
          <p:cNvSpPr>
            <a:spLocks noChangeArrowheads="1"/>
          </p:cNvSpPr>
          <p:nvPr/>
        </p:nvSpPr>
        <p:spPr bwMode="auto">
          <a:xfrm>
            <a:off x="304800" y="3124200"/>
            <a:ext cx="8839200" cy="3200400"/>
          </a:xfrm>
          <a:prstGeom prst="rect">
            <a:avLst/>
          </a:prstGeom>
          <a:noFill/>
          <a:ln w="9525">
            <a:noFill/>
            <a:miter lim="800000"/>
            <a:headEnd/>
            <a:tailEnd/>
          </a:ln>
        </p:spPr>
        <p:txBody>
          <a:bodyPr lIns="91430" tIns="45715" rIns="91430" bIns="45715"/>
          <a:lstStyle/>
          <a:p>
            <a:pPr algn="ctr">
              <a:lnSpc>
                <a:spcPct val="90000"/>
              </a:lnSpc>
              <a:spcBef>
                <a:spcPct val="20000"/>
              </a:spcBef>
              <a:buClr>
                <a:schemeClr val="hlink"/>
              </a:buClr>
              <a:buFont typeface="Wingdings" pitchFamily="2" charset="2"/>
              <a:buNone/>
            </a:pPr>
            <a:endParaRPr lang="en-US" sz="2000">
              <a:latin typeface="Comic Sans MS" pitchFamily="66" charset="0"/>
            </a:endParaRPr>
          </a:p>
          <a:p>
            <a:pPr algn="ctr">
              <a:lnSpc>
                <a:spcPct val="90000"/>
              </a:lnSpc>
              <a:spcBef>
                <a:spcPct val="20000"/>
              </a:spcBef>
              <a:buClr>
                <a:schemeClr val="hlink"/>
              </a:buClr>
              <a:buFont typeface="Wingdings" pitchFamily="2" charset="2"/>
              <a:buNone/>
            </a:pPr>
            <a:r>
              <a:rPr lang="en-US" sz="3000">
                <a:latin typeface="Comic Sans MS" pitchFamily="66" charset="0"/>
              </a:rPr>
              <a:t>Prof. Maria Papadopouli</a:t>
            </a:r>
          </a:p>
          <a:p>
            <a:pPr algn="ctr">
              <a:lnSpc>
                <a:spcPct val="90000"/>
              </a:lnSpc>
              <a:spcBef>
                <a:spcPct val="20000"/>
              </a:spcBef>
              <a:buClr>
                <a:schemeClr val="hlink"/>
              </a:buClr>
              <a:buFont typeface="Wingdings" pitchFamily="2" charset="2"/>
              <a:buNone/>
            </a:pPr>
            <a:r>
              <a:rPr lang="en-US" sz="2200">
                <a:latin typeface="Comic Sans MS" pitchFamily="66" charset="0"/>
              </a:rPr>
              <a:t>University of Crete</a:t>
            </a:r>
          </a:p>
          <a:p>
            <a:pPr algn="ctr">
              <a:lnSpc>
                <a:spcPct val="90000"/>
              </a:lnSpc>
              <a:spcBef>
                <a:spcPct val="20000"/>
              </a:spcBef>
              <a:buClr>
                <a:schemeClr val="hlink"/>
              </a:buClr>
              <a:buFont typeface="Wingdings" pitchFamily="2" charset="2"/>
              <a:buNone/>
            </a:pPr>
            <a:r>
              <a:rPr lang="en-US" sz="2200">
                <a:latin typeface="Comic Sans MS" pitchFamily="66" charset="0"/>
              </a:rPr>
              <a:t>ICS-FORTH</a:t>
            </a:r>
          </a:p>
          <a:p>
            <a:pPr algn="ctr">
              <a:lnSpc>
                <a:spcPct val="90000"/>
              </a:lnSpc>
              <a:spcBef>
                <a:spcPct val="20000"/>
              </a:spcBef>
              <a:buClr>
                <a:schemeClr val="hlink"/>
              </a:buClr>
              <a:buFont typeface="Wingdings" pitchFamily="2" charset="2"/>
              <a:buNone/>
            </a:pPr>
            <a:r>
              <a:rPr lang="en-US" sz="2200">
                <a:latin typeface="Comic Sans MS" pitchFamily="66" charset="0"/>
              </a:rPr>
              <a:t>http://www.ics.forth.gr/mobile</a:t>
            </a:r>
          </a:p>
          <a:p>
            <a:pPr algn="ctr">
              <a:lnSpc>
                <a:spcPct val="90000"/>
              </a:lnSpc>
              <a:spcBef>
                <a:spcPct val="20000"/>
              </a:spcBef>
              <a:buClr>
                <a:schemeClr val="hlink"/>
              </a:buClr>
              <a:buFont typeface="Wingdings" pitchFamily="2" charset="2"/>
              <a:buNone/>
            </a:pPr>
            <a:endParaRPr lang="en-US" sz="1700">
              <a:solidFill>
                <a:srgbClr val="0033CC"/>
              </a:solidFill>
              <a:latin typeface="Comic Sans MS" pitchFamily="66" charset="0"/>
            </a:endParaRPr>
          </a:p>
        </p:txBody>
      </p:sp>
      <p:sp>
        <p:nvSpPr>
          <p:cNvPr id="15364" name="Text Box 5"/>
          <p:cNvSpPr txBox="1">
            <a:spLocks noChangeArrowheads="1"/>
          </p:cNvSpPr>
          <p:nvPr/>
        </p:nvSpPr>
        <p:spPr bwMode="auto">
          <a:xfrm>
            <a:off x="1828800" y="2819400"/>
            <a:ext cx="5943600" cy="2144520"/>
          </a:xfrm>
          <a:prstGeom prst="rect">
            <a:avLst/>
          </a:prstGeom>
          <a:noFill/>
          <a:ln w="9525">
            <a:noFill/>
            <a:miter lim="800000"/>
            <a:headEnd/>
            <a:tailEnd/>
          </a:ln>
        </p:spPr>
        <p:txBody>
          <a:bodyPr lIns="91430" tIns="45715" rIns="91430" bIns="45715">
            <a:spAutoFit/>
          </a:bodyPr>
          <a:lstStyle/>
          <a:p>
            <a:endParaRPr lang="en-US" sz="4400" b="1">
              <a:solidFill>
                <a:schemeClr val="tx2"/>
              </a:solidFill>
              <a:latin typeface="Comic Sans MS" pitchFamily="66" charset="0"/>
            </a:endParaRPr>
          </a:p>
          <a:p>
            <a:endParaRPr lang="en-US" sz="4400" b="1">
              <a:solidFill>
                <a:schemeClr val="tx2"/>
              </a:solidFill>
              <a:latin typeface="Comic Sans MS" pitchFamily="66" charset="0"/>
            </a:endParaRPr>
          </a:p>
          <a:p>
            <a:endParaRPr lang="en-US" sz="4400" b="1">
              <a:solidFill>
                <a:schemeClr val="tx2"/>
              </a:solidFill>
              <a:latin typeface="Comic Sans MS" pitchFamily="66" charset="0"/>
            </a:endParaRPr>
          </a:p>
        </p:txBody>
      </p:sp>
      <p:sp>
        <p:nvSpPr>
          <p:cNvPr id="15365" name="Rectangle 6"/>
          <p:cNvSpPr>
            <a:spLocks noChangeArrowheads="1"/>
          </p:cNvSpPr>
          <p:nvPr/>
        </p:nvSpPr>
        <p:spPr bwMode="auto">
          <a:xfrm>
            <a:off x="609600" y="1295400"/>
            <a:ext cx="8305800" cy="838200"/>
          </a:xfrm>
          <a:prstGeom prst="rect">
            <a:avLst/>
          </a:prstGeom>
          <a:noFill/>
          <a:ln w="9525">
            <a:noFill/>
            <a:miter lim="800000"/>
            <a:headEnd/>
            <a:tailEnd/>
          </a:ln>
        </p:spPr>
        <p:txBody>
          <a:bodyPr lIns="91430" tIns="45715" rIns="91430" bIns="45715" anchor="b"/>
          <a:lstStyle/>
          <a:p>
            <a:r>
              <a:rPr lang="en-US" sz="3500" b="1">
                <a:solidFill>
                  <a:schemeClr val="tx2"/>
                </a:solidFill>
                <a:latin typeface="Comic Sans MS" pitchFamily="66" charset="0"/>
              </a:rPr>
              <a:t/>
            </a:r>
            <a:br>
              <a:rPr lang="en-US" sz="3500" b="1">
                <a:solidFill>
                  <a:schemeClr val="tx2"/>
                </a:solidFill>
                <a:latin typeface="Comic Sans MS" pitchFamily="66" charset="0"/>
              </a:rPr>
            </a:br>
            <a:endParaRPr lang="en-US" sz="3500" b="1">
              <a:solidFill>
                <a:schemeClr val="tx2"/>
              </a:solidFill>
              <a:latin typeface="Comic Sans MS" pitchFamily="66" charset="0"/>
            </a:endParaRPr>
          </a:p>
        </p:txBody>
      </p:sp>
      <p:pic>
        <p:nvPicPr>
          <p:cNvPr id="15366" name="Picture 6" descr="FORTH_panoramic.thmb.jpg"/>
          <p:cNvPicPr>
            <a:picLocks noChangeAspect="1"/>
          </p:cNvPicPr>
          <p:nvPr/>
        </p:nvPicPr>
        <p:blipFill>
          <a:blip r:embed="rId2" cstate="print"/>
          <a:srcRect/>
          <a:stretch>
            <a:fillRect/>
          </a:stretch>
        </p:blipFill>
        <p:spPr bwMode="auto">
          <a:xfrm>
            <a:off x="-73024" y="5486400"/>
            <a:ext cx="9217025" cy="1371600"/>
          </a:xfrm>
          <a:prstGeom prst="rect">
            <a:avLst/>
          </a:prstGeom>
          <a:noFill/>
          <a:ln w="9525">
            <a:noFill/>
            <a:miter lim="800000"/>
            <a:headEnd/>
            <a:tailEnd/>
          </a:ln>
        </p:spPr>
      </p:pic>
      <p:pic>
        <p:nvPicPr>
          <p:cNvPr id="15367" name="Picture 7" descr="small_logo_forth.gif"/>
          <p:cNvPicPr>
            <a:picLocks noChangeAspect="1"/>
          </p:cNvPicPr>
          <p:nvPr/>
        </p:nvPicPr>
        <p:blipFill>
          <a:blip r:embed="rId3" cstate="print"/>
          <a:srcRect/>
          <a:stretch>
            <a:fillRect/>
          </a:stretch>
        </p:blipFill>
        <p:spPr bwMode="auto">
          <a:xfrm>
            <a:off x="1" y="1"/>
            <a:ext cx="1676400" cy="1495425"/>
          </a:xfrm>
          <a:prstGeom prst="rect">
            <a:avLst/>
          </a:prstGeom>
          <a:noFill/>
          <a:ln w="9525">
            <a:noFill/>
            <a:miter lim="800000"/>
            <a:headEnd/>
            <a:tailEnd/>
          </a:ln>
        </p:spPr>
      </p:pic>
      <p:pic>
        <p:nvPicPr>
          <p:cNvPr id="15368" name="Picture 8" descr="uoc_logo.jpg"/>
          <p:cNvPicPr>
            <a:picLocks noChangeAspect="1"/>
          </p:cNvPicPr>
          <p:nvPr/>
        </p:nvPicPr>
        <p:blipFill>
          <a:blip r:embed="rId4" cstate="print"/>
          <a:srcRect/>
          <a:stretch>
            <a:fillRect/>
          </a:stretch>
        </p:blipFill>
        <p:spPr bwMode="auto">
          <a:xfrm>
            <a:off x="7010400" y="0"/>
            <a:ext cx="2133600" cy="1752600"/>
          </a:xfrm>
          <a:prstGeom prst="rect">
            <a:avLst/>
          </a:prstGeom>
          <a:noFill/>
          <a:ln w="9525">
            <a:noFill/>
            <a:miter lim="800000"/>
            <a:headEnd/>
            <a:tailEnd/>
          </a:ln>
        </p:spPr>
      </p:pic>
      <p:sp>
        <p:nvSpPr>
          <p:cNvPr id="15369" name="Rectangle 10"/>
          <p:cNvSpPr>
            <a:spLocks noChangeArrowheads="1"/>
          </p:cNvSpPr>
          <p:nvPr/>
        </p:nvSpPr>
        <p:spPr bwMode="auto">
          <a:xfrm>
            <a:off x="0" y="2362201"/>
            <a:ext cx="9144000" cy="954107"/>
          </a:xfrm>
          <a:prstGeom prst="rect">
            <a:avLst/>
          </a:prstGeom>
          <a:noFill/>
          <a:ln w="9525">
            <a:noFill/>
            <a:miter lim="800000"/>
            <a:headEnd/>
            <a:tailEnd/>
          </a:ln>
        </p:spPr>
        <p:txBody>
          <a:bodyPr lIns="91430" tIns="45715" rIns="91430" bIns="45715">
            <a:spAutoFit/>
          </a:bodyPr>
          <a:lstStyle/>
          <a:p>
            <a:pPr algn="ctr">
              <a:lnSpc>
                <a:spcPct val="90000"/>
              </a:lnSpc>
              <a:spcBef>
                <a:spcPct val="20000"/>
              </a:spcBef>
              <a:buClr>
                <a:schemeClr val="hlink"/>
              </a:buClr>
              <a:buFont typeface="Wingdings" pitchFamily="2" charset="2"/>
              <a:buNone/>
            </a:pPr>
            <a:r>
              <a:rPr lang="en-US" sz="2800" dirty="0" smtClean="0">
                <a:latin typeface="Comic Sans MS" pitchFamily="66" charset="0"/>
              </a:rPr>
              <a:t>Performance issues on wireless networks</a:t>
            </a:r>
            <a:endParaRPr lang="en-US" sz="2800" b="1" i="1" dirty="0">
              <a:solidFill>
                <a:srgbClr val="0000FF"/>
              </a:solidFill>
              <a:latin typeface="Comic Sans MS" pitchFamily="66" charset="0"/>
            </a:endParaRPr>
          </a:p>
          <a:p>
            <a:pPr algn="ctr">
              <a:lnSpc>
                <a:spcPct val="90000"/>
              </a:lnSpc>
              <a:spcBef>
                <a:spcPct val="20000"/>
              </a:spcBef>
              <a:buClr>
                <a:schemeClr val="hlink"/>
              </a:buClr>
              <a:buFont typeface="Wingdings" pitchFamily="2" charset="2"/>
              <a:buNone/>
            </a:pPr>
            <a:r>
              <a:rPr lang="en-US" sz="2800" b="1" i="1" dirty="0">
                <a:solidFill>
                  <a:srgbClr val="FFC000"/>
                </a:solidFill>
                <a:latin typeface="Comic Sans MS" pitchFamily="66" charset="0"/>
              </a:rPr>
              <a:t>CS 439 &amp; 539 </a:t>
            </a:r>
            <a:endParaRPr lang="en-US" sz="2800" b="1" i="1" dirty="0">
              <a:solidFill>
                <a:srgbClr val="FFC000"/>
              </a:solidFill>
              <a:latin typeface="Comic Sans MS" pitchFamily="66" charset="0"/>
            </a:endParaRPr>
          </a:p>
        </p:txBody>
      </p:sp>
    </p:spTree>
    <p:extLst>
      <p:ext uri="{BB962C8B-B14F-4D97-AF65-F5344CB8AC3E}">
        <p14:creationId xmlns:p14="http://schemas.microsoft.com/office/powerpoint/2010/main" val="328239177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BE1E3B7F-C8B1-422B-9B3D-99BDC845E0E1}" type="slidenum">
              <a:rPr lang="el-GR"/>
              <a:pPr>
                <a:defRPr/>
              </a:pPr>
              <a:t>10</a:t>
            </a:fld>
            <a:endParaRPr lang="el-GR"/>
          </a:p>
        </p:txBody>
      </p:sp>
      <p:sp>
        <p:nvSpPr>
          <p:cNvPr id="69635" name="Rectangle 2"/>
          <p:cNvSpPr>
            <a:spLocks noGrp="1" noChangeArrowheads="1"/>
          </p:cNvSpPr>
          <p:nvPr>
            <p:ph type="title"/>
          </p:nvPr>
        </p:nvSpPr>
        <p:spPr>
          <a:xfrm>
            <a:off x="-152400" y="0"/>
            <a:ext cx="8229600" cy="1143000"/>
          </a:xfrm>
        </p:spPr>
        <p:txBody>
          <a:bodyPr>
            <a:normAutofit fontScale="90000"/>
          </a:bodyPr>
          <a:lstStyle/>
          <a:p>
            <a:pPr eaLnBrk="1" hangingPunct="1"/>
            <a:r>
              <a:rPr lang="en-US" sz="4000" smtClean="0"/>
              <a:t>Performance Degradation due to Bit Rate Adaptation of the IEEE802.11</a:t>
            </a:r>
            <a:endParaRPr lang="el-GR" sz="4000" smtClean="0"/>
          </a:p>
        </p:txBody>
      </p:sp>
      <p:sp>
        <p:nvSpPr>
          <p:cNvPr id="431107" name="Rectangle 3"/>
          <p:cNvSpPr>
            <a:spLocks noGrp="1" noChangeArrowheads="1"/>
          </p:cNvSpPr>
          <p:nvPr>
            <p:ph type="body" idx="1"/>
          </p:nvPr>
        </p:nvSpPr>
        <p:spPr>
          <a:xfrm>
            <a:off x="0" y="1752600"/>
            <a:ext cx="9372600" cy="4525963"/>
          </a:xfrm>
        </p:spPr>
        <p:txBody>
          <a:bodyPr rtlCol="0">
            <a:normAutofit fontScale="85000" lnSpcReduction="10000"/>
          </a:bodyPr>
          <a:lstStyle/>
          <a:p>
            <a:pPr eaLnBrk="1" fontAlgn="auto" hangingPunct="1">
              <a:spcAft>
                <a:spcPts val="0"/>
              </a:spcAft>
              <a:defRPr/>
            </a:pPr>
            <a:r>
              <a:rPr lang="en-US"/>
              <a:t>The throughput is</a:t>
            </a:r>
            <a:r>
              <a:rPr lang="en-US">
                <a:solidFill>
                  <a:srgbClr val="CCCC00"/>
                </a:solidFill>
              </a:rPr>
              <a:t> </a:t>
            </a:r>
            <a:r>
              <a:rPr lang="en-US" b="1" u="sng">
                <a:solidFill>
                  <a:srgbClr val="CCCC00"/>
                </a:solidFill>
              </a:rPr>
              <a:t>not</a:t>
            </a:r>
            <a:r>
              <a:rPr lang="en-US"/>
              <a:t> related to the </a:t>
            </a:r>
            <a:r>
              <a:rPr lang="en-US" b="1">
                <a:solidFill>
                  <a:srgbClr val="CCCC00"/>
                </a:solidFill>
              </a:rPr>
              <a:t>sending rate</a:t>
            </a:r>
            <a:r>
              <a:rPr lang="en-US"/>
              <a:t> of a node because </a:t>
            </a:r>
          </a:p>
          <a:p>
            <a:pPr lvl="1" eaLnBrk="1" fontAlgn="auto" hangingPunct="1">
              <a:spcAft>
                <a:spcPts val="0"/>
              </a:spcAft>
              <a:defRPr/>
            </a:pPr>
            <a:r>
              <a:rPr lang="en-US" sz="2400" b="1">
                <a:solidFill>
                  <a:schemeClr val="accent2"/>
                </a:solidFill>
              </a:rPr>
              <a:t>All nodes have the same transmission</a:t>
            </a:r>
            <a:r>
              <a:rPr lang="en-US" sz="2400"/>
              <a:t> </a:t>
            </a:r>
            <a:r>
              <a:rPr lang="en-US" sz="2400" b="1">
                <a:solidFill>
                  <a:schemeClr val="accent2"/>
                </a:solidFill>
              </a:rPr>
              <a:t>time </a:t>
            </a:r>
            <a:r>
              <a:rPr lang="en-US" sz="2400"/>
              <a:t>&amp;</a:t>
            </a:r>
            <a:r>
              <a:rPr lang="en-US" sz="2400" b="1">
                <a:solidFill>
                  <a:schemeClr val="accent2"/>
                </a:solidFill>
              </a:rPr>
              <a:t>frame size</a:t>
            </a:r>
          </a:p>
          <a:p>
            <a:pPr eaLnBrk="1" fontAlgn="auto" hangingPunct="1">
              <a:spcAft>
                <a:spcPts val="0"/>
              </a:spcAft>
              <a:buFont typeface="Wingdings" pitchFamily="2" charset="2"/>
              <a:buNone/>
              <a:defRPr/>
            </a:pPr>
            <a:r>
              <a:rPr lang="en-US">
                <a:sym typeface="Wingdings" pitchFamily="2" charset="2"/>
              </a:rPr>
              <a:t>   </a:t>
            </a:r>
            <a:r>
              <a:rPr lang="en-US"/>
              <a:t>Thus fast hosts see their throughput decreases roughly to the order of magnitude of the slow host’s throughput</a:t>
            </a:r>
          </a:p>
          <a:p>
            <a:pPr eaLnBrk="1" fontAlgn="auto" hangingPunct="1">
              <a:spcAft>
                <a:spcPts val="0"/>
              </a:spcAft>
              <a:defRPr/>
            </a:pPr>
            <a:endParaRPr lang="en-US"/>
          </a:p>
          <a:p>
            <a:pPr eaLnBrk="1" fontAlgn="auto" hangingPunct="1">
              <a:spcAft>
                <a:spcPts val="0"/>
              </a:spcAft>
              <a:defRPr/>
            </a:pPr>
            <a:r>
              <a:rPr lang="en-US"/>
              <a:t>The fair access to the channel provided by CSMA/CA causes </a:t>
            </a:r>
          </a:p>
          <a:p>
            <a:pPr lvl="1" eaLnBrk="1" fontAlgn="auto" hangingPunct="1">
              <a:spcAft>
                <a:spcPts val="0"/>
              </a:spcAft>
              <a:defRPr/>
            </a:pPr>
            <a:r>
              <a:rPr lang="en-US" sz="2400"/>
              <a:t>Slow host transmitting at 1Mbps to capture the channel eleven times longer than hosts emitting at 11Mbps</a:t>
            </a:r>
          </a:p>
          <a:p>
            <a:pPr lvl="1" eaLnBrk="1" fontAlgn="auto" hangingPunct="1">
              <a:spcAft>
                <a:spcPts val="0"/>
              </a:spcAft>
              <a:defRPr/>
            </a:pPr>
            <a:endParaRPr lang="en-US" sz="800"/>
          </a:p>
          <a:p>
            <a:pPr eaLnBrk="1" fontAlgn="auto" hangingPunct="1">
              <a:spcAft>
                <a:spcPts val="0"/>
              </a:spcAft>
              <a:buFont typeface="Wingdings" pitchFamily="2" charset="2"/>
              <a:buNone/>
              <a:defRPr/>
            </a:pPr>
            <a:r>
              <a:rPr lang="en-US">
                <a:sym typeface="Wingdings" pitchFamily="2" charset="2"/>
              </a:rPr>
              <a:t>       </a:t>
            </a:r>
            <a:r>
              <a:rPr lang="en-US"/>
              <a:t>This degrades the overall performance perceived by the users in the considered cell</a:t>
            </a:r>
            <a:endParaRPr lang="el-GR"/>
          </a:p>
        </p:txBody>
      </p:sp>
    </p:spTree>
    <p:extLst>
      <p:ext uri="{BB962C8B-B14F-4D97-AF65-F5344CB8AC3E}">
        <p14:creationId xmlns:p14="http://schemas.microsoft.com/office/powerpoint/2010/main" val="3686569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91A3016-5374-4526-96BA-922B96A70EB2}" type="slidenum">
              <a:rPr lang="el-GR"/>
              <a:pPr>
                <a:defRPr/>
              </a:pPr>
              <a:t>11</a:t>
            </a:fld>
            <a:endParaRPr lang="el-GR"/>
          </a:p>
        </p:txBody>
      </p:sp>
      <p:sp>
        <p:nvSpPr>
          <p:cNvPr id="70659" name="Rectangle 2"/>
          <p:cNvSpPr>
            <a:spLocks noGrp="1" noChangeArrowheads="1"/>
          </p:cNvSpPr>
          <p:nvPr>
            <p:ph type="title"/>
          </p:nvPr>
        </p:nvSpPr>
        <p:spPr>
          <a:xfrm>
            <a:off x="-990600" y="0"/>
            <a:ext cx="8229600" cy="1143000"/>
          </a:xfrm>
        </p:spPr>
        <p:txBody>
          <a:bodyPr/>
          <a:lstStyle/>
          <a:p>
            <a:pPr eaLnBrk="1" hangingPunct="1"/>
            <a:r>
              <a:rPr lang="en-US" smtClean="0"/>
              <a:t>Possible Improvements</a:t>
            </a:r>
            <a:endParaRPr lang="el-GR" smtClean="0"/>
          </a:p>
        </p:txBody>
      </p:sp>
      <p:sp>
        <p:nvSpPr>
          <p:cNvPr id="70660" name="Rectangle 3"/>
          <p:cNvSpPr>
            <a:spLocks noGrp="1" noChangeArrowheads="1"/>
          </p:cNvSpPr>
          <p:nvPr>
            <p:ph type="body" idx="1"/>
          </p:nvPr>
        </p:nvSpPr>
        <p:spPr>
          <a:xfrm>
            <a:off x="0" y="1722438"/>
            <a:ext cx="8686800" cy="4525962"/>
          </a:xfrm>
        </p:spPr>
        <p:txBody>
          <a:bodyPr/>
          <a:lstStyle/>
          <a:p>
            <a:pPr eaLnBrk="1" hangingPunct="1">
              <a:lnSpc>
                <a:spcPct val="80000"/>
              </a:lnSpc>
              <a:buFont typeface="Wingdings" pitchFamily="2" charset="2"/>
              <a:buNone/>
            </a:pPr>
            <a:r>
              <a:rPr lang="en-US" sz="3000" smtClean="0">
                <a:sym typeface="Wingdings" pitchFamily="2" charset="2"/>
              </a:rPr>
              <a:t> </a:t>
            </a:r>
            <a:r>
              <a:rPr lang="en-US" sz="3000" smtClean="0"/>
              <a:t>Keep good aspects of DCF</a:t>
            </a:r>
          </a:p>
          <a:p>
            <a:pPr eaLnBrk="1" hangingPunct="1">
              <a:lnSpc>
                <a:spcPct val="80000"/>
              </a:lnSpc>
            </a:pPr>
            <a:r>
              <a:rPr lang="en-US" sz="3000" smtClean="0"/>
              <a:t>No explicit information exchange</a:t>
            </a:r>
          </a:p>
          <a:p>
            <a:pPr eaLnBrk="1" hangingPunct="1">
              <a:lnSpc>
                <a:spcPct val="80000"/>
              </a:lnSpc>
            </a:pPr>
            <a:r>
              <a:rPr lang="en-US" sz="3000" smtClean="0"/>
              <a:t>Backoff process</a:t>
            </a:r>
          </a:p>
          <a:p>
            <a:pPr eaLnBrk="1" hangingPunct="1">
              <a:lnSpc>
                <a:spcPct val="80000"/>
              </a:lnSpc>
              <a:buFont typeface="Wingdings" pitchFamily="2" charset="2"/>
              <a:buNone/>
            </a:pPr>
            <a:endParaRPr lang="en-US" sz="3000" smtClean="0"/>
          </a:p>
          <a:p>
            <a:pPr eaLnBrk="1" hangingPunct="1">
              <a:lnSpc>
                <a:spcPct val="80000"/>
              </a:lnSpc>
              <a:buFont typeface="Wingdings" pitchFamily="2" charset="2"/>
              <a:buNone/>
            </a:pPr>
            <a:r>
              <a:rPr lang="en-US" sz="3000" smtClean="0"/>
              <a:t>Proposed modifications</a:t>
            </a:r>
          </a:p>
          <a:p>
            <a:pPr eaLnBrk="1" hangingPunct="1">
              <a:lnSpc>
                <a:spcPct val="80000"/>
              </a:lnSpc>
            </a:pPr>
            <a:r>
              <a:rPr lang="en-US" sz="3000" smtClean="0"/>
              <a:t>No exponential backoff procedure</a:t>
            </a:r>
          </a:p>
          <a:p>
            <a:pPr eaLnBrk="1" hangingPunct="1">
              <a:lnSpc>
                <a:spcPct val="80000"/>
              </a:lnSpc>
            </a:pPr>
            <a:r>
              <a:rPr lang="en-US" sz="3000" smtClean="0"/>
              <a:t>Make hosts use similar values of CW</a:t>
            </a:r>
          </a:p>
          <a:p>
            <a:pPr eaLnBrk="1" hangingPunct="1">
              <a:lnSpc>
                <a:spcPct val="80000"/>
              </a:lnSpc>
            </a:pPr>
            <a:r>
              <a:rPr lang="en-US" sz="3000" b="1" smtClean="0">
                <a:solidFill>
                  <a:schemeClr val="folHlink"/>
                </a:solidFill>
              </a:rPr>
              <a:t>Adapt CW to varying traffic conditions</a:t>
            </a:r>
          </a:p>
          <a:p>
            <a:pPr eaLnBrk="1" hangingPunct="1">
              <a:lnSpc>
                <a:spcPct val="80000"/>
              </a:lnSpc>
              <a:buFont typeface="Wingdings" pitchFamily="2" charset="2"/>
              <a:buNone/>
            </a:pPr>
            <a:r>
              <a:rPr lang="en-US" sz="3000" smtClean="0"/>
              <a:t>  </a:t>
            </a:r>
            <a:r>
              <a:rPr lang="en-US" sz="3000" smtClean="0">
                <a:sym typeface="Wingdings" pitchFamily="2" charset="2"/>
              </a:rPr>
              <a:t> </a:t>
            </a:r>
            <a:r>
              <a:rPr lang="en-US" sz="3000" smtClean="0">
                <a:solidFill>
                  <a:srgbClr val="FF3300"/>
                </a:solidFill>
              </a:rPr>
              <a:t>More hosts, bigger CW</a:t>
            </a:r>
            <a:r>
              <a:rPr lang="en-US" sz="3000" smtClean="0"/>
              <a:t>; </a:t>
            </a:r>
            <a:r>
              <a:rPr lang="en-US" sz="3000" smtClean="0">
                <a:solidFill>
                  <a:srgbClr val="CCCC00"/>
                </a:solidFill>
              </a:rPr>
              <a:t>less hosts smaller CW</a:t>
            </a:r>
            <a:endParaRPr lang="el-GR" sz="3000" smtClean="0">
              <a:solidFill>
                <a:srgbClr val="CCCC00"/>
              </a:solidFill>
            </a:endParaRPr>
          </a:p>
        </p:txBody>
      </p:sp>
    </p:spTree>
    <p:extLst>
      <p:ext uri="{BB962C8B-B14F-4D97-AF65-F5344CB8AC3E}">
        <p14:creationId xmlns:p14="http://schemas.microsoft.com/office/powerpoint/2010/main" val="4247082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4294967295"/>
          </p:nvPr>
        </p:nvSpPr>
        <p:spPr>
          <a:xfrm>
            <a:off x="6553200" y="6248400"/>
            <a:ext cx="2133600" cy="457200"/>
          </a:xfrm>
          <a:prstGeom prst="rect">
            <a:avLst/>
          </a:prstGeom>
          <a:noFill/>
        </p:spPr>
        <p:txBody>
          <a:bodyPr lIns="91430" tIns="45715" rIns="91430" bIns="45715"/>
          <a:lstStyle>
            <a:lvl1pPr eaLnBrk="0" hangingPunct="0">
              <a:defRPr sz="1400">
                <a:solidFill>
                  <a:schemeClr val="tx1"/>
                </a:solidFill>
                <a:latin typeface="Arial" charset="0"/>
                <a:ea typeface="华文细黑" pitchFamily="1" charset="-122"/>
              </a:defRPr>
            </a:lvl1pPr>
            <a:lvl2pPr marL="742873" indent="-285720" eaLnBrk="0" hangingPunct="0">
              <a:defRPr sz="1400">
                <a:solidFill>
                  <a:schemeClr val="tx1"/>
                </a:solidFill>
                <a:latin typeface="Arial" charset="0"/>
                <a:ea typeface="华文细黑" pitchFamily="1" charset="-122"/>
              </a:defRPr>
            </a:lvl2pPr>
            <a:lvl3pPr marL="1142882" indent="-228577" eaLnBrk="0" hangingPunct="0">
              <a:defRPr sz="1400">
                <a:solidFill>
                  <a:schemeClr val="tx1"/>
                </a:solidFill>
                <a:latin typeface="Arial" charset="0"/>
                <a:ea typeface="华文细黑" pitchFamily="1" charset="-122"/>
              </a:defRPr>
            </a:lvl3pPr>
            <a:lvl4pPr marL="1600034" indent="-228577" eaLnBrk="0" hangingPunct="0">
              <a:defRPr sz="1400">
                <a:solidFill>
                  <a:schemeClr val="tx1"/>
                </a:solidFill>
                <a:latin typeface="Arial" charset="0"/>
                <a:ea typeface="华文细黑" pitchFamily="1" charset="-122"/>
              </a:defRPr>
            </a:lvl4pPr>
            <a:lvl5pPr marL="2057187" indent="-228577" eaLnBrk="0" hangingPunct="0">
              <a:defRPr sz="1400">
                <a:solidFill>
                  <a:schemeClr val="tx1"/>
                </a:solidFill>
                <a:latin typeface="Arial" charset="0"/>
                <a:ea typeface="华文细黑" pitchFamily="1" charset="-122"/>
              </a:defRPr>
            </a:lvl5pPr>
            <a:lvl6pPr marL="2514340" indent="-228577" eaLnBrk="0" fontAlgn="base" hangingPunct="0">
              <a:spcBef>
                <a:spcPct val="0"/>
              </a:spcBef>
              <a:spcAft>
                <a:spcPct val="0"/>
              </a:spcAft>
              <a:defRPr sz="1400">
                <a:solidFill>
                  <a:schemeClr val="tx1"/>
                </a:solidFill>
                <a:latin typeface="Arial" charset="0"/>
                <a:ea typeface="华文细黑" pitchFamily="1" charset="-122"/>
              </a:defRPr>
            </a:lvl6pPr>
            <a:lvl7pPr marL="2971492" indent="-228577" eaLnBrk="0" fontAlgn="base" hangingPunct="0">
              <a:spcBef>
                <a:spcPct val="0"/>
              </a:spcBef>
              <a:spcAft>
                <a:spcPct val="0"/>
              </a:spcAft>
              <a:defRPr sz="1400">
                <a:solidFill>
                  <a:schemeClr val="tx1"/>
                </a:solidFill>
                <a:latin typeface="Arial" charset="0"/>
                <a:ea typeface="华文细黑" pitchFamily="1" charset="-122"/>
              </a:defRPr>
            </a:lvl7pPr>
            <a:lvl8pPr marL="3428645" indent="-228577" eaLnBrk="0" fontAlgn="base" hangingPunct="0">
              <a:spcBef>
                <a:spcPct val="0"/>
              </a:spcBef>
              <a:spcAft>
                <a:spcPct val="0"/>
              </a:spcAft>
              <a:defRPr sz="1400">
                <a:solidFill>
                  <a:schemeClr val="tx1"/>
                </a:solidFill>
                <a:latin typeface="Arial" charset="0"/>
                <a:ea typeface="华文细黑" pitchFamily="1" charset="-122"/>
              </a:defRPr>
            </a:lvl8pPr>
            <a:lvl9pPr marL="3885797" indent="-228577"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99C89F63-4CEB-41E3-9D85-E0D1DEAE85A8}" type="slidenum">
              <a:rPr lang="zh-TW" altLang="en-US" sz="1000">
                <a:ea typeface="新細明體" pitchFamily="18" charset="-120"/>
              </a:rPr>
              <a:pPr eaLnBrk="1" hangingPunct="1"/>
              <a:t>12</a:t>
            </a:fld>
            <a:endParaRPr lang="en-US" altLang="zh-TW" sz="1000">
              <a:ea typeface="新細明體" pitchFamily="18" charset="-120"/>
            </a:endParaRPr>
          </a:p>
        </p:txBody>
      </p:sp>
      <p:sp>
        <p:nvSpPr>
          <p:cNvPr id="4099" name="Rectangle 2"/>
          <p:cNvSpPr>
            <a:spLocks noGrp="1" noChangeArrowheads="1"/>
          </p:cNvSpPr>
          <p:nvPr>
            <p:ph type="title"/>
          </p:nvPr>
        </p:nvSpPr>
        <p:spPr/>
        <p:txBody>
          <a:bodyPr/>
          <a:lstStyle/>
          <a:p>
            <a:pPr eaLnBrk="1" hangingPunct="1">
              <a:buNone/>
            </a:pPr>
            <a:r>
              <a:rPr lang="en-US" altLang="zh-TW" sz="3600" b="1" dirty="0">
                <a:ea typeface="新細明體" pitchFamily="18" charset="-120"/>
              </a:rPr>
              <a:t>IEEE 802.11 Rate Adaptation</a:t>
            </a:r>
          </a:p>
        </p:txBody>
      </p:sp>
      <p:sp>
        <p:nvSpPr>
          <p:cNvPr id="4100" name="Rectangle 3"/>
          <p:cNvSpPr>
            <a:spLocks noGrp="1" noChangeArrowheads="1"/>
          </p:cNvSpPr>
          <p:nvPr>
            <p:ph type="body" idx="1"/>
          </p:nvPr>
        </p:nvSpPr>
        <p:spPr/>
        <p:txBody>
          <a:bodyPr/>
          <a:lstStyle/>
          <a:p>
            <a:pPr eaLnBrk="1" hangingPunct="1">
              <a:lnSpc>
                <a:spcPct val="90000"/>
              </a:lnSpc>
            </a:pPr>
            <a:r>
              <a:rPr lang="en-US" altLang="zh-TW" sz="2600">
                <a:ea typeface="新細明體" pitchFamily="18" charset="-120"/>
              </a:rPr>
              <a:t>The 802.11 a/b/g/n standards allow the use of multiple transmission rates</a:t>
            </a:r>
          </a:p>
          <a:p>
            <a:pPr lvl="1" eaLnBrk="1" hangingPunct="1">
              <a:lnSpc>
                <a:spcPct val="90000"/>
              </a:lnSpc>
            </a:pPr>
            <a:r>
              <a:rPr lang="en-US" altLang="zh-TW" sz="2000">
                <a:ea typeface="新細明體" pitchFamily="18" charset="-120"/>
              </a:rPr>
              <a:t>802.11b, 4 rate options (1,2,5.5,11Mbps)</a:t>
            </a:r>
          </a:p>
          <a:p>
            <a:pPr lvl="1" eaLnBrk="1" hangingPunct="1">
              <a:lnSpc>
                <a:spcPct val="90000"/>
              </a:lnSpc>
            </a:pPr>
            <a:r>
              <a:rPr lang="en-US" altLang="zh-TW" sz="2000">
                <a:ea typeface="新細明體" pitchFamily="18" charset="-120"/>
              </a:rPr>
              <a:t>802.11a, 8 rate options (6,9,12,18,24,36,48,54 Mbps)</a:t>
            </a:r>
          </a:p>
          <a:p>
            <a:pPr lvl="1" eaLnBrk="1" hangingPunct="1">
              <a:lnSpc>
                <a:spcPct val="90000"/>
              </a:lnSpc>
            </a:pPr>
            <a:r>
              <a:rPr lang="en-US" altLang="zh-TW" sz="2000">
                <a:ea typeface="新細明體" pitchFamily="18" charset="-120"/>
              </a:rPr>
              <a:t>802.11g, 12 rate options (11a set + 11b set)</a:t>
            </a:r>
          </a:p>
          <a:p>
            <a:pPr lvl="1" eaLnBrk="1" hangingPunct="1">
              <a:lnSpc>
                <a:spcPct val="90000"/>
              </a:lnSpc>
            </a:pPr>
            <a:endParaRPr lang="en-US" altLang="zh-TW" sz="2000">
              <a:ea typeface="新細明體" pitchFamily="18" charset="-120"/>
            </a:endParaRPr>
          </a:p>
          <a:p>
            <a:pPr eaLnBrk="1" hangingPunct="1">
              <a:lnSpc>
                <a:spcPct val="90000"/>
              </a:lnSpc>
            </a:pPr>
            <a:r>
              <a:rPr lang="en-US" altLang="zh-TW" sz="2600">
                <a:ea typeface="新細明體" pitchFamily="18" charset="-120"/>
              </a:rPr>
              <a:t>The method to select the transmission rate in real time is called “Rate Adaptation”</a:t>
            </a:r>
          </a:p>
          <a:p>
            <a:pPr eaLnBrk="1" hangingPunct="1">
              <a:lnSpc>
                <a:spcPct val="90000"/>
              </a:lnSpc>
            </a:pPr>
            <a:endParaRPr lang="en-US" altLang="zh-TW" sz="2200">
              <a:ea typeface="新細明體" pitchFamily="18" charset="-120"/>
            </a:endParaRPr>
          </a:p>
          <a:p>
            <a:pPr eaLnBrk="1" hangingPunct="1">
              <a:lnSpc>
                <a:spcPct val="90000"/>
              </a:lnSpc>
            </a:pPr>
            <a:r>
              <a:rPr lang="en-US" altLang="zh-TW" sz="2600">
                <a:ea typeface="新細明體" pitchFamily="18" charset="-120"/>
              </a:rPr>
              <a:t>Rate adaptation is</a:t>
            </a:r>
            <a:r>
              <a:rPr lang="en-US" altLang="zh-TW" sz="2200">
                <a:ea typeface="新細明體" pitchFamily="18" charset="-120"/>
              </a:rPr>
              <a:t> </a:t>
            </a:r>
            <a:r>
              <a:rPr lang="en-US" altLang="zh-TW" sz="2600">
                <a:ea typeface="新細明體" pitchFamily="18" charset="-120"/>
              </a:rPr>
              <a:t>important yet</a:t>
            </a:r>
            <a:r>
              <a:rPr lang="en-US" altLang="zh-TW" sz="2200">
                <a:ea typeface="新細明體" pitchFamily="18" charset="-120"/>
              </a:rPr>
              <a:t> </a:t>
            </a:r>
            <a:r>
              <a:rPr lang="en-US" altLang="zh-TW" sz="2600" i="1" u="sng">
                <a:ea typeface="新細明體" pitchFamily="18" charset="-120"/>
              </a:rPr>
              <a:t>unspecified</a:t>
            </a:r>
            <a:r>
              <a:rPr lang="en-US" altLang="zh-TW" sz="2600">
                <a:ea typeface="新細明體" pitchFamily="18" charset="-120"/>
              </a:rPr>
              <a:t> by the 802.11 standards</a:t>
            </a:r>
            <a:endParaRPr lang="en-US" altLang="zh-TW" sz="2200">
              <a:ea typeface="新細明體" pitchFamily="18" charset="-120"/>
            </a:endParaRPr>
          </a:p>
          <a:p>
            <a:pPr eaLnBrk="1" hangingPunct="1">
              <a:lnSpc>
                <a:spcPct val="90000"/>
              </a:lnSpc>
            </a:pPr>
            <a:endParaRPr lang="zh-TW" altLang="en-US" sz="2200">
              <a:ea typeface="新細明體" pitchFamily="18" charset="-120"/>
            </a:endParaRPr>
          </a:p>
        </p:txBody>
      </p:sp>
    </p:spTree>
    <p:extLst>
      <p:ext uri="{BB962C8B-B14F-4D97-AF65-F5344CB8AC3E}">
        <p14:creationId xmlns:p14="http://schemas.microsoft.com/office/powerpoint/2010/main" val="2518713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7"/>
          <p:cNvSpPr>
            <a:spLocks noGrp="1"/>
          </p:cNvSpPr>
          <p:nvPr>
            <p:ph type="sldNum" sz="quarter" idx="12"/>
          </p:nvPr>
        </p:nvSpPr>
        <p:spPr>
          <a:noFill/>
        </p:spPr>
        <p:txBody>
          <a:bodyPr/>
          <a:lstStyle>
            <a:lvl1pPr eaLnBrk="0" hangingPunct="0">
              <a:defRPr sz="1400">
                <a:solidFill>
                  <a:schemeClr val="tx1"/>
                </a:solidFill>
                <a:latin typeface="Arial" charset="0"/>
                <a:ea typeface="华文细黑" pitchFamily="1" charset="-122"/>
              </a:defRPr>
            </a:lvl1pPr>
            <a:lvl2pPr marL="742873" indent="-285720" eaLnBrk="0" hangingPunct="0">
              <a:defRPr sz="1400">
                <a:solidFill>
                  <a:schemeClr val="tx1"/>
                </a:solidFill>
                <a:latin typeface="Arial" charset="0"/>
                <a:ea typeface="华文细黑" pitchFamily="1" charset="-122"/>
              </a:defRPr>
            </a:lvl2pPr>
            <a:lvl3pPr marL="1142882" indent="-228577" eaLnBrk="0" hangingPunct="0">
              <a:defRPr sz="1400">
                <a:solidFill>
                  <a:schemeClr val="tx1"/>
                </a:solidFill>
                <a:latin typeface="Arial" charset="0"/>
                <a:ea typeface="华文细黑" pitchFamily="1" charset="-122"/>
              </a:defRPr>
            </a:lvl3pPr>
            <a:lvl4pPr marL="1600034" indent="-228577" eaLnBrk="0" hangingPunct="0">
              <a:defRPr sz="1400">
                <a:solidFill>
                  <a:schemeClr val="tx1"/>
                </a:solidFill>
                <a:latin typeface="Arial" charset="0"/>
                <a:ea typeface="华文细黑" pitchFamily="1" charset="-122"/>
              </a:defRPr>
            </a:lvl4pPr>
            <a:lvl5pPr marL="2057187" indent="-228577" eaLnBrk="0" hangingPunct="0">
              <a:defRPr sz="1400">
                <a:solidFill>
                  <a:schemeClr val="tx1"/>
                </a:solidFill>
                <a:latin typeface="Arial" charset="0"/>
                <a:ea typeface="华文细黑" pitchFamily="1" charset="-122"/>
              </a:defRPr>
            </a:lvl5pPr>
            <a:lvl6pPr marL="2514340" indent="-228577" eaLnBrk="0" fontAlgn="base" hangingPunct="0">
              <a:spcBef>
                <a:spcPct val="0"/>
              </a:spcBef>
              <a:spcAft>
                <a:spcPct val="0"/>
              </a:spcAft>
              <a:defRPr sz="1400">
                <a:solidFill>
                  <a:schemeClr val="tx1"/>
                </a:solidFill>
                <a:latin typeface="Arial" charset="0"/>
                <a:ea typeface="华文细黑" pitchFamily="1" charset="-122"/>
              </a:defRPr>
            </a:lvl6pPr>
            <a:lvl7pPr marL="2971492" indent="-228577" eaLnBrk="0" fontAlgn="base" hangingPunct="0">
              <a:spcBef>
                <a:spcPct val="0"/>
              </a:spcBef>
              <a:spcAft>
                <a:spcPct val="0"/>
              </a:spcAft>
              <a:defRPr sz="1400">
                <a:solidFill>
                  <a:schemeClr val="tx1"/>
                </a:solidFill>
                <a:latin typeface="Arial" charset="0"/>
                <a:ea typeface="华文细黑" pitchFamily="1" charset="-122"/>
              </a:defRPr>
            </a:lvl7pPr>
            <a:lvl8pPr marL="3428645" indent="-228577" eaLnBrk="0" fontAlgn="base" hangingPunct="0">
              <a:spcBef>
                <a:spcPct val="0"/>
              </a:spcBef>
              <a:spcAft>
                <a:spcPct val="0"/>
              </a:spcAft>
              <a:defRPr sz="1400">
                <a:solidFill>
                  <a:schemeClr val="tx1"/>
                </a:solidFill>
                <a:latin typeface="Arial" charset="0"/>
                <a:ea typeface="华文细黑" pitchFamily="1" charset="-122"/>
              </a:defRPr>
            </a:lvl8pPr>
            <a:lvl9pPr marL="3885797" indent="-228577"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CD81F4F1-4DF7-4A46-9FA7-8CA5067BCC92}" type="slidenum">
              <a:rPr lang="zh-TW" altLang="en-US" sz="1000">
                <a:ea typeface="新細明體" pitchFamily="18" charset="-120"/>
              </a:rPr>
              <a:pPr eaLnBrk="1" hangingPunct="1"/>
              <a:t>13</a:t>
            </a:fld>
            <a:endParaRPr lang="en-US" altLang="zh-TW" sz="1000">
              <a:ea typeface="新細明體" pitchFamily="18" charset="-120"/>
            </a:endParaRPr>
          </a:p>
        </p:txBody>
      </p:sp>
      <p:sp>
        <p:nvSpPr>
          <p:cNvPr id="5123" name="Rectangle 2"/>
          <p:cNvSpPr>
            <a:spLocks noGrp="1" noChangeArrowheads="1"/>
          </p:cNvSpPr>
          <p:nvPr>
            <p:ph type="title"/>
          </p:nvPr>
        </p:nvSpPr>
        <p:spPr/>
        <p:txBody>
          <a:bodyPr/>
          <a:lstStyle/>
          <a:p>
            <a:pPr eaLnBrk="1" hangingPunct="1">
              <a:buNone/>
            </a:pPr>
            <a:r>
              <a:rPr lang="en-US" altLang="zh-TW" sz="4000" b="1" dirty="0">
                <a:ea typeface="新細明體" pitchFamily="18" charset="-120"/>
              </a:rPr>
              <a:t>Rate adaptation </a:t>
            </a:r>
            <a:r>
              <a:rPr lang="en-US" altLang="zh-TW" sz="4000" b="1" dirty="0">
                <a:ea typeface="新細明體" pitchFamily="18" charset="-120"/>
              </a:rPr>
              <a:t>e</a:t>
            </a:r>
            <a:r>
              <a:rPr lang="en-US" altLang="zh-TW" sz="4000" b="1" dirty="0">
                <a:ea typeface="新細明體" pitchFamily="18" charset="-120"/>
              </a:rPr>
              <a:t>xample</a:t>
            </a:r>
          </a:p>
        </p:txBody>
      </p:sp>
      <p:sp>
        <p:nvSpPr>
          <p:cNvPr id="5124" name="Rectangle 71"/>
          <p:cNvSpPr>
            <a:spLocks noGrp="1" noChangeArrowheads="1"/>
          </p:cNvSpPr>
          <p:nvPr>
            <p:ph type="body" sz="half" idx="3"/>
          </p:nvPr>
        </p:nvSpPr>
        <p:spPr/>
        <p:txBody>
          <a:bodyPr/>
          <a:lstStyle/>
          <a:p>
            <a:pPr eaLnBrk="1" hangingPunct="1"/>
            <a:r>
              <a:rPr lang="en-US" altLang="zh-TW" sz="2600" dirty="0">
                <a:ea typeface="新細明體" pitchFamily="18" charset="-120"/>
              </a:rPr>
              <a:t>Ideally, the transmission rate should be adjusted according to the channel condition</a:t>
            </a:r>
          </a:p>
        </p:txBody>
      </p:sp>
      <p:pic>
        <p:nvPicPr>
          <p:cNvPr id="5125"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1" y="2209800"/>
            <a:ext cx="73818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6" name="Text Box 47"/>
          <p:cNvSpPr txBox="1">
            <a:spLocks noChangeArrowheads="1"/>
          </p:cNvSpPr>
          <p:nvPr/>
        </p:nvSpPr>
        <p:spPr bwMode="auto">
          <a:xfrm>
            <a:off x="2057400" y="3200401"/>
            <a:ext cx="934940" cy="371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r>
              <a:rPr lang="en-US" altLang="zh-TW" sz="1800">
                <a:ea typeface="新細明體" pitchFamily="18" charset="-120"/>
              </a:rPr>
              <a:t>Sender</a:t>
            </a:r>
          </a:p>
        </p:txBody>
      </p:sp>
      <p:grpSp>
        <p:nvGrpSpPr>
          <p:cNvPr id="46152" name="Group 72"/>
          <p:cNvGrpSpPr>
            <a:grpSpLocks/>
          </p:cNvGrpSpPr>
          <p:nvPr/>
        </p:nvGrpSpPr>
        <p:grpSpPr bwMode="auto">
          <a:xfrm>
            <a:off x="4038600" y="2438401"/>
            <a:ext cx="1085850" cy="1128713"/>
            <a:chOff x="2544" y="1536"/>
            <a:chExt cx="684" cy="711"/>
          </a:xfrm>
        </p:grpSpPr>
        <p:pic>
          <p:nvPicPr>
            <p:cNvPr id="5135"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0" y="1536"/>
              <a:ext cx="528" cy="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36" name="Text Box 65"/>
            <p:cNvSpPr txBox="1">
              <a:spLocks noChangeArrowheads="1"/>
            </p:cNvSpPr>
            <p:nvPr/>
          </p:nvSpPr>
          <p:spPr bwMode="auto">
            <a:xfrm>
              <a:off x="2544" y="2016"/>
              <a:ext cx="6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r>
                <a:rPr lang="en-US" altLang="zh-TW" sz="1800">
                  <a:ea typeface="新細明體" pitchFamily="18" charset="-120"/>
                </a:rPr>
                <a:t>Receiver</a:t>
              </a:r>
            </a:p>
          </p:txBody>
        </p:sp>
      </p:grpSp>
      <p:grpSp>
        <p:nvGrpSpPr>
          <p:cNvPr id="46158" name="Group 78"/>
          <p:cNvGrpSpPr>
            <a:grpSpLocks/>
          </p:cNvGrpSpPr>
          <p:nvPr/>
        </p:nvGrpSpPr>
        <p:grpSpPr bwMode="auto">
          <a:xfrm>
            <a:off x="2620963" y="2103437"/>
            <a:ext cx="1493838" cy="792162"/>
            <a:chOff x="1651" y="1325"/>
            <a:chExt cx="941" cy="499"/>
          </a:xfrm>
        </p:grpSpPr>
        <p:sp>
          <p:nvSpPr>
            <p:cNvPr id="5133" name="Line 64"/>
            <p:cNvSpPr>
              <a:spLocks noChangeShapeType="1"/>
            </p:cNvSpPr>
            <p:nvPr/>
          </p:nvSpPr>
          <p:spPr bwMode="auto">
            <a:xfrm>
              <a:off x="2064" y="1824"/>
              <a:ext cx="52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34" name="Text Box 66"/>
            <p:cNvSpPr txBox="1">
              <a:spLocks noChangeArrowheads="1"/>
            </p:cNvSpPr>
            <p:nvPr/>
          </p:nvSpPr>
          <p:spPr bwMode="auto">
            <a:xfrm>
              <a:off x="1651" y="1325"/>
              <a:ext cx="825"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algn="ctr" eaLnBrk="1" hangingPunct="1"/>
              <a:r>
                <a:rPr lang="en-US" altLang="zh-TW" dirty="0">
                  <a:ea typeface="新細明體" pitchFamily="18" charset="-120"/>
                </a:rPr>
                <a:t>54Mbps</a:t>
              </a:r>
            </a:p>
            <a:p>
              <a:pPr algn="ctr" eaLnBrk="1" hangingPunct="1"/>
              <a:r>
                <a:rPr lang="en-US" altLang="zh-TW" dirty="0">
                  <a:ea typeface="新細明體" pitchFamily="18" charset="-120"/>
                </a:rPr>
                <a:t>Signal is good</a:t>
              </a:r>
            </a:p>
          </p:txBody>
        </p:sp>
      </p:grpSp>
      <p:grpSp>
        <p:nvGrpSpPr>
          <p:cNvPr id="46161" name="Group 81"/>
          <p:cNvGrpSpPr>
            <a:grpSpLocks/>
          </p:cNvGrpSpPr>
          <p:nvPr/>
        </p:nvGrpSpPr>
        <p:grpSpPr bwMode="auto">
          <a:xfrm>
            <a:off x="3695701" y="1863162"/>
            <a:ext cx="3200400" cy="381000"/>
            <a:chOff x="2064" y="1584"/>
            <a:chExt cx="2016" cy="240"/>
          </a:xfrm>
        </p:grpSpPr>
        <p:sp>
          <p:nvSpPr>
            <p:cNvPr id="5131" name="Line 75"/>
            <p:cNvSpPr>
              <a:spLocks noChangeShapeType="1"/>
            </p:cNvSpPr>
            <p:nvPr/>
          </p:nvSpPr>
          <p:spPr bwMode="auto">
            <a:xfrm>
              <a:off x="2064" y="1824"/>
              <a:ext cx="201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32" name="Text Box 76"/>
            <p:cNvSpPr txBox="1">
              <a:spLocks noChangeArrowheads="1"/>
            </p:cNvSpPr>
            <p:nvPr/>
          </p:nvSpPr>
          <p:spPr bwMode="auto">
            <a:xfrm>
              <a:off x="2394" y="1584"/>
              <a:ext cx="1314"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algn="ctr" eaLnBrk="1" hangingPunct="1"/>
              <a:r>
                <a:rPr lang="en-US" altLang="zh-TW">
                  <a:ea typeface="新細明體" pitchFamily="18" charset="-120"/>
                </a:rPr>
                <a:t>Signal becomes weaker</a:t>
              </a:r>
            </a:p>
          </p:txBody>
        </p:sp>
      </p:grpSp>
      <p:sp>
        <p:nvSpPr>
          <p:cNvPr id="46160" name="Text Box 80"/>
          <p:cNvSpPr txBox="1">
            <a:spLocks noChangeArrowheads="1"/>
          </p:cNvSpPr>
          <p:nvPr/>
        </p:nvSpPr>
        <p:spPr bwMode="auto">
          <a:xfrm>
            <a:off x="4417069" y="2285999"/>
            <a:ext cx="821038" cy="307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algn="ctr" eaLnBrk="1" hangingPunct="1"/>
            <a:r>
              <a:rPr lang="en-US" altLang="zh-TW" dirty="0">
                <a:ea typeface="新細明體" pitchFamily="18" charset="-120"/>
              </a:rPr>
              <a:t>12Mbps</a:t>
            </a:r>
          </a:p>
        </p:txBody>
      </p:sp>
    </p:spTree>
    <p:extLst>
      <p:ext uri="{BB962C8B-B14F-4D97-AF65-F5344CB8AC3E}">
        <p14:creationId xmlns:p14="http://schemas.microsoft.com/office/powerpoint/2010/main" val="17065042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1000" fill="hold"/>
                                        <p:tgtEl>
                                          <p:spTgt spid="46152"/>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28" presetClass="exit" presetSubtype="0" fill="hold" nodeType="clickEffect">
                                  <p:stCondLst>
                                    <p:cond delay="0"/>
                                  </p:stCondLst>
                                  <p:childTnLst>
                                    <p:anim calcmode="lin" valueType="num">
                                      <p:cBhvr>
                                        <p:cTn id="10" dur="15000"/>
                                        <p:tgtEl>
                                          <p:spTgt spid="46158"/>
                                        </p:tgtEl>
                                        <p:attrNameLst>
                                          <p:attrName>ppt_x</p:attrName>
                                        </p:attrNameLst>
                                      </p:cBhvr>
                                      <p:tavLst>
                                        <p:tav tm="0">
                                          <p:val>
                                            <p:strVal val="ppt_x"/>
                                          </p:val>
                                        </p:tav>
                                        <p:tav tm="100000">
                                          <p:val>
                                            <p:strVal val="ppt_x"/>
                                          </p:val>
                                        </p:tav>
                                      </p:tavLst>
                                    </p:anim>
                                    <p:anim calcmode="lin" valueType="num">
                                      <p:cBhvr>
                                        <p:cTn id="11" dur="15000"/>
                                        <p:tgtEl>
                                          <p:spTgt spid="46158"/>
                                        </p:tgtEl>
                                        <p:attrNameLst>
                                          <p:attrName>ppt_y</p:attrName>
                                        </p:attrNameLst>
                                      </p:cBhvr>
                                      <p:tavLst>
                                        <p:tav tm="0">
                                          <p:val>
                                            <p:strVal val="ppt_y-1"/>
                                          </p:val>
                                        </p:tav>
                                        <p:tav tm="100000">
                                          <p:val>
                                            <p:strVal val="ppt_y+1"/>
                                          </p:val>
                                        </p:tav>
                                      </p:tavLst>
                                    </p:anim>
                                    <p:set>
                                      <p:cBhvr>
                                        <p:cTn id="12" dur="1" fill="hold">
                                          <p:stCondLst>
                                            <p:cond delay="14999"/>
                                          </p:stCondLst>
                                        </p:cTn>
                                        <p:tgtEl>
                                          <p:spTgt spid="46158"/>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46161"/>
                                        </p:tgtEl>
                                        <p:attrNameLst>
                                          <p:attrName>style.visibility</p:attrName>
                                        </p:attrNameLst>
                                      </p:cBhvr>
                                      <p:to>
                                        <p:strVal val="visible"/>
                                      </p:to>
                                    </p:set>
                                    <p:animEffect transition="in" filter="slide(fromBottom)">
                                      <p:cBhvr>
                                        <p:cTn id="17" dur="500"/>
                                        <p:tgtEl>
                                          <p:spTgt spid="461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6160"/>
                                        </p:tgtEl>
                                        <p:attrNameLst>
                                          <p:attrName>style.visibility</p:attrName>
                                        </p:attrNameLst>
                                      </p:cBhvr>
                                      <p:to>
                                        <p:strVal val="visible"/>
                                      </p:to>
                                    </p:set>
                                    <p:animEffect transition="in" filter="slide(fromBottom)">
                                      <p:cBhvr>
                                        <p:cTn id="22" dur="500"/>
                                        <p:tgtEl>
                                          <p:spTgt spid="46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6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4294967295"/>
          </p:nvPr>
        </p:nvSpPr>
        <p:spPr>
          <a:xfrm>
            <a:off x="6553200" y="6248400"/>
            <a:ext cx="2133600" cy="457200"/>
          </a:xfrm>
          <a:prstGeom prst="rect">
            <a:avLst/>
          </a:prstGeom>
          <a:noFill/>
        </p:spPr>
        <p:txBody>
          <a:bodyPr lIns="91430" tIns="45715" rIns="91430" bIns="45715"/>
          <a:lstStyle>
            <a:lvl1pPr eaLnBrk="0" hangingPunct="0">
              <a:defRPr sz="1400">
                <a:solidFill>
                  <a:schemeClr val="tx1"/>
                </a:solidFill>
                <a:latin typeface="Arial" charset="0"/>
                <a:ea typeface="华文细黑" pitchFamily="1" charset="-122"/>
              </a:defRPr>
            </a:lvl1pPr>
            <a:lvl2pPr marL="742873" indent="-285720" eaLnBrk="0" hangingPunct="0">
              <a:defRPr sz="1400">
                <a:solidFill>
                  <a:schemeClr val="tx1"/>
                </a:solidFill>
                <a:latin typeface="Arial" charset="0"/>
                <a:ea typeface="华文细黑" pitchFamily="1" charset="-122"/>
              </a:defRPr>
            </a:lvl2pPr>
            <a:lvl3pPr marL="1142882" indent="-228577" eaLnBrk="0" hangingPunct="0">
              <a:defRPr sz="1400">
                <a:solidFill>
                  <a:schemeClr val="tx1"/>
                </a:solidFill>
                <a:latin typeface="Arial" charset="0"/>
                <a:ea typeface="华文细黑" pitchFamily="1" charset="-122"/>
              </a:defRPr>
            </a:lvl3pPr>
            <a:lvl4pPr marL="1600034" indent="-228577" eaLnBrk="0" hangingPunct="0">
              <a:defRPr sz="1400">
                <a:solidFill>
                  <a:schemeClr val="tx1"/>
                </a:solidFill>
                <a:latin typeface="Arial" charset="0"/>
                <a:ea typeface="华文细黑" pitchFamily="1" charset="-122"/>
              </a:defRPr>
            </a:lvl4pPr>
            <a:lvl5pPr marL="2057187" indent="-228577" eaLnBrk="0" hangingPunct="0">
              <a:defRPr sz="1400">
                <a:solidFill>
                  <a:schemeClr val="tx1"/>
                </a:solidFill>
                <a:latin typeface="Arial" charset="0"/>
                <a:ea typeface="华文细黑" pitchFamily="1" charset="-122"/>
              </a:defRPr>
            </a:lvl5pPr>
            <a:lvl6pPr marL="2514340" indent="-228577" eaLnBrk="0" fontAlgn="base" hangingPunct="0">
              <a:spcBef>
                <a:spcPct val="0"/>
              </a:spcBef>
              <a:spcAft>
                <a:spcPct val="0"/>
              </a:spcAft>
              <a:defRPr sz="1400">
                <a:solidFill>
                  <a:schemeClr val="tx1"/>
                </a:solidFill>
                <a:latin typeface="Arial" charset="0"/>
                <a:ea typeface="华文细黑" pitchFamily="1" charset="-122"/>
              </a:defRPr>
            </a:lvl6pPr>
            <a:lvl7pPr marL="2971492" indent="-228577" eaLnBrk="0" fontAlgn="base" hangingPunct="0">
              <a:spcBef>
                <a:spcPct val="0"/>
              </a:spcBef>
              <a:spcAft>
                <a:spcPct val="0"/>
              </a:spcAft>
              <a:defRPr sz="1400">
                <a:solidFill>
                  <a:schemeClr val="tx1"/>
                </a:solidFill>
                <a:latin typeface="Arial" charset="0"/>
                <a:ea typeface="华文细黑" pitchFamily="1" charset="-122"/>
              </a:defRPr>
            </a:lvl7pPr>
            <a:lvl8pPr marL="3428645" indent="-228577" eaLnBrk="0" fontAlgn="base" hangingPunct="0">
              <a:spcBef>
                <a:spcPct val="0"/>
              </a:spcBef>
              <a:spcAft>
                <a:spcPct val="0"/>
              </a:spcAft>
              <a:defRPr sz="1400">
                <a:solidFill>
                  <a:schemeClr val="tx1"/>
                </a:solidFill>
                <a:latin typeface="Arial" charset="0"/>
                <a:ea typeface="华文细黑" pitchFamily="1" charset="-122"/>
              </a:defRPr>
            </a:lvl8pPr>
            <a:lvl9pPr marL="3885797" indent="-228577"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D03F0921-A828-42E0-B93C-C4205EF13B37}" type="slidenum">
              <a:rPr lang="zh-TW" altLang="en-US" sz="1000">
                <a:ea typeface="新細明體" pitchFamily="18" charset="-120"/>
              </a:rPr>
              <a:pPr eaLnBrk="1" hangingPunct="1"/>
              <a:t>14</a:t>
            </a:fld>
            <a:endParaRPr lang="en-US" altLang="zh-TW" sz="1000">
              <a:ea typeface="新細明體" pitchFamily="18" charset="-120"/>
            </a:endParaRPr>
          </a:p>
        </p:txBody>
      </p:sp>
      <p:sp>
        <p:nvSpPr>
          <p:cNvPr id="6147" name="Rectangle 2"/>
          <p:cNvSpPr>
            <a:spLocks noGrp="1" noChangeArrowheads="1"/>
          </p:cNvSpPr>
          <p:nvPr>
            <p:ph type="title"/>
          </p:nvPr>
        </p:nvSpPr>
        <p:spPr/>
        <p:txBody>
          <a:bodyPr/>
          <a:lstStyle/>
          <a:p>
            <a:pPr eaLnBrk="1" hangingPunct="1">
              <a:buNone/>
            </a:pPr>
            <a:r>
              <a:rPr lang="en-US" altLang="zh-TW" sz="3600" b="1" dirty="0">
                <a:ea typeface="新細明體" pitchFamily="18" charset="-120"/>
              </a:rPr>
              <a:t>Importance of rate </a:t>
            </a:r>
            <a:r>
              <a:rPr lang="en-US" altLang="zh-TW" sz="3600" b="1" dirty="0">
                <a:ea typeface="新細明體" pitchFamily="18" charset="-120"/>
              </a:rPr>
              <a:t>a</a:t>
            </a:r>
            <a:r>
              <a:rPr lang="en-US" altLang="zh-TW" sz="3600" b="1" dirty="0">
                <a:ea typeface="新細明體" pitchFamily="18" charset="-120"/>
              </a:rPr>
              <a:t>daptation</a:t>
            </a:r>
          </a:p>
        </p:txBody>
      </p:sp>
      <p:sp>
        <p:nvSpPr>
          <p:cNvPr id="6148" name="Rectangle 3"/>
          <p:cNvSpPr>
            <a:spLocks noGrp="1" noChangeArrowheads="1"/>
          </p:cNvSpPr>
          <p:nvPr>
            <p:ph type="body" idx="1"/>
          </p:nvPr>
        </p:nvSpPr>
        <p:spPr>
          <a:xfrm>
            <a:off x="130410" y="1455587"/>
            <a:ext cx="8948497" cy="4105835"/>
          </a:xfrm>
        </p:spPr>
        <p:txBody>
          <a:bodyPr/>
          <a:lstStyle/>
          <a:p>
            <a:pPr marL="97967" indent="0">
              <a:buNone/>
            </a:pPr>
            <a:r>
              <a:rPr lang="en-US" altLang="zh-TW" dirty="0" smtClean="0">
                <a:ea typeface="新細明體" pitchFamily="18" charset="-120"/>
              </a:rPr>
              <a:t>Rate adaptation plays a critical role to the throughput performance</a:t>
            </a:r>
          </a:p>
          <a:p>
            <a:pPr lvl="1" eaLnBrk="1" hangingPunct="1"/>
            <a:endParaRPr lang="en-US" altLang="zh-TW" dirty="0">
              <a:ea typeface="新細明體" pitchFamily="18" charset="-120"/>
            </a:endParaRPr>
          </a:p>
          <a:p>
            <a:pPr lvl="1" eaLnBrk="1" hangingPunct="1"/>
            <a:r>
              <a:rPr lang="en-US" altLang="zh-TW" dirty="0">
                <a:ea typeface="新細明體" pitchFamily="18" charset="-120"/>
              </a:rPr>
              <a:t>Rate too high </a:t>
            </a:r>
            <a:r>
              <a:rPr lang="en-US" altLang="zh-TW" dirty="0"/>
              <a:t>→</a:t>
            </a:r>
            <a:r>
              <a:rPr lang="en-US" altLang="zh-TW" dirty="0">
                <a:ea typeface="新細明體" pitchFamily="18" charset="-120"/>
              </a:rPr>
              <a:t> loss ratio increases → throughput decreases</a:t>
            </a:r>
          </a:p>
          <a:p>
            <a:pPr lvl="1" eaLnBrk="1" hangingPunct="1"/>
            <a:endParaRPr lang="en-US" altLang="zh-TW" dirty="0">
              <a:ea typeface="新細明體" pitchFamily="18" charset="-120"/>
            </a:endParaRPr>
          </a:p>
          <a:p>
            <a:pPr lvl="1" eaLnBrk="1" hangingPunct="1"/>
            <a:r>
              <a:rPr lang="en-US" altLang="zh-TW" dirty="0">
                <a:ea typeface="新細明體" pitchFamily="18" charset="-120"/>
              </a:rPr>
              <a:t>Rate too low → under-utilize the capacity → throughput decreases</a:t>
            </a:r>
          </a:p>
          <a:p>
            <a:pPr eaLnBrk="1" hangingPunct="1"/>
            <a:endParaRPr lang="en-US" altLang="zh-TW" sz="2600" dirty="0">
              <a:ea typeface="新細明體" pitchFamily="18" charset="-120"/>
            </a:endParaRPr>
          </a:p>
        </p:txBody>
      </p:sp>
    </p:spTree>
    <p:extLst>
      <p:ext uri="{BB962C8B-B14F-4D97-AF65-F5344CB8AC3E}">
        <p14:creationId xmlns:p14="http://schemas.microsoft.com/office/powerpoint/2010/main" val="1730303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0734CF9-2548-4EDF-90F8-B05C3BF3E2E9}" type="slidenum">
              <a:rPr lang="el-GR"/>
              <a:pPr>
                <a:defRPr/>
              </a:pPr>
              <a:t>15</a:t>
            </a:fld>
            <a:endParaRPr lang="el-GR"/>
          </a:p>
        </p:txBody>
      </p:sp>
      <p:sp>
        <p:nvSpPr>
          <p:cNvPr id="71683" name="Rectangle 2"/>
          <p:cNvSpPr>
            <a:spLocks noGrp="1" noChangeArrowheads="1"/>
          </p:cNvSpPr>
          <p:nvPr>
            <p:ph type="title"/>
          </p:nvPr>
        </p:nvSpPr>
        <p:spPr>
          <a:xfrm>
            <a:off x="0" y="0"/>
            <a:ext cx="8229600" cy="1143000"/>
          </a:xfrm>
        </p:spPr>
        <p:txBody>
          <a:bodyPr/>
          <a:lstStyle/>
          <a:p>
            <a:pPr eaLnBrk="1" hangingPunct="1"/>
            <a:r>
              <a:rPr lang="en-US" smtClean="0"/>
              <a:t>Impact of Rate Adaptation</a:t>
            </a:r>
            <a:endParaRPr lang="el-GR" smtClean="0"/>
          </a:p>
        </p:txBody>
      </p:sp>
      <p:sp>
        <p:nvSpPr>
          <p:cNvPr id="71684" name="Rectangle 3"/>
          <p:cNvSpPr>
            <a:spLocks noGrp="1" noChangeArrowheads="1"/>
          </p:cNvSpPr>
          <p:nvPr>
            <p:ph type="body" idx="1"/>
          </p:nvPr>
        </p:nvSpPr>
        <p:spPr>
          <a:xfrm>
            <a:off x="0" y="1951038"/>
            <a:ext cx="9144000" cy="4525962"/>
          </a:xfrm>
        </p:spPr>
        <p:txBody>
          <a:bodyPr/>
          <a:lstStyle/>
          <a:p>
            <a:pPr eaLnBrk="1" hangingPunct="1">
              <a:buFont typeface="Wingdings" pitchFamily="2" charset="2"/>
              <a:buChar char="F"/>
            </a:pPr>
            <a:r>
              <a:rPr lang="en-US" smtClean="0"/>
              <a:t> </a:t>
            </a:r>
            <a:r>
              <a:rPr lang="el-GR" smtClean="0"/>
              <a:t>Rate adaptation plays a critical role to the</a:t>
            </a:r>
            <a:r>
              <a:rPr lang="en-US" smtClean="0"/>
              <a:t> </a:t>
            </a:r>
            <a:r>
              <a:rPr lang="el-GR" smtClean="0"/>
              <a:t>throughput performance</a:t>
            </a:r>
            <a:r>
              <a:rPr lang="en-US" smtClean="0"/>
              <a:t>:</a:t>
            </a:r>
          </a:p>
          <a:p>
            <a:pPr eaLnBrk="1" hangingPunct="1">
              <a:buFont typeface="Wingdings" pitchFamily="2" charset="2"/>
              <a:buNone/>
            </a:pPr>
            <a:endParaRPr lang="el-GR" smtClean="0"/>
          </a:p>
          <a:p>
            <a:pPr eaLnBrk="1" hangingPunct="1">
              <a:buFont typeface="Arial" pitchFamily="34" charset="0"/>
              <a:buNone/>
            </a:pPr>
            <a:r>
              <a:rPr lang="el-GR" sz="2800" smtClean="0">
                <a:solidFill>
                  <a:srgbClr val="FF3300"/>
                </a:solidFill>
              </a:rPr>
              <a:t>Rate too high</a:t>
            </a:r>
            <a:r>
              <a:rPr lang="en-US" sz="2800" smtClean="0">
                <a:solidFill>
                  <a:srgbClr val="FF3300"/>
                </a:solidFill>
              </a:rPr>
              <a:t> </a:t>
            </a:r>
            <a:r>
              <a:rPr lang="el-GR" sz="2800" smtClean="0"/>
              <a:t> → </a:t>
            </a:r>
            <a:r>
              <a:rPr lang="en-US" sz="2800" smtClean="0"/>
              <a:t> </a:t>
            </a:r>
            <a:r>
              <a:rPr lang="el-GR" sz="2800" smtClean="0"/>
              <a:t>loss ratio </a:t>
            </a:r>
            <a:r>
              <a:rPr lang="el-GR" sz="2800" smtClean="0">
                <a:sym typeface="Wingdings" pitchFamily="2" charset="2"/>
              </a:rPr>
              <a:t></a:t>
            </a:r>
            <a:r>
              <a:rPr lang="en-US" sz="2800" smtClean="0">
                <a:sym typeface="Wingdings" pitchFamily="2" charset="2"/>
              </a:rPr>
              <a:t> </a:t>
            </a:r>
            <a:r>
              <a:rPr lang="el-GR" sz="2800" smtClean="0"/>
              <a:t>→ </a:t>
            </a:r>
            <a:r>
              <a:rPr lang="en-US" sz="2800" smtClean="0"/>
              <a:t> </a:t>
            </a:r>
            <a:r>
              <a:rPr lang="el-GR" sz="2800" b="1" smtClean="0">
                <a:solidFill>
                  <a:srgbClr val="FF3300"/>
                </a:solidFill>
              </a:rPr>
              <a:t>throughput</a:t>
            </a:r>
            <a:r>
              <a:rPr lang="en-US" sz="2800" b="1" smtClean="0">
                <a:solidFill>
                  <a:srgbClr val="FF3300"/>
                </a:solidFill>
              </a:rPr>
              <a:t> </a:t>
            </a:r>
            <a:r>
              <a:rPr lang="en-US" sz="2800" b="1" smtClean="0">
                <a:solidFill>
                  <a:srgbClr val="FF3300"/>
                </a:solidFill>
                <a:sym typeface="Wingdings" pitchFamily="2" charset="2"/>
              </a:rPr>
              <a:t></a:t>
            </a:r>
            <a:endParaRPr lang="el-GR" sz="2800" b="1" smtClean="0">
              <a:solidFill>
                <a:srgbClr val="FF3300"/>
              </a:solidFill>
            </a:endParaRPr>
          </a:p>
          <a:p>
            <a:pPr eaLnBrk="1" hangingPunct="1">
              <a:buFont typeface="Wingdings" pitchFamily="2" charset="2"/>
              <a:buNone/>
            </a:pPr>
            <a:endParaRPr lang="en-US" sz="2800" b="1" smtClean="0"/>
          </a:p>
          <a:p>
            <a:pPr eaLnBrk="1" hangingPunct="1">
              <a:buFont typeface="Arial" pitchFamily="34" charset="0"/>
              <a:buNone/>
            </a:pPr>
            <a:r>
              <a:rPr lang="el-GR" sz="2800" smtClean="0">
                <a:solidFill>
                  <a:srgbClr val="0000FF"/>
                </a:solidFill>
              </a:rPr>
              <a:t>Rate too low</a:t>
            </a:r>
            <a:r>
              <a:rPr lang="el-GR" sz="2800" smtClean="0"/>
              <a:t> → </a:t>
            </a:r>
            <a:r>
              <a:rPr lang="en-US" sz="2800" smtClean="0"/>
              <a:t> capacity </a:t>
            </a:r>
            <a:r>
              <a:rPr lang="el-GR" sz="2800" smtClean="0"/>
              <a:t>utiliz</a:t>
            </a:r>
            <a:r>
              <a:rPr lang="en-US" sz="2800" smtClean="0"/>
              <a:t>ation</a:t>
            </a:r>
            <a:r>
              <a:rPr lang="el-GR" sz="2800" smtClean="0"/>
              <a:t> </a:t>
            </a:r>
            <a:r>
              <a:rPr lang="el-GR" sz="2800" smtClean="0">
                <a:sym typeface="Wingdings" pitchFamily="2" charset="2"/>
              </a:rPr>
              <a:t></a:t>
            </a:r>
            <a:r>
              <a:rPr lang="en-US" sz="2800" smtClean="0">
                <a:sym typeface="Wingdings" pitchFamily="2" charset="2"/>
              </a:rPr>
              <a:t>  </a:t>
            </a:r>
            <a:r>
              <a:rPr lang="el-GR" sz="2800" smtClean="0"/>
              <a:t>→</a:t>
            </a:r>
            <a:r>
              <a:rPr lang="en-US" sz="2800" smtClean="0"/>
              <a:t>  </a:t>
            </a:r>
            <a:r>
              <a:rPr lang="el-GR" sz="2800" b="1" smtClean="0">
                <a:solidFill>
                  <a:srgbClr val="0000FF"/>
                </a:solidFill>
              </a:rPr>
              <a:t>throughput</a:t>
            </a:r>
            <a:r>
              <a:rPr lang="en-US" sz="2800" b="1" smtClean="0">
                <a:solidFill>
                  <a:srgbClr val="0000FF"/>
                </a:solidFill>
              </a:rPr>
              <a:t> </a:t>
            </a:r>
            <a:r>
              <a:rPr lang="en-US" sz="2800" b="1" smtClean="0">
                <a:solidFill>
                  <a:srgbClr val="0000FF"/>
                </a:solidFill>
                <a:sym typeface="Wingdings" pitchFamily="2" charset="2"/>
              </a:rPr>
              <a:t></a:t>
            </a:r>
            <a:endParaRPr lang="el-GR" sz="2800" b="1" smtClean="0">
              <a:solidFill>
                <a:srgbClr val="0000FF"/>
              </a:solidFill>
            </a:endParaRPr>
          </a:p>
          <a:p>
            <a:pPr eaLnBrk="1" hangingPunct="1"/>
            <a:endParaRPr lang="el-GR" b="1" smtClean="0">
              <a:solidFill>
                <a:srgbClr val="0000FF"/>
              </a:solidFill>
            </a:endParaRPr>
          </a:p>
        </p:txBody>
      </p:sp>
    </p:spTree>
    <p:extLst>
      <p:ext uri="{BB962C8B-B14F-4D97-AF65-F5344CB8AC3E}">
        <p14:creationId xmlns:p14="http://schemas.microsoft.com/office/powerpoint/2010/main" val="2366926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buNone/>
            </a:pPr>
            <a:r>
              <a:rPr lang="en-US" sz="3600" b="1" dirty="0"/>
              <a:t>   Client AP selection</a:t>
            </a:r>
            <a:endParaRPr lang="el-GR" sz="3600" b="1" dirty="0"/>
          </a:p>
        </p:txBody>
      </p:sp>
      <p:sp>
        <p:nvSpPr>
          <p:cNvPr id="3" name="Content Placeholder 2"/>
          <p:cNvSpPr>
            <a:spLocks noGrp="1"/>
          </p:cNvSpPr>
          <p:nvPr>
            <p:ph idx="1"/>
          </p:nvPr>
        </p:nvSpPr>
        <p:spPr/>
        <p:txBody>
          <a:bodyPr/>
          <a:lstStyle/>
          <a:p>
            <a:r>
              <a:rPr lang="en-US" dirty="0" smtClean="0"/>
              <a:t>Select the appropriate AP based on various criteria to </a:t>
            </a:r>
            <a:r>
              <a:rPr lang="en-US" b="1" dirty="0" smtClean="0"/>
              <a:t>optimize the service</a:t>
            </a:r>
          </a:p>
          <a:p>
            <a:pPr marL="97967" indent="0">
              <a:buNone/>
            </a:pPr>
            <a:r>
              <a:rPr lang="en-US" dirty="0"/>
              <a:t> </a:t>
            </a:r>
            <a:r>
              <a:rPr lang="en-US" dirty="0" smtClean="0"/>
              <a:t>  </a:t>
            </a:r>
          </a:p>
          <a:p>
            <a:pPr marL="97967" indent="0">
              <a:buNone/>
            </a:pPr>
            <a:r>
              <a:rPr lang="en-US" dirty="0"/>
              <a:t>F</a:t>
            </a:r>
            <a:r>
              <a:rPr lang="en-US" dirty="0" smtClean="0"/>
              <a:t>or that the client needs to</a:t>
            </a:r>
          </a:p>
          <a:p>
            <a:r>
              <a:rPr lang="en-US" dirty="0" smtClean="0"/>
              <a:t>Perform probing/measurements to estimate various criteria</a:t>
            </a:r>
            <a:endParaRPr lang="en-US" dirty="0"/>
          </a:p>
        </p:txBody>
      </p:sp>
    </p:spTree>
    <p:extLst>
      <p:ext uri="{BB962C8B-B14F-4D97-AF65-F5344CB8AC3E}">
        <p14:creationId xmlns:p14="http://schemas.microsoft.com/office/powerpoint/2010/main" val="9112228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24801" y="40324"/>
            <a:ext cx="8228160" cy="1062832"/>
          </a:xfrm>
          <a:ln/>
        </p:spPr>
        <p:txBody>
          <a:bodyPr/>
          <a:lstStyle/>
          <a:p>
            <a:pPr>
              <a:lnSpc>
                <a:spcPct val="93000"/>
              </a:lnSpc>
              <a:tabLst>
                <a:tab pos="0" algn="l"/>
                <a:tab pos="406086" algn="l"/>
                <a:tab pos="813612" algn="l"/>
                <a:tab pos="1221138" algn="l"/>
                <a:tab pos="1628664" algn="l"/>
                <a:tab pos="2036190" algn="l"/>
                <a:tab pos="2443717" algn="l"/>
                <a:tab pos="2851242" algn="l"/>
                <a:tab pos="3258769" algn="l"/>
                <a:tab pos="3666294" algn="l"/>
                <a:tab pos="4073821" algn="l"/>
                <a:tab pos="4481346" algn="l"/>
                <a:tab pos="4888873" algn="l"/>
                <a:tab pos="5296398" algn="l"/>
                <a:tab pos="5703925" algn="l"/>
                <a:tab pos="6111450" algn="l"/>
                <a:tab pos="6518977" algn="l"/>
                <a:tab pos="6926502" algn="l"/>
                <a:tab pos="7334029" algn="l"/>
                <a:tab pos="7741554" algn="l"/>
                <a:tab pos="8149081" algn="l"/>
              </a:tabLst>
            </a:pPr>
            <a:r>
              <a:rPr lang="en-GB" sz="3600" b="1" dirty="0"/>
              <a:t>Measuring Network </a:t>
            </a:r>
            <a:r>
              <a:rPr lang="en-GB" sz="3600" b="1" dirty="0"/>
              <a:t>Load</a:t>
            </a:r>
          </a:p>
        </p:txBody>
      </p:sp>
      <p:sp>
        <p:nvSpPr>
          <p:cNvPr id="10242" name="Rectangle 2"/>
          <p:cNvSpPr>
            <a:spLocks noGrp="1" noChangeArrowheads="1"/>
          </p:cNvSpPr>
          <p:nvPr>
            <p:ph type="body" idx="1"/>
          </p:nvPr>
        </p:nvSpPr>
        <p:spPr>
          <a:xfrm>
            <a:off x="-5163" y="1011999"/>
            <a:ext cx="8228160" cy="5073652"/>
          </a:xfrm>
          <a:ln/>
        </p:spPr>
        <p:txBody>
          <a:bodyPr/>
          <a:lstStyle/>
          <a:p>
            <a:pPr>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2200" b="1" dirty="0">
                <a:solidFill>
                  <a:srgbClr val="7030A0"/>
                </a:solidFill>
              </a:rPr>
              <a:t>Dynamic nature of traffic</a:t>
            </a:r>
          </a:p>
          <a:p>
            <a:pPr lvl="1">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1800" dirty="0">
                <a:solidFill>
                  <a:srgbClr val="7030A0"/>
                </a:solidFill>
              </a:rPr>
              <a:t>Dynamic </a:t>
            </a:r>
            <a:r>
              <a:rPr lang="en-GB" sz="1800" b="1" dirty="0">
                <a:solidFill>
                  <a:srgbClr val="7030A0"/>
                </a:solidFill>
              </a:rPr>
              <a:t>number of </a:t>
            </a:r>
            <a:r>
              <a:rPr lang="en-GB" sz="1800" b="1" dirty="0">
                <a:solidFill>
                  <a:srgbClr val="7030A0"/>
                </a:solidFill>
              </a:rPr>
              <a:t>clients </a:t>
            </a:r>
            <a:r>
              <a:rPr lang="en-GB" sz="1800" dirty="0">
                <a:solidFill>
                  <a:srgbClr val="7030A0"/>
                </a:solidFill>
              </a:rPr>
              <a:t>&amp; </a:t>
            </a:r>
            <a:r>
              <a:rPr lang="en-GB" sz="1800" b="1" dirty="0">
                <a:solidFill>
                  <a:srgbClr val="7030A0"/>
                </a:solidFill>
              </a:rPr>
              <a:t>bandwidth demand</a:t>
            </a:r>
            <a:endParaRPr lang="en-GB" sz="1800" b="1" dirty="0">
              <a:solidFill>
                <a:srgbClr val="7030A0"/>
              </a:solidFill>
            </a:endParaRPr>
          </a:p>
          <a:p>
            <a:pPr>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2200" dirty="0"/>
              <a:t>Channel </a:t>
            </a:r>
            <a:r>
              <a:rPr lang="en-GB" sz="2200" dirty="0"/>
              <a:t>Utilization</a:t>
            </a:r>
          </a:p>
          <a:p>
            <a:pPr>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2200" dirty="0"/>
              <a:t>Transmit </a:t>
            </a:r>
            <a:r>
              <a:rPr lang="en-GB" sz="2200" dirty="0"/>
              <a:t>Queue Length</a:t>
            </a:r>
          </a:p>
          <a:p>
            <a:pPr lvl="1">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1800" dirty="0"/>
              <a:t>Easy to measure</a:t>
            </a:r>
          </a:p>
          <a:p>
            <a:pPr lvl="1">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1800" dirty="0"/>
              <a:t>Highly variable </a:t>
            </a:r>
            <a:endParaRPr lang="en-GB" sz="1800" dirty="0"/>
          </a:p>
          <a:p>
            <a:pPr>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2200" dirty="0"/>
              <a:t>MAC/Packet </a:t>
            </a:r>
            <a:r>
              <a:rPr lang="en-GB" sz="2200" dirty="0"/>
              <a:t>Delay</a:t>
            </a:r>
          </a:p>
          <a:p>
            <a:pPr lvl="1">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1800" dirty="0"/>
              <a:t>Transmit queue and channel contention time measured</a:t>
            </a:r>
          </a:p>
          <a:p>
            <a:pPr lvl="1">
              <a:lnSpc>
                <a:spcPct val="93000"/>
              </a:lnSpc>
              <a:tabLst>
                <a:tab pos="404646" algn="l"/>
                <a:tab pos="812172" algn="l"/>
                <a:tab pos="1219698" algn="l"/>
                <a:tab pos="1627224" algn="l"/>
                <a:tab pos="2034750" algn="l"/>
                <a:tab pos="2442276" algn="l"/>
                <a:tab pos="2849803" algn="l"/>
                <a:tab pos="3257328" algn="l"/>
                <a:tab pos="3664855" algn="l"/>
                <a:tab pos="4072380" algn="l"/>
                <a:tab pos="4479907" algn="l"/>
                <a:tab pos="4887432" algn="l"/>
                <a:tab pos="5294959" algn="l"/>
                <a:tab pos="5702484" algn="l"/>
                <a:tab pos="6110011" algn="l"/>
                <a:tab pos="6517536" algn="l"/>
                <a:tab pos="6925063" algn="l"/>
                <a:tab pos="7332588" algn="l"/>
                <a:tab pos="7740115" algn="l"/>
                <a:tab pos="8147640" algn="l"/>
              </a:tabLst>
            </a:pPr>
            <a:r>
              <a:rPr lang="en-GB" sz="1800" dirty="0"/>
              <a:t>Most attractive – very steady readings</a:t>
            </a:r>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40551" y="2974295"/>
            <a:ext cx="4287915" cy="3395807"/>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119015106"/>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9810"/>
            <a:ext cx="9144000" cy="1038543"/>
          </a:xfrm>
        </p:spPr>
        <p:txBody>
          <a:bodyPr/>
          <a:lstStyle/>
          <a:p>
            <a:pPr>
              <a:buNone/>
            </a:pPr>
            <a:r>
              <a:rPr lang="en-GB" sz="3600" dirty="0"/>
              <a:t>Measuring </a:t>
            </a:r>
            <a:r>
              <a:rPr lang="en-GB" sz="3600" dirty="0"/>
              <a:t>network load – tuning parameters</a:t>
            </a:r>
            <a:endParaRPr lang="el-GR" sz="3600" dirty="0"/>
          </a:p>
        </p:txBody>
      </p:sp>
      <p:sp>
        <p:nvSpPr>
          <p:cNvPr id="3" name="Content Placeholder 2"/>
          <p:cNvSpPr>
            <a:spLocks noGrp="1"/>
          </p:cNvSpPr>
          <p:nvPr>
            <p:ph idx="1"/>
          </p:nvPr>
        </p:nvSpPr>
        <p:spPr>
          <a:xfrm>
            <a:off x="-31600" y="1273297"/>
            <a:ext cx="9144000" cy="4105835"/>
          </a:xfrm>
        </p:spPr>
        <p:txBody>
          <a:bodyPr>
            <a:normAutofit lnSpcReduction="10000"/>
          </a:bodyPr>
          <a:lstStyle/>
          <a:p>
            <a:r>
              <a:rPr lang="en-US" sz="2200" dirty="0"/>
              <a:t>Load average</a:t>
            </a:r>
          </a:p>
          <a:p>
            <a:pPr marL="97967" indent="0">
              <a:buNone/>
            </a:pPr>
            <a:r>
              <a:rPr lang="en-US" sz="2200" dirty="0"/>
              <a:t>           Calculated using a </a:t>
            </a:r>
            <a:r>
              <a:rPr lang="en-US" sz="2200" b="1" dirty="0"/>
              <a:t>moving average </a:t>
            </a:r>
            <a:r>
              <a:rPr lang="en-US" sz="2200" dirty="0"/>
              <a:t>to </a:t>
            </a:r>
            <a:r>
              <a:rPr lang="en-US" sz="2200" b="1" dirty="0">
                <a:solidFill>
                  <a:schemeClr val="accent3">
                    <a:lumMod val="50000"/>
                  </a:schemeClr>
                </a:solidFill>
              </a:rPr>
              <a:t>negate small changes</a:t>
            </a:r>
          </a:p>
          <a:p>
            <a:r>
              <a:rPr lang="en-US" sz="2200" dirty="0"/>
              <a:t>Shrinking  the </a:t>
            </a:r>
            <a:r>
              <a:rPr lang="en-US" sz="2200" b="1" dirty="0">
                <a:solidFill>
                  <a:srgbClr val="C00000"/>
                </a:solidFill>
              </a:rPr>
              <a:t>averaging interval</a:t>
            </a:r>
          </a:p>
          <a:p>
            <a:pPr lvl="1"/>
            <a:r>
              <a:rPr lang="en-US" dirty="0" smtClean="0"/>
              <a:t>Causes the system to converge on the maximum global throughput quickly</a:t>
            </a:r>
          </a:p>
          <a:p>
            <a:pPr lvl="1"/>
            <a:r>
              <a:rPr lang="en-US" b="1" dirty="0" smtClean="0">
                <a:solidFill>
                  <a:srgbClr val="C00000"/>
                </a:solidFill>
              </a:rPr>
              <a:t>excessive channel switching</a:t>
            </a:r>
          </a:p>
          <a:p>
            <a:r>
              <a:rPr lang="en-US" sz="2200" dirty="0"/>
              <a:t>Increasing the averaging interval</a:t>
            </a:r>
          </a:p>
          <a:p>
            <a:pPr lvl="1"/>
            <a:r>
              <a:rPr lang="en-US" dirty="0" smtClean="0"/>
              <a:t>Slower convergence</a:t>
            </a:r>
          </a:p>
          <a:p>
            <a:pPr lvl="1"/>
            <a:r>
              <a:rPr lang="en-US" dirty="0" smtClean="0"/>
              <a:t>Less time wasted switching channels</a:t>
            </a:r>
            <a:endParaRPr lang="el-GR" dirty="0"/>
          </a:p>
        </p:txBody>
      </p:sp>
    </p:spTree>
    <p:extLst>
      <p:ext uri="{BB962C8B-B14F-4D97-AF65-F5344CB8AC3E}">
        <p14:creationId xmlns:p14="http://schemas.microsoft.com/office/powerpoint/2010/main" val="1432981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6363" y="0"/>
            <a:ext cx="7464636" cy="1038543"/>
          </a:xfrm>
        </p:spPr>
        <p:txBody>
          <a:bodyPr/>
          <a:lstStyle/>
          <a:p>
            <a:pPr>
              <a:buNone/>
            </a:pPr>
            <a:r>
              <a:rPr lang="en-US" sz="3600" dirty="0"/>
              <a:t>  Heterogeneous wireless networks</a:t>
            </a:r>
            <a:endParaRPr lang="el-GR" sz="3600" dirty="0"/>
          </a:p>
        </p:txBody>
      </p:sp>
      <p:sp>
        <p:nvSpPr>
          <p:cNvPr id="3" name="Content Placeholder 2"/>
          <p:cNvSpPr>
            <a:spLocks noGrp="1"/>
          </p:cNvSpPr>
          <p:nvPr>
            <p:ph idx="1"/>
          </p:nvPr>
        </p:nvSpPr>
        <p:spPr>
          <a:xfrm>
            <a:off x="261046" y="1077323"/>
            <a:ext cx="7464636" cy="4105835"/>
          </a:xfrm>
        </p:spPr>
        <p:txBody>
          <a:bodyPr/>
          <a:lstStyle/>
          <a:p>
            <a:r>
              <a:rPr lang="en-US" sz="2200" dirty="0"/>
              <a:t>Crowded ISM band</a:t>
            </a:r>
          </a:p>
          <a:p>
            <a:pPr marL="97967" indent="0">
              <a:buNone/>
            </a:pPr>
            <a:r>
              <a:rPr lang="en-US" sz="2200" dirty="0"/>
              <a:t>e.g., coexistence of wireless LANs and wireless sensor networks</a:t>
            </a:r>
          </a:p>
          <a:p>
            <a:pPr marL="97967" indent="0">
              <a:buNone/>
            </a:pPr>
            <a:endParaRPr lang="el-GR" dirty="0"/>
          </a:p>
        </p:txBody>
      </p:sp>
    </p:spTree>
    <p:extLst>
      <p:ext uri="{BB962C8B-B14F-4D97-AF65-F5344CB8AC3E}">
        <p14:creationId xmlns:p14="http://schemas.microsoft.com/office/powerpoint/2010/main" val="1380068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5CC4A2E-965F-4119-BEDA-DAA3DE23AC9E}" type="slidenum">
              <a:rPr lang="el-GR"/>
              <a:pPr>
                <a:defRPr/>
              </a:pPr>
              <a:t>2</a:t>
            </a:fld>
            <a:endParaRPr lang="el-GR"/>
          </a:p>
        </p:txBody>
      </p:sp>
      <p:sp>
        <p:nvSpPr>
          <p:cNvPr id="54276" name="Rectangle 3"/>
          <p:cNvSpPr>
            <a:spLocks noGrp="1" noChangeArrowheads="1"/>
          </p:cNvSpPr>
          <p:nvPr>
            <p:ph type="body" idx="1"/>
          </p:nvPr>
        </p:nvSpPr>
        <p:spPr>
          <a:xfrm>
            <a:off x="21771" y="609600"/>
            <a:ext cx="9144000" cy="4525963"/>
          </a:xfrm>
        </p:spPr>
        <p:txBody>
          <a:bodyPr>
            <a:normAutofit fontScale="92500" lnSpcReduction="10000"/>
          </a:bodyPr>
          <a:lstStyle/>
          <a:p>
            <a:pPr eaLnBrk="1" hangingPunct="1">
              <a:lnSpc>
                <a:spcPct val="80000"/>
              </a:lnSpc>
              <a:buFont typeface="Wingdings" pitchFamily="2" charset="2"/>
              <a:buNone/>
            </a:pPr>
            <a:endParaRPr lang="en-US" sz="1200" dirty="0" smtClean="0"/>
          </a:p>
          <a:p>
            <a:pPr eaLnBrk="1" hangingPunct="1">
              <a:lnSpc>
                <a:spcPct val="80000"/>
              </a:lnSpc>
              <a:buFont typeface="Wingdings" pitchFamily="2" charset="2"/>
              <a:buNone/>
            </a:pPr>
            <a:r>
              <a:rPr lang="en-US" dirty="0" smtClean="0"/>
              <a:t>Wireless network topologies can be controlled by</a:t>
            </a:r>
          </a:p>
          <a:p>
            <a:pPr eaLnBrk="1" hangingPunct="1">
              <a:lnSpc>
                <a:spcPct val="80000"/>
              </a:lnSpc>
              <a:buFont typeface="Wingdings" pitchFamily="2" charset="2"/>
              <a:buNone/>
            </a:pPr>
            <a:endParaRPr lang="en-US" dirty="0" smtClean="0"/>
          </a:p>
          <a:p>
            <a:pPr eaLnBrk="1" hangingPunct="1">
              <a:lnSpc>
                <a:spcPct val="80000"/>
              </a:lnSpc>
            </a:pPr>
            <a:r>
              <a:rPr lang="en-US" sz="2400" b="1" dirty="0" smtClean="0">
                <a:solidFill>
                  <a:srgbClr val="7030A0"/>
                </a:solidFill>
              </a:rPr>
              <a:t>Data rate</a:t>
            </a:r>
          </a:p>
          <a:p>
            <a:pPr eaLnBrk="1" hangingPunct="1">
              <a:lnSpc>
                <a:spcPct val="80000"/>
              </a:lnSpc>
            </a:pPr>
            <a:r>
              <a:rPr lang="en-US" sz="2400" b="1" dirty="0" smtClean="0">
                <a:solidFill>
                  <a:srgbClr val="FF0000"/>
                </a:solidFill>
              </a:rPr>
              <a:t>Channel allocation</a:t>
            </a:r>
            <a:r>
              <a:rPr lang="en-US" sz="2400" b="1" dirty="0" smtClean="0"/>
              <a:t>: different devices communicate at different channels</a:t>
            </a:r>
          </a:p>
          <a:p>
            <a:pPr marL="0" indent="0" eaLnBrk="1" hangingPunct="1">
              <a:lnSpc>
                <a:spcPct val="80000"/>
              </a:lnSpc>
              <a:buNone/>
            </a:pPr>
            <a:r>
              <a:rPr lang="en-US" sz="2400" dirty="0"/>
              <a:t> </a:t>
            </a:r>
            <a:r>
              <a:rPr lang="en-US" sz="2400" dirty="0" smtClean="0"/>
              <a:t>    In some cases, there is a channel dedicated for the control (management) and message exchange</a:t>
            </a:r>
          </a:p>
          <a:p>
            <a:pPr marL="0" indent="0" eaLnBrk="1" hangingPunct="1">
              <a:lnSpc>
                <a:spcPct val="80000"/>
              </a:lnSpc>
              <a:buNone/>
            </a:pPr>
            <a:endParaRPr lang="en-US" sz="2400" b="1" dirty="0" smtClean="0"/>
          </a:p>
          <a:p>
            <a:pPr eaLnBrk="1" hangingPunct="1">
              <a:lnSpc>
                <a:spcPct val="80000"/>
              </a:lnSpc>
            </a:pPr>
            <a:r>
              <a:rPr lang="en-US" sz="2400" b="1" dirty="0" smtClean="0">
                <a:solidFill>
                  <a:srgbClr val="FF0000"/>
                </a:solidFill>
              </a:rPr>
              <a:t>Transmission power (power control)</a:t>
            </a:r>
          </a:p>
          <a:p>
            <a:pPr eaLnBrk="1" hangingPunct="1">
              <a:lnSpc>
                <a:spcPct val="80000"/>
              </a:lnSpc>
            </a:pPr>
            <a:r>
              <a:rPr lang="en-US" sz="2400" b="1" dirty="0" smtClean="0">
                <a:solidFill>
                  <a:srgbClr val="7030A0"/>
                </a:solidFill>
              </a:rPr>
              <a:t>Carrier sense threshold</a:t>
            </a:r>
          </a:p>
          <a:p>
            <a:pPr eaLnBrk="1" hangingPunct="1">
              <a:lnSpc>
                <a:spcPct val="80000"/>
              </a:lnSpc>
            </a:pPr>
            <a:r>
              <a:rPr lang="en-US" sz="2400" b="1" dirty="0" smtClean="0">
                <a:solidFill>
                  <a:srgbClr val="00B050"/>
                </a:solidFill>
              </a:rPr>
              <a:t>Directional antennas</a:t>
            </a:r>
          </a:p>
          <a:p>
            <a:pPr eaLnBrk="1" hangingPunct="1">
              <a:lnSpc>
                <a:spcPct val="80000"/>
              </a:lnSpc>
            </a:pPr>
            <a:r>
              <a:rPr lang="en-US" sz="2400" b="1" dirty="0">
                <a:solidFill>
                  <a:srgbClr val="00B050"/>
                </a:solidFill>
              </a:rPr>
              <a:t>C</a:t>
            </a:r>
            <a:r>
              <a:rPr lang="en-US" sz="2400" b="1" dirty="0" smtClean="0">
                <a:solidFill>
                  <a:srgbClr val="00B050"/>
                </a:solidFill>
              </a:rPr>
              <a:t>ognitive intelligent radios &amp; software defined radios</a:t>
            </a:r>
          </a:p>
          <a:p>
            <a:pPr eaLnBrk="1" hangingPunct="1">
              <a:lnSpc>
                <a:spcPct val="80000"/>
              </a:lnSpc>
            </a:pPr>
            <a:r>
              <a:rPr lang="en-US" sz="2400" b="1" dirty="0" smtClean="0">
                <a:solidFill>
                  <a:srgbClr val="0070C0"/>
                </a:solidFill>
              </a:rPr>
              <a:t>Node placement</a:t>
            </a:r>
          </a:p>
          <a:p>
            <a:pPr eaLnBrk="1" hangingPunct="1">
              <a:lnSpc>
                <a:spcPct val="80000"/>
              </a:lnSpc>
            </a:pPr>
            <a:r>
              <a:rPr lang="en-US" sz="2400" b="1" dirty="0" smtClean="0">
                <a:solidFill>
                  <a:srgbClr val="0070C0"/>
                </a:solidFill>
              </a:rPr>
              <a:t>Different network architectures/deployments (e.g., mesh networks, infrastructure-based, ad hoc)</a:t>
            </a:r>
            <a:endParaRPr lang="el-GR" sz="2400" b="1" dirty="0" smtClean="0">
              <a:solidFill>
                <a:srgbClr val="0070C0"/>
              </a:solidFill>
            </a:endParaRPr>
          </a:p>
        </p:txBody>
      </p:sp>
    </p:spTree>
    <p:extLst>
      <p:ext uri="{BB962C8B-B14F-4D97-AF65-F5344CB8AC3E}">
        <p14:creationId xmlns:p14="http://schemas.microsoft.com/office/powerpoint/2010/main" val="41478470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728" y="162782"/>
            <a:ext cx="9144000" cy="1038543"/>
          </a:xfrm>
        </p:spPr>
        <p:txBody>
          <a:bodyPr/>
          <a:lstStyle/>
          <a:p>
            <a:pPr>
              <a:buNone/>
            </a:pPr>
            <a:r>
              <a:rPr lang="en-US" sz="2200" b="1" dirty="0"/>
              <a:t>IEEE802.15.4 wireless sensor network coexisting with an IEEE 802.11 WLAN</a:t>
            </a:r>
            <a:endParaRPr lang="el-GR" sz="2200" b="1" dirty="0"/>
          </a:p>
        </p:txBody>
      </p:sp>
      <p:sp>
        <p:nvSpPr>
          <p:cNvPr id="3" name="Content Placeholder 2"/>
          <p:cNvSpPr>
            <a:spLocks noGrp="1"/>
          </p:cNvSpPr>
          <p:nvPr>
            <p:ph idx="1"/>
          </p:nvPr>
        </p:nvSpPr>
        <p:spPr>
          <a:xfrm>
            <a:off x="0" y="1207972"/>
            <a:ext cx="9731857" cy="4105835"/>
          </a:xfrm>
        </p:spPr>
        <p:txBody>
          <a:bodyPr/>
          <a:lstStyle/>
          <a:p>
            <a:r>
              <a:rPr lang="en-US" sz="2000" dirty="0"/>
              <a:t>The transmission power of WLAN terminals is orders of magnitude higher </a:t>
            </a:r>
          </a:p>
          <a:p>
            <a:pPr marL="97967" indent="0">
              <a:buNone/>
            </a:pPr>
            <a:r>
              <a:rPr lang="en-US" sz="2000" dirty="0"/>
              <a:t> </a:t>
            </a:r>
            <a:r>
              <a:rPr lang="en-US" sz="2000" dirty="0"/>
              <a:t>     than that of co-existing WSN</a:t>
            </a:r>
          </a:p>
          <a:p>
            <a:r>
              <a:rPr lang="en-US" sz="2000" dirty="0"/>
              <a:t>The WLAN terminals are “blind” towards WSN transmissions</a:t>
            </a:r>
          </a:p>
          <a:p>
            <a:pPr marL="97967" indent="0">
              <a:buNone/>
            </a:pPr>
            <a:r>
              <a:rPr lang="en-US" sz="2000" dirty="0"/>
              <a:t> </a:t>
            </a:r>
            <a:r>
              <a:rPr lang="en-US" sz="2000" dirty="0"/>
              <a:t>     WSN transmissions: </a:t>
            </a:r>
            <a:r>
              <a:rPr lang="en-US" sz="2000" b="1" dirty="0"/>
              <a:t>lower power, narrow band</a:t>
            </a:r>
            <a:endParaRPr lang="en-US" sz="2000" b="1" dirty="0"/>
          </a:p>
          <a:p>
            <a:pPr>
              <a:buSzPct val="63000"/>
              <a:buFont typeface="Arial" pitchFamily="34" charset="0"/>
              <a:buChar char="•"/>
            </a:pPr>
            <a:r>
              <a:rPr lang="en-US" sz="2000" dirty="0"/>
              <a:t>WLAN causes </a:t>
            </a:r>
            <a:r>
              <a:rPr lang="en-US" sz="2000" b="1" dirty="0">
                <a:solidFill>
                  <a:srgbClr val="7030A0"/>
                </a:solidFill>
              </a:rPr>
              <a:t>harmful interference in the WSN</a:t>
            </a:r>
            <a:r>
              <a:rPr lang="en-US" sz="2000" dirty="0"/>
              <a:t>, while itself remains </a:t>
            </a:r>
          </a:p>
          <a:p>
            <a:pPr marL="97967" indent="0">
              <a:buSzPct val="63000"/>
              <a:buNone/>
            </a:pPr>
            <a:r>
              <a:rPr lang="en-US" sz="2000" dirty="0"/>
              <a:t>                 unaffected from the WSN interferers</a:t>
            </a:r>
          </a:p>
          <a:p>
            <a:pPr>
              <a:buSzPct val="63000"/>
              <a:buFont typeface="Arial" pitchFamily="34" charset="0"/>
              <a:buChar char="•"/>
            </a:pPr>
            <a:r>
              <a:rPr lang="en-US" sz="2000" dirty="0"/>
              <a:t>WSN nodes can avoid WLAN interference, and thus, costly packet retransmissions, </a:t>
            </a:r>
          </a:p>
          <a:p>
            <a:pPr marL="97967" indent="0">
              <a:buSzPct val="63000"/>
              <a:buNone/>
            </a:pPr>
            <a:r>
              <a:rPr lang="en-US" sz="2000" dirty="0"/>
              <a:t>     </a:t>
            </a:r>
            <a:r>
              <a:rPr lang="en-US" sz="2000" b="1" dirty="0">
                <a:solidFill>
                  <a:srgbClr val="00B050"/>
                </a:solidFill>
              </a:rPr>
              <a:t>only if they are armed with cognitive capabilities</a:t>
            </a:r>
          </a:p>
          <a:p>
            <a:pPr marL="97967" indent="0">
              <a:buSzPct val="63000"/>
              <a:buNone/>
            </a:pPr>
            <a:r>
              <a:rPr lang="en-US" sz="2000" dirty="0"/>
              <a:t> i.e., optimize their transmission parameters and communication protocols accordingly</a:t>
            </a:r>
          </a:p>
          <a:p>
            <a:pPr marL="97967" indent="0">
              <a:buSzPct val="63000"/>
              <a:buNone/>
            </a:pPr>
            <a:endParaRPr lang="el-GR" sz="2000" dirty="0"/>
          </a:p>
        </p:txBody>
      </p:sp>
      <p:sp>
        <p:nvSpPr>
          <p:cNvPr id="4" name="Rectangle 3"/>
          <p:cNvSpPr/>
          <p:nvPr/>
        </p:nvSpPr>
        <p:spPr>
          <a:xfrm>
            <a:off x="19957" y="5715352"/>
            <a:ext cx="8948272" cy="698023"/>
          </a:xfrm>
          <a:prstGeom prst="rect">
            <a:avLst/>
          </a:prstGeom>
        </p:spPr>
        <p:txBody>
          <a:bodyPr wrap="square" lIns="82945" tIns="41473" rIns="82945" bIns="41473">
            <a:spAutoFit/>
          </a:bodyPr>
          <a:lstStyle/>
          <a:p>
            <a:pPr marL="311045" indent="-311045">
              <a:buFont typeface="Arial" pitchFamily="34" charset="0"/>
              <a:buChar char="•"/>
            </a:pPr>
            <a:r>
              <a:rPr lang="en-US" sz="2000" dirty="0"/>
              <a:t>In the case of WLAN interferers, the sensors force the WLAN to </a:t>
            </a:r>
          </a:p>
          <a:p>
            <a:pPr marL="97967"/>
            <a:r>
              <a:rPr lang="en-US" sz="2000" dirty="0"/>
              <a:t>          </a:t>
            </a:r>
            <a:r>
              <a:rPr lang="en-US" sz="2000" dirty="0" err="1"/>
              <a:t>backoff</a:t>
            </a:r>
            <a:r>
              <a:rPr lang="en-US" sz="2000" dirty="0"/>
              <a:t> by sending short, high power jamming signals</a:t>
            </a:r>
            <a:endParaRPr lang="el-GR" sz="2000" dirty="0"/>
          </a:p>
        </p:txBody>
      </p:sp>
    </p:spTree>
    <p:extLst>
      <p:ext uri="{BB962C8B-B14F-4D97-AF65-F5344CB8AC3E}">
        <p14:creationId xmlns:p14="http://schemas.microsoft.com/office/powerpoint/2010/main" val="17363090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5"/>
          <p:cNvSpPr>
            <a:spLocks noGrp="1"/>
          </p:cNvSpPr>
          <p:nvPr>
            <p:ph type="sldNum" sz="quarter" idx="4294967295"/>
          </p:nvPr>
        </p:nvSpPr>
        <p:spPr>
          <a:xfrm>
            <a:off x="6553200" y="6248400"/>
            <a:ext cx="2133600" cy="457200"/>
          </a:xfrm>
          <a:prstGeom prst="rect">
            <a:avLst/>
          </a:prstGeom>
          <a:noFill/>
        </p:spPr>
        <p:txBody>
          <a:bodyPr lIns="91430" tIns="45715" rIns="91430" bIns="45715"/>
          <a:lstStyle>
            <a:lvl1pPr eaLnBrk="0" hangingPunct="0">
              <a:defRPr sz="1400">
                <a:solidFill>
                  <a:schemeClr val="tx1"/>
                </a:solidFill>
                <a:latin typeface="Arial" charset="0"/>
                <a:ea typeface="华文细黑" pitchFamily="1" charset="-122"/>
              </a:defRPr>
            </a:lvl1pPr>
            <a:lvl2pPr marL="742873" indent="-285720" eaLnBrk="0" hangingPunct="0">
              <a:defRPr sz="1400">
                <a:solidFill>
                  <a:schemeClr val="tx1"/>
                </a:solidFill>
                <a:latin typeface="Arial" charset="0"/>
                <a:ea typeface="华文细黑" pitchFamily="1" charset="-122"/>
              </a:defRPr>
            </a:lvl2pPr>
            <a:lvl3pPr marL="1142882" indent="-228577" eaLnBrk="0" hangingPunct="0">
              <a:defRPr sz="1400">
                <a:solidFill>
                  <a:schemeClr val="tx1"/>
                </a:solidFill>
                <a:latin typeface="Arial" charset="0"/>
                <a:ea typeface="华文细黑" pitchFamily="1" charset="-122"/>
              </a:defRPr>
            </a:lvl3pPr>
            <a:lvl4pPr marL="1600034" indent="-228577" eaLnBrk="0" hangingPunct="0">
              <a:defRPr sz="1400">
                <a:solidFill>
                  <a:schemeClr val="tx1"/>
                </a:solidFill>
                <a:latin typeface="Arial" charset="0"/>
                <a:ea typeface="华文细黑" pitchFamily="1" charset="-122"/>
              </a:defRPr>
            </a:lvl4pPr>
            <a:lvl5pPr marL="2057187" indent="-228577" eaLnBrk="0" hangingPunct="0">
              <a:defRPr sz="1400">
                <a:solidFill>
                  <a:schemeClr val="tx1"/>
                </a:solidFill>
                <a:latin typeface="Arial" charset="0"/>
                <a:ea typeface="华文细黑" pitchFamily="1" charset="-122"/>
              </a:defRPr>
            </a:lvl5pPr>
            <a:lvl6pPr marL="2514340" indent="-228577" eaLnBrk="0" fontAlgn="base" hangingPunct="0">
              <a:spcBef>
                <a:spcPct val="0"/>
              </a:spcBef>
              <a:spcAft>
                <a:spcPct val="0"/>
              </a:spcAft>
              <a:defRPr sz="1400">
                <a:solidFill>
                  <a:schemeClr val="tx1"/>
                </a:solidFill>
                <a:latin typeface="Arial" charset="0"/>
                <a:ea typeface="华文细黑" pitchFamily="1" charset="-122"/>
              </a:defRPr>
            </a:lvl6pPr>
            <a:lvl7pPr marL="2971492" indent="-228577" eaLnBrk="0" fontAlgn="base" hangingPunct="0">
              <a:spcBef>
                <a:spcPct val="0"/>
              </a:spcBef>
              <a:spcAft>
                <a:spcPct val="0"/>
              </a:spcAft>
              <a:defRPr sz="1400">
                <a:solidFill>
                  <a:schemeClr val="tx1"/>
                </a:solidFill>
                <a:latin typeface="Arial" charset="0"/>
                <a:ea typeface="华文细黑" pitchFamily="1" charset="-122"/>
              </a:defRPr>
            </a:lvl7pPr>
            <a:lvl8pPr marL="3428645" indent="-228577" eaLnBrk="0" fontAlgn="base" hangingPunct="0">
              <a:spcBef>
                <a:spcPct val="0"/>
              </a:spcBef>
              <a:spcAft>
                <a:spcPct val="0"/>
              </a:spcAft>
              <a:defRPr sz="1400">
                <a:solidFill>
                  <a:schemeClr val="tx1"/>
                </a:solidFill>
                <a:latin typeface="Arial" charset="0"/>
                <a:ea typeface="华文细黑" pitchFamily="1" charset="-122"/>
              </a:defRPr>
            </a:lvl8pPr>
            <a:lvl9pPr marL="3885797" indent="-228577"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CF439DE8-5496-4E53-8E72-BC9EA9DE71A0}" type="slidenum">
              <a:rPr lang="zh-TW" altLang="en-US" sz="1000">
                <a:ea typeface="新細明體" pitchFamily="18" charset="-120"/>
              </a:rPr>
              <a:pPr eaLnBrk="1" hangingPunct="1"/>
              <a:t>21</a:t>
            </a:fld>
            <a:endParaRPr lang="en-US" altLang="zh-TW" sz="1000">
              <a:ea typeface="新細明體" pitchFamily="18" charset="-120"/>
            </a:endParaRPr>
          </a:p>
        </p:txBody>
      </p:sp>
      <p:sp>
        <p:nvSpPr>
          <p:cNvPr id="7172" name="Rectangle 3"/>
          <p:cNvSpPr>
            <a:spLocks noGrp="1" noChangeArrowheads="1"/>
          </p:cNvSpPr>
          <p:nvPr>
            <p:ph type="body" idx="1"/>
          </p:nvPr>
        </p:nvSpPr>
        <p:spPr>
          <a:xfrm>
            <a:off x="0" y="1455587"/>
            <a:ext cx="9274859" cy="4105835"/>
          </a:xfrm>
        </p:spPr>
        <p:txBody>
          <a:bodyPr/>
          <a:lstStyle/>
          <a:p>
            <a:pPr marL="97967" indent="0">
              <a:buNone/>
            </a:pPr>
            <a:r>
              <a:rPr lang="en-US" altLang="zh-TW" sz="2500" dirty="0">
                <a:ea typeface="新細明體" pitchFamily="18" charset="-120"/>
              </a:rPr>
              <a:t>Wireless channel exhibits rich channel dynamics in practical scenarios</a:t>
            </a:r>
          </a:p>
          <a:p>
            <a:pPr lvl="1" eaLnBrk="1" hangingPunct="1"/>
            <a:r>
              <a:rPr lang="en-US" altLang="zh-TW" dirty="0" smtClean="0">
                <a:ea typeface="新細明體" pitchFamily="18" charset="-120"/>
              </a:rPr>
              <a:t>Random channel error</a:t>
            </a:r>
          </a:p>
          <a:p>
            <a:pPr lvl="1" eaLnBrk="1" hangingPunct="1"/>
            <a:r>
              <a:rPr lang="en-US" altLang="zh-TW" dirty="0" smtClean="0">
                <a:ea typeface="新細明體" pitchFamily="18" charset="-120"/>
              </a:rPr>
              <a:t>Mobility-induced change</a:t>
            </a:r>
          </a:p>
          <a:p>
            <a:pPr lvl="1" eaLnBrk="1" hangingPunct="1"/>
            <a:r>
              <a:rPr lang="en-US" altLang="zh-TW" dirty="0" smtClean="0">
                <a:ea typeface="新細明體" pitchFamily="18" charset="-120"/>
              </a:rPr>
              <a:t>Collisions induced by</a:t>
            </a:r>
          </a:p>
          <a:p>
            <a:pPr lvl="2" eaLnBrk="1" hangingPunct="1"/>
            <a:r>
              <a:rPr lang="en-US" altLang="zh-TW" sz="2200" dirty="0">
                <a:ea typeface="新細明體" pitchFamily="18" charset="-120"/>
              </a:rPr>
              <a:t>Hidden-terminals</a:t>
            </a:r>
          </a:p>
          <a:p>
            <a:pPr lvl="2" eaLnBrk="1" hangingPunct="1"/>
            <a:r>
              <a:rPr lang="en-US" altLang="zh-TW" sz="2200" dirty="0">
                <a:ea typeface="新細明體" pitchFamily="18" charset="-120"/>
              </a:rPr>
              <a:t>Multiple contending clients</a:t>
            </a:r>
          </a:p>
          <a:p>
            <a:pPr lvl="1" eaLnBrk="1" hangingPunct="1">
              <a:buFont typeface="Wingdings" pitchFamily="2" charset="2"/>
              <a:buNone/>
            </a:pPr>
            <a:endParaRPr lang="en-US" altLang="zh-TW" dirty="0" smtClean="0">
              <a:ea typeface="新細明體" pitchFamily="18" charset="-120"/>
            </a:endParaRPr>
          </a:p>
        </p:txBody>
      </p:sp>
    </p:spTree>
    <p:extLst>
      <p:ext uri="{BB962C8B-B14F-4D97-AF65-F5344CB8AC3E}">
        <p14:creationId xmlns:p14="http://schemas.microsoft.com/office/powerpoint/2010/main" val="22762426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216" y="0"/>
            <a:ext cx="7464636" cy="1038543"/>
          </a:xfrm>
        </p:spPr>
        <p:txBody>
          <a:bodyPr/>
          <a:lstStyle/>
          <a:p>
            <a:pPr>
              <a:buNone/>
            </a:pPr>
            <a:r>
              <a:rPr lang="en-US" sz="3600" b="1" dirty="0"/>
              <a:t>Power &amp; energy models</a:t>
            </a:r>
            <a:endParaRPr lang="el-GR" sz="3600" b="1" dirty="0"/>
          </a:p>
        </p:txBody>
      </p:sp>
      <p:sp>
        <p:nvSpPr>
          <p:cNvPr id="3" name="Content Placeholder 2"/>
          <p:cNvSpPr>
            <a:spLocks noGrp="1"/>
          </p:cNvSpPr>
          <p:nvPr>
            <p:ph idx="1"/>
          </p:nvPr>
        </p:nvSpPr>
        <p:spPr>
          <a:xfrm>
            <a:off x="8549" y="946675"/>
            <a:ext cx="7464636" cy="4105835"/>
          </a:xfrm>
        </p:spPr>
        <p:txBody>
          <a:bodyPr/>
          <a:lstStyle/>
          <a:p>
            <a:pPr marL="97967" indent="0">
              <a:buNone/>
            </a:pPr>
            <a:r>
              <a:rPr lang="en-US" sz="2200" dirty="0"/>
              <a:t>Power consumption P of a device is expressed:</a:t>
            </a:r>
          </a:p>
          <a:p>
            <a:endParaRPr lang="el-GR"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88190" y="1273296"/>
            <a:ext cx="5272087" cy="58584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0860" y="1696869"/>
            <a:ext cx="5617304" cy="32290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0635" y="4899378"/>
            <a:ext cx="5421127" cy="22060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682397" y="3037054"/>
            <a:ext cx="3303497" cy="1191752"/>
          </a:xfrm>
          <a:prstGeom prst="rect">
            <a:avLst/>
          </a:prstGeom>
          <a:noFill/>
        </p:spPr>
        <p:txBody>
          <a:bodyPr wrap="none" lIns="82945" tIns="41473" rIns="82945" bIns="41473" rtlCol="0">
            <a:spAutoFit/>
          </a:bodyPr>
          <a:lstStyle/>
          <a:p>
            <a:r>
              <a:rPr lang="en-US" dirty="0"/>
              <a:t>x</a:t>
            </a:r>
            <a:r>
              <a:rPr lang="en-US" baseline="-25000" dirty="0" smtClean="0"/>
              <a:t>i</a:t>
            </a:r>
            <a:r>
              <a:rPr lang="en-US" dirty="0" smtClean="0"/>
              <a:t>: usage vector</a:t>
            </a:r>
          </a:p>
          <a:p>
            <a:r>
              <a:rPr lang="en-US" dirty="0"/>
              <a:t>d</a:t>
            </a:r>
            <a:r>
              <a:rPr lang="en-US" baseline="-25000" dirty="0" smtClean="0"/>
              <a:t>i</a:t>
            </a:r>
            <a:r>
              <a:rPr lang="en-US" dirty="0" smtClean="0"/>
              <a:t>: active duration </a:t>
            </a:r>
          </a:p>
          <a:p>
            <a:r>
              <a:rPr lang="en-US" dirty="0" err="1" smtClean="0"/>
              <a:t>Pbase</a:t>
            </a:r>
            <a:r>
              <a:rPr lang="en-US" dirty="0" smtClean="0"/>
              <a:t>: base power consumptions</a:t>
            </a:r>
          </a:p>
          <a:p>
            <a:endParaRPr lang="el-GR" dirty="0"/>
          </a:p>
        </p:txBody>
      </p:sp>
    </p:spTree>
    <p:extLst>
      <p:ext uri="{BB962C8B-B14F-4D97-AF65-F5344CB8AC3E}">
        <p14:creationId xmlns:p14="http://schemas.microsoft.com/office/powerpoint/2010/main" val="23841305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81348"/>
            <a:ext cx="5688698" cy="54642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Box 1"/>
          <p:cNvSpPr txBox="1"/>
          <p:nvPr/>
        </p:nvSpPr>
        <p:spPr>
          <a:xfrm>
            <a:off x="5308194" y="3886271"/>
            <a:ext cx="3835806" cy="2299747"/>
          </a:xfrm>
          <a:prstGeom prst="rect">
            <a:avLst/>
          </a:prstGeom>
          <a:noFill/>
        </p:spPr>
        <p:txBody>
          <a:bodyPr wrap="square" lIns="82945" tIns="41473" rIns="82945" bIns="41473" rtlCol="0">
            <a:spAutoFit/>
          </a:bodyPr>
          <a:lstStyle/>
          <a:p>
            <a:r>
              <a:rPr lang="en-US" b="1" dirty="0" smtClean="0">
                <a:solidFill>
                  <a:schemeClr val="tx2">
                    <a:lumMod val="75000"/>
                  </a:schemeClr>
                </a:solidFill>
              </a:rPr>
              <a:t>FACH: </a:t>
            </a:r>
            <a:r>
              <a:rPr lang="en-US" b="1" dirty="0" smtClean="0"/>
              <a:t>forward access channel</a:t>
            </a:r>
          </a:p>
          <a:p>
            <a:r>
              <a:rPr lang="en-US" b="1" dirty="0" smtClean="0"/>
              <a:t>Reaches this state when data communication starts</a:t>
            </a:r>
          </a:p>
          <a:p>
            <a:endParaRPr lang="en-US" dirty="0" smtClean="0"/>
          </a:p>
          <a:p>
            <a:r>
              <a:rPr lang="en-US" b="1" dirty="0" smtClean="0">
                <a:solidFill>
                  <a:srgbClr val="C00000"/>
                </a:solidFill>
              </a:rPr>
              <a:t>IDLE</a:t>
            </a:r>
            <a:r>
              <a:rPr lang="en-US" dirty="0" smtClean="0"/>
              <a:t>: when there is no data being sent or receive</a:t>
            </a:r>
          </a:p>
          <a:p>
            <a:r>
              <a:rPr lang="en-US" b="1" dirty="0" smtClean="0">
                <a:solidFill>
                  <a:srgbClr val="C00000"/>
                </a:solidFill>
              </a:rPr>
              <a:t>DCH</a:t>
            </a:r>
            <a:r>
              <a:rPr lang="en-US" dirty="0" smtClean="0"/>
              <a:t>: while data is being sent or received</a:t>
            </a:r>
            <a:endParaRPr lang="el-GR" dirty="0"/>
          </a:p>
        </p:txBody>
      </p:sp>
    </p:spTree>
    <p:extLst>
      <p:ext uri="{BB962C8B-B14F-4D97-AF65-F5344CB8AC3E}">
        <p14:creationId xmlns:p14="http://schemas.microsoft.com/office/powerpoint/2010/main" val="23907923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522764" y="5626058"/>
            <a:ext cx="7049916" cy="1333125"/>
          </a:xfrm>
        </p:spPr>
        <p:txBody>
          <a:bodyPr lIns="82945" tIns="82945" rIns="82945" bIns="41473" anchor="t"/>
          <a:lstStyle/>
          <a:p>
            <a:pPr lvl="0" hangingPunct="1">
              <a:buNone/>
            </a:pPr>
            <a:r>
              <a:rPr lang="en-US" sz="1600" b="1" dirty="0">
                <a:latin typeface="Times New Roman" pitchFamily="18" charset="0"/>
                <a:cs typeface="Times New Roman" pitchFamily="18" charset="0"/>
              </a:rPr>
              <a:t>Reference: </a:t>
            </a:r>
            <a:r>
              <a:rPr lang="el-GR" sz="1600" b="1" dirty="0" err="1">
                <a:latin typeface="Times New Roman" pitchFamily="18" charset="0"/>
                <a:cs typeface="Times New Roman" pitchFamily="18" charset="0"/>
              </a:rPr>
              <a:t>Snooze</a:t>
            </a:r>
            <a:r>
              <a:rPr lang="el-GR" sz="1600" b="1" dirty="0">
                <a:latin typeface="Times New Roman" pitchFamily="18" charset="0"/>
                <a:cs typeface="Times New Roman" pitchFamily="18" charset="0"/>
              </a:rPr>
              <a:t>: </a:t>
            </a:r>
            <a:r>
              <a:rPr lang="el-GR" sz="1600" b="1" dirty="0" err="1">
                <a:latin typeface="Times New Roman" pitchFamily="18" charset="0"/>
                <a:cs typeface="Times New Roman" pitchFamily="18" charset="0"/>
              </a:rPr>
              <a:t>Energy</a:t>
            </a:r>
            <a:r>
              <a:rPr lang="el-GR" sz="1600" b="1" dirty="0">
                <a:latin typeface="Times New Roman" pitchFamily="18" charset="0"/>
                <a:cs typeface="Times New Roman" pitchFamily="18" charset="0"/>
              </a:rPr>
              <a:t> </a:t>
            </a:r>
            <a:r>
              <a:rPr lang="el-GR" sz="1600" b="1" dirty="0" err="1">
                <a:latin typeface="Times New Roman" pitchFamily="18" charset="0"/>
                <a:cs typeface="Times New Roman" pitchFamily="18" charset="0"/>
              </a:rPr>
              <a:t>Management</a:t>
            </a:r>
            <a:r>
              <a:rPr lang="el-GR" sz="1600" b="1" dirty="0">
                <a:latin typeface="Times New Roman" pitchFamily="18" charset="0"/>
                <a:cs typeface="Times New Roman" pitchFamily="18" charset="0"/>
              </a:rPr>
              <a:t> </a:t>
            </a:r>
            <a:r>
              <a:rPr lang="el-GR" sz="1600" b="1" dirty="0" err="1">
                <a:latin typeface="Times New Roman" pitchFamily="18" charset="0"/>
                <a:cs typeface="Times New Roman" pitchFamily="18" charset="0"/>
              </a:rPr>
              <a:t>in</a:t>
            </a:r>
            <a:r>
              <a:rPr lang="el-GR" sz="1600" b="1" dirty="0">
                <a:latin typeface="Times New Roman" pitchFamily="18" charset="0"/>
                <a:cs typeface="Times New Roman" pitchFamily="18" charset="0"/>
              </a:rPr>
              <a:t> 802.11n </a:t>
            </a:r>
            <a:r>
              <a:rPr lang="el-GR" sz="1600" b="1" dirty="0" err="1">
                <a:latin typeface="Times New Roman" pitchFamily="18" charset="0"/>
                <a:cs typeface="Times New Roman" pitchFamily="18" charset="0"/>
              </a:rPr>
              <a:t>WLANs</a:t>
            </a:r>
            <a:endParaRPr lang="el-GR" sz="1600" b="1" dirty="0">
              <a:latin typeface="Times New Roman" pitchFamily="18" charset="0"/>
              <a:cs typeface="Times New Roman" pitchFamily="18" charset="0"/>
            </a:endParaRPr>
          </a:p>
        </p:txBody>
      </p:sp>
      <p:sp>
        <p:nvSpPr>
          <p:cNvPr id="3" name="Subtitle 2"/>
          <p:cNvSpPr/>
          <p:nvPr/>
        </p:nvSpPr>
        <p:spPr>
          <a:xfrm>
            <a:off x="391680" y="5911325"/>
            <a:ext cx="7387252" cy="407441"/>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a:noFill/>
            <a:prstDash val="solid"/>
          </a:ln>
        </p:spPr>
        <p:txBody>
          <a:bodyPr vert="horz" wrap="square" lIns="82945" tIns="82945" rIns="82945" bIns="41473" anchor="t" anchorCtr="0" compatLnSpc="0">
            <a:spAutoFit/>
          </a:bodyPr>
          <a:lstStyle/>
          <a:p>
            <a:pPr defTabSz="829452">
              <a:defRPr sz="1800" b="0" i="0" u="none" strike="noStrike" kern="0" cap="none" spc="0" baseline="0">
                <a:solidFill>
                  <a:srgbClr val="000000"/>
                </a:solidFill>
                <a:uFillTx/>
              </a:defRPr>
            </a:pPr>
            <a:r>
              <a:rPr lang="en-US" b="1" dirty="0">
                <a:solidFill>
                  <a:srgbClr val="000000"/>
                </a:solidFill>
                <a:latin typeface="Calibri" pitchFamily="18"/>
                <a:ea typeface="SimSun" pitchFamily="2"/>
                <a:cs typeface="Mangal" pitchFamily="2"/>
              </a:rPr>
              <a:t>b</a:t>
            </a:r>
            <a:r>
              <a:rPr lang="el-GR" b="1" dirty="0">
                <a:solidFill>
                  <a:srgbClr val="000000"/>
                </a:solidFill>
                <a:latin typeface="Calibri" pitchFamily="18"/>
                <a:ea typeface="SimSun" pitchFamily="2"/>
                <a:cs typeface="Mangal" pitchFamily="2"/>
              </a:rPr>
              <a:t>y </a:t>
            </a:r>
            <a:r>
              <a:rPr lang="el-GR" b="1" dirty="0" err="1">
                <a:solidFill>
                  <a:srgbClr val="000000"/>
                </a:solidFill>
                <a:latin typeface="Calibri" pitchFamily="18"/>
                <a:ea typeface="SimSun" pitchFamily="2"/>
                <a:cs typeface="Mangal" pitchFamily="2"/>
              </a:rPr>
              <a:t>Ki</a:t>
            </a:r>
            <a:r>
              <a:rPr lang="el-GR" b="1" dirty="0">
                <a:solidFill>
                  <a:srgbClr val="000000"/>
                </a:solidFill>
                <a:latin typeface="Calibri" pitchFamily="18"/>
                <a:ea typeface="SimSun" pitchFamily="2"/>
                <a:cs typeface="Mangal" pitchFamily="2"/>
              </a:rPr>
              <a:t>-</a:t>
            </a:r>
            <a:r>
              <a:rPr lang="el-GR" b="1" dirty="0" err="1">
                <a:solidFill>
                  <a:srgbClr val="000000"/>
                </a:solidFill>
                <a:latin typeface="Calibri" pitchFamily="18"/>
                <a:ea typeface="SimSun" pitchFamily="2"/>
                <a:cs typeface="Mangal" pitchFamily="2"/>
              </a:rPr>
              <a:t>Young</a:t>
            </a:r>
            <a:r>
              <a:rPr lang="el-GR" b="1" dirty="0">
                <a:solidFill>
                  <a:srgbClr val="000000"/>
                </a:solidFill>
                <a:latin typeface="Calibri" pitchFamily="18"/>
                <a:ea typeface="SimSun" pitchFamily="2"/>
                <a:cs typeface="Mangal" pitchFamily="2"/>
              </a:rPr>
              <a:t> </a:t>
            </a:r>
            <a:r>
              <a:rPr lang="el-GR" b="1" dirty="0" err="1">
                <a:solidFill>
                  <a:srgbClr val="000000"/>
                </a:solidFill>
                <a:latin typeface="Calibri" pitchFamily="18"/>
                <a:ea typeface="SimSun" pitchFamily="2"/>
                <a:cs typeface="Mangal" pitchFamily="2"/>
              </a:rPr>
              <a:t>Jang</a:t>
            </a:r>
            <a:r>
              <a:rPr lang="el-GR" b="1" dirty="0">
                <a:solidFill>
                  <a:srgbClr val="000000"/>
                </a:solidFill>
                <a:latin typeface="Calibri" pitchFamily="18"/>
                <a:ea typeface="SimSun" pitchFamily="2"/>
                <a:cs typeface="Mangal" pitchFamily="2"/>
              </a:rPr>
              <a:t>, </a:t>
            </a:r>
            <a:r>
              <a:rPr lang="el-GR" b="1" dirty="0" err="1">
                <a:solidFill>
                  <a:srgbClr val="0000FF"/>
                </a:solidFill>
                <a:latin typeface="Calibri" pitchFamily="18"/>
                <a:ea typeface="SimSun" pitchFamily="2"/>
                <a:cs typeface="Mangal" pitchFamily="2"/>
              </a:rPr>
              <a:t>Shuai</a:t>
            </a:r>
            <a:r>
              <a:rPr lang="el-GR" b="1" dirty="0">
                <a:solidFill>
                  <a:srgbClr val="0000FF"/>
                </a:solidFill>
                <a:latin typeface="Calibri" pitchFamily="18"/>
                <a:ea typeface="SimSun" pitchFamily="2"/>
                <a:cs typeface="Mangal" pitchFamily="2"/>
              </a:rPr>
              <a:t> </a:t>
            </a:r>
            <a:r>
              <a:rPr lang="el-GR" b="1" dirty="0" err="1">
                <a:solidFill>
                  <a:srgbClr val="0000FF"/>
                </a:solidFill>
                <a:latin typeface="Calibri" pitchFamily="18"/>
                <a:ea typeface="SimSun" pitchFamily="2"/>
                <a:cs typeface="Mangal" pitchFamily="2"/>
              </a:rPr>
              <a:t>Hao</a:t>
            </a:r>
            <a:r>
              <a:rPr lang="el-GR" b="1" dirty="0">
                <a:solidFill>
                  <a:srgbClr val="000000"/>
                </a:solidFill>
                <a:latin typeface="Calibri" pitchFamily="18"/>
                <a:ea typeface="SimSun" pitchFamily="2"/>
                <a:cs typeface="Mangal" pitchFamily="2"/>
              </a:rPr>
              <a:t>, </a:t>
            </a:r>
            <a:r>
              <a:rPr lang="el-GR" b="1" dirty="0" err="1">
                <a:solidFill>
                  <a:srgbClr val="000000"/>
                </a:solidFill>
                <a:latin typeface="Calibri" pitchFamily="18"/>
                <a:ea typeface="SimSun" pitchFamily="2"/>
                <a:cs typeface="Mangal" pitchFamily="2"/>
              </a:rPr>
              <a:t>Anmol</a:t>
            </a:r>
            <a:r>
              <a:rPr lang="el-GR" b="1" dirty="0">
                <a:solidFill>
                  <a:srgbClr val="000000"/>
                </a:solidFill>
                <a:latin typeface="Calibri" pitchFamily="18"/>
                <a:ea typeface="SimSun" pitchFamily="2"/>
                <a:cs typeface="Mangal" pitchFamily="2"/>
              </a:rPr>
              <a:t> </a:t>
            </a:r>
            <a:r>
              <a:rPr lang="el-GR" b="1" dirty="0" err="1">
                <a:solidFill>
                  <a:srgbClr val="000000"/>
                </a:solidFill>
                <a:latin typeface="Calibri" pitchFamily="18"/>
                <a:ea typeface="SimSun" pitchFamily="2"/>
                <a:cs typeface="Mangal" pitchFamily="2"/>
              </a:rPr>
              <a:t>Sheth</a:t>
            </a:r>
            <a:r>
              <a:rPr lang="el-GR" b="1" dirty="0">
                <a:solidFill>
                  <a:srgbClr val="000000"/>
                </a:solidFill>
                <a:latin typeface="Calibri" pitchFamily="18"/>
                <a:ea typeface="SimSun" pitchFamily="2"/>
                <a:cs typeface="Mangal" pitchFamily="2"/>
              </a:rPr>
              <a:t>,  </a:t>
            </a:r>
            <a:r>
              <a:rPr lang="el-GR" b="1" dirty="0" err="1">
                <a:solidFill>
                  <a:srgbClr val="000000"/>
                </a:solidFill>
                <a:latin typeface="Calibri" pitchFamily="18"/>
                <a:ea typeface="SimSun" pitchFamily="2"/>
                <a:cs typeface="Mangal" pitchFamily="2"/>
              </a:rPr>
              <a:t>Ramesh</a:t>
            </a:r>
            <a:r>
              <a:rPr lang="el-GR" b="1" dirty="0">
                <a:solidFill>
                  <a:srgbClr val="000000"/>
                </a:solidFill>
                <a:latin typeface="Calibri" pitchFamily="18"/>
                <a:ea typeface="SimSun" pitchFamily="2"/>
                <a:cs typeface="Mangal" pitchFamily="2"/>
              </a:rPr>
              <a:t> </a:t>
            </a:r>
            <a:r>
              <a:rPr lang="el-GR" b="1" dirty="0" err="1">
                <a:solidFill>
                  <a:srgbClr val="000000"/>
                </a:solidFill>
                <a:latin typeface="Calibri" pitchFamily="18"/>
                <a:ea typeface="SimSun" pitchFamily="2"/>
                <a:cs typeface="Mangal" pitchFamily="2"/>
              </a:rPr>
              <a:t>Govindan</a:t>
            </a:r>
            <a:endParaRPr lang="el-GR" b="1" dirty="0">
              <a:solidFill>
                <a:srgbClr val="000000"/>
              </a:solidFill>
              <a:latin typeface="Calibri" pitchFamily="18"/>
              <a:ea typeface="SimSun" pitchFamily="2"/>
              <a:cs typeface="Mangal" pitchFamily="2"/>
            </a:endParaRPr>
          </a:p>
        </p:txBody>
      </p:sp>
      <p:sp>
        <p:nvSpPr>
          <p:cNvPr id="4" name="TextBox 3"/>
          <p:cNvSpPr txBox="1"/>
          <p:nvPr/>
        </p:nvSpPr>
        <p:spPr>
          <a:xfrm>
            <a:off x="1234080" y="2187836"/>
            <a:ext cx="7502275" cy="1099419"/>
          </a:xfrm>
          <a:prstGeom prst="rect">
            <a:avLst/>
          </a:prstGeom>
          <a:noFill/>
        </p:spPr>
        <p:txBody>
          <a:bodyPr wrap="none" lIns="82945" tIns="41473" rIns="82945" bIns="41473" rtlCol="0">
            <a:spAutoFit/>
          </a:bodyPr>
          <a:lstStyle/>
          <a:p>
            <a:r>
              <a:rPr lang="en-US" sz="3300" b="1" dirty="0"/>
              <a:t>A discussion on Energy Management with</a:t>
            </a:r>
          </a:p>
          <a:p>
            <a:r>
              <a:rPr lang="en-US" sz="3300" b="1" dirty="0"/>
              <a:t> </a:t>
            </a:r>
            <a:r>
              <a:rPr lang="en-US" sz="3300" b="1" dirty="0"/>
              <a:t>        IEEE 802.11n</a:t>
            </a:r>
            <a:endParaRPr lang="el-GR" sz="3300" b="1" dirty="0"/>
          </a:p>
        </p:txBody>
      </p:sp>
    </p:spTree>
    <p:extLst>
      <p:ext uri="{BB962C8B-B14F-4D97-AF65-F5344CB8AC3E}">
        <p14:creationId xmlns:p14="http://schemas.microsoft.com/office/powerpoint/2010/main" val="24634460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5"/>
          <p:cNvSpPr txBox="1">
            <a:spLocks noGrp="1"/>
          </p:cNvSpPr>
          <p:nvPr>
            <p:ph type="body" idx="4294967295"/>
          </p:nvPr>
        </p:nvSpPr>
        <p:spPr>
          <a:xfrm>
            <a:off x="35968" y="1595371"/>
            <a:ext cx="8429686" cy="3956587"/>
          </a:xfrm>
        </p:spPr>
        <p:txBody>
          <a:bodyPr lIns="81643" tIns="40817" rIns="81643" bIns="40817"/>
          <a:lstStyle/>
          <a:p>
            <a:pPr lvl="0" algn="just">
              <a:buNone/>
            </a:pPr>
            <a:r>
              <a:rPr lang="en-US" sz="2500" dirty="0">
                <a:latin typeface="" pitchFamily="18"/>
              </a:rPr>
              <a:t>   </a:t>
            </a:r>
            <a:r>
              <a:rPr lang="en-US" sz="2200" dirty="0">
                <a:solidFill>
                  <a:schemeClr val="accent1">
                    <a:lumMod val="50000"/>
                  </a:schemeClr>
                </a:solidFill>
                <a:latin typeface="Times-Roman"/>
              </a:rPr>
              <a:t>The </a:t>
            </a:r>
            <a:r>
              <a:rPr lang="en-US" sz="2200" dirty="0">
                <a:solidFill>
                  <a:schemeClr val="accent1">
                    <a:lumMod val="50000"/>
                  </a:schemeClr>
                </a:solidFill>
                <a:latin typeface="Times-Roman"/>
              </a:rPr>
              <a:t>purpose of </a:t>
            </a:r>
            <a:r>
              <a:rPr lang="en-US" sz="2200" b="1" dirty="0">
                <a:solidFill>
                  <a:schemeClr val="accent1">
                    <a:lumMod val="50000"/>
                  </a:schemeClr>
                </a:solidFill>
                <a:latin typeface="Times-Roman"/>
              </a:rPr>
              <a:t>IEEE 802.11n </a:t>
            </a:r>
            <a:r>
              <a:rPr lang="en-US" sz="2200" dirty="0">
                <a:solidFill>
                  <a:schemeClr val="accent1">
                    <a:lumMod val="50000"/>
                  </a:schemeClr>
                </a:solidFill>
                <a:latin typeface="Times-Roman"/>
              </a:rPr>
              <a:t>is to improve </a:t>
            </a:r>
            <a:r>
              <a:rPr lang="en-US" sz="2200" dirty="0">
                <a:solidFill>
                  <a:schemeClr val="accent1">
                    <a:lumMod val="50000"/>
                  </a:schemeClr>
                </a:solidFill>
                <a:latin typeface="Times-Roman"/>
              </a:rPr>
              <a:t>network throughput </a:t>
            </a:r>
            <a:r>
              <a:rPr lang="en-US" sz="2200" dirty="0">
                <a:solidFill>
                  <a:schemeClr val="accent1">
                    <a:lumMod val="50000"/>
                  </a:schemeClr>
                </a:solidFill>
                <a:latin typeface="Times-Roman"/>
              </a:rPr>
              <a:t>over the </a:t>
            </a:r>
            <a:r>
              <a:rPr lang="en-US" sz="2200" dirty="0">
                <a:solidFill>
                  <a:schemeClr val="accent1">
                    <a:lumMod val="50000"/>
                  </a:schemeClr>
                </a:solidFill>
                <a:latin typeface="Times-Roman"/>
              </a:rPr>
              <a:t>previous standards IEEE 802.11a </a:t>
            </a:r>
            <a:r>
              <a:rPr lang="en-US" sz="2200" dirty="0">
                <a:solidFill>
                  <a:schemeClr val="accent1">
                    <a:lumMod val="50000"/>
                  </a:schemeClr>
                </a:solidFill>
                <a:latin typeface="Times-Roman"/>
              </a:rPr>
              <a:t>and </a:t>
            </a:r>
            <a:r>
              <a:rPr lang="en-US" sz="2200" dirty="0">
                <a:solidFill>
                  <a:schemeClr val="accent1">
                    <a:lumMod val="50000"/>
                  </a:schemeClr>
                </a:solidFill>
                <a:latin typeface="Times-Roman"/>
              </a:rPr>
              <a:t>802.11g</a:t>
            </a:r>
          </a:p>
          <a:p>
            <a:pPr lvl="0" algn="just">
              <a:buNone/>
            </a:pPr>
            <a:r>
              <a:rPr lang="en-US" sz="2200" dirty="0">
                <a:solidFill>
                  <a:schemeClr val="accent1">
                    <a:lumMod val="50000"/>
                  </a:schemeClr>
                </a:solidFill>
                <a:latin typeface="Times-Roman"/>
              </a:rPr>
              <a:t> </a:t>
            </a:r>
            <a:r>
              <a:rPr lang="en-US" sz="2200" dirty="0">
                <a:solidFill>
                  <a:schemeClr val="accent1">
                    <a:lumMod val="50000"/>
                  </a:schemeClr>
                </a:solidFill>
                <a:latin typeface="Times-Roman"/>
              </a:rPr>
              <a:t>    with </a:t>
            </a:r>
            <a:r>
              <a:rPr lang="en-US" sz="2200" dirty="0">
                <a:solidFill>
                  <a:schemeClr val="accent1">
                    <a:lumMod val="50000"/>
                  </a:schemeClr>
                </a:solidFill>
                <a:latin typeface="Times-Roman"/>
              </a:rPr>
              <a:t>a significant increase in the maximum net data rate from </a:t>
            </a:r>
            <a:r>
              <a:rPr lang="en-US" sz="2200" b="1" dirty="0">
                <a:solidFill>
                  <a:schemeClr val="accent1">
                    <a:lumMod val="50000"/>
                  </a:schemeClr>
                </a:solidFill>
                <a:latin typeface="Times-Roman"/>
              </a:rPr>
              <a:t>54 Mbit/s to 600 Mbit/s</a:t>
            </a:r>
            <a:r>
              <a:rPr lang="en-US" sz="2200" dirty="0">
                <a:solidFill>
                  <a:schemeClr val="accent1">
                    <a:lumMod val="50000"/>
                  </a:schemeClr>
                </a:solidFill>
                <a:latin typeface="Times-Roman"/>
              </a:rPr>
              <a:t>.</a:t>
            </a:r>
          </a:p>
        </p:txBody>
      </p:sp>
      <p:sp>
        <p:nvSpPr>
          <p:cNvPr id="4" name="TextBox 7"/>
          <p:cNvSpPr/>
          <p:nvPr/>
        </p:nvSpPr>
        <p:spPr>
          <a:xfrm>
            <a:off x="706658" y="3529737"/>
            <a:ext cx="0" cy="361595"/>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a:noFill/>
            <a:prstDash val="solid"/>
          </a:ln>
        </p:spPr>
        <p:txBody>
          <a:bodyPr vert="horz" wrap="square" lIns="82945" tIns="82945" rIns="82945" bIns="41473" anchor="t" anchorCtr="0" compatLnSpc="0">
            <a:spAutoFit/>
          </a:bodyPr>
          <a:lstStyle/>
          <a:p>
            <a:pPr defTabSz="829452" hangingPunct="0">
              <a:defRPr sz="1800" b="0" i="0" u="none" strike="noStrike" kern="0" cap="none" spc="0" baseline="0">
                <a:solidFill>
                  <a:srgbClr val="000000"/>
                </a:solidFill>
                <a:uFillTx/>
              </a:defRPr>
            </a:pPr>
            <a:endParaRPr lang="el-GR" sz="1600">
              <a:solidFill>
                <a:srgbClr val="000000"/>
              </a:solidFill>
              <a:latin typeface="Arial" pitchFamily="18"/>
              <a:ea typeface="SimSun" pitchFamily="2"/>
              <a:cs typeface="Mangal" pitchFamily="2"/>
            </a:endParaRPr>
          </a:p>
        </p:txBody>
      </p:sp>
      <p:sp>
        <p:nvSpPr>
          <p:cNvPr id="5" name="Left Brace 4"/>
          <p:cNvSpPr/>
          <p:nvPr/>
        </p:nvSpPr>
        <p:spPr>
          <a:xfrm>
            <a:off x="172852" y="1504682"/>
            <a:ext cx="195952" cy="2025055"/>
          </a:xfrm>
          <a:prstGeom prst="leftBrace">
            <a:avLst/>
          </a:prstGeom>
        </p:spPr>
        <p:style>
          <a:lnRef idx="1">
            <a:schemeClr val="accent1"/>
          </a:lnRef>
          <a:fillRef idx="0">
            <a:schemeClr val="accent1"/>
          </a:fillRef>
          <a:effectRef idx="0">
            <a:schemeClr val="accent1"/>
          </a:effectRef>
          <a:fontRef idx="minor">
            <a:schemeClr val="tx1"/>
          </a:fontRef>
        </p:style>
        <p:txBody>
          <a:bodyPr lIns="82945" tIns="41473" rIns="82945" bIns="41473" rtlCol="0" anchor="ctr"/>
          <a:lstStyle/>
          <a:p>
            <a:pPr algn="ctr"/>
            <a:endParaRPr lang="el-GR"/>
          </a:p>
        </p:txBody>
      </p:sp>
      <p:sp>
        <p:nvSpPr>
          <p:cNvPr id="6" name="Left Brace 5"/>
          <p:cNvSpPr/>
          <p:nvPr/>
        </p:nvSpPr>
        <p:spPr>
          <a:xfrm flipH="1">
            <a:off x="8425732" y="1338620"/>
            <a:ext cx="261270" cy="2025055"/>
          </a:xfrm>
          <a:prstGeom prst="leftBrace">
            <a:avLst/>
          </a:prstGeom>
        </p:spPr>
        <p:style>
          <a:lnRef idx="1">
            <a:schemeClr val="accent1"/>
          </a:lnRef>
          <a:fillRef idx="0">
            <a:schemeClr val="accent1"/>
          </a:fillRef>
          <a:effectRef idx="0">
            <a:schemeClr val="accent1"/>
          </a:effectRef>
          <a:fontRef idx="minor">
            <a:schemeClr val="tx1"/>
          </a:fontRef>
        </p:style>
        <p:txBody>
          <a:bodyPr lIns="82945" tIns="41473" rIns="82945" bIns="41473" rtlCol="0" anchor="ctr"/>
          <a:lstStyle/>
          <a:p>
            <a:pPr algn="ctr"/>
            <a:endParaRPr lang="el-GR"/>
          </a:p>
        </p:txBody>
      </p:sp>
    </p:spTree>
    <p:extLst>
      <p:ext uri="{BB962C8B-B14F-4D97-AF65-F5344CB8AC3E}">
        <p14:creationId xmlns:p14="http://schemas.microsoft.com/office/powerpoint/2010/main" val="1658230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Class="entr"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Class="entr"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914669" y="164558"/>
            <a:ext cx="8729280" cy="1239387"/>
          </a:xfrm>
        </p:spPr>
        <p:txBody>
          <a:bodyPr lIns="0" tIns="0" rIns="0" bIns="0" anchor="ctr"/>
          <a:lstStyle/>
          <a:p>
            <a:pPr marL="165890"/>
            <a:r>
              <a:rPr lang="en-US" b="1" dirty="0" smtClean="0"/>
              <a:t>IEEE </a:t>
            </a:r>
            <a:r>
              <a:rPr lang="el-GR" b="1" dirty="0" smtClean="0"/>
              <a:t>802.11n </a:t>
            </a:r>
            <a:r>
              <a:rPr lang="en-US" b="1" dirty="0" err="1"/>
              <a:t>f</a:t>
            </a:r>
            <a:r>
              <a:rPr lang="el-GR" b="1" dirty="0" err="1" smtClean="0"/>
              <a:t>eatures</a:t>
            </a:r>
            <a:endParaRPr lang="el-GR" b="1" dirty="0"/>
          </a:p>
        </p:txBody>
      </p:sp>
      <p:sp>
        <p:nvSpPr>
          <p:cNvPr id="4" name="TextBox 3"/>
          <p:cNvSpPr txBox="1"/>
          <p:nvPr/>
        </p:nvSpPr>
        <p:spPr>
          <a:xfrm>
            <a:off x="456998" y="1403945"/>
            <a:ext cx="8913631" cy="2596944"/>
          </a:xfrm>
          <a:prstGeom prst="rect">
            <a:avLst/>
          </a:prstGeom>
          <a:noFill/>
          <a:ln>
            <a:noFill/>
          </a:ln>
        </p:spPr>
        <p:txBody>
          <a:bodyPr vert="horz" wrap="square" lIns="81643" tIns="40817" rIns="81643" bIns="40817" anchor="t" anchorCtr="0" compatLnSpc="0"/>
          <a:lstStyle/>
          <a:p>
            <a:pPr marL="414726" indent="-414726" defTabSz="829452" hangingPunct="0">
              <a:buFont typeface="Arial" pitchFamily="34" charset="0"/>
              <a:buChar char="•"/>
              <a:defRPr sz="2800" b="0" i="0" u="none" strike="noStrike" kern="0" cap="none" spc="0" baseline="0">
                <a:solidFill>
                  <a:srgbClr val="000000"/>
                </a:solidFill>
                <a:uFillTx/>
                <a:latin typeface="Calibri" pitchFamily="34"/>
              </a:defRPr>
            </a:pPr>
            <a:r>
              <a:rPr lang="en-US" sz="2500" dirty="0">
                <a:solidFill>
                  <a:srgbClr val="000000"/>
                </a:solidFill>
                <a:latin typeface="Calibri" pitchFamily="34"/>
                <a:ea typeface="SimSun" pitchFamily="2"/>
                <a:cs typeface="Mangal" pitchFamily="2"/>
              </a:rPr>
              <a:t>M</a:t>
            </a:r>
            <a:r>
              <a:rPr lang="el-GR" sz="2500" dirty="0" err="1">
                <a:solidFill>
                  <a:srgbClr val="000000"/>
                </a:solidFill>
                <a:latin typeface="Calibri" pitchFamily="34"/>
                <a:ea typeface="SimSun" pitchFamily="2"/>
                <a:cs typeface="Mangal" pitchFamily="2"/>
              </a:rPr>
              <a:t>ultiple</a:t>
            </a:r>
            <a:r>
              <a:rPr lang="el-GR" sz="2500" dirty="0">
                <a:solidFill>
                  <a:srgbClr val="000000"/>
                </a:solidFill>
                <a:latin typeface="Calibri" pitchFamily="34"/>
                <a:ea typeface="SimSun" pitchFamily="2"/>
                <a:cs typeface="Mangal" pitchFamily="2"/>
              </a:rPr>
              <a:t>-</a:t>
            </a:r>
            <a:r>
              <a:rPr lang="el-GR" sz="2500" dirty="0" err="1">
                <a:solidFill>
                  <a:srgbClr val="000000"/>
                </a:solidFill>
                <a:latin typeface="Calibri" pitchFamily="34"/>
                <a:ea typeface="SimSun" pitchFamily="2"/>
                <a:cs typeface="Mangal" pitchFamily="2"/>
              </a:rPr>
              <a:t>input</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multiple</a:t>
            </a:r>
            <a:r>
              <a:rPr lang="el-GR" sz="2500" dirty="0">
                <a:solidFill>
                  <a:srgbClr val="000000"/>
                </a:solidFill>
                <a:latin typeface="Calibri" pitchFamily="34"/>
                <a:ea typeface="SimSun" pitchFamily="2"/>
                <a:cs typeface="Mangal" pitchFamily="2"/>
              </a:rPr>
              <a:t>-</a:t>
            </a:r>
            <a:r>
              <a:rPr lang="el-GR" sz="2500" dirty="0" err="1">
                <a:solidFill>
                  <a:srgbClr val="000000"/>
                </a:solidFill>
                <a:latin typeface="Calibri" pitchFamily="34"/>
                <a:ea typeface="SimSun" pitchFamily="2"/>
                <a:cs typeface="Mangal" pitchFamily="2"/>
              </a:rPr>
              <a:t>output</a:t>
            </a:r>
            <a:r>
              <a:rPr lang="el-GR" sz="2500" dirty="0">
                <a:solidFill>
                  <a:srgbClr val="000000"/>
                </a:solidFill>
                <a:latin typeface="Calibri" pitchFamily="34"/>
                <a:ea typeface="SimSun" pitchFamily="2"/>
                <a:cs typeface="Mangal" pitchFamily="2"/>
              </a:rPr>
              <a:t>(MIMO)</a:t>
            </a:r>
          </a:p>
          <a:p>
            <a:pPr defTabSz="829452" hangingPunct="0">
              <a:buSzPct val="100000"/>
              <a:buFont typeface="Arial" pitchFamily="34" charset="0"/>
              <a:buChar char="•"/>
              <a:defRPr sz="2800" b="0" i="0" u="none" strike="noStrike" kern="0" cap="none" spc="0" baseline="0">
                <a:solidFill>
                  <a:srgbClr val="000000"/>
                </a:solidFill>
                <a:uFillTx/>
                <a:latin typeface="Calibri" pitchFamily="34"/>
              </a:defRPr>
            </a:pPr>
            <a:r>
              <a:rPr lang="en-US" sz="2500" dirty="0">
                <a:solidFill>
                  <a:srgbClr val="000000"/>
                </a:solidFill>
                <a:latin typeface="Calibri" pitchFamily="34"/>
                <a:ea typeface="SimSun" pitchFamily="2"/>
                <a:cs typeface="Mangal" pitchFamily="2"/>
              </a:rPr>
              <a:t>    F</a:t>
            </a:r>
            <a:r>
              <a:rPr lang="el-GR" sz="2500" dirty="0" err="1">
                <a:solidFill>
                  <a:srgbClr val="000000"/>
                </a:solidFill>
                <a:latin typeface="Calibri" pitchFamily="34"/>
                <a:ea typeface="SimSun" pitchFamily="2"/>
                <a:cs typeface="Mangal" pitchFamily="2"/>
              </a:rPr>
              <a:t>rame</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aggregation</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on</a:t>
            </a:r>
            <a:r>
              <a:rPr lang="el-GR" sz="2500" dirty="0">
                <a:solidFill>
                  <a:srgbClr val="000000"/>
                </a:solidFill>
                <a:latin typeface="Calibri" pitchFamily="34"/>
                <a:ea typeface="SimSun" pitchFamily="2"/>
                <a:cs typeface="Mangal" pitchFamily="2"/>
              </a:rPr>
              <a:t> MAC </a:t>
            </a:r>
            <a:r>
              <a:rPr lang="el-GR" sz="2500" dirty="0" err="1">
                <a:solidFill>
                  <a:srgbClr val="000000"/>
                </a:solidFill>
                <a:latin typeface="Calibri" pitchFamily="34"/>
                <a:ea typeface="SimSun" pitchFamily="2"/>
                <a:cs typeface="Mangal" pitchFamily="2"/>
              </a:rPr>
              <a:t>layer</a:t>
            </a:r>
            <a:endParaRPr lang="el-GR" sz="2500" dirty="0">
              <a:solidFill>
                <a:srgbClr val="000000"/>
              </a:solidFill>
              <a:latin typeface="Calibri" pitchFamily="34"/>
              <a:ea typeface="SimSun" pitchFamily="2"/>
              <a:cs typeface="Mangal" pitchFamily="2"/>
            </a:endParaRPr>
          </a:p>
          <a:p>
            <a:pPr defTabSz="829452" hangingPunct="0">
              <a:buSzPct val="100000"/>
              <a:buFont typeface="Arial" pitchFamily="34" charset="0"/>
              <a:buChar char="•"/>
              <a:defRPr sz="2800" b="0" i="0" u="none" strike="noStrike" kern="0" cap="none" spc="0" baseline="0">
                <a:solidFill>
                  <a:srgbClr val="000000"/>
                </a:solidFill>
                <a:uFillTx/>
                <a:latin typeface="Calibri" pitchFamily="34"/>
              </a:defRPr>
            </a:pPr>
            <a:r>
              <a:rPr lang="el-GR" sz="2500" dirty="0">
                <a:solidFill>
                  <a:srgbClr val="000000"/>
                </a:solidFill>
                <a:latin typeface="Calibri" pitchFamily="34"/>
                <a:ea typeface="SimSun" pitchFamily="2"/>
                <a:cs typeface="Mangal" pitchFamily="2"/>
              </a:rPr>
              <a:t> </a:t>
            </a:r>
            <a:r>
              <a:rPr lang="en-US" sz="2500" dirty="0">
                <a:solidFill>
                  <a:srgbClr val="000000"/>
                </a:solidFill>
                <a:latin typeface="Calibri" pitchFamily="34"/>
                <a:ea typeface="SimSun" pitchFamily="2"/>
                <a:cs typeface="Mangal" pitchFamily="2"/>
              </a:rPr>
              <a:t>   </a:t>
            </a:r>
            <a:r>
              <a:rPr lang="el-GR" sz="2500" dirty="0">
                <a:solidFill>
                  <a:srgbClr val="000000"/>
                </a:solidFill>
                <a:latin typeface="Calibri" pitchFamily="34"/>
                <a:ea typeface="SimSun" pitchFamily="2"/>
                <a:cs typeface="Mangal" pitchFamily="2"/>
              </a:rPr>
              <a:t>40 </a:t>
            </a:r>
            <a:r>
              <a:rPr lang="el-GR" sz="2500" dirty="0" err="1">
                <a:solidFill>
                  <a:srgbClr val="000000"/>
                </a:solidFill>
                <a:latin typeface="Calibri" pitchFamily="34"/>
                <a:ea typeface="SimSun" pitchFamily="2"/>
                <a:cs typeface="Mangal" pitchFamily="2"/>
              </a:rPr>
              <a:t>MHz</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channels</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to</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the</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physical</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layer</a:t>
            </a:r>
            <a:endParaRPr lang="el-GR" sz="2500" dirty="0">
              <a:solidFill>
                <a:srgbClr val="000000"/>
              </a:solidFill>
              <a:latin typeface="Calibri" pitchFamily="34"/>
              <a:ea typeface="SimSun" pitchFamily="2"/>
              <a:cs typeface="Mangal" pitchFamily="2"/>
            </a:endParaRPr>
          </a:p>
          <a:p>
            <a:pPr defTabSz="829452" hangingPunct="0">
              <a:buSzPct val="100000"/>
              <a:buFont typeface="Arial" pitchFamily="34" charset="0"/>
              <a:buChar char="•"/>
              <a:defRPr sz="2800" b="0" i="0" u="none" strike="noStrike" kern="0" cap="none" spc="0" baseline="0">
                <a:solidFill>
                  <a:srgbClr val="000000"/>
                </a:solidFill>
                <a:uFillTx/>
                <a:latin typeface="Calibri" pitchFamily="34"/>
              </a:defRPr>
            </a:pPr>
            <a:r>
              <a:rPr lang="el-GR" sz="2500" dirty="0">
                <a:solidFill>
                  <a:srgbClr val="000000"/>
                </a:solidFill>
                <a:latin typeface="Calibri" pitchFamily="34"/>
                <a:ea typeface="SimSun" pitchFamily="2"/>
                <a:cs typeface="Mangal" pitchFamily="2"/>
              </a:rPr>
              <a:t> </a:t>
            </a:r>
            <a:r>
              <a:rPr lang="en-US" sz="2500" dirty="0">
                <a:solidFill>
                  <a:srgbClr val="000000"/>
                </a:solidFill>
                <a:latin typeface="Calibri" pitchFamily="34"/>
                <a:ea typeface="SimSun" pitchFamily="2"/>
                <a:cs typeface="Mangal" pitchFamily="2"/>
              </a:rPr>
              <a:t>   S</a:t>
            </a:r>
            <a:r>
              <a:rPr lang="el-GR" sz="2500" dirty="0" err="1">
                <a:solidFill>
                  <a:srgbClr val="000000"/>
                </a:solidFill>
                <a:latin typeface="Calibri" pitchFamily="34"/>
                <a:ea typeface="SimSun" pitchFamily="2"/>
                <a:cs typeface="Mangal" pitchFamily="2"/>
              </a:rPr>
              <a:t>ecurity</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improvements</a:t>
            </a:r>
            <a:r>
              <a:rPr lang="el-GR" sz="2500" dirty="0">
                <a:solidFill>
                  <a:srgbClr val="000000"/>
                </a:solidFill>
                <a:latin typeface="Calibri" pitchFamily="34"/>
                <a:ea typeface="SimSun" pitchFamily="2"/>
                <a:cs typeface="Mangal" pitchFamily="2"/>
              </a:rPr>
              <a:t/>
            </a:r>
            <a:br>
              <a:rPr lang="el-GR" sz="2500" dirty="0">
                <a:solidFill>
                  <a:srgbClr val="000000"/>
                </a:solidFill>
                <a:latin typeface="Calibri" pitchFamily="34"/>
                <a:ea typeface="SimSun" pitchFamily="2"/>
                <a:cs typeface="Mangal" pitchFamily="2"/>
              </a:rPr>
            </a:br>
            <a:r>
              <a:rPr lang="el-GR" sz="2500" dirty="0">
                <a:solidFill>
                  <a:srgbClr val="000000"/>
                </a:solidFill>
                <a:latin typeface="Calibri" pitchFamily="34"/>
                <a:ea typeface="SimSun" pitchFamily="2"/>
                <a:cs typeface="Mangal" pitchFamily="2"/>
              </a:rPr>
              <a:t/>
            </a:r>
            <a:br>
              <a:rPr lang="el-GR" sz="2500" dirty="0">
                <a:solidFill>
                  <a:srgbClr val="000000"/>
                </a:solidFill>
                <a:latin typeface="Calibri" pitchFamily="34"/>
                <a:ea typeface="SimSun" pitchFamily="2"/>
                <a:cs typeface="Mangal" pitchFamily="2"/>
              </a:rPr>
            </a:br>
            <a:endParaRPr lang="en-US" sz="2500" dirty="0">
              <a:solidFill>
                <a:srgbClr val="000000"/>
              </a:solidFill>
              <a:latin typeface="Calibri" pitchFamily="34"/>
              <a:ea typeface="SimSun" pitchFamily="2"/>
              <a:cs typeface="Mangal" pitchFamily="2"/>
            </a:endParaRPr>
          </a:p>
          <a:p>
            <a:pPr defTabSz="829452" hangingPunct="0">
              <a:buSzPct val="100000"/>
              <a:buFont typeface="Arial" pitchFamily="34" charset="0"/>
              <a:buChar char="•"/>
              <a:defRPr sz="2800" b="0" i="0" u="none" strike="noStrike" kern="0" cap="none" spc="0" baseline="0">
                <a:solidFill>
                  <a:srgbClr val="000000"/>
                </a:solidFill>
                <a:uFillTx/>
                <a:latin typeface="Calibri" pitchFamily="34"/>
              </a:defRPr>
            </a:pPr>
            <a:endParaRPr lang="en-US" sz="2500" dirty="0">
              <a:solidFill>
                <a:srgbClr val="000000"/>
              </a:solidFill>
              <a:latin typeface="Calibri" pitchFamily="34"/>
              <a:ea typeface="SimSun" pitchFamily="2"/>
              <a:cs typeface="Mangal" pitchFamily="2"/>
            </a:endParaRPr>
          </a:p>
          <a:p>
            <a:pPr defTabSz="829452" hangingPunct="0">
              <a:buSzPct val="100000"/>
              <a:defRPr sz="2800" b="0" i="0" u="none" strike="noStrike" kern="0" cap="none" spc="0" baseline="0">
                <a:solidFill>
                  <a:srgbClr val="000000"/>
                </a:solidFill>
                <a:uFillTx/>
                <a:latin typeface="Calibri" pitchFamily="34"/>
              </a:defRPr>
            </a:pPr>
            <a:r>
              <a:rPr lang="en-US" sz="2500" dirty="0">
                <a:solidFill>
                  <a:srgbClr val="000000"/>
                </a:solidFill>
                <a:latin typeface="Calibri" pitchFamily="34"/>
                <a:ea typeface="SimSun" pitchFamily="2"/>
                <a:cs typeface="Mangal" pitchFamily="2"/>
              </a:rPr>
              <a:t> </a:t>
            </a:r>
            <a:r>
              <a:rPr lang="el-GR" sz="2500" dirty="0">
                <a:solidFill>
                  <a:srgbClr val="000000"/>
                </a:solidFill>
                <a:latin typeface="Calibri" pitchFamily="34"/>
                <a:ea typeface="SimSun" pitchFamily="2"/>
                <a:cs typeface="Mangal" pitchFamily="2"/>
              </a:rPr>
              <a:t>MIMO </a:t>
            </a:r>
            <a:r>
              <a:rPr lang="el-GR" sz="2500" dirty="0" err="1">
                <a:solidFill>
                  <a:srgbClr val="000000"/>
                </a:solidFill>
                <a:latin typeface="Calibri" pitchFamily="34"/>
                <a:ea typeface="SimSun" pitchFamily="2"/>
                <a:cs typeface="Mangal" pitchFamily="2"/>
              </a:rPr>
              <a:t>uses</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multiple</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antennas</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to</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coherently</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resolve</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more</a:t>
            </a:r>
            <a:r>
              <a:rPr lang="el-GR" sz="2500" dirty="0">
                <a:solidFill>
                  <a:srgbClr val="000000"/>
                </a:solidFill>
                <a:latin typeface="Calibri" pitchFamily="34"/>
                <a:ea typeface="SimSun" pitchFamily="2"/>
                <a:cs typeface="Mangal" pitchFamily="2"/>
              </a:rPr>
              <a:t> </a:t>
            </a:r>
            <a:r>
              <a:rPr lang="en-US"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information</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than</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possible</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using</a:t>
            </a:r>
            <a:r>
              <a:rPr lang="el-GR" sz="2500" dirty="0">
                <a:solidFill>
                  <a:srgbClr val="000000"/>
                </a:solidFill>
                <a:latin typeface="Calibri" pitchFamily="34"/>
                <a:ea typeface="SimSun" pitchFamily="2"/>
                <a:cs typeface="Mangal" pitchFamily="2"/>
              </a:rPr>
              <a:t> a </a:t>
            </a:r>
            <a:r>
              <a:rPr lang="el-GR" sz="2500" dirty="0" err="1">
                <a:solidFill>
                  <a:srgbClr val="000000"/>
                </a:solidFill>
                <a:latin typeface="Calibri" pitchFamily="34"/>
                <a:ea typeface="SimSun" pitchFamily="2"/>
                <a:cs typeface="Mangal" pitchFamily="2"/>
              </a:rPr>
              <a:t>single</a:t>
            </a:r>
            <a:r>
              <a:rPr lang="el-GR" sz="2500" dirty="0">
                <a:solidFill>
                  <a:srgbClr val="000000"/>
                </a:solidFill>
                <a:latin typeface="Calibri" pitchFamily="34"/>
                <a:ea typeface="SimSun" pitchFamily="2"/>
                <a:cs typeface="Mangal" pitchFamily="2"/>
              </a:rPr>
              <a:t> </a:t>
            </a:r>
            <a:r>
              <a:rPr lang="el-GR" sz="2500" dirty="0" err="1">
                <a:solidFill>
                  <a:srgbClr val="000000"/>
                </a:solidFill>
                <a:latin typeface="Calibri" pitchFamily="34"/>
                <a:ea typeface="SimSun" pitchFamily="2"/>
                <a:cs typeface="Mangal" pitchFamily="2"/>
              </a:rPr>
              <a:t>antenna</a:t>
            </a:r>
            <a:endParaRPr lang="el-GR" sz="2500" dirty="0">
              <a:solidFill>
                <a:srgbClr val="000000"/>
              </a:solidFill>
              <a:latin typeface="Calibri" pitchFamily="34"/>
              <a:ea typeface="SimSun" pitchFamily="2"/>
              <a:cs typeface="Mangal" pitchFamily="2"/>
            </a:endParaRPr>
          </a:p>
        </p:txBody>
      </p:sp>
    </p:spTree>
    <p:extLst>
      <p:ext uri="{BB962C8B-B14F-4D97-AF65-F5344CB8AC3E}">
        <p14:creationId xmlns:p14="http://schemas.microsoft.com/office/powerpoint/2010/main" val="26686146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noGrp="1"/>
          </p:cNvSpPr>
          <p:nvPr>
            <p:ph type="title" idx="4294967295"/>
          </p:nvPr>
        </p:nvSpPr>
        <p:spPr>
          <a:xfrm>
            <a:off x="-392130" y="474636"/>
            <a:ext cx="7980506" cy="769441"/>
          </a:xfrm>
        </p:spPr>
        <p:txBody>
          <a:bodyPr wrap="square">
            <a:spAutoFit/>
          </a:bodyPr>
          <a:lstStyle/>
          <a:p>
            <a:pPr marL="165890"/>
            <a:r>
              <a:rPr lang="en-US" b="1" dirty="0" smtClean="0"/>
              <a:t>IEEE </a:t>
            </a:r>
            <a:r>
              <a:rPr lang="el-GR" b="1" dirty="0" smtClean="0"/>
              <a:t>802.11n </a:t>
            </a:r>
            <a:r>
              <a:rPr lang="en-US" b="1" dirty="0" err="1"/>
              <a:t>e</a:t>
            </a:r>
            <a:r>
              <a:rPr lang="el-GR" b="1" dirty="0" err="1" smtClean="0"/>
              <a:t>nergy</a:t>
            </a:r>
            <a:r>
              <a:rPr lang="el-GR" b="1" dirty="0" smtClean="0"/>
              <a:t> </a:t>
            </a:r>
            <a:r>
              <a:rPr lang="en-US" b="1" dirty="0" err="1"/>
              <a:t>u</a:t>
            </a:r>
            <a:r>
              <a:rPr lang="el-GR" b="1" dirty="0" err="1" smtClean="0"/>
              <a:t>sage</a:t>
            </a:r>
            <a:endParaRPr lang="el-GR" b="1" dirty="0"/>
          </a:p>
        </p:txBody>
      </p:sp>
      <p:sp>
        <p:nvSpPr>
          <p:cNvPr id="3" name="Rounded Rectangle 47"/>
          <p:cNvSpPr/>
          <p:nvPr/>
        </p:nvSpPr>
        <p:spPr>
          <a:xfrm>
            <a:off x="1" y="5062072"/>
            <a:ext cx="8294076" cy="1159048"/>
          </a:xfrm>
          <a:custGeom>
            <a:avLst>
              <a:gd name="f10" fmla="val 3600"/>
            </a:avLst>
            <a:gdLst>
              <a:gd name="f1" fmla="val 10800000"/>
              <a:gd name="f2" fmla="val 5400000"/>
              <a:gd name="f3" fmla="val 16200000"/>
              <a:gd name="f4" fmla="val w"/>
              <a:gd name="f5" fmla="val h"/>
              <a:gd name="f6" fmla="val ss"/>
              <a:gd name="f7" fmla="val 0"/>
              <a:gd name="f8" fmla="*/ 5419351 1 1725033"/>
              <a:gd name="f9" fmla="val 45"/>
              <a:gd name="f10" fmla="val 3600"/>
              <a:gd name="f11" fmla="abs f4"/>
              <a:gd name="f12" fmla="abs f5"/>
              <a:gd name="f13" fmla="abs f6"/>
              <a:gd name="f14" fmla="*/ f8 1 180"/>
              <a:gd name="f15" fmla="val f10"/>
              <a:gd name="f16" fmla="+- 0 0 f2"/>
              <a:gd name="f17" fmla="?: f11 f4 1"/>
              <a:gd name="f18" fmla="?: f12 f5 1"/>
              <a:gd name="f19" fmla="?: f13 f6 1"/>
              <a:gd name="f20" fmla="*/ f9 f14 1"/>
              <a:gd name="f21" fmla="+- f7 f15 0"/>
              <a:gd name="f22" fmla="*/ f17 1 21600"/>
              <a:gd name="f23" fmla="*/ f18 1 21600"/>
              <a:gd name="f24" fmla="*/ 21600 f17 1"/>
              <a:gd name="f25" fmla="*/ 21600 f18 1"/>
              <a:gd name="f26" fmla="+- 0 0 f20"/>
              <a:gd name="f27" fmla="+- f7 0 f21"/>
              <a:gd name="f28" fmla="+- f21 0 f7"/>
              <a:gd name="f29" fmla="min f23 f22"/>
              <a:gd name="f30" fmla="*/ f24 1 f19"/>
              <a:gd name="f31" fmla="*/ f25 1 f19"/>
              <a:gd name="f32" fmla="*/ f26 f1 1"/>
              <a:gd name="f33" fmla="abs f27"/>
              <a:gd name="f34" fmla="abs f28"/>
              <a:gd name="f35" fmla="?: f27 f16 f2"/>
              <a:gd name="f36" fmla="?: f27 f2 f16"/>
              <a:gd name="f37" fmla="?: f27 f3 f2"/>
              <a:gd name="f38" fmla="?: f27 f2 f3"/>
              <a:gd name="f39" fmla="?: f28 f16 f2"/>
              <a:gd name="f40" fmla="?: f28 f2 f16"/>
              <a:gd name="f41" fmla="?: f27 0 f1"/>
              <a:gd name="f42" fmla="?: f27 f1 0"/>
              <a:gd name="f43" fmla="val f30"/>
              <a:gd name="f44" fmla="val f31"/>
              <a:gd name="f45" fmla="*/ f32 1 f8"/>
              <a:gd name="f46" fmla="?: f27 f38 f37"/>
              <a:gd name="f47" fmla="?: f27 f37 f38"/>
              <a:gd name="f48" fmla="?: f28 f36 f35"/>
              <a:gd name="f49" fmla="*/ f21 f29 1"/>
              <a:gd name="f50" fmla="*/ f7 f29 1"/>
              <a:gd name="f51" fmla="*/ f33 f29 1"/>
              <a:gd name="f52" fmla="*/ f34 f29 1"/>
              <a:gd name="f53" fmla="+- f44 0 f15"/>
              <a:gd name="f54" fmla="+- f43 0 f15"/>
              <a:gd name="f55" fmla="+- f45 0 f2"/>
              <a:gd name="f56" fmla="?: f28 f47 f46"/>
              <a:gd name="f57" fmla="*/ f44 f29 1"/>
              <a:gd name="f58" fmla="*/ f43 f29 1"/>
              <a:gd name="f59" fmla="+- f55 f2 0"/>
              <a:gd name="f60" fmla="+- f44 0 f53"/>
              <a:gd name="f61" fmla="+- f43 0 f54"/>
              <a:gd name="f62" fmla="+- f53 0 f44"/>
              <a:gd name="f63" fmla="+- f54 0 f43"/>
              <a:gd name="f64" fmla="*/ f53 f29 1"/>
              <a:gd name="f65" fmla="*/ f54 f29 1"/>
              <a:gd name="f66" fmla="*/ f59 f8 1"/>
              <a:gd name="f67" fmla="abs f60"/>
              <a:gd name="f68" fmla="?: f60 0 f1"/>
              <a:gd name="f69" fmla="?: f60 f1 0"/>
              <a:gd name="f70" fmla="?: f60 f39 f40"/>
              <a:gd name="f71" fmla="abs f61"/>
              <a:gd name="f72" fmla="abs f62"/>
              <a:gd name="f73" fmla="?: f61 f16 f2"/>
              <a:gd name="f74" fmla="?: f61 f2 f16"/>
              <a:gd name="f75" fmla="?: f61 f3 f2"/>
              <a:gd name="f76" fmla="?: f61 f2 f3"/>
              <a:gd name="f77" fmla="abs f63"/>
              <a:gd name="f78" fmla="?: f63 f16 f2"/>
              <a:gd name="f79" fmla="?: f63 f2 f16"/>
              <a:gd name="f80" fmla="?: f63 f42 f41"/>
              <a:gd name="f81" fmla="?: f63 f41 f42"/>
              <a:gd name="f82" fmla="*/ f66 1 f1"/>
              <a:gd name="f83" fmla="?: f28 f69 f68"/>
              <a:gd name="f84" fmla="?: f28 f68 f69"/>
              <a:gd name="f85" fmla="?: f61 f76 f75"/>
              <a:gd name="f86" fmla="?: f61 f75 f76"/>
              <a:gd name="f87" fmla="?: f62 f74 f73"/>
              <a:gd name="f88" fmla="?: f27 f80 f81"/>
              <a:gd name="f89" fmla="?: f27 f78 f79"/>
              <a:gd name="f90" fmla="*/ f67 f29 1"/>
              <a:gd name="f91" fmla="*/ f71 f29 1"/>
              <a:gd name="f92" fmla="*/ f72 f29 1"/>
              <a:gd name="f93" fmla="*/ f77 f29 1"/>
              <a:gd name="f94" fmla="+- 0 0 f82"/>
              <a:gd name="f95" fmla="?: f60 f83 f84"/>
              <a:gd name="f96" fmla="?: f62 f86 f85"/>
              <a:gd name="f97" fmla="+- 0 0 f94"/>
              <a:gd name="f98" fmla="*/ f97 f1 1"/>
              <a:gd name="f99" fmla="*/ f98 1 f8"/>
              <a:gd name="f100" fmla="+- f99 0 f2"/>
              <a:gd name="f101" fmla="cos 1 f100"/>
              <a:gd name="f102" fmla="+- 0 0 f101"/>
              <a:gd name="f103" fmla="+- 0 0 f102"/>
              <a:gd name="f104" fmla="val f103"/>
              <a:gd name="f105" fmla="+- 0 0 f104"/>
              <a:gd name="f106" fmla="*/ f15 f105 1"/>
              <a:gd name="f107" fmla="*/ f106 3163 1"/>
              <a:gd name="f108" fmla="*/ f107 1 7636"/>
              <a:gd name="f109" fmla="+- f7 f108 0"/>
              <a:gd name="f110" fmla="+- f43 0 f108"/>
              <a:gd name="f111" fmla="+- f44 0 f108"/>
              <a:gd name="f112" fmla="*/ f109 f29 1"/>
              <a:gd name="f113" fmla="*/ f110 f29 1"/>
              <a:gd name="f114" fmla="*/ f111 f29 1"/>
            </a:gdLst>
            <a:ahLst/>
            <a:cxnLst>
              <a:cxn ang="3cd4">
                <a:pos x="hc" y="t"/>
              </a:cxn>
              <a:cxn ang="0">
                <a:pos x="r" y="vc"/>
              </a:cxn>
              <a:cxn ang="cd4">
                <a:pos x="hc" y="b"/>
              </a:cxn>
              <a:cxn ang="cd2">
                <a:pos x="l" y="vc"/>
              </a:cxn>
            </a:cxnLst>
            <a:rect l="f112" t="f112" r="f113" b="f114"/>
            <a:pathLst>
              <a:path>
                <a:moveTo>
                  <a:pt x="f49" y="f50"/>
                </a:moveTo>
                <a:arcTo wR="f51" hR="f52" stAng="f56" swAng="f48"/>
                <a:lnTo>
                  <a:pt x="f50" y="f64"/>
                </a:lnTo>
                <a:arcTo wR="f52" hR="f90" stAng="f95" swAng="f70"/>
                <a:lnTo>
                  <a:pt x="f65" y="f57"/>
                </a:lnTo>
                <a:arcTo wR="f91" hR="f92" stAng="f96" swAng="f87"/>
                <a:lnTo>
                  <a:pt x="f58" y="f49"/>
                </a:lnTo>
                <a:arcTo wR="f93" hR="f51" stAng="f88" swAng="f89"/>
                <a:close/>
              </a:path>
            </a:pathLst>
          </a:custGeom>
          <a:noFill/>
          <a:ln>
            <a:noFill/>
            <a:prstDash val="solid"/>
          </a:ln>
        </p:spPr>
        <p:txBody>
          <a:bodyPr vert="horz" wrap="square" lIns="82945" tIns="82945" rIns="82945" bIns="41473" anchor="ctr" anchorCtr="0" compatLnSpc="0"/>
          <a:lstStyle/>
          <a:p>
            <a:pPr defTabSz="829452" hangingPunct="0">
              <a:defRPr sz="1800" b="0" i="0" u="none" strike="noStrike" kern="0" cap="none" spc="0" baseline="0">
                <a:solidFill>
                  <a:srgbClr val="000000"/>
                </a:solidFill>
                <a:uFillTx/>
              </a:defRPr>
            </a:pPr>
            <a:endParaRPr lang="el-GR" sz="1600">
              <a:solidFill>
                <a:srgbClr val="000000"/>
              </a:solidFill>
              <a:latin typeface="Arial" pitchFamily="18"/>
              <a:ea typeface="SimSun" pitchFamily="2"/>
              <a:cs typeface="Mangal" pitchFamily="2"/>
            </a:endParaRPr>
          </a:p>
        </p:txBody>
      </p:sp>
      <p:sp>
        <p:nvSpPr>
          <p:cNvPr id="4" name="AutoShape 4"/>
          <p:cNvSpPr/>
          <p:nvPr/>
        </p:nvSpPr>
        <p:spPr>
          <a:xfrm>
            <a:off x="4799646" y="2048020"/>
            <a:ext cx="2694045" cy="1269765"/>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a:noFill/>
            <a:prstDash val="solid"/>
          </a:ln>
        </p:spPr>
        <p:txBody>
          <a:bodyPr vert="horz" wrap="square" lIns="82945" tIns="41473" rIns="82945" bIns="41473" anchor="t" anchorCtr="0" compatLnSpc="0"/>
          <a:lstStyle/>
          <a:p>
            <a:pPr defTabSz="829452" hangingPunct="0">
              <a:defRPr sz="1800" b="0" i="0" u="none" strike="noStrike" kern="0" cap="none" spc="0" baseline="0">
                <a:solidFill>
                  <a:srgbClr val="000000"/>
                </a:solidFill>
                <a:uFillTx/>
              </a:defRPr>
            </a:pPr>
            <a:endParaRPr lang="el-GR" sz="1600">
              <a:solidFill>
                <a:srgbClr val="000000"/>
              </a:solidFill>
              <a:latin typeface="Arial" pitchFamily="18"/>
              <a:ea typeface="SimSun" pitchFamily="2"/>
              <a:cs typeface="Mangal" pitchFamily="2"/>
            </a:endParaRPr>
          </a:p>
        </p:txBody>
      </p:sp>
      <p:sp>
        <p:nvSpPr>
          <p:cNvPr id="5" name="TextBox 4"/>
          <p:cNvSpPr txBox="1"/>
          <p:nvPr/>
        </p:nvSpPr>
        <p:spPr>
          <a:xfrm>
            <a:off x="182776" y="1469631"/>
            <a:ext cx="8488859" cy="5078406"/>
          </a:xfrm>
          <a:prstGeom prst="rect">
            <a:avLst/>
          </a:prstGeom>
          <a:noFill/>
          <a:ln>
            <a:noFill/>
          </a:ln>
        </p:spPr>
        <p:txBody>
          <a:bodyPr vert="horz" wrap="square" lIns="81643" tIns="40817" rIns="81643" bIns="40817" anchor="t" anchorCtr="0" compatLnSpc="0"/>
          <a:lstStyle/>
          <a:p>
            <a:pPr marL="414726" indent="-414726" defTabSz="829452" hangingPunct="0">
              <a:buFont typeface="Arial" pitchFamily="34" charset="0"/>
              <a:buChar char="•"/>
              <a:defRPr sz="2800" b="0" i="0" u="none" strike="noStrike" kern="0" cap="none" spc="0" baseline="0">
                <a:solidFill>
                  <a:srgbClr val="000000"/>
                </a:solidFill>
                <a:uFillTx/>
                <a:latin typeface="Calibri" pitchFamily="34"/>
                <a:ea typeface="Times-Roman" pitchFamily="16"/>
                <a:cs typeface="Times-Roman" pitchFamily="16"/>
              </a:defRPr>
            </a:pPr>
            <a:r>
              <a:rPr lang="en-US" sz="2200" dirty="0">
                <a:solidFill>
                  <a:srgbClr val="000000"/>
                </a:solidFill>
                <a:latin typeface="Times New Roman" pitchFamily="18" charset="0"/>
                <a:ea typeface="Times-Roman" pitchFamily="18"/>
                <a:cs typeface="Times New Roman" pitchFamily="18" charset="0"/>
              </a:rPr>
              <a:t>H</a:t>
            </a:r>
            <a:r>
              <a:rPr lang="el-GR" sz="2200" dirty="0" err="1">
                <a:solidFill>
                  <a:srgbClr val="000000"/>
                </a:solidFill>
                <a:latin typeface="Times New Roman" pitchFamily="18" charset="0"/>
                <a:ea typeface="Times-Roman" pitchFamily="18"/>
                <a:cs typeface="Times New Roman" pitchFamily="18" charset="0"/>
              </a:rPr>
              <a:t>as</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additional</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power</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states</a:t>
            </a:r>
            <a:endParaRPr lang="en-US" sz="2200" dirty="0">
              <a:solidFill>
                <a:srgbClr val="000000"/>
              </a:solidFill>
              <a:latin typeface="Times New Roman" pitchFamily="18" charset="0"/>
              <a:ea typeface="Times-Roman" pitchFamily="18"/>
              <a:cs typeface="Times New Roman" pitchFamily="18" charset="0"/>
            </a:endParaRPr>
          </a:p>
          <a:p>
            <a:pPr marL="414726" indent="-414726" defTabSz="829452" hangingPunct="0">
              <a:buFont typeface="Arial" pitchFamily="34" charset="0"/>
              <a:buChar char="•"/>
              <a:defRPr sz="2800" b="0" i="0" u="none" strike="noStrike" kern="0" cap="none" spc="0" baseline="0">
                <a:solidFill>
                  <a:srgbClr val="000000"/>
                </a:solidFill>
                <a:uFillTx/>
                <a:latin typeface="Calibri" pitchFamily="34"/>
                <a:ea typeface="Times-Roman" pitchFamily="16"/>
                <a:cs typeface="Times-Roman" pitchFamily="16"/>
              </a:defRPr>
            </a:pPr>
            <a:r>
              <a:rPr lang="en-US" sz="2200" b="1" dirty="0">
                <a:solidFill>
                  <a:srgbClr val="000000"/>
                </a:solidFill>
                <a:latin typeface="Times New Roman" pitchFamily="18" charset="0"/>
                <a:ea typeface="Times-Roman" pitchFamily="18"/>
                <a:cs typeface="Times New Roman" pitchFamily="18" charset="0"/>
              </a:rPr>
              <a:t>B</a:t>
            </a:r>
            <a:r>
              <a:rPr lang="el-GR" sz="2200" b="1" dirty="0" err="1">
                <a:solidFill>
                  <a:srgbClr val="000000"/>
                </a:solidFill>
                <a:latin typeface="Times New Roman" pitchFamily="18" charset="0"/>
                <a:ea typeface="Times-Roman" pitchFamily="18"/>
                <a:cs typeface="Times New Roman" pitchFamily="18" charset="0"/>
              </a:rPr>
              <a:t>eyond</a:t>
            </a:r>
            <a:r>
              <a:rPr lang="el-GR" sz="2200" b="1" dirty="0">
                <a:solidFill>
                  <a:srgbClr val="000000"/>
                </a:solidFill>
                <a:latin typeface="Times New Roman" pitchFamily="18" charset="0"/>
                <a:ea typeface="Times-Roman" pitchFamily="18"/>
                <a:cs typeface="Times New Roman" pitchFamily="18" charset="0"/>
              </a:rPr>
              <a:t> </a:t>
            </a:r>
            <a:r>
              <a:rPr lang="el-GR" sz="2200" b="1" dirty="0">
                <a:solidFill>
                  <a:srgbClr val="000000"/>
                </a:solidFill>
                <a:latin typeface="Times New Roman" pitchFamily="18" charset="0"/>
                <a:ea typeface="Times-Roman" pitchFamily="18"/>
                <a:cs typeface="Times New Roman" pitchFamily="18" charset="0"/>
              </a:rPr>
              <a:t>a </a:t>
            </a:r>
            <a:r>
              <a:rPr lang="el-GR" sz="2200" b="1" dirty="0" err="1">
                <a:solidFill>
                  <a:srgbClr val="000000"/>
                </a:solidFill>
                <a:latin typeface="Times New Roman" pitchFamily="18" charset="0"/>
                <a:ea typeface="Times-Roman" pitchFamily="18"/>
                <a:cs typeface="Times New Roman" pitchFamily="18" charset="0"/>
              </a:rPr>
              <a:t>low</a:t>
            </a:r>
            <a:r>
              <a:rPr lang="el-GR" sz="2200" b="1" dirty="0">
                <a:solidFill>
                  <a:srgbClr val="000000"/>
                </a:solidFill>
                <a:latin typeface="Times New Roman" pitchFamily="18" charset="0"/>
                <a:ea typeface="Times-Roman" pitchFamily="18"/>
                <a:cs typeface="Times New Roman" pitchFamily="18" charset="0"/>
              </a:rPr>
              <a:t>-</a:t>
            </a:r>
            <a:r>
              <a:rPr lang="el-GR" sz="2200" b="1" dirty="0" err="1">
                <a:solidFill>
                  <a:srgbClr val="000000"/>
                </a:solidFill>
                <a:latin typeface="Times New Roman" pitchFamily="18" charset="0"/>
                <a:ea typeface="Times-Roman" pitchFamily="18"/>
                <a:cs typeface="Times New Roman" pitchFamily="18" charset="0"/>
              </a:rPr>
              <a:t>power</a:t>
            </a:r>
            <a:r>
              <a:rPr lang="el-GR" sz="2200" b="1" dirty="0">
                <a:solidFill>
                  <a:srgbClr val="000000"/>
                </a:solidFill>
                <a:latin typeface="Times New Roman" pitchFamily="18" charset="0"/>
                <a:ea typeface="Times-Roman" pitchFamily="18"/>
                <a:cs typeface="Times New Roman" pitchFamily="18" charset="0"/>
              </a:rPr>
              <a:t> </a:t>
            </a:r>
            <a:r>
              <a:rPr lang="el-GR" sz="2200" b="1" dirty="0" err="1">
                <a:solidFill>
                  <a:srgbClr val="000000"/>
                </a:solidFill>
                <a:latin typeface="Times New Roman" pitchFamily="18" charset="0"/>
                <a:ea typeface="Times-Roman" pitchFamily="18"/>
                <a:cs typeface="Times New Roman" pitchFamily="18" charset="0"/>
              </a:rPr>
              <a:t>sleepmode</a:t>
            </a:r>
            <a:r>
              <a:rPr lang="el-GR" sz="2200" dirty="0">
                <a:solidFill>
                  <a:srgbClr val="000000"/>
                </a:solidFill>
                <a:latin typeface="Times New Roman" pitchFamily="18" charset="0"/>
                <a:ea typeface="Times-Roman" pitchFamily="18"/>
                <a:cs typeface="Times New Roman" pitchFamily="18" charset="0"/>
              </a:rPr>
              <a:t>, </a:t>
            </a:r>
            <a:r>
              <a:rPr lang="en-US" sz="2200" dirty="0">
                <a:solidFill>
                  <a:srgbClr val="000000"/>
                </a:solidFill>
                <a:latin typeface="Times New Roman" pitchFamily="18" charset="0"/>
                <a:ea typeface="Times-Roman" pitchFamily="18"/>
                <a:cs typeface="Times New Roman" pitchFamily="18" charset="0"/>
              </a:rPr>
              <a:t>it </a:t>
            </a:r>
            <a:r>
              <a:rPr lang="el-GR" sz="2200" dirty="0" err="1">
                <a:solidFill>
                  <a:srgbClr val="000000"/>
                </a:solidFill>
                <a:latin typeface="Times New Roman" pitchFamily="18" charset="0"/>
                <a:ea typeface="Times-Roman" pitchFamily="18"/>
                <a:cs typeface="Times New Roman" pitchFamily="18" charset="0"/>
              </a:rPr>
              <a:t>offers</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the</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possibility</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of</a:t>
            </a:r>
            <a:r>
              <a:rPr lang="el-GR" sz="2200" dirty="0">
                <a:solidFill>
                  <a:srgbClr val="000000"/>
                </a:solidFill>
                <a:latin typeface="Times New Roman" pitchFamily="18" charset="0"/>
                <a:ea typeface="Times-Roman" pitchFamily="18"/>
                <a:cs typeface="Times New Roman" pitchFamily="18" charset="0"/>
              </a:rPr>
              <a:t> </a:t>
            </a:r>
            <a:r>
              <a:rPr lang="el-GR" sz="2200" b="1" dirty="0" err="1">
                <a:solidFill>
                  <a:schemeClr val="accent1">
                    <a:lumMod val="75000"/>
                  </a:schemeClr>
                </a:solidFill>
                <a:latin typeface="Times New Roman" pitchFamily="18" charset="0"/>
                <a:ea typeface="Times-Roman" pitchFamily="18"/>
                <a:cs typeface="Times New Roman" pitchFamily="18" charset="0"/>
              </a:rPr>
              <a:t>selectively</a:t>
            </a:r>
            <a:r>
              <a:rPr lang="el-GR" sz="2200" b="1" dirty="0">
                <a:solidFill>
                  <a:schemeClr val="accent1">
                    <a:lumMod val="75000"/>
                  </a:schemeClr>
                </a:solidFill>
                <a:latin typeface="Times New Roman" pitchFamily="18" charset="0"/>
                <a:ea typeface="Times-Roman" pitchFamily="18"/>
                <a:cs typeface="Times New Roman" pitchFamily="18" charset="0"/>
              </a:rPr>
              <a:t> </a:t>
            </a:r>
            <a:r>
              <a:rPr lang="el-GR" sz="2200" b="1" dirty="0" err="1">
                <a:solidFill>
                  <a:schemeClr val="accent1">
                    <a:lumMod val="75000"/>
                  </a:schemeClr>
                </a:solidFill>
                <a:latin typeface="Times New Roman" pitchFamily="18" charset="0"/>
                <a:ea typeface="Times-Roman" pitchFamily="18"/>
                <a:cs typeface="Times New Roman" pitchFamily="18" charset="0"/>
              </a:rPr>
              <a:t>disabling</a:t>
            </a:r>
            <a:r>
              <a:rPr lang="el-GR" sz="2200" b="1" dirty="0">
                <a:solidFill>
                  <a:schemeClr val="accent1">
                    <a:lumMod val="75000"/>
                  </a:schemeClr>
                </a:solidFill>
                <a:latin typeface="Times New Roman" pitchFamily="18" charset="0"/>
                <a:ea typeface="Times-Roman" pitchFamily="18"/>
                <a:cs typeface="Times New Roman" pitchFamily="18" charset="0"/>
              </a:rPr>
              <a:t> </a:t>
            </a:r>
            <a:r>
              <a:rPr lang="el-GR" sz="2200" b="1" dirty="0" err="1">
                <a:solidFill>
                  <a:schemeClr val="accent1">
                    <a:lumMod val="75000"/>
                  </a:schemeClr>
                </a:solidFill>
                <a:latin typeface="Times New Roman" pitchFamily="18" charset="0"/>
                <a:ea typeface="Times-Roman" pitchFamily="18"/>
                <a:cs typeface="Times New Roman" pitchFamily="18" charset="0"/>
              </a:rPr>
              <a:t>one</a:t>
            </a:r>
            <a:r>
              <a:rPr lang="el-GR" sz="2200" b="1" dirty="0">
                <a:solidFill>
                  <a:schemeClr val="accent1">
                    <a:lumMod val="75000"/>
                  </a:schemeClr>
                </a:solidFill>
                <a:latin typeface="Times New Roman" pitchFamily="18" charset="0"/>
                <a:ea typeface="Times-Roman" pitchFamily="18"/>
                <a:cs typeface="Times New Roman" pitchFamily="18" charset="0"/>
              </a:rPr>
              <a:t> </a:t>
            </a:r>
            <a:r>
              <a:rPr lang="el-GR" sz="2200" b="1" dirty="0" err="1">
                <a:solidFill>
                  <a:schemeClr val="accent1">
                    <a:lumMod val="75000"/>
                  </a:schemeClr>
                </a:solidFill>
                <a:latin typeface="Times New Roman" pitchFamily="18" charset="0"/>
                <a:ea typeface="Times-Roman" pitchFamily="18"/>
                <a:cs typeface="Times New Roman" pitchFamily="18" charset="0"/>
              </a:rPr>
              <a:t>or</a:t>
            </a:r>
            <a:r>
              <a:rPr lang="el-GR" sz="2200" b="1" dirty="0">
                <a:solidFill>
                  <a:schemeClr val="accent1">
                    <a:lumMod val="75000"/>
                  </a:schemeClr>
                </a:solidFill>
                <a:latin typeface="Times New Roman" pitchFamily="18" charset="0"/>
                <a:ea typeface="Times-Roman" pitchFamily="18"/>
                <a:cs typeface="Times New Roman" pitchFamily="18" charset="0"/>
              </a:rPr>
              <a:t> </a:t>
            </a:r>
            <a:r>
              <a:rPr lang="el-GR" sz="2200" b="1" dirty="0" err="1">
                <a:solidFill>
                  <a:schemeClr val="accent1">
                    <a:lumMod val="75000"/>
                  </a:schemeClr>
                </a:solidFill>
                <a:latin typeface="Times New Roman" pitchFamily="18" charset="0"/>
                <a:ea typeface="Times-Roman" pitchFamily="18"/>
                <a:cs typeface="Times New Roman" pitchFamily="18" charset="0"/>
              </a:rPr>
              <a:t>more</a:t>
            </a:r>
            <a:r>
              <a:rPr lang="el-GR" sz="2200" b="1" dirty="0">
                <a:solidFill>
                  <a:schemeClr val="accent1">
                    <a:lumMod val="75000"/>
                  </a:schemeClr>
                </a:solidFill>
                <a:latin typeface="Times New Roman" pitchFamily="18" charset="0"/>
                <a:ea typeface="Times-Roman" pitchFamily="18"/>
                <a:cs typeface="Times New Roman" pitchFamily="18" charset="0"/>
              </a:rPr>
              <a:t> RF-</a:t>
            </a:r>
            <a:r>
              <a:rPr lang="el-GR" sz="2200" b="1" dirty="0" err="1">
                <a:solidFill>
                  <a:schemeClr val="accent1">
                    <a:lumMod val="75000"/>
                  </a:schemeClr>
                </a:solidFill>
                <a:latin typeface="Times New Roman" pitchFamily="18" charset="0"/>
                <a:ea typeface="Times-Roman" pitchFamily="18"/>
                <a:cs typeface="Times New Roman" pitchFamily="18" charset="0"/>
              </a:rPr>
              <a:t>front</a:t>
            </a:r>
            <a:r>
              <a:rPr lang="el-GR" sz="2200" b="1" dirty="0">
                <a:solidFill>
                  <a:schemeClr val="accent1">
                    <a:lumMod val="75000"/>
                  </a:schemeClr>
                </a:solidFill>
                <a:latin typeface="Times New Roman" pitchFamily="18" charset="0"/>
                <a:ea typeface="Times-Roman" pitchFamily="18"/>
                <a:cs typeface="Times New Roman" pitchFamily="18" charset="0"/>
              </a:rPr>
              <a:t> </a:t>
            </a:r>
            <a:r>
              <a:rPr lang="el-GR" sz="2200" b="1" dirty="0" err="1">
                <a:solidFill>
                  <a:schemeClr val="accent1">
                    <a:lumMod val="75000"/>
                  </a:schemeClr>
                </a:solidFill>
                <a:latin typeface="Times New Roman" pitchFamily="18" charset="0"/>
                <a:ea typeface="Times-Roman" pitchFamily="18"/>
                <a:cs typeface="Times New Roman" pitchFamily="18" charset="0"/>
              </a:rPr>
              <a:t>ends</a:t>
            </a:r>
            <a:r>
              <a:rPr lang="el-GR" sz="2200" dirty="0">
                <a:solidFill>
                  <a:srgbClr val="000000"/>
                </a:solidFill>
                <a:latin typeface="Times New Roman" pitchFamily="18" charset="0"/>
                <a:ea typeface="Times-Roman" pitchFamily="18"/>
                <a:cs typeface="Times New Roman" pitchFamily="18" charset="0"/>
              </a:rPr>
              <a:t> (</a:t>
            </a:r>
            <a:r>
              <a:rPr lang="el-GR" sz="2200" i="1" dirty="0">
                <a:solidFill>
                  <a:srgbClr val="000000"/>
                </a:solidFill>
                <a:latin typeface="Times New Roman" pitchFamily="18" charset="0"/>
                <a:ea typeface="Times-Italic" pitchFamily="66"/>
                <a:cs typeface="Times New Roman" pitchFamily="18" charset="0"/>
              </a:rPr>
              <a:t>RF-</a:t>
            </a:r>
            <a:r>
              <a:rPr lang="el-GR" sz="2200" i="1" dirty="0" err="1">
                <a:solidFill>
                  <a:srgbClr val="000000"/>
                </a:solidFill>
                <a:latin typeface="Times New Roman" pitchFamily="18" charset="0"/>
                <a:ea typeface="Times-Italic" pitchFamily="66"/>
                <a:cs typeface="Times New Roman" pitchFamily="18" charset="0"/>
              </a:rPr>
              <a:t>chain</a:t>
            </a:r>
            <a:r>
              <a:rPr lang="el-GR" sz="2200" i="1" dirty="0">
                <a:solidFill>
                  <a:srgbClr val="000000"/>
                </a:solidFill>
                <a:latin typeface="Times New Roman" pitchFamily="18" charset="0"/>
                <a:ea typeface="Times-Italic" pitchFamily="66"/>
                <a:cs typeface="Times New Roman" pitchFamily="18" charset="0"/>
              </a:rPr>
              <a:t>s</a:t>
            </a:r>
            <a:r>
              <a:rPr lang="el-GR" sz="2200" dirty="0">
                <a:solidFill>
                  <a:srgbClr val="000000"/>
                </a:solidFill>
                <a:latin typeface="Times New Roman" pitchFamily="18" charset="0"/>
                <a:ea typeface="Times-Roman" pitchFamily="18"/>
                <a:cs typeface="Times New Roman" pitchFamily="18" charset="0"/>
              </a:rPr>
              <a:t>) associated with its antennas, thereby saving </a:t>
            </a:r>
            <a:r>
              <a:rPr lang="el-GR" sz="2200" dirty="0">
                <a:solidFill>
                  <a:srgbClr val="000000"/>
                </a:solidFill>
                <a:latin typeface="Times New Roman" pitchFamily="18" charset="0"/>
                <a:ea typeface="Times-Roman" pitchFamily="18"/>
                <a:cs typeface="Times New Roman" pitchFamily="18" charset="0"/>
              </a:rPr>
              <a:t>energy</a:t>
            </a:r>
            <a:endParaRPr lang="en-US" sz="2200" i="1" dirty="0">
              <a:solidFill>
                <a:srgbClr val="000000"/>
              </a:solidFill>
              <a:latin typeface="Times New Roman" pitchFamily="18" charset="0"/>
              <a:ea typeface="Times-Italic" pitchFamily="66"/>
              <a:cs typeface="Times New Roman" pitchFamily="18" charset="0"/>
            </a:endParaRPr>
          </a:p>
          <a:p>
            <a:pPr defTabSz="829452" hangingPunct="0">
              <a:buSzPct val="100000"/>
              <a:buFont typeface="Arial" pitchFamily="34" charset="0"/>
              <a:buChar char="•"/>
              <a:defRPr sz="2800" b="0" i="0" u="none" strike="noStrike" kern="0" cap="none" spc="0" baseline="0">
                <a:solidFill>
                  <a:srgbClr val="000000"/>
                </a:solidFill>
                <a:uFillTx/>
                <a:latin typeface="Calibri" pitchFamily="34"/>
                <a:ea typeface="Times-Roman" pitchFamily="16"/>
                <a:cs typeface="Times-Roman" pitchFamily="16"/>
              </a:defRPr>
            </a:pPr>
            <a:r>
              <a:rPr lang="en-US" sz="2200" i="1" dirty="0">
                <a:solidFill>
                  <a:srgbClr val="000000"/>
                </a:solidFill>
                <a:latin typeface="Times New Roman" pitchFamily="18" charset="0"/>
                <a:ea typeface="Times-Italic" pitchFamily="66"/>
                <a:cs typeface="Times New Roman" pitchFamily="18" charset="0"/>
              </a:rPr>
              <a:t>    </a:t>
            </a:r>
            <a:r>
              <a:rPr lang="en-US" sz="2200" b="1" dirty="0">
                <a:solidFill>
                  <a:schemeClr val="accent1">
                    <a:lumMod val="75000"/>
                  </a:schemeClr>
                </a:solidFill>
                <a:latin typeface="Times New Roman" pitchFamily="18" charset="0"/>
                <a:ea typeface="Times-Italic" pitchFamily="66"/>
                <a:cs typeface="Times New Roman" pitchFamily="18" charset="0"/>
              </a:rPr>
              <a:t>M</a:t>
            </a:r>
            <a:r>
              <a:rPr lang="el-GR" sz="2200" b="1" dirty="0" err="1">
                <a:solidFill>
                  <a:schemeClr val="accent1">
                    <a:lumMod val="75000"/>
                  </a:schemeClr>
                </a:solidFill>
                <a:latin typeface="Times New Roman" pitchFamily="18" charset="0"/>
                <a:ea typeface="Times-Italic" pitchFamily="66"/>
                <a:cs typeface="Times New Roman" pitchFamily="18" charset="0"/>
              </a:rPr>
              <a:t>icro</a:t>
            </a:r>
            <a:r>
              <a:rPr lang="el-GR" sz="2200" b="1" dirty="0">
                <a:solidFill>
                  <a:schemeClr val="accent1">
                    <a:lumMod val="75000"/>
                  </a:schemeClr>
                </a:solidFill>
                <a:latin typeface="Times New Roman" pitchFamily="18" charset="0"/>
                <a:ea typeface="Times-Italic" pitchFamily="66"/>
                <a:cs typeface="Times New Roman" pitchFamily="18" charset="0"/>
              </a:rPr>
              <a:t>-</a:t>
            </a:r>
            <a:r>
              <a:rPr lang="el-GR" sz="2200" b="1" dirty="0" err="1">
                <a:solidFill>
                  <a:schemeClr val="accent1">
                    <a:lumMod val="75000"/>
                  </a:schemeClr>
                </a:solidFill>
                <a:latin typeface="Times New Roman" pitchFamily="18" charset="0"/>
                <a:ea typeface="Times-Italic" pitchFamily="66"/>
                <a:cs typeface="Times New Roman" pitchFamily="18" charset="0"/>
              </a:rPr>
              <a:t>sleeping</a:t>
            </a:r>
            <a:r>
              <a:rPr lang="el-GR" sz="2200" i="1" dirty="0">
                <a:solidFill>
                  <a:srgbClr val="000000"/>
                </a:solidFill>
                <a:latin typeface="Times New Roman" pitchFamily="18" charset="0"/>
                <a:ea typeface="Times-Italic" pitchFamily="66"/>
                <a:cs typeface="Times New Roman" pitchFamily="18" charset="0"/>
              </a:rPr>
              <a:t>:</a:t>
            </a:r>
            <a:r>
              <a:rPr lang="en-US" sz="2200" i="1" dirty="0">
                <a:solidFill>
                  <a:srgbClr val="000000"/>
                </a:solidFill>
                <a:latin typeface="Times New Roman" pitchFamily="18" charset="0"/>
                <a:ea typeface="Times-Italic" pitchFamily="66"/>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enables</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the</a:t>
            </a:r>
            <a:r>
              <a:rPr lang="el-GR" sz="2200" dirty="0">
                <a:solidFill>
                  <a:srgbClr val="000000"/>
                </a:solidFill>
                <a:latin typeface="Times New Roman" pitchFamily="18" charset="0"/>
                <a:ea typeface="Times-Roman" pitchFamily="18"/>
                <a:cs typeface="Times New Roman" pitchFamily="18" charset="0"/>
              </a:rPr>
              <a:t> </a:t>
            </a:r>
            <a:r>
              <a:rPr lang="en-US" sz="2200" dirty="0">
                <a:solidFill>
                  <a:srgbClr val="000000"/>
                </a:solidFill>
                <a:latin typeface="Times New Roman" pitchFamily="18" charset="0"/>
                <a:ea typeface="Times-Roman" pitchFamily="18"/>
                <a:cs typeface="Times New Roman" pitchFamily="18" charset="0"/>
              </a:rPr>
              <a:t>IEEE </a:t>
            </a:r>
            <a:r>
              <a:rPr lang="el-GR" sz="2200" dirty="0">
                <a:solidFill>
                  <a:srgbClr val="000000"/>
                </a:solidFill>
                <a:latin typeface="Times New Roman" pitchFamily="18" charset="0"/>
                <a:ea typeface="Times-Roman" pitchFamily="18"/>
                <a:cs typeface="Times New Roman" pitchFamily="18" charset="0"/>
              </a:rPr>
              <a:t>802.11n </a:t>
            </a:r>
            <a:r>
              <a:rPr lang="el-GR" sz="2200" dirty="0">
                <a:solidFill>
                  <a:srgbClr val="000000"/>
                </a:solidFill>
                <a:latin typeface="Times New Roman" pitchFamily="18" charset="0"/>
                <a:ea typeface="Times-Roman" pitchFamily="18"/>
                <a:cs typeface="Times New Roman" pitchFamily="18" charset="0"/>
              </a:rPr>
              <a:t>NIC </a:t>
            </a:r>
            <a:r>
              <a:rPr lang="el-GR" sz="2200" dirty="0" err="1">
                <a:solidFill>
                  <a:srgbClr val="000000"/>
                </a:solidFill>
                <a:latin typeface="Times New Roman" pitchFamily="18" charset="0"/>
                <a:ea typeface="Times-Roman" pitchFamily="18"/>
                <a:cs typeface="Times New Roman" pitchFamily="18" charset="0"/>
              </a:rPr>
              <a:t>to</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be</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put</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into</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low</a:t>
            </a:r>
            <a:r>
              <a:rPr lang="el-GR" sz="2200" dirty="0">
                <a:solidFill>
                  <a:srgbClr val="000000"/>
                </a:solidFill>
                <a:latin typeface="Times New Roman" pitchFamily="18" charset="0"/>
                <a:ea typeface="Times-Roman" pitchFamily="18"/>
                <a:cs typeface="Times New Roman" pitchFamily="18" charset="0"/>
              </a:rPr>
              <a:t>-</a:t>
            </a:r>
            <a:r>
              <a:rPr lang="el-GR" sz="2200" dirty="0" err="1">
                <a:solidFill>
                  <a:srgbClr val="000000"/>
                </a:solidFill>
                <a:latin typeface="Times New Roman" pitchFamily="18" charset="0"/>
                <a:ea typeface="Times-Roman" pitchFamily="18"/>
                <a:cs typeface="Times New Roman" pitchFamily="18" charset="0"/>
              </a:rPr>
              <a:t>power</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sleep</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state</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for</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small</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intervals</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of</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time</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often</a:t>
            </a:r>
            <a:r>
              <a:rPr lang="el-GR" sz="2200" dirty="0">
                <a:solidFill>
                  <a:srgbClr val="000000"/>
                </a:solidFill>
                <a:latin typeface="Times New Roman" pitchFamily="18" charset="0"/>
                <a:ea typeface="Times-Roman" pitchFamily="18"/>
                <a:cs typeface="Times New Roman" pitchFamily="18" charset="0"/>
              </a:rPr>
              <a:t> a </a:t>
            </a:r>
            <a:r>
              <a:rPr lang="el-GR" sz="2200" dirty="0" err="1">
                <a:solidFill>
                  <a:srgbClr val="000000"/>
                </a:solidFill>
                <a:latin typeface="Times New Roman" pitchFamily="18" charset="0"/>
                <a:ea typeface="Times-Roman" pitchFamily="18"/>
                <a:cs typeface="Times New Roman" pitchFamily="18" charset="0"/>
              </a:rPr>
              <a:t>few</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milliseconds</a:t>
            </a:r>
            <a:r>
              <a:rPr lang="el-GR" sz="2200" dirty="0">
                <a:solidFill>
                  <a:srgbClr val="000000"/>
                </a:solidFill>
                <a:latin typeface="Times New Roman" pitchFamily="18" charset="0"/>
                <a:ea typeface="Times-Roman" pitchFamily="18"/>
                <a:cs typeface="Times New Roman" pitchFamily="18" charset="0"/>
              </a:rPr>
              <a:t>)</a:t>
            </a:r>
          </a:p>
          <a:p>
            <a:pPr defTabSz="829452" hangingPunct="0">
              <a:buSzPct val="100000"/>
              <a:buFont typeface="Arial" pitchFamily="34" charset="0"/>
              <a:buChar char="•"/>
              <a:defRPr sz="2800" b="0" i="0" u="none" strike="noStrike" kern="0" cap="none" spc="0" baseline="0">
                <a:solidFill>
                  <a:srgbClr val="000000"/>
                </a:solidFill>
                <a:uFillTx/>
                <a:latin typeface="Calibri" pitchFamily="34"/>
                <a:ea typeface="Times-Roman" pitchFamily="16"/>
                <a:cs typeface="Times-Roman" pitchFamily="16"/>
              </a:defRPr>
            </a:pPr>
            <a:endParaRPr lang="en-US" sz="2200" i="1" dirty="0">
              <a:solidFill>
                <a:srgbClr val="000000"/>
              </a:solidFill>
              <a:latin typeface="Times New Roman" pitchFamily="18" charset="0"/>
              <a:ea typeface="Times-Italic" pitchFamily="66"/>
              <a:cs typeface="Times New Roman" pitchFamily="18" charset="0"/>
            </a:endParaRPr>
          </a:p>
          <a:p>
            <a:pPr defTabSz="829452" hangingPunct="0">
              <a:buSzPct val="100000"/>
              <a:buFont typeface="Arial" pitchFamily="34" charset="0"/>
              <a:buChar char="•"/>
              <a:defRPr sz="2800" b="0" i="0" u="none" strike="noStrike" kern="0" cap="none" spc="0" baseline="0">
                <a:solidFill>
                  <a:srgbClr val="000000"/>
                </a:solidFill>
                <a:uFillTx/>
                <a:latin typeface="Calibri" pitchFamily="34"/>
                <a:ea typeface="Times-Roman" pitchFamily="16"/>
                <a:cs typeface="Times-Roman" pitchFamily="16"/>
              </a:defRPr>
            </a:pPr>
            <a:r>
              <a:rPr lang="en-US" sz="2200" i="1" dirty="0">
                <a:solidFill>
                  <a:srgbClr val="000000"/>
                </a:solidFill>
                <a:latin typeface="Times New Roman" pitchFamily="18" charset="0"/>
                <a:ea typeface="Times-Italic" pitchFamily="66"/>
                <a:cs typeface="Times New Roman" pitchFamily="18" charset="0"/>
              </a:rPr>
              <a:t> </a:t>
            </a:r>
            <a:r>
              <a:rPr lang="en-US" sz="2200" b="1" dirty="0">
                <a:solidFill>
                  <a:schemeClr val="accent1">
                    <a:lumMod val="75000"/>
                  </a:schemeClr>
                </a:solidFill>
                <a:latin typeface="Times New Roman" pitchFamily="18" charset="0"/>
                <a:ea typeface="Times-Italic" pitchFamily="66"/>
                <a:cs typeface="Times New Roman" pitchFamily="18" charset="0"/>
              </a:rPr>
              <a:t>A</a:t>
            </a:r>
            <a:r>
              <a:rPr lang="el-GR" sz="2200" b="1" dirty="0" err="1">
                <a:solidFill>
                  <a:schemeClr val="accent1">
                    <a:lumMod val="75000"/>
                  </a:schemeClr>
                </a:solidFill>
                <a:latin typeface="Times New Roman" pitchFamily="18" charset="0"/>
                <a:ea typeface="Times-Italic" pitchFamily="66"/>
                <a:cs typeface="Times New Roman" pitchFamily="18" charset="0"/>
              </a:rPr>
              <a:t>ntenna</a:t>
            </a:r>
            <a:r>
              <a:rPr lang="el-GR" sz="2200" b="1" dirty="0">
                <a:solidFill>
                  <a:schemeClr val="accent1">
                    <a:lumMod val="75000"/>
                  </a:schemeClr>
                </a:solidFill>
                <a:latin typeface="Times New Roman" pitchFamily="18" charset="0"/>
                <a:ea typeface="Times-Italic" pitchFamily="66"/>
                <a:cs typeface="Times New Roman" pitchFamily="18" charset="0"/>
              </a:rPr>
              <a:t> </a:t>
            </a:r>
            <a:r>
              <a:rPr lang="el-GR" sz="2200" b="1" dirty="0" err="1">
                <a:solidFill>
                  <a:schemeClr val="accent1">
                    <a:lumMod val="75000"/>
                  </a:schemeClr>
                </a:solidFill>
                <a:latin typeface="Times New Roman" pitchFamily="18" charset="0"/>
                <a:ea typeface="Times-Italic" pitchFamily="66"/>
                <a:cs typeface="Times New Roman" pitchFamily="18" charset="0"/>
              </a:rPr>
              <a:t>configuration</a:t>
            </a:r>
            <a:r>
              <a:rPr lang="el-GR" sz="2200" b="1" dirty="0">
                <a:solidFill>
                  <a:schemeClr val="accent1">
                    <a:lumMod val="75000"/>
                  </a:schemeClr>
                </a:solidFill>
                <a:latin typeface="Times New Roman" pitchFamily="18" charset="0"/>
                <a:ea typeface="Times-Italic" pitchFamily="66"/>
                <a:cs typeface="Times New Roman" pitchFamily="18" charset="0"/>
              </a:rPr>
              <a:t> </a:t>
            </a:r>
            <a:r>
              <a:rPr lang="el-GR" sz="2200" b="1" dirty="0" err="1">
                <a:solidFill>
                  <a:schemeClr val="accent1">
                    <a:lumMod val="75000"/>
                  </a:schemeClr>
                </a:solidFill>
                <a:latin typeface="Times New Roman" pitchFamily="18" charset="0"/>
                <a:ea typeface="Times-Italic" pitchFamily="66"/>
                <a:cs typeface="Times New Roman" pitchFamily="18" charset="0"/>
              </a:rPr>
              <a:t>management</a:t>
            </a:r>
            <a:r>
              <a:rPr lang="el-GR" sz="2200" b="1" dirty="0">
                <a:solidFill>
                  <a:schemeClr val="accent1">
                    <a:lumMod val="75000"/>
                  </a:schemeClr>
                </a:solidFill>
                <a:latin typeface="Times New Roman" pitchFamily="18" charset="0"/>
                <a:ea typeface="Times-Italic" pitchFamily="66"/>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which</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dynamically</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adapts</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the</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number</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of</a:t>
            </a:r>
            <a:r>
              <a:rPr lang="el-GR" sz="2200" dirty="0">
                <a:solidFill>
                  <a:srgbClr val="000000"/>
                </a:solidFill>
                <a:latin typeface="Times New Roman" pitchFamily="18" charset="0"/>
                <a:ea typeface="Times-Roman" pitchFamily="18"/>
                <a:cs typeface="Times New Roman" pitchFamily="18" charset="0"/>
              </a:rPr>
              <a:t> </a:t>
            </a:r>
            <a:r>
              <a:rPr lang="el-GR" sz="2200" dirty="0" err="1">
                <a:solidFill>
                  <a:srgbClr val="000000"/>
                </a:solidFill>
                <a:latin typeface="Times New Roman" pitchFamily="18" charset="0"/>
                <a:ea typeface="Times-Roman" pitchFamily="18"/>
                <a:cs typeface="Times New Roman" pitchFamily="18" charset="0"/>
              </a:rPr>
              <a:t>powered</a:t>
            </a:r>
            <a:r>
              <a:rPr lang="el-GR" sz="2200" dirty="0">
                <a:solidFill>
                  <a:srgbClr val="000000"/>
                </a:solidFill>
                <a:latin typeface="Times New Roman" pitchFamily="18" charset="0"/>
                <a:ea typeface="Times-Roman" pitchFamily="18"/>
                <a:cs typeface="Times New Roman" pitchFamily="18" charset="0"/>
              </a:rPr>
              <a:t> RF-</a:t>
            </a:r>
            <a:r>
              <a:rPr lang="el-GR" sz="2200" dirty="0" err="1">
                <a:solidFill>
                  <a:srgbClr val="000000"/>
                </a:solidFill>
                <a:latin typeface="Times New Roman" pitchFamily="18" charset="0"/>
                <a:ea typeface="Times-Roman" pitchFamily="18"/>
                <a:cs typeface="Times New Roman" pitchFamily="18" charset="0"/>
              </a:rPr>
              <a:t>chains</a:t>
            </a:r>
            <a:r>
              <a:rPr lang="el-GR" sz="2200" dirty="0">
                <a:solidFill>
                  <a:srgbClr val="000000"/>
                </a:solidFill>
                <a:latin typeface="Times New Roman" pitchFamily="18" charset="0"/>
                <a:ea typeface="Times-Roman" pitchFamily="18"/>
                <a:cs typeface="Times New Roman" pitchFamily="18" charset="0"/>
              </a:rPr>
              <a:t>.</a:t>
            </a:r>
          </a:p>
          <a:p>
            <a:pPr defTabSz="829452" hangingPunct="0">
              <a:defRPr sz="2800" b="0" i="0" u="none" strike="noStrike" kern="0" cap="none" spc="0" baseline="0">
                <a:solidFill>
                  <a:srgbClr val="000000"/>
                </a:solidFill>
                <a:uFillTx/>
                <a:latin typeface="Calibri" pitchFamily="34"/>
                <a:ea typeface="Times-Roman" pitchFamily="16"/>
                <a:cs typeface="Times-Roman" pitchFamily="16"/>
              </a:defRPr>
            </a:pPr>
            <a:endParaRPr lang="el-GR" sz="2500" dirty="0">
              <a:solidFill>
                <a:srgbClr val="000000"/>
              </a:solidFill>
              <a:latin typeface="Calibri" pitchFamily="34"/>
              <a:ea typeface="ＭＳ Ｐゴシック" pitchFamily="17"/>
              <a:cs typeface="Times-Roman" pitchFamily="18"/>
            </a:endParaRPr>
          </a:p>
        </p:txBody>
      </p:sp>
    </p:spTree>
    <p:extLst>
      <p:ext uri="{BB962C8B-B14F-4D97-AF65-F5344CB8AC3E}">
        <p14:creationId xmlns:p14="http://schemas.microsoft.com/office/powerpoint/2010/main" val="2972766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evt="onBegin" delay="0">
                          <p:tn val="2"/>
                        </p:cond>
                      </p:stCondLst>
                      <p:childTnLst>
                        <p:par>
                          <p:cTn id="4" fill="hold">
                            <p:stCondLst>
                              <p:cond delay="0"/>
                            </p:stCondLst>
                            <p:childTnLst>
                              <p:par>
                                <p:cTn id="5" presetClass="entr"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5725" y="1444363"/>
            <a:ext cx="8784029" cy="807264"/>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a:noFill/>
            <a:prstDash val="solid"/>
          </a:ln>
        </p:spPr>
        <p:txBody>
          <a:bodyPr vert="horz" wrap="square" lIns="82945" tIns="82945" rIns="82945" bIns="41473" anchor="t" anchorCtr="1" compatLnSpc="0">
            <a:spAutoFit/>
          </a:bodyPr>
          <a:lstStyle/>
          <a:p>
            <a:pPr algn="ctr" defTabSz="829452">
              <a:defRPr sz="1800" b="0" i="0" u="none" strike="noStrike" kern="0" cap="none" spc="0" baseline="0">
                <a:solidFill>
                  <a:srgbClr val="000000"/>
                </a:solidFill>
                <a:uFillTx/>
              </a:defRPr>
            </a:pPr>
            <a:r>
              <a:rPr lang="en-US" sz="2200" dirty="0">
                <a:solidFill>
                  <a:schemeClr val="accent1">
                    <a:lumMod val="50000"/>
                  </a:schemeClr>
                </a:solidFill>
                <a:latin typeface="Calibri" pitchFamily="18"/>
                <a:ea typeface="SimSun" pitchFamily="2"/>
                <a:cs typeface="Mangal" pitchFamily="2"/>
              </a:rPr>
              <a:t>Key idea: </a:t>
            </a:r>
            <a:r>
              <a:rPr lang="el-GR" sz="2200" dirty="0" err="1">
                <a:solidFill>
                  <a:schemeClr val="accent1">
                    <a:lumMod val="50000"/>
                  </a:schemeClr>
                </a:solidFill>
                <a:latin typeface="Calibri" pitchFamily="18"/>
                <a:ea typeface="SimSun" pitchFamily="2"/>
                <a:cs typeface="Mangal" pitchFamily="2"/>
              </a:rPr>
              <a:t>Antenna</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configuration</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should</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be</a:t>
            </a:r>
            <a:r>
              <a:rPr lang="el-GR" sz="2200" dirty="0">
                <a:solidFill>
                  <a:schemeClr val="accent1">
                    <a:lumMod val="50000"/>
                  </a:schemeClr>
                </a:solidFill>
                <a:latin typeface="Calibri" pitchFamily="18"/>
                <a:ea typeface="SimSun" pitchFamily="2"/>
                <a:cs typeface="Mangal" pitchFamily="2"/>
              </a:rPr>
              <a:t> </a:t>
            </a:r>
            <a:r>
              <a:rPr lang="el-GR" sz="2200" i="1" dirty="0" err="1">
                <a:solidFill>
                  <a:schemeClr val="accent1">
                    <a:lumMod val="50000"/>
                  </a:schemeClr>
                </a:solidFill>
                <a:latin typeface="Calibri" pitchFamily="18"/>
                <a:ea typeface="SimSun" pitchFamily="2"/>
                <a:cs typeface="Mangal" pitchFamily="2"/>
              </a:rPr>
              <a:t>adaptive</a:t>
            </a:r>
            <a:endParaRPr lang="el-GR" sz="2200" i="1" dirty="0">
              <a:solidFill>
                <a:schemeClr val="accent1">
                  <a:lumMod val="50000"/>
                </a:schemeClr>
              </a:solidFill>
              <a:latin typeface="Calibri" pitchFamily="18"/>
              <a:ea typeface="SimSun" pitchFamily="2"/>
              <a:cs typeface="Mangal" pitchFamily="2"/>
            </a:endParaRPr>
          </a:p>
          <a:p>
            <a:pPr algn="ctr" defTabSz="829452">
              <a:defRPr sz="1800" b="0" i="0" u="none" strike="noStrike" kern="0" cap="none" spc="0" baseline="0">
                <a:solidFill>
                  <a:srgbClr val="000000"/>
                </a:solidFill>
                <a:uFillTx/>
              </a:defRPr>
            </a:pPr>
            <a:r>
              <a:rPr lang="en-US"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based</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on</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traffic</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demand</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and</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link</a:t>
            </a:r>
            <a:r>
              <a:rPr lang="el-GR" sz="2200" dirty="0">
                <a:solidFill>
                  <a:schemeClr val="accent1">
                    <a:lumMod val="50000"/>
                  </a:schemeClr>
                </a:solidFill>
                <a:latin typeface="Calibri" pitchFamily="18"/>
                <a:ea typeface="SimSun" pitchFamily="2"/>
                <a:cs typeface="Mangal" pitchFamily="2"/>
              </a:rPr>
              <a:t> </a:t>
            </a:r>
            <a:r>
              <a:rPr lang="el-GR" sz="2200" dirty="0" err="1">
                <a:solidFill>
                  <a:schemeClr val="accent1">
                    <a:lumMod val="50000"/>
                  </a:schemeClr>
                </a:solidFill>
                <a:latin typeface="Calibri" pitchFamily="18"/>
                <a:ea typeface="SimSun" pitchFamily="2"/>
                <a:cs typeface="Mangal" pitchFamily="2"/>
              </a:rPr>
              <a:t>quality</a:t>
            </a:r>
            <a:r>
              <a:rPr lang="el-GR" sz="2200" dirty="0">
                <a:solidFill>
                  <a:schemeClr val="accent1">
                    <a:lumMod val="50000"/>
                  </a:schemeClr>
                </a:solidFill>
                <a:latin typeface="Calibri" pitchFamily="18"/>
                <a:ea typeface="SimSun" pitchFamily="2"/>
                <a:cs typeface="Mangal" pitchFamily="2"/>
              </a:rPr>
              <a:t>.</a:t>
            </a:r>
            <a:endParaRPr lang="el-GR" sz="2200" dirty="0">
              <a:solidFill>
                <a:schemeClr val="accent1">
                  <a:lumMod val="50000"/>
                </a:schemeClr>
              </a:solidFill>
              <a:latin typeface="Calibri" pitchFamily="18"/>
              <a:ea typeface="SimSun" pitchFamily="2"/>
              <a:cs typeface="Mangal" pitchFamily="2"/>
            </a:endParaRPr>
          </a:p>
        </p:txBody>
      </p:sp>
      <p:sp>
        <p:nvSpPr>
          <p:cNvPr id="3" name="Rectangle 2"/>
          <p:cNvSpPr/>
          <p:nvPr/>
        </p:nvSpPr>
        <p:spPr>
          <a:xfrm>
            <a:off x="816053" y="3306677"/>
            <a:ext cx="6220476" cy="1687763"/>
          </a:xfrm>
          <a:custGeom>
            <a:avLst/>
            <a:gdLst>
              <a:gd name="f0" fmla="val w"/>
              <a:gd name="f1" fmla="val h"/>
              <a:gd name="f2" fmla="val 0"/>
              <a:gd name="f3" fmla="val 21600"/>
              <a:gd name="f4" fmla="*/ f0 1 21600"/>
              <a:gd name="f5" fmla="*/ f1 1 21600"/>
              <a:gd name="f6" fmla="val f2"/>
              <a:gd name="f7" fmla="val f3"/>
              <a:gd name="f8" fmla="+- f7 0 f6"/>
              <a:gd name="f9" fmla="*/ f8 1 21600"/>
              <a:gd name="f10" fmla="*/ f6 1 f9"/>
              <a:gd name="f11" fmla="*/ f7 1 f9"/>
              <a:gd name="f12" fmla="*/ f10 f4 1"/>
              <a:gd name="f13" fmla="*/ f11 f4 1"/>
              <a:gd name="f14" fmla="*/ f11 f5 1"/>
              <a:gd name="f15" fmla="*/ f10 f5 1"/>
            </a:gdLst>
            <a:ahLst/>
            <a:cxnLst>
              <a:cxn ang="3cd4">
                <a:pos x="hc" y="t"/>
              </a:cxn>
              <a:cxn ang="0">
                <a:pos x="r" y="vc"/>
              </a:cxn>
              <a:cxn ang="cd4">
                <a:pos x="hc" y="b"/>
              </a:cxn>
              <a:cxn ang="cd2">
                <a:pos x="l" y="vc"/>
              </a:cxn>
            </a:cxnLst>
            <a:rect l="f12" t="f15" r="f13" b="f14"/>
            <a:pathLst>
              <a:path w="21600" h="21600">
                <a:moveTo>
                  <a:pt x="f2" y="f2"/>
                </a:moveTo>
                <a:lnTo>
                  <a:pt x="f3" y="f2"/>
                </a:lnTo>
                <a:lnTo>
                  <a:pt x="f3" y="f3"/>
                </a:lnTo>
                <a:lnTo>
                  <a:pt x="f2" y="f3"/>
                </a:lnTo>
                <a:lnTo>
                  <a:pt x="f2" y="f2"/>
                </a:lnTo>
                <a:close/>
              </a:path>
            </a:pathLst>
          </a:custGeom>
          <a:noFill/>
          <a:ln>
            <a:noFill/>
            <a:prstDash val="solid"/>
          </a:ln>
        </p:spPr>
        <p:txBody>
          <a:bodyPr vert="horz" wrap="square" lIns="82945" tIns="82945" rIns="82945" bIns="41473" anchor="t" anchorCtr="0" compatLnSpc="0">
            <a:spAutoFit/>
          </a:bodyPr>
          <a:lstStyle/>
          <a:p>
            <a:pPr defTabSz="829452">
              <a:buSzPct val="100000"/>
              <a:buFont typeface="Arial" pitchFamily="34" charset="0"/>
              <a:buChar char="•"/>
              <a:defRPr sz="1800" b="0" i="0" u="none" strike="noStrike" kern="0" cap="none" spc="0" baseline="0">
                <a:solidFill>
                  <a:srgbClr val="000000"/>
                </a:solidFill>
                <a:uFillTx/>
              </a:defRPr>
            </a:pPr>
            <a:r>
              <a:rPr lang="en-US" sz="2000" b="1" dirty="0">
                <a:latin typeface="Calibri" pitchFamily="18"/>
                <a:ea typeface="SimSun" pitchFamily="2"/>
                <a:cs typeface="Mangal" pitchFamily="2"/>
              </a:rPr>
              <a:t>   </a:t>
            </a:r>
            <a:r>
              <a:rPr lang="el-GR" sz="2000" b="1" dirty="0" err="1">
                <a:solidFill>
                  <a:schemeClr val="accent3">
                    <a:lumMod val="50000"/>
                  </a:schemeClr>
                </a:solidFill>
                <a:latin typeface="Calibri" pitchFamily="18"/>
                <a:ea typeface="SimSun" pitchFamily="2"/>
                <a:cs typeface="Mangal" pitchFamily="2"/>
              </a:rPr>
              <a:t>Shapes</a:t>
            </a:r>
            <a:r>
              <a:rPr lang="el-GR" sz="2000" b="1" dirty="0">
                <a:solidFill>
                  <a:schemeClr val="accent3">
                    <a:lumMod val="50000"/>
                  </a:schemeClr>
                </a:solidFill>
                <a:latin typeface="Calibri" pitchFamily="18"/>
                <a:ea typeface="SimSun" pitchFamily="2"/>
                <a:cs typeface="Mangal" pitchFamily="2"/>
              </a:rPr>
              <a:t> </a:t>
            </a:r>
            <a:r>
              <a:rPr lang="el-GR" sz="2000" b="1" dirty="0" err="1">
                <a:solidFill>
                  <a:schemeClr val="accent3">
                    <a:lumMod val="50000"/>
                  </a:schemeClr>
                </a:solidFill>
                <a:latin typeface="Calibri" pitchFamily="18"/>
                <a:ea typeface="SimSun" pitchFamily="2"/>
                <a:cs typeface="Mangal" pitchFamily="2"/>
              </a:rPr>
              <a:t>traffic</a:t>
            </a:r>
            <a:r>
              <a:rPr lang="el-GR" sz="2000" b="1" dirty="0">
                <a:solidFill>
                  <a:schemeClr val="accent3">
                    <a:lumMod val="50000"/>
                  </a:schemeClr>
                </a:solidFill>
                <a:latin typeface="Calibri" pitchFamily="18"/>
                <a:ea typeface="SimSun" pitchFamily="2"/>
                <a:cs typeface="Mangal" pitchFamily="2"/>
              </a:rPr>
              <a:t> </a:t>
            </a:r>
            <a:r>
              <a:rPr lang="el-GR" sz="2000" dirty="0" err="1">
                <a:latin typeface="Calibri" pitchFamily="18"/>
                <a:ea typeface="SimSun" pitchFamily="2"/>
                <a:cs typeface="Mangal" pitchFamily="2"/>
              </a:rPr>
              <a:t>to</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create</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sleep</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opportunities</a:t>
            </a:r>
            <a:endParaRPr lang="el-GR" sz="2000" dirty="0">
              <a:latin typeface="Calibri" pitchFamily="18"/>
              <a:ea typeface="SimSun" pitchFamily="2"/>
              <a:cs typeface="Mangal" pitchFamily="2"/>
            </a:endParaRPr>
          </a:p>
          <a:p>
            <a:pPr marL="0" lvl="1" defTabSz="829452">
              <a:buSzPct val="100000"/>
              <a:buFont typeface="Arial" pitchFamily="34" charset="0"/>
              <a:buChar char="•"/>
              <a:defRPr sz="1800" b="0" i="0" u="none" strike="noStrike" kern="0" cap="none" spc="0" baseline="0">
                <a:solidFill>
                  <a:srgbClr val="000000"/>
                </a:solidFill>
                <a:uFillTx/>
              </a:defRPr>
            </a:pPr>
            <a:r>
              <a:rPr lang="en-US" sz="2000" dirty="0">
                <a:latin typeface="Calibri" pitchFamily="18"/>
                <a:ea typeface="SimSun" pitchFamily="2"/>
                <a:cs typeface="Mangal" pitchFamily="2"/>
              </a:rPr>
              <a:t>   </a:t>
            </a:r>
            <a:r>
              <a:rPr lang="el-GR" sz="2000" dirty="0" err="1">
                <a:latin typeface="Calibri" pitchFamily="18"/>
                <a:ea typeface="SimSun" pitchFamily="2"/>
                <a:cs typeface="Mangal" pitchFamily="2"/>
              </a:rPr>
              <a:t>Minimal</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impact</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on</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traffic</a:t>
            </a:r>
            <a:endParaRPr lang="el-GR" sz="2000" dirty="0">
              <a:latin typeface="Calibri" pitchFamily="18"/>
              <a:ea typeface="SimSun" pitchFamily="2"/>
              <a:cs typeface="Mangal" pitchFamily="2"/>
            </a:endParaRPr>
          </a:p>
          <a:p>
            <a:pPr marL="0" lvl="1" defTabSz="829452">
              <a:buSzPct val="100000"/>
              <a:buFont typeface="Arial" pitchFamily="34" charset="0"/>
              <a:buChar char="•"/>
              <a:defRPr sz="1800" b="0" i="0" u="none" strike="noStrike" kern="0" cap="none" spc="0" baseline="0">
                <a:solidFill>
                  <a:srgbClr val="000000"/>
                </a:solidFill>
                <a:uFillTx/>
              </a:defRPr>
            </a:pPr>
            <a:r>
              <a:rPr lang="en-US" sz="2000" dirty="0">
                <a:latin typeface="Calibri" pitchFamily="18"/>
                <a:ea typeface="SimSun" pitchFamily="2"/>
                <a:cs typeface="Mangal" pitchFamily="2"/>
              </a:rPr>
              <a:t>   </a:t>
            </a:r>
            <a:r>
              <a:rPr lang="el-GR" sz="2000" dirty="0" err="1">
                <a:latin typeface="Calibri" pitchFamily="18"/>
                <a:ea typeface="SimSun" pitchFamily="2"/>
                <a:cs typeface="Mangal" pitchFamily="2"/>
              </a:rPr>
              <a:t>Minimizes</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the</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number</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of</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active</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clients</a:t>
            </a:r>
            <a:endParaRPr lang="el-GR" sz="2000" dirty="0">
              <a:latin typeface="Calibri" pitchFamily="18"/>
              <a:ea typeface="SimSun" pitchFamily="2"/>
              <a:cs typeface="Mangal" pitchFamily="2"/>
            </a:endParaRPr>
          </a:p>
          <a:p>
            <a:pPr defTabSz="829452">
              <a:buSzPct val="100000"/>
              <a:buFont typeface="Arial" pitchFamily="34" charset="0"/>
              <a:buChar char="•"/>
              <a:defRPr sz="1800" b="0" i="0" u="none" strike="noStrike" kern="0" cap="none" spc="0" baseline="0">
                <a:solidFill>
                  <a:srgbClr val="000000"/>
                </a:solidFill>
                <a:uFillTx/>
              </a:defRPr>
            </a:pPr>
            <a:r>
              <a:rPr lang="en-US" sz="2000" dirty="0">
                <a:latin typeface="Calibri" pitchFamily="18"/>
                <a:ea typeface="SimSun" pitchFamily="2"/>
                <a:cs typeface="Mangal" pitchFamily="2"/>
              </a:rPr>
              <a:t>   </a:t>
            </a:r>
            <a:r>
              <a:rPr lang="el-GR" sz="2000" b="1" dirty="0" err="1">
                <a:solidFill>
                  <a:schemeClr val="accent3">
                    <a:lumMod val="50000"/>
                  </a:schemeClr>
                </a:solidFill>
                <a:latin typeface="Calibri" pitchFamily="18"/>
                <a:ea typeface="SimSun" pitchFamily="2"/>
                <a:cs typeface="Mangal" pitchFamily="2"/>
              </a:rPr>
              <a:t>Manages</a:t>
            </a:r>
            <a:r>
              <a:rPr lang="el-GR" sz="2000" b="1" dirty="0">
                <a:solidFill>
                  <a:schemeClr val="accent3">
                    <a:lumMod val="50000"/>
                  </a:schemeClr>
                </a:solidFill>
                <a:latin typeface="Calibri" pitchFamily="18"/>
                <a:ea typeface="SimSun" pitchFamily="2"/>
                <a:cs typeface="Mangal" pitchFamily="2"/>
              </a:rPr>
              <a:t> </a:t>
            </a:r>
            <a:r>
              <a:rPr lang="el-GR" sz="2000" b="1" dirty="0" err="1">
                <a:solidFill>
                  <a:schemeClr val="accent3">
                    <a:lumMod val="50000"/>
                  </a:schemeClr>
                </a:solidFill>
                <a:latin typeface="Calibri" pitchFamily="18"/>
                <a:ea typeface="SimSun" pitchFamily="2"/>
                <a:cs typeface="Mangal" pitchFamily="2"/>
              </a:rPr>
              <a:t>antenna</a:t>
            </a:r>
            <a:r>
              <a:rPr lang="el-GR" sz="2000" b="1" dirty="0">
                <a:solidFill>
                  <a:schemeClr val="accent3">
                    <a:lumMod val="50000"/>
                  </a:schemeClr>
                </a:solidFill>
                <a:latin typeface="Calibri" pitchFamily="18"/>
                <a:ea typeface="SimSun" pitchFamily="2"/>
                <a:cs typeface="Mangal" pitchFamily="2"/>
              </a:rPr>
              <a:t> </a:t>
            </a:r>
            <a:r>
              <a:rPr lang="el-GR" sz="2000" b="1" dirty="0" err="1">
                <a:solidFill>
                  <a:schemeClr val="accent3">
                    <a:lumMod val="50000"/>
                  </a:schemeClr>
                </a:solidFill>
                <a:latin typeface="Calibri" pitchFamily="18"/>
                <a:ea typeface="SimSun" pitchFamily="2"/>
                <a:cs typeface="Mangal" pitchFamily="2"/>
              </a:rPr>
              <a:t>configurations</a:t>
            </a:r>
            <a:endParaRPr lang="el-GR" sz="2000" b="1" dirty="0">
              <a:solidFill>
                <a:schemeClr val="accent3">
                  <a:lumMod val="50000"/>
                </a:schemeClr>
              </a:solidFill>
              <a:latin typeface="Calibri" pitchFamily="18"/>
              <a:ea typeface="SimSun" pitchFamily="2"/>
              <a:cs typeface="Mangal" pitchFamily="2"/>
            </a:endParaRPr>
          </a:p>
          <a:p>
            <a:pPr marL="0" lvl="1" defTabSz="829452">
              <a:buSzPct val="100000"/>
              <a:buFont typeface="Arial" pitchFamily="34" charset="0"/>
              <a:buChar char="•"/>
              <a:defRPr sz="1800" b="0" i="0" u="none" strike="noStrike" kern="0" cap="none" spc="0" baseline="0">
                <a:solidFill>
                  <a:srgbClr val="000000"/>
                </a:solidFill>
                <a:uFillTx/>
              </a:defRPr>
            </a:pPr>
            <a:r>
              <a:rPr lang="en-US" sz="2000" dirty="0">
                <a:latin typeface="Calibri" pitchFamily="18"/>
                <a:ea typeface="SimSun" pitchFamily="2"/>
                <a:cs typeface="Mangal" pitchFamily="2"/>
              </a:rPr>
              <a:t>   </a:t>
            </a:r>
            <a:r>
              <a:rPr lang="el-GR" sz="2000" dirty="0" err="1">
                <a:latin typeface="Calibri" pitchFamily="18"/>
                <a:ea typeface="SimSun" pitchFamily="2"/>
                <a:cs typeface="Mangal" pitchFamily="2"/>
              </a:rPr>
              <a:t>Minimizes</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antennas</a:t>
            </a:r>
            <a:r>
              <a:rPr lang="el-GR" sz="2000" dirty="0">
                <a:latin typeface="Calibri" pitchFamily="18"/>
                <a:ea typeface="SimSun" pitchFamily="2"/>
                <a:cs typeface="Mangal" pitchFamily="2"/>
              </a:rPr>
              <a:t> </a:t>
            </a:r>
            <a:r>
              <a:rPr lang="el-GR" sz="2000" dirty="0" err="1">
                <a:latin typeface="Calibri" pitchFamily="18"/>
                <a:ea typeface="SimSun" pitchFamily="2"/>
                <a:cs typeface="Mangal" pitchFamily="2"/>
              </a:rPr>
              <a:t>needed</a:t>
            </a:r>
            <a:endParaRPr lang="el-GR" sz="2000" dirty="0">
              <a:latin typeface="Calibri" pitchFamily="18"/>
              <a:ea typeface="SimSun" pitchFamily="2"/>
              <a:cs typeface="Mangal" pitchFamily="2"/>
            </a:endParaRPr>
          </a:p>
        </p:txBody>
      </p:sp>
      <p:sp>
        <p:nvSpPr>
          <p:cNvPr id="4" name="Left Brace 3"/>
          <p:cNvSpPr/>
          <p:nvPr/>
        </p:nvSpPr>
        <p:spPr>
          <a:xfrm>
            <a:off x="811506" y="1403945"/>
            <a:ext cx="163294" cy="888101"/>
          </a:xfrm>
          <a:prstGeom prst="leftBrace">
            <a:avLst/>
          </a:prstGeom>
        </p:spPr>
        <p:style>
          <a:lnRef idx="1">
            <a:schemeClr val="accent1"/>
          </a:lnRef>
          <a:fillRef idx="0">
            <a:schemeClr val="accent1"/>
          </a:fillRef>
          <a:effectRef idx="0">
            <a:schemeClr val="accent1"/>
          </a:effectRef>
          <a:fontRef idx="minor">
            <a:schemeClr val="tx1"/>
          </a:fontRef>
        </p:style>
        <p:txBody>
          <a:bodyPr lIns="82945" tIns="41473" rIns="82945" bIns="41473" rtlCol="0" anchor="ctr"/>
          <a:lstStyle/>
          <a:p>
            <a:pPr algn="ctr"/>
            <a:endParaRPr lang="el-GR"/>
          </a:p>
        </p:txBody>
      </p:sp>
      <p:sp>
        <p:nvSpPr>
          <p:cNvPr id="5" name="Left Brace 4"/>
          <p:cNvSpPr/>
          <p:nvPr/>
        </p:nvSpPr>
        <p:spPr>
          <a:xfrm flipH="1">
            <a:off x="7050279" y="1363525"/>
            <a:ext cx="65317" cy="888101"/>
          </a:xfrm>
          <a:prstGeom prst="leftBrace">
            <a:avLst/>
          </a:prstGeom>
        </p:spPr>
        <p:style>
          <a:lnRef idx="1">
            <a:schemeClr val="accent1"/>
          </a:lnRef>
          <a:fillRef idx="0">
            <a:schemeClr val="accent1"/>
          </a:fillRef>
          <a:effectRef idx="0">
            <a:schemeClr val="accent1"/>
          </a:effectRef>
          <a:fontRef idx="minor">
            <a:schemeClr val="tx1"/>
          </a:fontRef>
        </p:style>
        <p:txBody>
          <a:bodyPr lIns="82945" tIns="41473" rIns="82945" bIns="41473" rtlCol="0" anchor="ctr"/>
          <a:lstStyle/>
          <a:p>
            <a:pPr algn="ctr"/>
            <a:endParaRPr lang="el-GR"/>
          </a:p>
        </p:txBody>
      </p:sp>
    </p:spTree>
    <p:extLst>
      <p:ext uri="{BB962C8B-B14F-4D97-AF65-F5344CB8AC3E}">
        <p14:creationId xmlns:p14="http://schemas.microsoft.com/office/powerpoint/2010/main" val="30226808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6"/>
          <p:cNvSpPr txBox="1">
            <a:spLocks noGrp="1"/>
          </p:cNvSpPr>
          <p:nvPr>
            <p:ph type="title"/>
          </p:nvPr>
        </p:nvSpPr>
        <p:spPr>
          <a:xfrm>
            <a:off x="0" y="122203"/>
            <a:ext cx="9601446" cy="1038543"/>
          </a:xfrm>
        </p:spPr>
        <p:txBody>
          <a:bodyPr/>
          <a:lstStyle/>
          <a:p>
            <a:pPr lvl="0">
              <a:buNone/>
            </a:pPr>
            <a:r>
              <a:rPr lang="en-US" sz="3400" dirty="0"/>
              <a:t>General advice: An </a:t>
            </a:r>
            <a:r>
              <a:rPr lang="en-US" sz="3400" dirty="0"/>
              <a:t>approach for systems research</a:t>
            </a:r>
          </a:p>
        </p:txBody>
      </p:sp>
      <p:sp>
        <p:nvSpPr>
          <p:cNvPr id="3" name="Rectangle 7"/>
          <p:cNvSpPr txBox="1">
            <a:spLocks noGrp="1"/>
          </p:cNvSpPr>
          <p:nvPr>
            <p:ph idx="1"/>
          </p:nvPr>
        </p:nvSpPr>
        <p:spPr>
          <a:xfrm>
            <a:off x="259202" y="1591419"/>
            <a:ext cx="8978431" cy="4105835"/>
          </a:xfrm>
        </p:spPr>
        <p:txBody>
          <a:bodyPr/>
          <a:lstStyle/>
          <a:p>
            <a:pPr marL="380958" indent="-380958">
              <a:buSzPct val="100000"/>
              <a:buAutoNum type="arabicPeriod"/>
            </a:pPr>
            <a:r>
              <a:rPr lang="en-US" sz="2200" dirty="0"/>
              <a:t>Hypothesize about requirements based on potential applications</a:t>
            </a:r>
          </a:p>
          <a:p>
            <a:pPr marL="380958" indent="-380958">
              <a:buSzPct val="100000"/>
              <a:buAutoNum type="arabicPeriod"/>
            </a:pPr>
            <a:r>
              <a:rPr lang="en-US" sz="2200" dirty="0"/>
              <a:t>Explore design space based on these requirements</a:t>
            </a:r>
          </a:p>
          <a:p>
            <a:pPr marL="380958" indent="-380958">
              <a:buSzPct val="100000"/>
              <a:buAutoNum type="arabicPeriod"/>
            </a:pPr>
            <a:r>
              <a:rPr lang="en-US" sz="2200" dirty="0"/>
              <a:t>Develop hardware platform for experimentation</a:t>
            </a:r>
          </a:p>
          <a:p>
            <a:pPr marL="380958" indent="-380958">
              <a:buSzPct val="100000"/>
              <a:buAutoNum type="arabicPeriod"/>
            </a:pPr>
            <a:r>
              <a:rPr lang="en-US" sz="2200" dirty="0"/>
              <a:t>Build test applications on top of hardware platform</a:t>
            </a:r>
          </a:p>
          <a:p>
            <a:pPr marL="380958" indent="-380958">
              <a:buSzPct val="100000"/>
              <a:buAutoNum type="arabicPeriod"/>
            </a:pPr>
            <a:r>
              <a:rPr lang="en-US" sz="2200" dirty="0"/>
              <a:t>Evaluate performance characteristics of applications</a:t>
            </a:r>
          </a:p>
          <a:p>
            <a:pPr marL="380958" indent="-380958">
              <a:buSzPct val="100000"/>
              <a:buAutoNum type="arabicPeriod"/>
            </a:pPr>
            <a:r>
              <a:rPr lang="en-US" sz="2200" dirty="0"/>
              <a:t>GOTO step 1 (hopefully you’ll come up with a better set of requirements)</a:t>
            </a:r>
          </a:p>
        </p:txBody>
      </p:sp>
    </p:spTree>
    <p:extLst>
      <p:ext uri="{BB962C8B-B14F-4D97-AF65-F5344CB8AC3E}">
        <p14:creationId xmlns:p14="http://schemas.microsoft.com/office/powerpoint/2010/main" val="1727375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5"/>
          <p:cNvSpPr>
            <a:spLocks noGrp="1"/>
          </p:cNvSpPr>
          <p:nvPr>
            <p:ph type="sldNum" sz="quarter" idx="4294967295"/>
          </p:nvPr>
        </p:nvSpPr>
        <p:spPr>
          <a:xfrm>
            <a:off x="6553200" y="6248400"/>
            <a:ext cx="2133600" cy="457200"/>
          </a:xfrm>
          <a:prstGeom prst="rect">
            <a:avLst/>
          </a:prstGeom>
          <a:noFill/>
        </p:spPr>
        <p:txBody>
          <a:bodyPr lIns="91430" tIns="45715" rIns="91430" bIns="45715"/>
          <a:lstStyle>
            <a:lvl1pPr eaLnBrk="0" hangingPunct="0">
              <a:defRPr sz="1400">
                <a:solidFill>
                  <a:schemeClr val="tx1"/>
                </a:solidFill>
                <a:latin typeface="Arial" charset="0"/>
                <a:ea typeface="华文细黑" pitchFamily="1" charset="-122"/>
              </a:defRPr>
            </a:lvl1pPr>
            <a:lvl2pPr marL="742873" indent="-285720" eaLnBrk="0" hangingPunct="0">
              <a:defRPr sz="1400">
                <a:solidFill>
                  <a:schemeClr val="tx1"/>
                </a:solidFill>
                <a:latin typeface="Arial" charset="0"/>
                <a:ea typeface="华文细黑" pitchFamily="1" charset="-122"/>
              </a:defRPr>
            </a:lvl2pPr>
            <a:lvl3pPr marL="1142882" indent="-228577" eaLnBrk="0" hangingPunct="0">
              <a:defRPr sz="1400">
                <a:solidFill>
                  <a:schemeClr val="tx1"/>
                </a:solidFill>
                <a:latin typeface="Arial" charset="0"/>
                <a:ea typeface="华文细黑" pitchFamily="1" charset="-122"/>
              </a:defRPr>
            </a:lvl3pPr>
            <a:lvl4pPr marL="1600034" indent="-228577" eaLnBrk="0" hangingPunct="0">
              <a:defRPr sz="1400">
                <a:solidFill>
                  <a:schemeClr val="tx1"/>
                </a:solidFill>
                <a:latin typeface="Arial" charset="0"/>
                <a:ea typeface="华文细黑" pitchFamily="1" charset="-122"/>
              </a:defRPr>
            </a:lvl4pPr>
            <a:lvl5pPr marL="2057187" indent="-228577" eaLnBrk="0" hangingPunct="0">
              <a:defRPr sz="1400">
                <a:solidFill>
                  <a:schemeClr val="tx1"/>
                </a:solidFill>
                <a:latin typeface="Arial" charset="0"/>
                <a:ea typeface="华文细黑" pitchFamily="1" charset="-122"/>
              </a:defRPr>
            </a:lvl5pPr>
            <a:lvl6pPr marL="2514340" indent="-228577" eaLnBrk="0" fontAlgn="base" hangingPunct="0">
              <a:spcBef>
                <a:spcPct val="0"/>
              </a:spcBef>
              <a:spcAft>
                <a:spcPct val="0"/>
              </a:spcAft>
              <a:defRPr sz="1400">
                <a:solidFill>
                  <a:schemeClr val="tx1"/>
                </a:solidFill>
                <a:latin typeface="Arial" charset="0"/>
                <a:ea typeface="华文细黑" pitchFamily="1" charset="-122"/>
              </a:defRPr>
            </a:lvl6pPr>
            <a:lvl7pPr marL="2971492" indent="-228577" eaLnBrk="0" fontAlgn="base" hangingPunct="0">
              <a:spcBef>
                <a:spcPct val="0"/>
              </a:spcBef>
              <a:spcAft>
                <a:spcPct val="0"/>
              </a:spcAft>
              <a:defRPr sz="1400">
                <a:solidFill>
                  <a:schemeClr val="tx1"/>
                </a:solidFill>
                <a:latin typeface="Arial" charset="0"/>
                <a:ea typeface="华文细黑" pitchFamily="1" charset="-122"/>
              </a:defRPr>
            </a:lvl7pPr>
            <a:lvl8pPr marL="3428645" indent="-228577" eaLnBrk="0" fontAlgn="base" hangingPunct="0">
              <a:spcBef>
                <a:spcPct val="0"/>
              </a:spcBef>
              <a:spcAft>
                <a:spcPct val="0"/>
              </a:spcAft>
              <a:defRPr sz="1400">
                <a:solidFill>
                  <a:schemeClr val="tx1"/>
                </a:solidFill>
                <a:latin typeface="Arial" charset="0"/>
                <a:ea typeface="华文细黑" pitchFamily="1" charset="-122"/>
              </a:defRPr>
            </a:lvl8pPr>
            <a:lvl9pPr marL="3885797" indent="-228577"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99C89F63-4CEB-41E3-9D85-E0D1DEAE85A8}" type="slidenum">
              <a:rPr lang="zh-TW" altLang="en-US" sz="1000">
                <a:ea typeface="新細明體" pitchFamily="18" charset="-120"/>
              </a:rPr>
              <a:pPr eaLnBrk="1" hangingPunct="1"/>
              <a:t>3</a:t>
            </a:fld>
            <a:endParaRPr lang="en-US" altLang="zh-TW" sz="1000">
              <a:ea typeface="新細明體" pitchFamily="18" charset="-120"/>
            </a:endParaRPr>
          </a:p>
        </p:txBody>
      </p:sp>
      <p:sp>
        <p:nvSpPr>
          <p:cNvPr id="4099" name="Rectangle 2"/>
          <p:cNvSpPr>
            <a:spLocks noGrp="1" noChangeArrowheads="1"/>
          </p:cNvSpPr>
          <p:nvPr>
            <p:ph type="title"/>
          </p:nvPr>
        </p:nvSpPr>
        <p:spPr/>
        <p:txBody>
          <a:bodyPr/>
          <a:lstStyle/>
          <a:p>
            <a:pPr eaLnBrk="1" hangingPunct="1">
              <a:buNone/>
            </a:pPr>
            <a:r>
              <a:rPr lang="en-US" altLang="zh-TW" sz="3600" b="1" dirty="0">
                <a:ea typeface="新細明體" pitchFamily="18" charset="-120"/>
              </a:rPr>
              <a:t>IEEE 802.11 Rate Adaptation</a:t>
            </a:r>
          </a:p>
        </p:txBody>
      </p:sp>
      <p:sp>
        <p:nvSpPr>
          <p:cNvPr id="4100" name="Rectangle 3"/>
          <p:cNvSpPr>
            <a:spLocks noGrp="1" noChangeArrowheads="1"/>
          </p:cNvSpPr>
          <p:nvPr>
            <p:ph type="body" idx="1"/>
          </p:nvPr>
        </p:nvSpPr>
        <p:spPr/>
        <p:txBody>
          <a:bodyPr/>
          <a:lstStyle/>
          <a:p>
            <a:pPr eaLnBrk="1" hangingPunct="1">
              <a:lnSpc>
                <a:spcPct val="90000"/>
              </a:lnSpc>
            </a:pPr>
            <a:r>
              <a:rPr lang="en-US" altLang="zh-TW" sz="2600">
                <a:ea typeface="新細明體" pitchFamily="18" charset="-120"/>
              </a:rPr>
              <a:t>The 802.11 a/b/g/n standards allow the use of multiple transmission rates</a:t>
            </a:r>
          </a:p>
          <a:p>
            <a:pPr lvl="1" eaLnBrk="1" hangingPunct="1">
              <a:lnSpc>
                <a:spcPct val="90000"/>
              </a:lnSpc>
            </a:pPr>
            <a:r>
              <a:rPr lang="en-US" altLang="zh-TW" sz="2000">
                <a:ea typeface="新細明體" pitchFamily="18" charset="-120"/>
              </a:rPr>
              <a:t>802.11b, 4 rate options (1,2,5.5,11Mbps)</a:t>
            </a:r>
          </a:p>
          <a:p>
            <a:pPr lvl="1" eaLnBrk="1" hangingPunct="1">
              <a:lnSpc>
                <a:spcPct val="90000"/>
              </a:lnSpc>
            </a:pPr>
            <a:r>
              <a:rPr lang="en-US" altLang="zh-TW" sz="2000">
                <a:ea typeface="新細明體" pitchFamily="18" charset="-120"/>
              </a:rPr>
              <a:t>802.11a, 8 rate options (6,9,12,18,24,36,48,54 Mbps)</a:t>
            </a:r>
          </a:p>
          <a:p>
            <a:pPr lvl="1" eaLnBrk="1" hangingPunct="1">
              <a:lnSpc>
                <a:spcPct val="90000"/>
              </a:lnSpc>
            </a:pPr>
            <a:r>
              <a:rPr lang="en-US" altLang="zh-TW" sz="2000">
                <a:ea typeface="新細明體" pitchFamily="18" charset="-120"/>
              </a:rPr>
              <a:t>802.11g, 12 rate options (11a set + 11b set)</a:t>
            </a:r>
          </a:p>
          <a:p>
            <a:pPr lvl="1" eaLnBrk="1" hangingPunct="1">
              <a:lnSpc>
                <a:spcPct val="90000"/>
              </a:lnSpc>
            </a:pPr>
            <a:endParaRPr lang="en-US" altLang="zh-TW" sz="2000">
              <a:ea typeface="新細明體" pitchFamily="18" charset="-120"/>
            </a:endParaRPr>
          </a:p>
          <a:p>
            <a:pPr eaLnBrk="1" hangingPunct="1">
              <a:lnSpc>
                <a:spcPct val="90000"/>
              </a:lnSpc>
            </a:pPr>
            <a:r>
              <a:rPr lang="en-US" altLang="zh-TW" sz="2600">
                <a:ea typeface="新細明體" pitchFamily="18" charset="-120"/>
              </a:rPr>
              <a:t>The method to select the transmission rate in real time is called “Rate Adaptation”</a:t>
            </a:r>
          </a:p>
          <a:p>
            <a:pPr eaLnBrk="1" hangingPunct="1">
              <a:lnSpc>
                <a:spcPct val="90000"/>
              </a:lnSpc>
            </a:pPr>
            <a:endParaRPr lang="en-US" altLang="zh-TW" sz="2200">
              <a:ea typeface="新細明體" pitchFamily="18" charset="-120"/>
            </a:endParaRPr>
          </a:p>
          <a:p>
            <a:pPr eaLnBrk="1" hangingPunct="1">
              <a:lnSpc>
                <a:spcPct val="90000"/>
              </a:lnSpc>
            </a:pPr>
            <a:r>
              <a:rPr lang="en-US" altLang="zh-TW" sz="2600">
                <a:ea typeface="新細明體" pitchFamily="18" charset="-120"/>
              </a:rPr>
              <a:t>Rate adaptation is</a:t>
            </a:r>
            <a:r>
              <a:rPr lang="en-US" altLang="zh-TW" sz="2200">
                <a:ea typeface="新細明體" pitchFamily="18" charset="-120"/>
              </a:rPr>
              <a:t> </a:t>
            </a:r>
            <a:r>
              <a:rPr lang="en-US" altLang="zh-TW" sz="2600">
                <a:ea typeface="新細明體" pitchFamily="18" charset="-120"/>
              </a:rPr>
              <a:t>important yet</a:t>
            </a:r>
            <a:r>
              <a:rPr lang="en-US" altLang="zh-TW" sz="2200">
                <a:ea typeface="新細明體" pitchFamily="18" charset="-120"/>
              </a:rPr>
              <a:t> </a:t>
            </a:r>
            <a:r>
              <a:rPr lang="en-US" altLang="zh-TW" sz="2600" i="1" u="sng">
                <a:ea typeface="新細明體" pitchFamily="18" charset="-120"/>
              </a:rPr>
              <a:t>unspecified</a:t>
            </a:r>
            <a:r>
              <a:rPr lang="en-US" altLang="zh-TW" sz="2600">
                <a:ea typeface="新細明體" pitchFamily="18" charset="-120"/>
              </a:rPr>
              <a:t> by the 802.11 standards</a:t>
            </a:r>
            <a:endParaRPr lang="en-US" altLang="zh-TW" sz="2200">
              <a:ea typeface="新細明體" pitchFamily="18" charset="-120"/>
            </a:endParaRPr>
          </a:p>
          <a:p>
            <a:pPr eaLnBrk="1" hangingPunct="1">
              <a:lnSpc>
                <a:spcPct val="90000"/>
              </a:lnSpc>
            </a:pPr>
            <a:endParaRPr lang="zh-TW" altLang="en-US" sz="2200">
              <a:ea typeface="新細明體" pitchFamily="18" charset="-120"/>
            </a:endParaRPr>
          </a:p>
        </p:txBody>
      </p:sp>
    </p:spTree>
    <p:extLst>
      <p:ext uri="{BB962C8B-B14F-4D97-AF65-F5344CB8AC3E}">
        <p14:creationId xmlns:p14="http://schemas.microsoft.com/office/powerpoint/2010/main" val="3335796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545D5D1-40F0-4878-93AC-ED7CD393BCBD}" type="slidenum">
              <a:rPr lang="el-GR"/>
              <a:pPr>
                <a:defRPr/>
              </a:pPr>
              <a:t>30</a:t>
            </a:fld>
            <a:endParaRPr lang="el-GR"/>
          </a:p>
        </p:txBody>
      </p:sp>
      <p:sp>
        <p:nvSpPr>
          <p:cNvPr id="72707" name="Rectangle 2"/>
          <p:cNvSpPr>
            <a:spLocks noGrp="1" noChangeArrowheads="1"/>
          </p:cNvSpPr>
          <p:nvPr>
            <p:ph type="title"/>
          </p:nvPr>
        </p:nvSpPr>
        <p:spPr>
          <a:xfrm>
            <a:off x="-1219200" y="0"/>
            <a:ext cx="9324975" cy="1249363"/>
          </a:xfrm>
        </p:spPr>
        <p:txBody>
          <a:bodyPr/>
          <a:lstStyle/>
          <a:p>
            <a:pPr eaLnBrk="1" hangingPunct="1"/>
            <a:r>
              <a:rPr lang="en-US" sz="3200" smtClean="0"/>
              <a:t>A</a:t>
            </a:r>
            <a:r>
              <a:rPr lang="el-GR" sz="3200" smtClean="0"/>
              <a:t>utonomous </a:t>
            </a:r>
            <a:r>
              <a:rPr lang="en-US" sz="3200" smtClean="0"/>
              <a:t>N</a:t>
            </a:r>
            <a:r>
              <a:rPr lang="el-GR" sz="3200" smtClean="0"/>
              <a:t>etwork</a:t>
            </a:r>
            <a:r>
              <a:rPr lang="en-US" sz="3200" smtClean="0"/>
              <a:t>ing Systems</a:t>
            </a:r>
            <a:endParaRPr lang="el-GR" sz="3200" smtClean="0"/>
          </a:p>
        </p:txBody>
      </p:sp>
      <p:sp>
        <p:nvSpPr>
          <p:cNvPr id="72708" name="Rectangle 3"/>
          <p:cNvSpPr>
            <a:spLocks noGrp="1" noChangeArrowheads="1"/>
          </p:cNvSpPr>
          <p:nvPr>
            <p:ph type="body" idx="1"/>
          </p:nvPr>
        </p:nvSpPr>
        <p:spPr>
          <a:xfrm>
            <a:off x="0" y="1295400"/>
            <a:ext cx="9677400" cy="4525963"/>
          </a:xfrm>
        </p:spPr>
        <p:txBody>
          <a:bodyPr/>
          <a:lstStyle/>
          <a:p>
            <a:pPr eaLnBrk="1" hangingPunct="1"/>
            <a:endParaRPr lang="el-GR" smtClean="0"/>
          </a:p>
          <a:p>
            <a:pPr eaLnBrk="1" hangingPunct="1"/>
            <a:r>
              <a:rPr lang="en-US" sz="2400" smtClean="0"/>
              <a:t>O</a:t>
            </a:r>
            <a:r>
              <a:rPr lang="el-GR" sz="2400" smtClean="0"/>
              <a:t>perat</a:t>
            </a:r>
            <a:r>
              <a:rPr lang="en-US" sz="2400" smtClean="0"/>
              <a:t>e</a:t>
            </a:r>
            <a:r>
              <a:rPr lang="el-GR" sz="2400" smtClean="0"/>
              <a:t> with </a:t>
            </a:r>
            <a:r>
              <a:rPr lang="el-GR" sz="2400" b="1" i="1" smtClean="0">
                <a:solidFill>
                  <a:srgbClr val="00B050"/>
                </a:solidFill>
              </a:rPr>
              <a:t>minimum human intervention</a:t>
            </a:r>
            <a:endParaRPr lang="en-US" sz="2400" b="1" i="1" smtClean="0">
              <a:solidFill>
                <a:srgbClr val="00B050"/>
              </a:solidFill>
            </a:endParaRPr>
          </a:p>
          <a:p>
            <a:pPr eaLnBrk="1" hangingPunct="1"/>
            <a:r>
              <a:rPr lang="el-GR" sz="2400" smtClean="0"/>
              <a:t>Capable</a:t>
            </a:r>
            <a:r>
              <a:rPr lang="en-US" sz="2400" smtClean="0"/>
              <a:t> </a:t>
            </a:r>
            <a:r>
              <a:rPr lang="el-GR" sz="2400" smtClean="0"/>
              <a:t>of </a:t>
            </a:r>
            <a:endParaRPr lang="en-US" sz="2400" smtClean="0"/>
          </a:p>
          <a:p>
            <a:pPr lvl="1" eaLnBrk="1" hangingPunct="1"/>
            <a:r>
              <a:rPr lang="en-US" sz="2400" smtClean="0"/>
              <a:t>D</a:t>
            </a:r>
            <a:r>
              <a:rPr lang="el-GR" sz="2400" smtClean="0"/>
              <a:t>etecting impending </a:t>
            </a:r>
            <a:r>
              <a:rPr lang="el-GR" sz="2400" b="1" smtClean="0">
                <a:solidFill>
                  <a:srgbClr val="C00000"/>
                </a:solidFill>
              </a:rPr>
              <a:t>violations of the service requirements</a:t>
            </a:r>
            <a:endParaRPr lang="en-US" sz="2400" b="1" smtClean="0">
              <a:solidFill>
                <a:srgbClr val="C00000"/>
              </a:solidFill>
            </a:endParaRPr>
          </a:p>
          <a:p>
            <a:pPr lvl="1" eaLnBrk="1" hangingPunct="1"/>
            <a:r>
              <a:rPr lang="el-GR" sz="2400" b="1" i="1" smtClean="0">
                <a:solidFill>
                  <a:srgbClr val="00B050"/>
                </a:solidFill>
              </a:rPr>
              <a:t>Reconfiguring</a:t>
            </a:r>
            <a:r>
              <a:rPr lang="en-US" sz="2400" smtClean="0"/>
              <a:t> </a:t>
            </a:r>
            <a:r>
              <a:rPr lang="el-GR" sz="2400" smtClean="0"/>
              <a:t>themselves</a:t>
            </a:r>
            <a:endParaRPr lang="en-US" sz="2400" smtClean="0"/>
          </a:p>
          <a:p>
            <a:pPr lvl="1" eaLnBrk="1" hangingPunct="1"/>
            <a:r>
              <a:rPr lang="en-US" sz="2400" b="1" smtClean="0">
                <a:solidFill>
                  <a:srgbClr val="00B050"/>
                </a:solidFill>
              </a:rPr>
              <a:t>I</a:t>
            </a:r>
            <a:r>
              <a:rPr lang="el-GR" sz="2400" b="1" smtClean="0">
                <a:solidFill>
                  <a:srgbClr val="00B050"/>
                </a:solidFill>
              </a:rPr>
              <a:t>solating failed or malicious components</a:t>
            </a:r>
          </a:p>
          <a:p>
            <a:pPr eaLnBrk="1" hangingPunct="1"/>
            <a:endParaRPr lang="el-GR" smtClean="0"/>
          </a:p>
        </p:txBody>
      </p:sp>
    </p:spTree>
    <p:extLst>
      <p:ext uri="{BB962C8B-B14F-4D97-AF65-F5344CB8AC3E}">
        <p14:creationId xmlns:p14="http://schemas.microsoft.com/office/powerpoint/2010/main" val="12141594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653FD89-8D22-4615-83A9-723C015E093B}" type="slidenum">
              <a:rPr lang="el-GR"/>
              <a:pPr>
                <a:defRPr/>
              </a:pPr>
              <a:t>31</a:t>
            </a:fld>
            <a:endParaRPr lang="el-GR"/>
          </a:p>
        </p:txBody>
      </p:sp>
      <p:sp>
        <p:nvSpPr>
          <p:cNvPr id="73731" name="Rectangle 2"/>
          <p:cNvSpPr>
            <a:spLocks noGrp="1" noChangeArrowheads="1"/>
          </p:cNvSpPr>
          <p:nvPr>
            <p:ph type="title"/>
          </p:nvPr>
        </p:nvSpPr>
        <p:spPr>
          <a:xfrm>
            <a:off x="0" y="0"/>
            <a:ext cx="8229600" cy="1143000"/>
          </a:xfrm>
        </p:spPr>
        <p:txBody>
          <a:bodyPr/>
          <a:lstStyle/>
          <a:p>
            <a:pPr eaLnBrk="1" hangingPunct="1"/>
            <a:r>
              <a:rPr lang="en-US" sz="4000" smtClean="0"/>
              <a:t>Issues in Wireless Networks</a:t>
            </a:r>
            <a:endParaRPr lang="el-GR" sz="4000" smtClean="0"/>
          </a:p>
        </p:txBody>
      </p:sp>
      <p:sp>
        <p:nvSpPr>
          <p:cNvPr id="366595" name="Rectangle 3"/>
          <p:cNvSpPr>
            <a:spLocks noGrp="1" noChangeArrowheads="1"/>
          </p:cNvSpPr>
          <p:nvPr>
            <p:ph type="body" idx="1"/>
          </p:nvPr>
        </p:nvSpPr>
        <p:spPr>
          <a:xfrm>
            <a:off x="0" y="1371600"/>
            <a:ext cx="9448800" cy="4525963"/>
          </a:xfrm>
        </p:spPr>
        <p:txBody>
          <a:bodyPr rtlCol="0">
            <a:normAutofit fontScale="85000" lnSpcReduction="20000"/>
          </a:bodyPr>
          <a:lstStyle/>
          <a:p>
            <a:pPr eaLnBrk="1" fontAlgn="auto" hangingPunct="1">
              <a:spcAft>
                <a:spcPts val="0"/>
              </a:spcAft>
              <a:defRPr/>
            </a:pPr>
            <a:endParaRPr lang="en-US" dirty="0"/>
          </a:p>
          <a:p>
            <a:pPr eaLnBrk="1" fontAlgn="auto" hangingPunct="1">
              <a:spcAft>
                <a:spcPts val="0"/>
              </a:spcAft>
              <a:defRPr/>
            </a:pPr>
            <a:r>
              <a:rPr lang="en-US" dirty="0"/>
              <a:t>Performance</a:t>
            </a:r>
            <a:endParaRPr lang="el-GR" dirty="0"/>
          </a:p>
          <a:p>
            <a:pPr eaLnBrk="1" fontAlgn="auto" hangingPunct="1">
              <a:spcAft>
                <a:spcPts val="0"/>
              </a:spcAft>
              <a:buFont typeface="Wingdings" pitchFamily="2" charset="2"/>
              <a:buNone/>
              <a:defRPr/>
            </a:pPr>
            <a:r>
              <a:rPr lang="en-US" dirty="0"/>
              <a:t> </a:t>
            </a:r>
            <a:r>
              <a:rPr lang="en-US" dirty="0" smtClean="0"/>
              <a:t> </a:t>
            </a:r>
            <a:r>
              <a:rPr lang="en-US" dirty="0"/>
              <a:t>throughput, delay, jitter, packet </a:t>
            </a:r>
            <a:r>
              <a:rPr lang="en-US" dirty="0" smtClean="0"/>
              <a:t>losses,  </a:t>
            </a:r>
            <a:r>
              <a:rPr lang="en-US" dirty="0"/>
              <a:t>“user satisfaction</a:t>
            </a:r>
            <a:r>
              <a:rPr lang="en-US" dirty="0" smtClean="0"/>
              <a:t>”</a:t>
            </a:r>
          </a:p>
          <a:p>
            <a:pPr eaLnBrk="1" fontAlgn="auto" hangingPunct="1">
              <a:spcAft>
                <a:spcPts val="0"/>
              </a:spcAft>
              <a:buFont typeface="Wingdings" pitchFamily="2" charset="2"/>
              <a:buNone/>
              <a:defRPr/>
            </a:pPr>
            <a:r>
              <a:rPr lang="en-US" dirty="0" smtClean="0"/>
              <a:t>(i.e., QoE)</a:t>
            </a:r>
          </a:p>
          <a:p>
            <a:pPr eaLnBrk="1" fontAlgn="auto" hangingPunct="1">
              <a:spcAft>
                <a:spcPts val="0"/>
              </a:spcAft>
              <a:buFont typeface="Wingdings" pitchFamily="2" charset="2"/>
              <a:buNone/>
              <a:defRPr/>
            </a:pPr>
            <a:endParaRPr lang="en-US" dirty="0"/>
          </a:p>
          <a:p>
            <a:pPr eaLnBrk="1" fontAlgn="auto" hangingPunct="1">
              <a:spcAft>
                <a:spcPts val="0"/>
              </a:spcAft>
              <a:defRPr/>
            </a:pPr>
            <a:r>
              <a:rPr lang="en-US" dirty="0"/>
              <a:t>Connectivity </a:t>
            </a:r>
          </a:p>
          <a:p>
            <a:pPr eaLnBrk="1" fontAlgn="auto" hangingPunct="1">
              <a:spcAft>
                <a:spcPts val="0"/>
              </a:spcAft>
              <a:buFont typeface="Wingdings" pitchFamily="2" charset="2"/>
              <a:buNone/>
              <a:defRPr/>
            </a:pPr>
            <a:r>
              <a:rPr lang="en-US" dirty="0"/>
              <a:t>      roaming, coverage, capacity planning</a:t>
            </a:r>
            <a:endParaRPr lang="el-GR" dirty="0"/>
          </a:p>
          <a:p>
            <a:pPr eaLnBrk="1" fontAlgn="auto" hangingPunct="1">
              <a:spcAft>
                <a:spcPts val="0"/>
              </a:spcAft>
              <a:defRPr/>
            </a:pPr>
            <a:endParaRPr lang="en-US" dirty="0"/>
          </a:p>
          <a:p>
            <a:pPr eaLnBrk="1" fontAlgn="auto" hangingPunct="1">
              <a:spcAft>
                <a:spcPts val="0"/>
              </a:spcAft>
              <a:defRPr/>
            </a:pPr>
            <a:r>
              <a:rPr lang="en-US" dirty="0"/>
              <a:t>S</a:t>
            </a:r>
            <a:r>
              <a:rPr lang="el-GR" dirty="0" err="1"/>
              <a:t>ecurity</a:t>
            </a:r>
            <a:endParaRPr lang="el-GR" dirty="0"/>
          </a:p>
          <a:p>
            <a:pPr eaLnBrk="1" fontAlgn="auto" hangingPunct="1">
              <a:spcAft>
                <a:spcPts val="0"/>
              </a:spcAft>
              <a:buFont typeface="Wingdings" pitchFamily="2" charset="2"/>
              <a:buNone/>
              <a:defRPr/>
            </a:pPr>
            <a:r>
              <a:rPr lang="en-US" dirty="0"/>
              <a:t>      various types of attacks, </a:t>
            </a:r>
            <a:r>
              <a:rPr lang="en-US" dirty="0" smtClean="0"/>
              <a:t>vulnerabilities, privacy issues</a:t>
            </a:r>
            <a:endParaRPr lang="el-GR" dirty="0"/>
          </a:p>
        </p:txBody>
      </p:sp>
    </p:spTree>
    <p:extLst>
      <p:ext uri="{BB962C8B-B14F-4D97-AF65-F5344CB8AC3E}">
        <p14:creationId xmlns:p14="http://schemas.microsoft.com/office/powerpoint/2010/main" val="227599545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itle 1"/>
          <p:cNvSpPr>
            <a:spLocks noGrp="1"/>
          </p:cNvSpPr>
          <p:nvPr>
            <p:ph type="title"/>
          </p:nvPr>
        </p:nvSpPr>
        <p:spPr>
          <a:xfrm>
            <a:off x="-228600" y="0"/>
            <a:ext cx="8229600" cy="1143000"/>
          </a:xfrm>
        </p:spPr>
        <p:txBody>
          <a:bodyPr/>
          <a:lstStyle/>
          <a:p>
            <a:pPr eaLnBrk="1" hangingPunct="1"/>
            <a:r>
              <a:rPr lang="en-US" sz="4000" smtClean="0"/>
              <a:t>Issues in Wireless Communications</a:t>
            </a:r>
          </a:p>
        </p:txBody>
      </p:sp>
      <p:sp>
        <p:nvSpPr>
          <p:cNvPr id="3" name="Slide Number Placeholder 2"/>
          <p:cNvSpPr>
            <a:spLocks noGrp="1"/>
          </p:cNvSpPr>
          <p:nvPr>
            <p:ph type="sldNum" sz="quarter" idx="12"/>
          </p:nvPr>
        </p:nvSpPr>
        <p:spPr/>
        <p:txBody>
          <a:bodyPr/>
          <a:lstStyle/>
          <a:p>
            <a:pPr>
              <a:defRPr/>
            </a:pPr>
            <a:fld id="{24F9B884-F8B7-4E08-A946-F0F111A4691D}" type="slidenum">
              <a:rPr lang="el-GR"/>
              <a:pPr>
                <a:defRPr/>
              </a:pPr>
              <a:t>32</a:t>
            </a:fld>
            <a:endParaRPr lang="el-GR"/>
          </a:p>
        </p:txBody>
      </p:sp>
      <p:sp>
        <p:nvSpPr>
          <p:cNvPr id="74756" name="TextBox 3"/>
          <p:cNvSpPr txBox="1">
            <a:spLocks noChangeArrowheads="1"/>
          </p:cNvSpPr>
          <p:nvPr/>
        </p:nvSpPr>
        <p:spPr bwMode="auto">
          <a:xfrm>
            <a:off x="0" y="2133600"/>
            <a:ext cx="9305925" cy="2678113"/>
          </a:xfrm>
          <a:prstGeom prst="rect">
            <a:avLst/>
          </a:prstGeom>
          <a:noFill/>
          <a:ln w="9525">
            <a:noFill/>
            <a:miter lim="800000"/>
            <a:headEnd/>
            <a:tailEnd/>
          </a:ln>
        </p:spPr>
        <p:txBody>
          <a:bodyPr>
            <a:spAutoFit/>
          </a:bodyPr>
          <a:lstStyle/>
          <a:p>
            <a:pPr>
              <a:buFont typeface="Wingdings" pitchFamily="2" charset="2"/>
              <a:buChar char="F"/>
            </a:pPr>
            <a:r>
              <a:rPr lang="en-US" sz="2400"/>
              <a:t> Deal with fading and interference</a:t>
            </a:r>
          </a:p>
          <a:p>
            <a:endParaRPr lang="en-US" sz="2400"/>
          </a:p>
          <a:p>
            <a:pPr>
              <a:buFont typeface="Arial" pitchFamily="34" charset="0"/>
              <a:buChar char="•"/>
            </a:pPr>
            <a:r>
              <a:rPr lang="en-US" sz="2400"/>
              <a:t> Increase the </a:t>
            </a:r>
            <a:r>
              <a:rPr lang="en-US" sz="2400" b="1" i="1">
                <a:solidFill>
                  <a:srgbClr val="0070C0"/>
                </a:solidFill>
              </a:rPr>
              <a:t>reliability</a:t>
            </a:r>
            <a:r>
              <a:rPr lang="en-US" sz="2400" b="1" i="1"/>
              <a:t> </a:t>
            </a:r>
            <a:r>
              <a:rPr lang="en-US" sz="2400"/>
              <a:t>of the air interface</a:t>
            </a:r>
          </a:p>
          <a:p>
            <a:r>
              <a:rPr lang="en-US" sz="2400"/>
              <a:t>      increase the probability of a successful transmission</a:t>
            </a:r>
          </a:p>
          <a:p>
            <a:endParaRPr lang="en-US" sz="2400"/>
          </a:p>
          <a:p>
            <a:pPr>
              <a:buFont typeface="Arial" pitchFamily="34" charset="0"/>
              <a:buChar char="•"/>
            </a:pPr>
            <a:r>
              <a:rPr lang="en-US" sz="2400"/>
              <a:t> Increase the </a:t>
            </a:r>
            <a:r>
              <a:rPr lang="en-US" sz="2400" b="1" i="1">
                <a:solidFill>
                  <a:srgbClr val="0070C0"/>
                </a:solidFill>
              </a:rPr>
              <a:t>spectral efficiency</a:t>
            </a:r>
          </a:p>
          <a:p>
            <a:endParaRPr lang="en-US" sz="2400"/>
          </a:p>
        </p:txBody>
      </p:sp>
    </p:spTree>
    <p:extLst>
      <p:ext uri="{BB962C8B-B14F-4D97-AF65-F5344CB8AC3E}">
        <p14:creationId xmlns:p14="http://schemas.microsoft.com/office/powerpoint/2010/main" val="13940112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8D62D6B-46CF-4F17-9576-13961CF90994}" type="slidenum">
              <a:rPr lang="el-GR"/>
              <a:pPr>
                <a:defRPr/>
              </a:pPr>
              <a:t>33</a:t>
            </a:fld>
            <a:endParaRPr lang="el-GR"/>
          </a:p>
        </p:txBody>
      </p:sp>
      <p:sp>
        <p:nvSpPr>
          <p:cNvPr id="75779" name="Rectangle 2"/>
          <p:cNvSpPr>
            <a:spLocks noGrp="1" noChangeArrowheads="1"/>
          </p:cNvSpPr>
          <p:nvPr>
            <p:ph type="title"/>
          </p:nvPr>
        </p:nvSpPr>
        <p:spPr>
          <a:xfrm>
            <a:off x="-685800" y="0"/>
            <a:ext cx="9144000" cy="1216025"/>
          </a:xfrm>
        </p:spPr>
        <p:txBody>
          <a:bodyPr/>
          <a:lstStyle/>
          <a:p>
            <a:pPr eaLnBrk="1" hangingPunct="1"/>
            <a:r>
              <a:rPr lang="en-US" sz="3200" smtClean="0"/>
              <a:t>Wireless Network – Performance Improvement</a:t>
            </a:r>
            <a:endParaRPr lang="el-GR" sz="3200" smtClean="0"/>
          </a:p>
        </p:txBody>
      </p:sp>
      <p:sp>
        <p:nvSpPr>
          <p:cNvPr id="75780" name="Rectangle 3"/>
          <p:cNvSpPr>
            <a:spLocks noGrp="1" noChangeArrowheads="1"/>
          </p:cNvSpPr>
          <p:nvPr>
            <p:ph type="body" idx="1"/>
          </p:nvPr>
        </p:nvSpPr>
        <p:spPr>
          <a:xfrm>
            <a:off x="0" y="1066800"/>
            <a:ext cx="4495800" cy="5638800"/>
          </a:xfrm>
          <a:ln w="57150">
            <a:solidFill>
              <a:schemeClr val="hlink"/>
            </a:solidFill>
          </a:ln>
        </p:spPr>
        <p:txBody>
          <a:bodyPr/>
          <a:lstStyle/>
          <a:p>
            <a:pPr eaLnBrk="1" hangingPunct="1">
              <a:lnSpc>
                <a:spcPct val="80000"/>
              </a:lnSpc>
              <a:buFont typeface="Arial" pitchFamily="34" charset="0"/>
              <a:buNone/>
            </a:pPr>
            <a:endParaRPr lang="en-GB" sz="2400" dirty="0" smtClean="0">
              <a:solidFill>
                <a:srgbClr val="0000FF"/>
              </a:solidFill>
            </a:endParaRPr>
          </a:p>
          <a:p>
            <a:pPr eaLnBrk="1" hangingPunct="1">
              <a:lnSpc>
                <a:spcPct val="80000"/>
              </a:lnSpc>
              <a:buFont typeface="Arial" pitchFamily="34" charset="0"/>
              <a:buNone/>
            </a:pPr>
            <a:r>
              <a:rPr lang="en-GB" sz="2400" b="1" dirty="0" smtClean="0"/>
              <a:t>Parameters for Control</a:t>
            </a:r>
            <a:endParaRPr lang="en-US" sz="2400" b="1" dirty="0" smtClean="0"/>
          </a:p>
          <a:p>
            <a:pPr eaLnBrk="1" hangingPunct="1">
              <a:lnSpc>
                <a:spcPct val="80000"/>
              </a:lnSpc>
            </a:pPr>
            <a:r>
              <a:rPr lang="en-US" sz="2400" dirty="0" smtClean="0"/>
              <a:t>Data rate</a:t>
            </a:r>
          </a:p>
          <a:p>
            <a:pPr eaLnBrk="1" hangingPunct="1">
              <a:lnSpc>
                <a:spcPct val="80000"/>
              </a:lnSpc>
            </a:pPr>
            <a:r>
              <a:rPr lang="en-US" sz="2400" dirty="0" smtClean="0"/>
              <a:t>Channel</a:t>
            </a:r>
          </a:p>
          <a:p>
            <a:pPr eaLnBrk="1" hangingPunct="1">
              <a:lnSpc>
                <a:spcPct val="80000"/>
              </a:lnSpc>
            </a:pPr>
            <a:r>
              <a:rPr lang="en-US" sz="2400" dirty="0" smtClean="0"/>
              <a:t>Network interfaces &amp; overlay networks</a:t>
            </a:r>
          </a:p>
          <a:p>
            <a:pPr eaLnBrk="1" hangingPunct="1">
              <a:lnSpc>
                <a:spcPct val="80000"/>
              </a:lnSpc>
            </a:pPr>
            <a:r>
              <a:rPr lang="en-US" sz="2400" dirty="0" smtClean="0"/>
              <a:t>Transmission power</a:t>
            </a:r>
          </a:p>
          <a:p>
            <a:pPr eaLnBrk="1" hangingPunct="1">
              <a:lnSpc>
                <a:spcPct val="80000"/>
              </a:lnSpc>
            </a:pPr>
            <a:r>
              <a:rPr lang="en-US" sz="2400" dirty="0" smtClean="0"/>
              <a:t>Carrier sense threshold</a:t>
            </a:r>
          </a:p>
          <a:p>
            <a:pPr eaLnBrk="1" hangingPunct="1">
              <a:lnSpc>
                <a:spcPct val="80000"/>
              </a:lnSpc>
            </a:pPr>
            <a:r>
              <a:rPr lang="en-US" sz="2400" dirty="0" smtClean="0"/>
              <a:t>Directional antennas, cognitive intelligent radios, software-defined radios</a:t>
            </a:r>
          </a:p>
          <a:p>
            <a:pPr eaLnBrk="1" hangingPunct="1">
              <a:lnSpc>
                <a:spcPct val="80000"/>
              </a:lnSpc>
            </a:pPr>
            <a:r>
              <a:rPr lang="en-US" sz="2400" dirty="0" smtClean="0"/>
              <a:t>Node placement</a:t>
            </a:r>
          </a:p>
          <a:p>
            <a:pPr eaLnBrk="1" hangingPunct="1">
              <a:lnSpc>
                <a:spcPct val="80000"/>
              </a:lnSpc>
            </a:pPr>
            <a:r>
              <a:rPr lang="en-US" sz="2400" dirty="0" smtClean="0"/>
              <a:t>Architectures</a:t>
            </a:r>
          </a:p>
          <a:p>
            <a:pPr eaLnBrk="1" hangingPunct="1">
              <a:lnSpc>
                <a:spcPct val="80000"/>
              </a:lnSpc>
            </a:pPr>
            <a:r>
              <a:rPr lang="en-US" sz="2400" dirty="0" smtClean="0"/>
              <a:t>MAC protocols</a:t>
            </a:r>
          </a:p>
          <a:p>
            <a:pPr eaLnBrk="1" hangingPunct="1">
              <a:lnSpc>
                <a:spcPct val="80000"/>
              </a:lnSpc>
            </a:pPr>
            <a:r>
              <a:rPr lang="en-US" sz="2400" dirty="0" smtClean="0"/>
              <a:t>Markets, </a:t>
            </a:r>
            <a:r>
              <a:rPr lang="en-US" sz="2400" dirty="0" err="1" smtClean="0"/>
              <a:t>coallitions</a:t>
            </a:r>
            <a:r>
              <a:rPr lang="en-US" sz="2400" dirty="0" smtClean="0"/>
              <a:t> among operators, various services</a:t>
            </a:r>
            <a:endParaRPr lang="el-GR" sz="2400" dirty="0" smtClean="0"/>
          </a:p>
        </p:txBody>
      </p:sp>
      <p:sp>
        <p:nvSpPr>
          <p:cNvPr id="75781" name="Text Box 6"/>
          <p:cNvSpPr txBox="1">
            <a:spLocks noChangeArrowheads="1"/>
          </p:cNvSpPr>
          <p:nvPr/>
        </p:nvSpPr>
        <p:spPr bwMode="auto">
          <a:xfrm>
            <a:off x="4800600" y="1981200"/>
            <a:ext cx="3589338" cy="2614613"/>
          </a:xfrm>
          <a:prstGeom prst="rect">
            <a:avLst/>
          </a:prstGeom>
          <a:noFill/>
          <a:ln w="57150">
            <a:solidFill>
              <a:srgbClr val="FF0000"/>
            </a:solidFill>
            <a:miter lim="800000"/>
            <a:headEnd/>
            <a:tailEnd/>
          </a:ln>
        </p:spPr>
        <p:txBody>
          <a:bodyPr wrap="none">
            <a:spAutoFit/>
          </a:bodyPr>
          <a:lstStyle/>
          <a:p>
            <a:r>
              <a:rPr lang="en-GB" sz="2400" b="1"/>
              <a:t>Mechanisms</a:t>
            </a:r>
            <a:endParaRPr lang="en-US" sz="2400" b="1"/>
          </a:p>
          <a:p>
            <a:pPr>
              <a:buFontTx/>
              <a:buChar char="•"/>
            </a:pPr>
            <a:r>
              <a:rPr lang="en-US" sz="2400"/>
              <a:t> Dynamic adaptation</a:t>
            </a:r>
          </a:p>
          <a:p>
            <a:pPr lvl="1"/>
            <a:r>
              <a:rPr lang="en-US" sz="2400"/>
              <a:t>Online, on-the-fly</a:t>
            </a:r>
          </a:p>
          <a:p>
            <a:endParaRPr lang="en-US" sz="2400"/>
          </a:p>
          <a:p>
            <a:pPr>
              <a:buFontTx/>
              <a:buChar char="•"/>
            </a:pPr>
            <a:r>
              <a:rPr lang="en-US" sz="2400"/>
              <a:t> Capacity planning</a:t>
            </a:r>
          </a:p>
          <a:p>
            <a:pPr lvl="1"/>
            <a:r>
              <a:rPr lang="en-US" sz="2400"/>
              <a:t>Proactive, offline</a:t>
            </a:r>
            <a:endParaRPr lang="el-GR" sz="2400"/>
          </a:p>
          <a:p>
            <a:endParaRPr lang="en-US"/>
          </a:p>
        </p:txBody>
      </p:sp>
    </p:spTree>
    <p:extLst>
      <p:ext uri="{BB962C8B-B14F-4D97-AF65-F5344CB8AC3E}">
        <p14:creationId xmlns:p14="http://schemas.microsoft.com/office/powerpoint/2010/main" val="367549718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7529FC9-FADD-4B62-B844-C8FDA35446BB}" type="slidenum">
              <a:rPr lang="el-GR"/>
              <a:pPr>
                <a:defRPr/>
              </a:pPr>
              <a:t>34</a:t>
            </a:fld>
            <a:endParaRPr lang="el-GR"/>
          </a:p>
        </p:txBody>
      </p:sp>
      <p:sp>
        <p:nvSpPr>
          <p:cNvPr id="76803" name="Rectangle 2"/>
          <p:cNvSpPr>
            <a:spLocks noGrp="1" noChangeArrowheads="1"/>
          </p:cNvSpPr>
          <p:nvPr>
            <p:ph type="title"/>
          </p:nvPr>
        </p:nvSpPr>
        <p:spPr>
          <a:xfrm>
            <a:off x="-838200" y="0"/>
            <a:ext cx="8229600" cy="1143000"/>
          </a:xfrm>
        </p:spPr>
        <p:txBody>
          <a:bodyPr/>
          <a:lstStyle/>
          <a:p>
            <a:pPr eaLnBrk="1" hangingPunct="1"/>
            <a:r>
              <a:rPr lang="en-US" smtClean="0"/>
              <a:t>Increasing capacity</a:t>
            </a:r>
            <a:endParaRPr lang="el-GR" smtClean="0"/>
          </a:p>
        </p:txBody>
      </p:sp>
      <p:sp>
        <p:nvSpPr>
          <p:cNvPr id="369667" name="Rectangle 3"/>
          <p:cNvSpPr>
            <a:spLocks noGrp="1" noChangeArrowheads="1"/>
          </p:cNvSpPr>
          <p:nvPr>
            <p:ph type="body" idx="1"/>
          </p:nvPr>
        </p:nvSpPr>
        <p:spPr>
          <a:xfrm>
            <a:off x="0" y="1700213"/>
            <a:ext cx="9525000" cy="4525962"/>
          </a:xfrm>
        </p:spPr>
        <p:txBody>
          <a:bodyPr rtlCol="0">
            <a:normAutofit fontScale="77500" lnSpcReduction="20000"/>
          </a:bodyPr>
          <a:lstStyle/>
          <a:p>
            <a:pPr eaLnBrk="1" fontAlgn="auto" hangingPunct="1">
              <a:lnSpc>
                <a:spcPct val="80000"/>
              </a:lnSpc>
              <a:spcAft>
                <a:spcPts val="0"/>
              </a:spcAft>
              <a:defRPr/>
            </a:pPr>
            <a:endParaRPr lang="en-US" sz="2000" dirty="0"/>
          </a:p>
          <a:p>
            <a:pPr eaLnBrk="1" fontAlgn="auto" hangingPunct="1">
              <a:lnSpc>
                <a:spcPct val="80000"/>
              </a:lnSpc>
              <a:spcAft>
                <a:spcPts val="0"/>
              </a:spcAft>
              <a:defRPr/>
            </a:pPr>
            <a:r>
              <a:rPr lang="en-US" b="1" dirty="0">
                <a:solidFill>
                  <a:srgbClr val="CCCC00"/>
                </a:solidFill>
              </a:rPr>
              <a:t>Efficient spectrum utilization</a:t>
            </a:r>
            <a:r>
              <a:rPr lang="en-US" dirty="0"/>
              <a:t>   issue of primary importance</a:t>
            </a:r>
          </a:p>
          <a:p>
            <a:pPr eaLnBrk="1" fontAlgn="auto" hangingPunct="1">
              <a:lnSpc>
                <a:spcPct val="80000"/>
              </a:lnSpc>
              <a:spcAft>
                <a:spcPts val="0"/>
              </a:spcAft>
              <a:defRPr/>
            </a:pPr>
            <a:endParaRPr lang="en-US" dirty="0"/>
          </a:p>
          <a:p>
            <a:pPr eaLnBrk="1" fontAlgn="auto" hangingPunct="1">
              <a:lnSpc>
                <a:spcPct val="80000"/>
              </a:lnSpc>
              <a:spcAft>
                <a:spcPts val="0"/>
              </a:spcAft>
              <a:defRPr/>
            </a:pPr>
            <a:r>
              <a:rPr lang="en-US" dirty="0"/>
              <a:t>Increase capacity and mitigate impairments caused by</a:t>
            </a:r>
          </a:p>
          <a:p>
            <a:pPr lvl="1" eaLnBrk="1" fontAlgn="auto" hangingPunct="1">
              <a:lnSpc>
                <a:spcPct val="80000"/>
              </a:lnSpc>
              <a:spcAft>
                <a:spcPts val="0"/>
              </a:spcAft>
              <a:defRPr/>
            </a:pPr>
            <a:r>
              <a:rPr lang="en-US" b="1" dirty="0" smtClean="0"/>
              <a:t>Fading, delay spread co-channel interference</a:t>
            </a:r>
          </a:p>
          <a:p>
            <a:pPr lvl="1" eaLnBrk="1" fontAlgn="auto" hangingPunct="1">
              <a:lnSpc>
                <a:spcPct val="80000"/>
              </a:lnSpc>
              <a:spcAft>
                <a:spcPts val="0"/>
              </a:spcAft>
              <a:defRPr/>
            </a:pPr>
            <a:r>
              <a:rPr lang="en-US" b="1" dirty="0" smtClean="0"/>
              <a:t>Use multiple-antenna systems</a:t>
            </a:r>
            <a:endParaRPr lang="en-US" b="1" dirty="0"/>
          </a:p>
          <a:p>
            <a:pPr eaLnBrk="1" fontAlgn="auto" hangingPunct="1">
              <a:lnSpc>
                <a:spcPct val="80000"/>
              </a:lnSpc>
              <a:spcAft>
                <a:spcPts val="0"/>
              </a:spcAft>
              <a:defRPr/>
            </a:pPr>
            <a:endParaRPr lang="en-US" dirty="0"/>
          </a:p>
          <a:p>
            <a:pPr eaLnBrk="1" fontAlgn="auto" hangingPunct="1">
              <a:lnSpc>
                <a:spcPct val="80000"/>
              </a:lnSpc>
              <a:spcAft>
                <a:spcPts val="0"/>
              </a:spcAft>
              <a:defRPr/>
            </a:pPr>
            <a:r>
              <a:rPr lang="el-GR" dirty="0" err="1"/>
              <a:t>At</a:t>
            </a:r>
            <a:r>
              <a:rPr lang="el-GR" dirty="0"/>
              <a:t> </a:t>
            </a:r>
            <a:r>
              <a:rPr lang="el-GR" dirty="0" err="1"/>
              <a:t>the</a:t>
            </a:r>
            <a:r>
              <a:rPr lang="el-GR" dirty="0"/>
              <a:t> </a:t>
            </a:r>
            <a:r>
              <a:rPr lang="el-GR" dirty="0" err="1"/>
              <a:t>physical</a:t>
            </a:r>
            <a:r>
              <a:rPr lang="el-GR" dirty="0"/>
              <a:t> </a:t>
            </a:r>
            <a:r>
              <a:rPr lang="el-GR" dirty="0" err="1"/>
              <a:t>layer</a:t>
            </a:r>
            <a:r>
              <a:rPr lang="el-GR" dirty="0"/>
              <a:t>, </a:t>
            </a:r>
            <a:r>
              <a:rPr lang="el-GR" dirty="0" err="1"/>
              <a:t>advanced</a:t>
            </a:r>
            <a:r>
              <a:rPr lang="el-GR" dirty="0"/>
              <a:t> </a:t>
            </a:r>
            <a:r>
              <a:rPr lang="el-GR" dirty="0" err="1"/>
              <a:t>radio</a:t>
            </a:r>
            <a:r>
              <a:rPr lang="el-GR" dirty="0"/>
              <a:t> </a:t>
            </a:r>
            <a:r>
              <a:rPr lang="el-GR" dirty="0" err="1"/>
              <a:t>technologies</a:t>
            </a:r>
            <a:r>
              <a:rPr lang="el-GR" dirty="0"/>
              <a:t>, </a:t>
            </a:r>
            <a:r>
              <a:rPr lang="el-GR" dirty="0" err="1"/>
              <a:t>such</a:t>
            </a:r>
            <a:r>
              <a:rPr lang="el-GR" dirty="0"/>
              <a:t> </a:t>
            </a:r>
            <a:r>
              <a:rPr lang="el-GR" dirty="0" err="1"/>
              <a:t>as</a:t>
            </a:r>
            <a:r>
              <a:rPr lang="en-US" dirty="0"/>
              <a:t> </a:t>
            </a:r>
            <a:endParaRPr lang="en-US" dirty="0" smtClean="0"/>
          </a:p>
          <a:p>
            <a:pPr lvl="1" eaLnBrk="1" fontAlgn="auto" hangingPunct="1">
              <a:lnSpc>
                <a:spcPct val="80000"/>
              </a:lnSpc>
              <a:spcAft>
                <a:spcPts val="0"/>
              </a:spcAft>
              <a:defRPr/>
            </a:pPr>
            <a:r>
              <a:rPr lang="en-US" dirty="0" smtClean="0"/>
              <a:t>Physical layer techniques (e.g., OFDM, and for small distances UWB)</a:t>
            </a:r>
            <a:endParaRPr lang="en-US" dirty="0"/>
          </a:p>
          <a:p>
            <a:pPr lvl="1" eaLnBrk="1" fontAlgn="auto" hangingPunct="1">
              <a:lnSpc>
                <a:spcPct val="80000"/>
              </a:lnSpc>
              <a:spcAft>
                <a:spcPts val="0"/>
              </a:spcAft>
              <a:defRPr/>
            </a:pPr>
            <a:r>
              <a:rPr lang="el-GR" b="1" dirty="0" err="1"/>
              <a:t>reconfigurable</a:t>
            </a:r>
            <a:r>
              <a:rPr lang="el-GR" dirty="0"/>
              <a:t> </a:t>
            </a:r>
            <a:r>
              <a:rPr lang="el-GR" dirty="0" err="1"/>
              <a:t>and</a:t>
            </a:r>
            <a:r>
              <a:rPr lang="el-GR" dirty="0"/>
              <a:t> </a:t>
            </a:r>
            <a:r>
              <a:rPr lang="el-GR" b="1" dirty="0" err="1"/>
              <a:t>frequency</a:t>
            </a:r>
            <a:r>
              <a:rPr lang="el-GR" b="1" dirty="0"/>
              <a:t>-</a:t>
            </a:r>
            <a:r>
              <a:rPr lang="el-GR" b="1" dirty="0" err="1"/>
              <a:t>agile</a:t>
            </a:r>
            <a:r>
              <a:rPr lang="el-GR" b="1" dirty="0"/>
              <a:t> </a:t>
            </a:r>
            <a:r>
              <a:rPr lang="el-GR" dirty="0" err="1"/>
              <a:t>radios</a:t>
            </a:r>
            <a:endParaRPr lang="en-US" dirty="0"/>
          </a:p>
          <a:p>
            <a:pPr lvl="1" eaLnBrk="1" fontAlgn="auto" hangingPunct="1">
              <a:lnSpc>
                <a:spcPct val="80000"/>
              </a:lnSpc>
              <a:spcAft>
                <a:spcPts val="0"/>
              </a:spcAft>
              <a:defRPr/>
            </a:pPr>
            <a:r>
              <a:rPr lang="el-GR" b="1" dirty="0" err="1"/>
              <a:t>multi</a:t>
            </a:r>
            <a:r>
              <a:rPr lang="el-GR" b="1" dirty="0"/>
              <a:t>-</a:t>
            </a:r>
            <a:r>
              <a:rPr lang="el-GR" b="1" dirty="0" err="1"/>
              <a:t>channel</a:t>
            </a:r>
            <a:r>
              <a:rPr lang="el-GR" dirty="0"/>
              <a:t> </a:t>
            </a:r>
            <a:r>
              <a:rPr lang="el-GR" dirty="0" err="1"/>
              <a:t>and</a:t>
            </a:r>
            <a:r>
              <a:rPr lang="el-GR" dirty="0"/>
              <a:t> </a:t>
            </a:r>
            <a:r>
              <a:rPr lang="el-GR" b="1" dirty="0" err="1"/>
              <a:t>multi</a:t>
            </a:r>
            <a:r>
              <a:rPr lang="el-GR" b="1" dirty="0"/>
              <a:t>-</a:t>
            </a:r>
            <a:r>
              <a:rPr lang="el-GR" b="1" dirty="0" err="1"/>
              <a:t>radio</a:t>
            </a:r>
            <a:r>
              <a:rPr lang="el-GR" b="1" dirty="0"/>
              <a:t> </a:t>
            </a:r>
            <a:r>
              <a:rPr lang="el-GR" dirty="0" err="1"/>
              <a:t>systems</a:t>
            </a:r>
            <a:endParaRPr lang="en-US" dirty="0"/>
          </a:p>
          <a:p>
            <a:pPr lvl="1" eaLnBrk="1" fontAlgn="auto" hangingPunct="1">
              <a:lnSpc>
                <a:spcPct val="80000"/>
              </a:lnSpc>
              <a:spcAft>
                <a:spcPts val="0"/>
              </a:spcAft>
              <a:defRPr/>
            </a:pPr>
            <a:r>
              <a:rPr lang="el-GR" b="1" dirty="0" err="1"/>
              <a:t>directional</a:t>
            </a:r>
            <a:r>
              <a:rPr lang="el-GR" b="1" dirty="0"/>
              <a:t> </a:t>
            </a:r>
            <a:r>
              <a:rPr lang="el-GR" dirty="0" err="1"/>
              <a:t>and</a:t>
            </a:r>
            <a:r>
              <a:rPr lang="el-GR" dirty="0"/>
              <a:t> </a:t>
            </a:r>
            <a:r>
              <a:rPr lang="el-GR" b="1" dirty="0" err="1"/>
              <a:t>smart</a:t>
            </a:r>
            <a:r>
              <a:rPr lang="el-GR" b="1" dirty="0"/>
              <a:t> </a:t>
            </a:r>
            <a:r>
              <a:rPr lang="el-GR" b="1" dirty="0" err="1" smtClean="0"/>
              <a:t>antennas</a:t>
            </a:r>
            <a:r>
              <a:rPr lang="en-US" b="1" dirty="0" smtClean="0"/>
              <a:t> (e.g., multiple antenna)</a:t>
            </a:r>
          </a:p>
          <a:p>
            <a:pPr lvl="1" eaLnBrk="1" fontAlgn="auto" hangingPunct="1">
              <a:lnSpc>
                <a:spcPct val="80000"/>
              </a:lnSpc>
              <a:spcAft>
                <a:spcPts val="0"/>
              </a:spcAft>
              <a:defRPr/>
            </a:pPr>
            <a:r>
              <a:rPr lang="en-US" dirty="0" smtClean="0"/>
              <a:t>Antenna diversity</a:t>
            </a:r>
            <a:endParaRPr lang="en-US" dirty="0"/>
          </a:p>
          <a:p>
            <a:pPr eaLnBrk="1" fontAlgn="auto" hangingPunct="1">
              <a:lnSpc>
                <a:spcPct val="80000"/>
              </a:lnSpc>
              <a:spcAft>
                <a:spcPts val="0"/>
              </a:spcAft>
              <a:defRPr/>
            </a:pPr>
            <a:r>
              <a:rPr lang="en-US" dirty="0"/>
              <a:t>Need to be integrated with the MAC and routing </a:t>
            </a:r>
            <a:r>
              <a:rPr lang="en-US" dirty="0" smtClean="0"/>
              <a:t>protocols</a:t>
            </a:r>
          </a:p>
          <a:p>
            <a:pPr eaLnBrk="1" fontAlgn="auto" hangingPunct="1">
              <a:lnSpc>
                <a:spcPct val="80000"/>
              </a:lnSpc>
              <a:spcAft>
                <a:spcPts val="0"/>
              </a:spcAft>
              <a:defRPr/>
            </a:pPr>
            <a:r>
              <a:rPr lang="en-US" b="1" dirty="0" smtClean="0">
                <a:solidFill>
                  <a:schemeClr val="tx2">
                    <a:lumMod val="60000"/>
                    <a:lumOff val="40000"/>
                  </a:schemeClr>
                </a:solidFill>
              </a:rPr>
              <a:t>New access paradigms &amp; markets!</a:t>
            </a:r>
            <a:endParaRPr lang="el-GR" b="1" dirty="0">
              <a:solidFill>
                <a:schemeClr val="tx2">
                  <a:lumMod val="60000"/>
                  <a:lumOff val="40000"/>
                </a:schemeClr>
              </a:solidFill>
            </a:endParaRPr>
          </a:p>
        </p:txBody>
      </p:sp>
    </p:spTree>
    <p:extLst>
      <p:ext uri="{BB962C8B-B14F-4D97-AF65-F5344CB8AC3E}">
        <p14:creationId xmlns:p14="http://schemas.microsoft.com/office/powerpoint/2010/main" val="375999381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AF77E5B1-8432-448D-BD8D-1D18FC2A56E4}" type="slidenum">
              <a:rPr lang="el-GR"/>
              <a:pPr>
                <a:defRPr/>
              </a:pPr>
              <a:t>35</a:t>
            </a:fld>
            <a:endParaRPr lang="el-GR"/>
          </a:p>
        </p:txBody>
      </p:sp>
      <p:sp>
        <p:nvSpPr>
          <p:cNvPr id="77827" name="Rectangle 2"/>
          <p:cNvSpPr>
            <a:spLocks noGrp="1" noChangeArrowheads="1"/>
          </p:cNvSpPr>
          <p:nvPr>
            <p:ph type="title"/>
          </p:nvPr>
        </p:nvSpPr>
        <p:spPr>
          <a:xfrm>
            <a:off x="-609600" y="0"/>
            <a:ext cx="9144000" cy="1216025"/>
          </a:xfrm>
        </p:spPr>
        <p:txBody>
          <a:bodyPr/>
          <a:lstStyle/>
          <a:p>
            <a:pPr eaLnBrk="1" hangingPunct="1"/>
            <a:r>
              <a:rPr lang="en-US" sz="4000" smtClean="0"/>
              <a:t>Performance of Wireless Networks</a:t>
            </a:r>
            <a:endParaRPr lang="el-GR" sz="4000" smtClean="0"/>
          </a:p>
        </p:txBody>
      </p:sp>
      <p:sp>
        <p:nvSpPr>
          <p:cNvPr id="77828" name="Rectangle 3"/>
          <p:cNvSpPr>
            <a:spLocks noGrp="1" noChangeArrowheads="1"/>
          </p:cNvSpPr>
          <p:nvPr>
            <p:ph type="body" idx="1"/>
          </p:nvPr>
        </p:nvSpPr>
        <p:spPr>
          <a:xfrm>
            <a:off x="0" y="1295400"/>
            <a:ext cx="9144000" cy="4525963"/>
          </a:xfrm>
        </p:spPr>
        <p:txBody>
          <a:bodyPr/>
          <a:lstStyle/>
          <a:p>
            <a:pPr eaLnBrk="1" hangingPunct="1">
              <a:lnSpc>
                <a:spcPct val="80000"/>
              </a:lnSpc>
              <a:buFont typeface="Wingdings" pitchFamily="2" charset="2"/>
              <a:buNone/>
            </a:pPr>
            <a:endParaRPr lang="en-US" sz="2600" smtClean="0"/>
          </a:p>
          <a:p>
            <a:pPr eaLnBrk="1" hangingPunct="1">
              <a:lnSpc>
                <a:spcPct val="80000"/>
              </a:lnSpc>
              <a:buFont typeface="Wingdings" pitchFamily="2" charset="2"/>
              <a:buNone/>
            </a:pPr>
            <a:r>
              <a:rPr lang="en-US" sz="2600" smtClean="0"/>
              <a:t>Spectrum </a:t>
            </a:r>
          </a:p>
          <a:p>
            <a:pPr eaLnBrk="1" hangingPunct="1">
              <a:lnSpc>
                <a:spcPct val="80000"/>
              </a:lnSpc>
            </a:pPr>
            <a:r>
              <a:rPr lang="en-US" sz="2600" b="1" i="1" smtClean="0">
                <a:solidFill>
                  <a:srgbClr val="FF0000"/>
                </a:solidFill>
              </a:rPr>
              <a:t>Limited</a:t>
            </a:r>
            <a:r>
              <a:rPr lang="en-US" sz="2600" b="1" smtClean="0">
                <a:solidFill>
                  <a:srgbClr val="00B050"/>
                </a:solidFill>
              </a:rPr>
              <a:t> </a:t>
            </a:r>
            <a:r>
              <a:rPr lang="en-US" sz="2600" smtClean="0"/>
              <a:t>wireless spectrum</a:t>
            </a:r>
          </a:p>
          <a:p>
            <a:pPr eaLnBrk="1" hangingPunct="1">
              <a:lnSpc>
                <a:spcPct val="80000"/>
              </a:lnSpc>
            </a:pPr>
            <a:r>
              <a:rPr lang="en-US" sz="2600" b="1" smtClean="0">
                <a:solidFill>
                  <a:srgbClr val="FF0000"/>
                </a:solidFill>
              </a:rPr>
              <a:t>Capacity limits </a:t>
            </a:r>
            <a:r>
              <a:rPr lang="en-US" sz="2600" smtClean="0"/>
              <a:t>(Shannon theorem)</a:t>
            </a:r>
          </a:p>
          <a:p>
            <a:pPr eaLnBrk="1" hangingPunct="1">
              <a:lnSpc>
                <a:spcPct val="80000"/>
              </a:lnSpc>
            </a:pPr>
            <a:r>
              <a:rPr lang="en-US" sz="2600" smtClean="0"/>
              <a:t>Parts of the spectrum are </a:t>
            </a:r>
            <a:r>
              <a:rPr lang="en-US" sz="2600" b="1" i="1" smtClean="0">
                <a:solidFill>
                  <a:srgbClr val="FF0000"/>
                </a:solidFill>
              </a:rPr>
              <a:t>underutilized</a:t>
            </a:r>
          </a:p>
          <a:p>
            <a:pPr eaLnBrk="1" hangingPunct="1">
              <a:lnSpc>
                <a:spcPct val="80000"/>
              </a:lnSpc>
              <a:buFont typeface="Arial" pitchFamily="34" charset="0"/>
              <a:buNone/>
            </a:pPr>
            <a:r>
              <a:rPr lang="en-US" sz="2600" smtClean="0">
                <a:solidFill>
                  <a:schemeClr val="folHlink"/>
                </a:solidFill>
                <a:sym typeface="Wingdings" pitchFamily="2" charset="2"/>
              </a:rPr>
              <a:t>                  </a:t>
            </a:r>
            <a:r>
              <a:rPr lang="en-US" sz="2600" b="1" smtClean="0">
                <a:solidFill>
                  <a:srgbClr val="0070C0"/>
                </a:solidFill>
                <a:sym typeface="Wingdings" pitchFamily="2" charset="2"/>
              </a:rPr>
              <a:t>The spectrum is </a:t>
            </a:r>
            <a:r>
              <a:rPr lang="en-US" sz="2600" b="1" smtClean="0">
                <a:solidFill>
                  <a:srgbClr val="0070C0"/>
                </a:solidFill>
              </a:rPr>
              <a:t>a valuable resource</a:t>
            </a:r>
          </a:p>
          <a:p>
            <a:pPr eaLnBrk="1" hangingPunct="1">
              <a:lnSpc>
                <a:spcPct val="80000"/>
              </a:lnSpc>
              <a:buFont typeface="Arial" pitchFamily="34" charset="0"/>
              <a:buNone/>
            </a:pPr>
            <a:endParaRPr lang="en-US" sz="2600" smtClean="0"/>
          </a:p>
          <a:p>
            <a:pPr eaLnBrk="1" hangingPunct="1">
              <a:lnSpc>
                <a:spcPct val="80000"/>
              </a:lnSpc>
              <a:buFont typeface="Wingdings" pitchFamily="2" charset="2"/>
              <a:buChar char="F"/>
            </a:pPr>
            <a:r>
              <a:rPr lang="en-US" sz="2600" smtClean="0"/>
              <a:t>Wireless networks are more vulnerable than the wired ones</a:t>
            </a:r>
          </a:p>
          <a:p>
            <a:pPr eaLnBrk="1" hangingPunct="1">
              <a:lnSpc>
                <a:spcPct val="80000"/>
              </a:lnSpc>
              <a:buFont typeface="Arial" pitchFamily="34" charset="0"/>
              <a:buNone/>
            </a:pPr>
            <a:endParaRPr lang="en-US" sz="2600" smtClean="0"/>
          </a:p>
          <a:p>
            <a:pPr eaLnBrk="1" hangingPunct="1">
              <a:lnSpc>
                <a:spcPct val="80000"/>
              </a:lnSpc>
            </a:pPr>
            <a:r>
              <a:rPr lang="en-US" sz="2600" smtClean="0"/>
              <a:t>Large growth of applications &amp; services with real-time constraints and demand of high bandwidth</a:t>
            </a:r>
          </a:p>
          <a:p>
            <a:pPr eaLnBrk="1" hangingPunct="1">
              <a:lnSpc>
                <a:spcPct val="80000"/>
              </a:lnSpc>
              <a:buFont typeface="Wingdings" pitchFamily="2" charset="2"/>
              <a:buNone/>
            </a:pPr>
            <a:endParaRPr lang="en-US" sz="1200" smtClean="0"/>
          </a:p>
        </p:txBody>
      </p:sp>
    </p:spTree>
    <p:extLst>
      <p:ext uri="{BB962C8B-B14F-4D97-AF65-F5344CB8AC3E}">
        <p14:creationId xmlns:p14="http://schemas.microsoft.com/office/powerpoint/2010/main" val="818725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EC4D0FB7-E97E-4E0E-8872-0BD32F7252FF}" type="slidenum">
              <a:rPr lang="el-GR"/>
              <a:pPr>
                <a:defRPr/>
              </a:pPr>
              <a:t>36</a:t>
            </a:fld>
            <a:endParaRPr lang="el-GR"/>
          </a:p>
        </p:txBody>
      </p:sp>
      <p:sp>
        <p:nvSpPr>
          <p:cNvPr id="78851" name="Rectangle 2"/>
          <p:cNvSpPr>
            <a:spLocks noGrp="1" noChangeArrowheads="1"/>
          </p:cNvSpPr>
          <p:nvPr>
            <p:ph type="title"/>
          </p:nvPr>
        </p:nvSpPr>
        <p:spPr>
          <a:xfrm>
            <a:off x="-533400" y="0"/>
            <a:ext cx="8986838" cy="1143000"/>
          </a:xfrm>
        </p:spPr>
        <p:txBody>
          <a:bodyPr/>
          <a:lstStyle/>
          <a:p>
            <a:pPr eaLnBrk="1" hangingPunct="1"/>
            <a:r>
              <a:rPr lang="en-US" sz="4000" smtClean="0"/>
              <a:t>Wireless Networks  - Challenges</a:t>
            </a:r>
            <a:endParaRPr lang="el-GR" sz="4000" smtClean="0"/>
          </a:p>
        </p:txBody>
      </p:sp>
      <p:sp>
        <p:nvSpPr>
          <p:cNvPr id="78852" name="Rectangle 3"/>
          <p:cNvSpPr>
            <a:spLocks noGrp="1" noChangeArrowheads="1"/>
          </p:cNvSpPr>
          <p:nvPr>
            <p:ph type="body" idx="1"/>
          </p:nvPr>
        </p:nvSpPr>
        <p:spPr>
          <a:xfrm>
            <a:off x="-107950" y="1295400"/>
            <a:ext cx="9251950" cy="5562600"/>
          </a:xfrm>
        </p:spPr>
        <p:txBody>
          <a:bodyPr/>
          <a:lstStyle/>
          <a:p>
            <a:pPr eaLnBrk="1" hangingPunct="1">
              <a:lnSpc>
                <a:spcPct val="80000"/>
              </a:lnSpc>
              <a:buFont typeface="Arial" pitchFamily="34" charset="0"/>
              <a:buNone/>
            </a:pPr>
            <a:r>
              <a:rPr lang="en-US" sz="2400" b="1" i="1" smtClean="0">
                <a:solidFill>
                  <a:srgbClr val="FF0000"/>
                </a:solidFill>
                <a:sym typeface="Wingdings" pitchFamily="2" charset="2"/>
              </a:rPr>
              <a:t> </a:t>
            </a:r>
            <a:r>
              <a:rPr lang="en-US" sz="2400" smtClean="0"/>
              <a:t>Wireless networks are very</a:t>
            </a:r>
            <a:r>
              <a:rPr lang="en-US" sz="2400" b="1" i="1" smtClean="0">
                <a:solidFill>
                  <a:srgbClr val="FF0000"/>
                </a:solidFill>
              </a:rPr>
              <a:t> complex  </a:t>
            </a:r>
          </a:p>
          <a:p>
            <a:pPr eaLnBrk="1" hangingPunct="1">
              <a:lnSpc>
                <a:spcPct val="80000"/>
              </a:lnSpc>
            </a:pPr>
            <a:r>
              <a:rPr lang="en-US" sz="2400" b="1" i="1" smtClean="0">
                <a:solidFill>
                  <a:srgbClr val="FF0000"/>
                </a:solidFill>
              </a:rPr>
              <a:t> </a:t>
            </a:r>
            <a:r>
              <a:rPr lang="en-US" sz="2400" smtClean="0"/>
              <a:t>Have been u</a:t>
            </a:r>
            <a:r>
              <a:rPr lang="el-GR" sz="2400" smtClean="0"/>
              <a:t>sed for many different purposes</a:t>
            </a:r>
            <a:endParaRPr lang="en-US" sz="2400" b="1" i="1" smtClean="0">
              <a:solidFill>
                <a:srgbClr val="FF0000"/>
              </a:solidFill>
            </a:endParaRPr>
          </a:p>
          <a:p>
            <a:pPr eaLnBrk="1" hangingPunct="1">
              <a:lnSpc>
                <a:spcPct val="80000"/>
              </a:lnSpc>
            </a:pPr>
            <a:r>
              <a:rPr lang="en-US" sz="2400" b="1" i="1" smtClean="0">
                <a:solidFill>
                  <a:srgbClr val="FF0000"/>
                </a:solidFill>
              </a:rPr>
              <a:t>N</a:t>
            </a:r>
            <a:r>
              <a:rPr lang="el-GR" sz="2400" b="1" i="1" smtClean="0">
                <a:solidFill>
                  <a:srgbClr val="FF0000"/>
                </a:solidFill>
              </a:rPr>
              <a:t>on-deterministic </a:t>
            </a:r>
            <a:r>
              <a:rPr lang="el-GR" sz="2400" smtClean="0"/>
              <a:t>nature</a:t>
            </a:r>
            <a:r>
              <a:rPr lang="el-GR" sz="2400" smtClean="0">
                <a:solidFill>
                  <a:srgbClr val="FF0000"/>
                </a:solidFill>
              </a:rPr>
              <a:t> </a:t>
            </a:r>
            <a:r>
              <a:rPr lang="el-GR" sz="2400" smtClean="0"/>
              <a:t>of </a:t>
            </a:r>
            <a:r>
              <a:rPr lang="en-US" sz="2400" smtClean="0"/>
              <a:t>wireless networks </a:t>
            </a:r>
            <a:r>
              <a:rPr lang="el-GR" sz="2400" smtClean="0"/>
              <a:t>due to </a:t>
            </a:r>
            <a:endParaRPr lang="en-US" sz="2400" smtClean="0"/>
          </a:p>
          <a:p>
            <a:pPr lvl="1" eaLnBrk="1" hangingPunct="1">
              <a:lnSpc>
                <a:spcPct val="80000"/>
              </a:lnSpc>
            </a:pPr>
            <a:r>
              <a:rPr lang="en-US" sz="2400" smtClean="0"/>
              <a:t>E</a:t>
            </a:r>
            <a:r>
              <a:rPr lang="el-GR" sz="2400" smtClean="0"/>
              <a:t>xogenous parameters</a:t>
            </a:r>
            <a:endParaRPr lang="en-US" sz="2400" smtClean="0"/>
          </a:p>
          <a:p>
            <a:pPr lvl="1" eaLnBrk="1" hangingPunct="1">
              <a:lnSpc>
                <a:spcPct val="80000"/>
              </a:lnSpc>
            </a:pPr>
            <a:r>
              <a:rPr lang="en-US" sz="2400" smtClean="0"/>
              <a:t>M</a:t>
            </a:r>
            <a:r>
              <a:rPr lang="el-GR" sz="2400" smtClean="0"/>
              <a:t>obility</a:t>
            </a:r>
            <a:endParaRPr lang="en-US" sz="2400" smtClean="0"/>
          </a:p>
          <a:p>
            <a:pPr lvl="1" eaLnBrk="1" hangingPunct="1">
              <a:lnSpc>
                <a:spcPct val="80000"/>
              </a:lnSpc>
            </a:pPr>
            <a:r>
              <a:rPr lang="en-US" sz="2400" smtClean="0"/>
              <a:t>R</a:t>
            </a:r>
            <a:r>
              <a:rPr lang="el-GR" sz="2400" smtClean="0"/>
              <a:t>adio propagation characteristic</a:t>
            </a:r>
            <a:r>
              <a:rPr lang="en-US" sz="2400" smtClean="0"/>
              <a:t>s</a:t>
            </a:r>
          </a:p>
          <a:p>
            <a:pPr lvl="1" eaLnBrk="1" hangingPunct="1">
              <a:lnSpc>
                <a:spcPct val="80000"/>
              </a:lnSpc>
            </a:pPr>
            <a:endParaRPr lang="en-US" sz="2400" smtClean="0"/>
          </a:p>
          <a:p>
            <a:pPr lvl="1" eaLnBrk="1" hangingPunct="1">
              <a:lnSpc>
                <a:spcPct val="80000"/>
              </a:lnSpc>
              <a:buFont typeface="Wingdings" pitchFamily="2" charset="2"/>
              <a:buNone/>
            </a:pPr>
            <a:r>
              <a:rPr lang="en-US" sz="2400" smtClean="0">
                <a:sym typeface="Wingdings" pitchFamily="2" charset="2"/>
              </a:rPr>
              <a:t></a:t>
            </a:r>
            <a:r>
              <a:rPr lang="en-US" sz="2400" smtClean="0"/>
              <a:t>wireless channels can be </a:t>
            </a:r>
            <a:r>
              <a:rPr lang="en-US" sz="2400" b="1" smtClean="0">
                <a:solidFill>
                  <a:srgbClr val="FF0000"/>
                </a:solidFill>
              </a:rPr>
              <a:t>highly asymmetric and time varying</a:t>
            </a:r>
          </a:p>
          <a:p>
            <a:pPr lvl="1" eaLnBrk="1" hangingPunct="1">
              <a:lnSpc>
                <a:spcPct val="80000"/>
              </a:lnSpc>
              <a:buFont typeface="Arial" pitchFamily="34" charset="0"/>
              <a:buNone/>
            </a:pPr>
            <a:r>
              <a:rPr lang="en-GB" sz="2400" smtClean="0"/>
              <a:t> </a:t>
            </a:r>
            <a:endParaRPr lang="en-US" sz="2400" smtClean="0"/>
          </a:p>
          <a:p>
            <a:pPr eaLnBrk="1" hangingPunct="1">
              <a:lnSpc>
                <a:spcPct val="80000"/>
              </a:lnSpc>
              <a:buFont typeface="Arial" pitchFamily="34" charset="0"/>
              <a:buNone/>
            </a:pPr>
            <a:r>
              <a:rPr lang="en-US" sz="2400" smtClean="0"/>
              <a:t>   Difficult to </a:t>
            </a:r>
          </a:p>
          <a:p>
            <a:pPr lvl="1" eaLnBrk="1" hangingPunct="1">
              <a:lnSpc>
                <a:spcPct val="80000"/>
              </a:lnSpc>
            </a:pPr>
            <a:r>
              <a:rPr lang="en-US" sz="2400" smtClean="0"/>
              <a:t>Capture t</a:t>
            </a:r>
            <a:r>
              <a:rPr lang="el-GR" sz="2400" smtClean="0"/>
              <a:t>heir</a:t>
            </a:r>
            <a:r>
              <a:rPr lang="en-US" sz="2400" smtClean="0"/>
              <a:t> </a:t>
            </a:r>
            <a:r>
              <a:rPr lang="el-GR" sz="2400" smtClean="0"/>
              <a:t>impact on </a:t>
            </a:r>
            <a:r>
              <a:rPr lang="en-US" sz="2400" smtClean="0"/>
              <a:t>its </a:t>
            </a:r>
            <a:r>
              <a:rPr lang="el-GR" sz="2400" smtClean="0"/>
              <a:t>performance</a:t>
            </a:r>
            <a:endParaRPr lang="en-US" sz="2400" smtClean="0"/>
          </a:p>
          <a:p>
            <a:pPr lvl="1" eaLnBrk="1" hangingPunct="1">
              <a:lnSpc>
                <a:spcPct val="80000"/>
              </a:lnSpc>
            </a:pPr>
            <a:r>
              <a:rPr lang="en-US" sz="2400" smtClean="0"/>
              <a:t>Monitor large-scale wireless networks</a:t>
            </a:r>
          </a:p>
          <a:p>
            <a:pPr lvl="1" eaLnBrk="1" hangingPunct="1">
              <a:lnSpc>
                <a:spcPct val="80000"/>
              </a:lnSpc>
            </a:pPr>
            <a:r>
              <a:rPr lang="en-US" sz="2400" smtClean="0"/>
              <a:t>Predict wireless demand</a:t>
            </a:r>
          </a:p>
          <a:p>
            <a:pPr lvl="1" eaLnBrk="1" hangingPunct="1">
              <a:lnSpc>
                <a:spcPct val="80000"/>
              </a:lnSpc>
            </a:pPr>
            <a:endParaRPr lang="en-US" sz="1800" smtClean="0"/>
          </a:p>
          <a:p>
            <a:pPr eaLnBrk="1" hangingPunct="1">
              <a:lnSpc>
                <a:spcPct val="80000"/>
              </a:lnSpc>
              <a:buFont typeface="Arial" pitchFamily="34" charset="0"/>
              <a:buNone/>
            </a:pPr>
            <a:r>
              <a:rPr lang="en-US" sz="1800" smtClean="0"/>
              <a:t> </a:t>
            </a:r>
            <a:r>
              <a:rPr lang="en-US" sz="1800" smtClean="0">
                <a:sym typeface="Wingdings" pitchFamily="2" charset="2"/>
              </a:rPr>
              <a:t></a:t>
            </a:r>
            <a:r>
              <a:rPr lang="en-US" sz="1800" smtClean="0"/>
              <a:t>I</a:t>
            </a:r>
            <a:r>
              <a:rPr lang="el-GR" sz="1800" smtClean="0"/>
              <a:t>nteraction of different</a:t>
            </a:r>
            <a:r>
              <a:rPr lang="en-US" sz="1800" smtClean="0"/>
              <a:t> </a:t>
            </a:r>
            <a:r>
              <a:rPr lang="el-GR" sz="1800" smtClean="0"/>
              <a:t>layers </a:t>
            </a:r>
            <a:r>
              <a:rPr lang="en-US" sz="1800" smtClean="0"/>
              <a:t>&amp; </a:t>
            </a:r>
            <a:r>
              <a:rPr lang="el-GR" sz="1800" smtClean="0"/>
              <a:t>technologies creates</a:t>
            </a:r>
            <a:r>
              <a:rPr lang="en-US" sz="1800" smtClean="0"/>
              <a:t> m</a:t>
            </a:r>
            <a:r>
              <a:rPr lang="el-GR" sz="1800" smtClean="0"/>
              <a:t>any situations that </a:t>
            </a:r>
            <a:r>
              <a:rPr lang="el-GR" sz="1800" b="1" i="1" smtClean="0"/>
              <a:t>cannot be foreseen during</a:t>
            </a:r>
            <a:r>
              <a:rPr lang="en-US" sz="1800" b="1" i="1" smtClean="0"/>
              <a:t> d</a:t>
            </a:r>
            <a:r>
              <a:rPr lang="el-GR" sz="1800" b="1" i="1" smtClean="0"/>
              <a:t>esign </a:t>
            </a:r>
            <a:r>
              <a:rPr lang="en-US" sz="1800" b="1" i="1" smtClean="0"/>
              <a:t>&amp; </a:t>
            </a:r>
            <a:r>
              <a:rPr lang="el-GR" sz="1800" b="1" i="1" smtClean="0"/>
              <a:t>testing stages of technology development</a:t>
            </a:r>
          </a:p>
        </p:txBody>
      </p:sp>
    </p:spTree>
    <p:extLst>
      <p:ext uri="{BB962C8B-B14F-4D97-AF65-F5344CB8AC3E}">
        <p14:creationId xmlns:p14="http://schemas.microsoft.com/office/powerpoint/2010/main" val="75163831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0C98B76-811B-4403-A2D6-5F99DCD78D67}" type="slidenum">
              <a:rPr lang="el-GR"/>
              <a:pPr>
                <a:defRPr/>
              </a:pPr>
              <a:t>37</a:t>
            </a:fld>
            <a:endParaRPr lang="el-GR"/>
          </a:p>
        </p:txBody>
      </p:sp>
      <p:sp>
        <p:nvSpPr>
          <p:cNvPr id="79875" name="Rectangle 2"/>
          <p:cNvSpPr>
            <a:spLocks noGrp="1" noChangeArrowheads="1"/>
          </p:cNvSpPr>
          <p:nvPr>
            <p:ph type="title"/>
          </p:nvPr>
        </p:nvSpPr>
        <p:spPr>
          <a:xfrm>
            <a:off x="-457200" y="228600"/>
            <a:ext cx="8229600" cy="1143000"/>
          </a:xfrm>
        </p:spPr>
        <p:txBody>
          <a:bodyPr/>
          <a:lstStyle/>
          <a:p>
            <a:pPr eaLnBrk="1" hangingPunct="1"/>
            <a:r>
              <a:rPr lang="en-US" smtClean="0"/>
              <a:t>Spectrum Utilization (1/2)</a:t>
            </a:r>
            <a:endParaRPr lang="el-GR" smtClean="0"/>
          </a:p>
        </p:txBody>
      </p:sp>
      <p:sp>
        <p:nvSpPr>
          <p:cNvPr id="79876" name="Rectangle 3"/>
          <p:cNvSpPr>
            <a:spLocks noGrp="1" noChangeArrowheads="1"/>
          </p:cNvSpPr>
          <p:nvPr>
            <p:ph type="body" idx="1"/>
          </p:nvPr>
        </p:nvSpPr>
        <p:spPr>
          <a:xfrm>
            <a:off x="0" y="1676400"/>
            <a:ext cx="9144000" cy="4449763"/>
          </a:xfrm>
        </p:spPr>
        <p:txBody>
          <a:bodyPr/>
          <a:lstStyle/>
          <a:p>
            <a:pPr eaLnBrk="1" hangingPunct="1">
              <a:lnSpc>
                <a:spcPct val="80000"/>
              </a:lnSpc>
            </a:pPr>
            <a:endParaRPr lang="en-US" smtClean="0"/>
          </a:p>
          <a:p>
            <a:pPr eaLnBrk="1" hangingPunct="1">
              <a:lnSpc>
                <a:spcPct val="80000"/>
              </a:lnSpc>
            </a:pPr>
            <a:r>
              <a:rPr lang="en-US" sz="2400" smtClean="0"/>
              <a:t>Studies have shown that t</a:t>
            </a:r>
            <a:r>
              <a:rPr lang="el-GR" sz="2400" smtClean="0"/>
              <a:t>here are </a:t>
            </a:r>
            <a:r>
              <a:rPr lang="el-GR" sz="2400" smtClean="0">
                <a:solidFill>
                  <a:srgbClr val="FF0000"/>
                </a:solidFill>
              </a:rPr>
              <a:t>frequency bands in the spectrum </a:t>
            </a:r>
            <a:r>
              <a:rPr lang="en-US" sz="2400" b="1" smtClean="0">
                <a:solidFill>
                  <a:srgbClr val="FF0000"/>
                </a:solidFill>
              </a:rPr>
              <a:t>l</a:t>
            </a:r>
            <a:r>
              <a:rPr lang="el-GR" sz="2400" b="1" smtClean="0">
                <a:solidFill>
                  <a:srgbClr val="FF0000"/>
                </a:solidFill>
              </a:rPr>
              <a:t>argely</a:t>
            </a:r>
            <a:r>
              <a:rPr lang="en-US" sz="2400" b="1" smtClean="0">
                <a:solidFill>
                  <a:srgbClr val="FF0000"/>
                </a:solidFill>
              </a:rPr>
              <a:t> </a:t>
            </a:r>
            <a:r>
              <a:rPr lang="el-GR" sz="2400" b="1" smtClean="0">
                <a:solidFill>
                  <a:srgbClr val="FF0000"/>
                </a:solidFill>
              </a:rPr>
              <a:t>unoccupied</a:t>
            </a:r>
            <a:r>
              <a:rPr lang="el-GR" sz="2400" smtClean="0">
                <a:solidFill>
                  <a:srgbClr val="FF0000"/>
                </a:solidFill>
              </a:rPr>
              <a:t> </a:t>
            </a:r>
            <a:r>
              <a:rPr lang="el-GR" sz="2400" b="1" smtClean="0">
                <a:solidFill>
                  <a:srgbClr val="FF0000"/>
                </a:solidFill>
              </a:rPr>
              <a:t>most of the time</a:t>
            </a:r>
            <a:r>
              <a:rPr lang="el-GR" sz="2400" smtClean="0"/>
              <a:t> while </a:t>
            </a:r>
            <a:r>
              <a:rPr lang="en-US" sz="2400" smtClean="0"/>
              <a:t>o</a:t>
            </a:r>
            <a:r>
              <a:rPr lang="el-GR" sz="2400" smtClean="0"/>
              <a:t>thers are heavily used</a:t>
            </a:r>
            <a:endParaRPr lang="en-US" sz="2400" smtClean="0"/>
          </a:p>
          <a:p>
            <a:pPr eaLnBrk="1" hangingPunct="1">
              <a:lnSpc>
                <a:spcPct val="80000"/>
              </a:lnSpc>
            </a:pPr>
            <a:endParaRPr lang="en-US" sz="2400" smtClean="0"/>
          </a:p>
          <a:p>
            <a:pPr eaLnBrk="1" hangingPunct="1">
              <a:lnSpc>
                <a:spcPct val="80000"/>
              </a:lnSpc>
              <a:buFont typeface="Arial" pitchFamily="34" charset="0"/>
              <a:buNone/>
            </a:pPr>
            <a:r>
              <a:rPr lang="en-GB" sz="2400" b="1" smtClean="0">
                <a:solidFill>
                  <a:srgbClr val="666633"/>
                </a:solidFill>
              </a:rPr>
              <a:t> </a:t>
            </a:r>
            <a:r>
              <a:rPr lang="en-GB" b="1" smtClean="0">
                <a:solidFill>
                  <a:srgbClr val="666633"/>
                </a:solidFill>
                <a:sym typeface="Wingdings" pitchFamily="2" charset="2"/>
              </a:rPr>
              <a:t></a:t>
            </a:r>
            <a:r>
              <a:rPr lang="el-GR" sz="2400" b="1" smtClean="0">
                <a:solidFill>
                  <a:srgbClr val="666633"/>
                </a:solidFill>
              </a:rPr>
              <a:t>Cognitive radios</a:t>
            </a:r>
            <a:r>
              <a:rPr lang="en-US" sz="2400" smtClean="0"/>
              <a:t> </a:t>
            </a:r>
            <a:r>
              <a:rPr lang="el-GR" sz="2400" smtClean="0">
                <a:solidFill>
                  <a:srgbClr val="666633"/>
                </a:solidFill>
              </a:rPr>
              <a:t>have been proposed</a:t>
            </a:r>
            <a:r>
              <a:rPr lang="el-GR" sz="2400" smtClean="0"/>
              <a:t> to </a:t>
            </a:r>
            <a:r>
              <a:rPr lang="en-US" sz="2400" b="1" smtClean="0">
                <a:solidFill>
                  <a:srgbClr val="666633"/>
                </a:solidFill>
              </a:rPr>
              <a:t>e</a:t>
            </a:r>
            <a:r>
              <a:rPr lang="el-GR" sz="2400" b="1" smtClean="0">
                <a:solidFill>
                  <a:srgbClr val="666633"/>
                </a:solidFill>
              </a:rPr>
              <a:t>nable a device to access a spectrum band </a:t>
            </a:r>
            <a:r>
              <a:rPr lang="en-US" sz="2400" b="1" smtClean="0">
                <a:solidFill>
                  <a:srgbClr val="666633"/>
                </a:solidFill>
              </a:rPr>
              <a:t>u</a:t>
            </a:r>
            <a:r>
              <a:rPr lang="el-GR" sz="2400" b="1" smtClean="0">
                <a:solidFill>
                  <a:srgbClr val="666633"/>
                </a:solidFill>
              </a:rPr>
              <a:t>noccupied</a:t>
            </a:r>
            <a:r>
              <a:rPr lang="en-US" sz="2400" b="1" smtClean="0">
                <a:solidFill>
                  <a:srgbClr val="666633"/>
                </a:solidFill>
              </a:rPr>
              <a:t> </a:t>
            </a:r>
            <a:r>
              <a:rPr lang="el-GR" sz="2400" b="1" smtClean="0">
                <a:solidFill>
                  <a:srgbClr val="666633"/>
                </a:solidFill>
              </a:rPr>
              <a:t>by others at that location and time</a:t>
            </a:r>
            <a:endParaRPr lang="en-US" sz="2400" b="1" smtClean="0">
              <a:solidFill>
                <a:srgbClr val="666633"/>
              </a:solidFill>
            </a:endParaRPr>
          </a:p>
          <a:p>
            <a:pPr eaLnBrk="1" hangingPunct="1">
              <a:lnSpc>
                <a:spcPct val="80000"/>
              </a:lnSpc>
            </a:pPr>
            <a:endParaRPr lang="el-GR" b="1" smtClean="0">
              <a:solidFill>
                <a:srgbClr val="666633"/>
              </a:solidFill>
            </a:endParaRPr>
          </a:p>
        </p:txBody>
      </p:sp>
    </p:spTree>
    <p:extLst>
      <p:ext uri="{BB962C8B-B14F-4D97-AF65-F5344CB8AC3E}">
        <p14:creationId xmlns:p14="http://schemas.microsoft.com/office/powerpoint/2010/main" val="14346300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F31F9A5-3E64-44BA-83A7-3A79A317C9E3}" type="slidenum">
              <a:rPr lang="el-GR"/>
              <a:pPr>
                <a:defRPr/>
              </a:pPr>
              <a:t>38</a:t>
            </a:fld>
            <a:endParaRPr lang="el-GR" dirty="0"/>
          </a:p>
        </p:txBody>
      </p:sp>
      <p:sp>
        <p:nvSpPr>
          <p:cNvPr id="80899" name="Rectangle 2"/>
          <p:cNvSpPr>
            <a:spLocks noGrp="1" noChangeArrowheads="1"/>
          </p:cNvSpPr>
          <p:nvPr>
            <p:ph type="title"/>
          </p:nvPr>
        </p:nvSpPr>
        <p:spPr>
          <a:xfrm>
            <a:off x="-304800" y="0"/>
            <a:ext cx="8229600" cy="1143000"/>
          </a:xfrm>
        </p:spPr>
        <p:txBody>
          <a:bodyPr/>
          <a:lstStyle/>
          <a:p>
            <a:pPr eaLnBrk="1" hangingPunct="1"/>
            <a:r>
              <a:rPr lang="en-US" smtClean="0"/>
              <a:t>Spectrum  Utilization (2/2)</a:t>
            </a:r>
            <a:endParaRPr lang="el-GR" smtClean="0"/>
          </a:p>
        </p:txBody>
      </p:sp>
      <p:sp>
        <p:nvSpPr>
          <p:cNvPr id="80900" name="Rectangle 3"/>
          <p:cNvSpPr>
            <a:spLocks noGrp="1" noChangeArrowheads="1"/>
          </p:cNvSpPr>
          <p:nvPr>
            <p:ph type="body" idx="1"/>
          </p:nvPr>
        </p:nvSpPr>
        <p:spPr>
          <a:xfrm>
            <a:off x="0" y="1676400"/>
            <a:ext cx="9144000" cy="4267200"/>
          </a:xfrm>
        </p:spPr>
        <p:txBody>
          <a:bodyPr/>
          <a:lstStyle/>
          <a:p>
            <a:pPr eaLnBrk="1" hangingPunct="1"/>
            <a:r>
              <a:rPr lang="el-GR" sz="2400" b="1" smtClean="0">
                <a:solidFill>
                  <a:srgbClr val="FF0000"/>
                </a:solidFill>
              </a:rPr>
              <a:t>Cognitive radio</a:t>
            </a:r>
            <a:r>
              <a:rPr lang="en-US" sz="2400" smtClean="0"/>
              <a:t>: i</a:t>
            </a:r>
            <a:r>
              <a:rPr lang="el-GR" sz="2400" smtClean="0"/>
              <a:t>ntelligent wireless communication system</a:t>
            </a:r>
            <a:r>
              <a:rPr lang="en-US" sz="2400" smtClean="0"/>
              <a:t> that is</a:t>
            </a:r>
          </a:p>
          <a:p>
            <a:pPr lvl="2" eaLnBrk="1" hangingPunct="1"/>
            <a:r>
              <a:rPr lang="en-US" b="1" smtClean="0"/>
              <a:t>A</a:t>
            </a:r>
            <a:r>
              <a:rPr lang="el-GR" b="1" smtClean="0"/>
              <a:t>ware</a:t>
            </a:r>
            <a:r>
              <a:rPr lang="el-GR" smtClean="0"/>
              <a:t> of the environment </a:t>
            </a:r>
            <a:endParaRPr lang="en-US" smtClean="0"/>
          </a:p>
          <a:p>
            <a:pPr lvl="2" eaLnBrk="1" hangingPunct="1"/>
            <a:r>
              <a:rPr lang="en-US" b="1" smtClean="0"/>
              <a:t>A</a:t>
            </a:r>
            <a:r>
              <a:rPr lang="el-GR" b="1" smtClean="0"/>
              <a:t>dapt to changes</a:t>
            </a:r>
            <a:r>
              <a:rPr lang="el-GR" smtClean="0"/>
              <a:t> aiming to achieve</a:t>
            </a:r>
            <a:r>
              <a:rPr lang="en-US" smtClean="0"/>
              <a:t>:</a:t>
            </a:r>
          </a:p>
          <a:p>
            <a:pPr lvl="3" eaLnBrk="1" hangingPunct="1"/>
            <a:r>
              <a:rPr lang="el-GR" sz="2400" b="1" i="1" smtClean="0">
                <a:solidFill>
                  <a:srgbClr val="00B050"/>
                </a:solidFill>
              </a:rPr>
              <a:t>reliable communication</a:t>
            </a:r>
            <a:r>
              <a:rPr lang="en-US" sz="2400" b="1" i="1" smtClean="0">
                <a:solidFill>
                  <a:srgbClr val="00B050"/>
                </a:solidFill>
              </a:rPr>
              <a:t> </a:t>
            </a:r>
            <a:r>
              <a:rPr lang="el-GR" sz="2400" smtClean="0"/>
              <a:t>whenever needed </a:t>
            </a:r>
            <a:endParaRPr lang="en-US" sz="2400" smtClean="0"/>
          </a:p>
          <a:p>
            <a:pPr lvl="3" eaLnBrk="1" hangingPunct="1"/>
            <a:r>
              <a:rPr lang="el-GR" sz="2400" b="1" i="1" smtClean="0">
                <a:solidFill>
                  <a:srgbClr val="00B050"/>
                </a:solidFill>
              </a:rPr>
              <a:t>efficient utilization of the radio spectrum </a:t>
            </a:r>
            <a:endParaRPr lang="en-US" sz="2400" b="1" i="1" smtClean="0">
              <a:solidFill>
                <a:srgbClr val="00B050"/>
              </a:solidFill>
            </a:endParaRPr>
          </a:p>
          <a:p>
            <a:pPr eaLnBrk="1" hangingPunct="1">
              <a:buFont typeface="Arial" pitchFamily="34" charset="0"/>
              <a:buNone/>
            </a:pPr>
            <a:endParaRPr lang="en-US" sz="2400" smtClean="0"/>
          </a:p>
          <a:p>
            <a:pPr eaLnBrk="1" hangingPunct="1">
              <a:buFont typeface="Arial" pitchFamily="34" charset="0"/>
              <a:buNone/>
            </a:pPr>
            <a:r>
              <a:rPr lang="el-GR" sz="2400" smtClean="0"/>
              <a:t>The</a:t>
            </a:r>
            <a:r>
              <a:rPr lang="en-US" sz="2400" smtClean="0"/>
              <a:t>ir </a:t>
            </a:r>
            <a:r>
              <a:rPr lang="el-GR" sz="2400" smtClean="0"/>
              <a:t>commercialization has not yet been fully realized</a:t>
            </a:r>
            <a:endParaRPr lang="en-US" sz="2400" smtClean="0"/>
          </a:p>
          <a:p>
            <a:pPr lvl="1" eaLnBrk="1" hangingPunct="1"/>
            <a:r>
              <a:rPr lang="en-US" sz="2400" smtClean="0"/>
              <a:t>M</a:t>
            </a:r>
            <a:r>
              <a:rPr lang="el-GR" sz="2400" smtClean="0"/>
              <a:t>ost</a:t>
            </a:r>
            <a:r>
              <a:rPr lang="en-US" sz="2400" smtClean="0"/>
              <a:t> </a:t>
            </a:r>
            <a:r>
              <a:rPr lang="el-GR" sz="2400" smtClean="0"/>
              <a:t>of them still in research </a:t>
            </a:r>
            <a:r>
              <a:rPr lang="en-US" sz="2400" smtClean="0"/>
              <a:t>&amp; </a:t>
            </a:r>
            <a:r>
              <a:rPr lang="el-GR" sz="2400" smtClean="0"/>
              <a:t>development phases </a:t>
            </a:r>
            <a:endParaRPr lang="en-US" sz="2400" smtClean="0"/>
          </a:p>
          <a:p>
            <a:pPr lvl="1" eaLnBrk="1" hangingPunct="1"/>
            <a:r>
              <a:rPr lang="en-US" sz="2400" smtClean="0"/>
              <a:t>C</a:t>
            </a:r>
            <a:r>
              <a:rPr lang="el-GR" sz="2400" smtClean="0"/>
              <a:t>ost, complexity,</a:t>
            </a:r>
            <a:r>
              <a:rPr lang="en-US" sz="2400" smtClean="0"/>
              <a:t> </a:t>
            </a:r>
            <a:r>
              <a:rPr lang="el-GR" sz="2400" smtClean="0"/>
              <a:t>and compatibility issues</a:t>
            </a:r>
          </a:p>
          <a:p>
            <a:pPr eaLnBrk="1" hangingPunct="1"/>
            <a:endParaRPr lang="el-GR" sz="1800" smtClean="0"/>
          </a:p>
        </p:txBody>
      </p:sp>
    </p:spTree>
    <p:extLst>
      <p:ext uri="{BB962C8B-B14F-4D97-AF65-F5344CB8AC3E}">
        <p14:creationId xmlns:p14="http://schemas.microsoft.com/office/powerpoint/2010/main" val="13796063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E026E6FD-C113-442A-AF04-405DF744E113}" type="slidenum">
              <a:rPr lang="el-GR"/>
              <a:pPr>
                <a:defRPr/>
              </a:pPr>
              <a:t>39</a:t>
            </a:fld>
            <a:endParaRPr lang="el-GR"/>
          </a:p>
        </p:txBody>
      </p:sp>
      <p:sp>
        <p:nvSpPr>
          <p:cNvPr id="81923" name="Rectangle 2"/>
          <p:cNvSpPr>
            <a:spLocks noGrp="1" noChangeArrowheads="1"/>
          </p:cNvSpPr>
          <p:nvPr>
            <p:ph type="title"/>
          </p:nvPr>
        </p:nvSpPr>
        <p:spPr>
          <a:xfrm>
            <a:off x="0" y="0"/>
            <a:ext cx="8229600" cy="1143000"/>
          </a:xfrm>
        </p:spPr>
        <p:txBody>
          <a:bodyPr/>
          <a:lstStyle/>
          <a:p>
            <a:pPr eaLnBrk="1" hangingPunct="1"/>
            <a:r>
              <a:rPr lang="en-US" smtClean="0"/>
              <a:t>Improvement at MAC layer</a:t>
            </a:r>
            <a:endParaRPr lang="el-GR" smtClean="0"/>
          </a:p>
        </p:txBody>
      </p:sp>
      <p:sp>
        <p:nvSpPr>
          <p:cNvPr id="81924" name="Rectangle 3"/>
          <p:cNvSpPr>
            <a:spLocks noGrp="1" noChangeArrowheads="1"/>
          </p:cNvSpPr>
          <p:nvPr>
            <p:ph type="body" idx="1"/>
          </p:nvPr>
        </p:nvSpPr>
        <p:spPr>
          <a:xfrm>
            <a:off x="0" y="838200"/>
            <a:ext cx="9144000" cy="4525963"/>
          </a:xfrm>
        </p:spPr>
        <p:txBody>
          <a:bodyPr/>
          <a:lstStyle/>
          <a:p>
            <a:pPr eaLnBrk="1" hangingPunct="1"/>
            <a:endParaRPr lang="en-US" smtClean="0"/>
          </a:p>
          <a:p>
            <a:pPr eaLnBrk="1" hangingPunct="1"/>
            <a:r>
              <a:rPr lang="el-GR" smtClean="0"/>
              <a:t>To achieve </a:t>
            </a:r>
            <a:r>
              <a:rPr lang="el-GR" smtClean="0">
                <a:solidFill>
                  <a:srgbClr val="CCCC00"/>
                </a:solidFill>
              </a:rPr>
              <a:t>higher throughput</a:t>
            </a:r>
            <a:r>
              <a:rPr lang="en-US" smtClean="0"/>
              <a:t> </a:t>
            </a:r>
            <a:r>
              <a:rPr lang="el-GR" smtClean="0"/>
              <a:t>and </a:t>
            </a:r>
            <a:r>
              <a:rPr lang="el-GR" smtClean="0">
                <a:solidFill>
                  <a:srgbClr val="CCCC00"/>
                </a:solidFill>
              </a:rPr>
              <a:t>energy-efficient access</a:t>
            </a:r>
            <a:r>
              <a:rPr lang="en-US" smtClean="0"/>
              <a:t>, d</a:t>
            </a:r>
            <a:r>
              <a:rPr lang="el-GR" smtClean="0"/>
              <a:t>evices may use </a:t>
            </a:r>
            <a:r>
              <a:rPr lang="el-GR" b="1" smtClean="0">
                <a:solidFill>
                  <a:schemeClr val="hlink"/>
                </a:solidFill>
              </a:rPr>
              <a:t>multiple channels</a:t>
            </a:r>
            <a:r>
              <a:rPr lang="el-GR" smtClean="0"/>
              <a:t> </a:t>
            </a:r>
            <a:r>
              <a:rPr lang="en-US" smtClean="0"/>
              <a:t> i</a:t>
            </a:r>
            <a:r>
              <a:rPr lang="el-GR" smtClean="0"/>
              <a:t>nstead of only</a:t>
            </a:r>
            <a:r>
              <a:rPr lang="en-US" smtClean="0"/>
              <a:t> </a:t>
            </a:r>
            <a:r>
              <a:rPr lang="el-GR" smtClean="0"/>
              <a:t>one fixed channel </a:t>
            </a:r>
            <a:endParaRPr lang="en-GB" smtClean="0"/>
          </a:p>
          <a:p>
            <a:pPr eaLnBrk="1" hangingPunct="1"/>
            <a:endParaRPr lang="el-GR" smtClean="0"/>
          </a:p>
          <a:p>
            <a:pPr eaLnBrk="1" hangingPunct="1"/>
            <a:endParaRPr lang="el-GR" smtClean="0"/>
          </a:p>
        </p:txBody>
      </p:sp>
      <p:sp>
        <p:nvSpPr>
          <p:cNvPr id="81925" name="Rectangle 6"/>
          <p:cNvSpPr>
            <a:spLocks noChangeArrowheads="1"/>
          </p:cNvSpPr>
          <p:nvPr/>
        </p:nvSpPr>
        <p:spPr bwMode="auto">
          <a:xfrm>
            <a:off x="0" y="3352800"/>
            <a:ext cx="8763000" cy="3013075"/>
          </a:xfrm>
          <a:prstGeom prst="rect">
            <a:avLst/>
          </a:prstGeom>
          <a:noFill/>
          <a:ln w="9525">
            <a:noFill/>
            <a:miter lim="800000"/>
            <a:headEnd/>
            <a:tailEnd/>
          </a:ln>
        </p:spPr>
        <p:txBody>
          <a:bodyPr>
            <a:spAutoFit/>
          </a:bodyPr>
          <a:lstStyle/>
          <a:p>
            <a:pPr marL="342900" indent="-342900"/>
            <a:r>
              <a:rPr lang="el-GR" sz="2400"/>
              <a:t>Depending on the number of radios </a:t>
            </a:r>
            <a:r>
              <a:rPr lang="en-US" sz="2400"/>
              <a:t>&amp; </a:t>
            </a:r>
            <a:r>
              <a:rPr lang="el-GR" sz="2400"/>
              <a:t>transceivers</a:t>
            </a:r>
            <a:r>
              <a:rPr lang="en-GB" sz="2400"/>
              <a:t>, wireless network interfaces can be classified:</a:t>
            </a:r>
          </a:p>
          <a:p>
            <a:pPr marL="342900" indent="-342900"/>
            <a:endParaRPr lang="en-US" sz="2400"/>
          </a:p>
          <a:p>
            <a:pPr marL="342900" indent="-342900">
              <a:buFontTx/>
              <a:buAutoNum type="arabicPeriod"/>
            </a:pPr>
            <a:r>
              <a:rPr lang="en-GB" sz="2400" b="1">
                <a:solidFill>
                  <a:srgbClr val="0000FF"/>
                </a:solidFill>
              </a:rPr>
              <a:t> </a:t>
            </a:r>
            <a:r>
              <a:rPr lang="el-GR" sz="2400" b="1">
                <a:solidFill>
                  <a:srgbClr val="0000FF"/>
                </a:solidFill>
              </a:rPr>
              <a:t>Single-radio </a:t>
            </a:r>
            <a:r>
              <a:rPr lang="en-US" sz="2400" b="1">
                <a:solidFill>
                  <a:srgbClr val="0000FF"/>
                </a:solidFill>
              </a:rPr>
              <a:t>MAC</a:t>
            </a:r>
            <a:endParaRPr lang="el-GR" sz="2400" b="1">
              <a:solidFill>
                <a:srgbClr val="0000FF"/>
              </a:solidFill>
            </a:endParaRPr>
          </a:p>
          <a:p>
            <a:pPr marL="800100" lvl="1" indent="-342900">
              <a:buFontTx/>
              <a:buChar char="•"/>
            </a:pPr>
            <a:r>
              <a:rPr lang="en-GB" sz="2400" b="1">
                <a:solidFill>
                  <a:srgbClr val="00B050"/>
                </a:solidFill>
              </a:rPr>
              <a:t>  </a:t>
            </a:r>
            <a:r>
              <a:rPr lang="el-GR" sz="2400" b="1">
                <a:solidFill>
                  <a:srgbClr val="00B050"/>
                </a:solidFill>
              </a:rPr>
              <a:t>Multi-channel single-transceiver</a:t>
            </a:r>
            <a:endParaRPr lang="en-US" sz="2400" b="1">
              <a:solidFill>
                <a:srgbClr val="00B050"/>
              </a:solidFill>
            </a:endParaRPr>
          </a:p>
          <a:p>
            <a:pPr marL="800100" lvl="1" indent="-342900">
              <a:buFontTx/>
              <a:buChar char="•"/>
            </a:pPr>
            <a:r>
              <a:rPr lang="en-GB" sz="2400" b="1">
                <a:solidFill>
                  <a:srgbClr val="00B050"/>
                </a:solidFill>
              </a:rPr>
              <a:t>  </a:t>
            </a:r>
            <a:r>
              <a:rPr lang="el-GR" sz="2400" b="1">
                <a:solidFill>
                  <a:srgbClr val="00B050"/>
                </a:solidFill>
              </a:rPr>
              <a:t>Multi-channel multi-transceiver </a:t>
            </a:r>
            <a:endParaRPr lang="en-GB" sz="2400" b="1">
              <a:solidFill>
                <a:srgbClr val="00B050"/>
              </a:solidFill>
            </a:endParaRPr>
          </a:p>
          <a:p>
            <a:pPr marL="800100" lvl="1" indent="-342900"/>
            <a:endParaRPr lang="en-US" sz="2400" b="1">
              <a:solidFill>
                <a:srgbClr val="00B050"/>
              </a:solidFill>
            </a:endParaRPr>
          </a:p>
          <a:p>
            <a:pPr marL="342900" indent="-342900">
              <a:buFontTx/>
              <a:buAutoNum type="arabicPeriod"/>
            </a:pPr>
            <a:r>
              <a:rPr lang="en-GB" sz="2400" b="1">
                <a:solidFill>
                  <a:srgbClr val="0000FF"/>
                </a:solidFill>
              </a:rPr>
              <a:t>  </a:t>
            </a:r>
            <a:r>
              <a:rPr lang="el-GR" sz="2400" b="1">
                <a:solidFill>
                  <a:srgbClr val="0000FF"/>
                </a:solidFill>
              </a:rPr>
              <a:t>Multi-radio </a:t>
            </a:r>
            <a:r>
              <a:rPr lang="en-US" sz="2400" b="1">
                <a:solidFill>
                  <a:srgbClr val="0000FF"/>
                </a:solidFill>
              </a:rPr>
              <a:t>MAC</a:t>
            </a:r>
          </a:p>
        </p:txBody>
      </p:sp>
    </p:spTree>
    <p:extLst>
      <p:ext uri="{BB962C8B-B14F-4D97-AF65-F5344CB8AC3E}">
        <p14:creationId xmlns:p14="http://schemas.microsoft.com/office/powerpoint/2010/main" val="402632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BE788E2-CF21-4078-A61F-406BB1342FD1}" type="slidenum">
              <a:rPr lang="el-GR"/>
              <a:pPr>
                <a:defRPr/>
              </a:pPr>
              <a:t>4</a:t>
            </a:fld>
            <a:endParaRPr lang="el-GR"/>
          </a:p>
        </p:txBody>
      </p:sp>
      <p:sp>
        <p:nvSpPr>
          <p:cNvPr id="56323" name="Rectangle 2"/>
          <p:cNvSpPr>
            <a:spLocks noGrp="1" noChangeArrowheads="1"/>
          </p:cNvSpPr>
          <p:nvPr>
            <p:ph type="title"/>
          </p:nvPr>
        </p:nvSpPr>
        <p:spPr>
          <a:xfrm>
            <a:off x="-609600" y="0"/>
            <a:ext cx="8229600" cy="1143000"/>
          </a:xfrm>
        </p:spPr>
        <p:txBody>
          <a:bodyPr/>
          <a:lstStyle/>
          <a:p>
            <a:pPr eaLnBrk="1" hangingPunct="1"/>
            <a:r>
              <a:rPr lang="en-US" smtClean="0"/>
              <a:t>IEEE 802.11 Rate Adaptation</a:t>
            </a:r>
            <a:endParaRPr lang="el-GR" smtClean="0"/>
          </a:p>
        </p:txBody>
      </p:sp>
      <p:sp>
        <p:nvSpPr>
          <p:cNvPr id="56324" name="Rectangle 3"/>
          <p:cNvSpPr>
            <a:spLocks noGrp="1" noChangeArrowheads="1"/>
          </p:cNvSpPr>
          <p:nvPr>
            <p:ph type="body" idx="1"/>
          </p:nvPr>
        </p:nvSpPr>
        <p:spPr>
          <a:xfrm>
            <a:off x="0" y="990600"/>
            <a:ext cx="8686800" cy="4525963"/>
          </a:xfrm>
        </p:spPr>
        <p:txBody>
          <a:bodyPr/>
          <a:lstStyle/>
          <a:p>
            <a:pPr eaLnBrk="1" hangingPunct="1">
              <a:lnSpc>
                <a:spcPct val="90000"/>
              </a:lnSpc>
            </a:pPr>
            <a:r>
              <a:rPr lang="en-GB" sz="2200" dirty="0" smtClean="0"/>
              <a:t>IEEE</a:t>
            </a:r>
            <a:r>
              <a:rPr lang="el-GR" sz="2200" dirty="0" smtClean="0"/>
              <a:t>802.11b</a:t>
            </a:r>
          </a:p>
          <a:p>
            <a:pPr eaLnBrk="1" hangingPunct="1">
              <a:lnSpc>
                <a:spcPct val="90000"/>
              </a:lnSpc>
              <a:buFont typeface="Wingdings" pitchFamily="2" charset="2"/>
              <a:buNone/>
            </a:pPr>
            <a:r>
              <a:rPr lang="en-US" sz="2200" dirty="0" smtClean="0"/>
              <a:t>    </a:t>
            </a:r>
            <a:r>
              <a:rPr lang="el-GR" sz="2200" b="1" dirty="0" smtClean="0">
                <a:solidFill>
                  <a:srgbClr val="00B050"/>
                </a:solidFill>
              </a:rPr>
              <a:t>11, 5.5, 2, 1 </a:t>
            </a:r>
            <a:r>
              <a:rPr lang="el-GR" sz="2200" b="1" dirty="0" err="1" smtClean="0">
                <a:solidFill>
                  <a:srgbClr val="00B050"/>
                </a:solidFill>
              </a:rPr>
              <a:t>Mbps</a:t>
            </a:r>
            <a:endParaRPr lang="el-GR" sz="2200" dirty="0" smtClean="0"/>
          </a:p>
          <a:p>
            <a:pPr eaLnBrk="1" hangingPunct="1">
              <a:lnSpc>
                <a:spcPct val="90000"/>
              </a:lnSpc>
            </a:pPr>
            <a:r>
              <a:rPr lang="en-GB" sz="2200" dirty="0" smtClean="0"/>
              <a:t>IEEE</a:t>
            </a:r>
            <a:r>
              <a:rPr lang="el-GR" sz="2200" dirty="0" smtClean="0"/>
              <a:t>802.11a</a:t>
            </a:r>
          </a:p>
          <a:p>
            <a:pPr eaLnBrk="1" hangingPunct="1">
              <a:lnSpc>
                <a:spcPct val="90000"/>
              </a:lnSpc>
              <a:buFont typeface="Wingdings" pitchFamily="2" charset="2"/>
              <a:buNone/>
            </a:pPr>
            <a:r>
              <a:rPr lang="en-US" sz="2200" dirty="0" smtClean="0"/>
              <a:t>   </a:t>
            </a:r>
            <a:r>
              <a:rPr lang="el-GR" sz="2200" dirty="0" smtClean="0"/>
              <a:t> </a:t>
            </a:r>
            <a:r>
              <a:rPr lang="el-GR" sz="2200" b="1" dirty="0" smtClean="0">
                <a:solidFill>
                  <a:srgbClr val="00B050"/>
                </a:solidFill>
              </a:rPr>
              <a:t>6, 9, 12, 18, 24, 36, 48, 54 </a:t>
            </a:r>
            <a:r>
              <a:rPr lang="el-GR" sz="2200" b="1" dirty="0" err="1" smtClean="0">
                <a:solidFill>
                  <a:srgbClr val="00B050"/>
                </a:solidFill>
              </a:rPr>
              <a:t>Mbps</a:t>
            </a:r>
            <a:endParaRPr lang="en-US" sz="2200" dirty="0" smtClean="0"/>
          </a:p>
          <a:p>
            <a:pPr eaLnBrk="1" hangingPunct="1">
              <a:lnSpc>
                <a:spcPct val="90000"/>
              </a:lnSpc>
            </a:pPr>
            <a:r>
              <a:rPr lang="en-GB" sz="2200" dirty="0" smtClean="0"/>
              <a:t>IEEE</a:t>
            </a:r>
            <a:r>
              <a:rPr lang="el-GR" sz="2200" dirty="0" smtClean="0"/>
              <a:t>802.11g</a:t>
            </a:r>
          </a:p>
          <a:p>
            <a:pPr eaLnBrk="1" hangingPunct="1">
              <a:lnSpc>
                <a:spcPct val="90000"/>
              </a:lnSpc>
              <a:buFont typeface="Wingdings" pitchFamily="2" charset="2"/>
              <a:buNone/>
            </a:pPr>
            <a:r>
              <a:rPr lang="en-US" sz="2200" dirty="0" smtClean="0"/>
              <a:t>      </a:t>
            </a:r>
            <a:r>
              <a:rPr lang="el-GR" sz="2200" dirty="0" smtClean="0"/>
              <a:t>802.11b </a:t>
            </a:r>
            <a:r>
              <a:rPr lang="el-GR" sz="2200" dirty="0" err="1" smtClean="0"/>
              <a:t>rates</a:t>
            </a:r>
            <a:r>
              <a:rPr lang="el-GR" sz="2200" dirty="0" smtClean="0"/>
              <a:t> + 802.11a </a:t>
            </a:r>
            <a:r>
              <a:rPr lang="el-GR" sz="2200" dirty="0" err="1" smtClean="0"/>
              <a:t>rates</a:t>
            </a:r>
            <a:endParaRPr lang="el-GR" sz="2200" dirty="0" smtClean="0"/>
          </a:p>
          <a:p>
            <a:r>
              <a:rPr lang="en-US" sz="2400" dirty="0" smtClean="0"/>
              <a:t>Most of existing wireless radios are able to support multiple transmission rates by a combination of different modulation and coding rates</a:t>
            </a:r>
            <a:endParaRPr lang="el-GR" sz="2200" dirty="0" smtClean="0"/>
          </a:p>
        </p:txBody>
      </p:sp>
    </p:spTree>
    <p:extLst>
      <p:ext uri="{BB962C8B-B14F-4D97-AF65-F5344CB8AC3E}">
        <p14:creationId xmlns:p14="http://schemas.microsoft.com/office/powerpoint/2010/main" val="32998016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C56CF90-3523-4818-874F-D7194AC9AA90}" type="slidenum">
              <a:rPr lang="el-GR"/>
              <a:pPr>
                <a:defRPr/>
              </a:pPr>
              <a:t>40</a:t>
            </a:fld>
            <a:endParaRPr lang="el-GR"/>
          </a:p>
        </p:txBody>
      </p:sp>
      <p:sp>
        <p:nvSpPr>
          <p:cNvPr id="82947" name="Rectangle 2"/>
          <p:cNvSpPr>
            <a:spLocks noGrp="1" noChangeArrowheads="1"/>
          </p:cNvSpPr>
          <p:nvPr>
            <p:ph type="title"/>
          </p:nvPr>
        </p:nvSpPr>
        <p:spPr>
          <a:xfrm>
            <a:off x="-381000" y="0"/>
            <a:ext cx="8229600" cy="1143000"/>
          </a:xfrm>
        </p:spPr>
        <p:txBody>
          <a:bodyPr/>
          <a:lstStyle/>
          <a:p>
            <a:pPr eaLnBrk="1" hangingPunct="1"/>
            <a:r>
              <a:rPr lang="en-US" smtClean="0"/>
              <a:t>Multiple Radio/Transceivers </a:t>
            </a:r>
            <a:endParaRPr lang="el-GR" smtClean="0"/>
          </a:p>
        </p:txBody>
      </p:sp>
      <p:sp>
        <p:nvSpPr>
          <p:cNvPr id="82948" name="Rectangle 3"/>
          <p:cNvSpPr>
            <a:spLocks noGrp="1" noChangeArrowheads="1"/>
          </p:cNvSpPr>
          <p:nvPr>
            <p:ph type="body" idx="1"/>
          </p:nvPr>
        </p:nvSpPr>
        <p:spPr>
          <a:xfrm>
            <a:off x="0" y="1676400"/>
            <a:ext cx="9448800" cy="4953000"/>
          </a:xfrm>
        </p:spPr>
        <p:txBody>
          <a:bodyPr/>
          <a:lstStyle/>
          <a:p>
            <a:pPr eaLnBrk="1" hangingPunct="1">
              <a:lnSpc>
                <a:spcPct val="90000"/>
              </a:lnSpc>
            </a:pPr>
            <a:r>
              <a:rPr lang="el-GR" sz="2400" b="1" i="1" dirty="0" err="1" smtClean="0">
                <a:solidFill>
                  <a:srgbClr val="FF0000"/>
                </a:solidFill>
              </a:rPr>
              <a:t>Multi</a:t>
            </a:r>
            <a:r>
              <a:rPr lang="el-GR" sz="2400" b="1" i="1" dirty="0" smtClean="0">
                <a:solidFill>
                  <a:srgbClr val="FF0000"/>
                </a:solidFill>
              </a:rPr>
              <a:t>-</a:t>
            </a:r>
            <a:r>
              <a:rPr lang="el-GR" sz="2400" b="1" i="1" dirty="0" err="1" smtClean="0">
                <a:solidFill>
                  <a:srgbClr val="FF0000"/>
                </a:solidFill>
              </a:rPr>
              <a:t>channel</a:t>
            </a:r>
            <a:r>
              <a:rPr lang="el-GR" sz="2400" b="1" i="1" dirty="0" smtClean="0">
                <a:solidFill>
                  <a:srgbClr val="FF0000"/>
                </a:solidFill>
              </a:rPr>
              <a:t> </a:t>
            </a:r>
            <a:r>
              <a:rPr lang="el-GR" sz="2400" b="1" i="1" dirty="0" err="1" smtClean="0">
                <a:solidFill>
                  <a:srgbClr val="FF0000"/>
                </a:solidFill>
              </a:rPr>
              <a:t>single</a:t>
            </a:r>
            <a:r>
              <a:rPr lang="el-GR" sz="2400" b="1" i="1" dirty="0" smtClean="0">
                <a:solidFill>
                  <a:srgbClr val="FF0000"/>
                </a:solidFill>
              </a:rPr>
              <a:t>-</a:t>
            </a:r>
            <a:r>
              <a:rPr lang="el-GR" sz="2400" b="1" i="1" dirty="0" err="1" smtClean="0">
                <a:solidFill>
                  <a:srgbClr val="FF0000"/>
                </a:solidFill>
              </a:rPr>
              <a:t>transceiver</a:t>
            </a:r>
            <a:r>
              <a:rPr lang="en-US" sz="2400" b="1" i="1" dirty="0" smtClean="0">
                <a:solidFill>
                  <a:srgbClr val="CCCC00"/>
                </a:solidFill>
              </a:rPr>
              <a:t> </a:t>
            </a:r>
            <a:r>
              <a:rPr lang="en-US" sz="2400" dirty="0" smtClean="0"/>
              <a:t>MAC</a:t>
            </a:r>
          </a:p>
          <a:p>
            <a:pPr lvl="1" eaLnBrk="1" hangingPunct="1">
              <a:lnSpc>
                <a:spcPct val="90000"/>
              </a:lnSpc>
            </a:pPr>
            <a:r>
              <a:rPr lang="el-GR" sz="2400" b="1" i="1" dirty="0" err="1" smtClean="0"/>
              <a:t>One</a:t>
            </a:r>
            <a:r>
              <a:rPr lang="el-GR" sz="2400" b="1" i="1" dirty="0" smtClean="0"/>
              <a:t> </a:t>
            </a:r>
            <a:r>
              <a:rPr lang="el-GR" sz="2400" b="1" i="1" dirty="0" err="1" smtClean="0"/>
              <a:t>tranceiver</a:t>
            </a:r>
            <a:r>
              <a:rPr lang="el-GR" sz="2400" b="1" i="1" dirty="0" smtClean="0"/>
              <a:t> </a:t>
            </a:r>
            <a:r>
              <a:rPr lang="el-GR" sz="2400" dirty="0" err="1" smtClean="0"/>
              <a:t>available</a:t>
            </a:r>
            <a:r>
              <a:rPr lang="el-GR" sz="2400" dirty="0" smtClean="0"/>
              <a:t> </a:t>
            </a:r>
            <a:r>
              <a:rPr lang="el-GR" sz="2400" dirty="0" err="1" smtClean="0"/>
              <a:t>at</a:t>
            </a:r>
            <a:r>
              <a:rPr lang="el-GR" sz="2400" dirty="0" smtClean="0"/>
              <a:t> </a:t>
            </a:r>
            <a:r>
              <a:rPr lang="el-GR" sz="2400" dirty="0" err="1" smtClean="0"/>
              <a:t>network</a:t>
            </a:r>
            <a:r>
              <a:rPr lang="el-GR" sz="2400" dirty="0" smtClean="0"/>
              <a:t> </a:t>
            </a:r>
            <a:r>
              <a:rPr lang="el-GR" sz="2400" dirty="0" err="1" smtClean="0"/>
              <a:t>device</a:t>
            </a:r>
            <a:endParaRPr lang="en-US" sz="2400" dirty="0" smtClean="0"/>
          </a:p>
          <a:p>
            <a:pPr lvl="1" eaLnBrk="1" hangingPunct="1">
              <a:lnSpc>
                <a:spcPct val="90000"/>
              </a:lnSpc>
            </a:pPr>
            <a:r>
              <a:rPr lang="en-US" sz="2400" i="1" dirty="0" smtClean="0"/>
              <a:t>O</a:t>
            </a:r>
            <a:r>
              <a:rPr lang="el-GR" sz="2400" i="1" dirty="0" err="1" smtClean="0"/>
              <a:t>nly</a:t>
            </a:r>
            <a:r>
              <a:rPr lang="el-GR" sz="2400" i="1" dirty="0" smtClean="0"/>
              <a:t> </a:t>
            </a:r>
            <a:r>
              <a:rPr lang="el-GR" sz="2400" i="1" dirty="0" err="1" smtClean="0"/>
              <a:t>one</a:t>
            </a:r>
            <a:r>
              <a:rPr lang="el-GR" sz="2400" i="1" dirty="0" smtClean="0"/>
              <a:t> </a:t>
            </a:r>
            <a:r>
              <a:rPr lang="el-GR" sz="2400" dirty="0" err="1" smtClean="0"/>
              <a:t>channel</a:t>
            </a:r>
            <a:r>
              <a:rPr lang="el-GR" sz="2400" dirty="0" smtClean="0"/>
              <a:t> </a:t>
            </a:r>
            <a:r>
              <a:rPr lang="el-GR" sz="2400" b="1" dirty="0" err="1" smtClean="0"/>
              <a:t>active</a:t>
            </a:r>
            <a:r>
              <a:rPr lang="el-GR" sz="2400" dirty="0" smtClean="0"/>
              <a:t> </a:t>
            </a:r>
            <a:r>
              <a:rPr lang="el-GR" sz="2400" dirty="0" err="1" smtClean="0"/>
              <a:t>at</a:t>
            </a:r>
            <a:r>
              <a:rPr lang="el-GR" sz="2400" dirty="0" smtClean="0"/>
              <a:t> a </a:t>
            </a:r>
            <a:r>
              <a:rPr lang="el-GR" sz="2400" dirty="0" err="1" smtClean="0"/>
              <a:t>time</a:t>
            </a:r>
            <a:r>
              <a:rPr lang="el-GR" sz="2400" dirty="0" smtClean="0"/>
              <a:t> </a:t>
            </a:r>
            <a:r>
              <a:rPr lang="el-GR" sz="2400" dirty="0" err="1" smtClean="0"/>
              <a:t>in</a:t>
            </a:r>
            <a:r>
              <a:rPr lang="en-US" sz="2400" dirty="0" smtClean="0"/>
              <a:t> </a:t>
            </a:r>
            <a:r>
              <a:rPr lang="el-GR" sz="2400" dirty="0" err="1" smtClean="0"/>
              <a:t>each</a:t>
            </a:r>
            <a:r>
              <a:rPr lang="el-GR" sz="2400" dirty="0" smtClean="0"/>
              <a:t> </a:t>
            </a:r>
            <a:r>
              <a:rPr lang="el-GR" sz="2400" dirty="0" err="1" smtClean="0"/>
              <a:t>device</a:t>
            </a:r>
            <a:endParaRPr lang="en-US" sz="2400" dirty="0" smtClean="0"/>
          </a:p>
          <a:p>
            <a:pPr eaLnBrk="1" hangingPunct="1">
              <a:lnSpc>
                <a:spcPct val="90000"/>
              </a:lnSpc>
            </a:pPr>
            <a:r>
              <a:rPr lang="el-GR" sz="2400" b="1" i="1" dirty="0" err="1" smtClean="0">
                <a:solidFill>
                  <a:srgbClr val="FF0000"/>
                </a:solidFill>
              </a:rPr>
              <a:t>Multi</a:t>
            </a:r>
            <a:r>
              <a:rPr lang="el-GR" sz="2400" b="1" i="1" dirty="0" smtClean="0">
                <a:solidFill>
                  <a:srgbClr val="FF0000"/>
                </a:solidFill>
              </a:rPr>
              <a:t>-</a:t>
            </a:r>
            <a:r>
              <a:rPr lang="el-GR" sz="2400" b="1" i="1" dirty="0" err="1" smtClean="0">
                <a:solidFill>
                  <a:srgbClr val="FF0000"/>
                </a:solidFill>
              </a:rPr>
              <a:t>channel</a:t>
            </a:r>
            <a:r>
              <a:rPr lang="el-GR" sz="2400" b="1" i="1" dirty="0" smtClean="0">
                <a:solidFill>
                  <a:srgbClr val="FF0000"/>
                </a:solidFill>
              </a:rPr>
              <a:t> </a:t>
            </a:r>
            <a:r>
              <a:rPr lang="el-GR" sz="2400" b="1" i="1" dirty="0" err="1" smtClean="0">
                <a:solidFill>
                  <a:srgbClr val="FF0000"/>
                </a:solidFill>
              </a:rPr>
              <a:t>multi</a:t>
            </a:r>
            <a:r>
              <a:rPr lang="el-GR" sz="2400" b="1" i="1" dirty="0" smtClean="0">
                <a:solidFill>
                  <a:srgbClr val="FF0000"/>
                </a:solidFill>
              </a:rPr>
              <a:t>-</a:t>
            </a:r>
            <a:r>
              <a:rPr lang="el-GR" sz="2400" b="1" i="1" dirty="0" err="1" smtClean="0">
                <a:solidFill>
                  <a:srgbClr val="FF0000"/>
                </a:solidFill>
              </a:rPr>
              <a:t>transceiver</a:t>
            </a:r>
            <a:r>
              <a:rPr lang="el-GR" sz="2400" b="1" i="1" dirty="0" smtClean="0">
                <a:solidFill>
                  <a:srgbClr val="CCCC00"/>
                </a:solidFill>
              </a:rPr>
              <a:t> </a:t>
            </a:r>
            <a:r>
              <a:rPr lang="en-US" sz="2400" dirty="0" smtClean="0"/>
              <a:t>MAC</a:t>
            </a:r>
          </a:p>
          <a:p>
            <a:pPr lvl="1" eaLnBrk="1" hangingPunct="1">
              <a:lnSpc>
                <a:spcPct val="90000"/>
              </a:lnSpc>
            </a:pPr>
            <a:r>
              <a:rPr lang="en-US" sz="2400" dirty="0" smtClean="0"/>
              <a:t>N</a:t>
            </a:r>
            <a:r>
              <a:rPr lang="el-GR" sz="2400" dirty="0" err="1" smtClean="0"/>
              <a:t>etwork</a:t>
            </a:r>
            <a:r>
              <a:rPr lang="el-GR" sz="2400" dirty="0" smtClean="0"/>
              <a:t> </a:t>
            </a:r>
            <a:r>
              <a:rPr lang="el-GR" sz="2400" dirty="0" err="1" smtClean="0"/>
              <a:t>device</a:t>
            </a:r>
            <a:r>
              <a:rPr lang="en-US" sz="2400" dirty="0" smtClean="0"/>
              <a:t> with </a:t>
            </a:r>
            <a:r>
              <a:rPr lang="en-US" sz="2400" b="1" dirty="0" smtClean="0">
                <a:solidFill>
                  <a:srgbClr val="808000"/>
                </a:solidFill>
              </a:rPr>
              <a:t>m</a:t>
            </a:r>
            <a:r>
              <a:rPr lang="el-GR" sz="2400" b="1" dirty="0" err="1" smtClean="0">
                <a:solidFill>
                  <a:srgbClr val="808000"/>
                </a:solidFill>
              </a:rPr>
              <a:t>ultiple</a:t>
            </a:r>
            <a:r>
              <a:rPr lang="en-US" sz="2400" b="1" dirty="0" smtClean="0">
                <a:solidFill>
                  <a:srgbClr val="808000"/>
                </a:solidFill>
              </a:rPr>
              <a:t> </a:t>
            </a:r>
            <a:r>
              <a:rPr lang="el-GR" sz="2400" b="1" dirty="0" smtClean="0">
                <a:solidFill>
                  <a:srgbClr val="808000"/>
                </a:solidFill>
              </a:rPr>
              <a:t>RF </a:t>
            </a:r>
            <a:r>
              <a:rPr lang="el-GR" sz="2400" b="1" dirty="0" err="1" smtClean="0">
                <a:solidFill>
                  <a:srgbClr val="808000"/>
                </a:solidFill>
              </a:rPr>
              <a:t>front</a:t>
            </a:r>
            <a:r>
              <a:rPr lang="el-GR" sz="2400" b="1" dirty="0" smtClean="0">
                <a:solidFill>
                  <a:srgbClr val="808000"/>
                </a:solidFill>
              </a:rPr>
              <a:t>-</a:t>
            </a:r>
            <a:r>
              <a:rPr lang="el-GR" sz="2400" b="1" dirty="0" err="1" smtClean="0">
                <a:solidFill>
                  <a:srgbClr val="808000"/>
                </a:solidFill>
              </a:rPr>
              <a:t>end</a:t>
            </a:r>
            <a:r>
              <a:rPr lang="el-GR" sz="2400" b="1" dirty="0" smtClean="0">
                <a:solidFill>
                  <a:srgbClr val="808000"/>
                </a:solidFill>
              </a:rPr>
              <a:t> </a:t>
            </a:r>
            <a:r>
              <a:rPr lang="el-GR" sz="2400" b="1" dirty="0" err="1" smtClean="0">
                <a:solidFill>
                  <a:srgbClr val="808000"/>
                </a:solidFill>
              </a:rPr>
              <a:t>chips</a:t>
            </a:r>
            <a:r>
              <a:rPr lang="el-GR" sz="2400" b="1" dirty="0" smtClean="0">
                <a:solidFill>
                  <a:srgbClr val="808000"/>
                </a:solidFill>
              </a:rPr>
              <a:t> </a:t>
            </a:r>
            <a:r>
              <a:rPr lang="en-US" sz="2400" b="1" dirty="0" smtClean="0"/>
              <a:t>&amp; </a:t>
            </a:r>
            <a:r>
              <a:rPr lang="en-US" sz="2400" b="1" dirty="0" smtClean="0">
                <a:solidFill>
                  <a:srgbClr val="808000"/>
                </a:solidFill>
              </a:rPr>
              <a:t>b</a:t>
            </a:r>
            <a:r>
              <a:rPr lang="el-GR" sz="2400" b="1" dirty="0" err="1" smtClean="0">
                <a:solidFill>
                  <a:srgbClr val="808000"/>
                </a:solidFill>
              </a:rPr>
              <a:t>aseband</a:t>
            </a:r>
            <a:r>
              <a:rPr lang="el-GR" sz="2400" b="1" dirty="0" smtClean="0">
                <a:solidFill>
                  <a:srgbClr val="808000"/>
                </a:solidFill>
              </a:rPr>
              <a:t> </a:t>
            </a:r>
            <a:r>
              <a:rPr lang="el-GR" sz="2400" b="1" dirty="0" err="1" smtClean="0">
                <a:solidFill>
                  <a:srgbClr val="808000"/>
                </a:solidFill>
              </a:rPr>
              <a:t>processing</a:t>
            </a:r>
            <a:r>
              <a:rPr lang="el-GR" sz="2400" b="1" dirty="0" smtClean="0">
                <a:solidFill>
                  <a:srgbClr val="808000"/>
                </a:solidFill>
              </a:rPr>
              <a:t> </a:t>
            </a:r>
            <a:r>
              <a:rPr lang="el-GR" sz="2400" b="1" dirty="0" err="1" smtClean="0">
                <a:solidFill>
                  <a:srgbClr val="808000"/>
                </a:solidFill>
              </a:rPr>
              <a:t>modules</a:t>
            </a:r>
            <a:r>
              <a:rPr lang="el-GR" sz="2400" dirty="0" smtClean="0">
                <a:solidFill>
                  <a:srgbClr val="808000"/>
                </a:solidFill>
              </a:rPr>
              <a:t> </a:t>
            </a:r>
            <a:r>
              <a:rPr lang="el-GR" sz="2400" dirty="0" err="1" smtClean="0"/>
              <a:t>to</a:t>
            </a:r>
            <a:r>
              <a:rPr lang="el-GR" sz="2400" dirty="0" smtClean="0"/>
              <a:t> </a:t>
            </a:r>
            <a:r>
              <a:rPr lang="el-GR" sz="2400" dirty="0" err="1" smtClean="0"/>
              <a:t>support</a:t>
            </a:r>
            <a:r>
              <a:rPr lang="en-US" sz="2400" dirty="0" smtClean="0"/>
              <a:t> </a:t>
            </a:r>
            <a:r>
              <a:rPr lang="el-GR" sz="2400" b="1" dirty="0" err="1" smtClean="0"/>
              <a:t>several</a:t>
            </a:r>
            <a:r>
              <a:rPr lang="el-GR" sz="2400" b="1" dirty="0" smtClean="0"/>
              <a:t> </a:t>
            </a:r>
            <a:r>
              <a:rPr lang="el-GR" sz="2400" b="1" dirty="0" err="1" smtClean="0"/>
              <a:t>simultaneous</a:t>
            </a:r>
            <a:r>
              <a:rPr lang="el-GR" sz="2400" b="1" dirty="0" smtClean="0"/>
              <a:t> </a:t>
            </a:r>
            <a:r>
              <a:rPr lang="el-GR" sz="2400" b="1" dirty="0" err="1" smtClean="0"/>
              <a:t>channels</a:t>
            </a:r>
            <a:endParaRPr lang="en-US" sz="2400" b="1" dirty="0" smtClean="0"/>
          </a:p>
          <a:p>
            <a:pPr lvl="1" eaLnBrk="1" hangingPunct="1">
              <a:lnSpc>
                <a:spcPct val="90000"/>
              </a:lnSpc>
            </a:pPr>
            <a:r>
              <a:rPr lang="en-US" sz="2400" dirty="0" smtClean="0">
                <a:solidFill>
                  <a:schemeClr val="hlink"/>
                </a:solidFill>
              </a:rPr>
              <a:t>S</a:t>
            </a:r>
            <a:r>
              <a:rPr lang="el-GR" sz="2400" dirty="0" err="1" smtClean="0">
                <a:solidFill>
                  <a:schemeClr val="hlink"/>
                </a:solidFill>
              </a:rPr>
              <a:t>ingle</a:t>
            </a:r>
            <a:r>
              <a:rPr lang="en-US" sz="2400" dirty="0" smtClean="0">
                <a:solidFill>
                  <a:schemeClr val="hlink"/>
                </a:solidFill>
              </a:rPr>
              <a:t> MAC</a:t>
            </a:r>
            <a:r>
              <a:rPr lang="el-GR" sz="2400" dirty="0" smtClean="0">
                <a:solidFill>
                  <a:schemeClr val="hlink"/>
                </a:solidFill>
              </a:rPr>
              <a:t> </a:t>
            </a:r>
            <a:r>
              <a:rPr lang="el-GR" sz="2400" dirty="0" err="1" smtClean="0">
                <a:solidFill>
                  <a:schemeClr val="hlink"/>
                </a:solidFill>
              </a:rPr>
              <a:t>layer</a:t>
            </a:r>
            <a:endParaRPr lang="en-US" sz="2400" dirty="0" smtClean="0">
              <a:solidFill>
                <a:schemeClr val="hlink"/>
              </a:solidFill>
            </a:endParaRPr>
          </a:p>
          <a:p>
            <a:pPr lvl="1" eaLnBrk="1" hangingPunct="1">
              <a:lnSpc>
                <a:spcPct val="90000"/>
              </a:lnSpc>
              <a:buFont typeface="Arial" pitchFamily="34" charset="0"/>
              <a:buNone/>
            </a:pPr>
            <a:r>
              <a:rPr lang="el-GR" sz="2400" dirty="0" err="1" smtClean="0"/>
              <a:t>controls</a:t>
            </a:r>
            <a:r>
              <a:rPr lang="el-GR" sz="2400" dirty="0" smtClean="0"/>
              <a:t> </a:t>
            </a:r>
            <a:r>
              <a:rPr lang="en-US" sz="2400" dirty="0" smtClean="0"/>
              <a:t>&amp; </a:t>
            </a:r>
            <a:r>
              <a:rPr lang="el-GR" sz="2400" dirty="0" err="1" smtClean="0"/>
              <a:t>coordinates</a:t>
            </a:r>
            <a:r>
              <a:rPr lang="en-US" sz="2400" dirty="0" smtClean="0"/>
              <a:t> </a:t>
            </a:r>
            <a:r>
              <a:rPr lang="el-GR" sz="2400" dirty="0" err="1" smtClean="0"/>
              <a:t>the</a:t>
            </a:r>
            <a:r>
              <a:rPr lang="el-GR" sz="2400" dirty="0" smtClean="0"/>
              <a:t> </a:t>
            </a:r>
            <a:r>
              <a:rPr lang="el-GR" sz="2400" dirty="0" err="1" smtClean="0"/>
              <a:t>access</a:t>
            </a:r>
            <a:r>
              <a:rPr lang="el-GR" sz="2400" dirty="0" smtClean="0"/>
              <a:t> </a:t>
            </a:r>
            <a:r>
              <a:rPr lang="el-GR" sz="2400" dirty="0" err="1" smtClean="0"/>
              <a:t>to</a:t>
            </a:r>
            <a:r>
              <a:rPr lang="el-GR" sz="2400" dirty="0" smtClean="0"/>
              <a:t> </a:t>
            </a:r>
            <a:r>
              <a:rPr lang="el-GR" sz="2400" dirty="0" err="1" smtClean="0"/>
              <a:t>multiple</a:t>
            </a:r>
            <a:r>
              <a:rPr lang="el-GR" sz="2400" dirty="0" smtClean="0"/>
              <a:t> </a:t>
            </a:r>
            <a:r>
              <a:rPr lang="el-GR" sz="2400" dirty="0" err="1" smtClean="0"/>
              <a:t>channels</a:t>
            </a:r>
            <a:endParaRPr lang="en-US" sz="2400" dirty="0" smtClean="0"/>
          </a:p>
          <a:p>
            <a:pPr eaLnBrk="1" hangingPunct="1">
              <a:lnSpc>
                <a:spcPct val="90000"/>
              </a:lnSpc>
            </a:pPr>
            <a:r>
              <a:rPr lang="el-GR" sz="2400" b="1" i="1" dirty="0" err="1" smtClean="0">
                <a:solidFill>
                  <a:srgbClr val="FF0000"/>
                </a:solidFill>
              </a:rPr>
              <a:t>Multi</a:t>
            </a:r>
            <a:r>
              <a:rPr lang="el-GR" sz="2400" b="1" i="1" dirty="0" smtClean="0">
                <a:solidFill>
                  <a:srgbClr val="FF0000"/>
                </a:solidFill>
              </a:rPr>
              <a:t>-</a:t>
            </a:r>
            <a:r>
              <a:rPr lang="el-GR" sz="2400" b="1" i="1" dirty="0" err="1" smtClean="0">
                <a:solidFill>
                  <a:srgbClr val="FF0000"/>
                </a:solidFill>
              </a:rPr>
              <a:t>radio</a:t>
            </a:r>
            <a:r>
              <a:rPr lang="el-GR" sz="2400" b="1" i="1" dirty="0" smtClean="0">
                <a:solidFill>
                  <a:srgbClr val="FF0000"/>
                </a:solidFill>
              </a:rPr>
              <a:t> </a:t>
            </a:r>
            <a:r>
              <a:rPr lang="en-US" sz="2400" dirty="0" smtClean="0"/>
              <a:t>MAC</a:t>
            </a:r>
          </a:p>
          <a:p>
            <a:pPr lvl="1" eaLnBrk="1" hangingPunct="1">
              <a:lnSpc>
                <a:spcPct val="90000"/>
              </a:lnSpc>
            </a:pPr>
            <a:r>
              <a:rPr lang="el-GR" sz="2400" dirty="0" err="1" smtClean="0"/>
              <a:t>network</a:t>
            </a:r>
            <a:r>
              <a:rPr lang="el-GR" sz="2400" dirty="0" smtClean="0"/>
              <a:t> </a:t>
            </a:r>
            <a:r>
              <a:rPr lang="el-GR" sz="2400" dirty="0" err="1" smtClean="0"/>
              <a:t>device</a:t>
            </a:r>
            <a:r>
              <a:rPr lang="el-GR" sz="2400" dirty="0" smtClean="0"/>
              <a:t> </a:t>
            </a:r>
            <a:r>
              <a:rPr lang="en-US" sz="2400" dirty="0" smtClean="0"/>
              <a:t>with </a:t>
            </a:r>
            <a:r>
              <a:rPr lang="el-GR" sz="2400" dirty="0" err="1" smtClean="0">
                <a:solidFill>
                  <a:schemeClr val="hlink"/>
                </a:solidFill>
              </a:rPr>
              <a:t>multiple</a:t>
            </a:r>
            <a:r>
              <a:rPr lang="el-GR" sz="2400" dirty="0" smtClean="0">
                <a:solidFill>
                  <a:schemeClr val="hlink"/>
                </a:solidFill>
              </a:rPr>
              <a:t> </a:t>
            </a:r>
            <a:r>
              <a:rPr lang="el-GR" sz="2400" dirty="0" err="1" smtClean="0">
                <a:solidFill>
                  <a:schemeClr val="hlink"/>
                </a:solidFill>
              </a:rPr>
              <a:t>radios</a:t>
            </a:r>
            <a:endParaRPr lang="en-US" sz="2400" dirty="0" smtClean="0">
              <a:solidFill>
                <a:schemeClr val="hlink"/>
              </a:solidFill>
            </a:endParaRPr>
          </a:p>
          <a:p>
            <a:pPr lvl="1" eaLnBrk="1" hangingPunct="1">
              <a:lnSpc>
                <a:spcPct val="90000"/>
              </a:lnSpc>
              <a:buFont typeface="Arial" pitchFamily="34" charset="0"/>
              <a:buNone/>
            </a:pPr>
            <a:r>
              <a:rPr lang="en-US" sz="2400" dirty="0" smtClean="0">
                <a:solidFill>
                  <a:schemeClr val="hlink"/>
                </a:solidFill>
              </a:rPr>
              <a:t>   </a:t>
            </a:r>
            <a:r>
              <a:rPr lang="en-US" sz="2400" dirty="0" smtClean="0"/>
              <a:t> e</a:t>
            </a:r>
            <a:r>
              <a:rPr lang="el-GR" sz="2400" dirty="0" err="1" smtClean="0"/>
              <a:t>ach</a:t>
            </a:r>
            <a:r>
              <a:rPr lang="el-GR" sz="2400" dirty="0" smtClean="0"/>
              <a:t> </a:t>
            </a:r>
            <a:r>
              <a:rPr lang="el-GR" sz="2400" dirty="0" err="1" smtClean="0"/>
              <a:t>with</a:t>
            </a:r>
            <a:r>
              <a:rPr lang="el-GR" sz="2400" dirty="0" smtClean="0"/>
              <a:t> </a:t>
            </a:r>
            <a:r>
              <a:rPr lang="el-GR" sz="2400" b="1" dirty="0" err="1" smtClean="0"/>
              <a:t>its</a:t>
            </a:r>
            <a:r>
              <a:rPr lang="en-US" sz="2400" b="1" dirty="0" smtClean="0"/>
              <a:t> </a:t>
            </a:r>
            <a:r>
              <a:rPr lang="el-GR" sz="2400" b="1" dirty="0" err="1" smtClean="0">
                <a:solidFill>
                  <a:schemeClr val="hlink"/>
                </a:solidFill>
              </a:rPr>
              <a:t>own</a:t>
            </a:r>
            <a:r>
              <a:rPr lang="el-GR" sz="2400" b="1" dirty="0" smtClean="0">
                <a:solidFill>
                  <a:schemeClr val="hlink"/>
                </a:solidFill>
              </a:rPr>
              <a:t> </a:t>
            </a:r>
            <a:r>
              <a:rPr lang="en-US" sz="2400" b="1" dirty="0" smtClean="0">
                <a:solidFill>
                  <a:schemeClr val="hlink"/>
                </a:solidFill>
              </a:rPr>
              <a:t>MAC</a:t>
            </a:r>
            <a:r>
              <a:rPr lang="el-GR" sz="2400" b="1" dirty="0" smtClean="0">
                <a:solidFill>
                  <a:schemeClr val="hlink"/>
                </a:solidFill>
              </a:rPr>
              <a:t> </a:t>
            </a:r>
            <a:r>
              <a:rPr lang="en-US" sz="2400" b="1" dirty="0" smtClean="0">
                <a:solidFill>
                  <a:schemeClr val="hlink"/>
                </a:solidFill>
              </a:rPr>
              <a:t>&amp; </a:t>
            </a:r>
            <a:r>
              <a:rPr lang="el-GR" sz="2400" b="1" dirty="0" err="1" smtClean="0">
                <a:solidFill>
                  <a:schemeClr val="hlink"/>
                </a:solidFill>
              </a:rPr>
              <a:t>physical</a:t>
            </a:r>
            <a:r>
              <a:rPr lang="el-GR" sz="2400" b="1" dirty="0" smtClean="0">
                <a:solidFill>
                  <a:schemeClr val="hlink"/>
                </a:solidFill>
              </a:rPr>
              <a:t> </a:t>
            </a:r>
            <a:r>
              <a:rPr lang="el-GR" sz="2400" b="1" dirty="0" err="1" smtClean="0">
                <a:solidFill>
                  <a:schemeClr val="hlink"/>
                </a:solidFill>
              </a:rPr>
              <a:t>layer</a:t>
            </a:r>
            <a:endParaRPr lang="el-GR" sz="2400" b="1" dirty="0" smtClean="0">
              <a:solidFill>
                <a:schemeClr val="hlink"/>
              </a:solidFill>
            </a:endParaRPr>
          </a:p>
          <a:p>
            <a:pPr eaLnBrk="1" hangingPunct="1">
              <a:lnSpc>
                <a:spcPct val="90000"/>
              </a:lnSpc>
            </a:pPr>
            <a:endParaRPr lang="el-GR" sz="2000" b="1" dirty="0" smtClean="0">
              <a:solidFill>
                <a:schemeClr val="hlink"/>
              </a:solidFill>
            </a:endParaRPr>
          </a:p>
        </p:txBody>
      </p:sp>
    </p:spTree>
    <p:extLst>
      <p:ext uri="{BB962C8B-B14F-4D97-AF65-F5344CB8AC3E}">
        <p14:creationId xmlns:p14="http://schemas.microsoft.com/office/powerpoint/2010/main" val="40276184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3820D0F-BE99-4462-AB00-02190AAF2F19}" type="slidenum">
              <a:rPr lang="el-GR"/>
              <a:pPr>
                <a:defRPr/>
              </a:pPr>
              <a:t>41</a:t>
            </a:fld>
            <a:endParaRPr lang="el-GR"/>
          </a:p>
        </p:txBody>
      </p:sp>
      <p:sp>
        <p:nvSpPr>
          <p:cNvPr id="84995" name="Rectangle 2"/>
          <p:cNvSpPr>
            <a:spLocks noGrp="1" noChangeArrowheads="1"/>
          </p:cNvSpPr>
          <p:nvPr>
            <p:ph type="title"/>
          </p:nvPr>
        </p:nvSpPr>
        <p:spPr>
          <a:xfrm>
            <a:off x="-1447800" y="0"/>
            <a:ext cx="8229600" cy="1143000"/>
          </a:xfrm>
        </p:spPr>
        <p:txBody>
          <a:bodyPr/>
          <a:lstStyle/>
          <a:p>
            <a:pPr eaLnBrk="1" hangingPunct="1"/>
            <a:r>
              <a:rPr lang="en-US" smtClean="0"/>
              <a:t>Spectrum Division</a:t>
            </a:r>
            <a:endParaRPr lang="el-GR" smtClean="0"/>
          </a:p>
        </p:txBody>
      </p:sp>
      <p:sp>
        <p:nvSpPr>
          <p:cNvPr id="380931" name="Rectangle 3"/>
          <p:cNvSpPr>
            <a:spLocks noGrp="1" noChangeArrowheads="1"/>
          </p:cNvSpPr>
          <p:nvPr>
            <p:ph type="body" idx="1"/>
          </p:nvPr>
        </p:nvSpPr>
        <p:spPr>
          <a:xfrm>
            <a:off x="0" y="1066800"/>
            <a:ext cx="9144000" cy="5791200"/>
          </a:xfrm>
        </p:spPr>
        <p:txBody>
          <a:bodyPr rtlCol="0">
            <a:normAutofit lnSpcReduction="10000"/>
          </a:bodyPr>
          <a:lstStyle/>
          <a:p>
            <a:pPr eaLnBrk="1" fontAlgn="auto" hangingPunct="1">
              <a:lnSpc>
                <a:spcPct val="80000"/>
              </a:lnSpc>
              <a:spcAft>
                <a:spcPts val="0"/>
              </a:spcAft>
              <a:defRPr/>
            </a:pPr>
            <a:endParaRPr lang="en-US" sz="2400" dirty="0"/>
          </a:p>
          <a:p>
            <a:pPr eaLnBrk="1" fontAlgn="auto" hangingPunct="1">
              <a:lnSpc>
                <a:spcPct val="80000"/>
              </a:lnSpc>
              <a:spcAft>
                <a:spcPts val="0"/>
              </a:spcAft>
              <a:buFont typeface="Arial" pitchFamily="34" charset="0"/>
              <a:buNone/>
              <a:defRPr/>
            </a:pPr>
            <a:r>
              <a:rPr lang="en-US" sz="2400" b="1" dirty="0" smtClean="0">
                <a:solidFill>
                  <a:srgbClr val="FF0000"/>
                </a:solidFill>
              </a:rPr>
              <a:t>N</a:t>
            </a:r>
            <a:r>
              <a:rPr lang="el-GR" sz="2400" b="1" dirty="0" err="1" smtClean="0">
                <a:solidFill>
                  <a:srgbClr val="FF0000"/>
                </a:solidFill>
              </a:rPr>
              <a:t>on</a:t>
            </a:r>
            <a:r>
              <a:rPr lang="el-GR" sz="2400" b="1" dirty="0" smtClean="0">
                <a:solidFill>
                  <a:srgbClr val="FF0000"/>
                </a:solidFill>
              </a:rPr>
              <a:t>-</a:t>
            </a:r>
            <a:r>
              <a:rPr lang="el-GR" sz="2400" b="1" dirty="0" err="1" smtClean="0">
                <a:solidFill>
                  <a:srgbClr val="FF0000"/>
                </a:solidFill>
              </a:rPr>
              <a:t>interfering</a:t>
            </a:r>
            <a:r>
              <a:rPr lang="el-GR" sz="2400" b="1" dirty="0" smtClean="0">
                <a:solidFill>
                  <a:srgbClr val="FF0000"/>
                </a:solidFill>
              </a:rPr>
              <a:t> </a:t>
            </a:r>
            <a:r>
              <a:rPr lang="el-GR" sz="2400" b="1" dirty="0" err="1">
                <a:solidFill>
                  <a:srgbClr val="FF0000"/>
                </a:solidFill>
              </a:rPr>
              <a:t>disjoint</a:t>
            </a:r>
            <a:r>
              <a:rPr lang="en-US" sz="2400" b="1" dirty="0">
                <a:solidFill>
                  <a:srgbClr val="FF0000"/>
                </a:solidFill>
              </a:rPr>
              <a:t> </a:t>
            </a:r>
            <a:r>
              <a:rPr lang="el-GR" sz="2400" b="1" dirty="0" err="1">
                <a:solidFill>
                  <a:srgbClr val="FF0000"/>
                </a:solidFill>
              </a:rPr>
              <a:t>channels</a:t>
            </a:r>
            <a:r>
              <a:rPr lang="el-GR" sz="2400" b="1" dirty="0">
                <a:solidFill>
                  <a:srgbClr val="FF0000"/>
                </a:solidFill>
              </a:rPr>
              <a:t> </a:t>
            </a:r>
            <a:r>
              <a:rPr lang="el-GR" sz="2400" dirty="0" err="1"/>
              <a:t>using</a:t>
            </a:r>
            <a:r>
              <a:rPr lang="el-GR" sz="2400" dirty="0"/>
              <a:t> </a:t>
            </a:r>
            <a:r>
              <a:rPr lang="el-GR" sz="2400" dirty="0" err="1"/>
              <a:t>different</a:t>
            </a:r>
            <a:r>
              <a:rPr lang="el-GR" sz="2400" dirty="0"/>
              <a:t> </a:t>
            </a:r>
            <a:r>
              <a:rPr lang="el-GR" sz="2400" dirty="0" err="1"/>
              <a:t>techniques</a:t>
            </a:r>
            <a:r>
              <a:rPr lang="en-US" sz="2400" dirty="0"/>
              <a:t>:</a:t>
            </a:r>
            <a:endParaRPr lang="el-GR" sz="2400" dirty="0"/>
          </a:p>
          <a:p>
            <a:pPr lvl="1" eaLnBrk="1" fontAlgn="auto" hangingPunct="1">
              <a:lnSpc>
                <a:spcPct val="80000"/>
              </a:lnSpc>
              <a:spcAft>
                <a:spcPts val="0"/>
              </a:spcAft>
              <a:defRPr/>
            </a:pPr>
            <a:r>
              <a:rPr lang="en-US" sz="2400" b="1" i="1" dirty="0">
                <a:solidFill>
                  <a:srgbClr val="00B050"/>
                </a:solidFill>
              </a:rPr>
              <a:t>F</a:t>
            </a:r>
            <a:r>
              <a:rPr lang="el-GR" sz="2400" b="1" i="1" dirty="0" err="1">
                <a:solidFill>
                  <a:srgbClr val="00B050"/>
                </a:solidFill>
              </a:rPr>
              <a:t>requency</a:t>
            </a:r>
            <a:r>
              <a:rPr lang="el-GR" sz="2400" b="1" i="1" dirty="0">
                <a:solidFill>
                  <a:srgbClr val="00B050"/>
                </a:solidFill>
              </a:rPr>
              <a:t> </a:t>
            </a:r>
            <a:r>
              <a:rPr lang="el-GR" sz="2400" b="1" i="1" dirty="0" err="1" smtClean="0">
                <a:solidFill>
                  <a:srgbClr val="00B050"/>
                </a:solidFill>
              </a:rPr>
              <a:t>division</a:t>
            </a:r>
            <a:r>
              <a:rPr lang="en-US" sz="2400" i="1" dirty="0" smtClean="0">
                <a:solidFill>
                  <a:srgbClr val="00B050"/>
                </a:solidFill>
              </a:rPr>
              <a:t> </a:t>
            </a:r>
            <a:endParaRPr lang="en-US" sz="2400" i="1" dirty="0">
              <a:solidFill>
                <a:srgbClr val="00B050"/>
              </a:solidFill>
            </a:endParaRPr>
          </a:p>
          <a:p>
            <a:pPr lvl="2" eaLnBrk="1" fontAlgn="auto" hangingPunct="1">
              <a:lnSpc>
                <a:spcPct val="80000"/>
              </a:lnSpc>
              <a:spcAft>
                <a:spcPts val="0"/>
              </a:spcAft>
              <a:buFont typeface="Arial" pitchFamily="34" charset="0"/>
              <a:buNone/>
              <a:defRPr/>
            </a:pPr>
            <a:r>
              <a:rPr lang="en-US" dirty="0"/>
              <a:t>S</a:t>
            </a:r>
            <a:r>
              <a:rPr lang="el-GR" dirty="0" err="1"/>
              <a:t>pectrum</a:t>
            </a:r>
            <a:r>
              <a:rPr lang="el-GR" dirty="0"/>
              <a:t> </a:t>
            </a:r>
            <a:r>
              <a:rPr lang="el-GR" dirty="0" err="1"/>
              <a:t>is</a:t>
            </a:r>
            <a:r>
              <a:rPr lang="el-GR" dirty="0"/>
              <a:t> </a:t>
            </a:r>
            <a:r>
              <a:rPr lang="el-GR" dirty="0" err="1"/>
              <a:t>divided</a:t>
            </a:r>
            <a:r>
              <a:rPr lang="el-GR" dirty="0"/>
              <a:t> </a:t>
            </a:r>
            <a:r>
              <a:rPr lang="el-GR" dirty="0" err="1"/>
              <a:t>into</a:t>
            </a:r>
            <a:r>
              <a:rPr lang="el-GR" dirty="0"/>
              <a:t> </a:t>
            </a:r>
            <a:r>
              <a:rPr lang="el-GR" dirty="0" err="1"/>
              <a:t>disjoint</a:t>
            </a:r>
            <a:r>
              <a:rPr lang="el-GR" dirty="0"/>
              <a:t> </a:t>
            </a:r>
            <a:r>
              <a:rPr lang="el-GR" dirty="0" err="1"/>
              <a:t>frequency</a:t>
            </a:r>
            <a:r>
              <a:rPr lang="en-US" dirty="0"/>
              <a:t> </a:t>
            </a:r>
            <a:r>
              <a:rPr lang="el-GR" dirty="0" err="1"/>
              <a:t>bands</a:t>
            </a:r>
            <a:endParaRPr lang="el-GR" dirty="0"/>
          </a:p>
          <a:p>
            <a:pPr lvl="1" eaLnBrk="1" fontAlgn="auto" hangingPunct="1">
              <a:lnSpc>
                <a:spcPct val="80000"/>
              </a:lnSpc>
              <a:spcAft>
                <a:spcPts val="0"/>
              </a:spcAft>
              <a:defRPr/>
            </a:pPr>
            <a:r>
              <a:rPr lang="en-US" sz="2400" b="1" i="1" dirty="0">
                <a:solidFill>
                  <a:srgbClr val="00B050"/>
                </a:solidFill>
              </a:rPr>
              <a:t>T</a:t>
            </a:r>
            <a:r>
              <a:rPr lang="el-GR" sz="2400" b="1" i="1" dirty="0" err="1">
                <a:solidFill>
                  <a:srgbClr val="00B050"/>
                </a:solidFill>
              </a:rPr>
              <a:t>ime</a:t>
            </a:r>
            <a:r>
              <a:rPr lang="el-GR" sz="2400" b="1" i="1" dirty="0">
                <a:solidFill>
                  <a:srgbClr val="00B050"/>
                </a:solidFill>
              </a:rPr>
              <a:t> </a:t>
            </a:r>
            <a:r>
              <a:rPr lang="el-GR" sz="2400" b="1" i="1" dirty="0" err="1" smtClean="0">
                <a:solidFill>
                  <a:srgbClr val="00B050"/>
                </a:solidFill>
              </a:rPr>
              <a:t>division</a:t>
            </a:r>
            <a:endParaRPr lang="en-US" sz="2400" i="1" dirty="0" smtClean="0">
              <a:solidFill>
                <a:srgbClr val="00B050"/>
              </a:solidFill>
            </a:endParaRPr>
          </a:p>
          <a:p>
            <a:pPr lvl="1" eaLnBrk="1" fontAlgn="auto" hangingPunct="1">
              <a:lnSpc>
                <a:spcPct val="80000"/>
              </a:lnSpc>
              <a:spcAft>
                <a:spcPts val="0"/>
              </a:spcAft>
              <a:buFont typeface="Arial" pitchFamily="34" charset="0"/>
              <a:buNone/>
              <a:defRPr/>
            </a:pPr>
            <a:r>
              <a:rPr lang="el-GR" sz="2400" dirty="0" err="1" smtClean="0"/>
              <a:t>channel</a:t>
            </a:r>
            <a:r>
              <a:rPr lang="el-GR" sz="2400" dirty="0" smtClean="0"/>
              <a:t> </a:t>
            </a:r>
            <a:r>
              <a:rPr lang="el-GR" sz="2400" dirty="0" err="1"/>
              <a:t>usage</a:t>
            </a:r>
            <a:r>
              <a:rPr lang="el-GR" sz="2400" dirty="0"/>
              <a:t> </a:t>
            </a:r>
            <a:r>
              <a:rPr lang="el-GR" sz="2400" dirty="0" err="1"/>
              <a:t>is</a:t>
            </a:r>
            <a:r>
              <a:rPr lang="el-GR" sz="2400" dirty="0"/>
              <a:t> </a:t>
            </a:r>
            <a:r>
              <a:rPr lang="el-GR" sz="2400" dirty="0" err="1"/>
              <a:t>allocated</a:t>
            </a:r>
            <a:r>
              <a:rPr lang="el-GR" sz="2400" dirty="0"/>
              <a:t> </a:t>
            </a:r>
            <a:r>
              <a:rPr lang="el-GR" sz="2400" dirty="0" err="1"/>
              <a:t>into</a:t>
            </a:r>
            <a:r>
              <a:rPr lang="el-GR" sz="2400" dirty="0"/>
              <a:t> </a:t>
            </a:r>
            <a:r>
              <a:rPr lang="el-GR" sz="2400" dirty="0" err="1"/>
              <a:t>time</a:t>
            </a:r>
            <a:r>
              <a:rPr lang="el-GR" sz="2400" dirty="0"/>
              <a:t> </a:t>
            </a:r>
            <a:r>
              <a:rPr lang="el-GR" sz="2400" dirty="0" err="1"/>
              <a:t>slots</a:t>
            </a:r>
            <a:endParaRPr lang="en-US" sz="2400" dirty="0"/>
          </a:p>
          <a:p>
            <a:pPr lvl="1" eaLnBrk="1" fontAlgn="auto" hangingPunct="1">
              <a:lnSpc>
                <a:spcPct val="80000"/>
              </a:lnSpc>
              <a:spcAft>
                <a:spcPts val="0"/>
              </a:spcAft>
              <a:defRPr/>
            </a:pPr>
            <a:r>
              <a:rPr lang="en-US" sz="2400" b="1" i="1" dirty="0">
                <a:solidFill>
                  <a:srgbClr val="00B050"/>
                </a:solidFill>
              </a:rPr>
              <a:t>C</a:t>
            </a:r>
            <a:r>
              <a:rPr lang="el-GR" sz="2400" b="1" i="1" dirty="0" err="1">
                <a:solidFill>
                  <a:srgbClr val="00B050"/>
                </a:solidFill>
              </a:rPr>
              <a:t>ode</a:t>
            </a:r>
            <a:r>
              <a:rPr lang="el-GR" sz="2400" b="1" i="1" dirty="0">
                <a:solidFill>
                  <a:srgbClr val="00B050"/>
                </a:solidFill>
              </a:rPr>
              <a:t> </a:t>
            </a:r>
            <a:r>
              <a:rPr lang="el-GR" sz="2400" b="1" i="1" dirty="0" err="1" smtClean="0">
                <a:solidFill>
                  <a:srgbClr val="00B050"/>
                </a:solidFill>
              </a:rPr>
              <a:t>division</a:t>
            </a:r>
            <a:endParaRPr lang="en-US" sz="2400" i="1" dirty="0">
              <a:solidFill>
                <a:srgbClr val="00B050"/>
              </a:solidFill>
            </a:endParaRPr>
          </a:p>
          <a:p>
            <a:pPr lvl="2" eaLnBrk="1" fontAlgn="auto" hangingPunct="1">
              <a:lnSpc>
                <a:spcPct val="80000"/>
              </a:lnSpc>
              <a:spcAft>
                <a:spcPts val="0"/>
              </a:spcAft>
              <a:buFont typeface="Arial" pitchFamily="34" charset="0"/>
              <a:buNone/>
              <a:defRPr/>
            </a:pPr>
            <a:r>
              <a:rPr lang="en-US" dirty="0"/>
              <a:t>D</a:t>
            </a:r>
            <a:r>
              <a:rPr lang="el-GR" dirty="0" err="1"/>
              <a:t>ifferent</a:t>
            </a:r>
            <a:r>
              <a:rPr lang="el-GR" dirty="0"/>
              <a:t> </a:t>
            </a:r>
            <a:r>
              <a:rPr lang="el-GR" dirty="0" err="1"/>
              <a:t>users</a:t>
            </a:r>
            <a:r>
              <a:rPr lang="el-GR" dirty="0"/>
              <a:t> </a:t>
            </a:r>
            <a:r>
              <a:rPr lang="el-GR" dirty="0" err="1"/>
              <a:t>are</a:t>
            </a:r>
            <a:r>
              <a:rPr lang="el-GR" dirty="0"/>
              <a:t> </a:t>
            </a:r>
            <a:r>
              <a:rPr lang="el-GR" dirty="0" err="1"/>
              <a:t>modulated</a:t>
            </a:r>
            <a:r>
              <a:rPr lang="el-GR" dirty="0"/>
              <a:t> </a:t>
            </a:r>
            <a:r>
              <a:rPr lang="el-GR" dirty="0" err="1"/>
              <a:t>by</a:t>
            </a:r>
            <a:r>
              <a:rPr lang="el-GR" dirty="0"/>
              <a:t> </a:t>
            </a:r>
            <a:r>
              <a:rPr lang="el-GR" dirty="0" err="1"/>
              <a:t>spreading</a:t>
            </a:r>
            <a:r>
              <a:rPr lang="el-GR" dirty="0"/>
              <a:t> </a:t>
            </a:r>
            <a:r>
              <a:rPr lang="el-GR" dirty="0" err="1"/>
              <a:t>codes</a:t>
            </a:r>
            <a:endParaRPr lang="en-US" dirty="0"/>
          </a:p>
          <a:p>
            <a:pPr lvl="1" eaLnBrk="1" fontAlgn="auto" hangingPunct="1">
              <a:lnSpc>
                <a:spcPct val="80000"/>
              </a:lnSpc>
              <a:spcAft>
                <a:spcPts val="0"/>
              </a:spcAft>
              <a:defRPr/>
            </a:pPr>
            <a:r>
              <a:rPr lang="en-US" sz="2400" b="1" i="1" dirty="0">
                <a:solidFill>
                  <a:srgbClr val="00B050"/>
                </a:solidFill>
              </a:rPr>
              <a:t>S</a:t>
            </a:r>
            <a:r>
              <a:rPr lang="el-GR" sz="2400" b="1" i="1" dirty="0" err="1">
                <a:solidFill>
                  <a:srgbClr val="00B050"/>
                </a:solidFill>
              </a:rPr>
              <a:t>pace</a:t>
            </a:r>
            <a:r>
              <a:rPr lang="el-GR" sz="2400" b="1" i="1" dirty="0">
                <a:solidFill>
                  <a:srgbClr val="00B050"/>
                </a:solidFill>
              </a:rPr>
              <a:t> </a:t>
            </a:r>
            <a:r>
              <a:rPr lang="el-GR" sz="2400" b="1" i="1" dirty="0" err="1" smtClean="0">
                <a:solidFill>
                  <a:srgbClr val="00B050"/>
                </a:solidFill>
              </a:rPr>
              <a:t>division</a:t>
            </a:r>
            <a:endParaRPr lang="en-US" sz="2400" i="1" dirty="0">
              <a:solidFill>
                <a:srgbClr val="00B050"/>
              </a:solidFill>
            </a:endParaRPr>
          </a:p>
          <a:p>
            <a:pPr lvl="2" eaLnBrk="1" fontAlgn="auto" hangingPunct="1">
              <a:lnSpc>
                <a:spcPct val="80000"/>
              </a:lnSpc>
              <a:spcAft>
                <a:spcPts val="0"/>
              </a:spcAft>
              <a:defRPr/>
            </a:pPr>
            <a:r>
              <a:rPr lang="en-US" dirty="0"/>
              <a:t>U</a:t>
            </a:r>
            <a:r>
              <a:rPr lang="el-GR" dirty="0" err="1"/>
              <a:t>sers</a:t>
            </a:r>
            <a:r>
              <a:rPr lang="el-GR" dirty="0"/>
              <a:t> </a:t>
            </a:r>
            <a:r>
              <a:rPr lang="el-GR" dirty="0" err="1"/>
              <a:t>can</a:t>
            </a:r>
            <a:r>
              <a:rPr lang="el-GR" dirty="0"/>
              <a:t> </a:t>
            </a:r>
            <a:r>
              <a:rPr lang="el-GR" dirty="0" err="1"/>
              <a:t>access</a:t>
            </a:r>
            <a:r>
              <a:rPr lang="el-GR" dirty="0"/>
              <a:t> </a:t>
            </a:r>
            <a:r>
              <a:rPr lang="el-GR" dirty="0" err="1"/>
              <a:t>the</a:t>
            </a:r>
            <a:r>
              <a:rPr lang="el-GR" dirty="0"/>
              <a:t> </a:t>
            </a:r>
            <a:r>
              <a:rPr lang="el-GR" dirty="0" err="1"/>
              <a:t>channel</a:t>
            </a:r>
            <a:r>
              <a:rPr lang="el-GR" dirty="0"/>
              <a:t> </a:t>
            </a:r>
            <a:r>
              <a:rPr lang="el-GR" dirty="0" err="1"/>
              <a:t>at</a:t>
            </a:r>
            <a:r>
              <a:rPr lang="el-GR" dirty="0"/>
              <a:t> </a:t>
            </a:r>
            <a:endParaRPr lang="en-US" dirty="0"/>
          </a:p>
          <a:p>
            <a:pPr lvl="3" eaLnBrk="1" fontAlgn="auto" hangingPunct="1">
              <a:lnSpc>
                <a:spcPct val="80000"/>
              </a:lnSpc>
              <a:spcAft>
                <a:spcPts val="0"/>
              </a:spcAft>
              <a:defRPr/>
            </a:pPr>
            <a:r>
              <a:rPr lang="el-GR" sz="2400" dirty="0" err="1"/>
              <a:t>the</a:t>
            </a:r>
            <a:r>
              <a:rPr lang="el-GR" sz="2400" dirty="0"/>
              <a:t> </a:t>
            </a:r>
            <a:r>
              <a:rPr lang="el-GR" sz="2400" dirty="0" err="1"/>
              <a:t>same</a:t>
            </a:r>
            <a:r>
              <a:rPr lang="el-GR" sz="2400" dirty="0"/>
              <a:t> </a:t>
            </a:r>
            <a:r>
              <a:rPr lang="el-GR" sz="2400" dirty="0" err="1"/>
              <a:t>time</a:t>
            </a:r>
            <a:r>
              <a:rPr lang="el-GR" sz="2400" dirty="0"/>
              <a:t> </a:t>
            </a:r>
            <a:endParaRPr lang="en-US" sz="2400" dirty="0"/>
          </a:p>
          <a:p>
            <a:pPr lvl="3" eaLnBrk="1" fontAlgn="auto" hangingPunct="1">
              <a:lnSpc>
                <a:spcPct val="80000"/>
              </a:lnSpc>
              <a:spcAft>
                <a:spcPts val="0"/>
              </a:spcAft>
              <a:defRPr/>
            </a:pPr>
            <a:r>
              <a:rPr lang="el-GR" sz="2400" dirty="0" err="1"/>
              <a:t>the</a:t>
            </a:r>
            <a:r>
              <a:rPr lang="el-GR" sz="2400" dirty="0"/>
              <a:t> </a:t>
            </a:r>
            <a:r>
              <a:rPr lang="el-GR" sz="2400" dirty="0" err="1"/>
              <a:t>same</a:t>
            </a:r>
            <a:r>
              <a:rPr lang="el-GR" sz="2400" dirty="0"/>
              <a:t> </a:t>
            </a:r>
            <a:r>
              <a:rPr lang="el-GR" sz="2400" dirty="0" err="1"/>
              <a:t>frequency</a:t>
            </a:r>
            <a:r>
              <a:rPr lang="el-GR" sz="2400" dirty="0"/>
              <a:t> </a:t>
            </a:r>
            <a:endParaRPr lang="en-US" sz="2400" dirty="0" smtClean="0"/>
          </a:p>
          <a:p>
            <a:pPr lvl="3" eaLnBrk="1" fontAlgn="auto" hangingPunct="1">
              <a:lnSpc>
                <a:spcPct val="80000"/>
              </a:lnSpc>
              <a:spcAft>
                <a:spcPts val="0"/>
              </a:spcAft>
              <a:buFont typeface="Arial" pitchFamily="34" charset="0"/>
              <a:buNone/>
              <a:defRPr/>
            </a:pPr>
            <a:r>
              <a:rPr lang="el-GR" sz="2400" dirty="0" err="1" smtClean="0"/>
              <a:t>by</a:t>
            </a:r>
            <a:r>
              <a:rPr lang="el-GR" sz="2400" dirty="0" smtClean="0"/>
              <a:t> </a:t>
            </a:r>
            <a:r>
              <a:rPr lang="el-GR" sz="2400" dirty="0" err="1"/>
              <a:t>exploiting</a:t>
            </a:r>
            <a:r>
              <a:rPr lang="el-GR" sz="2400" dirty="0"/>
              <a:t> </a:t>
            </a:r>
            <a:r>
              <a:rPr lang="el-GR" sz="2400" dirty="0" err="1"/>
              <a:t>the</a:t>
            </a:r>
            <a:r>
              <a:rPr lang="el-GR" sz="2400" dirty="0"/>
              <a:t> </a:t>
            </a:r>
            <a:r>
              <a:rPr lang="el-GR" sz="2400" dirty="0" err="1"/>
              <a:t>spatial</a:t>
            </a:r>
            <a:r>
              <a:rPr lang="el-GR" sz="2400" dirty="0"/>
              <a:t> </a:t>
            </a:r>
            <a:r>
              <a:rPr lang="el-GR" sz="2400" dirty="0" err="1"/>
              <a:t>separation</a:t>
            </a:r>
            <a:r>
              <a:rPr lang="el-GR" sz="2400" dirty="0"/>
              <a:t> </a:t>
            </a:r>
            <a:r>
              <a:rPr lang="el-GR" sz="2400" dirty="0" err="1"/>
              <a:t>of</a:t>
            </a:r>
            <a:r>
              <a:rPr lang="el-GR" sz="2400" dirty="0"/>
              <a:t> </a:t>
            </a:r>
            <a:r>
              <a:rPr lang="el-GR" sz="2400" dirty="0" err="1"/>
              <a:t>the</a:t>
            </a:r>
            <a:r>
              <a:rPr lang="el-GR" sz="2400" dirty="0"/>
              <a:t> </a:t>
            </a:r>
            <a:r>
              <a:rPr lang="el-GR" sz="2400" dirty="0" err="1"/>
              <a:t>individual</a:t>
            </a:r>
            <a:r>
              <a:rPr lang="en-US" sz="2400" dirty="0"/>
              <a:t> </a:t>
            </a:r>
            <a:r>
              <a:rPr lang="el-GR" sz="2400" dirty="0" err="1"/>
              <a:t>user</a:t>
            </a:r>
            <a:endParaRPr lang="en-US" sz="2400" dirty="0"/>
          </a:p>
          <a:p>
            <a:pPr eaLnBrk="1" fontAlgn="auto" hangingPunct="1">
              <a:lnSpc>
                <a:spcPct val="80000"/>
              </a:lnSpc>
              <a:spcAft>
                <a:spcPts val="0"/>
              </a:spcAft>
              <a:defRPr/>
            </a:pPr>
            <a:r>
              <a:rPr lang="el-GR" sz="2400" b="1" i="1" dirty="0" err="1">
                <a:solidFill>
                  <a:srgbClr val="00B050"/>
                </a:solidFill>
              </a:rPr>
              <a:t>Multibeam</a:t>
            </a:r>
            <a:r>
              <a:rPr lang="el-GR" sz="2400" b="1" i="1" dirty="0">
                <a:solidFill>
                  <a:srgbClr val="00B050"/>
                </a:solidFill>
              </a:rPr>
              <a:t> (</a:t>
            </a:r>
            <a:r>
              <a:rPr lang="el-GR" sz="2400" b="1" i="1" dirty="0" err="1">
                <a:solidFill>
                  <a:srgbClr val="00B050"/>
                </a:solidFill>
              </a:rPr>
              <a:t>directional</a:t>
            </a:r>
            <a:r>
              <a:rPr lang="el-GR" sz="2400" b="1" i="1" dirty="0">
                <a:solidFill>
                  <a:srgbClr val="00B050"/>
                </a:solidFill>
              </a:rPr>
              <a:t>) </a:t>
            </a:r>
            <a:r>
              <a:rPr lang="el-GR" sz="2400" b="1" i="1" dirty="0" err="1">
                <a:solidFill>
                  <a:srgbClr val="00B050"/>
                </a:solidFill>
              </a:rPr>
              <a:t>antennas</a:t>
            </a:r>
            <a:r>
              <a:rPr lang="el-GR" sz="2400" b="1" i="1" dirty="0">
                <a:solidFill>
                  <a:srgbClr val="00B050"/>
                </a:solidFill>
              </a:rPr>
              <a:t> </a:t>
            </a:r>
            <a:endParaRPr lang="en-US" sz="2400" dirty="0" smtClean="0"/>
          </a:p>
          <a:p>
            <a:pPr eaLnBrk="1" fontAlgn="auto" hangingPunct="1">
              <a:lnSpc>
                <a:spcPct val="80000"/>
              </a:lnSpc>
              <a:spcAft>
                <a:spcPts val="0"/>
              </a:spcAft>
              <a:buFont typeface="Arial" pitchFamily="34" charset="0"/>
              <a:buNone/>
              <a:defRPr/>
            </a:pPr>
            <a:r>
              <a:rPr lang="en-US" sz="2400" dirty="0" smtClean="0"/>
              <a:t>    </a:t>
            </a:r>
            <a:r>
              <a:rPr lang="el-GR" sz="2400" dirty="0" err="1" smtClean="0"/>
              <a:t>used</a:t>
            </a:r>
            <a:r>
              <a:rPr lang="el-GR" sz="2400" dirty="0" smtClean="0"/>
              <a:t> </a:t>
            </a:r>
            <a:r>
              <a:rPr lang="el-GR" sz="2400" dirty="0" err="1"/>
              <a:t>to</a:t>
            </a:r>
            <a:r>
              <a:rPr lang="el-GR" sz="2400" dirty="0"/>
              <a:t> </a:t>
            </a:r>
            <a:r>
              <a:rPr lang="en-US" sz="2400" dirty="0"/>
              <a:t>s</a:t>
            </a:r>
            <a:r>
              <a:rPr lang="el-GR" sz="2400" dirty="0" err="1"/>
              <a:t>eparate</a:t>
            </a:r>
            <a:r>
              <a:rPr lang="el-GR" sz="2400" dirty="0"/>
              <a:t> </a:t>
            </a:r>
            <a:r>
              <a:rPr lang="el-GR" sz="2400" dirty="0" err="1"/>
              <a:t>radio</a:t>
            </a:r>
            <a:r>
              <a:rPr lang="el-GR" sz="2400" dirty="0"/>
              <a:t> </a:t>
            </a:r>
            <a:r>
              <a:rPr lang="el-GR" sz="2400" dirty="0" err="1"/>
              <a:t>signals</a:t>
            </a:r>
            <a:r>
              <a:rPr lang="en-US" sz="2400" dirty="0"/>
              <a:t> </a:t>
            </a:r>
            <a:r>
              <a:rPr lang="el-GR" sz="2400" dirty="0" err="1"/>
              <a:t>by</a:t>
            </a:r>
            <a:r>
              <a:rPr lang="el-GR" sz="2400" dirty="0"/>
              <a:t> </a:t>
            </a:r>
            <a:r>
              <a:rPr lang="el-GR" sz="2400" dirty="0" err="1"/>
              <a:t>pointing</a:t>
            </a:r>
            <a:r>
              <a:rPr lang="el-GR" sz="2400" dirty="0"/>
              <a:t> </a:t>
            </a:r>
            <a:r>
              <a:rPr lang="el-GR" sz="2400" dirty="0" err="1"/>
              <a:t>them</a:t>
            </a:r>
            <a:r>
              <a:rPr lang="el-GR" sz="2400" dirty="0"/>
              <a:t> </a:t>
            </a:r>
            <a:r>
              <a:rPr lang="el-GR" sz="2400" dirty="0" err="1"/>
              <a:t>along</a:t>
            </a:r>
            <a:r>
              <a:rPr lang="el-GR" sz="2400" dirty="0"/>
              <a:t> </a:t>
            </a:r>
            <a:r>
              <a:rPr lang="el-GR" sz="2400" dirty="0" err="1"/>
              <a:t>different</a:t>
            </a:r>
            <a:r>
              <a:rPr lang="el-GR" sz="2400" dirty="0"/>
              <a:t> </a:t>
            </a:r>
            <a:r>
              <a:rPr lang="el-GR" sz="2400" dirty="0" err="1"/>
              <a:t>directions</a:t>
            </a:r>
            <a:endParaRPr lang="el-GR" sz="2400" dirty="0"/>
          </a:p>
          <a:p>
            <a:pPr eaLnBrk="1" fontAlgn="auto" hangingPunct="1">
              <a:lnSpc>
                <a:spcPct val="80000"/>
              </a:lnSpc>
              <a:spcAft>
                <a:spcPts val="0"/>
              </a:spcAft>
              <a:defRPr/>
            </a:pPr>
            <a:endParaRPr lang="el-GR" sz="1800" dirty="0"/>
          </a:p>
        </p:txBody>
      </p:sp>
    </p:spTree>
    <p:extLst>
      <p:ext uri="{BB962C8B-B14F-4D97-AF65-F5344CB8AC3E}">
        <p14:creationId xmlns:p14="http://schemas.microsoft.com/office/powerpoint/2010/main" val="10038136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7AB82A9-BCBA-4DD8-9104-EF0602E46620}" type="slidenum">
              <a:rPr lang="el-GR"/>
              <a:pPr>
                <a:defRPr/>
              </a:pPr>
              <a:t>42</a:t>
            </a:fld>
            <a:endParaRPr lang="el-GR"/>
          </a:p>
        </p:txBody>
      </p:sp>
      <p:sp>
        <p:nvSpPr>
          <p:cNvPr id="86019" name="Rectangle 2"/>
          <p:cNvSpPr>
            <a:spLocks noGrp="1" noChangeArrowheads="1"/>
          </p:cNvSpPr>
          <p:nvPr>
            <p:ph type="title"/>
          </p:nvPr>
        </p:nvSpPr>
        <p:spPr>
          <a:xfrm>
            <a:off x="-1447800" y="0"/>
            <a:ext cx="8229600" cy="1143000"/>
          </a:xfrm>
        </p:spPr>
        <p:txBody>
          <a:bodyPr/>
          <a:lstStyle/>
          <a:p>
            <a:pPr eaLnBrk="1" hangingPunct="1"/>
            <a:r>
              <a:rPr lang="en-US" sz="4000" smtClean="0"/>
              <a:t>Dynamic Adaptation</a:t>
            </a:r>
            <a:endParaRPr lang="el-GR" sz="4000" smtClean="0"/>
          </a:p>
        </p:txBody>
      </p:sp>
      <p:sp>
        <p:nvSpPr>
          <p:cNvPr id="86020" name="Rectangle 3"/>
          <p:cNvSpPr>
            <a:spLocks noGrp="1" noChangeArrowheads="1"/>
          </p:cNvSpPr>
          <p:nvPr>
            <p:ph type="body" idx="1"/>
          </p:nvPr>
        </p:nvSpPr>
        <p:spPr>
          <a:xfrm>
            <a:off x="0" y="1295400"/>
            <a:ext cx="9144000" cy="5059363"/>
          </a:xfrm>
        </p:spPr>
        <p:txBody>
          <a:bodyPr/>
          <a:lstStyle/>
          <a:p>
            <a:pPr eaLnBrk="1" hangingPunct="1">
              <a:lnSpc>
                <a:spcPct val="90000"/>
              </a:lnSpc>
            </a:pPr>
            <a:r>
              <a:rPr lang="en-US" sz="2400" b="1" i="1" smtClean="0"/>
              <a:t>M</a:t>
            </a:r>
            <a:r>
              <a:rPr lang="el-GR" sz="2400" b="1" i="1" smtClean="0"/>
              <a:t>onitor</a:t>
            </a:r>
            <a:r>
              <a:rPr lang="el-GR" sz="2400" smtClean="0"/>
              <a:t> the environment</a:t>
            </a:r>
            <a:endParaRPr lang="en-US" sz="2400" smtClean="0"/>
          </a:p>
          <a:p>
            <a:pPr eaLnBrk="1" hangingPunct="1">
              <a:lnSpc>
                <a:spcPct val="90000"/>
              </a:lnSpc>
            </a:pPr>
            <a:r>
              <a:rPr lang="en-US" sz="2400" smtClean="0"/>
              <a:t>R</a:t>
            </a:r>
            <a:r>
              <a:rPr lang="el-GR" sz="2400" smtClean="0"/>
              <a:t>elate </a:t>
            </a:r>
            <a:r>
              <a:rPr lang="en-US" sz="2400" smtClean="0"/>
              <a:t> l</a:t>
            </a:r>
            <a:r>
              <a:rPr lang="el-GR" sz="2400" b="1" smtClean="0">
                <a:solidFill>
                  <a:srgbClr val="808000"/>
                </a:solidFill>
              </a:rPr>
              <a:t>ow-level</a:t>
            </a:r>
            <a:r>
              <a:rPr lang="el-GR" sz="2400" b="1" smtClean="0"/>
              <a:t> </a:t>
            </a:r>
            <a:r>
              <a:rPr lang="el-GR" sz="2400" smtClean="0"/>
              <a:t>information about resource availability</a:t>
            </a:r>
            <a:r>
              <a:rPr lang="en-US" sz="2400" smtClean="0"/>
              <a:t> with </a:t>
            </a:r>
            <a:r>
              <a:rPr lang="el-GR" sz="2400" smtClean="0">
                <a:solidFill>
                  <a:srgbClr val="0000FF"/>
                </a:solidFill>
              </a:rPr>
              <a:t>network conditions</a:t>
            </a:r>
            <a:r>
              <a:rPr lang="en-US" sz="2400" smtClean="0">
                <a:solidFill>
                  <a:srgbClr val="0000FF"/>
                </a:solidFill>
              </a:rPr>
              <a:t> </a:t>
            </a:r>
            <a:r>
              <a:rPr lang="el-GR" sz="2400" smtClean="0"/>
              <a:t>to </a:t>
            </a:r>
            <a:r>
              <a:rPr lang="el-GR" sz="2400" smtClean="0">
                <a:solidFill>
                  <a:schemeClr val="hlink"/>
                </a:solidFill>
              </a:rPr>
              <a:t>higher-level functional</a:t>
            </a:r>
            <a:r>
              <a:rPr lang="el-GR" sz="2400" smtClean="0"/>
              <a:t> or </a:t>
            </a:r>
            <a:r>
              <a:rPr lang="el-GR" sz="2400" smtClean="0">
                <a:solidFill>
                  <a:schemeClr val="hlink"/>
                </a:solidFill>
              </a:rPr>
              <a:t>performance specifications</a:t>
            </a:r>
            <a:endParaRPr lang="en-US" sz="2400" smtClean="0">
              <a:solidFill>
                <a:schemeClr val="hlink"/>
              </a:solidFill>
            </a:endParaRPr>
          </a:p>
          <a:p>
            <a:pPr eaLnBrk="1" hangingPunct="1">
              <a:lnSpc>
                <a:spcPct val="90000"/>
              </a:lnSpc>
            </a:pPr>
            <a:endParaRPr lang="el-GR" sz="2400" smtClean="0">
              <a:solidFill>
                <a:schemeClr val="hlink"/>
              </a:solidFill>
            </a:endParaRPr>
          </a:p>
          <a:p>
            <a:pPr eaLnBrk="1" hangingPunct="1">
              <a:lnSpc>
                <a:spcPct val="90000"/>
              </a:lnSpc>
            </a:pPr>
            <a:r>
              <a:rPr lang="en-US" sz="2400" b="1" i="1" smtClean="0"/>
              <a:t>S</a:t>
            </a:r>
            <a:r>
              <a:rPr lang="el-GR" sz="2400" b="1" i="1" smtClean="0"/>
              <a:t>elect</a:t>
            </a:r>
            <a:r>
              <a:rPr lang="el-GR" sz="2400" smtClean="0"/>
              <a:t> the appropriate </a:t>
            </a:r>
            <a:endParaRPr lang="en-US" sz="2400" smtClean="0"/>
          </a:p>
          <a:p>
            <a:pPr lvl="1" eaLnBrk="1" hangingPunct="1">
              <a:lnSpc>
                <a:spcPct val="90000"/>
              </a:lnSpc>
            </a:pPr>
            <a:r>
              <a:rPr lang="en-US" sz="2400" b="1" smtClean="0">
                <a:solidFill>
                  <a:srgbClr val="808000"/>
                </a:solidFill>
              </a:rPr>
              <a:t>N</a:t>
            </a:r>
            <a:r>
              <a:rPr lang="el-GR" sz="2400" b="1" smtClean="0">
                <a:solidFill>
                  <a:srgbClr val="808000"/>
                </a:solidFill>
              </a:rPr>
              <a:t>etwork interface</a:t>
            </a:r>
            <a:endParaRPr lang="en-US" sz="2400" b="1" smtClean="0">
              <a:solidFill>
                <a:srgbClr val="808000"/>
              </a:solidFill>
            </a:endParaRPr>
          </a:p>
          <a:p>
            <a:pPr lvl="1" eaLnBrk="1" hangingPunct="1">
              <a:lnSpc>
                <a:spcPct val="90000"/>
              </a:lnSpc>
            </a:pPr>
            <a:r>
              <a:rPr lang="en-US" sz="2400" b="1" smtClean="0">
                <a:solidFill>
                  <a:srgbClr val="808000"/>
                </a:solidFill>
              </a:rPr>
              <a:t>C</a:t>
            </a:r>
            <a:r>
              <a:rPr lang="el-GR" sz="2400" b="1" smtClean="0">
                <a:solidFill>
                  <a:srgbClr val="808000"/>
                </a:solidFill>
              </a:rPr>
              <a:t>hannel</a:t>
            </a:r>
            <a:endParaRPr lang="en-US" sz="2400" b="1" smtClean="0">
              <a:solidFill>
                <a:srgbClr val="808000"/>
              </a:solidFill>
            </a:endParaRPr>
          </a:p>
          <a:p>
            <a:pPr lvl="1" eaLnBrk="1" hangingPunct="1">
              <a:lnSpc>
                <a:spcPct val="90000"/>
              </a:lnSpc>
            </a:pPr>
            <a:r>
              <a:rPr lang="el-GR" sz="2400" b="1" smtClean="0">
                <a:solidFill>
                  <a:srgbClr val="808000"/>
                </a:solidFill>
              </a:rPr>
              <a:t>AP</a:t>
            </a:r>
            <a:endParaRPr lang="en-US" sz="2400" b="1" smtClean="0">
              <a:solidFill>
                <a:srgbClr val="808000"/>
              </a:solidFill>
            </a:endParaRPr>
          </a:p>
          <a:p>
            <a:pPr lvl="1" eaLnBrk="1" hangingPunct="1">
              <a:lnSpc>
                <a:spcPct val="90000"/>
              </a:lnSpc>
            </a:pPr>
            <a:r>
              <a:rPr lang="en-US" sz="2400" b="1" smtClean="0">
                <a:solidFill>
                  <a:srgbClr val="808000"/>
                </a:solidFill>
              </a:rPr>
              <a:t>P</a:t>
            </a:r>
            <a:r>
              <a:rPr lang="el-GR" sz="2400" b="1" smtClean="0">
                <a:solidFill>
                  <a:srgbClr val="808000"/>
                </a:solidFill>
              </a:rPr>
              <a:t>ower transmission</a:t>
            </a:r>
            <a:endParaRPr lang="en-US" sz="2400" b="1" smtClean="0">
              <a:solidFill>
                <a:srgbClr val="808000"/>
              </a:solidFill>
            </a:endParaRPr>
          </a:p>
          <a:p>
            <a:pPr lvl="1" eaLnBrk="1" hangingPunct="1">
              <a:lnSpc>
                <a:spcPct val="90000"/>
              </a:lnSpc>
            </a:pPr>
            <a:r>
              <a:rPr lang="en-US" sz="2400" b="1" smtClean="0">
                <a:solidFill>
                  <a:srgbClr val="808000"/>
                </a:solidFill>
              </a:rPr>
              <a:t>B</a:t>
            </a:r>
            <a:r>
              <a:rPr lang="el-GR" sz="2400" b="1" smtClean="0">
                <a:solidFill>
                  <a:srgbClr val="808000"/>
                </a:solidFill>
              </a:rPr>
              <a:t>itrate</a:t>
            </a:r>
          </a:p>
          <a:p>
            <a:pPr eaLnBrk="1" hangingPunct="1">
              <a:lnSpc>
                <a:spcPct val="90000"/>
              </a:lnSpc>
            </a:pPr>
            <a:endParaRPr lang="el-GR" sz="2000" b="1" smtClean="0">
              <a:solidFill>
                <a:srgbClr val="808000"/>
              </a:solidFill>
            </a:endParaRPr>
          </a:p>
        </p:txBody>
      </p:sp>
    </p:spTree>
    <p:extLst>
      <p:ext uri="{BB962C8B-B14F-4D97-AF65-F5344CB8AC3E}">
        <p14:creationId xmlns:p14="http://schemas.microsoft.com/office/powerpoint/2010/main" val="265664655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DB5E3A6-536A-4340-852E-95A1825C3CE3}" type="slidenum">
              <a:rPr lang="el-GR"/>
              <a:pPr>
                <a:defRPr/>
              </a:pPr>
              <a:t>43</a:t>
            </a:fld>
            <a:endParaRPr lang="el-GR"/>
          </a:p>
        </p:txBody>
      </p:sp>
      <p:sp>
        <p:nvSpPr>
          <p:cNvPr id="87043" name="Rectangle 2"/>
          <p:cNvSpPr>
            <a:spLocks noGrp="1" noChangeArrowheads="1"/>
          </p:cNvSpPr>
          <p:nvPr>
            <p:ph type="title"/>
          </p:nvPr>
        </p:nvSpPr>
        <p:spPr>
          <a:xfrm>
            <a:off x="-1600200" y="0"/>
            <a:ext cx="8229600" cy="1143000"/>
          </a:xfrm>
        </p:spPr>
        <p:txBody>
          <a:bodyPr/>
          <a:lstStyle/>
          <a:p>
            <a:pPr eaLnBrk="1" hangingPunct="1"/>
            <a:r>
              <a:rPr lang="en-US" smtClean="0"/>
              <a:t>Channel Switching</a:t>
            </a:r>
            <a:endParaRPr lang="el-GR" smtClean="0"/>
          </a:p>
        </p:txBody>
      </p:sp>
      <p:sp>
        <p:nvSpPr>
          <p:cNvPr id="87044" name="Rectangle 3"/>
          <p:cNvSpPr>
            <a:spLocks noGrp="1" noChangeArrowheads="1"/>
          </p:cNvSpPr>
          <p:nvPr>
            <p:ph type="body" idx="1"/>
          </p:nvPr>
        </p:nvSpPr>
        <p:spPr>
          <a:xfrm>
            <a:off x="0" y="1600200"/>
            <a:ext cx="9144000" cy="4525963"/>
          </a:xfrm>
        </p:spPr>
        <p:txBody>
          <a:bodyPr/>
          <a:lstStyle/>
          <a:p>
            <a:pPr eaLnBrk="1" hangingPunct="1"/>
            <a:endParaRPr lang="en-US" sz="1800" smtClean="0"/>
          </a:p>
          <a:p>
            <a:pPr eaLnBrk="1" hangingPunct="1"/>
            <a:r>
              <a:rPr lang="en-US" smtClean="0">
                <a:solidFill>
                  <a:schemeClr val="hlink"/>
                </a:solidFill>
              </a:rPr>
              <a:t>F</a:t>
            </a:r>
            <a:r>
              <a:rPr lang="el-GR" smtClean="0">
                <a:solidFill>
                  <a:schemeClr val="hlink"/>
                </a:solidFill>
              </a:rPr>
              <a:t>ast discovery</a:t>
            </a:r>
            <a:r>
              <a:rPr lang="el-GR" smtClean="0"/>
              <a:t> of devices across channels</a:t>
            </a:r>
          </a:p>
          <a:p>
            <a:pPr eaLnBrk="1" hangingPunct="1"/>
            <a:r>
              <a:rPr lang="en-US" smtClean="0">
                <a:solidFill>
                  <a:schemeClr val="hlink"/>
                </a:solidFill>
              </a:rPr>
              <a:t>F</a:t>
            </a:r>
            <a:r>
              <a:rPr lang="el-GR" smtClean="0">
                <a:solidFill>
                  <a:schemeClr val="hlink"/>
                </a:solidFill>
              </a:rPr>
              <a:t>airness</a:t>
            </a:r>
            <a:r>
              <a:rPr lang="el-GR" smtClean="0"/>
              <a:t> across active flows </a:t>
            </a:r>
            <a:r>
              <a:rPr lang="en-US" smtClean="0"/>
              <a:t>&amp; </a:t>
            </a:r>
            <a:r>
              <a:rPr lang="el-GR" smtClean="0"/>
              <a:t>participants</a:t>
            </a:r>
            <a:endParaRPr lang="en-US" smtClean="0"/>
          </a:p>
          <a:p>
            <a:pPr eaLnBrk="1" hangingPunct="1"/>
            <a:r>
              <a:rPr lang="en-US" smtClean="0">
                <a:solidFill>
                  <a:schemeClr val="hlink"/>
                </a:solidFill>
              </a:rPr>
              <a:t>A</a:t>
            </a:r>
            <a:r>
              <a:rPr lang="el-GR" smtClean="0">
                <a:solidFill>
                  <a:schemeClr val="hlink"/>
                </a:solidFill>
              </a:rPr>
              <a:t>ccurate</a:t>
            </a:r>
            <a:r>
              <a:rPr lang="el-GR" smtClean="0"/>
              <a:t> measurements of varying channel conditions</a:t>
            </a:r>
          </a:p>
          <a:p>
            <a:pPr eaLnBrk="1" hangingPunct="1"/>
            <a:r>
              <a:rPr lang="en-US" smtClean="0">
                <a:solidFill>
                  <a:schemeClr val="hlink"/>
                </a:solidFill>
              </a:rPr>
              <a:t>I</a:t>
            </a:r>
            <a:r>
              <a:rPr lang="el-GR" smtClean="0">
                <a:solidFill>
                  <a:schemeClr val="hlink"/>
                </a:solidFill>
              </a:rPr>
              <a:t>nfrequent changes</a:t>
            </a:r>
            <a:r>
              <a:rPr lang="el-GR" smtClean="0"/>
              <a:t> in the connectivity between devices</a:t>
            </a:r>
          </a:p>
          <a:p>
            <a:pPr eaLnBrk="1" hangingPunct="1"/>
            <a:endParaRPr lang="el-GR" smtClean="0"/>
          </a:p>
        </p:txBody>
      </p:sp>
    </p:spTree>
    <p:extLst>
      <p:ext uri="{BB962C8B-B14F-4D97-AF65-F5344CB8AC3E}">
        <p14:creationId xmlns:p14="http://schemas.microsoft.com/office/powerpoint/2010/main" val="319299892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89C800C0-2849-4A86-BF09-6C4ADC23B2C7}" type="slidenum">
              <a:rPr lang="el-GR"/>
              <a:pPr>
                <a:defRPr/>
              </a:pPr>
              <a:t>44</a:t>
            </a:fld>
            <a:endParaRPr lang="el-GR"/>
          </a:p>
        </p:txBody>
      </p:sp>
      <p:sp>
        <p:nvSpPr>
          <p:cNvPr id="88067" name="Rectangle 2"/>
          <p:cNvSpPr>
            <a:spLocks noGrp="1" noChangeArrowheads="1"/>
          </p:cNvSpPr>
          <p:nvPr>
            <p:ph type="title"/>
          </p:nvPr>
        </p:nvSpPr>
        <p:spPr>
          <a:xfrm>
            <a:off x="-304800" y="0"/>
            <a:ext cx="8229600" cy="1143000"/>
          </a:xfrm>
        </p:spPr>
        <p:txBody>
          <a:bodyPr/>
          <a:lstStyle/>
          <a:p>
            <a:pPr eaLnBrk="1" hangingPunct="1"/>
            <a:r>
              <a:rPr lang="en-US" smtClean="0"/>
              <a:t>Channel or Network Selection</a:t>
            </a:r>
            <a:endParaRPr lang="el-GR" smtClean="0"/>
          </a:p>
        </p:txBody>
      </p:sp>
      <p:sp>
        <p:nvSpPr>
          <p:cNvPr id="88068" name="Rectangle 3"/>
          <p:cNvSpPr>
            <a:spLocks noGrp="1" noChangeArrowheads="1"/>
          </p:cNvSpPr>
          <p:nvPr>
            <p:ph type="body" idx="1"/>
          </p:nvPr>
        </p:nvSpPr>
        <p:spPr/>
        <p:txBody>
          <a:bodyPr/>
          <a:lstStyle/>
          <a:p>
            <a:pPr eaLnBrk="1" hangingPunct="1"/>
            <a:r>
              <a:rPr lang="en-US" smtClean="0"/>
              <a:t>Static or dynamic</a:t>
            </a:r>
          </a:p>
          <a:p>
            <a:pPr eaLnBrk="1" hangingPunct="1"/>
            <a:r>
              <a:rPr lang="en-US" smtClean="0"/>
              <a:t>Based on various criteria</a:t>
            </a:r>
          </a:p>
          <a:p>
            <a:pPr lvl="1" eaLnBrk="1" hangingPunct="1"/>
            <a:r>
              <a:rPr lang="en-US" smtClean="0"/>
              <a:t>Traffic demand</a:t>
            </a:r>
          </a:p>
          <a:p>
            <a:pPr lvl="1" eaLnBrk="1" hangingPunct="1"/>
            <a:r>
              <a:rPr lang="en-US" smtClean="0"/>
              <a:t>Channel quality</a:t>
            </a:r>
          </a:p>
          <a:p>
            <a:pPr lvl="1" eaLnBrk="1" hangingPunct="1"/>
            <a:r>
              <a:rPr lang="en-US" smtClean="0"/>
              <a:t>Bandwidth and round-trip-time estimations</a:t>
            </a:r>
          </a:p>
          <a:p>
            <a:pPr lvl="1" eaLnBrk="1" hangingPunct="1"/>
            <a:r>
              <a:rPr lang="en-US" smtClean="0"/>
              <a:t>Application requirements</a:t>
            </a:r>
          </a:p>
          <a:p>
            <a:pPr lvl="1" eaLnBrk="1" hangingPunct="1"/>
            <a:r>
              <a:rPr lang="en-US" smtClean="0"/>
              <a:t>Registration cost</a:t>
            </a:r>
          </a:p>
          <a:p>
            <a:pPr lvl="1" eaLnBrk="1" hangingPunct="1"/>
            <a:r>
              <a:rPr lang="en-US" smtClean="0"/>
              <a:t>Admission control</a:t>
            </a:r>
          </a:p>
          <a:p>
            <a:pPr eaLnBrk="1" hangingPunct="1"/>
            <a:endParaRPr lang="en-US" smtClean="0"/>
          </a:p>
          <a:p>
            <a:pPr eaLnBrk="1" hangingPunct="1"/>
            <a:endParaRPr lang="el-GR" smtClean="0"/>
          </a:p>
        </p:txBody>
      </p:sp>
    </p:spTree>
    <p:extLst>
      <p:ext uri="{BB962C8B-B14F-4D97-AF65-F5344CB8AC3E}">
        <p14:creationId xmlns:p14="http://schemas.microsoft.com/office/powerpoint/2010/main" val="170450336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A6FBB13-A5CD-45DA-BDA8-CF7C2C00BAB8}" type="slidenum">
              <a:rPr lang="el-GR"/>
              <a:pPr>
                <a:defRPr/>
              </a:pPr>
              <a:t>45</a:t>
            </a:fld>
            <a:endParaRPr lang="el-GR"/>
          </a:p>
        </p:txBody>
      </p:sp>
      <p:sp>
        <p:nvSpPr>
          <p:cNvPr id="89091" name="Rectangle 2"/>
          <p:cNvSpPr>
            <a:spLocks noGrp="1" noChangeArrowheads="1"/>
          </p:cNvSpPr>
          <p:nvPr>
            <p:ph type="title"/>
          </p:nvPr>
        </p:nvSpPr>
        <p:spPr>
          <a:xfrm>
            <a:off x="-838200" y="0"/>
            <a:ext cx="9144000" cy="1143000"/>
          </a:xfrm>
        </p:spPr>
        <p:txBody>
          <a:bodyPr/>
          <a:lstStyle/>
          <a:p>
            <a:pPr eaLnBrk="1" hangingPunct="1"/>
            <a:r>
              <a:rPr lang="en-US" sz="3200" smtClean="0"/>
              <a:t>Challenges in Channel &amp; Network Selection</a:t>
            </a:r>
            <a:endParaRPr lang="el-GR" sz="3200" smtClean="0"/>
          </a:p>
        </p:txBody>
      </p:sp>
      <p:sp>
        <p:nvSpPr>
          <p:cNvPr id="89092" name="Rectangle 3"/>
          <p:cNvSpPr>
            <a:spLocks noGrp="1" noChangeArrowheads="1"/>
          </p:cNvSpPr>
          <p:nvPr>
            <p:ph type="body" idx="1"/>
          </p:nvPr>
        </p:nvSpPr>
        <p:spPr>
          <a:xfrm>
            <a:off x="0" y="1295400"/>
            <a:ext cx="9144000" cy="5943600"/>
          </a:xfrm>
        </p:spPr>
        <p:txBody>
          <a:bodyPr/>
          <a:lstStyle/>
          <a:p>
            <a:pPr eaLnBrk="1" hangingPunct="1">
              <a:buFont typeface="Wingdings" pitchFamily="2" charset="2"/>
              <a:buNone/>
            </a:pPr>
            <a:r>
              <a:rPr lang="en-US" sz="2400" smtClean="0">
                <a:sym typeface="Wingdings" pitchFamily="2" charset="2"/>
              </a:rPr>
              <a:t> In order to </a:t>
            </a:r>
            <a:r>
              <a:rPr lang="el-GR" sz="2400" smtClean="0"/>
              <a:t>be effective</a:t>
            </a:r>
            <a:r>
              <a:rPr lang="en-US" sz="2400" smtClean="0"/>
              <a:t>, channel/network selection require a</a:t>
            </a:r>
            <a:r>
              <a:rPr lang="el-GR" sz="2400" smtClean="0"/>
              <a:t>ccurat</a:t>
            </a:r>
            <a:r>
              <a:rPr lang="en-US" sz="2400" smtClean="0"/>
              <a:t>e </a:t>
            </a:r>
            <a:r>
              <a:rPr lang="el-GR" sz="2400" smtClean="0"/>
              <a:t>estimation</a:t>
            </a:r>
            <a:r>
              <a:rPr lang="en-US" sz="2400" smtClean="0"/>
              <a:t> </a:t>
            </a:r>
            <a:r>
              <a:rPr lang="el-GR" sz="2400" smtClean="0"/>
              <a:t>of channel conditions </a:t>
            </a:r>
            <a:r>
              <a:rPr lang="en-US" sz="2400" smtClean="0"/>
              <a:t>i</a:t>
            </a:r>
            <a:r>
              <a:rPr lang="el-GR" sz="2400" smtClean="0"/>
              <a:t>n the presence of dynamics caused by </a:t>
            </a:r>
            <a:endParaRPr lang="en-US" sz="2400" smtClean="0"/>
          </a:p>
          <a:p>
            <a:pPr lvl="3" eaLnBrk="1" hangingPunct="1"/>
            <a:r>
              <a:rPr lang="en-US" sz="2400" smtClean="0"/>
              <a:t>f</a:t>
            </a:r>
            <a:r>
              <a:rPr lang="el-GR" sz="2400" smtClean="0"/>
              <a:t>ading</a:t>
            </a:r>
            <a:endParaRPr lang="en-US" sz="2400" smtClean="0"/>
          </a:p>
          <a:p>
            <a:pPr lvl="3" eaLnBrk="1" hangingPunct="1"/>
            <a:r>
              <a:rPr lang="en-US" sz="2400" smtClean="0"/>
              <a:t>m</a:t>
            </a:r>
            <a:r>
              <a:rPr lang="el-GR" sz="2400" smtClean="0"/>
              <a:t>obility</a:t>
            </a:r>
            <a:endParaRPr lang="en-US" sz="2400" smtClean="0"/>
          </a:p>
          <a:p>
            <a:pPr lvl="3" eaLnBrk="1" hangingPunct="1"/>
            <a:r>
              <a:rPr lang="en-US" sz="2400" smtClean="0"/>
              <a:t>h</a:t>
            </a:r>
            <a:r>
              <a:rPr lang="el-GR" sz="2400" smtClean="0"/>
              <a:t>idden terminals</a:t>
            </a:r>
            <a:endParaRPr lang="en-US" sz="2400" smtClean="0"/>
          </a:p>
          <a:p>
            <a:pPr eaLnBrk="1" hangingPunct="1">
              <a:buFont typeface="Wingdings" pitchFamily="2" charset="2"/>
              <a:buNone/>
            </a:pPr>
            <a:r>
              <a:rPr lang="el-GR" sz="2400" smtClean="0"/>
              <a:t> </a:t>
            </a:r>
            <a:endParaRPr lang="en-US" sz="2400" smtClean="0"/>
          </a:p>
          <a:p>
            <a:pPr eaLnBrk="1" hangingPunct="1"/>
            <a:r>
              <a:rPr lang="el-GR" sz="2400" smtClean="0"/>
              <a:t>This involves</a:t>
            </a:r>
            <a:r>
              <a:rPr lang="en-US" sz="2400" smtClean="0"/>
              <a:t>:</a:t>
            </a:r>
          </a:p>
          <a:p>
            <a:pPr lvl="1" eaLnBrk="1" hangingPunct="1"/>
            <a:r>
              <a:rPr lang="el-GR" sz="2400" smtClean="0"/>
              <a:t>distributed and collaborative</a:t>
            </a:r>
            <a:r>
              <a:rPr lang="en-US" sz="2400" smtClean="0"/>
              <a:t> </a:t>
            </a:r>
            <a:r>
              <a:rPr lang="el-GR" sz="2400" smtClean="0"/>
              <a:t>monitoring </a:t>
            </a:r>
            <a:endParaRPr lang="en-US" sz="2400" smtClean="0"/>
          </a:p>
          <a:p>
            <a:pPr lvl="1" eaLnBrk="1" hangingPunct="1"/>
            <a:r>
              <a:rPr lang="el-GR" sz="2400" smtClean="0"/>
              <a:t>analysis of the collected measurements</a:t>
            </a:r>
            <a:endParaRPr lang="en-US" sz="2400" smtClean="0"/>
          </a:p>
          <a:p>
            <a:pPr eaLnBrk="1" hangingPunct="1">
              <a:buFont typeface="Arial" pitchFamily="34" charset="0"/>
              <a:buNone/>
            </a:pPr>
            <a:endParaRPr lang="en-US" sz="400" smtClean="0"/>
          </a:p>
          <a:p>
            <a:pPr eaLnBrk="1" hangingPunct="1"/>
            <a:r>
              <a:rPr lang="el-GR" sz="2400" smtClean="0"/>
              <a:t>Their realization in</a:t>
            </a:r>
            <a:r>
              <a:rPr lang="en-US" sz="2400" smtClean="0"/>
              <a:t> </a:t>
            </a:r>
            <a:r>
              <a:rPr lang="el-GR" sz="2400" smtClean="0"/>
              <a:t>an </a:t>
            </a:r>
            <a:r>
              <a:rPr lang="el-GR" sz="2400" b="1" u="sng" smtClean="0">
                <a:solidFill>
                  <a:srgbClr val="FF0000"/>
                </a:solidFill>
              </a:rPr>
              <a:t>energy-efficient</a:t>
            </a:r>
            <a:r>
              <a:rPr lang="el-GR" sz="2400" smtClean="0">
                <a:solidFill>
                  <a:srgbClr val="FF0000"/>
                </a:solidFill>
              </a:rPr>
              <a:t> </a:t>
            </a:r>
            <a:r>
              <a:rPr lang="el-GR" sz="2400" b="1" smtClean="0">
                <a:solidFill>
                  <a:srgbClr val="FF0000"/>
                </a:solidFill>
              </a:rPr>
              <a:t>o</a:t>
            </a:r>
            <a:r>
              <a:rPr lang="el-GR" sz="2400" b="1" u="sng" smtClean="0">
                <a:solidFill>
                  <a:srgbClr val="FF0000"/>
                </a:solidFill>
              </a:rPr>
              <a:t>n-the-fly</a:t>
            </a:r>
            <a:r>
              <a:rPr lang="el-GR" sz="2400" smtClean="0">
                <a:solidFill>
                  <a:srgbClr val="FF0000"/>
                </a:solidFill>
              </a:rPr>
              <a:t> </a:t>
            </a:r>
            <a:r>
              <a:rPr lang="el-GR" sz="2400" smtClean="0"/>
              <a:t>manner opens up several research challenges</a:t>
            </a:r>
          </a:p>
          <a:p>
            <a:pPr eaLnBrk="1" hangingPunct="1"/>
            <a:endParaRPr lang="el-GR" sz="1800" smtClean="0"/>
          </a:p>
        </p:txBody>
      </p:sp>
    </p:spTree>
    <p:extLst>
      <p:ext uri="{BB962C8B-B14F-4D97-AF65-F5344CB8AC3E}">
        <p14:creationId xmlns:p14="http://schemas.microsoft.com/office/powerpoint/2010/main" val="5433113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9B8C2BA-237D-4DD9-8AAC-7443A7A450B9}" type="slidenum">
              <a:rPr lang="el-GR"/>
              <a:pPr>
                <a:defRPr/>
              </a:pPr>
              <a:t>46</a:t>
            </a:fld>
            <a:endParaRPr lang="el-GR"/>
          </a:p>
        </p:txBody>
      </p:sp>
      <p:sp>
        <p:nvSpPr>
          <p:cNvPr id="90115" name="Rectangle 2"/>
          <p:cNvSpPr>
            <a:spLocks noGrp="1" noChangeArrowheads="1"/>
          </p:cNvSpPr>
          <p:nvPr>
            <p:ph type="title"/>
          </p:nvPr>
        </p:nvSpPr>
        <p:spPr>
          <a:xfrm>
            <a:off x="-381000" y="0"/>
            <a:ext cx="8229600" cy="1143000"/>
          </a:xfrm>
        </p:spPr>
        <p:txBody>
          <a:bodyPr/>
          <a:lstStyle/>
          <a:p>
            <a:pPr eaLnBrk="1" hangingPunct="1"/>
            <a:r>
              <a:rPr lang="en-US" smtClean="0"/>
              <a:t>Capacity Planning Objectives</a:t>
            </a:r>
            <a:endParaRPr lang="el-GR" smtClean="0"/>
          </a:p>
        </p:txBody>
      </p:sp>
      <p:sp>
        <p:nvSpPr>
          <p:cNvPr id="90116" name="Rectangle 3"/>
          <p:cNvSpPr>
            <a:spLocks noGrp="1" noChangeArrowheads="1"/>
          </p:cNvSpPr>
          <p:nvPr>
            <p:ph type="body" idx="1"/>
          </p:nvPr>
        </p:nvSpPr>
        <p:spPr>
          <a:xfrm>
            <a:off x="0" y="1600200"/>
            <a:ext cx="9525000" cy="4525963"/>
          </a:xfrm>
        </p:spPr>
        <p:txBody>
          <a:bodyPr/>
          <a:lstStyle/>
          <a:p>
            <a:pPr eaLnBrk="1" hangingPunct="1">
              <a:lnSpc>
                <a:spcPct val="80000"/>
              </a:lnSpc>
            </a:pPr>
            <a:endParaRPr lang="en-US" sz="2800" smtClean="0"/>
          </a:p>
          <a:p>
            <a:pPr eaLnBrk="1" hangingPunct="1">
              <a:lnSpc>
                <a:spcPct val="80000"/>
              </a:lnSpc>
            </a:pPr>
            <a:r>
              <a:rPr lang="en-US" sz="2800" smtClean="0"/>
              <a:t>P</a:t>
            </a:r>
            <a:r>
              <a:rPr lang="el-GR" sz="2800" smtClean="0"/>
              <a:t>rovide sufficient coverage</a:t>
            </a:r>
            <a:r>
              <a:rPr lang="en-US" sz="2800" smtClean="0"/>
              <a:t> </a:t>
            </a:r>
            <a:r>
              <a:rPr lang="el-GR" sz="2800" smtClean="0"/>
              <a:t>and satisfy demand</a:t>
            </a:r>
            <a:endParaRPr lang="en-US" sz="2800" smtClean="0"/>
          </a:p>
          <a:p>
            <a:pPr lvl="1" eaLnBrk="1" hangingPunct="1">
              <a:lnSpc>
                <a:spcPct val="80000"/>
              </a:lnSpc>
            </a:pPr>
            <a:r>
              <a:rPr lang="el-GR" sz="2400" smtClean="0"/>
              <a:t>consider the </a:t>
            </a:r>
            <a:r>
              <a:rPr lang="el-GR" sz="2400" b="1" i="1" smtClean="0">
                <a:solidFill>
                  <a:srgbClr val="FF0000"/>
                </a:solidFill>
              </a:rPr>
              <a:t>spatio-temporal evolution</a:t>
            </a:r>
            <a:r>
              <a:rPr lang="el-GR" sz="2400" smtClean="0"/>
              <a:t> of the demand</a:t>
            </a:r>
          </a:p>
          <a:p>
            <a:pPr eaLnBrk="1" hangingPunct="1">
              <a:lnSpc>
                <a:spcPct val="80000"/>
              </a:lnSpc>
            </a:pPr>
            <a:endParaRPr lang="en-US" sz="2800" smtClean="0"/>
          </a:p>
          <a:p>
            <a:pPr eaLnBrk="1" hangingPunct="1">
              <a:lnSpc>
                <a:spcPct val="80000"/>
              </a:lnSpc>
            </a:pPr>
            <a:r>
              <a:rPr lang="el-GR" sz="2800" smtClean="0"/>
              <a:t>Typical objectives:</a:t>
            </a:r>
            <a:endParaRPr lang="en-US" sz="2800" smtClean="0"/>
          </a:p>
          <a:p>
            <a:pPr lvl="1" eaLnBrk="1" hangingPunct="1">
              <a:lnSpc>
                <a:spcPct val="80000"/>
              </a:lnSpc>
            </a:pPr>
            <a:r>
              <a:rPr lang="en-US" sz="2400" smtClean="0"/>
              <a:t> </a:t>
            </a:r>
            <a:r>
              <a:rPr lang="el-GR" sz="2400" b="1" smtClean="0">
                <a:solidFill>
                  <a:srgbClr val="00B050"/>
                </a:solidFill>
              </a:rPr>
              <a:t>minimization of </a:t>
            </a:r>
            <a:r>
              <a:rPr lang="el-GR" sz="2400" b="1" i="1" smtClean="0">
                <a:solidFill>
                  <a:srgbClr val="00B050"/>
                </a:solidFill>
              </a:rPr>
              <a:t>interference</a:t>
            </a:r>
            <a:endParaRPr lang="en-US" sz="2400" b="1" i="1" smtClean="0">
              <a:solidFill>
                <a:srgbClr val="00B050"/>
              </a:solidFill>
            </a:endParaRPr>
          </a:p>
          <a:p>
            <a:pPr lvl="1" eaLnBrk="1" hangingPunct="1">
              <a:lnSpc>
                <a:spcPct val="80000"/>
              </a:lnSpc>
            </a:pPr>
            <a:r>
              <a:rPr lang="el-GR" sz="2400" b="1" smtClean="0">
                <a:solidFill>
                  <a:srgbClr val="00B050"/>
                </a:solidFill>
              </a:rPr>
              <a:t>maximization </a:t>
            </a:r>
            <a:r>
              <a:rPr lang="el-GR" sz="2400" smtClean="0">
                <a:solidFill>
                  <a:srgbClr val="00B050"/>
                </a:solidFill>
              </a:rPr>
              <a:t>of </a:t>
            </a:r>
            <a:r>
              <a:rPr lang="el-GR" sz="2400" b="1" i="1" smtClean="0">
                <a:solidFill>
                  <a:srgbClr val="00B050"/>
                </a:solidFill>
              </a:rPr>
              <a:t>coverage area</a:t>
            </a:r>
            <a:r>
              <a:rPr lang="en-US" sz="2400" b="1" i="1" smtClean="0">
                <a:solidFill>
                  <a:srgbClr val="00B050"/>
                </a:solidFill>
              </a:rPr>
              <a:t> &amp;</a:t>
            </a:r>
            <a:r>
              <a:rPr lang="el-GR" sz="2400" b="1" i="1" smtClean="0">
                <a:solidFill>
                  <a:srgbClr val="00B050"/>
                </a:solidFill>
              </a:rPr>
              <a:t> overall signal quality</a:t>
            </a:r>
            <a:endParaRPr lang="en-US" sz="2400" b="1" i="1" smtClean="0">
              <a:solidFill>
                <a:srgbClr val="00B050"/>
              </a:solidFill>
            </a:endParaRPr>
          </a:p>
          <a:p>
            <a:pPr lvl="1" eaLnBrk="1" hangingPunct="1">
              <a:lnSpc>
                <a:spcPct val="80000"/>
              </a:lnSpc>
            </a:pPr>
            <a:r>
              <a:rPr lang="el-GR" sz="2400" b="1" smtClean="0">
                <a:solidFill>
                  <a:srgbClr val="00B050"/>
                </a:solidFill>
              </a:rPr>
              <a:t>minimization of </a:t>
            </a:r>
            <a:r>
              <a:rPr lang="el-GR" sz="2400" b="1" i="1" smtClean="0">
                <a:solidFill>
                  <a:srgbClr val="00B050"/>
                </a:solidFill>
              </a:rPr>
              <a:t>number of APs </a:t>
            </a:r>
            <a:r>
              <a:rPr lang="en-US" sz="2400" b="1" i="1" smtClean="0">
                <a:solidFill>
                  <a:srgbClr val="00B050"/>
                </a:solidFill>
              </a:rPr>
              <a:t>for </a:t>
            </a:r>
            <a:r>
              <a:rPr lang="el-GR" sz="2400" b="1" smtClean="0">
                <a:solidFill>
                  <a:srgbClr val="00B050"/>
                </a:solidFill>
              </a:rPr>
              <a:t>provid</a:t>
            </a:r>
            <a:r>
              <a:rPr lang="en-US" sz="2400" b="1" smtClean="0">
                <a:solidFill>
                  <a:srgbClr val="00B050"/>
                </a:solidFill>
              </a:rPr>
              <a:t>ing</a:t>
            </a:r>
            <a:r>
              <a:rPr lang="el-GR" sz="2400" b="1" smtClean="0">
                <a:solidFill>
                  <a:srgbClr val="00B050"/>
                </a:solidFill>
              </a:rPr>
              <a:t> sufficient coverage</a:t>
            </a:r>
            <a:endParaRPr lang="en-GB" sz="2400" b="1" smtClean="0">
              <a:solidFill>
                <a:srgbClr val="00B050"/>
              </a:solidFill>
            </a:endParaRPr>
          </a:p>
          <a:p>
            <a:pPr lvl="1" eaLnBrk="1" hangingPunct="1">
              <a:lnSpc>
                <a:spcPct val="80000"/>
              </a:lnSpc>
            </a:pPr>
            <a:endParaRPr lang="el-GR" sz="2400" b="1" smtClean="0">
              <a:solidFill>
                <a:srgbClr val="00B050"/>
              </a:solidFill>
            </a:endParaRPr>
          </a:p>
          <a:p>
            <a:pPr eaLnBrk="1" hangingPunct="1">
              <a:lnSpc>
                <a:spcPct val="80000"/>
              </a:lnSpc>
              <a:buFont typeface="Wingdings" pitchFamily="2" charset="2"/>
              <a:buChar char="F"/>
            </a:pPr>
            <a:r>
              <a:rPr lang="el-GR" sz="2400" smtClean="0"/>
              <a:t>While </a:t>
            </a:r>
            <a:r>
              <a:rPr lang="el-GR" sz="2400" b="1" smtClean="0">
                <a:solidFill>
                  <a:srgbClr val="FF0000"/>
                </a:solidFill>
              </a:rPr>
              <a:t>over-provisioning</a:t>
            </a:r>
            <a:r>
              <a:rPr lang="el-GR" sz="2400" smtClean="0"/>
              <a:t> in wired</a:t>
            </a:r>
            <a:r>
              <a:rPr lang="en-US" sz="2400" smtClean="0"/>
              <a:t> </a:t>
            </a:r>
            <a:r>
              <a:rPr lang="el-GR" sz="2400" smtClean="0"/>
              <a:t>networks </a:t>
            </a:r>
            <a:r>
              <a:rPr lang="en-US" sz="2400" smtClean="0"/>
              <a:t>i</a:t>
            </a:r>
            <a:r>
              <a:rPr lang="el-GR" sz="2400" smtClean="0"/>
              <a:t>s acceptable</a:t>
            </a:r>
            <a:r>
              <a:rPr lang="en-US" sz="2400" smtClean="0"/>
              <a:t>, </a:t>
            </a:r>
          </a:p>
          <a:p>
            <a:pPr eaLnBrk="1" hangingPunct="1">
              <a:lnSpc>
                <a:spcPct val="80000"/>
              </a:lnSpc>
              <a:buFont typeface="Wingdings" pitchFamily="2" charset="2"/>
              <a:buNone/>
            </a:pPr>
            <a:r>
              <a:rPr lang="en-US" sz="2400" smtClean="0"/>
              <a:t>    i</a:t>
            </a:r>
            <a:r>
              <a:rPr lang="el-GR" sz="2400" smtClean="0"/>
              <a:t>t can become problematic in wireless domain</a:t>
            </a:r>
          </a:p>
          <a:p>
            <a:pPr eaLnBrk="1" hangingPunct="1">
              <a:lnSpc>
                <a:spcPct val="80000"/>
              </a:lnSpc>
              <a:buFont typeface="Arial" pitchFamily="34" charset="0"/>
              <a:buNone/>
            </a:pPr>
            <a:endParaRPr lang="el-GR" sz="2800" smtClean="0"/>
          </a:p>
        </p:txBody>
      </p:sp>
    </p:spTree>
    <p:extLst>
      <p:ext uri="{BB962C8B-B14F-4D97-AF65-F5344CB8AC3E}">
        <p14:creationId xmlns:p14="http://schemas.microsoft.com/office/powerpoint/2010/main" val="71385243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21D17E5-E0B4-4553-80B3-259E69A3268C}" type="slidenum">
              <a:rPr lang="el-GR"/>
              <a:pPr>
                <a:defRPr/>
              </a:pPr>
              <a:t>47</a:t>
            </a:fld>
            <a:endParaRPr lang="el-GR"/>
          </a:p>
        </p:txBody>
      </p:sp>
      <p:sp>
        <p:nvSpPr>
          <p:cNvPr id="91139" name="Rectangle 2"/>
          <p:cNvSpPr>
            <a:spLocks noGrp="1" noChangeArrowheads="1"/>
          </p:cNvSpPr>
          <p:nvPr>
            <p:ph type="title"/>
          </p:nvPr>
        </p:nvSpPr>
        <p:spPr>
          <a:xfrm>
            <a:off x="-914400" y="-228600"/>
            <a:ext cx="8229600" cy="1143000"/>
          </a:xfrm>
        </p:spPr>
        <p:txBody>
          <a:bodyPr/>
          <a:lstStyle/>
          <a:p>
            <a:pPr eaLnBrk="1" hangingPunct="1"/>
            <a:r>
              <a:rPr lang="en-US" smtClean="0"/>
              <a:t>Capacity planning (1/2)</a:t>
            </a:r>
            <a:endParaRPr lang="el-GR" smtClean="0"/>
          </a:p>
        </p:txBody>
      </p:sp>
      <p:sp>
        <p:nvSpPr>
          <p:cNvPr id="91140" name="Rectangle 3"/>
          <p:cNvSpPr>
            <a:spLocks noGrp="1" noChangeArrowheads="1"/>
          </p:cNvSpPr>
          <p:nvPr>
            <p:ph type="body" idx="1"/>
          </p:nvPr>
        </p:nvSpPr>
        <p:spPr>
          <a:xfrm>
            <a:off x="0" y="1066800"/>
            <a:ext cx="9144000" cy="5059363"/>
          </a:xfrm>
        </p:spPr>
        <p:txBody>
          <a:bodyPr/>
          <a:lstStyle/>
          <a:p>
            <a:pPr eaLnBrk="1" hangingPunct="1">
              <a:lnSpc>
                <a:spcPct val="90000"/>
              </a:lnSpc>
            </a:pPr>
            <a:r>
              <a:rPr lang="el-GR" sz="2800" smtClean="0"/>
              <a:t>Unlike device adaptation that takes place dynamically</a:t>
            </a:r>
            <a:r>
              <a:rPr lang="en-US" sz="2800" smtClean="0"/>
              <a:t>,</a:t>
            </a:r>
          </a:p>
          <a:p>
            <a:pPr lvl="1" eaLnBrk="1" hangingPunct="1">
              <a:lnSpc>
                <a:spcPct val="90000"/>
              </a:lnSpc>
              <a:buFont typeface="Arial" pitchFamily="34" charset="0"/>
              <a:buNone/>
            </a:pPr>
            <a:r>
              <a:rPr lang="en-US" b="1" i="1" smtClean="0"/>
              <a:t>c</a:t>
            </a:r>
            <a:r>
              <a:rPr lang="el-GR" b="1" i="1" smtClean="0"/>
              <a:t>apacity planning determines</a:t>
            </a:r>
            <a:r>
              <a:rPr lang="en-US" b="1" i="1" smtClean="0"/>
              <a:t> proactively</a:t>
            </a:r>
            <a:r>
              <a:rPr lang="en-US" smtClean="0"/>
              <a:t> </a:t>
            </a:r>
            <a:r>
              <a:rPr lang="el-GR" smtClean="0"/>
              <a:t>the </a:t>
            </a:r>
            <a:endParaRPr lang="en-US" smtClean="0"/>
          </a:p>
          <a:p>
            <a:pPr lvl="1" eaLnBrk="1" hangingPunct="1">
              <a:lnSpc>
                <a:spcPct val="90000"/>
              </a:lnSpc>
            </a:pPr>
            <a:r>
              <a:rPr lang="el-GR" sz="3200" b="1" i="1" smtClean="0"/>
              <a:t>AP placement</a:t>
            </a:r>
            <a:endParaRPr lang="en-US" sz="3200" b="1" i="1" smtClean="0"/>
          </a:p>
          <a:p>
            <a:pPr lvl="1" eaLnBrk="1" hangingPunct="1">
              <a:lnSpc>
                <a:spcPct val="90000"/>
              </a:lnSpc>
            </a:pPr>
            <a:r>
              <a:rPr lang="en-US" sz="3200" b="1" i="1" smtClean="0"/>
              <a:t>C</a:t>
            </a:r>
            <a:r>
              <a:rPr lang="el-GR" sz="3200" b="1" i="1" smtClean="0"/>
              <a:t>onfiguration</a:t>
            </a:r>
            <a:r>
              <a:rPr lang="en-GB" sz="3200" b="1" i="1" smtClean="0"/>
              <a:t> (frequency, transmission power, antenna orientation)</a:t>
            </a:r>
            <a:endParaRPr lang="en-US" sz="3200" b="1" i="1" smtClean="0"/>
          </a:p>
          <a:p>
            <a:pPr lvl="1" eaLnBrk="1" hangingPunct="1">
              <a:lnSpc>
                <a:spcPct val="90000"/>
              </a:lnSpc>
            </a:pPr>
            <a:r>
              <a:rPr lang="en-US" sz="3200" b="1" i="1" smtClean="0"/>
              <a:t>AP a</a:t>
            </a:r>
            <a:r>
              <a:rPr lang="el-GR" sz="3200" b="1" i="1" smtClean="0"/>
              <a:t>dministration</a:t>
            </a:r>
            <a:endParaRPr lang="en-US" sz="3200" b="1" i="1" smtClean="0"/>
          </a:p>
          <a:p>
            <a:pPr lvl="2" eaLnBrk="1" hangingPunct="1">
              <a:lnSpc>
                <a:spcPct val="90000"/>
              </a:lnSpc>
              <a:buFont typeface="Wingdings" pitchFamily="2" charset="2"/>
              <a:buNone/>
            </a:pPr>
            <a:endParaRPr lang="en-US" sz="2800" smtClean="0"/>
          </a:p>
          <a:p>
            <a:pPr eaLnBrk="1" hangingPunct="1">
              <a:lnSpc>
                <a:spcPct val="90000"/>
              </a:lnSpc>
              <a:buFont typeface="Arial" pitchFamily="34" charset="0"/>
              <a:buNone/>
            </a:pPr>
            <a:endParaRPr lang="en-US" sz="2800" smtClean="0"/>
          </a:p>
          <a:p>
            <a:pPr lvl="1" eaLnBrk="1" hangingPunct="1">
              <a:lnSpc>
                <a:spcPct val="90000"/>
              </a:lnSpc>
              <a:buFont typeface="Arial" pitchFamily="34" charset="0"/>
              <a:buNone/>
            </a:pPr>
            <a:r>
              <a:rPr lang="en-GB" sz="3200" b="1" i="1" smtClean="0">
                <a:solidFill>
                  <a:srgbClr val="604A7B"/>
                </a:solidFill>
              </a:rPr>
              <a:t>On power t</a:t>
            </a:r>
            <a:r>
              <a:rPr lang="el-GR" sz="3200" b="1" i="1" smtClean="0">
                <a:solidFill>
                  <a:srgbClr val="604A7B"/>
                </a:solidFill>
              </a:rPr>
              <a:t>ransmission </a:t>
            </a:r>
            <a:endParaRPr lang="en-GB" sz="3200" b="1" i="1" smtClean="0">
              <a:solidFill>
                <a:srgbClr val="604A7B"/>
              </a:solidFill>
            </a:endParaRPr>
          </a:p>
          <a:p>
            <a:pPr lvl="1" eaLnBrk="1" hangingPunct="1">
              <a:lnSpc>
                <a:spcPct val="90000"/>
              </a:lnSpc>
              <a:buFont typeface="Arial" pitchFamily="34" charset="0"/>
              <a:buNone/>
            </a:pPr>
            <a:r>
              <a:rPr lang="en-US" sz="2400" smtClean="0">
                <a:solidFill>
                  <a:srgbClr val="808000"/>
                </a:solidFill>
                <a:sym typeface="Wingdings" pitchFamily="2" charset="2"/>
              </a:rPr>
              <a:t></a:t>
            </a:r>
            <a:r>
              <a:rPr lang="en-US" sz="2400" smtClean="0">
                <a:sym typeface="Wingdings" pitchFamily="2" charset="2"/>
              </a:rPr>
              <a:t> </a:t>
            </a:r>
            <a:r>
              <a:rPr lang="el-GR" sz="2400" smtClean="0"/>
              <a:t>trade-off between </a:t>
            </a:r>
            <a:r>
              <a:rPr lang="el-GR" sz="2400" b="1" smtClean="0">
                <a:solidFill>
                  <a:srgbClr val="FF0000"/>
                </a:solidFill>
              </a:rPr>
              <a:t>energy conservation </a:t>
            </a:r>
            <a:r>
              <a:rPr lang="en-US" sz="2400" b="1" smtClean="0">
                <a:solidFill>
                  <a:srgbClr val="FF0000"/>
                </a:solidFill>
              </a:rPr>
              <a:t>&amp; </a:t>
            </a:r>
            <a:r>
              <a:rPr lang="el-GR" sz="2400" b="1" smtClean="0">
                <a:solidFill>
                  <a:srgbClr val="FF0000"/>
                </a:solidFill>
              </a:rPr>
              <a:t>network connectivity</a:t>
            </a:r>
            <a:endParaRPr lang="en-US" sz="2400" b="1" smtClean="0">
              <a:solidFill>
                <a:srgbClr val="FF0000"/>
              </a:solidFill>
            </a:endParaRPr>
          </a:p>
          <a:p>
            <a:pPr lvl="2" eaLnBrk="1" hangingPunct="1">
              <a:lnSpc>
                <a:spcPct val="90000"/>
              </a:lnSpc>
              <a:buFont typeface="Wingdings" pitchFamily="2" charset="2"/>
              <a:buNone/>
            </a:pPr>
            <a:endParaRPr lang="en-US" sz="2800" smtClean="0"/>
          </a:p>
          <a:p>
            <a:pPr eaLnBrk="1" hangingPunct="1">
              <a:lnSpc>
                <a:spcPct val="90000"/>
              </a:lnSpc>
              <a:buFont typeface="Arial" pitchFamily="34" charset="0"/>
              <a:buNone/>
            </a:pPr>
            <a:endParaRPr lang="en-US" sz="2100" b="1" smtClean="0">
              <a:solidFill>
                <a:srgbClr val="CCCC00"/>
              </a:solidFill>
            </a:endParaRPr>
          </a:p>
        </p:txBody>
      </p:sp>
    </p:spTree>
    <p:extLst>
      <p:ext uri="{BB962C8B-B14F-4D97-AF65-F5344CB8AC3E}">
        <p14:creationId xmlns:p14="http://schemas.microsoft.com/office/powerpoint/2010/main" val="10404487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4BEF05A3-6EE5-4A4D-B214-2A512063A513}" type="slidenum">
              <a:rPr lang="el-GR"/>
              <a:pPr>
                <a:defRPr/>
              </a:pPr>
              <a:t>48</a:t>
            </a:fld>
            <a:endParaRPr lang="el-GR"/>
          </a:p>
        </p:txBody>
      </p:sp>
      <p:sp>
        <p:nvSpPr>
          <p:cNvPr id="92163" name="Rectangle 2"/>
          <p:cNvSpPr>
            <a:spLocks noGrp="1" noChangeArrowheads="1"/>
          </p:cNvSpPr>
          <p:nvPr>
            <p:ph type="title"/>
          </p:nvPr>
        </p:nvSpPr>
        <p:spPr>
          <a:xfrm>
            <a:off x="-381000" y="0"/>
            <a:ext cx="8229600" cy="1143000"/>
          </a:xfrm>
        </p:spPr>
        <p:txBody>
          <a:bodyPr/>
          <a:lstStyle/>
          <a:p>
            <a:pPr eaLnBrk="1" hangingPunct="1"/>
            <a:r>
              <a:rPr lang="en-US" smtClean="0"/>
              <a:t>Capacity Planning: Power Control</a:t>
            </a:r>
            <a:endParaRPr lang="el-GR" smtClean="0"/>
          </a:p>
        </p:txBody>
      </p:sp>
      <p:sp>
        <p:nvSpPr>
          <p:cNvPr id="92164" name="Rectangle 3"/>
          <p:cNvSpPr>
            <a:spLocks noGrp="1" noChangeArrowheads="1"/>
          </p:cNvSpPr>
          <p:nvPr>
            <p:ph type="body" idx="1"/>
          </p:nvPr>
        </p:nvSpPr>
        <p:spPr>
          <a:xfrm>
            <a:off x="0" y="1676400"/>
            <a:ext cx="9144000" cy="4267200"/>
          </a:xfrm>
        </p:spPr>
        <p:txBody>
          <a:bodyPr/>
          <a:lstStyle/>
          <a:p>
            <a:pPr eaLnBrk="1" hangingPunct="1"/>
            <a:r>
              <a:rPr lang="el-GR" sz="2400" b="1" dirty="0" err="1" smtClean="0">
                <a:solidFill>
                  <a:srgbClr val="00B050"/>
                </a:solidFill>
              </a:rPr>
              <a:t>Reducing</a:t>
            </a:r>
            <a:r>
              <a:rPr lang="el-GR" sz="2400" b="1" dirty="0" smtClean="0">
                <a:solidFill>
                  <a:srgbClr val="00B050"/>
                </a:solidFill>
              </a:rPr>
              <a:t> </a:t>
            </a:r>
            <a:r>
              <a:rPr lang="el-GR" sz="2400" b="1" dirty="0" err="1" smtClean="0">
                <a:solidFill>
                  <a:srgbClr val="00B050"/>
                </a:solidFill>
              </a:rPr>
              <a:t>transmission</a:t>
            </a:r>
            <a:r>
              <a:rPr lang="el-GR" sz="2400" b="1" dirty="0" smtClean="0">
                <a:solidFill>
                  <a:srgbClr val="00B050"/>
                </a:solidFill>
              </a:rPr>
              <a:t> </a:t>
            </a:r>
            <a:r>
              <a:rPr lang="el-GR" sz="2400" b="1" dirty="0" err="1" smtClean="0">
                <a:solidFill>
                  <a:srgbClr val="00B050"/>
                </a:solidFill>
              </a:rPr>
              <a:t>power</a:t>
            </a:r>
            <a:r>
              <a:rPr lang="en-US" sz="2400" b="1" dirty="0" smtClean="0">
                <a:solidFill>
                  <a:srgbClr val="00B050"/>
                </a:solidFill>
              </a:rPr>
              <a:t>,</a:t>
            </a:r>
            <a:r>
              <a:rPr lang="el-GR" sz="2400" b="1" dirty="0" smtClean="0">
                <a:solidFill>
                  <a:srgbClr val="00B050"/>
                </a:solidFill>
              </a:rPr>
              <a:t> </a:t>
            </a:r>
            <a:r>
              <a:rPr lang="el-GR" sz="2400" b="1" dirty="0" err="1" smtClean="0">
                <a:solidFill>
                  <a:srgbClr val="00B050"/>
                </a:solidFill>
              </a:rPr>
              <a:t>lowers</a:t>
            </a:r>
            <a:r>
              <a:rPr lang="el-GR" sz="2400" b="1" dirty="0" smtClean="0">
                <a:solidFill>
                  <a:srgbClr val="00B050"/>
                </a:solidFill>
              </a:rPr>
              <a:t> </a:t>
            </a:r>
            <a:r>
              <a:rPr lang="el-GR" sz="2400" b="1" dirty="0" err="1" smtClean="0">
                <a:solidFill>
                  <a:srgbClr val="00B050"/>
                </a:solidFill>
              </a:rPr>
              <a:t>the</a:t>
            </a:r>
            <a:r>
              <a:rPr lang="el-GR" sz="2400" b="1" dirty="0" smtClean="0">
                <a:solidFill>
                  <a:srgbClr val="00B050"/>
                </a:solidFill>
              </a:rPr>
              <a:t> </a:t>
            </a:r>
            <a:r>
              <a:rPr lang="el-GR" sz="2400" b="1" dirty="0" err="1" smtClean="0">
                <a:solidFill>
                  <a:srgbClr val="00B050"/>
                </a:solidFill>
              </a:rPr>
              <a:t>interference</a:t>
            </a:r>
            <a:endParaRPr lang="en-US" sz="2400" b="1" dirty="0" smtClean="0">
              <a:solidFill>
                <a:srgbClr val="00B050"/>
              </a:solidFill>
            </a:endParaRPr>
          </a:p>
          <a:p>
            <a:pPr lvl="1" eaLnBrk="1" hangingPunct="1"/>
            <a:r>
              <a:rPr lang="en-US" sz="2400" dirty="0" smtClean="0">
                <a:solidFill>
                  <a:srgbClr val="0070C0"/>
                </a:solidFill>
              </a:rPr>
              <a:t>R</a:t>
            </a:r>
            <a:r>
              <a:rPr lang="el-GR" sz="2400" dirty="0" err="1" smtClean="0">
                <a:solidFill>
                  <a:srgbClr val="0070C0"/>
                </a:solidFill>
              </a:rPr>
              <a:t>educes</a:t>
            </a:r>
            <a:r>
              <a:rPr lang="el-GR" sz="2400" dirty="0" smtClean="0">
                <a:solidFill>
                  <a:srgbClr val="0070C0"/>
                </a:solidFill>
              </a:rPr>
              <a:t> </a:t>
            </a:r>
            <a:endParaRPr lang="en-US" sz="2400" dirty="0" smtClean="0">
              <a:solidFill>
                <a:srgbClr val="0070C0"/>
              </a:solidFill>
            </a:endParaRPr>
          </a:p>
          <a:p>
            <a:pPr lvl="2" eaLnBrk="1" hangingPunct="1"/>
            <a:r>
              <a:rPr lang="en-US" b="1" dirty="0" smtClean="0">
                <a:solidFill>
                  <a:srgbClr val="0070C0"/>
                </a:solidFill>
              </a:rPr>
              <a:t>N</a:t>
            </a:r>
            <a:r>
              <a:rPr lang="el-GR" b="1" dirty="0" err="1" smtClean="0">
                <a:solidFill>
                  <a:srgbClr val="0070C0"/>
                </a:solidFill>
              </a:rPr>
              <a:t>umber</a:t>
            </a:r>
            <a:r>
              <a:rPr lang="el-GR" b="1" dirty="0" smtClean="0">
                <a:solidFill>
                  <a:srgbClr val="0070C0"/>
                </a:solidFill>
              </a:rPr>
              <a:t> </a:t>
            </a:r>
            <a:r>
              <a:rPr lang="el-GR" b="1" dirty="0" err="1" smtClean="0">
                <a:solidFill>
                  <a:srgbClr val="0070C0"/>
                </a:solidFill>
              </a:rPr>
              <a:t>of</a:t>
            </a:r>
            <a:r>
              <a:rPr lang="el-GR" b="1" dirty="0" smtClean="0">
                <a:solidFill>
                  <a:srgbClr val="0070C0"/>
                </a:solidFill>
              </a:rPr>
              <a:t> </a:t>
            </a:r>
            <a:r>
              <a:rPr lang="el-GR" b="1" dirty="0" err="1" smtClean="0">
                <a:solidFill>
                  <a:srgbClr val="0070C0"/>
                </a:solidFill>
              </a:rPr>
              <a:t>collisions</a:t>
            </a:r>
            <a:r>
              <a:rPr lang="el-GR" b="1" dirty="0" smtClean="0">
                <a:solidFill>
                  <a:srgbClr val="0070C0"/>
                </a:solidFill>
              </a:rPr>
              <a:t> </a:t>
            </a:r>
            <a:endParaRPr lang="en-US" b="1" dirty="0" smtClean="0">
              <a:solidFill>
                <a:srgbClr val="0070C0"/>
              </a:solidFill>
            </a:endParaRPr>
          </a:p>
          <a:p>
            <a:pPr lvl="2" eaLnBrk="1" hangingPunct="1"/>
            <a:r>
              <a:rPr lang="en-US" b="1" dirty="0" smtClean="0">
                <a:solidFill>
                  <a:srgbClr val="0070C0"/>
                </a:solidFill>
              </a:rPr>
              <a:t>P</a:t>
            </a:r>
            <a:r>
              <a:rPr lang="el-GR" b="1" dirty="0" err="1" smtClean="0">
                <a:solidFill>
                  <a:srgbClr val="0070C0"/>
                </a:solidFill>
              </a:rPr>
              <a:t>acket</a:t>
            </a:r>
            <a:r>
              <a:rPr lang="el-GR" b="1" dirty="0" smtClean="0">
                <a:solidFill>
                  <a:srgbClr val="0070C0"/>
                </a:solidFill>
              </a:rPr>
              <a:t> </a:t>
            </a:r>
            <a:r>
              <a:rPr lang="el-GR" b="1" dirty="0" err="1" smtClean="0">
                <a:solidFill>
                  <a:srgbClr val="0070C0"/>
                </a:solidFill>
              </a:rPr>
              <a:t>retransimissions</a:t>
            </a:r>
            <a:r>
              <a:rPr lang="en-US" b="1" dirty="0" smtClean="0">
                <a:solidFill>
                  <a:srgbClr val="0070C0"/>
                </a:solidFill>
              </a:rPr>
              <a:t> due to interference</a:t>
            </a:r>
          </a:p>
          <a:p>
            <a:pPr lvl="1" eaLnBrk="1" hangingPunct="1"/>
            <a:r>
              <a:rPr lang="en-US" sz="2400" dirty="0" smtClean="0"/>
              <a:t>R</a:t>
            </a:r>
            <a:r>
              <a:rPr lang="el-GR" sz="2400" dirty="0" err="1" smtClean="0"/>
              <a:t>esults</a:t>
            </a:r>
            <a:r>
              <a:rPr lang="el-GR" sz="2400" dirty="0" smtClean="0"/>
              <a:t> </a:t>
            </a:r>
            <a:r>
              <a:rPr lang="el-GR" sz="2400" dirty="0" err="1" smtClean="0"/>
              <a:t>in</a:t>
            </a:r>
            <a:r>
              <a:rPr lang="el-GR" sz="2400" dirty="0" smtClean="0"/>
              <a:t> a </a:t>
            </a:r>
            <a:endParaRPr lang="en-US" sz="2400" dirty="0" smtClean="0"/>
          </a:p>
          <a:p>
            <a:pPr lvl="2" eaLnBrk="1" hangingPunct="1"/>
            <a:r>
              <a:rPr lang="en-US" b="1" dirty="0" smtClean="0">
                <a:solidFill>
                  <a:srgbClr val="0070C0"/>
                </a:solidFill>
              </a:rPr>
              <a:t>S</a:t>
            </a:r>
            <a:r>
              <a:rPr lang="el-GR" b="1" dirty="0" err="1" smtClean="0">
                <a:solidFill>
                  <a:srgbClr val="0070C0"/>
                </a:solidFill>
              </a:rPr>
              <a:t>maller</a:t>
            </a:r>
            <a:r>
              <a:rPr lang="el-GR" b="1" dirty="0" smtClean="0">
                <a:solidFill>
                  <a:srgbClr val="0070C0"/>
                </a:solidFill>
              </a:rPr>
              <a:t> </a:t>
            </a:r>
            <a:r>
              <a:rPr lang="el-GR" b="1" dirty="0" err="1" smtClean="0">
                <a:solidFill>
                  <a:srgbClr val="0070C0"/>
                </a:solidFill>
              </a:rPr>
              <a:t>number</a:t>
            </a:r>
            <a:r>
              <a:rPr lang="el-GR" b="1" dirty="0" smtClean="0">
                <a:solidFill>
                  <a:srgbClr val="0070C0"/>
                </a:solidFill>
              </a:rPr>
              <a:t> </a:t>
            </a:r>
            <a:r>
              <a:rPr lang="el-GR" b="1" dirty="0" err="1" smtClean="0">
                <a:solidFill>
                  <a:srgbClr val="0070C0"/>
                </a:solidFill>
              </a:rPr>
              <a:t>of</a:t>
            </a:r>
            <a:r>
              <a:rPr lang="el-GR" b="1" dirty="0" smtClean="0">
                <a:solidFill>
                  <a:srgbClr val="0070C0"/>
                </a:solidFill>
              </a:rPr>
              <a:t> </a:t>
            </a:r>
            <a:r>
              <a:rPr lang="el-GR" b="1" dirty="0" err="1" smtClean="0">
                <a:solidFill>
                  <a:srgbClr val="0070C0"/>
                </a:solidFill>
              </a:rPr>
              <a:t>communication</a:t>
            </a:r>
            <a:r>
              <a:rPr lang="el-GR" b="1" dirty="0" smtClean="0">
                <a:solidFill>
                  <a:srgbClr val="0070C0"/>
                </a:solidFill>
              </a:rPr>
              <a:t> </a:t>
            </a:r>
            <a:r>
              <a:rPr lang="el-GR" b="1" dirty="0" err="1" smtClean="0">
                <a:solidFill>
                  <a:srgbClr val="0070C0"/>
                </a:solidFill>
              </a:rPr>
              <a:t>links</a:t>
            </a:r>
            <a:r>
              <a:rPr lang="en-US" b="1" dirty="0" smtClean="0">
                <a:solidFill>
                  <a:srgbClr val="0070C0"/>
                </a:solidFill>
              </a:rPr>
              <a:t> </a:t>
            </a:r>
          </a:p>
          <a:p>
            <a:pPr lvl="2" eaLnBrk="1" hangingPunct="1"/>
            <a:r>
              <a:rPr lang="en-US" b="1" dirty="0" smtClean="0">
                <a:solidFill>
                  <a:srgbClr val="0070C0"/>
                </a:solidFill>
              </a:rPr>
              <a:t>L</a:t>
            </a:r>
            <a:r>
              <a:rPr lang="el-GR" b="1" dirty="0" err="1" smtClean="0">
                <a:solidFill>
                  <a:srgbClr val="0070C0"/>
                </a:solidFill>
              </a:rPr>
              <a:t>ower</a:t>
            </a:r>
            <a:r>
              <a:rPr lang="el-GR" b="1" dirty="0" smtClean="0">
                <a:solidFill>
                  <a:srgbClr val="0070C0"/>
                </a:solidFill>
              </a:rPr>
              <a:t> </a:t>
            </a:r>
            <a:r>
              <a:rPr lang="el-GR" b="1" dirty="0" err="1" smtClean="0">
                <a:solidFill>
                  <a:srgbClr val="0070C0"/>
                </a:solidFill>
              </a:rPr>
              <a:t>connectivity</a:t>
            </a:r>
            <a:endParaRPr lang="en-GB" b="1" dirty="0" smtClean="0">
              <a:solidFill>
                <a:srgbClr val="0070C0"/>
              </a:solidFill>
            </a:endParaRPr>
          </a:p>
          <a:p>
            <a:pPr lvl="2" eaLnBrk="1" hangingPunct="1">
              <a:buFont typeface="Arial" pitchFamily="34" charset="0"/>
              <a:buNone/>
            </a:pPr>
            <a:endParaRPr lang="en-GB" b="1" i="1" dirty="0" smtClean="0">
              <a:solidFill>
                <a:srgbClr val="604A7B"/>
              </a:solidFill>
            </a:endParaRPr>
          </a:p>
          <a:p>
            <a:pPr eaLnBrk="1" hangingPunct="1">
              <a:buFont typeface="Arial" pitchFamily="34" charset="0"/>
              <a:buNone/>
            </a:pPr>
            <a:r>
              <a:rPr lang="en-US" sz="2400" dirty="0" smtClean="0">
                <a:solidFill>
                  <a:srgbClr val="808000"/>
                </a:solidFill>
                <a:sym typeface="Wingdings" pitchFamily="2" charset="2"/>
              </a:rPr>
              <a:t></a:t>
            </a:r>
            <a:r>
              <a:rPr lang="en-US" sz="2400" dirty="0" smtClean="0">
                <a:sym typeface="Wingdings" pitchFamily="2" charset="2"/>
              </a:rPr>
              <a:t> </a:t>
            </a:r>
            <a:r>
              <a:rPr lang="el-GR" sz="2400" dirty="0" err="1" smtClean="0"/>
              <a:t>trade</a:t>
            </a:r>
            <a:r>
              <a:rPr lang="el-GR" sz="2400" dirty="0" smtClean="0"/>
              <a:t>-</a:t>
            </a:r>
            <a:r>
              <a:rPr lang="el-GR" sz="2400" dirty="0" err="1" smtClean="0"/>
              <a:t>off</a:t>
            </a:r>
            <a:r>
              <a:rPr lang="el-GR" sz="2400" dirty="0" smtClean="0"/>
              <a:t> </a:t>
            </a:r>
            <a:r>
              <a:rPr lang="el-GR" sz="2400" dirty="0" err="1" smtClean="0"/>
              <a:t>between</a:t>
            </a:r>
            <a:r>
              <a:rPr lang="el-GR" sz="2400" dirty="0" smtClean="0"/>
              <a:t> </a:t>
            </a:r>
            <a:r>
              <a:rPr lang="el-GR" sz="2400" b="1" dirty="0" err="1" smtClean="0">
                <a:solidFill>
                  <a:srgbClr val="FF0000"/>
                </a:solidFill>
              </a:rPr>
              <a:t>energy</a:t>
            </a:r>
            <a:r>
              <a:rPr lang="el-GR" sz="2400" b="1" dirty="0" smtClean="0">
                <a:solidFill>
                  <a:srgbClr val="FF0000"/>
                </a:solidFill>
              </a:rPr>
              <a:t> </a:t>
            </a:r>
            <a:r>
              <a:rPr lang="el-GR" sz="2400" b="1" dirty="0" err="1" smtClean="0">
                <a:solidFill>
                  <a:srgbClr val="FF0000"/>
                </a:solidFill>
              </a:rPr>
              <a:t>conservation</a:t>
            </a:r>
            <a:r>
              <a:rPr lang="el-GR" sz="2400" b="1" dirty="0" smtClean="0">
                <a:solidFill>
                  <a:srgbClr val="FF0000"/>
                </a:solidFill>
              </a:rPr>
              <a:t> </a:t>
            </a:r>
            <a:r>
              <a:rPr lang="en-US" sz="2400" b="1" dirty="0" smtClean="0">
                <a:solidFill>
                  <a:srgbClr val="FF0000"/>
                </a:solidFill>
              </a:rPr>
              <a:t>&amp; </a:t>
            </a:r>
            <a:r>
              <a:rPr lang="el-GR" sz="2400" b="1" dirty="0" err="1" smtClean="0">
                <a:solidFill>
                  <a:srgbClr val="FF0000"/>
                </a:solidFill>
              </a:rPr>
              <a:t>network</a:t>
            </a:r>
            <a:r>
              <a:rPr lang="el-GR" sz="2400" b="1" dirty="0" smtClean="0">
                <a:solidFill>
                  <a:srgbClr val="FF0000"/>
                </a:solidFill>
              </a:rPr>
              <a:t> </a:t>
            </a:r>
            <a:r>
              <a:rPr lang="el-GR" sz="2400" b="1" dirty="0" err="1" smtClean="0">
                <a:solidFill>
                  <a:srgbClr val="FF0000"/>
                </a:solidFill>
              </a:rPr>
              <a:t>connectivity</a:t>
            </a:r>
            <a:endParaRPr lang="en-US" b="1" dirty="0" smtClean="0">
              <a:solidFill>
                <a:srgbClr val="0070C0"/>
              </a:solidFill>
            </a:endParaRPr>
          </a:p>
          <a:p>
            <a:pPr eaLnBrk="1" hangingPunct="1"/>
            <a:endParaRPr lang="en-US" sz="2400" dirty="0" smtClean="0"/>
          </a:p>
          <a:p>
            <a:pPr eaLnBrk="1" hangingPunct="1"/>
            <a:endParaRPr lang="el-GR" sz="3000" dirty="0" smtClean="0"/>
          </a:p>
        </p:txBody>
      </p:sp>
    </p:spTree>
    <p:extLst>
      <p:ext uri="{BB962C8B-B14F-4D97-AF65-F5344CB8AC3E}">
        <p14:creationId xmlns:p14="http://schemas.microsoft.com/office/powerpoint/2010/main" val="57936300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6BD1CB3D-EB9F-451A-A151-DA55E0106F8C}" type="slidenum">
              <a:rPr lang="el-GR"/>
              <a:pPr>
                <a:defRPr/>
              </a:pPr>
              <a:t>49</a:t>
            </a:fld>
            <a:endParaRPr lang="el-GR"/>
          </a:p>
        </p:txBody>
      </p:sp>
      <p:sp>
        <p:nvSpPr>
          <p:cNvPr id="93187" name="Rectangle 2"/>
          <p:cNvSpPr>
            <a:spLocks noGrp="1" noChangeArrowheads="1"/>
          </p:cNvSpPr>
          <p:nvPr>
            <p:ph type="title"/>
          </p:nvPr>
        </p:nvSpPr>
        <p:spPr>
          <a:xfrm>
            <a:off x="-762000" y="0"/>
            <a:ext cx="8229600" cy="1143000"/>
          </a:xfrm>
        </p:spPr>
        <p:txBody>
          <a:bodyPr/>
          <a:lstStyle/>
          <a:p>
            <a:pPr eaLnBrk="1" hangingPunct="1"/>
            <a:r>
              <a:rPr lang="en-US" smtClean="0"/>
              <a:t>Power Control</a:t>
            </a:r>
            <a:endParaRPr lang="el-GR" smtClean="0"/>
          </a:p>
        </p:txBody>
      </p:sp>
      <p:sp>
        <p:nvSpPr>
          <p:cNvPr id="93188" name="Rectangle 3"/>
          <p:cNvSpPr>
            <a:spLocks noGrp="1" noChangeArrowheads="1"/>
          </p:cNvSpPr>
          <p:nvPr>
            <p:ph type="body" idx="1"/>
          </p:nvPr>
        </p:nvSpPr>
        <p:spPr>
          <a:xfrm>
            <a:off x="0" y="1066800"/>
            <a:ext cx="9144000" cy="4525963"/>
          </a:xfrm>
        </p:spPr>
        <p:txBody>
          <a:bodyPr/>
          <a:lstStyle/>
          <a:p>
            <a:pPr eaLnBrk="1" hangingPunct="1"/>
            <a:endParaRPr lang="en-US" sz="2600" smtClean="0"/>
          </a:p>
          <a:p>
            <a:pPr eaLnBrk="1" hangingPunct="1"/>
            <a:r>
              <a:rPr lang="en-US" sz="2600" smtClean="0"/>
              <a:t>I</a:t>
            </a:r>
            <a:r>
              <a:rPr lang="el-GR" sz="2600" smtClean="0"/>
              <a:t>ntegral component of capacity planning</a:t>
            </a:r>
            <a:endParaRPr lang="en-US" sz="2600" smtClean="0"/>
          </a:p>
          <a:p>
            <a:pPr eaLnBrk="1" hangingPunct="1"/>
            <a:endParaRPr lang="en-US" sz="2600" smtClean="0"/>
          </a:p>
          <a:p>
            <a:pPr eaLnBrk="1" hangingPunct="1"/>
            <a:r>
              <a:rPr lang="en-US" sz="2600" smtClean="0"/>
              <a:t>A</a:t>
            </a:r>
            <a:r>
              <a:rPr lang="el-GR" sz="2600" smtClean="0"/>
              <a:t>ims to control</a:t>
            </a:r>
            <a:endParaRPr lang="en-US" sz="2600" smtClean="0"/>
          </a:p>
          <a:p>
            <a:pPr eaLnBrk="1" hangingPunct="1">
              <a:buFont typeface="Wingdings" pitchFamily="2" charset="2"/>
              <a:buNone/>
            </a:pPr>
            <a:r>
              <a:rPr lang="en-US" sz="2600" b="1" smtClean="0">
                <a:solidFill>
                  <a:srgbClr val="00B050"/>
                </a:solidFill>
              </a:rPr>
              <a:t>    </a:t>
            </a:r>
            <a:r>
              <a:rPr lang="el-GR" sz="2600" b="1" i="1" smtClean="0">
                <a:solidFill>
                  <a:srgbClr val="00B050"/>
                </a:solidFill>
              </a:rPr>
              <a:t>spectrum spatial</a:t>
            </a:r>
            <a:r>
              <a:rPr lang="en-US" sz="2600" b="1" i="1" smtClean="0">
                <a:solidFill>
                  <a:srgbClr val="00B050"/>
                </a:solidFill>
              </a:rPr>
              <a:t> </a:t>
            </a:r>
            <a:r>
              <a:rPr lang="el-GR" sz="2600" b="1" i="1" smtClean="0">
                <a:solidFill>
                  <a:srgbClr val="00B050"/>
                </a:solidFill>
              </a:rPr>
              <a:t>reuse</a:t>
            </a:r>
            <a:r>
              <a:rPr lang="el-GR" sz="2600" smtClean="0"/>
              <a:t>, </a:t>
            </a:r>
            <a:r>
              <a:rPr lang="el-GR" sz="2600" b="1" i="1" smtClean="0">
                <a:solidFill>
                  <a:srgbClr val="0070C0"/>
                </a:solidFill>
              </a:rPr>
              <a:t>connectivity</a:t>
            </a:r>
            <a:r>
              <a:rPr lang="el-GR" sz="2600" smtClean="0"/>
              <a:t>, and </a:t>
            </a:r>
            <a:r>
              <a:rPr lang="el-GR" sz="2600" b="1" i="1" smtClean="0">
                <a:solidFill>
                  <a:srgbClr val="FF0000"/>
                </a:solidFill>
              </a:rPr>
              <a:t>interference</a:t>
            </a:r>
            <a:endParaRPr lang="en-US" sz="2600" b="1" i="1" smtClean="0">
              <a:solidFill>
                <a:srgbClr val="FF0000"/>
              </a:solidFill>
            </a:endParaRPr>
          </a:p>
          <a:p>
            <a:pPr eaLnBrk="1" hangingPunct="1"/>
            <a:endParaRPr lang="en-US" sz="2600" smtClean="0"/>
          </a:p>
          <a:p>
            <a:pPr eaLnBrk="1" hangingPunct="1"/>
            <a:r>
              <a:rPr lang="en-US" sz="2600" smtClean="0"/>
              <a:t>A</a:t>
            </a:r>
            <a:r>
              <a:rPr lang="el-GR" sz="2600" smtClean="0"/>
              <a:t>djust the transmit power of devices, such that </a:t>
            </a:r>
            <a:r>
              <a:rPr lang="en-US" sz="2600" smtClean="0"/>
              <a:t>t</a:t>
            </a:r>
            <a:r>
              <a:rPr lang="el-GR" sz="2600" smtClean="0"/>
              <a:t>heir SINR meets a certain</a:t>
            </a:r>
            <a:r>
              <a:rPr lang="en-US" sz="2600" smtClean="0"/>
              <a:t> </a:t>
            </a:r>
            <a:r>
              <a:rPr lang="el-GR" sz="2600" smtClean="0"/>
              <a:t>threshold required for an acceptable performance</a:t>
            </a:r>
            <a:endParaRPr lang="en-US" sz="2600" smtClean="0"/>
          </a:p>
          <a:p>
            <a:pPr eaLnBrk="1" hangingPunct="1"/>
            <a:endParaRPr lang="el-GR" smtClean="0"/>
          </a:p>
          <a:p>
            <a:pPr eaLnBrk="1" hangingPunct="1"/>
            <a:endParaRPr lang="el-GR" smtClean="0"/>
          </a:p>
        </p:txBody>
      </p:sp>
    </p:spTree>
    <p:extLst>
      <p:ext uri="{BB962C8B-B14F-4D97-AF65-F5344CB8AC3E}">
        <p14:creationId xmlns:p14="http://schemas.microsoft.com/office/powerpoint/2010/main" val="34367420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1582D1C-36B5-48BF-8BA5-9799CCE1C7E1}" type="slidenum">
              <a:rPr lang="el-GR"/>
              <a:pPr>
                <a:defRPr/>
              </a:pPr>
              <a:t>5</a:t>
            </a:fld>
            <a:endParaRPr lang="el-GR"/>
          </a:p>
        </p:txBody>
      </p:sp>
      <p:sp>
        <p:nvSpPr>
          <p:cNvPr id="55299" name="Rectangle 2"/>
          <p:cNvSpPr>
            <a:spLocks noGrp="1" noChangeArrowheads="1"/>
          </p:cNvSpPr>
          <p:nvPr>
            <p:ph type="title"/>
          </p:nvPr>
        </p:nvSpPr>
        <p:spPr>
          <a:xfrm>
            <a:off x="-304800" y="152400"/>
            <a:ext cx="8229600" cy="1143000"/>
          </a:xfrm>
        </p:spPr>
        <p:txBody>
          <a:bodyPr/>
          <a:lstStyle/>
          <a:p>
            <a:pPr eaLnBrk="1" hangingPunct="1"/>
            <a:r>
              <a:rPr lang="en-US" smtClean="0"/>
              <a:t>IEEE802.11 Bitrate Adaptation</a:t>
            </a:r>
            <a:endParaRPr lang="el-GR" smtClean="0"/>
          </a:p>
        </p:txBody>
      </p:sp>
      <p:sp>
        <p:nvSpPr>
          <p:cNvPr id="55300" name="Rectangle 3"/>
          <p:cNvSpPr>
            <a:spLocks noGrp="1" noChangeArrowheads="1"/>
          </p:cNvSpPr>
          <p:nvPr>
            <p:ph type="body" idx="1"/>
          </p:nvPr>
        </p:nvSpPr>
        <p:spPr>
          <a:xfrm>
            <a:off x="0" y="1600200"/>
            <a:ext cx="9144000" cy="4525963"/>
          </a:xfrm>
        </p:spPr>
        <p:txBody>
          <a:bodyPr/>
          <a:lstStyle/>
          <a:p>
            <a:pPr eaLnBrk="1" hangingPunct="1">
              <a:lnSpc>
                <a:spcPct val="90000"/>
              </a:lnSpc>
            </a:pPr>
            <a:endParaRPr lang="en-US" smtClean="0"/>
          </a:p>
          <a:p>
            <a:pPr eaLnBrk="1" hangingPunct="1">
              <a:lnSpc>
                <a:spcPct val="90000"/>
              </a:lnSpc>
            </a:pPr>
            <a:r>
              <a:rPr lang="el-GR" smtClean="0"/>
              <a:t>When a sender </a:t>
            </a:r>
            <a:r>
              <a:rPr lang="el-GR" b="1" smtClean="0">
                <a:solidFill>
                  <a:srgbClr val="FF0000"/>
                </a:solidFill>
              </a:rPr>
              <a:t>misses 2 consecutive ACK</a:t>
            </a:r>
          </a:p>
          <a:p>
            <a:pPr eaLnBrk="1" hangingPunct="1">
              <a:lnSpc>
                <a:spcPct val="90000"/>
              </a:lnSpc>
              <a:buFont typeface="Wingdings" pitchFamily="2" charset="2"/>
              <a:buChar char="F"/>
            </a:pPr>
            <a:r>
              <a:rPr lang="el-GR" b="1" i="1" smtClean="0">
                <a:solidFill>
                  <a:srgbClr val="FF0000"/>
                </a:solidFill>
              </a:rPr>
              <a:t>Drops</a:t>
            </a:r>
            <a:r>
              <a:rPr lang="el-GR" smtClean="0"/>
              <a:t> sending rate by changing modulation or</a:t>
            </a:r>
            <a:r>
              <a:rPr lang="en-US" smtClean="0"/>
              <a:t> </a:t>
            </a:r>
            <a:r>
              <a:rPr lang="el-GR" smtClean="0"/>
              <a:t>channel coding method</a:t>
            </a:r>
            <a:endParaRPr lang="en-US" smtClean="0"/>
          </a:p>
          <a:p>
            <a:pPr eaLnBrk="1" hangingPunct="1">
              <a:lnSpc>
                <a:spcPct val="90000"/>
              </a:lnSpc>
              <a:buFont typeface="Wingdings" pitchFamily="2" charset="2"/>
              <a:buNone/>
            </a:pPr>
            <a:endParaRPr lang="el-GR" smtClean="0"/>
          </a:p>
          <a:p>
            <a:pPr eaLnBrk="1" hangingPunct="1">
              <a:lnSpc>
                <a:spcPct val="90000"/>
              </a:lnSpc>
            </a:pPr>
            <a:r>
              <a:rPr lang="el-GR" smtClean="0"/>
              <a:t> When </a:t>
            </a:r>
            <a:r>
              <a:rPr lang="el-GR" b="1" smtClean="0">
                <a:solidFill>
                  <a:srgbClr val="00B050"/>
                </a:solidFill>
              </a:rPr>
              <a:t>10 ACKs are received successfully</a:t>
            </a:r>
          </a:p>
          <a:p>
            <a:pPr eaLnBrk="1" hangingPunct="1">
              <a:lnSpc>
                <a:spcPct val="90000"/>
              </a:lnSpc>
              <a:buFont typeface="Wingdings" pitchFamily="2" charset="2"/>
              <a:buNone/>
            </a:pPr>
            <a:r>
              <a:rPr lang="el-GR" smtClean="0">
                <a:sym typeface="Wingdings" pitchFamily="2" charset="2"/>
              </a:rPr>
              <a:t></a:t>
            </a:r>
            <a:r>
              <a:rPr lang="en-US" smtClean="0">
                <a:sym typeface="Wingdings" pitchFamily="2" charset="2"/>
              </a:rPr>
              <a:t> </a:t>
            </a:r>
            <a:r>
              <a:rPr lang="el-GR" smtClean="0"/>
              <a:t>Transmission rate is </a:t>
            </a:r>
            <a:r>
              <a:rPr lang="el-GR" b="1" i="1" smtClean="0">
                <a:solidFill>
                  <a:srgbClr val="00B050"/>
                </a:solidFill>
              </a:rPr>
              <a:t>upgraded</a:t>
            </a:r>
            <a:r>
              <a:rPr lang="el-GR" smtClean="0"/>
              <a:t> to the next higher data rate</a:t>
            </a:r>
          </a:p>
          <a:p>
            <a:pPr eaLnBrk="1" hangingPunct="1">
              <a:lnSpc>
                <a:spcPct val="90000"/>
              </a:lnSpc>
            </a:pPr>
            <a:endParaRPr lang="el-GR" smtClean="0"/>
          </a:p>
        </p:txBody>
      </p:sp>
    </p:spTree>
    <p:extLst>
      <p:ext uri="{BB962C8B-B14F-4D97-AF65-F5344CB8AC3E}">
        <p14:creationId xmlns:p14="http://schemas.microsoft.com/office/powerpoint/2010/main" val="28964197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E129D160-4B3E-4AB7-A507-49E840E416AA}" type="slidenum">
              <a:rPr lang="el-GR"/>
              <a:pPr>
                <a:defRPr/>
              </a:pPr>
              <a:t>50</a:t>
            </a:fld>
            <a:endParaRPr lang="el-GR"/>
          </a:p>
        </p:txBody>
      </p:sp>
      <p:sp>
        <p:nvSpPr>
          <p:cNvPr id="94211" name="Rectangle 2"/>
          <p:cNvSpPr>
            <a:spLocks noGrp="1" noChangeArrowheads="1"/>
          </p:cNvSpPr>
          <p:nvPr>
            <p:ph type="title"/>
          </p:nvPr>
        </p:nvSpPr>
        <p:spPr>
          <a:xfrm>
            <a:off x="-457200" y="0"/>
            <a:ext cx="8229600" cy="1143000"/>
          </a:xfrm>
        </p:spPr>
        <p:txBody>
          <a:bodyPr/>
          <a:lstStyle/>
          <a:p>
            <a:pPr eaLnBrk="1" hangingPunct="1"/>
            <a:r>
              <a:rPr lang="en-US" smtClean="0"/>
              <a:t>Connectivity Problems</a:t>
            </a:r>
            <a:endParaRPr lang="el-GR" smtClean="0"/>
          </a:p>
        </p:txBody>
      </p:sp>
      <p:sp>
        <p:nvSpPr>
          <p:cNvPr id="94212" name="Rectangle 3"/>
          <p:cNvSpPr>
            <a:spLocks noGrp="1" noChangeArrowheads="1"/>
          </p:cNvSpPr>
          <p:nvPr>
            <p:ph type="body" idx="1"/>
          </p:nvPr>
        </p:nvSpPr>
        <p:spPr>
          <a:xfrm>
            <a:off x="107950" y="1600200"/>
            <a:ext cx="9036050" cy="4525963"/>
          </a:xfrm>
        </p:spPr>
        <p:txBody>
          <a:bodyPr/>
          <a:lstStyle/>
          <a:p>
            <a:pPr eaLnBrk="1" hangingPunct="1"/>
            <a:endParaRPr lang="en-US" sz="2400" smtClean="0"/>
          </a:p>
          <a:p>
            <a:pPr eaLnBrk="1" hangingPunct="1"/>
            <a:r>
              <a:rPr lang="en-US" sz="2400" smtClean="0"/>
              <a:t>R</a:t>
            </a:r>
            <a:r>
              <a:rPr lang="el-GR" sz="2400" smtClean="0"/>
              <a:t>eflect </a:t>
            </a:r>
            <a:r>
              <a:rPr lang="el-GR" sz="2400" b="1" smtClean="0">
                <a:solidFill>
                  <a:srgbClr val="0000FF"/>
                </a:solidFill>
              </a:rPr>
              <a:t>lack of sufficient wireless coverage</a:t>
            </a:r>
          </a:p>
          <a:p>
            <a:pPr eaLnBrk="1" hangingPunct="1"/>
            <a:endParaRPr lang="en-US" sz="2400" smtClean="0"/>
          </a:p>
          <a:p>
            <a:pPr eaLnBrk="1" hangingPunct="1"/>
            <a:r>
              <a:rPr lang="en-US" sz="2400" smtClean="0"/>
              <a:t>An end user </a:t>
            </a:r>
            <a:r>
              <a:rPr lang="el-GR" sz="2400" smtClean="0"/>
              <a:t>may observe </a:t>
            </a:r>
            <a:r>
              <a:rPr lang="el-GR" sz="2400" b="1" smtClean="0">
                <a:solidFill>
                  <a:srgbClr val="FF0000"/>
                </a:solidFill>
              </a:rPr>
              <a:t>degraded performance</a:t>
            </a:r>
            <a:endParaRPr lang="en-US" sz="2400" b="1" smtClean="0">
              <a:solidFill>
                <a:srgbClr val="FF0000"/>
              </a:solidFill>
            </a:endParaRPr>
          </a:p>
          <a:p>
            <a:pPr lvl="1" eaLnBrk="1" hangingPunct="1"/>
            <a:r>
              <a:rPr lang="en-US" sz="2400" smtClean="0"/>
              <a:t>e.g., </a:t>
            </a:r>
            <a:r>
              <a:rPr lang="el-GR" sz="2400" b="1" smtClean="0"/>
              <a:t>low throughput</a:t>
            </a:r>
            <a:r>
              <a:rPr lang="el-GR" sz="2400" smtClean="0"/>
              <a:t> or </a:t>
            </a:r>
            <a:r>
              <a:rPr lang="el-GR" sz="2400" b="1" smtClean="0"/>
              <a:t>high</a:t>
            </a:r>
            <a:r>
              <a:rPr lang="en-US" sz="2400" b="1" smtClean="0"/>
              <a:t> </a:t>
            </a:r>
            <a:r>
              <a:rPr lang="el-GR" sz="2400" b="1" smtClean="0"/>
              <a:t>latency</a:t>
            </a:r>
            <a:endParaRPr lang="en-US" sz="2400" b="1" smtClean="0"/>
          </a:p>
          <a:p>
            <a:pPr eaLnBrk="1" hangingPunct="1">
              <a:buFont typeface="Wingdings" pitchFamily="2" charset="2"/>
              <a:buNone/>
            </a:pPr>
            <a:r>
              <a:rPr lang="en-US" sz="2400" smtClean="0"/>
              <a:t>    </a:t>
            </a:r>
            <a:r>
              <a:rPr lang="el-GR" sz="2400" smtClean="0"/>
              <a:t>due to</a:t>
            </a:r>
            <a:r>
              <a:rPr lang="en-US" sz="2400" smtClean="0"/>
              <a:t>:</a:t>
            </a:r>
          </a:p>
          <a:p>
            <a:pPr lvl="1" eaLnBrk="1" hangingPunct="1"/>
            <a:r>
              <a:rPr lang="en-US" sz="2400" smtClean="0"/>
              <a:t>W</a:t>
            </a:r>
            <a:r>
              <a:rPr lang="el-GR" sz="2400" smtClean="0"/>
              <a:t>ired or wireless parts of the</a:t>
            </a:r>
            <a:r>
              <a:rPr lang="en-US" sz="2400" smtClean="0"/>
              <a:t> </a:t>
            </a:r>
            <a:r>
              <a:rPr lang="el-GR" sz="2400" smtClean="0"/>
              <a:t>network</a:t>
            </a:r>
            <a:endParaRPr lang="en-US" sz="2400" smtClean="0"/>
          </a:p>
          <a:p>
            <a:pPr lvl="1" eaLnBrk="1" hangingPunct="1"/>
            <a:r>
              <a:rPr lang="en-US" sz="2400" smtClean="0"/>
              <a:t>C</a:t>
            </a:r>
            <a:r>
              <a:rPr lang="el-GR" sz="2400" smtClean="0"/>
              <a:t>ongestion in different networking</a:t>
            </a:r>
            <a:r>
              <a:rPr lang="en-US" sz="2400" smtClean="0"/>
              <a:t> </a:t>
            </a:r>
            <a:r>
              <a:rPr lang="el-GR" sz="2400" smtClean="0"/>
              <a:t>components</a:t>
            </a:r>
            <a:endParaRPr lang="en-US" sz="2400" smtClean="0"/>
          </a:p>
          <a:p>
            <a:pPr lvl="1" eaLnBrk="1" hangingPunct="1"/>
            <a:r>
              <a:rPr lang="en-US" sz="2400" smtClean="0"/>
              <a:t>S</a:t>
            </a:r>
            <a:r>
              <a:rPr lang="el-GR" sz="2400" smtClean="0"/>
              <a:t>low servers</a:t>
            </a:r>
          </a:p>
          <a:p>
            <a:pPr eaLnBrk="1" hangingPunct="1"/>
            <a:endParaRPr lang="el-GR" smtClean="0"/>
          </a:p>
        </p:txBody>
      </p:sp>
    </p:spTree>
    <p:extLst>
      <p:ext uri="{BB962C8B-B14F-4D97-AF65-F5344CB8AC3E}">
        <p14:creationId xmlns:p14="http://schemas.microsoft.com/office/powerpoint/2010/main" val="377080470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2D557F5F-548E-4002-B59D-46FA4E8AF8F5}" type="slidenum">
              <a:rPr lang="el-GR"/>
              <a:pPr>
                <a:defRPr/>
              </a:pPr>
              <a:t>51</a:t>
            </a:fld>
            <a:endParaRPr lang="el-GR"/>
          </a:p>
        </p:txBody>
      </p:sp>
      <p:sp>
        <p:nvSpPr>
          <p:cNvPr id="95235" name="Rectangle 2"/>
          <p:cNvSpPr>
            <a:spLocks noGrp="1" noChangeArrowheads="1"/>
          </p:cNvSpPr>
          <p:nvPr>
            <p:ph type="title"/>
          </p:nvPr>
        </p:nvSpPr>
        <p:spPr>
          <a:xfrm>
            <a:off x="-1524000" y="0"/>
            <a:ext cx="8229600" cy="1143000"/>
          </a:xfrm>
        </p:spPr>
        <p:txBody>
          <a:bodyPr/>
          <a:lstStyle/>
          <a:p>
            <a:pPr eaLnBrk="1" hangingPunct="1"/>
            <a:r>
              <a:rPr lang="en-US" smtClean="0"/>
              <a:t>Roaming (1/2)</a:t>
            </a:r>
            <a:endParaRPr lang="el-GR" smtClean="0"/>
          </a:p>
        </p:txBody>
      </p:sp>
      <p:sp>
        <p:nvSpPr>
          <p:cNvPr id="95236" name="Rectangle 3"/>
          <p:cNvSpPr>
            <a:spLocks noGrp="1" noChangeArrowheads="1"/>
          </p:cNvSpPr>
          <p:nvPr>
            <p:ph type="body" idx="1"/>
          </p:nvPr>
        </p:nvSpPr>
        <p:spPr>
          <a:xfrm>
            <a:off x="0" y="1676400"/>
            <a:ext cx="9144000" cy="4406900"/>
          </a:xfrm>
        </p:spPr>
        <p:txBody>
          <a:bodyPr/>
          <a:lstStyle/>
          <a:p>
            <a:pPr eaLnBrk="1" hangingPunct="1">
              <a:lnSpc>
                <a:spcPct val="70000"/>
              </a:lnSpc>
            </a:pPr>
            <a:endParaRPr lang="en-US" sz="3000" smtClean="0"/>
          </a:p>
          <a:p>
            <a:pPr eaLnBrk="1" hangingPunct="1">
              <a:lnSpc>
                <a:spcPct val="70000"/>
              </a:lnSpc>
              <a:buFont typeface="Arial" pitchFamily="34" charset="0"/>
              <a:buNone/>
            </a:pPr>
            <a:r>
              <a:rPr lang="el-GR" sz="3400" smtClean="0">
                <a:sym typeface="Wingdings" pitchFamily="2" charset="2"/>
              </a:rPr>
              <a:t></a:t>
            </a:r>
            <a:r>
              <a:rPr lang="el-GR" sz="3000" smtClean="0"/>
              <a:t>Handoff between APs and across subnets in wireless LANs</a:t>
            </a:r>
            <a:r>
              <a:rPr lang="en-US" sz="3000" smtClean="0"/>
              <a:t> c</a:t>
            </a:r>
            <a:r>
              <a:rPr lang="el-GR" sz="3000" smtClean="0"/>
              <a:t>an consume</a:t>
            </a:r>
            <a:r>
              <a:rPr lang="en-US" sz="3000" smtClean="0"/>
              <a:t> </a:t>
            </a:r>
            <a:r>
              <a:rPr lang="el-GR" sz="3000" smtClean="0"/>
              <a:t>from </a:t>
            </a:r>
            <a:r>
              <a:rPr lang="el-GR" sz="3000" b="1" smtClean="0">
                <a:solidFill>
                  <a:srgbClr val="CCCC00"/>
                </a:solidFill>
              </a:rPr>
              <a:t>one to multiple seconds</a:t>
            </a:r>
            <a:r>
              <a:rPr lang="en-US" sz="3000" smtClean="0"/>
              <a:t> a</a:t>
            </a:r>
            <a:r>
              <a:rPr lang="el-GR" sz="3000" smtClean="0"/>
              <a:t>s associations and bindings at various layers</a:t>
            </a:r>
            <a:r>
              <a:rPr lang="en-US" sz="3000" smtClean="0"/>
              <a:t> </a:t>
            </a:r>
            <a:r>
              <a:rPr lang="el-GR" sz="3000" smtClean="0"/>
              <a:t>need to be re-established</a:t>
            </a:r>
            <a:endParaRPr lang="en-US" sz="3000" smtClean="0"/>
          </a:p>
          <a:p>
            <a:pPr eaLnBrk="1" hangingPunct="1">
              <a:lnSpc>
                <a:spcPct val="70000"/>
              </a:lnSpc>
            </a:pPr>
            <a:endParaRPr lang="en-US" sz="3000" smtClean="0"/>
          </a:p>
          <a:p>
            <a:pPr eaLnBrk="1" hangingPunct="1">
              <a:lnSpc>
                <a:spcPct val="70000"/>
              </a:lnSpc>
              <a:buFont typeface="Arial" pitchFamily="34" charset="0"/>
              <a:buNone/>
            </a:pPr>
            <a:r>
              <a:rPr lang="en-GB" sz="3000" smtClean="0"/>
              <a:t> </a:t>
            </a:r>
            <a:r>
              <a:rPr lang="el-GR" sz="3000" smtClean="0"/>
              <a:t>Examples</a:t>
            </a:r>
            <a:r>
              <a:rPr lang="en-US" sz="3000" smtClean="0"/>
              <a:t> </a:t>
            </a:r>
            <a:r>
              <a:rPr lang="el-GR" sz="3000" smtClean="0"/>
              <a:t>of sources of delay include </a:t>
            </a:r>
            <a:endParaRPr lang="en-US" sz="3000" smtClean="0"/>
          </a:p>
          <a:p>
            <a:pPr lvl="1" eaLnBrk="1" hangingPunct="1">
              <a:lnSpc>
                <a:spcPct val="70000"/>
              </a:lnSpc>
            </a:pPr>
            <a:r>
              <a:rPr lang="en-US" sz="2600" b="1" smtClean="0">
                <a:solidFill>
                  <a:schemeClr val="hlink"/>
                </a:solidFill>
              </a:rPr>
              <a:t>A</a:t>
            </a:r>
            <a:r>
              <a:rPr lang="el-GR" sz="2600" b="1" smtClean="0">
                <a:solidFill>
                  <a:schemeClr val="hlink"/>
                </a:solidFill>
              </a:rPr>
              <a:t>cquiring new </a:t>
            </a:r>
            <a:r>
              <a:rPr lang="en-US" sz="2600" b="1" smtClean="0">
                <a:solidFill>
                  <a:schemeClr val="hlink"/>
                </a:solidFill>
              </a:rPr>
              <a:t>IP </a:t>
            </a:r>
            <a:r>
              <a:rPr lang="el-GR" sz="2600" b="1" smtClean="0">
                <a:solidFill>
                  <a:schemeClr val="hlink"/>
                </a:solidFill>
              </a:rPr>
              <a:t>addresses</a:t>
            </a:r>
            <a:r>
              <a:rPr lang="el-GR" sz="2600" smtClean="0"/>
              <a:t>, with duplicate</a:t>
            </a:r>
            <a:r>
              <a:rPr lang="en-US" sz="2600" smtClean="0"/>
              <a:t> </a:t>
            </a:r>
            <a:r>
              <a:rPr lang="el-GR" sz="2600" smtClean="0"/>
              <a:t>address detection</a:t>
            </a:r>
            <a:endParaRPr lang="en-US" sz="2600" smtClean="0"/>
          </a:p>
          <a:p>
            <a:pPr lvl="1" eaLnBrk="1" hangingPunct="1">
              <a:lnSpc>
                <a:spcPct val="70000"/>
              </a:lnSpc>
            </a:pPr>
            <a:r>
              <a:rPr lang="en-US" sz="2600" b="1" smtClean="0">
                <a:solidFill>
                  <a:schemeClr val="hlink"/>
                </a:solidFill>
              </a:rPr>
              <a:t>R</a:t>
            </a:r>
            <a:r>
              <a:rPr lang="el-GR" sz="2600" b="1" smtClean="0">
                <a:solidFill>
                  <a:schemeClr val="hlink"/>
                </a:solidFill>
              </a:rPr>
              <a:t>e-establishing associations</a:t>
            </a:r>
            <a:r>
              <a:rPr lang="el-GR" sz="2600" smtClean="0"/>
              <a:t> </a:t>
            </a:r>
            <a:endParaRPr lang="en-US" sz="2600" smtClean="0"/>
          </a:p>
          <a:p>
            <a:pPr lvl="1" eaLnBrk="1" hangingPunct="1">
              <a:lnSpc>
                <a:spcPct val="70000"/>
              </a:lnSpc>
            </a:pPr>
            <a:r>
              <a:rPr lang="en-US" sz="2600" b="1" smtClean="0">
                <a:solidFill>
                  <a:schemeClr val="hlink"/>
                </a:solidFill>
              </a:rPr>
              <a:t>D</a:t>
            </a:r>
            <a:r>
              <a:rPr lang="el-GR" sz="2600" b="1" smtClean="0">
                <a:solidFill>
                  <a:schemeClr val="hlink"/>
                </a:solidFill>
              </a:rPr>
              <a:t>iscovering possible</a:t>
            </a:r>
            <a:r>
              <a:rPr lang="en-US" sz="2600" b="1" smtClean="0">
                <a:solidFill>
                  <a:schemeClr val="hlink"/>
                </a:solidFill>
              </a:rPr>
              <a:t> </a:t>
            </a:r>
            <a:r>
              <a:rPr lang="el-GR" sz="2600" b="1" smtClean="0">
                <a:solidFill>
                  <a:schemeClr val="hlink"/>
                </a:solidFill>
              </a:rPr>
              <a:t>APs</a:t>
            </a:r>
            <a:r>
              <a:rPr lang="el-GR" sz="2600" smtClean="0"/>
              <a:t> </a:t>
            </a:r>
            <a:endParaRPr lang="en-US" sz="2600" smtClean="0"/>
          </a:p>
          <a:p>
            <a:pPr lvl="2" eaLnBrk="1" hangingPunct="1">
              <a:lnSpc>
                <a:spcPct val="70000"/>
              </a:lnSpc>
            </a:pPr>
            <a:r>
              <a:rPr lang="en-US" sz="2200" smtClean="0"/>
              <a:t>W</a:t>
            </a:r>
            <a:r>
              <a:rPr lang="el-GR" sz="2200" smtClean="0"/>
              <a:t>ithout scanning the whole frequency range</a:t>
            </a:r>
            <a:endParaRPr lang="en-US" sz="2200" smtClean="0"/>
          </a:p>
        </p:txBody>
      </p:sp>
    </p:spTree>
    <p:extLst>
      <p:ext uri="{BB962C8B-B14F-4D97-AF65-F5344CB8AC3E}">
        <p14:creationId xmlns:p14="http://schemas.microsoft.com/office/powerpoint/2010/main" val="339434274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7807E5C-AF04-4319-8F13-5224D3E9D618}" type="slidenum">
              <a:rPr lang="el-GR"/>
              <a:pPr>
                <a:defRPr/>
              </a:pPr>
              <a:t>52</a:t>
            </a:fld>
            <a:endParaRPr lang="el-GR"/>
          </a:p>
        </p:txBody>
      </p:sp>
      <p:sp>
        <p:nvSpPr>
          <p:cNvPr id="96259" name="Rectangle 2"/>
          <p:cNvSpPr>
            <a:spLocks noGrp="1" noChangeArrowheads="1"/>
          </p:cNvSpPr>
          <p:nvPr>
            <p:ph type="title"/>
          </p:nvPr>
        </p:nvSpPr>
        <p:spPr/>
        <p:txBody>
          <a:bodyPr/>
          <a:lstStyle/>
          <a:p>
            <a:pPr eaLnBrk="1" hangingPunct="1"/>
            <a:r>
              <a:rPr lang="en-US" smtClean="0"/>
              <a:t>Roaming (2/2)</a:t>
            </a:r>
            <a:endParaRPr lang="el-GR" smtClean="0"/>
          </a:p>
        </p:txBody>
      </p:sp>
      <p:sp>
        <p:nvSpPr>
          <p:cNvPr id="96260" name="Rectangle 3"/>
          <p:cNvSpPr>
            <a:spLocks noGrp="1" noChangeArrowheads="1"/>
          </p:cNvSpPr>
          <p:nvPr>
            <p:ph type="body" idx="1"/>
          </p:nvPr>
        </p:nvSpPr>
        <p:spPr>
          <a:xfrm>
            <a:off x="0" y="1676400"/>
            <a:ext cx="9144000" cy="4267200"/>
          </a:xfrm>
        </p:spPr>
        <p:txBody>
          <a:bodyPr/>
          <a:lstStyle/>
          <a:p>
            <a:pPr eaLnBrk="1" hangingPunct="1">
              <a:buFont typeface="Arial" pitchFamily="34" charset="0"/>
              <a:buNone/>
            </a:pPr>
            <a:r>
              <a:rPr lang="el-GR" smtClean="0"/>
              <a:t>The </a:t>
            </a:r>
            <a:r>
              <a:rPr lang="en-US" b="1" smtClean="0"/>
              <a:t>scanning</a:t>
            </a:r>
            <a:r>
              <a:rPr lang="en-US" smtClean="0"/>
              <a:t> </a:t>
            </a:r>
            <a:r>
              <a:rPr lang="el-GR" smtClean="0"/>
              <a:t>in </a:t>
            </a:r>
            <a:r>
              <a:rPr lang="en-US" smtClean="0"/>
              <a:t>a </a:t>
            </a:r>
            <a:r>
              <a:rPr lang="el-GR" smtClean="0"/>
              <a:t>handoff</a:t>
            </a:r>
            <a:endParaRPr lang="en-US" smtClean="0"/>
          </a:p>
          <a:p>
            <a:pPr lvl="1" eaLnBrk="1" hangingPunct="1"/>
            <a:r>
              <a:rPr lang="en-US" smtClean="0">
                <a:solidFill>
                  <a:srgbClr val="7030A0"/>
                </a:solidFill>
              </a:rPr>
              <a:t>P</a:t>
            </a:r>
            <a:r>
              <a:rPr lang="el-GR" smtClean="0">
                <a:solidFill>
                  <a:srgbClr val="7030A0"/>
                </a:solidFill>
              </a:rPr>
              <a:t>rimary contributor </a:t>
            </a:r>
            <a:r>
              <a:rPr lang="el-GR" smtClean="0"/>
              <a:t>to the</a:t>
            </a:r>
            <a:r>
              <a:rPr lang="en-US" smtClean="0"/>
              <a:t> </a:t>
            </a:r>
            <a:r>
              <a:rPr lang="el-GR" smtClean="0"/>
              <a:t>overall handoff latency </a:t>
            </a:r>
            <a:endParaRPr lang="en-US" smtClean="0"/>
          </a:p>
          <a:p>
            <a:pPr lvl="1" eaLnBrk="1" hangingPunct="1"/>
            <a:r>
              <a:rPr lang="en-US" smtClean="0"/>
              <a:t>C</a:t>
            </a:r>
            <a:r>
              <a:rPr lang="el-GR" smtClean="0"/>
              <a:t>an affect the </a:t>
            </a:r>
            <a:r>
              <a:rPr lang="el-GR" b="1" smtClean="0">
                <a:solidFill>
                  <a:srgbClr val="FF0000"/>
                </a:solidFill>
              </a:rPr>
              <a:t>quality of service for many applications</a:t>
            </a:r>
            <a:endParaRPr lang="en-US" smtClean="0"/>
          </a:p>
          <a:p>
            <a:pPr lvl="1" eaLnBrk="1" hangingPunct="1"/>
            <a:r>
              <a:rPr lang="en-US" smtClean="0"/>
              <a:t>Can be 250ms or more</a:t>
            </a:r>
          </a:p>
          <a:p>
            <a:pPr lvl="1" eaLnBrk="1" hangingPunct="1"/>
            <a:r>
              <a:rPr lang="en-US" smtClean="0"/>
              <a:t>F</a:t>
            </a:r>
            <a:r>
              <a:rPr lang="el-GR" smtClean="0"/>
              <a:t>ar longer than what can be tolerated by</a:t>
            </a:r>
            <a:r>
              <a:rPr lang="el-GR" sz="3100" smtClean="0"/>
              <a:t> </a:t>
            </a:r>
            <a:r>
              <a:rPr lang="en-US" smtClean="0"/>
              <a:t>h</a:t>
            </a:r>
            <a:r>
              <a:rPr lang="el-GR" smtClean="0"/>
              <a:t>ighly interactive applications </a:t>
            </a:r>
            <a:r>
              <a:rPr lang="en-US" smtClean="0"/>
              <a:t>(i.e.</a:t>
            </a:r>
            <a:r>
              <a:rPr lang="el-GR" smtClean="0"/>
              <a:t> voice telephony</a:t>
            </a:r>
            <a:r>
              <a:rPr lang="en-US" smtClean="0"/>
              <a:t>)</a:t>
            </a:r>
            <a:endParaRPr lang="el-GR" smtClean="0"/>
          </a:p>
          <a:p>
            <a:pPr eaLnBrk="1" hangingPunct="1"/>
            <a:endParaRPr lang="el-GR" sz="2000" smtClean="0"/>
          </a:p>
        </p:txBody>
      </p:sp>
    </p:spTree>
    <p:extLst>
      <p:ext uri="{BB962C8B-B14F-4D97-AF65-F5344CB8AC3E}">
        <p14:creationId xmlns:p14="http://schemas.microsoft.com/office/powerpoint/2010/main" val="27937520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76880056-0E94-4534-B679-B140E63C1B02}" type="slidenum">
              <a:rPr lang="el-GR"/>
              <a:pPr>
                <a:defRPr/>
              </a:pPr>
              <a:t>53</a:t>
            </a:fld>
            <a:endParaRPr lang="el-GR"/>
          </a:p>
        </p:txBody>
      </p:sp>
      <p:sp>
        <p:nvSpPr>
          <p:cNvPr id="97283" name="Rectangle 2"/>
          <p:cNvSpPr>
            <a:spLocks noGrp="1" noChangeArrowheads="1"/>
          </p:cNvSpPr>
          <p:nvPr>
            <p:ph type="title"/>
          </p:nvPr>
        </p:nvSpPr>
        <p:spPr>
          <a:xfrm>
            <a:off x="-990600" y="0"/>
            <a:ext cx="8229600" cy="1143000"/>
          </a:xfrm>
        </p:spPr>
        <p:txBody>
          <a:bodyPr/>
          <a:lstStyle/>
          <a:p>
            <a:pPr eaLnBrk="1" hangingPunct="1"/>
            <a:r>
              <a:rPr lang="en-US" smtClean="0"/>
              <a:t>Security Issues</a:t>
            </a:r>
            <a:endParaRPr lang="el-GR" smtClean="0"/>
          </a:p>
        </p:txBody>
      </p:sp>
      <p:sp>
        <p:nvSpPr>
          <p:cNvPr id="97284" name="Rectangle 3"/>
          <p:cNvSpPr>
            <a:spLocks noGrp="1" noChangeArrowheads="1"/>
          </p:cNvSpPr>
          <p:nvPr>
            <p:ph type="body" idx="1"/>
          </p:nvPr>
        </p:nvSpPr>
        <p:spPr>
          <a:xfrm>
            <a:off x="0" y="1828800"/>
            <a:ext cx="9144000" cy="4267200"/>
          </a:xfrm>
        </p:spPr>
        <p:txBody>
          <a:bodyPr/>
          <a:lstStyle/>
          <a:p>
            <a:pPr eaLnBrk="1" hangingPunct="1">
              <a:lnSpc>
                <a:spcPct val="90000"/>
              </a:lnSpc>
            </a:pPr>
            <a:r>
              <a:rPr lang="en-US" sz="2400" smtClean="0"/>
              <a:t>I</a:t>
            </a:r>
            <a:r>
              <a:rPr lang="el-GR" sz="2400" smtClean="0"/>
              <a:t>nvolve the </a:t>
            </a:r>
            <a:r>
              <a:rPr lang="el-GR" sz="2400" b="1" smtClean="0"/>
              <a:t>presence of rogue APs</a:t>
            </a:r>
            <a:r>
              <a:rPr lang="el-GR" sz="2400" smtClean="0"/>
              <a:t> </a:t>
            </a:r>
            <a:r>
              <a:rPr lang="en-US" sz="2400" smtClean="0"/>
              <a:t>&amp; </a:t>
            </a:r>
            <a:r>
              <a:rPr lang="el-GR" sz="2400" b="1" smtClean="0"/>
              <a:t>malicious clients</a:t>
            </a:r>
          </a:p>
          <a:p>
            <a:pPr eaLnBrk="1" hangingPunct="1">
              <a:lnSpc>
                <a:spcPct val="90000"/>
              </a:lnSpc>
            </a:pPr>
            <a:r>
              <a:rPr lang="el-GR" sz="2400" smtClean="0"/>
              <a:t>In mobile wireless networks, it is easier to </a:t>
            </a:r>
            <a:endParaRPr lang="en-US" sz="2400" smtClean="0"/>
          </a:p>
          <a:p>
            <a:pPr lvl="1" eaLnBrk="1" hangingPunct="1">
              <a:lnSpc>
                <a:spcPct val="90000"/>
              </a:lnSpc>
            </a:pPr>
            <a:r>
              <a:rPr lang="en-US" sz="2400" smtClean="0"/>
              <a:t>d</a:t>
            </a:r>
            <a:r>
              <a:rPr lang="el-GR" sz="2400" smtClean="0"/>
              <a:t>isseminate</a:t>
            </a:r>
            <a:r>
              <a:rPr lang="en-US" sz="2400" smtClean="0"/>
              <a:t> w</a:t>
            </a:r>
            <a:r>
              <a:rPr lang="el-GR" sz="2400" smtClean="0"/>
              <a:t>orms</a:t>
            </a:r>
            <a:r>
              <a:rPr lang="en-US" sz="2400" smtClean="0"/>
              <a:t>, v</a:t>
            </a:r>
            <a:r>
              <a:rPr lang="el-GR" sz="2400" smtClean="0"/>
              <a:t>iruses</a:t>
            </a:r>
            <a:r>
              <a:rPr lang="en-US" sz="2400" smtClean="0"/>
              <a:t>, f</a:t>
            </a:r>
            <a:r>
              <a:rPr lang="el-GR" sz="2400" smtClean="0"/>
              <a:t>alse information </a:t>
            </a:r>
            <a:endParaRPr lang="en-US" sz="2400" smtClean="0"/>
          </a:p>
          <a:p>
            <a:pPr lvl="1" eaLnBrk="1" hangingPunct="1">
              <a:lnSpc>
                <a:spcPct val="90000"/>
              </a:lnSpc>
            </a:pPr>
            <a:r>
              <a:rPr lang="en-US" sz="2400" smtClean="0"/>
              <a:t>e</a:t>
            </a:r>
            <a:r>
              <a:rPr lang="el-GR" sz="2400" smtClean="0"/>
              <a:t>avesdrop</a:t>
            </a:r>
            <a:endParaRPr lang="en-US" sz="2400" smtClean="0"/>
          </a:p>
          <a:p>
            <a:pPr lvl="1" eaLnBrk="1" hangingPunct="1">
              <a:lnSpc>
                <a:spcPct val="90000"/>
              </a:lnSpc>
            </a:pPr>
            <a:r>
              <a:rPr lang="en-US" sz="2400" smtClean="0"/>
              <a:t>d</a:t>
            </a:r>
            <a:r>
              <a:rPr lang="el-GR" sz="2400" smtClean="0"/>
              <a:t>eploy rogue or malicious software or hardware</a:t>
            </a:r>
            <a:endParaRPr lang="en-US" sz="2400" smtClean="0"/>
          </a:p>
          <a:p>
            <a:pPr lvl="1" eaLnBrk="1" hangingPunct="1">
              <a:lnSpc>
                <a:spcPct val="90000"/>
              </a:lnSpc>
            </a:pPr>
            <a:r>
              <a:rPr lang="en-US" sz="2400" smtClean="0"/>
              <a:t>a</a:t>
            </a:r>
            <a:r>
              <a:rPr lang="el-GR" sz="2400" smtClean="0"/>
              <a:t>ttack, or behave in a selfish or malicious manner</a:t>
            </a:r>
            <a:endParaRPr lang="en-US" sz="2400" smtClean="0"/>
          </a:p>
          <a:p>
            <a:pPr eaLnBrk="1" hangingPunct="1">
              <a:lnSpc>
                <a:spcPct val="90000"/>
              </a:lnSpc>
            </a:pPr>
            <a:r>
              <a:rPr lang="el-GR" sz="2400" smtClean="0"/>
              <a:t>Attacks may </a:t>
            </a:r>
            <a:endParaRPr lang="en-US" sz="2400" smtClean="0"/>
          </a:p>
          <a:p>
            <a:pPr lvl="1" eaLnBrk="1" hangingPunct="1">
              <a:lnSpc>
                <a:spcPct val="90000"/>
              </a:lnSpc>
            </a:pPr>
            <a:r>
              <a:rPr lang="en-US" sz="2400" smtClean="0"/>
              <a:t>occur </a:t>
            </a:r>
            <a:r>
              <a:rPr lang="en-US" sz="2400" b="1" smtClean="0">
                <a:solidFill>
                  <a:srgbClr val="FF0000"/>
                </a:solidFill>
              </a:rPr>
              <a:t>@ d</a:t>
            </a:r>
            <a:r>
              <a:rPr lang="el-GR" sz="2400" b="1" smtClean="0">
                <a:solidFill>
                  <a:srgbClr val="FF0000"/>
                </a:solidFill>
              </a:rPr>
              <a:t>ifferent layers</a:t>
            </a:r>
            <a:r>
              <a:rPr lang="en-US" sz="2400" smtClean="0">
                <a:solidFill>
                  <a:srgbClr val="FF0000"/>
                </a:solidFill>
              </a:rPr>
              <a:t> </a:t>
            </a:r>
            <a:r>
              <a:rPr lang="en-US" sz="2400" smtClean="0"/>
              <a:t>a</a:t>
            </a:r>
            <a:r>
              <a:rPr lang="el-GR" sz="2400" smtClean="0"/>
              <a:t>iming to exhaust the resources </a:t>
            </a:r>
            <a:endParaRPr lang="en-US" sz="2400" smtClean="0"/>
          </a:p>
          <a:p>
            <a:pPr lvl="1" eaLnBrk="1" hangingPunct="1">
              <a:lnSpc>
                <a:spcPct val="90000"/>
              </a:lnSpc>
            </a:pPr>
            <a:r>
              <a:rPr lang="el-GR" sz="2400" smtClean="0"/>
              <a:t>promis</a:t>
            </a:r>
            <a:r>
              <a:rPr lang="en-US" sz="2400" smtClean="0"/>
              <a:t>e</a:t>
            </a:r>
            <a:r>
              <a:rPr lang="el-GR" sz="2400" smtClean="0"/>
              <a:t> </a:t>
            </a:r>
            <a:r>
              <a:rPr lang="el-GR" sz="2400" b="1" smtClean="0">
                <a:solidFill>
                  <a:srgbClr val="0000FF"/>
                </a:solidFill>
              </a:rPr>
              <a:t>falsely to relay packets</a:t>
            </a:r>
            <a:r>
              <a:rPr lang="el-GR" sz="2400" smtClean="0">
                <a:solidFill>
                  <a:srgbClr val="0000FF"/>
                </a:solidFill>
              </a:rPr>
              <a:t> </a:t>
            </a:r>
            <a:endParaRPr lang="en-US" sz="2400" smtClean="0">
              <a:solidFill>
                <a:srgbClr val="0000FF"/>
              </a:solidFill>
            </a:endParaRPr>
          </a:p>
          <a:p>
            <a:pPr lvl="1" eaLnBrk="1" hangingPunct="1">
              <a:lnSpc>
                <a:spcPct val="90000"/>
              </a:lnSpc>
            </a:pPr>
            <a:r>
              <a:rPr lang="en-US" sz="2400" b="1" smtClean="0">
                <a:solidFill>
                  <a:srgbClr val="0000FF"/>
                </a:solidFill>
              </a:rPr>
              <a:t>n</a:t>
            </a:r>
            <a:r>
              <a:rPr lang="el-GR" sz="2400" b="1" smtClean="0">
                <a:solidFill>
                  <a:srgbClr val="0000FF"/>
                </a:solidFill>
              </a:rPr>
              <a:t>ot respond to requests</a:t>
            </a:r>
            <a:r>
              <a:rPr lang="en-US" sz="2400" b="1" smtClean="0">
                <a:solidFill>
                  <a:srgbClr val="0000FF"/>
                </a:solidFill>
              </a:rPr>
              <a:t> </a:t>
            </a:r>
            <a:r>
              <a:rPr lang="el-GR" sz="2400" b="1" smtClean="0">
                <a:solidFill>
                  <a:srgbClr val="0000FF"/>
                </a:solidFill>
              </a:rPr>
              <a:t>for service</a:t>
            </a:r>
            <a:endParaRPr lang="el-GR" sz="2400" smtClean="0">
              <a:solidFill>
                <a:srgbClr val="0000FF"/>
              </a:solidFill>
            </a:endParaRPr>
          </a:p>
          <a:p>
            <a:pPr eaLnBrk="1" hangingPunct="1">
              <a:lnSpc>
                <a:spcPct val="90000"/>
              </a:lnSpc>
            </a:pPr>
            <a:endParaRPr lang="el-GR" sz="1800" smtClean="0"/>
          </a:p>
        </p:txBody>
      </p:sp>
    </p:spTree>
    <p:extLst>
      <p:ext uri="{BB962C8B-B14F-4D97-AF65-F5344CB8AC3E}">
        <p14:creationId xmlns:p14="http://schemas.microsoft.com/office/powerpoint/2010/main" val="2292970287"/>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F4B61B7E-5244-4942-AC18-2CB2B989D1D0}" type="slidenum">
              <a:rPr lang="el-GR"/>
              <a:pPr>
                <a:defRPr/>
              </a:pPr>
              <a:t>54</a:t>
            </a:fld>
            <a:endParaRPr lang="el-GR"/>
          </a:p>
        </p:txBody>
      </p:sp>
      <p:sp>
        <p:nvSpPr>
          <p:cNvPr id="98307" name="Rectangle 2"/>
          <p:cNvSpPr>
            <a:spLocks noGrp="1" noChangeArrowheads="1"/>
          </p:cNvSpPr>
          <p:nvPr>
            <p:ph type="title"/>
          </p:nvPr>
        </p:nvSpPr>
        <p:spPr>
          <a:xfrm>
            <a:off x="-2362200" y="0"/>
            <a:ext cx="8229600" cy="1143000"/>
          </a:xfrm>
        </p:spPr>
        <p:txBody>
          <a:bodyPr/>
          <a:lstStyle/>
          <a:p>
            <a:pPr eaLnBrk="1" hangingPunct="1"/>
            <a:r>
              <a:rPr lang="en-US" smtClean="0"/>
              <a:t>Monitoring</a:t>
            </a:r>
            <a:endParaRPr lang="el-GR" smtClean="0"/>
          </a:p>
        </p:txBody>
      </p:sp>
      <p:sp>
        <p:nvSpPr>
          <p:cNvPr id="385027" name="Rectangle 3"/>
          <p:cNvSpPr>
            <a:spLocks noGrp="1" noChangeArrowheads="1"/>
          </p:cNvSpPr>
          <p:nvPr>
            <p:ph type="body" idx="1"/>
          </p:nvPr>
        </p:nvSpPr>
        <p:spPr>
          <a:xfrm>
            <a:off x="0" y="1600200"/>
            <a:ext cx="9144000" cy="4953000"/>
          </a:xfrm>
        </p:spPr>
        <p:txBody>
          <a:bodyPr rtlCol="0">
            <a:normAutofit lnSpcReduction="10000"/>
          </a:bodyPr>
          <a:lstStyle/>
          <a:p>
            <a:pPr eaLnBrk="1" fontAlgn="auto" hangingPunct="1">
              <a:lnSpc>
                <a:spcPct val="90000"/>
              </a:lnSpc>
              <a:spcAft>
                <a:spcPts val="0"/>
              </a:spcAft>
              <a:defRPr/>
            </a:pPr>
            <a:r>
              <a:rPr lang="en-US" sz="2600" dirty="0"/>
              <a:t>Depending on type of conditions that need to be measured, monitoring needs to be performed at </a:t>
            </a:r>
          </a:p>
          <a:p>
            <a:pPr lvl="2" eaLnBrk="1" fontAlgn="auto" hangingPunct="1">
              <a:lnSpc>
                <a:spcPct val="90000"/>
              </a:lnSpc>
              <a:spcAft>
                <a:spcPts val="0"/>
              </a:spcAft>
              <a:defRPr/>
            </a:pPr>
            <a:r>
              <a:rPr lang="en-US" sz="2600" dirty="0"/>
              <a:t>Certain layers </a:t>
            </a:r>
          </a:p>
          <a:p>
            <a:pPr lvl="2" eaLnBrk="1" fontAlgn="auto" hangingPunct="1">
              <a:lnSpc>
                <a:spcPct val="90000"/>
              </a:lnSpc>
              <a:spcAft>
                <a:spcPts val="0"/>
              </a:spcAft>
              <a:defRPr/>
            </a:pPr>
            <a:r>
              <a:rPr lang="en-US" sz="2600" b="1" dirty="0" err="1"/>
              <a:t>Spatio</a:t>
            </a:r>
            <a:r>
              <a:rPr lang="en-US" sz="2600" b="1" dirty="0"/>
              <a:t>-temporal</a:t>
            </a:r>
            <a:r>
              <a:rPr lang="en-US" sz="2600" dirty="0"/>
              <a:t> granularities</a:t>
            </a:r>
          </a:p>
          <a:p>
            <a:pPr eaLnBrk="1" fontAlgn="auto" hangingPunct="1">
              <a:lnSpc>
                <a:spcPct val="90000"/>
              </a:lnSpc>
              <a:spcAft>
                <a:spcPts val="0"/>
              </a:spcAft>
              <a:defRPr/>
            </a:pPr>
            <a:r>
              <a:rPr lang="en-US" sz="2600" dirty="0"/>
              <a:t>Monitoring tools </a:t>
            </a:r>
          </a:p>
          <a:p>
            <a:pPr lvl="1" eaLnBrk="1" fontAlgn="auto" hangingPunct="1">
              <a:lnSpc>
                <a:spcPct val="90000"/>
              </a:lnSpc>
              <a:spcAft>
                <a:spcPts val="0"/>
              </a:spcAft>
              <a:defRPr/>
            </a:pPr>
            <a:r>
              <a:rPr lang="en-US" sz="2600" dirty="0"/>
              <a:t>Are </a:t>
            </a:r>
            <a:r>
              <a:rPr lang="en-US" sz="2600" b="1" dirty="0"/>
              <a:t>not</a:t>
            </a:r>
            <a:r>
              <a:rPr lang="en-US" sz="2600" dirty="0"/>
              <a:t> without flaws </a:t>
            </a:r>
          </a:p>
          <a:p>
            <a:pPr lvl="1" eaLnBrk="1" fontAlgn="auto" hangingPunct="1">
              <a:lnSpc>
                <a:spcPct val="90000"/>
              </a:lnSpc>
              <a:spcAft>
                <a:spcPts val="0"/>
              </a:spcAft>
              <a:defRPr/>
            </a:pPr>
            <a:r>
              <a:rPr lang="en-US" sz="2600" dirty="0"/>
              <a:t>Several issues arise when they are used in parallel for </a:t>
            </a:r>
            <a:r>
              <a:rPr lang="en-US" sz="2600" dirty="0">
                <a:solidFill>
                  <a:schemeClr val="hlink"/>
                </a:solidFill>
              </a:rPr>
              <a:t>thousands</a:t>
            </a:r>
            <a:r>
              <a:rPr lang="en-US" sz="2600" dirty="0"/>
              <a:t> devices of </a:t>
            </a:r>
            <a:r>
              <a:rPr lang="en-US" sz="2600" dirty="0">
                <a:solidFill>
                  <a:schemeClr val="hlink"/>
                </a:solidFill>
              </a:rPr>
              <a:t>different types </a:t>
            </a:r>
            <a:r>
              <a:rPr lang="en-US" sz="2600" dirty="0" smtClean="0">
                <a:solidFill>
                  <a:schemeClr val="hlink"/>
                </a:solidFill>
              </a:rPr>
              <a:t>&amp; manufacturers</a:t>
            </a:r>
            <a:r>
              <a:rPr lang="en-US" sz="2600" dirty="0"/>
              <a:t>:</a:t>
            </a:r>
          </a:p>
          <a:p>
            <a:pPr lvl="2" eaLnBrk="1" fontAlgn="auto" hangingPunct="1">
              <a:lnSpc>
                <a:spcPct val="90000"/>
              </a:lnSpc>
              <a:spcAft>
                <a:spcPts val="0"/>
              </a:spcAft>
              <a:defRPr/>
            </a:pPr>
            <a:r>
              <a:rPr lang="en-US" sz="2600" b="1" i="1" dirty="0">
                <a:solidFill>
                  <a:schemeClr val="accent3">
                    <a:lumMod val="75000"/>
                  </a:schemeClr>
                </a:solidFill>
              </a:rPr>
              <a:t>F</a:t>
            </a:r>
            <a:r>
              <a:rPr lang="el-GR" sz="2600" b="1" i="1" dirty="0" err="1">
                <a:solidFill>
                  <a:schemeClr val="accent3">
                    <a:lumMod val="75000"/>
                  </a:schemeClr>
                </a:solidFill>
              </a:rPr>
              <a:t>ine</a:t>
            </a:r>
            <a:r>
              <a:rPr lang="el-GR" sz="2600" b="1" i="1" dirty="0">
                <a:solidFill>
                  <a:schemeClr val="accent3">
                    <a:lumMod val="75000"/>
                  </a:schemeClr>
                </a:solidFill>
              </a:rPr>
              <a:t>-</a:t>
            </a:r>
            <a:r>
              <a:rPr lang="el-GR" sz="2600" b="1" i="1" dirty="0" err="1">
                <a:solidFill>
                  <a:schemeClr val="accent3">
                    <a:lumMod val="75000"/>
                  </a:schemeClr>
                </a:solidFill>
              </a:rPr>
              <a:t>grain</a:t>
            </a:r>
            <a:r>
              <a:rPr lang="el-GR" sz="2600" b="1" i="1" dirty="0">
                <a:solidFill>
                  <a:schemeClr val="accent3">
                    <a:lumMod val="75000"/>
                  </a:schemeClr>
                </a:solidFill>
              </a:rPr>
              <a:t> </a:t>
            </a:r>
            <a:r>
              <a:rPr lang="el-GR" sz="2600" b="1" dirty="0" err="1">
                <a:solidFill>
                  <a:schemeClr val="accent3">
                    <a:lumMod val="75000"/>
                  </a:schemeClr>
                </a:solidFill>
              </a:rPr>
              <a:t>data</a:t>
            </a:r>
            <a:r>
              <a:rPr lang="el-GR" sz="2600" b="1" dirty="0">
                <a:solidFill>
                  <a:schemeClr val="accent3">
                    <a:lumMod val="75000"/>
                  </a:schemeClr>
                </a:solidFill>
              </a:rPr>
              <a:t> </a:t>
            </a:r>
            <a:r>
              <a:rPr lang="el-GR" sz="2600" b="1" dirty="0" err="1">
                <a:solidFill>
                  <a:schemeClr val="accent3">
                    <a:lumMod val="75000"/>
                  </a:schemeClr>
                </a:solidFill>
              </a:rPr>
              <a:t>sampling</a:t>
            </a:r>
            <a:endParaRPr lang="el-GR" sz="2600" b="1" dirty="0">
              <a:solidFill>
                <a:schemeClr val="accent3">
                  <a:lumMod val="75000"/>
                </a:schemeClr>
              </a:solidFill>
            </a:endParaRPr>
          </a:p>
          <a:p>
            <a:pPr lvl="2" eaLnBrk="1" fontAlgn="auto" hangingPunct="1">
              <a:lnSpc>
                <a:spcPct val="90000"/>
              </a:lnSpc>
              <a:spcAft>
                <a:spcPts val="0"/>
              </a:spcAft>
              <a:defRPr/>
            </a:pPr>
            <a:r>
              <a:rPr lang="en-US" sz="2600" dirty="0">
                <a:solidFill>
                  <a:schemeClr val="accent3">
                    <a:lumMod val="75000"/>
                  </a:schemeClr>
                </a:solidFill>
              </a:rPr>
              <a:t>T</a:t>
            </a:r>
            <a:r>
              <a:rPr lang="el-GR" sz="2600" dirty="0" err="1">
                <a:solidFill>
                  <a:schemeClr val="accent3">
                    <a:lumMod val="75000"/>
                  </a:schemeClr>
                </a:solidFill>
              </a:rPr>
              <a:t>ime</a:t>
            </a:r>
            <a:r>
              <a:rPr lang="el-GR" sz="2600" dirty="0">
                <a:solidFill>
                  <a:schemeClr val="accent3">
                    <a:lumMod val="75000"/>
                  </a:schemeClr>
                </a:solidFill>
              </a:rPr>
              <a:t> </a:t>
            </a:r>
            <a:r>
              <a:rPr lang="el-GR" sz="2600" b="1" i="1" dirty="0" err="1">
                <a:solidFill>
                  <a:schemeClr val="accent3">
                    <a:lumMod val="75000"/>
                  </a:schemeClr>
                </a:solidFill>
              </a:rPr>
              <a:t>synchronization</a:t>
            </a:r>
            <a:endParaRPr lang="en-US" sz="2600" b="1" i="1" dirty="0">
              <a:solidFill>
                <a:schemeClr val="accent3">
                  <a:lumMod val="75000"/>
                </a:schemeClr>
              </a:solidFill>
            </a:endParaRPr>
          </a:p>
          <a:p>
            <a:pPr lvl="2" eaLnBrk="1" fontAlgn="auto" hangingPunct="1">
              <a:lnSpc>
                <a:spcPct val="90000"/>
              </a:lnSpc>
              <a:spcAft>
                <a:spcPts val="0"/>
              </a:spcAft>
              <a:defRPr/>
            </a:pPr>
            <a:r>
              <a:rPr lang="en-US" sz="2600" b="1" i="1" dirty="0">
                <a:solidFill>
                  <a:schemeClr val="accent3">
                    <a:lumMod val="75000"/>
                  </a:schemeClr>
                </a:solidFill>
              </a:rPr>
              <a:t>I</a:t>
            </a:r>
            <a:r>
              <a:rPr lang="el-GR" sz="2600" b="1" i="1" dirty="0" err="1">
                <a:solidFill>
                  <a:schemeClr val="accent3">
                    <a:lumMod val="75000"/>
                  </a:schemeClr>
                </a:solidFill>
              </a:rPr>
              <a:t>ncomplete</a:t>
            </a:r>
            <a:r>
              <a:rPr lang="el-GR" sz="2600" b="1" i="1" dirty="0">
                <a:solidFill>
                  <a:schemeClr val="accent3">
                    <a:lumMod val="75000"/>
                  </a:schemeClr>
                </a:solidFill>
              </a:rPr>
              <a:t> </a:t>
            </a:r>
            <a:r>
              <a:rPr lang="el-GR" sz="2600" b="1" dirty="0" err="1">
                <a:solidFill>
                  <a:schemeClr val="accent3">
                    <a:lumMod val="75000"/>
                  </a:schemeClr>
                </a:solidFill>
              </a:rPr>
              <a:t>information</a:t>
            </a:r>
            <a:endParaRPr lang="en-US" sz="2600" b="1" dirty="0">
              <a:solidFill>
                <a:schemeClr val="accent3">
                  <a:lumMod val="75000"/>
                </a:schemeClr>
              </a:solidFill>
            </a:endParaRPr>
          </a:p>
          <a:p>
            <a:pPr lvl="2" eaLnBrk="1" fontAlgn="auto" hangingPunct="1">
              <a:lnSpc>
                <a:spcPct val="90000"/>
              </a:lnSpc>
              <a:spcAft>
                <a:spcPts val="0"/>
              </a:spcAft>
              <a:defRPr/>
            </a:pPr>
            <a:r>
              <a:rPr lang="en-US" sz="2600" dirty="0">
                <a:solidFill>
                  <a:schemeClr val="accent3">
                    <a:lumMod val="75000"/>
                  </a:schemeClr>
                </a:solidFill>
              </a:rPr>
              <a:t>D</a:t>
            </a:r>
            <a:r>
              <a:rPr lang="el-GR" sz="2600" dirty="0" err="1">
                <a:solidFill>
                  <a:schemeClr val="accent3">
                    <a:lumMod val="75000"/>
                  </a:schemeClr>
                </a:solidFill>
              </a:rPr>
              <a:t>ata</a:t>
            </a:r>
            <a:r>
              <a:rPr lang="el-GR" sz="2600" dirty="0">
                <a:solidFill>
                  <a:schemeClr val="accent3">
                    <a:lumMod val="75000"/>
                  </a:schemeClr>
                </a:solidFill>
              </a:rPr>
              <a:t> </a:t>
            </a:r>
            <a:r>
              <a:rPr lang="el-GR" sz="2600" b="1" i="1" dirty="0" err="1" smtClean="0">
                <a:solidFill>
                  <a:schemeClr val="accent3">
                    <a:lumMod val="75000"/>
                  </a:schemeClr>
                </a:solidFill>
              </a:rPr>
              <a:t>consistency</a:t>
            </a:r>
            <a:r>
              <a:rPr lang="en-US" sz="2600" b="1" i="1" dirty="0" smtClean="0">
                <a:solidFill>
                  <a:schemeClr val="accent3">
                    <a:lumMod val="75000"/>
                  </a:schemeClr>
                </a:solidFill>
              </a:rPr>
              <a:t> </a:t>
            </a:r>
            <a:endParaRPr lang="el-GR" sz="2200" dirty="0">
              <a:solidFill>
                <a:srgbClr val="CCCC00"/>
              </a:solidFill>
            </a:endParaRPr>
          </a:p>
        </p:txBody>
      </p:sp>
      <p:pic>
        <p:nvPicPr>
          <p:cNvPr id="5" name="Picture 53" descr="wireless_measurements_modeling"/>
          <p:cNvPicPr>
            <a:picLocks noChangeAspect="1" noChangeArrowheads="1"/>
          </p:cNvPicPr>
          <p:nvPr/>
        </p:nvPicPr>
        <p:blipFill>
          <a:blip r:embed="rId2" cstate="print"/>
          <a:srcRect/>
          <a:stretch>
            <a:fillRect/>
          </a:stretch>
        </p:blipFill>
        <p:spPr bwMode="auto">
          <a:xfrm>
            <a:off x="7162800" y="5067174"/>
            <a:ext cx="1800200" cy="1790826"/>
          </a:xfrm>
          <a:prstGeom prst="rect">
            <a:avLst/>
          </a:prstGeom>
          <a:noFill/>
          <a:ln w="9525">
            <a:noFill/>
            <a:miter lim="800000"/>
            <a:headEnd/>
            <a:tailEnd/>
          </a:ln>
        </p:spPr>
      </p:pic>
    </p:spTree>
    <p:extLst>
      <p:ext uri="{BB962C8B-B14F-4D97-AF65-F5344CB8AC3E}">
        <p14:creationId xmlns:p14="http://schemas.microsoft.com/office/powerpoint/2010/main" val="24356776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838200"/>
          </a:xfrm>
        </p:spPr>
        <p:txBody>
          <a:bodyPr/>
          <a:lstStyle/>
          <a:p>
            <a:r>
              <a:rPr lang="en-US" sz="3600" dirty="0" smtClean="0"/>
              <a:t>Issues in Data Collection </a:t>
            </a:r>
            <a:endParaRPr lang="el-GR" sz="3600" dirty="0"/>
          </a:p>
        </p:txBody>
      </p:sp>
      <p:sp>
        <p:nvSpPr>
          <p:cNvPr id="3" name="Content Placeholder 2"/>
          <p:cNvSpPr>
            <a:spLocks noGrp="1"/>
          </p:cNvSpPr>
          <p:nvPr>
            <p:ph idx="1"/>
          </p:nvPr>
        </p:nvSpPr>
        <p:spPr>
          <a:xfrm>
            <a:off x="228600" y="1143000"/>
            <a:ext cx="8229600" cy="4525963"/>
          </a:xfrm>
        </p:spPr>
        <p:txBody>
          <a:bodyPr>
            <a:normAutofit lnSpcReduction="10000"/>
          </a:bodyPr>
          <a:lstStyle/>
          <a:p>
            <a:pPr marL="457200" indent="-457200" eaLnBrk="1" hangingPunct="1">
              <a:buFont typeface="+mj-lt"/>
              <a:buAutoNum type="arabicPeriod"/>
            </a:pPr>
            <a:r>
              <a:rPr lang="en-US" sz="2400" dirty="0" smtClean="0"/>
              <a:t>Synchronization</a:t>
            </a:r>
          </a:p>
          <a:p>
            <a:pPr eaLnBrk="1" hangingPunct="1"/>
            <a:r>
              <a:rPr lang="en-US" sz="2400" dirty="0" smtClean="0"/>
              <a:t>Skew of the clocks </a:t>
            </a:r>
          </a:p>
          <a:p>
            <a:pPr lvl="1" eaLnBrk="1" hangingPunct="1"/>
            <a:r>
              <a:rPr lang="en-US" sz="2400" dirty="0" smtClean="0"/>
              <a:t>affected via various external parameters </a:t>
            </a:r>
          </a:p>
          <a:p>
            <a:pPr lvl="1" eaLnBrk="1" hangingPunct="1">
              <a:buNone/>
            </a:pPr>
            <a:r>
              <a:rPr lang="en-US" sz="2400" dirty="0" smtClean="0"/>
              <a:t>e.g., temperature, voltage, electromagnetic interference</a:t>
            </a:r>
          </a:p>
          <a:p>
            <a:r>
              <a:rPr lang="en-US" sz="2400" dirty="0" smtClean="0"/>
              <a:t>Synchronization can be done using Network Time Protocol (NTP) &amp; Precision Time Protocol (PTP)</a:t>
            </a:r>
          </a:p>
          <a:p>
            <a:pPr marL="457200" indent="-457200">
              <a:buFont typeface="+mj-lt"/>
              <a:buAutoNum type="arabicPeriod" startAt="2"/>
            </a:pPr>
            <a:r>
              <a:rPr lang="en-US" sz="2400" dirty="0" smtClean="0"/>
              <a:t>Data Consistency</a:t>
            </a:r>
          </a:p>
          <a:p>
            <a:pPr>
              <a:buNone/>
            </a:pPr>
            <a:r>
              <a:rPr lang="en-US" sz="2400" dirty="0" smtClean="0"/>
              <a:t>Differences in how various monitoring tools record the data</a:t>
            </a:r>
          </a:p>
          <a:p>
            <a:pPr marL="457200" indent="-457200">
              <a:buFont typeface="+mj-lt"/>
              <a:buAutoNum type="arabicPeriod" startAt="3"/>
            </a:pPr>
            <a:r>
              <a:rPr lang="en-US" sz="2400" dirty="0" smtClean="0"/>
              <a:t>Incomplete information</a:t>
            </a:r>
          </a:p>
          <a:p>
            <a:pPr marL="457200" indent="-457200">
              <a:buNone/>
            </a:pPr>
            <a:r>
              <a:rPr lang="en-US" sz="2400" dirty="0" smtClean="0"/>
              <a:t>Monitoring tools fail to capture different parameters due to </a:t>
            </a:r>
            <a:r>
              <a:rPr lang="en-US" sz="2400" dirty="0" err="1" smtClean="0"/>
              <a:t>misconfigurations</a:t>
            </a:r>
            <a:r>
              <a:rPr lang="en-US" sz="2400" dirty="0" smtClean="0"/>
              <a:t>, failures, limited functionality</a:t>
            </a:r>
          </a:p>
          <a:p>
            <a:pPr marL="457200" indent="-457200">
              <a:buNone/>
            </a:pPr>
            <a:endParaRPr lang="el-GR" sz="2400" dirty="0"/>
          </a:p>
        </p:txBody>
      </p:sp>
      <p:sp>
        <p:nvSpPr>
          <p:cNvPr id="4" name="Slide Number Placeholder 3"/>
          <p:cNvSpPr>
            <a:spLocks noGrp="1"/>
          </p:cNvSpPr>
          <p:nvPr>
            <p:ph type="sldNum" sz="quarter" idx="12"/>
          </p:nvPr>
        </p:nvSpPr>
        <p:spPr/>
        <p:txBody>
          <a:bodyPr/>
          <a:lstStyle/>
          <a:p>
            <a:pPr>
              <a:defRPr/>
            </a:pPr>
            <a:fld id="{210540DA-3203-4241-9D22-A7B6B9265CE5}" type="slidenum">
              <a:rPr lang="el-GR" smtClean="0"/>
              <a:pPr>
                <a:defRPr/>
              </a:pPr>
              <a:t>55</a:t>
            </a:fld>
            <a:endParaRPr lang="el-GR"/>
          </a:p>
        </p:txBody>
      </p:sp>
    </p:spTree>
    <p:extLst>
      <p:ext uri="{BB962C8B-B14F-4D97-AF65-F5344CB8AC3E}">
        <p14:creationId xmlns:p14="http://schemas.microsoft.com/office/powerpoint/2010/main" val="240947955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7EC5873-1CD5-4292-81DE-980883017D23}" type="slidenum">
              <a:rPr lang="el-GR"/>
              <a:pPr>
                <a:defRPr/>
              </a:pPr>
              <a:t>56</a:t>
            </a:fld>
            <a:endParaRPr lang="el-GR"/>
          </a:p>
        </p:txBody>
      </p:sp>
      <p:sp>
        <p:nvSpPr>
          <p:cNvPr id="100355" name="Rectangle 2"/>
          <p:cNvSpPr>
            <a:spLocks noGrp="1" noChangeArrowheads="1"/>
          </p:cNvSpPr>
          <p:nvPr>
            <p:ph type="title"/>
          </p:nvPr>
        </p:nvSpPr>
        <p:spPr>
          <a:xfrm>
            <a:off x="-457200" y="0"/>
            <a:ext cx="8229600" cy="1143000"/>
          </a:xfrm>
        </p:spPr>
        <p:txBody>
          <a:bodyPr/>
          <a:lstStyle/>
          <a:p>
            <a:pPr eaLnBrk="1" hangingPunct="1"/>
            <a:r>
              <a:rPr lang="en-US" smtClean="0"/>
              <a:t>Challenges in Monitoring (1/2)</a:t>
            </a:r>
            <a:endParaRPr lang="el-GR" smtClean="0"/>
          </a:p>
        </p:txBody>
      </p:sp>
      <p:sp>
        <p:nvSpPr>
          <p:cNvPr id="100356" name="Rectangle 3"/>
          <p:cNvSpPr>
            <a:spLocks noGrp="1" noChangeArrowheads="1"/>
          </p:cNvSpPr>
          <p:nvPr>
            <p:ph type="body" idx="1"/>
          </p:nvPr>
        </p:nvSpPr>
        <p:spPr>
          <a:xfrm>
            <a:off x="0" y="1676400"/>
            <a:ext cx="9144000" cy="4449763"/>
          </a:xfrm>
        </p:spPr>
        <p:txBody>
          <a:bodyPr/>
          <a:lstStyle/>
          <a:p>
            <a:pPr eaLnBrk="1" hangingPunct="1">
              <a:lnSpc>
                <a:spcPct val="90000"/>
              </a:lnSpc>
            </a:pPr>
            <a:r>
              <a:rPr lang="en-US" sz="2400" b="1" smtClean="0">
                <a:solidFill>
                  <a:srgbClr val="0000FF"/>
                </a:solidFill>
              </a:rPr>
              <a:t>I</a:t>
            </a:r>
            <a:r>
              <a:rPr lang="el-GR" sz="2400" b="1" smtClean="0">
                <a:solidFill>
                  <a:srgbClr val="0000FF"/>
                </a:solidFill>
              </a:rPr>
              <a:t>dentification</a:t>
            </a:r>
            <a:r>
              <a:rPr lang="el-GR" sz="2400" smtClean="0">
                <a:solidFill>
                  <a:srgbClr val="0000FF"/>
                </a:solidFill>
              </a:rPr>
              <a:t> </a:t>
            </a:r>
            <a:r>
              <a:rPr lang="el-GR" sz="2400" smtClean="0"/>
              <a:t>of the </a:t>
            </a:r>
            <a:r>
              <a:rPr lang="el-GR" sz="2400" smtClean="0">
                <a:solidFill>
                  <a:srgbClr val="0000FF"/>
                </a:solidFill>
              </a:rPr>
              <a:t>dominant parameters </a:t>
            </a:r>
            <a:r>
              <a:rPr lang="el-GR" sz="2400" smtClean="0"/>
              <a:t>through </a:t>
            </a:r>
            <a:endParaRPr lang="en-US" sz="2400" smtClean="0"/>
          </a:p>
          <a:p>
            <a:pPr lvl="1" eaLnBrk="1" hangingPunct="1">
              <a:lnSpc>
                <a:spcPct val="90000"/>
              </a:lnSpc>
            </a:pPr>
            <a:r>
              <a:rPr lang="el-GR" sz="2400" smtClean="0"/>
              <a:t>sensitivity analysis</a:t>
            </a:r>
            <a:r>
              <a:rPr lang="en-US" sz="2400" smtClean="0"/>
              <a:t> </a:t>
            </a:r>
            <a:r>
              <a:rPr lang="el-GR" sz="2400" smtClean="0"/>
              <a:t>studies</a:t>
            </a:r>
          </a:p>
          <a:p>
            <a:pPr eaLnBrk="1" hangingPunct="1">
              <a:lnSpc>
                <a:spcPct val="90000"/>
              </a:lnSpc>
            </a:pPr>
            <a:r>
              <a:rPr lang="en-US" sz="2400" b="1" smtClean="0">
                <a:solidFill>
                  <a:srgbClr val="0000FF"/>
                </a:solidFill>
              </a:rPr>
              <a:t>S</a:t>
            </a:r>
            <a:r>
              <a:rPr lang="el-GR" sz="2400" b="1" smtClean="0">
                <a:solidFill>
                  <a:srgbClr val="0000FF"/>
                </a:solidFill>
              </a:rPr>
              <a:t>trategic placement</a:t>
            </a:r>
            <a:r>
              <a:rPr lang="el-GR" sz="2400" smtClean="0">
                <a:solidFill>
                  <a:srgbClr val="0000FF"/>
                </a:solidFill>
              </a:rPr>
              <a:t> of monitors </a:t>
            </a:r>
            <a:r>
              <a:rPr lang="el-GR" sz="2400" smtClean="0"/>
              <a:t>at </a:t>
            </a:r>
            <a:endParaRPr lang="en-US" sz="2400" smtClean="0"/>
          </a:p>
          <a:p>
            <a:pPr lvl="1" eaLnBrk="1" hangingPunct="1">
              <a:lnSpc>
                <a:spcPct val="90000"/>
              </a:lnSpc>
            </a:pPr>
            <a:r>
              <a:rPr lang="en-US" sz="2400" smtClean="0"/>
              <a:t>R</a:t>
            </a:r>
            <a:r>
              <a:rPr lang="el-GR" sz="2400" smtClean="0"/>
              <a:t>outers</a:t>
            </a:r>
            <a:endParaRPr lang="en-US" sz="2400" smtClean="0"/>
          </a:p>
          <a:p>
            <a:pPr lvl="1" eaLnBrk="1" hangingPunct="1">
              <a:lnSpc>
                <a:spcPct val="90000"/>
              </a:lnSpc>
            </a:pPr>
            <a:r>
              <a:rPr lang="el-GR" sz="2400" smtClean="0"/>
              <a:t>APs, clients, and other devices</a:t>
            </a:r>
          </a:p>
          <a:p>
            <a:pPr eaLnBrk="1" hangingPunct="1">
              <a:lnSpc>
                <a:spcPct val="90000"/>
              </a:lnSpc>
            </a:pPr>
            <a:r>
              <a:rPr lang="en-US" sz="2400" b="1" smtClean="0">
                <a:solidFill>
                  <a:srgbClr val="0000FF"/>
                </a:solidFill>
              </a:rPr>
              <a:t>A</a:t>
            </a:r>
            <a:r>
              <a:rPr lang="el-GR" sz="2400" b="1" smtClean="0">
                <a:solidFill>
                  <a:srgbClr val="0000FF"/>
                </a:solidFill>
              </a:rPr>
              <a:t>utomation</a:t>
            </a:r>
            <a:r>
              <a:rPr lang="el-GR" sz="2400" smtClean="0">
                <a:solidFill>
                  <a:srgbClr val="0000FF"/>
                </a:solidFill>
              </a:rPr>
              <a:t> </a:t>
            </a:r>
            <a:r>
              <a:rPr lang="el-GR" sz="2400" smtClean="0"/>
              <a:t>of the monitoring process to </a:t>
            </a:r>
            <a:r>
              <a:rPr lang="en-US" sz="2400" smtClean="0"/>
              <a:t>r</a:t>
            </a:r>
            <a:r>
              <a:rPr lang="el-GR" sz="2400" smtClean="0"/>
              <a:t>educe human intervention in</a:t>
            </a:r>
            <a:r>
              <a:rPr lang="en-US" sz="2400" smtClean="0"/>
              <a:t> </a:t>
            </a:r>
            <a:r>
              <a:rPr lang="el-GR" sz="2400" smtClean="0"/>
              <a:t>managing the </a:t>
            </a:r>
            <a:endParaRPr lang="en-US" sz="2400" smtClean="0"/>
          </a:p>
          <a:p>
            <a:pPr lvl="2" eaLnBrk="1" hangingPunct="1">
              <a:lnSpc>
                <a:spcPct val="90000"/>
              </a:lnSpc>
            </a:pPr>
            <a:r>
              <a:rPr lang="en-US" smtClean="0"/>
              <a:t>M</a:t>
            </a:r>
            <a:r>
              <a:rPr lang="el-GR" smtClean="0"/>
              <a:t>onitors </a:t>
            </a:r>
            <a:endParaRPr lang="en-US" smtClean="0"/>
          </a:p>
          <a:p>
            <a:pPr lvl="2" eaLnBrk="1" hangingPunct="1">
              <a:lnSpc>
                <a:spcPct val="90000"/>
              </a:lnSpc>
            </a:pPr>
            <a:r>
              <a:rPr lang="en-US" smtClean="0"/>
              <a:t>C</a:t>
            </a:r>
            <a:r>
              <a:rPr lang="el-GR" smtClean="0"/>
              <a:t>ollecting data</a:t>
            </a:r>
          </a:p>
          <a:p>
            <a:pPr eaLnBrk="1" hangingPunct="1">
              <a:lnSpc>
                <a:spcPct val="90000"/>
              </a:lnSpc>
            </a:pPr>
            <a:endParaRPr lang="el-GR" smtClean="0">
              <a:solidFill>
                <a:srgbClr val="CCCC00"/>
              </a:solidFill>
            </a:endParaRPr>
          </a:p>
        </p:txBody>
      </p:sp>
    </p:spTree>
    <p:extLst>
      <p:ext uri="{BB962C8B-B14F-4D97-AF65-F5344CB8AC3E}">
        <p14:creationId xmlns:p14="http://schemas.microsoft.com/office/powerpoint/2010/main" val="317346025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07B26032-ACFB-4946-9A12-88E2A4F013F5}" type="slidenum">
              <a:rPr lang="el-GR"/>
              <a:pPr>
                <a:defRPr/>
              </a:pPr>
              <a:t>57</a:t>
            </a:fld>
            <a:endParaRPr lang="el-GR"/>
          </a:p>
        </p:txBody>
      </p:sp>
      <p:sp>
        <p:nvSpPr>
          <p:cNvPr id="101379" name="Rectangle 2"/>
          <p:cNvSpPr>
            <a:spLocks noGrp="1" noChangeArrowheads="1"/>
          </p:cNvSpPr>
          <p:nvPr>
            <p:ph type="title"/>
          </p:nvPr>
        </p:nvSpPr>
        <p:spPr>
          <a:xfrm>
            <a:off x="-228600" y="0"/>
            <a:ext cx="8229600" cy="1143000"/>
          </a:xfrm>
        </p:spPr>
        <p:txBody>
          <a:bodyPr/>
          <a:lstStyle/>
          <a:p>
            <a:pPr eaLnBrk="1" hangingPunct="1"/>
            <a:r>
              <a:rPr lang="en-US" smtClean="0"/>
              <a:t>Challenges in Monitoring (2/2)</a:t>
            </a:r>
            <a:endParaRPr lang="el-GR" smtClean="0"/>
          </a:p>
        </p:txBody>
      </p:sp>
      <p:sp>
        <p:nvSpPr>
          <p:cNvPr id="101380" name="Rectangle 3"/>
          <p:cNvSpPr>
            <a:spLocks noGrp="1" noChangeArrowheads="1"/>
          </p:cNvSpPr>
          <p:nvPr>
            <p:ph type="body" idx="1"/>
          </p:nvPr>
        </p:nvSpPr>
        <p:spPr>
          <a:xfrm>
            <a:off x="0" y="1676400"/>
            <a:ext cx="9144000" cy="4267200"/>
          </a:xfrm>
        </p:spPr>
        <p:txBody>
          <a:bodyPr/>
          <a:lstStyle/>
          <a:p>
            <a:pPr eaLnBrk="1" hangingPunct="1"/>
            <a:r>
              <a:rPr lang="en-US" smtClean="0"/>
              <a:t>A</a:t>
            </a:r>
            <a:r>
              <a:rPr lang="el-GR" sz="2400" smtClean="0"/>
              <a:t>ggregation of data collected from distributed monitors to </a:t>
            </a:r>
            <a:r>
              <a:rPr lang="en-US" sz="2400" smtClean="0"/>
              <a:t>i</a:t>
            </a:r>
            <a:r>
              <a:rPr lang="el-GR" sz="2400" smtClean="0"/>
              <a:t>mprove the</a:t>
            </a:r>
            <a:r>
              <a:rPr lang="en-US" sz="2400" smtClean="0"/>
              <a:t> </a:t>
            </a:r>
            <a:r>
              <a:rPr lang="el-GR" sz="2400" smtClean="0"/>
              <a:t>accuracy while maintaining </a:t>
            </a:r>
            <a:r>
              <a:rPr lang="en-US" sz="2400" smtClean="0"/>
              <a:t> low overhead in terms of</a:t>
            </a:r>
          </a:p>
          <a:p>
            <a:pPr lvl="2" eaLnBrk="1" hangingPunct="1"/>
            <a:r>
              <a:rPr lang="en-US" smtClean="0">
                <a:solidFill>
                  <a:srgbClr val="0000FF"/>
                </a:solidFill>
              </a:rPr>
              <a:t>C</a:t>
            </a:r>
            <a:r>
              <a:rPr lang="el-GR" smtClean="0">
                <a:solidFill>
                  <a:srgbClr val="0000FF"/>
                </a:solidFill>
              </a:rPr>
              <a:t>ommunication </a:t>
            </a:r>
            <a:endParaRPr lang="en-US" smtClean="0">
              <a:solidFill>
                <a:srgbClr val="0000FF"/>
              </a:solidFill>
            </a:endParaRPr>
          </a:p>
          <a:p>
            <a:pPr lvl="2" eaLnBrk="1" hangingPunct="1"/>
            <a:r>
              <a:rPr lang="en-US" smtClean="0">
                <a:solidFill>
                  <a:srgbClr val="0000FF"/>
                </a:solidFill>
              </a:rPr>
              <a:t>E</a:t>
            </a:r>
            <a:r>
              <a:rPr lang="el-GR" smtClean="0">
                <a:solidFill>
                  <a:srgbClr val="0000FF"/>
                </a:solidFill>
              </a:rPr>
              <a:t>nergy</a:t>
            </a:r>
            <a:endParaRPr lang="en-US" smtClean="0">
              <a:solidFill>
                <a:srgbClr val="0000FF"/>
              </a:solidFill>
            </a:endParaRPr>
          </a:p>
          <a:p>
            <a:pPr eaLnBrk="1" hangingPunct="1"/>
            <a:endParaRPr lang="en-US" sz="2400" smtClean="0">
              <a:solidFill>
                <a:srgbClr val="CCCC00"/>
              </a:solidFill>
            </a:endParaRPr>
          </a:p>
          <a:p>
            <a:pPr eaLnBrk="1" hangingPunct="1"/>
            <a:r>
              <a:rPr lang="en-US" sz="2400" b="1" smtClean="0">
                <a:solidFill>
                  <a:srgbClr val="FF0000"/>
                </a:solidFill>
              </a:rPr>
              <a:t>C</a:t>
            </a:r>
            <a:r>
              <a:rPr lang="el-GR" sz="2400" b="1" smtClean="0">
                <a:solidFill>
                  <a:srgbClr val="FF0000"/>
                </a:solidFill>
              </a:rPr>
              <a:t>ross-layer</a:t>
            </a:r>
            <a:r>
              <a:rPr lang="en-US" sz="2400" b="1" smtClean="0">
                <a:solidFill>
                  <a:srgbClr val="FF0000"/>
                </a:solidFill>
              </a:rPr>
              <a:t> </a:t>
            </a:r>
            <a:r>
              <a:rPr lang="el-GR" sz="2400" b="1" smtClean="0">
                <a:solidFill>
                  <a:srgbClr val="FF0000"/>
                </a:solidFill>
              </a:rPr>
              <a:t>measurements</a:t>
            </a:r>
            <a:r>
              <a:rPr lang="en-US" sz="2400" smtClean="0"/>
              <a:t>, </a:t>
            </a:r>
            <a:r>
              <a:rPr lang="el-GR" sz="2400" smtClean="0"/>
              <a:t>collected data spanning from the physical layer up to the</a:t>
            </a:r>
            <a:r>
              <a:rPr lang="en-US" sz="2400" smtClean="0"/>
              <a:t> </a:t>
            </a:r>
            <a:r>
              <a:rPr lang="el-GR" sz="2400" smtClean="0"/>
              <a:t>application layer</a:t>
            </a:r>
            <a:r>
              <a:rPr lang="en-US" sz="2400" smtClean="0"/>
              <a:t>, </a:t>
            </a:r>
            <a:r>
              <a:rPr lang="el-GR" sz="2400" smtClean="0"/>
              <a:t>are required</a:t>
            </a:r>
          </a:p>
        </p:txBody>
      </p:sp>
    </p:spTree>
    <p:extLst>
      <p:ext uri="{BB962C8B-B14F-4D97-AF65-F5344CB8AC3E}">
        <p14:creationId xmlns:p14="http://schemas.microsoft.com/office/powerpoint/2010/main" val="7628535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7"/>
          <p:cNvSpPr>
            <a:spLocks noGrp="1"/>
          </p:cNvSpPr>
          <p:nvPr>
            <p:ph type="sldNum" sz="quarter" idx="12"/>
          </p:nvPr>
        </p:nvSpPr>
        <p:spPr>
          <a:noFill/>
        </p:spPr>
        <p:txBody>
          <a:bodyPr/>
          <a:lstStyle>
            <a:lvl1pPr eaLnBrk="0" hangingPunct="0">
              <a:defRPr sz="1400">
                <a:solidFill>
                  <a:schemeClr val="tx1"/>
                </a:solidFill>
                <a:latin typeface="Arial" charset="0"/>
                <a:ea typeface="华文细黑" pitchFamily="1" charset="-122"/>
              </a:defRPr>
            </a:lvl1pPr>
            <a:lvl2pPr marL="742873" indent="-285720" eaLnBrk="0" hangingPunct="0">
              <a:defRPr sz="1400">
                <a:solidFill>
                  <a:schemeClr val="tx1"/>
                </a:solidFill>
                <a:latin typeface="Arial" charset="0"/>
                <a:ea typeface="华文细黑" pitchFamily="1" charset="-122"/>
              </a:defRPr>
            </a:lvl2pPr>
            <a:lvl3pPr marL="1142882" indent="-228577" eaLnBrk="0" hangingPunct="0">
              <a:defRPr sz="1400">
                <a:solidFill>
                  <a:schemeClr val="tx1"/>
                </a:solidFill>
                <a:latin typeface="Arial" charset="0"/>
                <a:ea typeface="华文细黑" pitchFamily="1" charset="-122"/>
              </a:defRPr>
            </a:lvl3pPr>
            <a:lvl4pPr marL="1600034" indent="-228577" eaLnBrk="0" hangingPunct="0">
              <a:defRPr sz="1400">
                <a:solidFill>
                  <a:schemeClr val="tx1"/>
                </a:solidFill>
                <a:latin typeface="Arial" charset="0"/>
                <a:ea typeface="华文细黑" pitchFamily="1" charset="-122"/>
              </a:defRPr>
            </a:lvl4pPr>
            <a:lvl5pPr marL="2057187" indent="-228577" eaLnBrk="0" hangingPunct="0">
              <a:defRPr sz="1400">
                <a:solidFill>
                  <a:schemeClr val="tx1"/>
                </a:solidFill>
                <a:latin typeface="Arial" charset="0"/>
                <a:ea typeface="华文细黑" pitchFamily="1" charset="-122"/>
              </a:defRPr>
            </a:lvl5pPr>
            <a:lvl6pPr marL="2514340" indent="-228577" eaLnBrk="0" fontAlgn="base" hangingPunct="0">
              <a:spcBef>
                <a:spcPct val="0"/>
              </a:spcBef>
              <a:spcAft>
                <a:spcPct val="0"/>
              </a:spcAft>
              <a:defRPr sz="1400">
                <a:solidFill>
                  <a:schemeClr val="tx1"/>
                </a:solidFill>
                <a:latin typeface="Arial" charset="0"/>
                <a:ea typeface="华文细黑" pitchFamily="1" charset="-122"/>
              </a:defRPr>
            </a:lvl6pPr>
            <a:lvl7pPr marL="2971492" indent="-228577" eaLnBrk="0" fontAlgn="base" hangingPunct="0">
              <a:spcBef>
                <a:spcPct val="0"/>
              </a:spcBef>
              <a:spcAft>
                <a:spcPct val="0"/>
              </a:spcAft>
              <a:defRPr sz="1400">
                <a:solidFill>
                  <a:schemeClr val="tx1"/>
                </a:solidFill>
                <a:latin typeface="Arial" charset="0"/>
                <a:ea typeface="华文细黑" pitchFamily="1" charset="-122"/>
              </a:defRPr>
            </a:lvl7pPr>
            <a:lvl8pPr marL="3428645" indent="-228577" eaLnBrk="0" fontAlgn="base" hangingPunct="0">
              <a:spcBef>
                <a:spcPct val="0"/>
              </a:spcBef>
              <a:spcAft>
                <a:spcPct val="0"/>
              </a:spcAft>
              <a:defRPr sz="1400">
                <a:solidFill>
                  <a:schemeClr val="tx1"/>
                </a:solidFill>
                <a:latin typeface="Arial" charset="0"/>
                <a:ea typeface="华文细黑" pitchFamily="1" charset="-122"/>
              </a:defRPr>
            </a:lvl8pPr>
            <a:lvl9pPr marL="3885797" indent="-228577"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fld id="{CD81F4F1-4DF7-4A46-9FA7-8CA5067BCC92}" type="slidenum">
              <a:rPr lang="zh-TW" altLang="en-US" sz="1000">
                <a:ea typeface="新細明體" pitchFamily="18" charset="-120"/>
              </a:rPr>
              <a:pPr eaLnBrk="1" hangingPunct="1"/>
              <a:t>6</a:t>
            </a:fld>
            <a:endParaRPr lang="en-US" altLang="zh-TW" sz="1000">
              <a:ea typeface="新細明體" pitchFamily="18" charset="-120"/>
            </a:endParaRPr>
          </a:p>
        </p:txBody>
      </p:sp>
      <p:sp>
        <p:nvSpPr>
          <p:cNvPr id="5123" name="Rectangle 2"/>
          <p:cNvSpPr>
            <a:spLocks noGrp="1" noChangeArrowheads="1"/>
          </p:cNvSpPr>
          <p:nvPr>
            <p:ph type="title"/>
          </p:nvPr>
        </p:nvSpPr>
        <p:spPr/>
        <p:txBody>
          <a:bodyPr/>
          <a:lstStyle/>
          <a:p>
            <a:pPr eaLnBrk="1" hangingPunct="1">
              <a:buNone/>
            </a:pPr>
            <a:r>
              <a:rPr lang="en-US" altLang="zh-TW" sz="4000" b="1" dirty="0">
                <a:ea typeface="新細明體" pitchFamily="18" charset="-120"/>
              </a:rPr>
              <a:t>Rate adaptation </a:t>
            </a:r>
            <a:r>
              <a:rPr lang="en-US" altLang="zh-TW" sz="4000" b="1" dirty="0">
                <a:ea typeface="新細明體" pitchFamily="18" charset="-120"/>
              </a:rPr>
              <a:t>e</a:t>
            </a:r>
            <a:r>
              <a:rPr lang="en-US" altLang="zh-TW" sz="4000" b="1" dirty="0">
                <a:ea typeface="新細明體" pitchFamily="18" charset="-120"/>
              </a:rPr>
              <a:t>xample</a:t>
            </a:r>
          </a:p>
        </p:txBody>
      </p:sp>
      <p:sp>
        <p:nvSpPr>
          <p:cNvPr id="5124" name="Rectangle 71"/>
          <p:cNvSpPr>
            <a:spLocks noGrp="1" noChangeArrowheads="1"/>
          </p:cNvSpPr>
          <p:nvPr>
            <p:ph type="body" sz="half" idx="3"/>
          </p:nvPr>
        </p:nvSpPr>
        <p:spPr/>
        <p:txBody>
          <a:bodyPr/>
          <a:lstStyle/>
          <a:p>
            <a:pPr eaLnBrk="1" hangingPunct="1"/>
            <a:r>
              <a:rPr lang="en-US" altLang="zh-TW" sz="2600" dirty="0">
                <a:ea typeface="新細明體" pitchFamily="18" charset="-120"/>
              </a:rPr>
              <a:t>Ideally, the transmission rate should be adjusted according to the channel condition</a:t>
            </a:r>
          </a:p>
        </p:txBody>
      </p:sp>
      <p:pic>
        <p:nvPicPr>
          <p:cNvPr id="5125" name="Picture 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1" y="2209800"/>
            <a:ext cx="73818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26" name="Text Box 47"/>
          <p:cNvSpPr txBox="1">
            <a:spLocks noChangeArrowheads="1"/>
          </p:cNvSpPr>
          <p:nvPr/>
        </p:nvSpPr>
        <p:spPr bwMode="auto">
          <a:xfrm>
            <a:off x="2057400" y="3200401"/>
            <a:ext cx="934940" cy="3715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r>
              <a:rPr lang="en-US" altLang="zh-TW" sz="1800">
                <a:ea typeface="新細明體" pitchFamily="18" charset="-120"/>
              </a:rPr>
              <a:t>Sender</a:t>
            </a:r>
          </a:p>
        </p:txBody>
      </p:sp>
      <p:grpSp>
        <p:nvGrpSpPr>
          <p:cNvPr id="46152" name="Group 72"/>
          <p:cNvGrpSpPr>
            <a:grpSpLocks/>
          </p:cNvGrpSpPr>
          <p:nvPr/>
        </p:nvGrpSpPr>
        <p:grpSpPr bwMode="auto">
          <a:xfrm>
            <a:off x="4038600" y="2438401"/>
            <a:ext cx="1085850" cy="1128713"/>
            <a:chOff x="2544" y="1536"/>
            <a:chExt cx="684" cy="711"/>
          </a:xfrm>
        </p:grpSpPr>
        <p:pic>
          <p:nvPicPr>
            <p:cNvPr id="5135" name="Picture 5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40" y="1536"/>
              <a:ext cx="528" cy="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136" name="Text Box 65"/>
            <p:cNvSpPr txBox="1">
              <a:spLocks noChangeArrowheads="1"/>
            </p:cNvSpPr>
            <p:nvPr/>
          </p:nvSpPr>
          <p:spPr bwMode="auto">
            <a:xfrm>
              <a:off x="2544" y="2016"/>
              <a:ext cx="684"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eaLnBrk="1" hangingPunct="1"/>
              <a:r>
                <a:rPr lang="en-US" altLang="zh-TW" sz="1800">
                  <a:ea typeface="新細明體" pitchFamily="18" charset="-120"/>
                </a:rPr>
                <a:t>Receiver</a:t>
              </a:r>
            </a:p>
          </p:txBody>
        </p:sp>
      </p:grpSp>
      <p:grpSp>
        <p:nvGrpSpPr>
          <p:cNvPr id="46158" name="Group 78"/>
          <p:cNvGrpSpPr>
            <a:grpSpLocks/>
          </p:cNvGrpSpPr>
          <p:nvPr/>
        </p:nvGrpSpPr>
        <p:grpSpPr bwMode="auto">
          <a:xfrm>
            <a:off x="2620963" y="2103437"/>
            <a:ext cx="1493838" cy="792162"/>
            <a:chOff x="1651" y="1325"/>
            <a:chExt cx="941" cy="499"/>
          </a:xfrm>
        </p:grpSpPr>
        <p:sp>
          <p:nvSpPr>
            <p:cNvPr id="5133" name="Line 64"/>
            <p:cNvSpPr>
              <a:spLocks noChangeShapeType="1"/>
            </p:cNvSpPr>
            <p:nvPr/>
          </p:nvSpPr>
          <p:spPr bwMode="auto">
            <a:xfrm>
              <a:off x="2064" y="1824"/>
              <a:ext cx="528"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34" name="Text Box 66"/>
            <p:cNvSpPr txBox="1">
              <a:spLocks noChangeArrowheads="1"/>
            </p:cNvSpPr>
            <p:nvPr/>
          </p:nvSpPr>
          <p:spPr bwMode="auto">
            <a:xfrm>
              <a:off x="1651" y="1325"/>
              <a:ext cx="825" cy="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algn="ctr" eaLnBrk="1" hangingPunct="1"/>
              <a:r>
                <a:rPr lang="en-US" altLang="zh-TW" dirty="0">
                  <a:ea typeface="新細明體" pitchFamily="18" charset="-120"/>
                </a:rPr>
                <a:t>54Mbps</a:t>
              </a:r>
            </a:p>
            <a:p>
              <a:pPr algn="ctr" eaLnBrk="1" hangingPunct="1"/>
              <a:r>
                <a:rPr lang="en-US" altLang="zh-TW" dirty="0">
                  <a:ea typeface="新細明體" pitchFamily="18" charset="-120"/>
                </a:rPr>
                <a:t>Signal is good</a:t>
              </a:r>
            </a:p>
          </p:txBody>
        </p:sp>
      </p:grpSp>
      <p:grpSp>
        <p:nvGrpSpPr>
          <p:cNvPr id="46161" name="Group 81"/>
          <p:cNvGrpSpPr>
            <a:grpSpLocks/>
          </p:cNvGrpSpPr>
          <p:nvPr/>
        </p:nvGrpSpPr>
        <p:grpSpPr bwMode="auto">
          <a:xfrm>
            <a:off x="3695701" y="1863162"/>
            <a:ext cx="3200400" cy="381000"/>
            <a:chOff x="2064" y="1584"/>
            <a:chExt cx="2016" cy="240"/>
          </a:xfrm>
        </p:grpSpPr>
        <p:sp>
          <p:nvSpPr>
            <p:cNvPr id="5131" name="Line 75"/>
            <p:cNvSpPr>
              <a:spLocks noChangeShapeType="1"/>
            </p:cNvSpPr>
            <p:nvPr/>
          </p:nvSpPr>
          <p:spPr bwMode="auto">
            <a:xfrm>
              <a:off x="2064" y="1824"/>
              <a:ext cx="2016" cy="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l-GR"/>
            </a:p>
          </p:txBody>
        </p:sp>
        <p:sp>
          <p:nvSpPr>
            <p:cNvPr id="5132" name="Text Box 76"/>
            <p:cNvSpPr txBox="1">
              <a:spLocks noChangeArrowheads="1"/>
            </p:cNvSpPr>
            <p:nvPr/>
          </p:nvSpPr>
          <p:spPr bwMode="auto">
            <a:xfrm>
              <a:off x="2394" y="1584"/>
              <a:ext cx="1314"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algn="ctr" eaLnBrk="1" hangingPunct="1"/>
              <a:r>
                <a:rPr lang="en-US" altLang="zh-TW">
                  <a:ea typeface="新細明體" pitchFamily="18" charset="-120"/>
                </a:rPr>
                <a:t>Signal becomes weaker</a:t>
              </a:r>
            </a:p>
          </p:txBody>
        </p:sp>
      </p:grpSp>
      <p:sp>
        <p:nvSpPr>
          <p:cNvPr id="46160" name="Text Box 80"/>
          <p:cNvSpPr txBox="1">
            <a:spLocks noChangeArrowheads="1"/>
          </p:cNvSpPr>
          <p:nvPr/>
        </p:nvSpPr>
        <p:spPr bwMode="auto">
          <a:xfrm>
            <a:off x="4417069" y="2285999"/>
            <a:ext cx="821038" cy="3077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1430" tIns="45715" rIns="91430" bIns="45715">
            <a:spAutoFit/>
          </a:bodyPr>
          <a:lstStyle>
            <a:lvl1pPr eaLnBrk="0" hangingPunct="0">
              <a:defRPr sz="1400">
                <a:solidFill>
                  <a:schemeClr val="tx1"/>
                </a:solidFill>
                <a:latin typeface="Arial" charset="0"/>
                <a:ea typeface="华文细黑" pitchFamily="1" charset="-122"/>
              </a:defRPr>
            </a:lvl1pPr>
            <a:lvl2pPr marL="742950" indent="-285750" eaLnBrk="0" hangingPunct="0">
              <a:defRPr sz="1400">
                <a:solidFill>
                  <a:schemeClr val="tx1"/>
                </a:solidFill>
                <a:latin typeface="Arial" charset="0"/>
                <a:ea typeface="华文细黑" pitchFamily="1" charset="-122"/>
              </a:defRPr>
            </a:lvl2pPr>
            <a:lvl3pPr marL="1143000" indent="-228600" eaLnBrk="0" hangingPunct="0">
              <a:defRPr sz="1400">
                <a:solidFill>
                  <a:schemeClr val="tx1"/>
                </a:solidFill>
                <a:latin typeface="Arial" charset="0"/>
                <a:ea typeface="华文细黑" pitchFamily="1" charset="-122"/>
              </a:defRPr>
            </a:lvl3pPr>
            <a:lvl4pPr marL="1600200" indent="-228600" eaLnBrk="0" hangingPunct="0">
              <a:defRPr sz="1400">
                <a:solidFill>
                  <a:schemeClr val="tx1"/>
                </a:solidFill>
                <a:latin typeface="Arial" charset="0"/>
                <a:ea typeface="华文细黑" pitchFamily="1" charset="-122"/>
              </a:defRPr>
            </a:lvl4pPr>
            <a:lvl5pPr marL="2057400" indent="-228600" eaLnBrk="0" hangingPunct="0">
              <a:defRPr sz="1400">
                <a:solidFill>
                  <a:schemeClr val="tx1"/>
                </a:solidFill>
                <a:latin typeface="Arial" charset="0"/>
                <a:ea typeface="华文细黑" pitchFamily="1" charset="-122"/>
              </a:defRPr>
            </a:lvl5pPr>
            <a:lvl6pPr marL="2514600" indent="-228600" eaLnBrk="0" fontAlgn="base" hangingPunct="0">
              <a:spcBef>
                <a:spcPct val="0"/>
              </a:spcBef>
              <a:spcAft>
                <a:spcPct val="0"/>
              </a:spcAft>
              <a:defRPr sz="1400">
                <a:solidFill>
                  <a:schemeClr val="tx1"/>
                </a:solidFill>
                <a:latin typeface="Arial" charset="0"/>
                <a:ea typeface="华文细黑" pitchFamily="1" charset="-122"/>
              </a:defRPr>
            </a:lvl6pPr>
            <a:lvl7pPr marL="2971800" indent="-228600" eaLnBrk="0" fontAlgn="base" hangingPunct="0">
              <a:spcBef>
                <a:spcPct val="0"/>
              </a:spcBef>
              <a:spcAft>
                <a:spcPct val="0"/>
              </a:spcAft>
              <a:defRPr sz="1400">
                <a:solidFill>
                  <a:schemeClr val="tx1"/>
                </a:solidFill>
                <a:latin typeface="Arial" charset="0"/>
                <a:ea typeface="华文细黑" pitchFamily="1" charset="-122"/>
              </a:defRPr>
            </a:lvl7pPr>
            <a:lvl8pPr marL="3429000" indent="-228600" eaLnBrk="0" fontAlgn="base" hangingPunct="0">
              <a:spcBef>
                <a:spcPct val="0"/>
              </a:spcBef>
              <a:spcAft>
                <a:spcPct val="0"/>
              </a:spcAft>
              <a:defRPr sz="1400">
                <a:solidFill>
                  <a:schemeClr val="tx1"/>
                </a:solidFill>
                <a:latin typeface="Arial" charset="0"/>
                <a:ea typeface="华文细黑" pitchFamily="1" charset="-122"/>
              </a:defRPr>
            </a:lvl8pPr>
            <a:lvl9pPr marL="3886200" indent="-228600" eaLnBrk="0" fontAlgn="base" hangingPunct="0">
              <a:spcBef>
                <a:spcPct val="0"/>
              </a:spcBef>
              <a:spcAft>
                <a:spcPct val="0"/>
              </a:spcAft>
              <a:defRPr sz="1400">
                <a:solidFill>
                  <a:schemeClr val="tx1"/>
                </a:solidFill>
                <a:latin typeface="Arial" charset="0"/>
                <a:ea typeface="华文细黑" pitchFamily="1" charset="-122"/>
              </a:defRPr>
            </a:lvl9pPr>
          </a:lstStyle>
          <a:p>
            <a:pPr algn="ctr" eaLnBrk="1" hangingPunct="1"/>
            <a:r>
              <a:rPr lang="en-US" altLang="zh-TW" dirty="0">
                <a:ea typeface="新細明體" pitchFamily="18" charset="-120"/>
              </a:rPr>
              <a:t>12Mbps</a:t>
            </a:r>
          </a:p>
        </p:txBody>
      </p:sp>
    </p:spTree>
    <p:extLst>
      <p:ext uri="{BB962C8B-B14F-4D97-AF65-F5344CB8AC3E}">
        <p14:creationId xmlns:p14="http://schemas.microsoft.com/office/powerpoint/2010/main" val="40165812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nodeType="clickEffect">
                                  <p:stCondLst>
                                    <p:cond delay="0"/>
                                  </p:stCondLst>
                                  <p:childTnLst>
                                    <p:animMotion origin="layout" path="M 0 0  L 0.25 0  E" pathEditMode="relative" ptsTypes="">
                                      <p:cBhvr>
                                        <p:cTn id="6" dur="1000" fill="hold"/>
                                        <p:tgtEl>
                                          <p:spTgt spid="46152"/>
                                        </p:tgtEl>
                                        <p:attrNameLst>
                                          <p:attrName>ppt_x</p:attrName>
                                          <p:attrName>ppt_y</p:attrName>
                                        </p:attrNameLst>
                                      </p:cBhvr>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28" presetClass="exit" presetSubtype="0" fill="hold" nodeType="clickEffect">
                                  <p:stCondLst>
                                    <p:cond delay="0"/>
                                  </p:stCondLst>
                                  <p:childTnLst>
                                    <p:anim calcmode="lin" valueType="num">
                                      <p:cBhvr>
                                        <p:cTn id="10" dur="15000"/>
                                        <p:tgtEl>
                                          <p:spTgt spid="46158"/>
                                        </p:tgtEl>
                                        <p:attrNameLst>
                                          <p:attrName>ppt_x</p:attrName>
                                        </p:attrNameLst>
                                      </p:cBhvr>
                                      <p:tavLst>
                                        <p:tav tm="0">
                                          <p:val>
                                            <p:strVal val="ppt_x"/>
                                          </p:val>
                                        </p:tav>
                                        <p:tav tm="100000">
                                          <p:val>
                                            <p:strVal val="ppt_x"/>
                                          </p:val>
                                        </p:tav>
                                      </p:tavLst>
                                    </p:anim>
                                    <p:anim calcmode="lin" valueType="num">
                                      <p:cBhvr>
                                        <p:cTn id="11" dur="15000"/>
                                        <p:tgtEl>
                                          <p:spTgt spid="46158"/>
                                        </p:tgtEl>
                                        <p:attrNameLst>
                                          <p:attrName>ppt_y</p:attrName>
                                        </p:attrNameLst>
                                      </p:cBhvr>
                                      <p:tavLst>
                                        <p:tav tm="0">
                                          <p:val>
                                            <p:strVal val="ppt_y-1"/>
                                          </p:val>
                                        </p:tav>
                                        <p:tav tm="100000">
                                          <p:val>
                                            <p:strVal val="ppt_y+1"/>
                                          </p:val>
                                        </p:tav>
                                      </p:tavLst>
                                    </p:anim>
                                    <p:set>
                                      <p:cBhvr>
                                        <p:cTn id="12" dur="1" fill="hold">
                                          <p:stCondLst>
                                            <p:cond delay="14999"/>
                                          </p:stCondLst>
                                        </p:cTn>
                                        <p:tgtEl>
                                          <p:spTgt spid="46158"/>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2" presetClass="entr" presetSubtype="4" fill="hold" nodeType="clickEffect">
                                  <p:stCondLst>
                                    <p:cond delay="0"/>
                                  </p:stCondLst>
                                  <p:childTnLst>
                                    <p:set>
                                      <p:cBhvr>
                                        <p:cTn id="16" dur="1" fill="hold">
                                          <p:stCondLst>
                                            <p:cond delay="0"/>
                                          </p:stCondLst>
                                        </p:cTn>
                                        <p:tgtEl>
                                          <p:spTgt spid="46161"/>
                                        </p:tgtEl>
                                        <p:attrNameLst>
                                          <p:attrName>style.visibility</p:attrName>
                                        </p:attrNameLst>
                                      </p:cBhvr>
                                      <p:to>
                                        <p:strVal val="visible"/>
                                      </p:to>
                                    </p:set>
                                    <p:animEffect transition="in" filter="slide(fromBottom)">
                                      <p:cBhvr>
                                        <p:cTn id="17" dur="500"/>
                                        <p:tgtEl>
                                          <p:spTgt spid="46161"/>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46160"/>
                                        </p:tgtEl>
                                        <p:attrNameLst>
                                          <p:attrName>style.visibility</p:attrName>
                                        </p:attrNameLst>
                                      </p:cBhvr>
                                      <p:to>
                                        <p:strVal val="visible"/>
                                      </p:to>
                                    </p:set>
                                    <p:animEffect transition="in" filter="slide(fromBottom)">
                                      <p:cBhvr>
                                        <p:cTn id="22" dur="500"/>
                                        <p:tgtEl>
                                          <p:spTgt spid="461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16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148EC3E-5460-4906-9B5C-394D4220433F}" type="slidenum">
              <a:rPr lang="el-GR"/>
              <a:pPr>
                <a:defRPr/>
              </a:pPr>
              <a:t>7</a:t>
            </a:fld>
            <a:endParaRPr lang="el-GR"/>
          </a:p>
        </p:txBody>
      </p:sp>
      <p:sp>
        <p:nvSpPr>
          <p:cNvPr id="57347" name="Rectangle 2"/>
          <p:cNvSpPr>
            <a:spLocks noGrp="1" noChangeArrowheads="1"/>
          </p:cNvSpPr>
          <p:nvPr>
            <p:ph type="title"/>
          </p:nvPr>
        </p:nvSpPr>
        <p:spPr>
          <a:xfrm>
            <a:off x="-228600" y="0"/>
            <a:ext cx="8229600" cy="1143000"/>
          </a:xfrm>
        </p:spPr>
        <p:txBody>
          <a:bodyPr>
            <a:normAutofit fontScale="90000"/>
          </a:bodyPr>
          <a:lstStyle/>
          <a:p>
            <a:pPr eaLnBrk="1" hangingPunct="1"/>
            <a:r>
              <a:rPr lang="en-US" sz="4000" smtClean="0"/>
              <a:t>Throughput Degradation due to </a:t>
            </a:r>
            <a:br>
              <a:rPr lang="en-US" sz="4000" smtClean="0"/>
            </a:br>
            <a:r>
              <a:rPr lang="en-US" sz="4000" smtClean="0"/>
              <a:t>Rate Adaptation</a:t>
            </a:r>
            <a:endParaRPr lang="el-GR" sz="4000" smtClean="0"/>
          </a:p>
        </p:txBody>
      </p:sp>
      <p:sp>
        <p:nvSpPr>
          <p:cNvPr id="57348" name="Rectangle 3"/>
          <p:cNvSpPr>
            <a:spLocks noGrp="1" noChangeArrowheads="1"/>
          </p:cNvSpPr>
          <p:nvPr>
            <p:ph type="body" idx="1"/>
          </p:nvPr>
        </p:nvSpPr>
        <p:spPr>
          <a:xfrm>
            <a:off x="0" y="1676400"/>
            <a:ext cx="9144000" cy="4449763"/>
          </a:xfrm>
        </p:spPr>
        <p:txBody>
          <a:bodyPr/>
          <a:lstStyle/>
          <a:p>
            <a:pPr eaLnBrk="1" hangingPunct="1">
              <a:buFont typeface="Arial" pitchFamily="34" charset="0"/>
              <a:buNone/>
            </a:pPr>
            <a:r>
              <a:rPr lang="en-US" smtClean="0"/>
              <a:t>Example</a:t>
            </a:r>
          </a:p>
          <a:p>
            <a:pPr eaLnBrk="1" hangingPunct="1"/>
            <a:r>
              <a:rPr lang="en-US" smtClean="0"/>
              <a:t>Some hosts may be far way from their AP so that the quality of their radio transmission is low</a:t>
            </a:r>
          </a:p>
          <a:p>
            <a:pPr eaLnBrk="1" hangingPunct="1"/>
            <a:r>
              <a:rPr lang="en-US" smtClean="0"/>
              <a:t>Current IEEE802.11 clients degrade the bit rate from the nominal </a:t>
            </a:r>
            <a:r>
              <a:rPr lang="en-US" b="1" smtClean="0">
                <a:solidFill>
                  <a:srgbClr val="FFCC00"/>
                </a:solidFill>
              </a:rPr>
              <a:t>11Mbps to 5.5, 2, 1Mbps</a:t>
            </a:r>
          </a:p>
          <a:p>
            <a:pPr eaLnBrk="1" hangingPunct="1">
              <a:buFont typeface="Wingdings" pitchFamily="2" charset="2"/>
              <a:buNone/>
            </a:pPr>
            <a:r>
              <a:rPr lang="en-US" smtClean="0">
                <a:sym typeface="Wingdings" pitchFamily="2" charset="2"/>
              </a:rPr>
              <a:t> </a:t>
            </a:r>
            <a:r>
              <a:rPr lang="en-US" smtClean="0"/>
              <a:t>Such degradation also penalizes fast hosts and privileges the slow one</a:t>
            </a:r>
            <a:endParaRPr lang="el-GR" smtClean="0"/>
          </a:p>
        </p:txBody>
      </p:sp>
    </p:spTree>
    <p:extLst>
      <p:ext uri="{BB962C8B-B14F-4D97-AF65-F5344CB8AC3E}">
        <p14:creationId xmlns:p14="http://schemas.microsoft.com/office/powerpoint/2010/main" val="3474754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DD5D1B3A-B39C-42B1-999D-B7F5D2CE5943}" type="slidenum">
              <a:rPr lang="el-GR"/>
              <a:pPr>
                <a:defRPr/>
              </a:pPr>
              <a:t>8</a:t>
            </a:fld>
            <a:endParaRPr lang="el-GR"/>
          </a:p>
        </p:txBody>
      </p:sp>
      <p:sp>
        <p:nvSpPr>
          <p:cNvPr id="58371" name="Rectangle 2"/>
          <p:cNvSpPr>
            <a:spLocks noGrp="1" noChangeArrowheads="1"/>
          </p:cNvSpPr>
          <p:nvPr>
            <p:ph type="title"/>
          </p:nvPr>
        </p:nvSpPr>
        <p:spPr>
          <a:xfrm>
            <a:off x="0" y="228600"/>
            <a:ext cx="8229600" cy="1143000"/>
          </a:xfrm>
        </p:spPr>
        <p:txBody>
          <a:bodyPr>
            <a:normAutofit fontScale="90000"/>
          </a:bodyPr>
          <a:lstStyle/>
          <a:p>
            <a:pPr eaLnBrk="1" hangingPunct="1"/>
            <a:r>
              <a:rPr lang="en-US" sz="4000" dirty="0" smtClean="0"/>
              <a:t>Throughput Degradation due to </a:t>
            </a:r>
            <a:br>
              <a:rPr lang="en-US" sz="4000" dirty="0" smtClean="0"/>
            </a:br>
            <a:r>
              <a:rPr lang="en-US" sz="4000" dirty="0" smtClean="0"/>
              <a:t>Rate Adaptation - Intuition</a:t>
            </a:r>
            <a:endParaRPr lang="el-GR" sz="4000" dirty="0" smtClean="0"/>
          </a:p>
        </p:txBody>
      </p:sp>
      <p:sp>
        <p:nvSpPr>
          <p:cNvPr id="417795" name="Rectangle 3"/>
          <p:cNvSpPr>
            <a:spLocks noGrp="1" noChangeArrowheads="1"/>
          </p:cNvSpPr>
          <p:nvPr>
            <p:ph type="body" idx="1"/>
          </p:nvPr>
        </p:nvSpPr>
        <p:spPr>
          <a:xfrm>
            <a:off x="0" y="1600200"/>
            <a:ext cx="9982200" cy="4525963"/>
          </a:xfrm>
        </p:spPr>
        <p:txBody>
          <a:bodyPr rtlCol="0">
            <a:normAutofit fontScale="92500" lnSpcReduction="20000"/>
          </a:bodyPr>
          <a:lstStyle/>
          <a:p>
            <a:pPr eaLnBrk="1" fontAlgn="auto" hangingPunct="1">
              <a:spcAft>
                <a:spcPts val="0"/>
              </a:spcAft>
              <a:buFont typeface="Wingdings" pitchFamily="2" charset="2"/>
              <a:buNone/>
              <a:defRPr/>
            </a:pPr>
            <a:r>
              <a:rPr lang="en-US" sz="2400" b="1" dirty="0" smtClean="0"/>
              <a:t>In 802.11b: </a:t>
            </a:r>
            <a:r>
              <a:rPr lang="en-US" sz="2400" b="1" dirty="0"/>
              <a:t>e</a:t>
            </a:r>
            <a:r>
              <a:rPr lang="el-GR" sz="2400" b="1" dirty="0" err="1" smtClean="0"/>
              <a:t>very</a:t>
            </a:r>
            <a:r>
              <a:rPr lang="el-GR" sz="2400" b="1" dirty="0" smtClean="0"/>
              <a:t> </a:t>
            </a:r>
            <a:r>
              <a:rPr lang="el-GR" sz="2400" b="1" dirty="0" err="1"/>
              <a:t>node</a:t>
            </a:r>
            <a:r>
              <a:rPr lang="el-GR" sz="2400" b="1" dirty="0"/>
              <a:t> </a:t>
            </a:r>
            <a:r>
              <a:rPr lang="el-GR" sz="2400" b="1" dirty="0" err="1"/>
              <a:t>gets</a:t>
            </a:r>
            <a:r>
              <a:rPr lang="el-GR" sz="2400" b="1" dirty="0"/>
              <a:t> </a:t>
            </a:r>
            <a:r>
              <a:rPr lang="el-GR" sz="2400" b="1" dirty="0" err="1"/>
              <a:t>the</a:t>
            </a:r>
            <a:r>
              <a:rPr lang="el-GR" sz="2400" b="1" dirty="0"/>
              <a:t> </a:t>
            </a:r>
            <a:r>
              <a:rPr lang="el-GR" sz="2400" b="1" i="1" u="sng" dirty="0" err="1">
                <a:solidFill>
                  <a:srgbClr val="00B050"/>
                </a:solidFill>
              </a:rPr>
              <a:t>same</a:t>
            </a:r>
            <a:r>
              <a:rPr lang="el-GR" sz="2400" b="1" i="1" u="sng" dirty="0">
                <a:solidFill>
                  <a:srgbClr val="00B050"/>
                </a:solidFill>
              </a:rPr>
              <a:t> </a:t>
            </a:r>
            <a:r>
              <a:rPr lang="el-GR" sz="2400" b="1" i="1" u="sng" dirty="0" err="1">
                <a:solidFill>
                  <a:srgbClr val="00B050"/>
                </a:solidFill>
              </a:rPr>
              <a:t>chance</a:t>
            </a:r>
            <a:r>
              <a:rPr lang="el-GR" sz="2400" b="1" i="1" u="sng" dirty="0">
                <a:solidFill>
                  <a:srgbClr val="00B050"/>
                </a:solidFill>
              </a:rPr>
              <a:t> </a:t>
            </a:r>
            <a:r>
              <a:rPr lang="el-GR" sz="2400" b="1" dirty="0" err="1"/>
              <a:t>to</a:t>
            </a:r>
            <a:r>
              <a:rPr lang="en-US" sz="2400" b="1" dirty="0"/>
              <a:t> </a:t>
            </a:r>
            <a:r>
              <a:rPr lang="el-GR" sz="2400" b="1" dirty="0" err="1"/>
              <a:t>access</a:t>
            </a:r>
            <a:r>
              <a:rPr lang="el-GR" sz="2400" b="1" dirty="0"/>
              <a:t> </a:t>
            </a:r>
            <a:r>
              <a:rPr lang="el-GR" sz="2400" b="1" dirty="0" err="1"/>
              <a:t>the</a:t>
            </a:r>
            <a:r>
              <a:rPr lang="el-GR" sz="2400" b="1" dirty="0"/>
              <a:t> </a:t>
            </a:r>
            <a:r>
              <a:rPr lang="el-GR" sz="2400" b="1" dirty="0" err="1"/>
              <a:t>network</a:t>
            </a:r>
            <a:endParaRPr lang="en-US" sz="2400" b="1" dirty="0"/>
          </a:p>
          <a:p>
            <a:pPr eaLnBrk="1" fontAlgn="auto" hangingPunct="1">
              <a:spcAft>
                <a:spcPts val="0"/>
              </a:spcAft>
              <a:buFont typeface="Wingdings" pitchFamily="2" charset="2"/>
              <a:buNone/>
              <a:defRPr/>
            </a:pPr>
            <a:endParaRPr lang="el-GR" sz="2400" dirty="0"/>
          </a:p>
          <a:p>
            <a:pPr eaLnBrk="1" fontAlgn="auto" hangingPunct="1">
              <a:spcAft>
                <a:spcPts val="0"/>
              </a:spcAft>
              <a:defRPr/>
            </a:pPr>
            <a:r>
              <a:rPr lang="el-GR" sz="2400" dirty="0" err="1"/>
              <a:t>When</a:t>
            </a:r>
            <a:r>
              <a:rPr lang="el-GR" sz="2400" dirty="0"/>
              <a:t> a </a:t>
            </a:r>
            <a:r>
              <a:rPr lang="el-GR" sz="2400" dirty="0" err="1"/>
              <a:t>node</a:t>
            </a:r>
            <a:r>
              <a:rPr lang="el-GR" sz="2400" dirty="0"/>
              <a:t> </a:t>
            </a:r>
            <a:r>
              <a:rPr lang="el-GR" sz="2400" dirty="0" err="1"/>
              <a:t>grabs</a:t>
            </a:r>
            <a:r>
              <a:rPr lang="el-GR" sz="2400" dirty="0"/>
              <a:t> </a:t>
            </a:r>
            <a:r>
              <a:rPr lang="el-GR" sz="2400" dirty="0" err="1"/>
              <a:t>the</a:t>
            </a:r>
            <a:r>
              <a:rPr lang="el-GR" sz="2400" dirty="0"/>
              <a:t> </a:t>
            </a:r>
            <a:r>
              <a:rPr lang="el-GR" sz="2400" dirty="0" err="1"/>
              <a:t>medium</a:t>
            </a:r>
            <a:r>
              <a:rPr lang="el-GR" sz="2400" dirty="0"/>
              <a:t>, </a:t>
            </a:r>
            <a:r>
              <a:rPr lang="el-GR" sz="2400" dirty="0" err="1"/>
              <a:t>it</a:t>
            </a:r>
            <a:r>
              <a:rPr lang="el-GR" sz="2400" dirty="0"/>
              <a:t> </a:t>
            </a:r>
            <a:r>
              <a:rPr lang="el-GR" sz="2400" dirty="0" err="1"/>
              <a:t>can</a:t>
            </a:r>
            <a:r>
              <a:rPr lang="en-US" sz="2400" dirty="0"/>
              <a:t> </a:t>
            </a:r>
            <a:r>
              <a:rPr lang="el-GR" sz="2400" dirty="0" err="1"/>
              <a:t>send</a:t>
            </a:r>
            <a:r>
              <a:rPr lang="el-GR" sz="2400" dirty="0"/>
              <a:t> </a:t>
            </a:r>
            <a:r>
              <a:rPr lang="el-GR" sz="2400" dirty="0" err="1"/>
              <a:t>the</a:t>
            </a:r>
            <a:r>
              <a:rPr lang="el-GR" sz="2400" dirty="0"/>
              <a:t> </a:t>
            </a:r>
            <a:r>
              <a:rPr lang="el-GR" sz="2400" b="1" dirty="0" err="1">
                <a:solidFill>
                  <a:srgbClr val="00B050"/>
                </a:solidFill>
              </a:rPr>
              <a:t>same</a:t>
            </a:r>
            <a:r>
              <a:rPr lang="el-GR" sz="2400" b="1" dirty="0">
                <a:solidFill>
                  <a:srgbClr val="00B050"/>
                </a:solidFill>
              </a:rPr>
              <a:t> </a:t>
            </a:r>
            <a:r>
              <a:rPr lang="el-GR" sz="2400" b="1" dirty="0" err="1">
                <a:solidFill>
                  <a:srgbClr val="00B050"/>
                </a:solidFill>
              </a:rPr>
              <a:t>sized</a:t>
            </a:r>
            <a:r>
              <a:rPr lang="el-GR" sz="2400" b="1" dirty="0">
                <a:solidFill>
                  <a:srgbClr val="00B050"/>
                </a:solidFill>
              </a:rPr>
              <a:t> </a:t>
            </a:r>
            <a:r>
              <a:rPr lang="el-GR" sz="2400" b="1" dirty="0" err="1">
                <a:solidFill>
                  <a:srgbClr val="00B050"/>
                </a:solidFill>
              </a:rPr>
              <a:t>packet</a:t>
            </a:r>
            <a:r>
              <a:rPr lang="el-GR" sz="2400" b="1" dirty="0">
                <a:solidFill>
                  <a:srgbClr val="00B050"/>
                </a:solidFill>
              </a:rPr>
              <a:t> </a:t>
            </a:r>
            <a:endParaRPr lang="en-US" sz="2400" b="1" dirty="0" smtClean="0">
              <a:solidFill>
                <a:srgbClr val="00B050"/>
              </a:solidFill>
            </a:endParaRPr>
          </a:p>
          <a:p>
            <a:pPr eaLnBrk="1" fontAlgn="auto" hangingPunct="1">
              <a:spcAft>
                <a:spcPts val="0"/>
              </a:spcAft>
              <a:buFont typeface="Arial" pitchFamily="34" charset="0"/>
              <a:buNone/>
              <a:defRPr/>
            </a:pPr>
            <a:r>
              <a:rPr lang="en-US" sz="2400" b="1" dirty="0" smtClean="0">
                <a:solidFill>
                  <a:srgbClr val="00B050"/>
                </a:solidFill>
              </a:rPr>
              <a:t>      </a:t>
            </a:r>
            <a:r>
              <a:rPr lang="el-GR" sz="2400" dirty="0" smtClean="0"/>
              <a:t>(</a:t>
            </a:r>
            <a:r>
              <a:rPr lang="el-GR" sz="2400" b="1" dirty="0" err="1"/>
              <a:t>regardless</a:t>
            </a:r>
            <a:r>
              <a:rPr lang="el-GR" sz="2400" b="1" dirty="0"/>
              <a:t> </a:t>
            </a:r>
            <a:r>
              <a:rPr lang="el-GR" sz="2400" b="1" dirty="0" err="1"/>
              <a:t>of</a:t>
            </a:r>
            <a:r>
              <a:rPr lang="en-US" sz="2400" b="1" dirty="0"/>
              <a:t> </a:t>
            </a:r>
            <a:r>
              <a:rPr lang="el-GR" sz="2400" b="1" dirty="0" err="1" smtClean="0"/>
              <a:t>its</a:t>
            </a:r>
            <a:r>
              <a:rPr lang="el-GR" sz="2400" b="1" dirty="0" smtClean="0"/>
              <a:t> </a:t>
            </a:r>
            <a:r>
              <a:rPr lang="el-GR" sz="2400" b="1" dirty="0" err="1"/>
              <a:t>rate</a:t>
            </a:r>
            <a:r>
              <a:rPr lang="el-GR" sz="2400" dirty="0"/>
              <a:t>)</a:t>
            </a:r>
            <a:endParaRPr lang="en-US" sz="2400" dirty="0"/>
          </a:p>
          <a:p>
            <a:pPr eaLnBrk="1" fontAlgn="auto" hangingPunct="1">
              <a:spcAft>
                <a:spcPts val="0"/>
              </a:spcAft>
              <a:buFont typeface="Wingdings" pitchFamily="2" charset="2"/>
              <a:buNone/>
              <a:defRPr/>
            </a:pPr>
            <a:endParaRPr lang="el-GR" sz="2400" dirty="0"/>
          </a:p>
          <a:p>
            <a:pPr eaLnBrk="1" fontAlgn="auto" hangingPunct="1">
              <a:spcAft>
                <a:spcPts val="0"/>
              </a:spcAft>
              <a:buFont typeface="Wingdings"/>
              <a:buChar char="F"/>
              <a:defRPr/>
            </a:pPr>
            <a:r>
              <a:rPr lang="el-GR" sz="2400" dirty="0" err="1" smtClean="0"/>
              <a:t>So</a:t>
            </a:r>
            <a:r>
              <a:rPr lang="el-GR" sz="2400" dirty="0" smtClean="0"/>
              <a:t> </a:t>
            </a:r>
            <a:r>
              <a:rPr lang="el-GR" sz="2400" dirty="0" err="1"/>
              <a:t>fast</a:t>
            </a:r>
            <a:r>
              <a:rPr lang="el-GR" sz="2400" dirty="0"/>
              <a:t> </a:t>
            </a:r>
            <a:r>
              <a:rPr lang="el-GR" sz="2400" dirty="0" err="1"/>
              <a:t>and</a:t>
            </a:r>
            <a:r>
              <a:rPr lang="el-GR" sz="2400" dirty="0"/>
              <a:t> </a:t>
            </a:r>
            <a:r>
              <a:rPr lang="el-GR" sz="2400" dirty="0" err="1"/>
              <a:t>slow</a:t>
            </a:r>
            <a:r>
              <a:rPr lang="el-GR" sz="2400" dirty="0"/>
              <a:t> </a:t>
            </a:r>
            <a:r>
              <a:rPr lang="el-GR" sz="2400" dirty="0" err="1"/>
              <a:t>senders</a:t>
            </a:r>
            <a:r>
              <a:rPr lang="el-GR" sz="2400" dirty="0"/>
              <a:t> </a:t>
            </a:r>
            <a:r>
              <a:rPr lang="el-GR" sz="2400" dirty="0" err="1"/>
              <a:t>will</a:t>
            </a:r>
            <a:r>
              <a:rPr lang="el-GR" sz="2400" dirty="0"/>
              <a:t> </a:t>
            </a:r>
            <a:r>
              <a:rPr lang="el-GR" sz="2400" dirty="0" err="1"/>
              <a:t>both</a:t>
            </a:r>
            <a:r>
              <a:rPr lang="en-US" sz="2400" dirty="0"/>
              <a:t> </a:t>
            </a:r>
            <a:r>
              <a:rPr lang="el-GR" sz="2400" dirty="0" err="1"/>
              <a:t>experience</a:t>
            </a:r>
            <a:r>
              <a:rPr lang="el-GR" sz="2400" dirty="0"/>
              <a:t> </a:t>
            </a:r>
            <a:r>
              <a:rPr lang="el-GR" sz="2400" dirty="0" err="1"/>
              <a:t>low</a:t>
            </a:r>
            <a:r>
              <a:rPr lang="el-GR" sz="2400" dirty="0"/>
              <a:t> </a:t>
            </a:r>
            <a:r>
              <a:rPr lang="el-GR" sz="2400" dirty="0" err="1" smtClean="0"/>
              <a:t>throughput</a:t>
            </a:r>
            <a:endParaRPr lang="en-US" sz="2400" dirty="0" smtClean="0"/>
          </a:p>
          <a:p>
            <a:pPr eaLnBrk="1" fontAlgn="auto" hangingPunct="1">
              <a:spcAft>
                <a:spcPts val="0"/>
              </a:spcAft>
              <a:buFont typeface="Arial" pitchFamily="34" charset="0"/>
              <a:buNone/>
              <a:defRPr/>
            </a:pPr>
            <a:endParaRPr lang="en-US" sz="2400" dirty="0" smtClean="0"/>
          </a:p>
          <a:p>
            <a:pPr eaLnBrk="1" fontAlgn="auto" hangingPunct="1">
              <a:spcAft>
                <a:spcPts val="0"/>
              </a:spcAft>
              <a:buFont typeface="Arial" pitchFamily="34" charset="0"/>
              <a:buNone/>
              <a:defRPr/>
            </a:pPr>
            <a:r>
              <a:rPr lang="en-US" sz="2600" b="1" dirty="0" smtClean="0"/>
              <a:t>CSMA/CA:</a:t>
            </a:r>
            <a:endParaRPr lang="el-GR" sz="2600" b="1" dirty="0"/>
          </a:p>
          <a:p>
            <a:pPr eaLnBrk="1" fontAlgn="auto" hangingPunct="1">
              <a:spcAft>
                <a:spcPts val="0"/>
              </a:spcAft>
              <a:defRPr/>
            </a:pPr>
            <a:r>
              <a:rPr lang="en-US" sz="2600" dirty="0" smtClean="0"/>
              <a:t>Basic channel access method guarantees the</a:t>
            </a:r>
            <a:r>
              <a:rPr lang="en-US" sz="2600" dirty="0" smtClean="0">
                <a:solidFill>
                  <a:srgbClr val="CCCC00"/>
                </a:solidFill>
              </a:rPr>
              <a:t> </a:t>
            </a:r>
            <a:r>
              <a:rPr lang="en-US" sz="2600" b="1" u="sng" dirty="0" smtClean="0">
                <a:solidFill>
                  <a:srgbClr val="00B050"/>
                </a:solidFill>
              </a:rPr>
              <a:t>long-term</a:t>
            </a:r>
            <a:r>
              <a:rPr lang="en-US" sz="2600" dirty="0" smtClean="0">
                <a:solidFill>
                  <a:srgbClr val="00B050"/>
                </a:solidFill>
              </a:rPr>
              <a:t> </a:t>
            </a:r>
            <a:r>
              <a:rPr lang="en-US" sz="2600" b="1" dirty="0" smtClean="0">
                <a:solidFill>
                  <a:schemeClr val="accent2"/>
                </a:solidFill>
              </a:rPr>
              <a:t>channel access probability </a:t>
            </a:r>
            <a:r>
              <a:rPr lang="en-US" sz="2600" b="1" dirty="0" smtClean="0"/>
              <a:t>to be equal among all hosts</a:t>
            </a:r>
            <a:endParaRPr lang="en-US" sz="2600" b="1" dirty="0" smtClean="0">
              <a:solidFill>
                <a:schemeClr val="accent2"/>
              </a:solidFill>
            </a:endParaRPr>
          </a:p>
          <a:p>
            <a:pPr eaLnBrk="1" fontAlgn="auto" hangingPunct="1">
              <a:spcAft>
                <a:spcPts val="0"/>
              </a:spcAft>
              <a:defRPr/>
            </a:pPr>
            <a:r>
              <a:rPr lang="en-US" sz="2600" dirty="0" smtClean="0"/>
              <a:t>When one host captures the channel for a long time,</a:t>
            </a:r>
          </a:p>
          <a:p>
            <a:pPr eaLnBrk="1" fontAlgn="auto" hangingPunct="1">
              <a:spcAft>
                <a:spcPts val="0"/>
              </a:spcAft>
              <a:buFont typeface="Arial" pitchFamily="34" charset="0"/>
              <a:buNone/>
              <a:defRPr/>
            </a:pPr>
            <a:r>
              <a:rPr lang="en-US" sz="2600" dirty="0" smtClean="0"/>
              <a:t>     because its bit rate is low, it penalizes other hosts that use the  </a:t>
            </a:r>
          </a:p>
          <a:p>
            <a:pPr eaLnBrk="1" fontAlgn="auto" hangingPunct="1">
              <a:spcAft>
                <a:spcPts val="0"/>
              </a:spcAft>
              <a:buFont typeface="Arial" pitchFamily="34" charset="0"/>
              <a:buNone/>
              <a:defRPr/>
            </a:pPr>
            <a:r>
              <a:rPr lang="en-US" sz="2600" dirty="0" smtClean="0"/>
              <a:t>    higher rate</a:t>
            </a:r>
            <a:endParaRPr lang="el-GR" sz="2600" dirty="0" smtClean="0"/>
          </a:p>
          <a:p>
            <a:pPr eaLnBrk="1" fontAlgn="auto" hangingPunct="1">
              <a:spcAft>
                <a:spcPts val="0"/>
              </a:spcAft>
              <a:defRPr/>
            </a:pPr>
            <a:endParaRPr lang="el-GR" dirty="0"/>
          </a:p>
        </p:txBody>
      </p:sp>
    </p:spTree>
    <p:extLst>
      <p:ext uri="{BB962C8B-B14F-4D97-AF65-F5344CB8AC3E}">
        <p14:creationId xmlns:p14="http://schemas.microsoft.com/office/powerpoint/2010/main" val="18582255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ABE047E7-5DFE-4B84-807F-AB774437F8EB}" type="slidenum">
              <a:rPr lang="el-GR"/>
              <a:pPr>
                <a:defRPr/>
              </a:pPr>
              <a:t>9</a:t>
            </a:fld>
            <a:endParaRPr lang="el-GR"/>
          </a:p>
        </p:txBody>
      </p:sp>
      <p:sp>
        <p:nvSpPr>
          <p:cNvPr id="59395" name="Rectangle 2"/>
          <p:cNvSpPr>
            <a:spLocks noGrp="1" noChangeArrowheads="1"/>
          </p:cNvSpPr>
          <p:nvPr>
            <p:ph type="title"/>
          </p:nvPr>
        </p:nvSpPr>
        <p:spPr>
          <a:xfrm>
            <a:off x="-304800" y="0"/>
            <a:ext cx="8229600" cy="1143000"/>
          </a:xfrm>
        </p:spPr>
        <p:txBody>
          <a:bodyPr/>
          <a:lstStyle/>
          <a:p>
            <a:pPr eaLnBrk="1" hangingPunct="1"/>
            <a:r>
              <a:rPr lang="en-US" smtClean="0"/>
              <a:t>Example</a:t>
            </a:r>
            <a:endParaRPr lang="el-GR" smtClean="0"/>
          </a:p>
        </p:txBody>
      </p:sp>
      <p:sp>
        <p:nvSpPr>
          <p:cNvPr id="59396" name="Rectangle 3"/>
          <p:cNvSpPr>
            <a:spLocks noGrp="1" noChangeArrowheads="1"/>
          </p:cNvSpPr>
          <p:nvPr>
            <p:ph type="body" idx="1"/>
          </p:nvPr>
        </p:nvSpPr>
        <p:spPr>
          <a:xfrm>
            <a:off x="0" y="1143000"/>
            <a:ext cx="9144000" cy="4525963"/>
          </a:xfrm>
        </p:spPr>
        <p:txBody>
          <a:bodyPr/>
          <a:lstStyle/>
          <a:p>
            <a:pPr eaLnBrk="1" hangingPunct="1"/>
            <a:endParaRPr lang="el-GR" smtClean="0"/>
          </a:p>
          <a:p>
            <a:pPr eaLnBrk="1" hangingPunct="1">
              <a:buFont typeface="Wingdings" pitchFamily="2" charset="2"/>
              <a:buNone/>
            </a:pPr>
            <a:r>
              <a:rPr lang="el-GR" smtClean="0"/>
              <a:t>	</a:t>
            </a:r>
          </a:p>
          <a:p>
            <a:pPr eaLnBrk="1" hangingPunct="1"/>
            <a:r>
              <a:rPr lang="el-GR" b="1" smtClean="0">
                <a:solidFill>
                  <a:schemeClr val="folHlink"/>
                </a:solidFill>
              </a:rPr>
              <a:t>N nodes transmitting at 11 Mb/s</a:t>
            </a:r>
            <a:endParaRPr lang="en-US" smtClean="0"/>
          </a:p>
          <a:p>
            <a:pPr eaLnBrk="1" hangingPunct="1"/>
            <a:r>
              <a:rPr lang="en-US" b="1" u="sng" smtClean="0">
                <a:solidFill>
                  <a:srgbClr val="FF3300"/>
                </a:solidFill>
              </a:rPr>
              <a:t>1 </a:t>
            </a:r>
            <a:r>
              <a:rPr lang="el-GR" b="1" u="sng" smtClean="0">
                <a:solidFill>
                  <a:srgbClr val="FF3300"/>
                </a:solidFill>
              </a:rPr>
              <a:t>node</a:t>
            </a:r>
            <a:r>
              <a:rPr lang="el-GR" smtClean="0">
                <a:solidFill>
                  <a:srgbClr val="FF3300"/>
                </a:solidFill>
              </a:rPr>
              <a:t> </a:t>
            </a:r>
            <a:r>
              <a:rPr lang="el-GR" b="1" smtClean="0">
                <a:solidFill>
                  <a:srgbClr val="FF3300"/>
                </a:solidFill>
              </a:rPr>
              <a:t>transmitting at 1 Mb/s </a:t>
            </a:r>
            <a:endParaRPr lang="en-US" b="1" smtClean="0">
              <a:solidFill>
                <a:srgbClr val="FF3300"/>
              </a:solidFill>
            </a:endParaRPr>
          </a:p>
          <a:p>
            <a:pPr eaLnBrk="1" hangingPunct="1"/>
            <a:endParaRPr lang="el-GR" b="1" smtClean="0">
              <a:solidFill>
                <a:srgbClr val="FF3300"/>
              </a:solidFill>
            </a:endParaRPr>
          </a:p>
          <a:p>
            <a:pPr eaLnBrk="1" hangingPunct="1">
              <a:buFont typeface="Wingdings" pitchFamily="2" charset="2"/>
              <a:buNone/>
            </a:pPr>
            <a:r>
              <a:rPr lang="el-GR" smtClean="0">
                <a:sym typeface="Wingdings" pitchFamily="2" charset="2"/>
              </a:rPr>
              <a:t></a:t>
            </a:r>
            <a:r>
              <a:rPr lang="en-US" smtClean="0">
                <a:sym typeface="Wingdings" pitchFamily="2" charset="2"/>
              </a:rPr>
              <a:t> </a:t>
            </a:r>
            <a:r>
              <a:rPr lang="el-GR" smtClean="0"/>
              <a:t>All the node </a:t>
            </a:r>
            <a:r>
              <a:rPr lang="el-GR" b="1" smtClean="0">
                <a:solidFill>
                  <a:schemeClr val="accent2"/>
                </a:solidFill>
              </a:rPr>
              <a:t>only transmit at a bitrate </a:t>
            </a:r>
            <a:r>
              <a:rPr lang="en-US" b="1" smtClean="0">
                <a:solidFill>
                  <a:schemeClr val="accent2"/>
                </a:solidFill>
              </a:rPr>
              <a:t>&lt; </a:t>
            </a:r>
            <a:r>
              <a:rPr lang="el-GR" b="1" smtClean="0">
                <a:solidFill>
                  <a:schemeClr val="accent2"/>
                </a:solidFill>
              </a:rPr>
              <a:t>1 Mb</a:t>
            </a:r>
            <a:r>
              <a:rPr lang="en-US" b="1" smtClean="0">
                <a:solidFill>
                  <a:schemeClr val="accent2"/>
                </a:solidFill>
              </a:rPr>
              <a:t>p</a:t>
            </a:r>
            <a:r>
              <a:rPr lang="el-GR" b="1" smtClean="0">
                <a:solidFill>
                  <a:schemeClr val="accent2"/>
                </a:solidFill>
              </a:rPr>
              <a:t>s ! 	</a:t>
            </a:r>
          </a:p>
          <a:p>
            <a:pPr eaLnBrk="1" hangingPunct="1"/>
            <a:endParaRPr lang="el-GR" b="1" smtClean="0">
              <a:solidFill>
                <a:schemeClr val="accent2"/>
              </a:solidFill>
            </a:endParaRPr>
          </a:p>
        </p:txBody>
      </p:sp>
    </p:spTree>
    <p:extLst>
      <p:ext uri="{BB962C8B-B14F-4D97-AF65-F5344CB8AC3E}">
        <p14:creationId xmlns:p14="http://schemas.microsoft.com/office/powerpoint/2010/main" val="3524560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TotalTime>
  <Words>3315</Words>
  <Application>Microsoft Office PowerPoint</Application>
  <PresentationFormat>On-screen Show (4:3)</PresentationFormat>
  <Paragraphs>574</Paragraphs>
  <Slides>57</Slides>
  <Notes>12</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Office Theme</vt:lpstr>
      <vt:lpstr>PowerPoint Presentation</vt:lpstr>
      <vt:lpstr>PowerPoint Presentation</vt:lpstr>
      <vt:lpstr>IEEE 802.11 Rate Adaptation</vt:lpstr>
      <vt:lpstr>IEEE 802.11 Rate Adaptation</vt:lpstr>
      <vt:lpstr>IEEE802.11 Bitrate Adaptation</vt:lpstr>
      <vt:lpstr>Rate adaptation example</vt:lpstr>
      <vt:lpstr>Throughput Degradation due to  Rate Adaptation</vt:lpstr>
      <vt:lpstr>Throughput Degradation due to  Rate Adaptation - Intuition</vt:lpstr>
      <vt:lpstr>Example</vt:lpstr>
      <vt:lpstr>Performance Degradation due to Bit Rate Adaptation of the IEEE802.11</vt:lpstr>
      <vt:lpstr>Possible Improvements</vt:lpstr>
      <vt:lpstr>IEEE 802.11 Rate Adaptation</vt:lpstr>
      <vt:lpstr>Rate adaptation example</vt:lpstr>
      <vt:lpstr>Importance of rate adaptation</vt:lpstr>
      <vt:lpstr>Impact of Rate Adaptation</vt:lpstr>
      <vt:lpstr>   Client AP selection</vt:lpstr>
      <vt:lpstr>Measuring Network Load</vt:lpstr>
      <vt:lpstr>Measuring network load – tuning parameters</vt:lpstr>
      <vt:lpstr>  Heterogeneous wireless networks</vt:lpstr>
      <vt:lpstr>IEEE802.15.4 wireless sensor network coexisting with an IEEE 802.11 WLAN</vt:lpstr>
      <vt:lpstr>PowerPoint Presentation</vt:lpstr>
      <vt:lpstr>Power &amp; energy models</vt:lpstr>
      <vt:lpstr>PowerPoint Presentation</vt:lpstr>
      <vt:lpstr>Reference: Snooze: Energy Management in 802.11n WLANs</vt:lpstr>
      <vt:lpstr>PowerPoint Presentation</vt:lpstr>
      <vt:lpstr>IEEE 802.11n features</vt:lpstr>
      <vt:lpstr>IEEE 802.11n energy usage</vt:lpstr>
      <vt:lpstr>PowerPoint Presentation</vt:lpstr>
      <vt:lpstr>General advice: An approach for systems research</vt:lpstr>
      <vt:lpstr>Autonomous Networking Systems</vt:lpstr>
      <vt:lpstr>Issues in Wireless Networks</vt:lpstr>
      <vt:lpstr>Issues in Wireless Communications</vt:lpstr>
      <vt:lpstr>Wireless Network – Performance Improvement</vt:lpstr>
      <vt:lpstr>Increasing capacity</vt:lpstr>
      <vt:lpstr>Performance of Wireless Networks</vt:lpstr>
      <vt:lpstr>Wireless Networks  - Challenges</vt:lpstr>
      <vt:lpstr>Spectrum Utilization (1/2)</vt:lpstr>
      <vt:lpstr>Spectrum  Utilization (2/2)</vt:lpstr>
      <vt:lpstr>Improvement at MAC layer</vt:lpstr>
      <vt:lpstr>Multiple Radio/Transceivers </vt:lpstr>
      <vt:lpstr>Spectrum Division</vt:lpstr>
      <vt:lpstr>Dynamic Adaptation</vt:lpstr>
      <vt:lpstr>Channel Switching</vt:lpstr>
      <vt:lpstr>Channel or Network Selection</vt:lpstr>
      <vt:lpstr>Challenges in Channel &amp; Network Selection</vt:lpstr>
      <vt:lpstr>Capacity Planning Objectives</vt:lpstr>
      <vt:lpstr>Capacity planning (1/2)</vt:lpstr>
      <vt:lpstr>Capacity Planning: Power Control</vt:lpstr>
      <vt:lpstr>Power Control</vt:lpstr>
      <vt:lpstr>Connectivity Problems</vt:lpstr>
      <vt:lpstr>Roaming (1/2)</vt:lpstr>
      <vt:lpstr>Roaming (2/2)</vt:lpstr>
      <vt:lpstr>Security Issues</vt:lpstr>
      <vt:lpstr>Monitoring</vt:lpstr>
      <vt:lpstr>Issues in Data Collection </vt:lpstr>
      <vt:lpstr>Challenges in Monitoring (1/2)</vt:lpstr>
      <vt:lpstr>Challenges in Monitoring (2/2)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Maria Papadopouli</dc:creator>
  <cp:lastModifiedBy>Maria Papadopouli</cp:lastModifiedBy>
  <cp:revision>3</cp:revision>
  <dcterms:created xsi:type="dcterms:W3CDTF">2013-04-26T15:54:31Z</dcterms:created>
  <dcterms:modified xsi:type="dcterms:W3CDTF">2013-04-26T16:12:16Z</dcterms:modified>
</cp:coreProperties>
</file>