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115"/>
  </p:notesMasterIdLst>
  <p:handoutMasterIdLst>
    <p:handoutMasterId r:id="rId116"/>
  </p:handoutMasterIdLst>
  <p:sldIdLst>
    <p:sldId id="386" r:id="rId4"/>
    <p:sldId id="312" r:id="rId5"/>
    <p:sldId id="261" r:id="rId6"/>
    <p:sldId id="273" r:id="rId7"/>
    <p:sldId id="308" r:id="rId8"/>
    <p:sldId id="309" r:id="rId9"/>
    <p:sldId id="262" r:id="rId10"/>
    <p:sldId id="275" r:id="rId11"/>
    <p:sldId id="316" r:id="rId12"/>
    <p:sldId id="372" r:id="rId13"/>
    <p:sldId id="370" r:id="rId14"/>
    <p:sldId id="335" r:id="rId15"/>
    <p:sldId id="366" r:id="rId16"/>
    <p:sldId id="367" r:id="rId17"/>
    <p:sldId id="368" r:id="rId18"/>
    <p:sldId id="369" r:id="rId19"/>
    <p:sldId id="274" r:id="rId20"/>
    <p:sldId id="276" r:id="rId21"/>
    <p:sldId id="277" r:id="rId22"/>
    <p:sldId id="278" r:id="rId23"/>
    <p:sldId id="301" r:id="rId24"/>
    <p:sldId id="263" r:id="rId25"/>
    <p:sldId id="280" r:id="rId26"/>
    <p:sldId id="279" r:id="rId27"/>
    <p:sldId id="373" r:id="rId28"/>
    <p:sldId id="382" r:id="rId29"/>
    <p:sldId id="315" r:id="rId30"/>
    <p:sldId id="281" r:id="rId31"/>
    <p:sldId id="306" r:id="rId32"/>
    <p:sldId id="371" r:id="rId33"/>
    <p:sldId id="282" r:id="rId34"/>
    <p:sldId id="311" r:id="rId35"/>
    <p:sldId id="313" r:id="rId36"/>
    <p:sldId id="283" r:id="rId37"/>
    <p:sldId id="284" r:id="rId38"/>
    <p:sldId id="304" r:id="rId39"/>
    <p:sldId id="264" r:id="rId40"/>
    <p:sldId id="285" r:id="rId41"/>
    <p:sldId id="286" r:id="rId42"/>
    <p:sldId id="317" r:id="rId43"/>
    <p:sldId id="362" r:id="rId44"/>
    <p:sldId id="363" r:id="rId45"/>
    <p:sldId id="364" r:id="rId46"/>
    <p:sldId id="302" r:id="rId47"/>
    <p:sldId id="265" r:id="rId48"/>
    <p:sldId id="287" r:id="rId49"/>
    <p:sldId id="314" r:id="rId50"/>
    <p:sldId id="318" r:id="rId51"/>
    <p:sldId id="305" r:id="rId52"/>
    <p:sldId id="288" r:id="rId53"/>
    <p:sldId id="289" r:id="rId54"/>
    <p:sldId id="307" r:id="rId55"/>
    <p:sldId id="290" r:id="rId56"/>
    <p:sldId id="291" r:id="rId57"/>
    <p:sldId id="292" r:id="rId58"/>
    <p:sldId id="293" r:id="rId59"/>
    <p:sldId id="294" r:id="rId60"/>
    <p:sldId id="266" r:id="rId61"/>
    <p:sldId id="267" r:id="rId62"/>
    <p:sldId id="268" r:id="rId63"/>
    <p:sldId id="269" r:id="rId64"/>
    <p:sldId id="270" r:id="rId65"/>
    <p:sldId id="271" r:id="rId66"/>
    <p:sldId id="319" r:id="rId67"/>
    <p:sldId id="320" r:id="rId68"/>
    <p:sldId id="321" r:id="rId69"/>
    <p:sldId id="272" r:id="rId70"/>
    <p:sldId id="295" r:id="rId71"/>
    <p:sldId id="296" r:id="rId72"/>
    <p:sldId id="297" r:id="rId73"/>
    <p:sldId id="298" r:id="rId74"/>
    <p:sldId id="299" r:id="rId75"/>
    <p:sldId id="300" r:id="rId76"/>
    <p:sldId id="310" r:id="rId77"/>
    <p:sldId id="383" r:id="rId78"/>
    <p:sldId id="336"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5" r:id="rId101"/>
    <p:sldId id="377" r:id="rId102"/>
    <p:sldId id="338" r:id="rId103"/>
    <p:sldId id="374" r:id="rId104"/>
    <p:sldId id="375" r:id="rId105"/>
    <p:sldId id="376" r:id="rId106"/>
    <p:sldId id="378" r:id="rId107"/>
    <p:sldId id="379" r:id="rId108"/>
    <p:sldId id="384" r:id="rId109"/>
    <p:sldId id="380" r:id="rId110"/>
    <p:sldId id="381" r:id="rId111"/>
    <p:sldId id="385" r:id="rId112"/>
    <p:sldId id="360" r:id="rId113"/>
    <p:sldId id="361" r:id="rId114"/>
  </p:sldIdLst>
  <p:sldSz cx="10080625" cy="7559675"/>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5" autoAdjust="0"/>
    <p:restoredTop sz="86364" autoAdjust="0"/>
  </p:normalViewPr>
  <p:slideViewPr>
    <p:cSldViewPr>
      <p:cViewPr varScale="1">
        <p:scale>
          <a:sx n="79" d="100"/>
          <a:sy n="79" d="100"/>
        </p:scale>
        <p:origin x="-1284" y="-96"/>
      </p:cViewPr>
      <p:guideLst>
        <p:guide orient="horz" pos="2381"/>
        <p:guide pos="3175"/>
      </p:guideLst>
    </p:cSldViewPr>
  </p:slideViewPr>
  <p:outlineViewPr>
    <p:cViewPr>
      <p:scale>
        <a:sx n="33" d="100"/>
        <a:sy n="33" d="100"/>
      </p:scale>
      <p:origin x="0" y="65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presProps" Target="pres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4" cy="534238"/>
          </a:xfrm>
          <a:prstGeom prst="rect">
            <a:avLst/>
          </a:prstGeom>
          <a:noFill/>
          <a:ln>
            <a:noFill/>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l-GR" sz="1400" b="0" i="0" u="none" strike="noStrike" kern="1200" cap="none" spc="0" baseline="0">
              <a:solidFill>
                <a:srgbClr val="000000"/>
              </a:solidFill>
              <a:uFillTx/>
              <a:latin typeface="Arial" pitchFamily="18"/>
              <a:ea typeface="SimSun" pitchFamily="2"/>
              <a:cs typeface="Mangal" pitchFamily="2"/>
            </a:endParaRPr>
          </a:p>
        </p:txBody>
      </p:sp>
      <p:sp>
        <p:nvSpPr>
          <p:cNvPr id="3" name="Date Placeholder 2"/>
          <p:cNvSpPr txBox="1">
            <a:spLocks noGrp="1"/>
          </p:cNvSpPr>
          <p:nvPr>
            <p:ph type="dt" sz="quarter" idx="1"/>
          </p:nvPr>
        </p:nvSpPr>
        <p:spPr>
          <a:xfrm>
            <a:off x="4278962" y="0"/>
            <a:ext cx="3280684" cy="534238"/>
          </a:xfrm>
          <a:prstGeom prst="rect">
            <a:avLst/>
          </a:prstGeom>
          <a:noFill/>
          <a:ln>
            <a:noFill/>
          </a:ln>
        </p:spPr>
        <p:txBody>
          <a:bodyPr vert="horz" wrap="squar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390498AC-9FC0-4F4F-BB58-3E6269B7C7A7}" type="datetime1">
              <a:rPr lang="el-GR" sz="1400" b="0" i="0" u="none" strike="noStrike" kern="1200" cap="none" spc="0" baseline="0">
                <a:solidFill>
                  <a:srgbClr val="000000"/>
                </a:solidFill>
                <a:uFillTx/>
                <a:latin typeface="Arial" pitchFamily="18"/>
                <a:ea typeface="SimSun" pitchFamily="2"/>
                <a:cs typeface="Mangal" pitchFamily="2"/>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26/4/2013</a:t>
            </a:fld>
            <a:endParaRPr lang="el-GR" sz="1400" b="0" i="0" u="none" strike="noStrike" kern="1200" cap="none" spc="0" baseline="0">
              <a:solidFill>
                <a:srgbClr val="000000"/>
              </a:solidFill>
              <a:uFillTx/>
              <a:latin typeface="Arial" pitchFamily="18"/>
              <a:ea typeface="SimSun" pitchFamily="2"/>
              <a:cs typeface="Mangal" pitchFamily="2"/>
            </a:endParaRPr>
          </a:p>
        </p:txBody>
      </p:sp>
      <p:sp>
        <p:nvSpPr>
          <p:cNvPr id="4" name="Footer Placeholder 3"/>
          <p:cNvSpPr txBox="1">
            <a:spLocks noGrp="1"/>
          </p:cNvSpPr>
          <p:nvPr>
            <p:ph type="ftr" sz="quarter" idx="2"/>
          </p:nvPr>
        </p:nvSpPr>
        <p:spPr>
          <a:xfrm>
            <a:off x="0" y="10157402"/>
            <a:ext cx="3280684" cy="534238"/>
          </a:xfrm>
          <a:prstGeom prst="rect">
            <a:avLst/>
          </a:prstGeom>
          <a:noFill/>
          <a:ln>
            <a:noFill/>
          </a:ln>
        </p:spPr>
        <p:txBody>
          <a:bodyPr vert="horz" wrap="squar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l-GR" sz="1400" b="0" i="0" u="none" strike="noStrike" kern="1200" cap="none" spc="0" baseline="0">
              <a:solidFill>
                <a:srgbClr val="000000"/>
              </a:solidFill>
              <a:uFillTx/>
              <a:latin typeface="Arial" pitchFamily="18"/>
              <a:ea typeface="SimSun" pitchFamily="2"/>
              <a:cs typeface="Mangal" pitchFamily="2"/>
            </a:endParaRPr>
          </a:p>
        </p:txBody>
      </p:sp>
      <p:sp>
        <p:nvSpPr>
          <p:cNvPr id="5" name="Slide Number Placeholder 4"/>
          <p:cNvSpPr txBox="1">
            <a:spLocks noGrp="1"/>
          </p:cNvSpPr>
          <p:nvPr>
            <p:ph type="sldNum" sz="quarter" idx="3"/>
          </p:nvPr>
        </p:nvSpPr>
        <p:spPr>
          <a:xfrm>
            <a:off x="4278962" y="10157402"/>
            <a:ext cx="3280684" cy="534238"/>
          </a:xfrm>
          <a:prstGeom prst="rect">
            <a:avLst/>
          </a:prstGeom>
          <a:noFill/>
          <a:ln>
            <a:noFill/>
          </a:ln>
        </p:spPr>
        <p:txBody>
          <a:bodyPr vert="horz" wrap="squar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80C8D989-80F7-4E6A-96E9-E91B97BE2543}"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a:t>
            </a:fld>
            <a:endParaRPr lang="el-GR" sz="1400" b="0" i="0" u="none" strike="noStrike" kern="1200" cap="none" spc="0" baseline="0">
              <a:solidFill>
                <a:srgbClr val="000000"/>
              </a:solidFill>
              <a:uFillTx/>
              <a:latin typeface="Arial" pitchFamily="18"/>
              <a:ea typeface="SimSun" pitchFamily="2"/>
              <a:cs typeface="Mangal" pitchFamily="2"/>
            </a:endParaRPr>
          </a:p>
        </p:txBody>
      </p:sp>
    </p:spTree>
    <p:extLst>
      <p:ext uri="{BB962C8B-B14F-4D97-AF65-F5344CB8AC3E}">
        <p14:creationId xmlns:p14="http://schemas.microsoft.com/office/powerpoint/2010/main" val="1027882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Notes Placeholder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el-GR"/>
          </a:p>
        </p:txBody>
      </p:sp>
      <p:sp>
        <p:nvSpPr>
          <p:cNvPr id="4" name="Header Placeholder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rial" pitchFamily="2"/>
                <a:cs typeface="Tahoma" pitchFamily="2"/>
              </a:defRPr>
            </a:lvl1pPr>
          </a:lstStyle>
          <a:p>
            <a:pPr lvl="0"/>
            <a:endParaRPr lang="el-GR"/>
          </a:p>
        </p:txBody>
      </p:sp>
      <p:sp>
        <p:nvSpPr>
          <p:cNvPr id="5" name="Date Placeholder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rial" pitchFamily="2"/>
                <a:cs typeface="Tahoma" pitchFamily="2"/>
              </a:defRPr>
            </a:lvl1pPr>
          </a:lstStyle>
          <a:p>
            <a:pPr lvl="0"/>
            <a:fld id="{1EC36A1B-4C8B-4B2D-AB1C-48649320A27E}" type="datetime1">
              <a:rPr lang="el-GR"/>
              <a:pPr lvl="0"/>
              <a:t>26/4/2013</a:t>
            </a:fld>
            <a:endParaRPr lang="el-GR"/>
          </a:p>
        </p:txBody>
      </p:sp>
      <p:sp>
        <p:nvSpPr>
          <p:cNvPr id="6" name="Footer Placeholder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rial" pitchFamily="2"/>
                <a:cs typeface="Tahoma" pitchFamily="2"/>
              </a:defRPr>
            </a:lvl1pPr>
          </a:lstStyle>
          <a:p>
            <a:pPr lvl="0"/>
            <a:endParaRPr lang="el-GR"/>
          </a:p>
        </p:txBody>
      </p:sp>
      <p:sp>
        <p:nvSpPr>
          <p:cNvPr id="7" name="Slide Number Placeholder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rial" pitchFamily="2"/>
                <a:cs typeface="Tahoma" pitchFamily="2"/>
              </a:defRPr>
            </a:lvl1pPr>
          </a:lstStyle>
          <a:p>
            <a:pPr lvl="0"/>
            <a:fld id="{9C10D974-46E7-4CCA-8667-66C5C52F6635}" type="slidenum">
              <a:rPr/>
              <a:pPr lvl="0"/>
              <a:t>‹#›</a:t>
            </a:fld>
            <a:endParaRPr lang="el-GR"/>
          </a:p>
        </p:txBody>
      </p:sp>
    </p:spTree>
    <p:extLst>
      <p:ext uri="{BB962C8B-B14F-4D97-AF65-F5344CB8AC3E}">
        <p14:creationId xmlns:p14="http://schemas.microsoft.com/office/powerpoint/2010/main" val="2127089229"/>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l-GR" sz="2000" b="0" i="0" u="none" strike="noStrike" kern="1200" cap="none" spc="0" baseline="0">
        <a:solidFill>
          <a:srgbClr val="000000"/>
        </a:solidFill>
        <a:uFillTx/>
        <a:latin typeface="Arial" pitchFamily="18"/>
        <a:ea typeface="SimSun"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pPr lvl="0"/>
            <a:r>
              <a:rPr lang="en-US">
                <a:latin typeface="Calibri" pitchFamily="34"/>
              </a:rPr>
              <a:t>ref. Georgia Institute of Technology</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D2CC4-1426-42CD-98C4-F00EAF3B60DC}" type="slidenum">
              <a:rPr lang="en-US"/>
              <a:pPr/>
              <a:t>26</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l-GR"/>
              <a:t>Εδώ βλεπετε έναν χρηστη με το </a:t>
            </a:r>
            <a:r>
              <a:rPr lang="en-US"/>
              <a:t>googlemap kai fvtograafies poy exei sthn cache tou (aristera).</a:t>
            </a:r>
          </a:p>
          <a:p>
            <a:r>
              <a:rPr lang="en-US"/>
              <a:t>O xarths deixnei to ITE. Kai tis fwtografies poy kanome display tis exome parei apo ton exwteriko xwro.</a:t>
            </a:r>
          </a:p>
          <a:p>
            <a:r>
              <a:rPr lang="en-US"/>
              <a:t>Epishs, exei markarei mia perioxh (aspro tetragwno sthn kentrikh o8onh) gia to opoio psaxnei yliko. </a:t>
            </a:r>
          </a:p>
          <a:p>
            <a:r>
              <a:rPr lang="en-US"/>
              <a:t>Panw apo to tetragvno fainontai oi xrhstes pou einai “online” kai amesa prosvasimoi.</a:t>
            </a:r>
          </a:p>
          <a:p>
            <a:r>
              <a:rPr lang="en-US"/>
              <a:t>Gia paradeigma blepete ton xrhsth “Niko”.</a:t>
            </a:r>
          </a:p>
          <a:p>
            <a:r>
              <a:rPr lang="en-US"/>
              <a:t>Tha mporouse na yphrxan para polloi xrhstes, kai o xrhsths kanontas “scrolled” down to para8yro mporei na toys dei.</a:t>
            </a:r>
          </a:p>
          <a:p>
            <a:r>
              <a:rPr lang="en-US"/>
              <a:t>O kokkinos marker me to noymero panw tou, deixnei posa files yparxoun synedemena me auth thn 8esh, sthn opoia deixnei (o marker).</a:t>
            </a:r>
          </a:p>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BB6880E-7E75-4F22-BAED-6A836867A27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29</a:t>
            </a:fld>
            <a:endParaRPr lang="en-US" sz="1400" b="0" i="0" u="none" strike="noStrike" kern="1200" cap="none" spc="0" baseline="0">
              <a:solidFill>
                <a:srgbClr val="000000"/>
              </a:solidFill>
              <a:uFillTx/>
              <a:latin typeface="Times New Roman" pitchFamily="18"/>
              <a:ea typeface="Arial" pitchFamily="2"/>
              <a:cs typeface="Tahoma" pitchFamily="2"/>
            </a:endParaRPr>
          </a:p>
        </p:txBody>
      </p:sp>
      <p:sp>
        <p:nvSpPr>
          <p:cNvPr id="3" name="Slide Image Placeholder 2"/>
          <p:cNvSpPr>
            <a:spLocks noGrp="1" noRot="1" noChangeAspect="1"/>
          </p:cNvSpPr>
          <p:nvPr>
            <p:ph type="sldImg"/>
          </p:nvPr>
        </p:nvSpPr>
        <p:spPr>
          <a:xfrm>
            <a:off x="1106488" y="812800"/>
            <a:ext cx="5345112" cy="4008438"/>
          </a:xfrm>
        </p:spPr>
      </p:sp>
      <p:sp>
        <p:nvSpPr>
          <p:cNvPr id="4" name="Rectangle 3"/>
          <p:cNvSpPr txBox="1">
            <a:spLocks noGrp="1"/>
          </p:cNvSpPr>
          <p:nvPr>
            <p:ph type="body" sz="quarter" idx="1"/>
          </p:nvPr>
        </p:nvSpPr>
        <p:spPr>
          <a:xfrm>
            <a:off x="1007961" y="5078614"/>
            <a:ext cx="5543760" cy="4811316"/>
          </a:xfrm>
        </p:spPr>
        <p:txBody>
          <a:bodyPr/>
          <a:lstStyle/>
          <a:p>
            <a:pPr lvl="0"/>
            <a:r>
              <a:rPr lang="en-US"/>
              <a:t>As a starting point, we went through and came up with a set of key characteristics that distinguishes tiny networked devices from traditional architectures.  </a:t>
            </a:r>
          </a:p>
          <a:p>
            <a:pPr lvl="0"/>
            <a:endParaRPr lang="en-US"/>
          </a:p>
          <a:p>
            <a:pPr lvl="0"/>
            <a:r>
              <a:rPr lang="en-US"/>
              <a:t>The most obvious and fundamental is that these devices have serious constraints on their physical size and power consumption.  This make it impractical to have multiple device controllers for each I/O stream.  The traditional controller hierarchy seen in most systems must be replaced by a direct-to-device architecture where the single central processor communicates directly with the I/O device.  This is in contrast to having a specialized controller – such as a disk drive controller – buffer and preprocess data coming from the I/O device or disk head. </a:t>
            </a:r>
          </a:p>
          <a:p>
            <a:pPr lvl="0"/>
            <a:endParaRPr lang="en-US"/>
          </a:p>
          <a:p>
            <a:pPr lvl="0"/>
            <a:r>
              <a:rPr lang="en-US"/>
              <a:t>Additionally, the unsynchronized nature of the I/O streams forces the system to be capable of simultaneously dealing with multiple flows of data arriving in real time.  This fine grained concurrency is not required when there are dedicated controllers buffering the data streams.  This means that the system must be able to continually flow data through it, never shutting down one I/O channel to deal with another. In the case of taking sensor reading, the CPU must be capable of simultaneously reading in data off of the network or data packets will be lost.</a:t>
            </a:r>
          </a:p>
          <a:p>
            <a:pPr lvl="0"/>
            <a:endParaRPr lang="en-US"/>
          </a:p>
          <a:p>
            <a:pPr lvl="0"/>
            <a:r>
              <a:rPr lang="en-US"/>
              <a:t>A third unique characteristic is that these devices will be incredibly diverse.  Each sensor network will have a different purpose and will be customized to fit the task.  This will likely take the form of customized hardware platforms as well as applications specific software and protocols.  This forces a successful design to be highly modular so that system components can be composed together to efficiently meet the application's needs. Additionally, the divers array of hardware will vary what amount of functionality is provided by the hardware and what must be implemented in software.  A truly adaptive system must support this migration of the hardware/software boundary.  One device may have a hardware based bus controller while another may have to implement the bus protocols in software.</a:t>
            </a:r>
          </a:p>
          <a:p>
            <a:pPr lvl="0"/>
            <a:endParaRPr lang="en-US"/>
          </a:p>
          <a:p>
            <a:pPr lvl="0"/>
            <a:r>
              <a:rPr lang="en-US"/>
              <a:t>Finally, once deployed, these devices will be unattended and numerous.  This means that a system crash is most likely fatal.  The use cannot be expected to run around changing batteries once a week or resetting individual devices.  While the large number of devices provides natural redundancy, correlated failures due to software errors could be catastrophic. This makes robust operation a priority and narrow interface to well defined components is a tried and true method for achieving this.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4797"/>
            <a:ext cx="4571643" cy="342864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1"/>
            <a:ext cx="5345116" cy="4008436"/>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4797"/>
            <a:ext cx="4571643" cy="342864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6DA34AF-D491-4C20-8DCE-AFFEEBE8435E}" type="slidenum">
              <a:rPr lang="el-GR"/>
              <a:pPr/>
              <a:t>106</a:t>
            </a:fld>
            <a:endParaRPr lang="el-GR"/>
          </a:p>
        </p:txBody>
      </p:sp>
      <p:sp>
        <p:nvSpPr>
          <p:cNvPr id="72707" name="Rectangle 2"/>
          <p:cNvSpPr>
            <a:spLocks noGrp="1" noRot="1" noChangeAspect="1" noChangeArrowheads="1" noTextEdit="1"/>
          </p:cNvSpPr>
          <p:nvPr>
            <p:ph type="sldImg"/>
          </p:nvPr>
        </p:nvSpPr>
        <p:spPr>
          <a:xfrm>
            <a:off x="1106488" y="812800"/>
            <a:ext cx="5345112" cy="4008438"/>
          </a:xfrm>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06488" y="812800"/>
            <a:ext cx="5345112" cy="4008438"/>
          </a:xfrm>
        </p:spPr>
      </p:sp>
      <p:sp>
        <p:nvSpPr>
          <p:cNvPr id="3" name="Rectangle 3"/>
          <p:cNvSpPr txBox="1">
            <a:spLocks noGrp="1"/>
          </p:cNvSpPr>
          <p:nvPr>
            <p:ph type="body" sz="quarter" idx="1"/>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400"/>
            <a:ext cx="5486043" cy="4114800"/>
          </a:xfrm>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755651" y="2347914"/>
            <a:ext cx="8569327" cy="1620838"/>
          </a:xfrm>
        </p:spPr>
        <p:txBody>
          <a:bodyPr/>
          <a:lstStyle>
            <a:lvl1pPr>
              <a:defRPr lang="en-US"/>
            </a:lvl1pPr>
          </a:lstStyle>
          <a:p>
            <a:pPr lvl="0"/>
            <a:r>
              <a:rPr lang="en-US"/>
              <a:t>Click to edit Master title style</a:t>
            </a:r>
            <a:endParaRPr lang="el-GR"/>
          </a:p>
        </p:txBody>
      </p:sp>
      <p:sp>
        <p:nvSpPr>
          <p:cNvPr id="3" name="Subtitle 2"/>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en-US"/>
              <a:t>Click to edit Master subtitle style</a:t>
            </a:r>
            <a:endParaRPr lang="el-GR"/>
          </a:p>
        </p:txBody>
      </p:sp>
      <p:sp>
        <p:nvSpPr>
          <p:cNvPr id="4" name="Date Placeholder 3"/>
          <p:cNvSpPr txBox="1">
            <a:spLocks noGrp="1"/>
          </p:cNvSpPr>
          <p:nvPr>
            <p:ph type="dt" sz="half" idx="7"/>
          </p:nvPr>
        </p:nvSpPr>
        <p:spPr/>
        <p:txBody>
          <a:bodyPr/>
          <a:lstStyle>
            <a:lvl1pPr>
              <a:defRPr/>
            </a:lvl1pPr>
          </a:lstStyle>
          <a:p>
            <a:pPr lvl="0"/>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E37A1F98-EBEC-4D91-BC9F-7C403DF34AB0}" type="slidenum">
              <a:rPr/>
              <a:pPr lvl="0"/>
              <a:t>‹#›</a:t>
            </a:fld>
            <a:endParaRPr lang="el-GR"/>
          </a:p>
        </p:txBody>
      </p:sp>
    </p:spTree>
    <p:extLst>
      <p:ext uri="{BB962C8B-B14F-4D97-AF65-F5344CB8AC3E}">
        <p14:creationId xmlns:p14="http://schemas.microsoft.com/office/powerpoint/2010/main" val="109291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txBox="1">
            <a:spLocks noGrp="1"/>
          </p:cNvSpPr>
          <p:nvPr>
            <p:ph type="dt" sz="half" idx="7"/>
          </p:nvPr>
        </p:nvSpPr>
        <p:spPr/>
        <p:txBody>
          <a:bodyPr/>
          <a:lstStyle>
            <a:lvl1pPr>
              <a:defRPr/>
            </a:lvl1pPr>
          </a:lstStyle>
          <a:p>
            <a:pPr lvl="0"/>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696974E8-900D-47FE-86E7-AEE69C5B0B2C}" type="slidenum">
              <a:rPr/>
              <a:pPr lvl="0"/>
              <a:t>‹#›</a:t>
            </a:fld>
            <a:endParaRPr lang="el-GR"/>
          </a:p>
        </p:txBody>
      </p:sp>
    </p:spTree>
    <p:extLst>
      <p:ext uri="{BB962C8B-B14F-4D97-AF65-F5344CB8AC3E}">
        <p14:creationId xmlns:p14="http://schemas.microsoft.com/office/powerpoint/2010/main" val="27500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308854" y="301623"/>
            <a:ext cx="2266953" cy="6456358"/>
          </a:xfrm>
        </p:spPr>
        <p:txBody>
          <a:bodyPr vert="eaVert"/>
          <a:lstStyle>
            <a:lvl1pPr>
              <a:defRPr lang="en-US"/>
            </a:lvl1pPr>
          </a:lstStyle>
          <a:p>
            <a:pPr lvl="0"/>
            <a:r>
              <a:rPr lang="en-US"/>
              <a:t>Click to edit Master title style</a:t>
            </a:r>
            <a:endParaRPr lang="el-GR"/>
          </a:p>
        </p:txBody>
      </p:sp>
      <p:sp>
        <p:nvSpPr>
          <p:cNvPr id="3" name="Vertical Text Placeholder 2"/>
          <p:cNvSpPr txBox="1">
            <a:spLocks noGrp="1"/>
          </p:cNvSpPr>
          <p:nvPr>
            <p:ph type="body" orient="vert" idx="1"/>
          </p:nvPr>
        </p:nvSpPr>
        <p:spPr>
          <a:xfrm>
            <a:off x="503240" y="301623"/>
            <a:ext cx="6653210" cy="645635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txBox="1">
            <a:spLocks noGrp="1"/>
          </p:cNvSpPr>
          <p:nvPr>
            <p:ph type="dt" sz="half" idx="7"/>
          </p:nvPr>
        </p:nvSpPr>
        <p:spPr/>
        <p:txBody>
          <a:bodyPr/>
          <a:lstStyle>
            <a:lvl1pPr>
              <a:defRPr/>
            </a:lvl1pPr>
          </a:lstStyle>
          <a:p>
            <a:pPr lvl="0"/>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983DA140-E57C-4F6B-9E1F-D00C6AA1A133}" type="slidenum">
              <a:rPr/>
              <a:pPr lvl="0"/>
              <a:t>‹#›</a:t>
            </a:fld>
            <a:endParaRPr lang="el-GR"/>
          </a:p>
        </p:txBody>
      </p:sp>
    </p:spTree>
    <p:extLst>
      <p:ext uri="{BB962C8B-B14F-4D97-AF65-F5344CB8AC3E}">
        <p14:creationId xmlns:p14="http://schemas.microsoft.com/office/powerpoint/2010/main" val="674716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755651" y="2347914"/>
            <a:ext cx="8569327" cy="1620838"/>
          </a:xfrm>
        </p:spPr>
        <p:txBody>
          <a:bodyPr/>
          <a:lstStyle>
            <a:lvl1pPr>
              <a:defRPr lang="en-US"/>
            </a:lvl1pPr>
          </a:lstStyle>
          <a:p>
            <a:pPr lvl="0"/>
            <a:r>
              <a:rPr lang="en-US"/>
              <a:t>Click to edit Master title style</a:t>
            </a:r>
            <a:endParaRPr lang="el-GR"/>
          </a:p>
        </p:txBody>
      </p:sp>
      <p:sp>
        <p:nvSpPr>
          <p:cNvPr id="3" name="Subtitle 2"/>
          <p:cNvSpPr txBox="1">
            <a:spLocks noGrp="1"/>
          </p:cNvSpPr>
          <p:nvPr>
            <p:ph type="subTitle" idx="1"/>
          </p:nvPr>
        </p:nvSpPr>
        <p:spPr>
          <a:xfrm>
            <a:off x="1512883" y="4283077"/>
            <a:ext cx="7056433" cy="1931990"/>
          </a:xfrm>
        </p:spPr>
        <p:txBody>
          <a:bodyPr anchorCtr="1"/>
          <a:lstStyle>
            <a:lvl1pPr marL="0" indent="0" algn="ctr">
              <a:buNone/>
              <a:defRPr lang="en-US">
                <a:solidFill>
                  <a:srgbClr val="898989"/>
                </a:solidFill>
              </a:defRPr>
            </a:lvl1pPr>
          </a:lstStyle>
          <a:p>
            <a:pPr lvl="0"/>
            <a:r>
              <a:rPr lang="en-US"/>
              <a:t>Click to edit Master subtitle style</a:t>
            </a:r>
            <a:endParaRPr lang="el-GR"/>
          </a:p>
        </p:txBody>
      </p:sp>
      <p:sp>
        <p:nvSpPr>
          <p:cNvPr id="4" name="Date Placeholder 3"/>
          <p:cNvSpPr txBox="1">
            <a:spLocks noGrp="1"/>
          </p:cNvSpPr>
          <p:nvPr>
            <p:ph type="dt" sz="half" idx="7"/>
          </p:nvPr>
        </p:nvSpPr>
        <p:spPr/>
        <p:txBody>
          <a:bodyPr/>
          <a:lstStyle>
            <a:lvl1pPr>
              <a:defRPr/>
            </a:lvl1pPr>
          </a:lstStyle>
          <a:p>
            <a:pPr lvl="0"/>
            <a:fld id="{AA8878F0-A017-4365-BDB6-9A430B0D0D6C}" type="datetime1">
              <a:rPr lang="el-GR"/>
              <a:pPr lvl="0"/>
              <a:t>26/4/2013</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BEC7FE93-CF97-45B5-90C1-7E79807CF080}" type="slidenum">
              <a:rPr/>
              <a:pPr lvl="0"/>
              <a:t>‹#›</a:t>
            </a:fld>
            <a:endParaRPr lang="el-GR"/>
          </a:p>
        </p:txBody>
      </p:sp>
    </p:spTree>
    <p:extLst>
      <p:ext uri="{BB962C8B-B14F-4D97-AF65-F5344CB8AC3E}">
        <p14:creationId xmlns:p14="http://schemas.microsoft.com/office/powerpoint/2010/main" val="227648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Content Placeholder 2"/>
          <p:cNvSpPr txBox="1">
            <a:spLocks noGrp="1"/>
          </p:cNvSpPr>
          <p:nvPr>
            <p:ph idx="1"/>
          </p:nvPr>
        </p:nvSpPr>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txBox="1">
            <a:spLocks noGrp="1"/>
          </p:cNvSpPr>
          <p:nvPr>
            <p:ph type="dt" sz="half" idx="7"/>
          </p:nvPr>
        </p:nvSpPr>
        <p:spPr/>
        <p:txBody>
          <a:bodyPr/>
          <a:lstStyle>
            <a:lvl1pPr>
              <a:defRPr/>
            </a:lvl1pPr>
          </a:lstStyle>
          <a:p>
            <a:pPr lvl="0"/>
            <a:fld id="{0FD589DD-B56A-4ED0-BD09-02C66F752E60}" type="datetime1">
              <a:rPr lang="el-GR"/>
              <a:pPr lvl="0"/>
              <a:t>26/4/2013</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4F48497C-6338-492A-8234-60E6B8B96102}" type="slidenum">
              <a:rPr/>
              <a:pPr lvl="0"/>
              <a:t>‹#›</a:t>
            </a:fld>
            <a:endParaRPr lang="el-GR"/>
          </a:p>
        </p:txBody>
      </p:sp>
    </p:spTree>
    <p:extLst>
      <p:ext uri="{BB962C8B-B14F-4D97-AF65-F5344CB8AC3E}">
        <p14:creationId xmlns:p14="http://schemas.microsoft.com/office/powerpoint/2010/main" val="3038725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96927" y="4857749"/>
            <a:ext cx="8567735" cy="1501773"/>
          </a:xfrm>
        </p:spPr>
        <p:txBody>
          <a:bodyPr anchorCtr="0"/>
          <a:lstStyle>
            <a:lvl1pPr algn="l">
              <a:defRPr lang="en-US" sz="4000" b="1" cap="all"/>
            </a:lvl1pPr>
          </a:lstStyle>
          <a:p>
            <a:pPr lvl="0"/>
            <a:r>
              <a:rPr lang="en-US"/>
              <a:t>Click to edit Master title style</a:t>
            </a:r>
            <a:endParaRPr lang="el-GR"/>
          </a:p>
        </p:txBody>
      </p:sp>
      <p:sp>
        <p:nvSpPr>
          <p:cNvPr id="3" name="Text Placeholder 2"/>
          <p:cNvSpPr txBox="1">
            <a:spLocks noGrp="1"/>
          </p:cNvSpPr>
          <p:nvPr>
            <p:ph type="body" idx="1"/>
          </p:nvPr>
        </p:nvSpPr>
        <p:spPr>
          <a:xfrm>
            <a:off x="796927" y="3203572"/>
            <a:ext cx="8567735" cy="1654177"/>
          </a:xfrm>
        </p:spPr>
        <p:txBody>
          <a:bodyPr anchor="b"/>
          <a:lstStyle>
            <a:lvl1pPr marL="0" indent="0">
              <a:buNone/>
              <a:defRPr lang="en-US"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38DD1BFF-3DB3-4571-B6FF-FA0D6101474C}" type="datetime1">
              <a:rPr lang="el-GR"/>
              <a:pPr lvl="0"/>
              <a:t>26/4/2013</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6F5CE2C5-844F-40C7-839F-AC96B2A8F808}" type="slidenum">
              <a:rPr/>
              <a:pPr lvl="0"/>
              <a:t>‹#›</a:t>
            </a:fld>
            <a:endParaRPr lang="el-GR"/>
          </a:p>
        </p:txBody>
      </p:sp>
    </p:spTree>
    <p:extLst>
      <p:ext uri="{BB962C8B-B14F-4D97-AF65-F5344CB8AC3E}">
        <p14:creationId xmlns:p14="http://schemas.microsoft.com/office/powerpoint/2010/main" val="147639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Content Placeholder 2"/>
          <p:cNvSpPr txBox="1">
            <a:spLocks noGrp="1"/>
          </p:cNvSpPr>
          <p:nvPr>
            <p:ph idx="1"/>
          </p:nvPr>
        </p:nvSpPr>
        <p:spPr>
          <a:xfrm>
            <a:off x="457200" y="1600200"/>
            <a:ext cx="4038603" cy="4525959"/>
          </a:xfrm>
        </p:spPr>
        <p:txBody>
          <a:bodyPr/>
          <a:lstStyle>
            <a:lvl1pPr>
              <a:defRPr lang="en-US" sz="2800"/>
            </a:lvl1pPr>
            <a:lvl2pPr>
              <a:defRPr lang="en-US"/>
            </a:lvl2pPr>
            <a:lvl3pPr>
              <a:defRPr lang="en-US"/>
            </a:lvl3pPr>
            <a:lvl4pPr>
              <a:defRPr lang="en-US" sz="1800"/>
            </a:lvl4pPr>
            <a:lvl5pPr>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txBox="1">
            <a:spLocks noGrp="1"/>
          </p:cNvSpPr>
          <p:nvPr>
            <p:ph idx="2"/>
          </p:nvPr>
        </p:nvSpPr>
        <p:spPr>
          <a:xfrm>
            <a:off x="4648196" y="1600200"/>
            <a:ext cx="4038603" cy="4525959"/>
          </a:xfrm>
        </p:spPr>
        <p:txBody>
          <a:bodyPr/>
          <a:lstStyle>
            <a:lvl1pPr>
              <a:defRPr lang="en-US" sz="2800"/>
            </a:lvl1pPr>
            <a:lvl2pPr>
              <a:defRPr lang="en-US"/>
            </a:lvl2pPr>
            <a:lvl3pPr>
              <a:defRPr lang="en-US"/>
            </a:lvl3pPr>
            <a:lvl4pPr>
              <a:defRPr lang="en-US" sz="1800"/>
            </a:lvl4pPr>
            <a:lvl5pPr>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txBox="1">
            <a:spLocks noGrp="1"/>
          </p:cNvSpPr>
          <p:nvPr>
            <p:ph type="dt" sz="half" idx="7"/>
          </p:nvPr>
        </p:nvSpPr>
        <p:spPr/>
        <p:txBody>
          <a:bodyPr/>
          <a:lstStyle>
            <a:lvl1pPr>
              <a:defRPr/>
            </a:lvl1pPr>
          </a:lstStyle>
          <a:p>
            <a:pPr lvl="0"/>
            <a:fld id="{437DAEF1-5066-408D-90C6-EC2427883B89}" type="datetime1">
              <a:rPr lang="el-GR"/>
              <a:pPr lvl="0"/>
              <a:t>26/4/2013</a:t>
            </a:fld>
            <a:endParaRPr lang="el-GR"/>
          </a:p>
        </p:txBody>
      </p:sp>
      <p:sp>
        <p:nvSpPr>
          <p:cNvPr id="6" name="Footer Placeholder 5"/>
          <p:cNvSpPr txBox="1">
            <a:spLocks noGrp="1"/>
          </p:cNvSpPr>
          <p:nvPr>
            <p:ph type="ftr" sz="quarter" idx="9"/>
          </p:nvPr>
        </p:nvSpPr>
        <p:spPr/>
        <p:txBody>
          <a:bodyPr/>
          <a:lstStyle>
            <a:lvl1pPr>
              <a:defRPr/>
            </a:lvl1pPr>
          </a:lstStyle>
          <a:p>
            <a:pPr lvl="0"/>
            <a:endParaRPr lang="el-GR"/>
          </a:p>
        </p:txBody>
      </p:sp>
      <p:sp>
        <p:nvSpPr>
          <p:cNvPr id="7" name="Slide Number Placeholder 6"/>
          <p:cNvSpPr txBox="1">
            <a:spLocks noGrp="1"/>
          </p:cNvSpPr>
          <p:nvPr>
            <p:ph type="sldNum" sz="quarter" idx="8"/>
          </p:nvPr>
        </p:nvSpPr>
        <p:spPr/>
        <p:txBody>
          <a:bodyPr/>
          <a:lstStyle>
            <a:lvl1pPr>
              <a:defRPr/>
            </a:lvl1pPr>
          </a:lstStyle>
          <a:p>
            <a:pPr lvl="0"/>
            <a:fld id="{762256F4-E2C4-4DFF-85EC-A73EE2072403}" type="slidenum">
              <a:rPr/>
              <a:pPr lvl="0"/>
              <a:t>‹#›</a:t>
            </a:fld>
            <a:endParaRPr lang="el-GR"/>
          </a:p>
        </p:txBody>
      </p:sp>
    </p:spTree>
    <p:extLst>
      <p:ext uri="{BB962C8B-B14F-4D97-AF65-F5344CB8AC3E}">
        <p14:creationId xmlns:p14="http://schemas.microsoft.com/office/powerpoint/2010/main" val="186405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04821" y="303215"/>
            <a:ext cx="9072567" cy="1258891"/>
          </a:xfrm>
        </p:spPr>
        <p:txBody>
          <a:bodyPr/>
          <a:lstStyle>
            <a:lvl1pPr>
              <a:defRPr lang="en-US"/>
            </a:lvl1pPr>
          </a:lstStyle>
          <a:p>
            <a:pPr lvl="0"/>
            <a:r>
              <a:rPr lang="en-US"/>
              <a:t>Click to edit Master title style</a:t>
            </a:r>
            <a:endParaRPr lang="el-GR"/>
          </a:p>
        </p:txBody>
      </p:sp>
      <p:sp>
        <p:nvSpPr>
          <p:cNvPr id="3" name="Text Placeholder 2"/>
          <p:cNvSpPr txBox="1">
            <a:spLocks noGrp="1"/>
          </p:cNvSpPr>
          <p:nvPr>
            <p:ph type="body" idx="1"/>
          </p:nvPr>
        </p:nvSpPr>
        <p:spPr>
          <a:xfrm>
            <a:off x="504821" y="1692270"/>
            <a:ext cx="4452935" cy="704846"/>
          </a:xfrm>
        </p:spPr>
        <p:txBody>
          <a:bodyPr anchor="b"/>
          <a:lstStyle>
            <a:lvl1pPr marL="0" indent="0">
              <a:buNone/>
              <a:defRPr lang="en-US" sz="2400" b="1"/>
            </a:lvl1pPr>
          </a:lstStyle>
          <a:p>
            <a:pPr lvl="0"/>
            <a:r>
              <a:rPr lang="en-US"/>
              <a:t>Click to edit Master text styles</a:t>
            </a:r>
          </a:p>
        </p:txBody>
      </p:sp>
      <p:sp>
        <p:nvSpPr>
          <p:cNvPr id="4" name="Content Placeholder 3"/>
          <p:cNvSpPr txBox="1">
            <a:spLocks noGrp="1"/>
          </p:cNvSpPr>
          <p:nvPr>
            <p:ph idx="2"/>
          </p:nvPr>
        </p:nvSpPr>
        <p:spPr>
          <a:xfrm>
            <a:off x="504821" y="2397127"/>
            <a:ext cx="4452935" cy="4356101"/>
          </a:xfrm>
        </p:spPr>
        <p:txBody>
          <a:bodyPr/>
          <a:lstStyle>
            <a:lvl1pPr>
              <a:defRPr lang="en-US" sz="2400"/>
            </a:lvl1pPr>
            <a:lvl2pPr>
              <a:defRPr lang="en-US" sz="2000"/>
            </a:lvl2pPr>
            <a:lvl3pPr>
              <a:defRPr lang="en-US" sz="1800"/>
            </a:lvl3pPr>
            <a:lvl4pPr>
              <a:defRPr lang="en-US" sz="1600"/>
            </a:lvl4pPr>
            <a:lvl5pPr>
              <a:defRPr lang="en-US"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txBox="1">
            <a:spLocks noGrp="1"/>
          </p:cNvSpPr>
          <p:nvPr>
            <p:ph type="body" idx="3"/>
          </p:nvPr>
        </p:nvSpPr>
        <p:spPr>
          <a:xfrm>
            <a:off x="5121270" y="1692270"/>
            <a:ext cx="4456108" cy="704846"/>
          </a:xfrm>
        </p:spPr>
        <p:txBody>
          <a:bodyPr anchor="b"/>
          <a:lstStyle>
            <a:lvl1pPr marL="0" indent="0">
              <a:buNone/>
              <a:defRPr lang="en-US" sz="2400" b="1"/>
            </a:lvl1pPr>
          </a:lstStyle>
          <a:p>
            <a:pPr lvl="0"/>
            <a:r>
              <a:rPr lang="en-US"/>
              <a:t>Click to edit Master text styles</a:t>
            </a:r>
          </a:p>
        </p:txBody>
      </p:sp>
      <p:sp>
        <p:nvSpPr>
          <p:cNvPr id="6" name="Content Placeholder 5"/>
          <p:cNvSpPr txBox="1">
            <a:spLocks noGrp="1"/>
          </p:cNvSpPr>
          <p:nvPr>
            <p:ph idx="4"/>
          </p:nvPr>
        </p:nvSpPr>
        <p:spPr>
          <a:xfrm>
            <a:off x="5121270" y="2397127"/>
            <a:ext cx="4456108" cy="4356101"/>
          </a:xfrm>
        </p:spPr>
        <p:txBody>
          <a:bodyPr/>
          <a:lstStyle>
            <a:lvl1pPr>
              <a:defRPr lang="en-US" sz="2400"/>
            </a:lvl1pPr>
            <a:lvl2pPr>
              <a:defRPr lang="en-US" sz="2000"/>
            </a:lvl2pPr>
            <a:lvl3pPr>
              <a:defRPr lang="en-US" sz="1800"/>
            </a:lvl3pPr>
            <a:lvl4pPr>
              <a:defRPr lang="en-US" sz="1600"/>
            </a:lvl4pPr>
            <a:lvl5pPr>
              <a:defRPr lang="en-US"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txBox="1">
            <a:spLocks noGrp="1"/>
          </p:cNvSpPr>
          <p:nvPr>
            <p:ph type="dt" sz="half" idx="7"/>
          </p:nvPr>
        </p:nvSpPr>
        <p:spPr/>
        <p:txBody>
          <a:bodyPr/>
          <a:lstStyle>
            <a:lvl1pPr>
              <a:defRPr/>
            </a:lvl1pPr>
          </a:lstStyle>
          <a:p>
            <a:pPr lvl="0"/>
            <a:fld id="{76792CD9-F0A8-4AFB-8F9B-D698052DE671}" type="datetime1">
              <a:rPr lang="el-GR"/>
              <a:pPr lvl="0"/>
              <a:t>26/4/2013</a:t>
            </a:fld>
            <a:endParaRPr lang="el-GR"/>
          </a:p>
        </p:txBody>
      </p:sp>
      <p:sp>
        <p:nvSpPr>
          <p:cNvPr id="8" name="Footer Placeholder 7"/>
          <p:cNvSpPr txBox="1">
            <a:spLocks noGrp="1"/>
          </p:cNvSpPr>
          <p:nvPr>
            <p:ph type="ftr" sz="quarter" idx="9"/>
          </p:nvPr>
        </p:nvSpPr>
        <p:spPr/>
        <p:txBody>
          <a:bodyPr/>
          <a:lstStyle>
            <a:lvl1pPr>
              <a:defRPr/>
            </a:lvl1pPr>
          </a:lstStyle>
          <a:p>
            <a:pPr lvl="0"/>
            <a:endParaRPr lang="el-GR"/>
          </a:p>
        </p:txBody>
      </p:sp>
      <p:sp>
        <p:nvSpPr>
          <p:cNvPr id="9" name="Slide Number Placeholder 8"/>
          <p:cNvSpPr txBox="1">
            <a:spLocks noGrp="1"/>
          </p:cNvSpPr>
          <p:nvPr>
            <p:ph type="sldNum" sz="quarter" idx="8"/>
          </p:nvPr>
        </p:nvSpPr>
        <p:spPr/>
        <p:txBody>
          <a:bodyPr/>
          <a:lstStyle>
            <a:lvl1pPr>
              <a:defRPr/>
            </a:lvl1pPr>
          </a:lstStyle>
          <a:p>
            <a:pPr lvl="0"/>
            <a:fld id="{BC8FBD61-8430-4CDF-9186-533824CB8FDA}" type="slidenum">
              <a:rPr/>
              <a:pPr lvl="0"/>
              <a:t>‹#›</a:t>
            </a:fld>
            <a:endParaRPr lang="el-GR"/>
          </a:p>
        </p:txBody>
      </p:sp>
    </p:spTree>
    <p:extLst>
      <p:ext uri="{BB962C8B-B14F-4D97-AF65-F5344CB8AC3E}">
        <p14:creationId xmlns:p14="http://schemas.microsoft.com/office/powerpoint/2010/main" val="126259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Date Placeholder 2"/>
          <p:cNvSpPr txBox="1">
            <a:spLocks noGrp="1"/>
          </p:cNvSpPr>
          <p:nvPr>
            <p:ph type="dt" sz="half" idx="7"/>
          </p:nvPr>
        </p:nvSpPr>
        <p:spPr/>
        <p:txBody>
          <a:bodyPr/>
          <a:lstStyle>
            <a:lvl1pPr>
              <a:defRPr/>
            </a:lvl1pPr>
          </a:lstStyle>
          <a:p>
            <a:pPr lvl="0"/>
            <a:fld id="{D3A41886-AF17-4157-B9C3-5E19062F8920}" type="datetime1">
              <a:rPr lang="el-GR"/>
              <a:pPr lvl="0"/>
              <a:t>26/4/2013</a:t>
            </a:fld>
            <a:endParaRPr lang="el-GR"/>
          </a:p>
        </p:txBody>
      </p:sp>
      <p:sp>
        <p:nvSpPr>
          <p:cNvPr id="4" name="Footer Placeholder 3"/>
          <p:cNvSpPr txBox="1">
            <a:spLocks noGrp="1"/>
          </p:cNvSpPr>
          <p:nvPr>
            <p:ph type="ftr" sz="quarter" idx="9"/>
          </p:nvPr>
        </p:nvSpPr>
        <p:spPr/>
        <p:txBody>
          <a:bodyPr/>
          <a:lstStyle>
            <a:lvl1pPr>
              <a:defRPr/>
            </a:lvl1pPr>
          </a:lstStyle>
          <a:p>
            <a:pPr lvl="0"/>
            <a:endParaRPr lang="el-GR"/>
          </a:p>
        </p:txBody>
      </p:sp>
      <p:sp>
        <p:nvSpPr>
          <p:cNvPr id="5" name="Slide Number Placeholder 4"/>
          <p:cNvSpPr txBox="1">
            <a:spLocks noGrp="1"/>
          </p:cNvSpPr>
          <p:nvPr>
            <p:ph type="sldNum" sz="quarter" idx="8"/>
          </p:nvPr>
        </p:nvSpPr>
        <p:spPr/>
        <p:txBody>
          <a:bodyPr/>
          <a:lstStyle>
            <a:lvl1pPr>
              <a:defRPr/>
            </a:lvl1pPr>
          </a:lstStyle>
          <a:p>
            <a:pPr lvl="0"/>
            <a:fld id="{8C1C6FEC-DF69-462D-BEE6-B705A716AD06}" type="slidenum">
              <a:rPr/>
              <a:pPr lvl="0"/>
              <a:t>‹#›</a:t>
            </a:fld>
            <a:endParaRPr lang="el-GR"/>
          </a:p>
        </p:txBody>
      </p:sp>
    </p:spTree>
    <p:extLst>
      <p:ext uri="{BB962C8B-B14F-4D97-AF65-F5344CB8AC3E}">
        <p14:creationId xmlns:p14="http://schemas.microsoft.com/office/powerpoint/2010/main" val="35837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4FACFF79-840A-4A0F-ABD9-0ACE04F22FB6}" type="datetime1">
              <a:rPr lang="el-GR"/>
              <a:pPr lvl="0"/>
              <a:t>26/4/2013</a:t>
            </a:fld>
            <a:endParaRPr lang="el-GR"/>
          </a:p>
        </p:txBody>
      </p:sp>
      <p:sp>
        <p:nvSpPr>
          <p:cNvPr id="3" name="Footer Placeholder 2"/>
          <p:cNvSpPr txBox="1">
            <a:spLocks noGrp="1"/>
          </p:cNvSpPr>
          <p:nvPr>
            <p:ph type="ftr" sz="quarter" idx="9"/>
          </p:nvPr>
        </p:nvSpPr>
        <p:spPr/>
        <p:txBody>
          <a:bodyPr/>
          <a:lstStyle>
            <a:lvl1pPr>
              <a:defRPr/>
            </a:lvl1pPr>
          </a:lstStyle>
          <a:p>
            <a:pPr lvl="0"/>
            <a:endParaRPr lang="el-GR"/>
          </a:p>
        </p:txBody>
      </p:sp>
      <p:sp>
        <p:nvSpPr>
          <p:cNvPr id="4" name="Slide Number Placeholder 3"/>
          <p:cNvSpPr txBox="1">
            <a:spLocks noGrp="1"/>
          </p:cNvSpPr>
          <p:nvPr>
            <p:ph type="sldNum" sz="quarter" idx="8"/>
          </p:nvPr>
        </p:nvSpPr>
        <p:spPr/>
        <p:txBody>
          <a:bodyPr/>
          <a:lstStyle>
            <a:lvl1pPr>
              <a:defRPr/>
            </a:lvl1pPr>
          </a:lstStyle>
          <a:p>
            <a:pPr lvl="0"/>
            <a:fld id="{41C4E677-2FCF-45B0-BDEE-95F21756DECE}" type="slidenum">
              <a:rPr/>
              <a:pPr lvl="0"/>
              <a:t>‹#›</a:t>
            </a:fld>
            <a:endParaRPr lang="el-GR"/>
          </a:p>
        </p:txBody>
      </p:sp>
    </p:spTree>
    <p:extLst>
      <p:ext uri="{BB962C8B-B14F-4D97-AF65-F5344CB8AC3E}">
        <p14:creationId xmlns:p14="http://schemas.microsoft.com/office/powerpoint/2010/main" val="3821220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504821" y="301623"/>
            <a:ext cx="3316291" cy="1279529"/>
          </a:xfrm>
        </p:spPr>
        <p:txBody>
          <a:bodyPr anchor="b" anchorCtr="0"/>
          <a:lstStyle>
            <a:lvl1pPr algn="l">
              <a:defRPr lang="en-US" sz="2000" b="1"/>
            </a:lvl1pPr>
          </a:lstStyle>
          <a:p>
            <a:pPr lvl="0"/>
            <a:r>
              <a:rPr lang="en-US"/>
              <a:t>Click to edit Master title style</a:t>
            </a:r>
            <a:endParaRPr lang="el-GR"/>
          </a:p>
        </p:txBody>
      </p:sp>
      <p:sp>
        <p:nvSpPr>
          <p:cNvPr id="3" name="Content Placeholder 2"/>
          <p:cNvSpPr txBox="1">
            <a:spLocks noGrp="1"/>
          </p:cNvSpPr>
          <p:nvPr>
            <p:ph idx="1"/>
          </p:nvPr>
        </p:nvSpPr>
        <p:spPr>
          <a:xfrm>
            <a:off x="3941758" y="301623"/>
            <a:ext cx="5635620" cy="6451604"/>
          </a:xfrm>
        </p:spPr>
        <p:txBody>
          <a:bodyPr/>
          <a:lstStyle>
            <a:lvl1pPr>
              <a:defRPr lang="en-US"/>
            </a:lvl1pPr>
            <a:lvl2pPr>
              <a:defRPr lang="en-US" sz="2800"/>
            </a:lvl2pPr>
            <a:lvl3pPr>
              <a:defRPr lang="en-US" sz="2400"/>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txBox="1">
            <a:spLocks noGrp="1"/>
          </p:cNvSpPr>
          <p:nvPr>
            <p:ph type="body" idx="2"/>
          </p:nvPr>
        </p:nvSpPr>
        <p:spPr>
          <a:xfrm>
            <a:off x="504821" y="1581153"/>
            <a:ext cx="3316291" cy="5172075"/>
          </a:xfrm>
        </p:spPr>
        <p:txBody>
          <a:bodyPr/>
          <a:lstStyle>
            <a:lvl1pPr marL="0" indent="0">
              <a:buNone/>
              <a:defRPr lang="en-US"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686E2C3C-61E3-4779-B4EE-1C906E67BAA9}" type="datetime1">
              <a:rPr lang="el-GR"/>
              <a:pPr lvl="0"/>
              <a:t>26/4/2013</a:t>
            </a:fld>
            <a:endParaRPr lang="el-GR"/>
          </a:p>
        </p:txBody>
      </p:sp>
      <p:sp>
        <p:nvSpPr>
          <p:cNvPr id="6" name="Footer Placeholder 5"/>
          <p:cNvSpPr txBox="1">
            <a:spLocks noGrp="1"/>
          </p:cNvSpPr>
          <p:nvPr>
            <p:ph type="ftr" sz="quarter" idx="9"/>
          </p:nvPr>
        </p:nvSpPr>
        <p:spPr/>
        <p:txBody>
          <a:bodyPr/>
          <a:lstStyle>
            <a:lvl1pPr>
              <a:defRPr/>
            </a:lvl1pPr>
          </a:lstStyle>
          <a:p>
            <a:pPr lvl="0"/>
            <a:endParaRPr lang="el-GR"/>
          </a:p>
        </p:txBody>
      </p:sp>
      <p:sp>
        <p:nvSpPr>
          <p:cNvPr id="7" name="Slide Number Placeholder 6"/>
          <p:cNvSpPr txBox="1">
            <a:spLocks noGrp="1"/>
          </p:cNvSpPr>
          <p:nvPr>
            <p:ph type="sldNum" sz="quarter" idx="8"/>
          </p:nvPr>
        </p:nvSpPr>
        <p:spPr/>
        <p:txBody>
          <a:bodyPr/>
          <a:lstStyle>
            <a:lvl1pPr>
              <a:defRPr/>
            </a:lvl1pPr>
          </a:lstStyle>
          <a:p>
            <a:pPr lvl="0"/>
            <a:fld id="{F5672380-59BA-4955-81D7-2789ED836451}" type="slidenum">
              <a:rPr/>
              <a:pPr lvl="0"/>
              <a:t>‹#›</a:t>
            </a:fld>
            <a:endParaRPr lang="el-GR"/>
          </a:p>
        </p:txBody>
      </p:sp>
    </p:spTree>
    <p:extLst>
      <p:ext uri="{BB962C8B-B14F-4D97-AF65-F5344CB8AC3E}">
        <p14:creationId xmlns:p14="http://schemas.microsoft.com/office/powerpoint/2010/main" val="66130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txBox="1">
            <a:spLocks noGrp="1"/>
          </p:cNvSpPr>
          <p:nvPr>
            <p:ph type="dt" sz="half" idx="7"/>
          </p:nvPr>
        </p:nvSpPr>
        <p:spPr/>
        <p:txBody>
          <a:bodyPr/>
          <a:lstStyle>
            <a:lvl1pPr>
              <a:defRPr/>
            </a:lvl1pPr>
          </a:lstStyle>
          <a:p>
            <a:pPr lvl="0"/>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5FD0AF09-DFC9-486F-9582-6C90DD740FA7}" type="slidenum">
              <a:rPr/>
              <a:pPr lvl="0"/>
              <a:t>‹#›</a:t>
            </a:fld>
            <a:endParaRPr lang="el-GR"/>
          </a:p>
        </p:txBody>
      </p:sp>
    </p:spTree>
    <p:extLst>
      <p:ext uri="{BB962C8B-B14F-4D97-AF65-F5344CB8AC3E}">
        <p14:creationId xmlns:p14="http://schemas.microsoft.com/office/powerpoint/2010/main" val="125372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976439" y="5291139"/>
            <a:ext cx="6048371" cy="625477"/>
          </a:xfrm>
        </p:spPr>
        <p:txBody>
          <a:bodyPr anchor="b" anchorCtr="0"/>
          <a:lstStyle>
            <a:lvl1pPr algn="l">
              <a:defRPr lang="en-US" sz="2000" b="1"/>
            </a:lvl1pPr>
          </a:lstStyle>
          <a:p>
            <a:pPr lvl="0"/>
            <a:r>
              <a:rPr lang="en-US"/>
              <a:t>Click to edit Master title style</a:t>
            </a:r>
            <a:endParaRPr lang="el-GR"/>
          </a:p>
        </p:txBody>
      </p:sp>
      <p:sp>
        <p:nvSpPr>
          <p:cNvPr id="3" name="Picture Placeholder 2"/>
          <p:cNvSpPr txBox="1">
            <a:spLocks noGrp="1"/>
          </p:cNvSpPr>
          <p:nvPr>
            <p:ph type="pic" idx="1"/>
          </p:nvPr>
        </p:nvSpPr>
        <p:spPr>
          <a:xfrm>
            <a:off x="1976439" y="674690"/>
            <a:ext cx="6048371" cy="4537079"/>
          </a:xfrm>
        </p:spPr>
        <p:txBody>
          <a:bodyPr/>
          <a:lstStyle>
            <a:lvl1pPr marL="0" indent="0">
              <a:buNone/>
              <a:defRPr/>
            </a:lvl1pPr>
          </a:lstStyle>
          <a:p>
            <a:pPr lvl="0"/>
            <a:endParaRPr lang="el-GR"/>
          </a:p>
        </p:txBody>
      </p:sp>
      <p:sp>
        <p:nvSpPr>
          <p:cNvPr id="4" name="Text Placeholder 3"/>
          <p:cNvSpPr txBox="1">
            <a:spLocks noGrp="1"/>
          </p:cNvSpPr>
          <p:nvPr>
            <p:ph type="body" idx="2"/>
          </p:nvPr>
        </p:nvSpPr>
        <p:spPr>
          <a:xfrm>
            <a:off x="1976439" y="5916616"/>
            <a:ext cx="6048371" cy="887416"/>
          </a:xfrm>
        </p:spPr>
        <p:txBody>
          <a:bodyPr/>
          <a:lstStyle>
            <a:lvl1pPr marL="0" indent="0">
              <a:buNone/>
              <a:defRPr lang="en-US"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FD2FEA21-16CE-42CF-AB7C-7D67BFDFDC2E}" type="datetime1">
              <a:rPr lang="el-GR"/>
              <a:pPr lvl="0"/>
              <a:t>26/4/2013</a:t>
            </a:fld>
            <a:endParaRPr lang="el-GR"/>
          </a:p>
        </p:txBody>
      </p:sp>
      <p:sp>
        <p:nvSpPr>
          <p:cNvPr id="6" name="Footer Placeholder 5"/>
          <p:cNvSpPr txBox="1">
            <a:spLocks noGrp="1"/>
          </p:cNvSpPr>
          <p:nvPr>
            <p:ph type="ftr" sz="quarter" idx="9"/>
          </p:nvPr>
        </p:nvSpPr>
        <p:spPr/>
        <p:txBody>
          <a:bodyPr/>
          <a:lstStyle>
            <a:lvl1pPr>
              <a:defRPr/>
            </a:lvl1pPr>
          </a:lstStyle>
          <a:p>
            <a:pPr lvl="0"/>
            <a:endParaRPr lang="el-GR"/>
          </a:p>
        </p:txBody>
      </p:sp>
      <p:sp>
        <p:nvSpPr>
          <p:cNvPr id="7" name="Slide Number Placeholder 6"/>
          <p:cNvSpPr txBox="1">
            <a:spLocks noGrp="1"/>
          </p:cNvSpPr>
          <p:nvPr>
            <p:ph type="sldNum" sz="quarter" idx="8"/>
          </p:nvPr>
        </p:nvSpPr>
        <p:spPr/>
        <p:txBody>
          <a:bodyPr/>
          <a:lstStyle>
            <a:lvl1pPr>
              <a:defRPr/>
            </a:lvl1pPr>
          </a:lstStyle>
          <a:p>
            <a:pPr lvl="0"/>
            <a:fld id="{178AC065-E608-4805-959F-F860A7124E55}" type="slidenum">
              <a:rPr/>
              <a:pPr lvl="0"/>
              <a:t>‹#›</a:t>
            </a:fld>
            <a:endParaRPr lang="el-GR"/>
          </a:p>
        </p:txBody>
      </p:sp>
    </p:spTree>
    <p:extLst>
      <p:ext uri="{BB962C8B-B14F-4D97-AF65-F5344CB8AC3E}">
        <p14:creationId xmlns:p14="http://schemas.microsoft.com/office/powerpoint/2010/main" val="331483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Vertical Text Placeholder 2"/>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txBox="1">
            <a:spLocks noGrp="1"/>
          </p:cNvSpPr>
          <p:nvPr>
            <p:ph type="dt" sz="half" idx="7"/>
          </p:nvPr>
        </p:nvSpPr>
        <p:spPr/>
        <p:txBody>
          <a:bodyPr/>
          <a:lstStyle>
            <a:lvl1pPr>
              <a:defRPr/>
            </a:lvl1pPr>
          </a:lstStyle>
          <a:p>
            <a:pPr lvl="0"/>
            <a:fld id="{8D8FECC6-7A7A-4F03-B339-98BA751F9CB5}" type="datetime1">
              <a:rPr lang="el-GR"/>
              <a:pPr lvl="0"/>
              <a:t>26/4/2013</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2EA87446-C2D9-4FBD-8FFA-811D7F1CF591}" type="slidenum">
              <a:rPr/>
              <a:pPr lvl="0"/>
              <a:t>‹#›</a:t>
            </a:fld>
            <a:endParaRPr lang="el-GR"/>
          </a:p>
        </p:txBody>
      </p:sp>
    </p:spTree>
    <p:extLst>
      <p:ext uri="{BB962C8B-B14F-4D97-AF65-F5344CB8AC3E}">
        <p14:creationId xmlns:p14="http://schemas.microsoft.com/office/powerpoint/2010/main" val="141002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lang="en-US"/>
            </a:lvl1pPr>
          </a:lstStyle>
          <a:p>
            <a:pPr lvl="0"/>
            <a:r>
              <a:rPr lang="en-US"/>
              <a:t>Click to edit Master title style</a:t>
            </a:r>
            <a:endParaRPr lang="el-G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txBox="1">
            <a:spLocks noGrp="1"/>
          </p:cNvSpPr>
          <p:nvPr>
            <p:ph type="dt" sz="half" idx="7"/>
          </p:nvPr>
        </p:nvSpPr>
        <p:spPr/>
        <p:txBody>
          <a:bodyPr/>
          <a:lstStyle>
            <a:lvl1pPr>
              <a:defRPr/>
            </a:lvl1pPr>
          </a:lstStyle>
          <a:p>
            <a:pPr lvl="0"/>
            <a:fld id="{6F73B7FF-7913-40EC-8082-7C8900FB9A8A}" type="datetime1">
              <a:rPr lang="el-GR"/>
              <a:pPr lvl="0"/>
              <a:t>26/4/2013</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CD7A7460-9C43-4E8C-B1CB-2ACE0EC601CF}" type="slidenum">
              <a:rPr/>
              <a:pPr lvl="0"/>
              <a:t>‹#›</a:t>
            </a:fld>
            <a:endParaRPr lang="el-GR"/>
          </a:p>
        </p:txBody>
      </p:sp>
    </p:spTree>
    <p:extLst>
      <p:ext uri="{BB962C8B-B14F-4D97-AF65-F5344CB8AC3E}">
        <p14:creationId xmlns:p14="http://schemas.microsoft.com/office/powerpoint/2010/main" val="58181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txBox="1">
            <a:spLocks noGrp="1"/>
          </p:cNvSpPr>
          <p:nvPr>
            <p:ph type="title"/>
          </p:nvPr>
        </p:nvSpPr>
        <p:spPr>
          <a:xfrm>
            <a:off x="756044" y="671974"/>
            <a:ext cx="8568531" cy="1259942"/>
          </a:xfrm>
        </p:spPr>
        <p:txBody>
          <a:bodyPr/>
          <a:lstStyle>
            <a:lvl1pPr>
              <a:defRPr lang="en-US"/>
            </a:lvl1pPr>
          </a:lstStyle>
          <a:p>
            <a:pPr lvl="0"/>
            <a:r>
              <a:rPr lang="en-US"/>
              <a:t>Click to edit Master title style</a:t>
            </a:r>
          </a:p>
        </p:txBody>
      </p:sp>
      <p:sp>
        <p:nvSpPr>
          <p:cNvPr id="3" name="Text Placeholder 2"/>
          <p:cNvSpPr txBox="1">
            <a:spLocks noGrp="1"/>
          </p:cNvSpPr>
          <p:nvPr>
            <p:ph type="body" idx="1"/>
          </p:nvPr>
        </p:nvSpPr>
        <p:spPr>
          <a:xfrm>
            <a:off x="756044" y="2183907"/>
            <a:ext cx="4200259" cy="4535808"/>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txBox="1">
            <a:spLocks noGrp="1"/>
          </p:cNvSpPr>
          <p:nvPr>
            <p:ph type="chart" idx="2"/>
          </p:nvPr>
        </p:nvSpPr>
        <p:spPr>
          <a:xfrm>
            <a:off x="5124315" y="2183907"/>
            <a:ext cx="4200259" cy="4535808"/>
          </a:xfrm>
        </p:spPr>
        <p:txBody>
          <a:bodyPr/>
          <a:lstStyle>
            <a:lvl1pPr>
              <a:defRPr lang="en-US"/>
            </a:lvl1pPr>
          </a:lstStyle>
          <a:p>
            <a:pPr lvl="0"/>
            <a:endParaRPr lang="en-US"/>
          </a:p>
        </p:txBody>
      </p:sp>
      <p:sp>
        <p:nvSpPr>
          <p:cNvPr id="5" name="Date Placeholder 4"/>
          <p:cNvSpPr txBox="1">
            <a:spLocks noGrp="1"/>
          </p:cNvSpPr>
          <p:nvPr>
            <p:ph type="dt" sz="half" idx="7"/>
          </p:nvPr>
        </p:nvSpPr>
        <p:spPr>
          <a:xfrm>
            <a:off x="756044" y="6887699"/>
            <a:ext cx="2100129" cy="503980"/>
          </a:xfrm>
        </p:spPr>
        <p:txBody>
          <a:bodyPr/>
          <a:lstStyle>
            <a:lvl1pPr>
              <a:defRPr lang="en-US"/>
            </a:lvl1pPr>
          </a:lstStyle>
          <a:p>
            <a:pPr lvl="0"/>
            <a:endParaRPr lang="en-US"/>
          </a:p>
        </p:txBody>
      </p:sp>
      <p:sp>
        <p:nvSpPr>
          <p:cNvPr id="6" name="Footer Placeholder 5"/>
          <p:cNvSpPr txBox="1">
            <a:spLocks noGrp="1"/>
          </p:cNvSpPr>
          <p:nvPr>
            <p:ph type="ftr" sz="quarter" idx="9"/>
          </p:nvPr>
        </p:nvSpPr>
        <p:spPr>
          <a:xfrm>
            <a:off x="3444215" y="6887699"/>
            <a:ext cx="3192197" cy="503980"/>
          </a:xfrm>
        </p:spPr>
        <p:txBody>
          <a:bodyPr/>
          <a:lstStyle>
            <a:lvl1pPr>
              <a:defRPr lang="en-US"/>
            </a:lvl1pPr>
          </a:lstStyle>
          <a:p>
            <a:pPr lvl="0"/>
            <a:endParaRPr lang="en-US"/>
          </a:p>
        </p:txBody>
      </p:sp>
      <p:sp>
        <p:nvSpPr>
          <p:cNvPr id="7" name="Slide Number Placeholder 6"/>
          <p:cNvSpPr txBox="1">
            <a:spLocks noGrp="1"/>
          </p:cNvSpPr>
          <p:nvPr>
            <p:ph type="sldNum" sz="quarter" idx="8"/>
          </p:nvPr>
        </p:nvSpPr>
        <p:spPr>
          <a:xfrm>
            <a:off x="7224445" y="6887699"/>
            <a:ext cx="2100129" cy="503980"/>
          </a:xfrm>
        </p:spPr>
        <p:txBody>
          <a:bodyPr/>
          <a:lstStyle>
            <a:lvl1pPr>
              <a:defRPr lang="en-US"/>
            </a:lvl1pPr>
          </a:lstStyle>
          <a:p>
            <a:pPr lvl="0"/>
            <a:fld id="{D9450664-EC1D-496E-B87F-7BBC9EF378E7}" type="slidenum">
              <a:rPr/>
              <a:pPr lvl="0"/>
              <a:t>‹#›</a:t>
            </a:fld>
            <a:endParaRPr lang="en-US"/>
          </a:p>
        </p:txBody>
      </p:sp>
    </p:spTree>
    <p:extLst>
      <p:ext uri="{BB962C8B-B14F-4D97-AF65-F5344CB8AC3E}">
        <p14:creationId xmlns:p14="http://schemas.microsoft.com/office/powerpoint/2010/main" val="407654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755651" y="2347914"/>
            <a:ext cx="8569327" cy="1620838"/>
          </a:xfrm>
        </p:spPr>
        <p:txBody>
          <a:bodyPr/>
          <a:lstStyle>
            <a:lvl1pPr>
              <a:defRPr lang="en-US"/>
            </a:lvl1pPr>
          </a:lstStyle>
          <a:p>
            <a:pPr lvl="0"/>
            <a:r>
              <a:rPr lang="en-US"/>
              <a:t>Click to edit Master title style</a:t>
            </a:r>
            <a:endParaRPr lang="el-GR"/>
          </a:p>
        </p:txBody>
      </p:sp>
      <p:sp>
        <p:nvSpPr>
          <p:cNvPr id="3" name="Subtitle 2"/>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en-US"/>
              <a:t>Click to edit Master subtitle style</a:t>
            </a:r>
            <a:endParaRPr lang="el-GR"/>
          </a:p>
        </p:txBody>
      </p:sp>
      <p:sp>
        <p:nvSpPr>
          <p:cNvPr id="4" name="Date Placeholder 3"/>
          <p:cNvSpPr txBox="1">
            <a:spLocks noGrp="1"/>
          </p:cNvSpPr>
          <p:nvPr>
            <p:ph type="dt" sz="half" idx="7"/>
          </p:nvPr>
        </p:nvSpPr>
        <p:spPr/>
        <p:txBody>
          <a:bodyPr/>
          <a:lstStyle>
            <a:lvl1pPr>
              <a:defRPr/>
            </a:lvl1pPr>
          </a:lstStyle>
          <a:p>
            <a:pPr lvl="0"/>
            <a:fld id="{491CD437-7202-44B1-8EF9-74F4D31E35B3}" type="datetime1">
              <a:rPr lang="el-GR"/>
              <a:pPr lvl="0"/>
              <a:t>26/4/2013</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C13728FB-B623-4175-AF3A-7FDE14B69FE0}" type="slidenum">
              <a:rPr/>
              <a:pPr lvl="0"/>
              <a:t>‹#›</a:t>
            </a:fld>
            <a:endParaRPr lang="el-GR"/>
          </a:p>
        </p:txBody>
      </p:sp>
    </p:spTree>
    <p:extLst>
      <p:ext uri="{BB962C8B-B14F-4D97-AF65-F5344CB8AC3E}">
        <p14:creationId xmlns:p14="http://schemas.microsoft.com/office/powerpoint/2010/main" val="266909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txBox="1">
            <a:spLocks noGrp="1"/>
          </p:cNvSpPr>
          <p:nvPr>
            <p:ph type="dt" sz="half" idx="7"/>
          </p:nvPr>
        </p:nvSpPr>
        <p:spPr/>
        <p:txBody>
          <a:bodyPr/>
          <a:lstStyle>
            <a:lvl1pPr>
              <a:defRPr/>
            </a:lvl1pPr>
          </a:lstStyle>
          <a:p>
            <a:pPr lvl="0"/>
            <a:fld id="{5CA70382-29D3-419E-B2A9-FF568C2C9972}" type="datetime1">
              <a:rPr lang="el-GR"/>
              <a:pPr lvl="0"/>
              <a:t>26/4/2013</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DD386D3E-1CCB-4BFA-922B-244FCD0E61A3}" type="slidenum">
              <a:rPr/>
              <a:pPr lvl="0"/>
              <a:t>‹#›</a:t>
            </a:fld>
            <a:endParaRPr lang="el-GR"/>
          </a:p>
        </p:txBody>
      </p:sp>
    </p:spTree>
    <p:extLst>
      <p:ext uri="{BB962C8B-B14F-4D97-AF65-F5344CB8AC3E}">
        <p14:creationId xmlns:p14="http://schemas.microsoft.com/office/powerpoint/2010/main" val="411952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96927" y="4857749"/>
            <a:ext cx="8567735" cy="1501773"/>
          </a:xfrm>
        </p:spPr>
        <p:txBody>
          <a:bodyPr anchor="t"/>
          <a:lstStyle>
            <a:lvl1pPr>
              <a:defRPr lang="en-US" sz="4000" b="1" cap="all"/>
            </a:lvl1pPr>
          </a:lstStyle>
          <a:p>
            <a:pPr lvl="0"/>
            <a:r>
              <a:rPr lang="en-US"/>
              <a:t>Click to edit Master title style</a:t>
            </a:r>
            <a:endParaRPr lang="el-GR"/>
          </a:p>
        </p:txBody>
      </p:sp>
      <p:sp>
        <p:nvSpPr>
          <p:cNvPr id="3" name="Text Placeholder 2"/>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82346F8F-C8F4-465F-8C46-A3EDE52125DF}" type="datetime1">
              <a:rPr lang="el-GR"/>
              <a:pPr lvl="0"/>
              <a:t>26/4/2013</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B50DB4FA-E7A5-4B44-A68A-15E1B769A1CF}" type="slidenum">
              <a:rPr/>
              <a:pPr lvl="0"/>
              <a:t>‹#›</a:t>
            </a:fld>
            <a:endParaRPr lang="el-GR"/>
          </a:p>
        </p:txBody>
      </p:sp>
    </p:spTree>
    <p:extLst>
      <p:ext uri="{BB962C8B-B14F-4D97-AF65-F5344CB8AC3E}">
        <p14:creationId xmlns:p14="http://schemas.microsoft.com/office/powerpoint/2010/main" val="3813984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Content Placeholder 2"/>
          <p:cNvSpPr txBox="1">
            <a:spLocks noGrp="1"/>
          </p:cNvSpPr>
          <p:nvPr>
            <p:ph idx="1"/>
          </p:nvPr>
        </p:nvSpPr>
        <p:spPr>
          <a:xfrm>
            <a:off x="457200" y="1604964"/>
            <a:ext cx="4038603" cy="4525959"/>
          </a:xfrm>
        </p:spPr>
        <p:txBody>
          <a:bodyPr/>
          <a:lstStyle>
            <a:lvl1pPr>
              <a:defRPr sz="2800"/>
            </a:lvl1pPr>
            <a:lvl2pPr>
              <a:defRPr/>
            </a:lvl2pPr>
            <a:lvl3pPr>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txBox="1">
            <a:spLocks noGrp="1"/>
          </p:cNvSpPr>
          <p:nvPr>
            <p:ph idx="2"/>
          </p:nvPr>
        </p:nvSpPr>
        <p:spPr>
          <a:xfrm>
            <a:off x="4648196" y="1604964"/>
            <a:ext cx="4038603" cy="4525959"/>
          </a:xfrm>
        </p:spPr>
        <p:txBody>
          <a:bodyPr/>
          <a:lstStyle>
            <a:lvl1pPr>
              <a:defRPr sz="2800"/>
            </a:lvl1pPr>
            <a:lvl2pPr>
              <a:defRPr/>
            </a:lvl2pPr>
            <a:lvl3pPr>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txBox="1">
            <a:spLocks noGrp="1"/>
          </p:cNvSpPr>
          <p:nvPr>
            <p:ph type="dt" sz="half" idx="7"/>
          </p:nvPr>
        </p:nvSpPr>
        <p:spPr/>
        <p:txBody>
          <a:bodyPr/>
          <a:lstStyle>
            <a:lvl1pPr>
              <a:defRPr/>
            </a:lvl1pPr>
          </a:lstStyle>
          <a:p>
            <a:pPr lvl="0"/>
            <a:fld id="{2613487E-4836-4DFF-8F9C-118FF9B69F22}" type="datetime1">
              <a:rPr lang="el-GR"/>
              <a:pPr lvl="0"/>
              <a:t>26/4/2013</a:t>
            </a:fld>
            <a:endParaRPr lang="el-GR"/>
          </a:p>
        </p:txBody>
      </p:sp>
      <p:sp>
        <p:nvSpPr>
          <p:cNvPr id="6" name="Footer Placeholder 5"/>
          <p:cNvSpPr txBox="1">
            <a:spLocks noGrp="1"/>
          </p:cNvSpPr>
          <p:nvPr>
            <p:ph type="ftr" sz="quarter" idx="9"/>
          </p:nvPr>
        </p:nvSpPr>
        <p:spPr/>
        <p:txBody>
          <a:bodyPr/>
          <a:lstStyle>
            <a:lvl1pPr>
              <a:defRPr/>
            </a:lvl1pPr>
          </a:lstStyle>
          <a:p>
            <a:pPr lvl="0"/>
            <a:endParaRPr lang="el-GR"/>
          </a:p>
        </p:txBody>
      </p:sp>
      <p:sp>
        <p:nvSpPr>
          <p:cNvPr id="7" name="Slide Number Placeholder 6"/>
          <p:cNvSpPr txBox="1">
            <a:spLocks noGrp="1"/>
          </p:cNvSpPr>
          <p:nvPr>
            <p:ph type="sldNum" sz="quarter" idx="8"/>
          </p:nvPr>
        </p:nvSpPr>
        <p:spPr/>
        <p:txBody>
          <a:bodyPr/>
          <a:lstStyle>
            <a:lvl1pPr>
              <a:defRPr/>
            </a:lvl1pPr>
          </a:lstStyle>
          <a:p>
            <a:pPr lvl="0"/>
            <a:fld id="{7BC7C3AB-03F2-4F15-81C6-D689AFCC11C9}" type="slidenum">
              <a:rPr/>
              <a:pPr lvl="0"/>
              <a:t>‹#›</a:t>
            </a:fld>
            <a:endParaRPr lang="el-GR"/>
          </a:p>
        </p:txBody>
      </p:sp>
    </p:spTree>
    <p:extLst>
      <p:ext uri="{BB962C8B-B14F-4D97-AF65-F5344CB8AC3E}">
        <p14:creationId xmlns:p14="http://schemas.microsoft.com/office/powerpoint/2010/main" val="28026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04821" y="303215"/>
            <a:ext cx="9072567" cy="1258891"/>
          </a:xfrm>
        </p:spPr>
        <p:txBody>
          <a:bodyPr/>
          <a:lstStyle>
            <a:lvl1pPr>
              <a:defRPr lang="en-US"/>
            </a:lvl1pPr>
          </a:lstStyle>
          <a:p>
            <a:pPr lvl="0"/>
            <a:r>
              <a:rPr lang="en-US"/>
              <a:t>Click to edit Master title style</a:t>
            </a:r>
            <a:endParaRPr lang="el-GR"/>
          </a:p>
        </p:txBody>
      </p:sp>
      <p:sp>
        <p:nvSpPr>
          <p:cNvPr id="3" name="Text Placeholder 2"/>
          <p:cNvSpPr txBox="1">
            <a:spLocks noGrp="1"/>
          </p:cNvSpPr>
          <p:nvPr>
            <p:ph type="body" idx="1"/>
          </p:nvPr>
        </p:nvSpPr>
        <p:spPr>
          <a:xfrm>
            <a:off x="504821" y="1692270"/>
            <a:ext cx="4452935" cy="704846"/>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txBox="1">
            <a:spLocks noGrp="1"/>
          </p:cNvSpPr>
          <p:nvPr>
            <p:ph type="body" idx="3"/>
          </p:nvPr>
        </p:nvSpPr>
        <p:spPr>
          <a:xfrm>
            <a:off x="5121270" y="1692270"/>
            <a:ext cx="4456108" cy="704846"/>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txBox="1">
            <a:spLocks noGrp="1"/>
          </p:cNvSpPr>
          <p:nvPr>
            <p:ph type="dt" sz="half" idx="7"/>
          </p:nvPr>
        </p:nvSpPr>
        <p:spPr/>
        <p:txBody>
          <a:bodyPr/>
          <a:lstStyle>
            <a:lvl1pPr>
              <a:defRPr/>
            </a:lvl1pPr>
          </a:lstStyle>
          <a:p>
            <a:pPr lvl="0"/>
            <a:fld id="{36FB223B-0016-4FF2-A688-EA0D19A8111E}" type="datetime1">
              <a:rPr lang="el-GR"/>
              <a:pPr lvl="0"/>
              <a:t>26/4/2013</a:t>
            </a:fld>
            <a:endParaRPr lang="el-GR"/>
          </a:p>
        </p:txBody>
      </p:sp>
      <p:sp>
        <p:nvSpPr>
          <p:cNvPr id="8" name="Footer Placeholder 7"/>
          <p:cNvSpPr txBox="1">
            <a:spLocks noGrp="1"/>
          </p:cNvSpPr>
          <p:nvPr>
            <p:ph type="ftr" sz="quarter" idx="9"/>
          </p:nvPr>
        </p:nvSpPr>
        <p:spPr/>
        <p:txBody>
          <a:bodyPr/>
          <a:lstStyle>
            <a:lvl1pPr>
              <a:defRPr/>
            </a:lvl1pPr>
          </a:lstStyle>
          <a:p>
            <a:pPr lvl="0"/>
            <a:endParaRPr lang="el-GR"/>
          </a:p>
        </p:txBody>
      </p:sp>
      <p:sp>
        <p:nvSpPr>
          <p:cNvPr id="9" name="Slide Number Placeholder 8"/>
          <p:cNvSpPr txBox="1">
            <a:spLocks noGrp="1"/>
          </p:cNvSpPr>
          <p:nvPr>
            <p:ph type="sldNum" sz="quarter" idx="8"/>
          </p:nvPr>
        </p:nvSpPr>
        <p:spPr/>
        <p:txBody>
          <a:bodyPr/>
          <a:lstStyle>
            <a:lvl1pPr>
              <a:defRPr/>
            </a:lvl1pPr>
          </a:lstStyle>
          <a:p>
            <a:pPr lvl="0"/>
            <a:fld id="{583DC6B3-C6B2-4E72-A8E7-2EC643E5894D}" type="slidenum">
              <a:rPr/>
              <a:pPr lvl="0"/>
              <a:t>‹#›</a:t>
            </a:fld>
            <a:endParaRPr lang="el-GR"/>
          </a:p>
        </p:txBody>
      </p:sp>
    </p:spTree>
    <p:extLst>
      <p:ext uri="{BB962C8B-B14F-4D97-AF65-F5344CB8AC3E}">
        <p14:creationId xmlns:p14="http://schemas.microsoft.com/office/powerpoint/2010/main" val="2271176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Date Placeholder 2"/>
          <p:cNvSpPr txBox="1">
            <a:spLocks noGrp="1"/>
          </p:cNvSpPr>
          <p:nvPr>
            <p:ph type="dt" sz="half" idx="7"/>
          </p:nvPr>
        </p:nvSpPr>
        <p:spPr/>
        <p:txBody>
          <a:bodyPr/>
          <a:lstStyle>
            <a:lvl1pPr>
              <a:defRPr/>
            </a:lvl1pPr>
          </a:lstStyle>
          <a:p>
            <a:pPr lvl="0"/>
            <a:fld id="{3FA98A64-FCAA-4690-B311-D87D0CE4266A}" type="datetime1">
              <a:rPr lang="el-GR"/>
              <a:pPr lvl="0"/>
              <a:t>26/4/2013</a:t>
            </a:fld>
            <a:endParaRPr lang="el-GR"/>
          </a:p>
        </p:txBody>
      </p:sp>
      <p:sp>
        <p:nvSpPr>
          <p:cNvPr id="4" name="Footer Placeholder 3"/>
          <p:cNvSpPr txBox="1">
            <a:spLocks noGrp="1"/>
          </p:cNvSpPr>
          <p:nvPr>
            <p:ph type="ftr" sz="quarter" idx="9"/>
          </p:nvPr>
        </p:nvSpPr>
        <p:spPr/>
        <p:txBody>
          <a:bodyPr/>
          <a:lstStyle>
            <a:lvl1pPr>
              <a:defRPr/>
            </a:lvl1pPr>
          </a:lstStyle>
          <a:p>
            <a:pPr lvl="0"/>
            <a:endParaRPr lang="el-GR"/>
          </a:p>
        </p:txBody>
      </p:sp>
      <p:sp>
        <p:nvSpPr>
          <p:cNvPr id="5" name="Slide Number Placeholder 4"/>
          <p:cNvSpPr txBox="1">
            <a:spLocks noGrp="1"/>
          </p:cNvSpPr>
          <p:nvPr>
            <p:ph type="sldNum" sz="quarter" idx="8"/>
          </p:nvPr>
        </p:nvSpPr>
        <p:spPr/>
        <p:txBody>
          <a:bodyPr/>
          <a:lstStyle>
            <a:lvl1pPr>
              <a:defRPr/>
            </a:lvl1pPr>
          </a:lstStyle>
          <a:p>
            <a:pPr lvl="0"/>
            <a:fld id="{0C18CFCB-7297-4AF2-8B01-85C1EB919009}" type="slidenum">
              <a:rPr/>
              <a:pPr lvl="0"/>
              <a:t>‹#›</a:t>
            </a:fld>
            <a:endParaRPr lang="el-GR"/>
          </a:p>
        </p:txBody>
      </p:sp>
    </p:spTree>
    <p:extLst>
      <p:ext uri="{BB962C8B-B14F-4D97-AF65-F5344CB8AC3E}">
        <p14:creationId xmlns:p14="http://schemas.microsoft.com/office/powerpoint/2010/main" val="347859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96927" y="4857749"/>
            <a:ext cx="8567735" cy="1501773"/>
          </a:xfrm>
        </p:spPr>
        <p:txBody>
          <a:bodyPr anchor="t" anchorCtr="0"/>
          <a:lstStyle>
            <a:lvl1pPr algn="l">
              <a:defRPr lang="en-US" sz="4000" b="1" cap="all"/>
            </a:lvl1pPr>
          </a:lstStyle>
          <a:p>
            <a:pPr lvl="0"/>
            <a:r>
              <a:rPr lang="en-US"/>
              <a:t>Click to edit Master title style</a:t>
            </a:r>
            <a:endParaRPr lang="el-GR"/>
          </a:p>
        </p:txBody>
      </p:sp>
      <p:sp>
        <p:nvSpPr>
          <p:cNvPr id="3" name="Text Placeholder 2"/>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6624955D-FBA3-4CB1-B0EA-0AB2B18E7431}" type="slidenum">
              <a:rPr/>
              <a:pPr lvl="0"/>
              <a:t>‹#›</a:t>
            </a:fld>
            <a:endParaRPr lang="el-GR"/>
          </a:p>
        </p:txBody>
      </p:sp>
    </p:spTree>
    <p:extLst>
      <p:ext uri="{BB962C8B-B14F-4D97-AF65-F5344CB8AC3E}">
        <p14:creationId xmlns:p14="http://schemas.microsoft.com/office/powerpoint/2010/main" val="236308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AE28EB62-B25D-470F-850B-2E7B1A13675A}" type="datetime1">
              <a:rPr lang="el-GR"/>
              <a:pPr lvl="0"/>
              <a:t>26/4/2013</a:t>
            </a:fld>
            <a:endParaRPr lang="el-GR"/>
          </a:p>
        </p:txBody>
      </p:sp>
      <p:sp>
        <p:nvSpPr>
          <p:cNvPr id="3" name="Footer Placeholder 2"/>
          <p:cNvSpPr txBox="1">
            <a:spLocks noGrp="1"/>
          </p:cNvSpPr>
          <p:nvPr>
            <p:ph type="ftr" sz="quarter" idx="9"/>
          </p:nvPr>
        </p:nvSpPr>
        <p:spPr/>
        <p:txBody>
          <a:bodyPr/>
          <a:lstStyle>
            <a:lvl1pPr>
              <a:defRPr/>
            </a:lvl1pPr>
          </a:lstStyle>
          <a:p>
            <a:pPr lvl="0"/>
            <a:endParaRPr lang="el-GR"/>
          </a:p>
        </p:txBody>
      </p:sp>
      <p:sp>
        <p:nvSpPr>
          <p:cNvPr id="4" name="Slide Number Placeholder 3"/>
          <p:cNvSpPr txBox="1">
            <a:spLocks noGrp="1"/>
          </p:cNvSpPr>
          <p:nvPr>
            <p:ph type="sldNum" sz="quarter" idx="8"/>
          </p:nvPr>
        </p:nvSpPr>
        <p:spPr/>
        <p:txBody>
          <a:bodyPr/>
          <a:lstStyle>
            <a:lvl1pPr>
              <a:defRPr/>
            </a:lvl1pPr>
          </a:lstStyle>
          <a:p>
            <a:pPr lvl="0"/>
            <a:fld id="{D9A5AE9B-7ED3-45CE-97A9-C3EEEEF45F43}" type="slidenum">
              <a:rPr/>
              <a:pPr lvl="0"/>
              <a:t>‹#›</a:t>
            </a:fld>
            <a:endParaRPr lang="el-GR"/>
          </a:p>
        </p:txBody>
      </p:sp>
    </p:spTree>
    <p:extLst>
      <p:ext uri="{BB962C8B-B14F-4D97-AF65-F5344CB8AC3E}">
        <p14:creationId xmlns:p14="http://schemas.microsoft.com/office/powerpoint/2010/main" val="81868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504821" y="301623"/>
            <a:ext cx="3316291" cy="1279529"/>
          </a:xfrm>
        </p:spPr>
        <p:txBody>
          <a:bodyPr anchor="b"/>
          <a:lstStyle>
            <a:lvl1pPr>
              <a:defRPr lang="en-US" sz="2000" b="1"/>
            </a:lvl1pPr>
          </a:lstStyle>
          <a:p>
            <a:pPr lvl="0"/>
            <a:r>
              <a:rPr lang="en-US"/>
              <a:t>Click to edit Master title style</a:t>
            </a:r>
            <a:endParaRPr lang="el-GR"/>
          </a:p>
        </p:txBody>
      </p:sp>
      <p:sp>
        <p:nvSpPr>
          <p:cNvPr id="3" name="Content Placeholder 2"/>
          <p:cNvSpPr txBox="1">
            <a:spLocks noGrp="1"/>
          </p:cNvSpPr>
          <p:nvPr>
            <p:ph idx="1"/>
          </p:nvPr>
        </p:nvSpPr>
        <p:spPr>
          <a:xfrm>
            <a:off x="3941758" y="301623"/>
            <a:ext cx="5635620" cy="6451604"/>
          </a:xfrm>
        </p:spPr>
        <p:txBody>
          <a:bodyPr/>
          <a:lstStyle>
            <a:lvl1pPr>
              <a:defRPr/>
            </a:lvl1pPr>
            <a:lvl2pPr>
              <a:defRPr sz="2800"/>
            </a:lvl2pPr>
            <a:lvl3pPr>
              <a:defRPr sz="2400"/>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txBox="1">
            <a:spLocks noGrp="1"/>
          </p:cNvSpPr>
          <p:nvPr>
            <p:ph type="body" idx="2"/>
          </p:nvPr>
        </p:nvSpPr>
        <p:spPr>
          <a:xfrm>
            <a:off x="504821" y="1581153"/>
            <a:ext cx="3316291" cy="5172075"/>
          </a:xfrm>
        </p:spPr>
        <p:txBody>
          <a:bodyPr/>
          <a:lstStyle>
            <a:lvl1pPr marL="0" indent="0">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575FD19-1A40-41B7-BAEA-D4DD4C2DFACC}" type="datetime1">
              <a:rPr lang="el-GR"/>
              <a:pPr lvl="0"/>
              <a:t>26/4/2013</a:t>
            </a:fld>
            <a:endParaRPr lang="el-GR"/>
          </a:p>
        </p:txBody>
      </p:sp>
      <p:sp>
        <p:nvSpPr>
          <p:cNvPr id="6" name="Footer Placeholder 5"/>
          <p:cNvSpPr txBox="1">
            <a:spLocks noGrp="1"/>
          </p:cNvSpPr>
          <p:nvPr>
            <p:ph type="ftr" sz="quarter" idx="9"/>
          </p:nvPr>
        </p:nvSpPr>
        <p:spPr/>
        <p:txBody>
          <a:bodyPr/>
          <a:lstStyle>
            <a:lvl1pPr>
              <a:defRPr/>
            </a:lvl1pPr>
          </a:lstStyle>
          <a:p>
            <a:pPr lvl="0"/>
            <a:endParaRPr lang="el-GR"/>
          </a:p>
        </p:txBody>
      </p:sp>
      <p:sp>
        <p:nvSpPr>
          <p:cNvPr id="7" name="Slide Number Placeholder 6"/>
          <p:cNvSpPr txBox="1">
            <a:spLocks noGrp="1"/>
          </p:cNvSpPr>
          <p:nvPr>
            <p:ph type="sldNum" sz="quarter" idx="8"/>
          </p:nvPr>
        </p:nvSpPr>
        <p:spPr/>
        <p:txBody>
          <a:bodyPr/>
          <a:lstStyle>
            <a:lvl1pPr>
              <a:defRPr/>
            </a:lvl1pPr>
          </a:lstStyle>
          <a:p>
            <a:pPr lvl="0"/>
            <a:fld id="{1B96CA70-F4EE-42FC-9457-A414AD7D5E7B}" type="slidenum">
              <a:rPr/>
              <a:pPr lvl="0"/>
              <a:t>‹#›</a:t>
            </a:fld>
            <a:endParaRPr lang="el-GR"/>
          </a:p>
        </p:txBody>
      </p:sp>
    </p:spTree>
    <p:extLst>
      <p:ext uri="{BB962C8B-B14F-4D97-AF65-F5344CB8AC3E}">
        <p14:creationId xmlns:p14="http://schemas.microsoft.com/office/powerpoint/2010/main" val="353265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976439" y="5291139"/>
            <a:ext cx="6048371" cy="625477"/>
          </a:xfrm>
        </p:spPr>
        <p:txBody>
          <a:bodyPr anchor="b"/>
          <a:lstStyle>
            <a:lvl1pPr>
              <a:defRPr lang="en-US" sz="2000" b="1"/>
            </a:lvl1pPr>
          </a:lstStyle>
          <a:p>
            <a:pPr lvl="0"/>
            <a:r>
              <a:rPr lang="en-US"/>
              <a:t>Click to edit Master title style</a:t>
            </a:r>
            <a:endParaRPr lang="el-GR"/>
          </a:p>
        </p:txBody>
      </p:sp>
      <p:sp>
        <p:nvSpPr>
          <p:cNvPr id="3" name="Picture Placeholder 2"/>
          <p:cNvSpPr txBox="1">
            <a:spLocks noGrp="1"/>
          </p:cNvSpPr>
          <p:nvPr>
            <p:ph type="pic" idx="1"/>
          </p:nvPr>
        </p:nvSpPr>
        <p:spPr>
          <a:xfrm>
            <a:off x="1976439" y="674690"/>
            <a:ext cx="6048371" cy="4537079"/>
          </a:xfrm>
        </p:spPr>
        <p:txBody>
          <a:bodyPr/>
          <a:lstStyle>
            <a:lvl1pPr marL="0" indent="0">
              <a:buNone/>
              <a:defRPr lang="el-GR"/>
            </a:lvl1pPr>
          </a:lstStyle>
          <a:p>
            <a:pPr lvl="0"/>
            <a:endParaRPr lang="el-GR"/>
          </a:p>
        </p:txBody>
      </p:sp>
      <p:sp>
        <p:nvSpPr>
          <p:cNvPr id="4" name="Text Placeholder 3"/>
          <p:cNvSpPr txBox="1">
            <a:spLocks noGrp="1"/>
          </p:cNvSpPr>
          <p:nvPr>
            <p:ph type="body" idx="2"/>
          </p:nvPr>
        </p:nvSpPr>
        <p:spPr>
          <a:xfrm>
            <a:off x="1976439" y="5916616"/>
            <a:ext cx="6048371" cy="887416"/>
          </a:xfrm>
        </p:spPr>
        <p:txBody>
          <a:bodyPr/>
          <a:lstStyle>
            <a:lvl1pPr marL="0" indent="0">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0CF23A28-FF33-4961-924D-A6750CAC6B5D}" type="datetime1">
              <a:rPr lang="el-GR"/>
              <a:pPr lvl="0"/>
              <a:t>26/4/2013</a:t>
            </a:fld>
            <a:endParaRPr lang="el-GR"/>
          </a:p>
        </p:txBody>
      </p:sp>
      <p:sp>
        <p:nvSpPr>
          <p:cNvPr id="6" name="Footer Placeholder 5"/>
          <p:cNvSpPr txBox="1">
            <a:spLocks noGrp="1"/>
          </p:cNvSpPr>
          <p:nvPr>
            <p:ph type="ftr" sz="quarter" idx="9"/>
          </p:nvPr>
        </p:nvSpPr>
        <p:spPr/>
        <p:txBody>
          <a:bodyPr/>
          <a:lstStyle>
            <a:lvl1pPr>
              <a:defRPr/>
            </a:lvl1pPr>
          </a:lstStyle>
          <a:p>
            <a:pPr lvl="0"/>
            <a:endParaRPr lang="el-GR"/>
          </a:p>
        </p:txBody>
      </p:sp>
      <p:sp>
        <p:nvSpPr>
          <p:cNvPr id="7" name="Slide Number Placeholder 6"/>
          <p:cNvSpPr txBox="1">
            <a:spLocks noGrp="1"/>
          </p:cNvSpPr>
          <p:nvPr>
            <p:ph type="sldNum" sz="quarter" idx="8"/>
          </p:nvPr>
        </p:nvSpPr>
        <p:spPr/>
        <p:txBody>
          <a:bodyPr/>
          <a:lstStyle>
            <a:lvl1pPr>
              <a:defRPr/>
            </a:lvl1pPr>
          </a:lstStyle>
          <a:p>
            <a:pPr lvl="0"/>
            <a:fld id="{992E55A7-5F74-47AE-A339-15C5192BC9FF}" type="slidenum">
              <a:rPr/>
              <a:pPr lvl="0"/>
              <a:t>‹#›</a:t>
            </a:fld>
            <a:endParaRPr lang="el-GR"/>
          </a:p>
        </p:txBody>
      </p:sp>
    </p:spTree>
    <p:extLst>
      <p:ext uri="{BB962C8B-B14F-4D97-AF65-F5344CB8AC3E}">
        <p14:creationId xmlns:p14="http://schemas.microsoft.com/office/powerpoint/2010/main" val="202146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txBox="1">
            <a:spLocks noGrp="1"/>
          </p:cNvSpPr>
          <p:nvPr>
            <p:ph type="dt" sz="half" idx="7"/>
          </p:nvPr>
        </p:nvSpPr>
        <p:spPr/>
        <p:txBody>
          <a:bodyPr/>
          <a:lstStyle>
            <a:lvl1pPr>
              <a:defRPr/>
            </a:lvl1pPr>
          </a:lstStyle>
          <a:p>
            <a:pPr lvl="0"/>
            <a:fld id="{E2E0D8B2-A766-4B3C-9315-81C256A81859}" type="datetime1">
              <a:rPr lang="el-GR"/>
              <a:pPr lvl="0"/>
              <a:t>26/4/2013</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621EDB6F-6E43-4ADF-9242-FAB0FC6585B7}" type="slidenum">
              <a:rPr/>
              <a:pPr lvl="0"/>
              <a:t>‹#›</a:t>
            </a:fld>
            <a:endParaRPr lang="el-GR"/>
          </a:p>
        </p:txBody>
      </p:sp>
    </p:spTree>
    <p:extLst>
      <p:ext uri="{BB962C8B-B14F-4D97-AF65-F5344CB8AC3E}">
        <p14:creationId xmlns:p14="http://schemas.microsoft.com/office/powerpoint/2010/main" val="248577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3048"/>
            <a:ext cx="2057400" cy="5857875"/>
          </a:xfrm>
        </p:spPr>
        <p:txBody>
          <a:bodyPr vert="eaVert"/>
          <a:lstStyle>
            <a:lvl1pPr>
              <a:defRPr lang="en-US"/>
            </a:lvl1pPr>
          </a:lstStyle>
          <a:p>
            <a:pPr lvl="0"/>
            <a:r>
              <a:rPr lang="en-US"/>
              <a:t>Click to edit Master title style</a:t>
            </a:r>
            <a:endParaRPr lang="el-GR"/>
          </a:p>
        </p:txBody>
      </p:sp>
      <p:sp>
        <p:nvSpPr>
          <p:cNvPr id="3" name="Vertical Text Placeholder 2"/>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txBox="1">
            <a:spLocks noGrp="1"/>
          </p:cNvSpPr>
          <p:nvPr>
            <p:ph type="dt" sz="half" idx="7"/>
          </p:nvPr>
        </p:nvSpPr>
        <p:spPr/>
        <p:txBody>
          <a:bodyPr/>
          <a:lstStyle>
            <a:lvl1pPr>
              <a:defRPr/>
            </a:lvl1pPr>
          </a:lstStyle>
          <a:p>
            <a:pPr lvl="0"/>
            <a:fld id="{FB338340-83ED-4695-9918-A047CF358A02}" type="datetime1">
              <a:rPr lang="el-GR"/>
              <a:pPr lvl="0"/>
              <a:t>26/4/2013</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C3B01DF1-7B31-4DEB-9503-C1E48BBBA42C}" type="slidenum">
              <a:rPr/>
              <a:pPr lvl="0"/>
              <a:t>‹#›</a:t>
            </a:fld>
            <a:endParaRPr lang="el-GR"/>
          </a:p>
        </p:txBody>
      </p:sp>
    </p:spTree>
    <p:extLst>
      <p:ext uri="{BB962C8B-B14F-4D97-AF65-F5344CB8AC3E}">
        <p14:creationId xmlns:p14="http://schemas.microsoft.com/office/powerpoint/2010/main" val="613978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Content Placeholder 2"/>
          <p:cNvSpPr txBox="1">
            <a:spLocks noGrp="1"/>
          </p:cNvSpPr>
          <p:nvPr>
            <p:ph idx="1"/>
          </p:nvPr>
        </p:nvSpPr>
        <p:spPr>
          <a:xfrm>
            <a:off x="503240" y="1768477"/>
            <a:ext cx="4459291" cy="4989515"/>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txBox="1">
            <a:spLocks noGrp="1"/>
          </p:cNvSpPr>
          <p:nvPr>
            <p:ph idx="2"/>
          </p:nvPr>
        </p:nvSpPr>
        <p:spPr>
          <a:xfrm>
            <a:off x="5114925" y="1768477"/>
            <a:ext cx="4460872" cy="4989515"/>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txBox="1">
            <a:spLocks noGrp="1"/>
          </p:cNvSpPr>
          <p:nvPr>
            <p:ph type="dt" sz="half" idx="7"/>
          </p:nvPr>
        </p:nvSpPr>
        <p:spPr/>
        <p:txBody>
          <a:bodyPr/>
          <a:lstStyle>
            <a:lvl1pPr>
              <a:defRPr/>
            </a:lvl1pPr>
          </a:lstStyle>
          <a:p>
            <a:pPr lvl="0"/>
            <a:endParaRPr lang="el-GR"/>
          </a:p>
        </p:txBody>
      </p:sp>
      <p:sp>
        <p:nvSpPr>
          <p:cNvPr id="6" name="Footer Placeholder 5"/>
          <p:cNvSpPr txBox="1">
            <a:spLocks noGrp="1"/>
          </p:cNvSpPr>
          <p:nvPr>
            <p:ph type="ftr" sz="quarter" idx="9"/>
          </p:nvPr>
        </p:nvSpPr>
        <p:spPr/>
        <p:txBody>
          <a:bodyPr/>
          <a:lstStyle>
            <a:lvl1pPr>
              <a:defRPr/>
            </a:lvl1pPr>
          </a:lstStyle>
          <a:p>
            <a:pPr lvl="0"/>
            <a:endParaRPr lang="el-GR"/>
          </a:p>
        </p:txBody>
      </p:sp>
      <p:sp>
        <p:nvSpPr>
          <p:cNvPr id="7" name="Slide Number Placeholder 6"/>
          <p:cNvSpPr txBox="1">
            <a:spLocks noGrp="1"/>
          </p:cNvSpPr>
          <p:nvPr>
            <p:ph type="sldNum" sz="quarter" idx="8"/>
          </p:nvPr>
        </p:nvSpPr>
        <p:spPr/>
        <p:txBody>
          <a:bodyPr/>
          <a:lstStyle>
            <a:lvl1pPr>
              <a:defRPr/>
            </a:lvl1pPr>
          </a:lstStyle>
          <a:p>
            <a:pPr lvl="0"/>
            <a:fld id="{59AEF1E6-2ACE-476F-B36E-7F042DD4E274}" type="slidenum">
              <a:rPr/>
              <a:pPr lvl="0"/>
              <a:t>‹#›</a:t>
            </a:fld>
            <a:endParaRPr lang="el-GR"/>
          </a:p>
        </p:txBody>
      </p:sp>
    </p:spTree>
    <p:extLst>
      <p:ext uri="{BB962C8B-B14F-4D97-AF65-F5344CB8AC3E}">
        <p14:creationId xmlns:p14="http://schemas.microsoft.com/office/powerpoint/2010/main" val="242569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04821" y="303215"/>
            <a:ext cx="9072567" cy="1258891"/>
          </a:xfrm>
        </p:spPr>
        <p:txBody>
          <a:bodyPr/>
          <a:lstStyle>
            <a:lvl1pPr>
              <a:defRPr lang="en-US"/>
            </a:lvl1pPr>
          </a:lstStyle>
          <a:p>
            <a:pPr lvl="0"/>
            <a:r>
              <a:rPr lang="en-US"/>
              <a:t>Click to edit Master title style</a:t>
            </a:r>
            <a:endParaRPr lang="el-GR"/>
          </a:p>
        </p:txBody>
      </p:sp>
      <p:sp>
        <p:nvSpPr>
          <p:cNvPr id="3" name="Text Placeholder 2"/>
          <p:cNvSpPr txBox="1">
            <a:spLocks noGrp="1"/>
          </p:cNvSpPr>
          <p:nvPr>
            <p:ph type="body" idx="1"/>
          </p:nvPr>
        </p:nvSpPr>
        <p:spPr>
          <a:xfrm>
            <a:off x="504821" y="1692270"/>
            <a:ext cx="4452935" cy="704846"/>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txBox="1">
            <a:spLocks noGrp="1"/>
          </p:cNvSpPr>
          <p:nvPr>
            <p:ph type="body" idx="3"/>
          </p:nvPr>
        </p:nvSpPr>
        <p:spPr>
          <a:xfrm>
            <a:off x="5121270" y="1692270"/>
            <a:ext cx="4456108" cy="704846"/>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txBox="1">
            <a:spLocks noGrp="1"/>
          </p:cNvSpPr>
          <p:nvPr>
            <p:ph type="dt" sz="half" idx="7"/>
          </p:nvPr>
        </p:nvSpPr>
        <p:spPr/>
        <p:txBody>
          <a:bodyPr/>
          <a:lstStyle>
            <a:lvl1pPr>
              <a:defRPr/>
            </a:lvl1pPr>
          </a:lstStyle>
          <a:p>
            <a:pPr lvl="0"/>
            <a:endParaRPr lang="el-GR"/>
          </a:p>
        </p:txBody>
      </p:sp>
      <p:sp>
        <p:nvSpPr>
          <p:cNvPr id="8" name="Footer Placeholder 7"/>
          <p:cNvSpPr txBox="1">
            <a:spLocks noGrp="1"/>
          </p:cNvSpPr>
          <p:nvPr>
            <p:ph type="ftr" sz="quarter" idx="9"/>
          </p:nvPr>
        </p:nvSpPr>
        <p:spPr/>
        <p:txBody>
          <a:bodyPr/>
          <a:lstStyle>
            <a:lvl1pPr>
              <a:defRPr/>
            </a:lvl1pPr>
          </a:lstStyle>
          <a:p>
            <a:pPr lvl="0"/>
            <a:endParaRPr lang="el-GR"/>
          </a:p>
        </p:txBody>
      </p:sp>
      <p:sp>
        <p:nvSpPr>
          <p:cNvPr id="9" name="Slide Number Placeholder 8"/>
          <p:cNvSpPr txBox="1">
            <a:spLocks noGrp="1"/>
          </p:cNvSpPr>
          <p:nvPr>
            <p:ph type="sldNum" sz="quarter" idx="8"/>
          </p:nvPr>
        </p:nvSpPr>
        <p:spPr/>
        <p:txBody>
          <a:bodyPr/>
          <a:lstStyle>
            <a:lvl1pPr>
              <a:defRPr/>
            </a:lvl1pPr>
          </a:lstStyle>
          <a:p>
            <a:pPr lvl="0"/>
            <a:fld id="{06AE7A3F-896B-4604-AD72-20FA5AA518CB}" type="slidenum">
              <a:rPr/>
              <a:pPr lvl="0"/>
              <a:t>‹#›</a:t>
            </a:fld>
            <a:endParaRPr lang="el-GR"/>
          </a:p>
        </p:txBody>
      </p:sp>
    </p:spTree>
    <p:extLst>
      <p:ext uri="{BB962C8B-B14F-4D97-AF65-F5344CB8AC3E}">
        <p14:creationId xmlns:p14="http://schemas.microsoft.com/office/powerpoint/2010/main" val="69371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l-GR"/>
          </a:p>
        </p:txBody>
      </p:sp>
      <p:sp>
        <p:nvSpPr>
          <p:cNvPr id="3" name="Date Placeholder 2"/>
          <p:cNvSpPr txBox="1">
            <a:spLocks noGrp="1"/>
          </p:cNvSpPr>
          <p:nvPr>
            <p:ph type="dt" sz="half" idx="7"/>
          </p:nvPr>
        </p:nvSpPr>
        <p:spPr/>
        <p:txBody>
          <a:bodyPr/>
          <a:lstStyle>
            <a:lvl1pPr>
              <a:defRPr/>
            </a:lvl1pPr>
          </a:lstStyle>
          <a:p>
            <a:pPr lvl="0"/>
            <a:endParaRPr lang="el-GR"/>
          </a:p>
        </p:txBody>
      </p:sp>
      <p:sp>
        <p:nvSpPr>
          <p:cNvPr id="4" name="Footer Placeholder 3"/>
          <p:cNvSpPr txBox="1">
            <a:spLocks noGrp="1"/>
          </p:cNvSpPr>
          <p:nvPr>
            <p:ph type="ftr" sz="quarter" idx="9"/>
          </p:nvPr>
        </p:nvSpPr>
        <p:spPr/>
        <p:txBody>
          <a:bodyPr/>
          <a:lstStyle>
            <a:lvl1pPr>
              <a:defRPr/>
            </a:lvl1pPr>
          </a:lstStyle>
          <a:p>
            <a:pPr lvl="0"/>
            <a:endParaRPr lang="el-GR"/>
          </a:p>
        </p:txBody>
      </p:sp>
      <p:sp>
        <p:nvSpPr>
          <p:cNvPr id="5" name="Slide Number Placeholder 4"/>
          <p:cNvSpPr txBox="1">
            <a:spLocks noGrp="1"/>
          </p:cNvSpPr>
          <p:nvPr>
            <p:ph type="sldNum" sz="quarter" idx="8"/>
          </p:nvPr>
        </p:nvSpPr>
        <p:spPr/>
        <p:txBody>
          <a:bodyPr/>
          <a:lstStyle>
            <a:lvl1pPr>
              <a:defRPr/>
            </a:lvl1pPr>
          </a:lstStyle>
          <a:p>
            <a:pPr lvl="0"/>
            <a:fld id="{30B867E8-8DD3-4DCF-9FA8-39B55ED98092}" type="slidenum">
              <a:rPr/>
              <a:pPr lvl="0"/>
              <a:t>‹#›</a:t>
            </a:fld>
            <a:endParaRPr lang="el-GR"/>
          </a:p>
        </p:txBody>
      </p:sp>
    </p:spTree>
    <p:extLst>
      <p:ext uri="{BB962C8B-B14F-4D97-AF65-F5344CB8AC3E}">
        <p14:creationId xmlns:p14="http://schemas.microsoft.com/office/powerpoint/2010/main" val="454742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l-GR"/>
          </a:p>
        </p:txBody>
      </p:sp>
      <p:sp>
        <p:nvSpPr>
          <p:cNvPr id="3" name="Footer Placeholder 2"/>
          <p:cNvSpPr txBox="1">
            <a:spLocks noGrp="1"/>
          </p:cNvSpPr>
          <p:nvPr>
            <p:ph type="ftr" sz="quarter" idx="9"/>
          </p:nvPr>
        </p:nvSpPr>
        <p:spPr/>
        <p:txBody>
          <a:bodyPr/>
          <a:lstStyle>
            <a:lvl1pPr>
              <a:defRPr/>
            </a:lvl1pPr>
          </a:lstStyle>
          <a:p>
            <a:pPr lvl="0"/>
            <a:endParaRPr lang="el-GR"/>
          </a:p>
        </p:txBody>
      </p:sp>
      <p:sp>
        <p:nvSpPr>
          <p:cNvPr id="4" name="Slide Number Placeholder 3"/>
          <p:cNvSpPr txBox="1">
            <a:spLocks noGrp="1"/>
          </p:cNvSpPr>
          <p:nvPr>
            <p:ph type="sldNum" sz="quarter" idx="8"/>
          </p:nvPr>
        </p:nvSpPr>
        <p:spPr/>
        <p:txBody>
          <a:bodyPr/>
          <a:lstStyle>
            <a:lvl1pPr>
              <a:defRPr/>
            </a:lvl1pPr>
          </a:lstStyle>
          <a:p>
            <a:pPr lvl="0"/>
            <a:fld id="{8A29997F-2DC2-4330-BD58-7E8FBD9C60A4}" type="slidenum">
              <a:rPr/>
              <a:pPr lvl="0"/>
              <a:t>‹#›</a:t>
            </a:fld>
            <a:endParaRPr lang="el-GR"/>
          </a:p>
        </p:txBody>
      </p:sp>
    </p:spTree>
    <p:extLst>
      <p:ext uri="{BB962C8B-B14F-4D97-AF65-F5344CB8AC3E}">
        <p14:creationId xmlns:p14="http://schemas.microsoft.com/office/powerpoint/2010/main" val="149416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504821" y="301623"/>
            <a:ext cx="3316291" cy="1279529"/>
          </a:xfrm>
        </p:spPr>
        <p:txBody>
          <a:bodyPr anchor="b" anchorCtr="0"/>
          <a:lstStyle>
            <a:lvl1pPr algn="l">
              <a:defRPr lang="en-US" sz="2000" b="1"/>
            </a:lvl1pPr>
          </a:lstStyle>
          <a:p>
            <a:pPr lvl="0"/>
            <a:r>
              <a:rPr lang="en-US"/>
              <a:t>Click to edit Master title style</a:t>
            </a:r>
            <a:endParaRPr lang="el-GR"/>
          </a:p>
        </p:txBody>
      </p:sp>
      <p:sp>
        <p:nvSpPr>
          <p:cNvPr id="3" name="Content Placeholder 2"/>
          <p:cNvSpPr txBox="1">
            <a:spLocks noGrp="1"/>
          </p:cNvSpPr>
          <p:nvPr>
            <p:ph idx="1"/>
          </p:nvPr>
        </p:nvSpPr>
        <p:spPr>
          <a:xfrm>
            <a:off x="3941758" y="301623"/>
            <a:ext cx="5635620" cy="645160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txBox="1">
            <a:spLocks noGrp="1"/>
          </p:cNvSpPr>
          <p:nvPr>
            <p:ph type="body" idx="2"/>
          </p:nvPr>
        </p:nvSpPr>
        <p:spPr>
          <a:xfrm>
            <a:off x="504821" y="1581153"/>
            <a:ext cx="3316291" cy="5172075"/>
          </a:xfrm>
        </p:spPr>
        <p:txBody>
          <a:bodyPr/>
          <a:lstStyle>
            <a:lvl1pPr marL="0" indent="0">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l-GR"/>
          </a:p>
        </p:txBody>
      </p:sp>
      <p:sp>
        <p:nvSpPr>
          <p:cNvPr id="6" name="Footer Placeholder 5"/>
          <p:cNvSpPr txBox="1">
            <a:spLocks noGrp="1"/>
          </p:cNvSpPr>
          <p:nvPr>
            <p:ph type="ftr" sz="quarter" idx="9"/>
          </p:nvPr>
        </p:nvSpPr>
        <p:spPr/>
        <p:txBody>
          <a:bodyPr/>
          <a:lstStyle>
            <a:lvl1pPr>
              <a:defRPr/>
            </a:lvl1pPr>
          </a:lstStyle>
          <a:p>
            <a:pPr lvl="0"/>
            <a:endParaRPr lang="el-GR"/>
          </a:p>
        </p:txBody>
      </p:sp>
      <p:sp>
        <p:nvSpPr>
          <p:cNvPr id="7" name="Slide Number Placeholder 6"/>
          <p:cNvSpPr txBox="1">
            <a:spLocks noGrp="1"/>
          </p:cNvSpPr>
          <p:nvPr>
            <p:ph type="sldNum" sz="quarter" idx="8"/>
          </p:nvPr>
        </p:nvSpPr>
        <p:spPr/>
        <p:txBody>
          <a:bodyPr/>
          <a:lstStyle>
            <a:lvl1pPr>
              <a:defRPr/>
            </a:lvl1pPr>
          </a:lstStyle>
          <a:p>
            <a:pPr lvl="0"/>
            <a:fld id="{6FB72B8D-0866-4D0D-9903-32C1EB7553EC}" type="slidenum">
              <a:rPr/>
              <a:pPr lvl="0"/>
              <a:t>‹#›</a:t>
            </a:fld>
            <a:endParaRPr lang="el-GR"/>
          </a:p>
        </p:txBody>
      </p:sp>
    </p:spTree>
    <p:extLst>
      <p:ext uri="{BB962C8B-B14F-4D97-AF65-F5344CB8AC3E}">
        <p14:creationId xmlns:p14="http://schemas.microsoft.com/office/powerpoint/2010/main" val="200318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976439" y="5291139"/>
            <a:ext cx="6048371" cy="625477"/>
          </a:xfrm>
        </p:spPr>
        <p:txBody>
          <a:bodyPr anchor="b" anchorCtr="0"/>
          <a:lstStyle>
            <a:lvl1pPr algn="l">
              <a:defRPr lang="en-US" sz="2000" b="1"/>
            </a:lvl1pPr>
          </a:lstStyle>
          <a:p>
            <a:pPr lvl="0"/>
            <a:r>
              <a:rPr lang="en-US"/>
              <a:t>Click to edit Master title style</a:t>
            </a:r>
            <a:endParaRPr lang="el-GR"/>
          </a:p>
        </p:txBody>
      </p:sp>
      <p:sp>
        <p:nvSpPr>
          <p:cNvPr id="3" name="Picture Placeholder 2"/>
          <p:cNvSpPr txBox="1">
            <a:spLocks noGrp="1"/>
          </p:cNvSpPr>
          <p:nvPr>
            <p:ph type="pic" idx="1"/>
          </p:nvPr>
        </p:nvSpPr>
        <p:spPr>
          <a:xfrm>
            <a:off x="1976439" y="674690"/>
            <a:ext cx="6048371" cy="4537079"/>
          </a:xfrm>
        </p:spPr>
        <p:txBody>
          <a:bodyPr/>
          <a:lstStyle>
            <a:lvl1pPr marL="0" indent="0">
              <a:buNone/>
              <a:defRPr lang="el-GR"/>
            </a:lvl1pPr>
          </a:lstStyle>
          <a:p>
            <a:pPr lvl="0"/>
            <a:endParaRPr lang="el-GR"/>
          </a:p>
        </p:txBody>
      </p:sp>
      <p:sp>
        <p:nvSpPr>
          <p:cNvPr id="4" name="Text Placeholder 3"/>
          <p:cNvSpPr txBox="1">
            <a:spLocks noGrp="1"/>
          </p:cNvSpPr>
          <p:nvPr>
            <p:ph type="body" idx="2"/>
          </p:nvPr>
        </p:nvSpPr>
        <p:spPr>
          <a:xfrm>
            <a:off x="1976439" y="5916616"/>
            <a:ext cx="6048371" cy="887416"/>
          </a:xfrm>
        </p:spPr>
        <p:txBody>
          <a:bodyPr/>
          <a:lstStyle>
            <a:lvl1pPr marL="0" indent="0">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l-GR"/>
          </a:p>
        </p:txBody>
      </p:sp>
      <p:sp>
        <p:nvSpPr>
          <p:cNvPr id="6" name="Footer Placeholder 5"/>
          <p:cNvSpPr txBox="1">
            <a:spLocks noGrp="1"/>
          </p:cNvSpPr>
          <p:nvPr>
            <p:ph type="ftr" sz="quarter" idx="9"/>
          </p:nvPr>
        </p:nvSpPr>
        <p:spPr/>
        <p:txBody>
          <a:bodyPr/>
          <a:lstStyle>
            <a:lvl1pPr>
              <a:defRPr/>
            </a:lvl1pPr>
          </a:lstStyle>
          <a:p>
            <a:pPr lvl="0"/>
            <a:endParaRPr lang="el-GR"/>
          </a:p>
        </p:txBody>
      </p:sp>
      <p:sp>
        <p:nvSpPr>
          <p:cNvPr id="7" name="Slide Number Placeholder 6"/>
          <p:cNvSpPr txBox="1">
            <a:spLocks noGrp="1"/>
          </p:cNvSpPr>
          <p:nvPr>
            <p:ph type="sldNum" sz="quarter" idx="8"/>
          </p:nvPr>
        </p:nvSpPr>
        <p:spPr/>
        <p:txBody>
          <a:bodyPr/>
          <a:lstStyle>
            <a:lvl1pPr>
              <a:defRPr/>
            </a:lvl1pPr>
          </a:lstStyle>
          <a:p>
            <a:pPr lvl="0"/>
            <a:fld id="{0625AC6C-A8C7-423C-8FA0-44D9E0F62260}" type="slidenum">
              <a:rPr/>
              <a:pPr lvl="0"/>
              <a:t>‹#›</a:t>
            </a:fld>
            <a:endParaRPr lang="el-GR"/>
          </a:p>
        </p:txBody>
      </p:sp>
    </p:spTree>
    <p:extLst>
      <p:ext uri="{BB962C8B-B14F-4D97-AF65-F5344CB8AC3E}">
        <p14:creationId xmlns:p14="http://schemas.microsoft.com/office/powerpoint/2010/main" val="13028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lstStyle/>
          <a:p>
            <a:pPr lvl="0"/>
            <a:endParaRPr lang="el-GR"/>
          </a:p>
        </p:txBody>
      </p:sp>
      <p:sp>
        <p:nvSpPr>
          <p:cNvPr id="3" name="Text Placeholder 2"/>
          <p:cNvSpPr txBox="1">
            <a:spLocks noGrp="1"/>
          </p:cNvSpPr>
          <p:nvPr>
            <p:ph type="body" idx="1"/>
          </p:nvPr>
        </p:nvSpPr>
        <p:spPr>
          <a:xfrm>
            <a:off x="503998" y="1769043"/>
            <a:ext cx="9071643" cy="4989240"/>
          </a:xfrm>
          <a:prstGeom prst="rect">
            <a:avLst/>
          </a:prstGeom>
          <a:noFill/>
          <a:ln>
            <a:noFill/>
          </a:ln>
        </p:spPr>
        <p:txBody>
          <a:bodyPr vert="horz" wrap="square" lIns="0" tIns="0" rIns="0" bIns="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rial" pitchFamily="2"/>
                <a:cs typeface="Tahoma" pitchFamily="2"/>
              </a:defRPr>
            </a:lvl1pPr>
          </a:lstStyle>
          <a:p>
            <a:pPr lvl="0"/>
            <a:endParaRPr lang="el-GR"/>
          </a:p>
        </p:txBody>
      </p:sp>
      <p:sp>
        <p:nvSpPr>
          <p:cNvPr id="5" name="Footer Placeholder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rial" pitchFamily="2"/>
                <a:cs typeface="Tahoma" pitchFamily="2"/>
              </a:defRPr>
            </a:lvl1pPr>
          </a:lstStyle>
          <a:p>
            <a:pPr lvl="0"/>
            <a:endParaRPr lang="el-GR"/>
          </a:p>
        </p:txBody>
      </p:sp>
      <p:sp>
        <p:nvSpPr>
          <p:cNvPr id="6" name="Slide Number Placeholder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rial" pitchFamily="2"/>
                <a:cs typeface="Tahoma" pitchFamily="2"/>
              </a:defRPr>
            </a:lvl1pPr>
          </a:lstStyle>
          <a:p>
            <a:pPr lvl="0"/>
            <a:fld id="{310CA975-9F6C-4694-81FF-0693D349CFEC}" type="slidenum">
              <a:rPr/>
              <a:pPr lvl="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el-GR" sz="4400" b="0" i="0" u="none" strike="noStrike" kern="1200" cap="none" spc="0" baseline="0">
          <a:solidFill>
            <a:srgbClr val="000000"/>
          </a:solidFill>
          <a:uFillTx/>
          <a:latin typeface="Arial" pitchFamily="18"/>
          <a:ea typeface="SimSun" pitchFamily="2"/>
          <a:cs typeface="Mangal" pitchFamily="2"/>
        </a:defRPr>
      </a:lvl1pPr>
    </p:titleStyle>
    <p:bodyStyle>
      <a:lvl1pPr marL="431999" marR="0" lvl="0" indent="-323999" defTabSz="914400" rtl="0" fontAlgn="auto" hangingPunct="0">
        <a:lnSpc>
          <a:spcPct val="100000"/>
        </a:lnSpc>
        <a:spcBef>
          <a:spcPts val="0"/>
        </a:spcBef>
        <a:spcAft>
          <a:spcPts val="1415"/>
        </a:spcAft>
        <a:buSzPct val="45000"/>
        <a:buFont typeface="StarSymbol"/>
        <a:buChar char="●"/>
        <a:tabLst/>
        <a:defRPr lang="en-US" sz="3200" b="0" i="0" u="none" strike="noStrike" kern="1200" cap="none" spc="0" baseline="0">
          <a:solidFill>
            <a:srgbClr val="000000"/>
          </a:solidFill>
          <a:uFillTx/>
          <a:latin typeface="Arial" pitchFamily="18"/>
          <a:ea typeface="SimSun" pitchFamily="2"/>
          <a:cs typeface="Mangal" pitchFamily="2"/>
        </a:defRPr>
      </a:lvl1pPr>
      <a:lvl2pPr marL="863998" marR="0" lvl="1" indent="-323999" defTabSz="914400" rtl="0" fontAlgn="auto" hangingPunct="1">
        <a:lnSpc>
          <a:spcPct val="100000"/>
        </a:lnSpc>
        <a:spcBef>
          <a:spcPts val="0"/>
        </a:spcBef>
        <a:spcAft>
          <a:spcPts val="1135"/>
        </a:spcAft>
        <a:buSzPct val="45000"/>
        <a:buFont typeface="StarSymbol"/>
        <a:buChar char="●"/>
        <a:tabLst/>
        <a:defRPr lang="en-US" sz="2800" b="0" i="0" u="none" strike="noStrike" kern="1200" cap="none" spc="0" baseline="0">
          <a:solidFill>
            <a:srgbClr val="000000"/>
          </a:solidFill>
          <a:uFillTx/>
          <a:latin typeface="Arial" pitchFamily="18"/>
          <a:ea typeface="SimSun" pitchFamily="2"/>
          <a:cs typeface="Mangal" pitchFamily="2"/>
        </a:defRPr>
      </a:lvl2pPr>
      <a:lvl3pPr marL="1295997" marR="0" lvl="2" indent="-287999" defTabSz="914400" rtl="0" fontAlgn="auto" hangingPunct="1">
        <a:lnSpc>
          <a:spcPct val="100000"/>
        </a:lnSpc>
        <a:spcBef>
          <a:spcPts val="0"/>
        </a:spcBef>
        <a:spcAft>
          <a:spcPts val="850"/>
        </a:spcAft>
        <a:buSzPct val="75000"/>
        <a:buFont typeface="StarSymbol"/>
        <a:buChar char="–"/>
        <a:tabLst/>
        <a:defRPr lang="en-US" sz="2400" b="0" i="0" u="none" strike="noStrike" kern="1200" cap="none" spc="0" baseline="0">
          <a:solidFill>
            <a:srgbClr val="000000"/>
          </a:solidFill>
          <a:uFillTx/>
          <a:latin typeface="Arial" pitchFamily="18"/>
          <a:ea typeface="SimSun" pitchFamily="2"/>
          <a:cs typeface="Mangal" pitchFamily="2"/>
        </a:defRPr>
      </a:lvl3pPr>
      <a:lvl4pPr marL="1727996" marR="0" lvl="3" indent="-215999" defTabSz="914400" rtl="0" fontAlgn="auto" hangingPunct="1">
        <a:lnSpc>
          <a:spcPct val="100000"/>
        </a:lnSpc>
        <a:spcBef>
          <a:spcPts val="0"/>
        </a:spcBef>
        <a:spcAft>
          <a:spcPts val="565"/>
        </a:spcAft>
        <a:buSzPct val="45000"/>
        <a:buFont typeface="StarSymbol"/>
        <a:buChar char="●"/>
        <a:tabLst/>
        <a:defRPr lang="en-US" sz="2000" b="0" i="0" u="none" strike="noStrike" kern="1200" cap="none" spc="0" baseline="0">
          <a:solidFill>
            <a:srgbClr val="000000"/>
          </a:solidFill>
          <a:uFillTx/>
          <a:latin typeface="Arial" pitchFamily="18"/>
          <a:ea typeface="SimSun" pitchFamily="2"/>
          <a:cs typeface="Mangal" pitchFamily="2"/>
        </a:defRPr>
      </a:lvl4pPr>
      <a:lvl5pPr marL="2159995" marR="0" lvl="4" indent="-215999" defTabSz="914400" rtl="0" fontAlgn="auto" hangingPunct="1">
        <a:lnSpc>
          <a:spcPct val="100000"/>
        </a:lnSpc>
        <a:spcBef>
          <a:spcPts val="0"/>
        </a:spcBef>
        <a:spcAft>
          <a:spcPts val="285"/>
        </a:spcAft>
        <a:buSzPct val="75000"/>
        <a:buFont typeface="StarSymbol"/>
        <a:buChar char="–"/>
        <a:tabLst/>
        <a:defRPr lang="en-US" sz="2000" b="0" i="0" u="none" strike="noStrike" kern="1200" cap="none" spc="0" baseline="0">
          <a:solidFill>
            <a:srgbClr val="000000"/>
          </a:solidFill>
          <a:uFillTx/>
          <a:latin typeface="Arial" pitchFamily="18"/>
          <a:ea typeface="SimSun" pitchFamily="2"/>
          <a:cs typeface="Mangal" pitchFamily="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76"/>
            <a:ext cx="8229243" cy="1142643"/>
          </a:xfrm>
          <a:prstGeom prst="rect">
            <a:avLst/>
          </a:prstGeom>
          <a:noFill/>
          <a:ln>
            <a:noFill/>
          </a:ln>
        </p:spPr>
        <p:txBody>
          <a:bodyPr vert="horz" wrap="square" lIns="91440" tIns="91440" rIns="91440" bIns="45720" anchor="t" anchorCtr="1" compatLnSpc="1"/>
          <a:lstStyle/>
          <a:p>
            <a:pPr lvl="0"/>
            <a:r>
              <a:rPr lang="el-GR"/>
              <a:t>Κάντε κλικ εδώ για την επεξεργασία της μορφής του κειμένου του τίτλουClick to edit Master title style</a:t>
            </a:r>
          </a:p>
        </p:txBody>
      </p:sp>
      <p:sp>
        <p:nvSpPr>
          <p:cNvPr id="3" name="Content Placeholder 2"/>
          <p:cNvSpPr txBox="1">
            <a:spLocks noGrp="1"/>
          </p:cNvSpPr>
          <p:nvPr>
            <p:ph type="body" idx="1"/>
          </p:nvPr>
        </p:nvSpPr>
        <p:spPr>
          <a:xfrm>
            <a:off x="457200" y="1600200"/>
            <a:ext cx="8229243" cy="4525557"/>
          </a:xfrm>
          <a:prstGeom prst="rect">
            <a:avLst/>
          </a:prstGeom>
          <a:noFill/>
          <a:ln>
            <a:noFill/>
          </a:ln>
        </p:spPr>
        <p:txBody>
          <a:bodyPr vert="horz" wrap="square" lIns="91440" tIns="91440" rIns="91440" bIns="45720" anchor="t" anchorCtr="0" compatLnSpc="1"/>
          <a:lstStyle/>
          <a:p>
            <a:pPr lvl="0"/>
            <a:r>
              <a:rPr lang="el-GR"/>
              <a:t>Κάντε κλικ εδώ για την επεξεργασία της μορφής των κειμένων διάρθρωσης</a:t>
            </a:r>
          </a:p>
          <a:p>
            <a:pPr lvl="1"/>
            <a:r>
              <a:rPr lang="el-GR"/>
              <a:t>Δεύτερο επίπεδο διάρθρωσης</a:t>
            </a:r>
          </a:p>
          <a:p>
            <a:pPr lvl="2"/>
            <a:r>
              <a:rPr lang="el-GR"/>
              <a:t>Τρίτο επίπεδο διάρθρωσης</a:t>
            </a:r>
          </a:p>
          <a:p>
            <a:pPr lvl="3"/>
            <a:r>
              <a:rPr lang="el-GR"/>
              <a:t>Τέταρτο επίπεδο διάρθρωσης</a:t>
            </a:r>
          </a:p>
          <a:p>
            <a:pPr lvl="4"/>
            <a:r>
              <a:rPr lang="el-GR"/>
              <a:t>Πέμπτο επίπεδο διάρθρωσης</a:t>
            </a:r>
          </a:p>
          <a:p>
            <a:pPr lvl="5"/>
            <a:r>
              <a:rPr lang="el-GR"/>
              <a:t>Έκτο επίπεδο διάρθρωσης</a:t>
            </a:r>
          </a:p>
          <a:p>
            <a:pPr lvl="6"/>
            <a:r>
              <a:rPr lang="el-GR"/>
              <a:t>Έβδομο επίπεδο διάρθρωσης</a:t>
            </a:r>
          </a:p>
          <a:p>
            <a:pPr lvl="7"/>
            <a:r>
              <a:rPr lang="el-GR"/>
              <a:t>Όγδοο επίπεδο διάρθρωσης</a:t>
            </a:r>
          </a:p>
          <a:p>
            <a:pPr lvl="0"/>
            <a:r>
              <a:rPr lang="el-GR"/>
              <a:t>Ένατο επίπεδο διάρθρωσηςClick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4" name="Date Placeholder 3"/>
          <p:cNvSpPr txBox="1">
            <a:spLocks noGrp="1"/>
          </p:cNvSpPr>
          <p:nvPr>
            <p:ph type="dt" sz="half" idx="2"/>
          </p:nvPr>
        </p:nvSpPr>
        <p:spPr>
          <a:xfrm>
            <a:off x="457200" y="6356515"/>
            <a:ext cx="2133359" cy="364681"/>
          </a:xfrm>
          <a:prstGeom prst="rect">
            <a:avLst/>
          </a:prstGeom>
          <a:noFill/>
          <a:ln>
            <a:noFill/>
          </a:ln>
        </p:spPr>
        <p:txBody>
          <a:bodyPr vert="horz" wrap="square" lIns="91440" tIns="91440" rIns="91440" bIns="45720" anchor="t" anchorCtr="0" compatLnSpc="1"/>
          <a:lstStyle>
            <a:lvl1pPr marL="0" marR="0" lvl="0" indent="0" algn="l" defTabSz="914400" rtl="0" fontAlgn="auto" hangingPunct="1">
              <a:lnSpc>
                <a:spcPct val="100000"/>
              </a:lnSpc>
              <a:spcBef>
                <a:spcPts val="0"/>
              </a:spcBef>
              <a:spcAft>
                <a:spcPts val="0"/>
              </a:spcAft>
              <a:buNone/>
              <a:tabLst/>
              <a:defRPr lang="el-GR" sz="1800" b="0" i="0" u="none" strike="noStrike" kern="1200" cap="none" spc="0" baseline="0">
                <a:solidFill>
                  <a:srgbClr val="000000"/>
                </a:solidFill>
                <a:uFillTx/>
                <a:latin typeface="Calibri" pitchFamily="18"/>
                <a:ea typeface="Arial" pitchFamily="2"/>
                <a:cs typeface="Tahoma" pitchFamily="2"/>
              </a:defRPr>
            </a:lvl1pPr>
          </a:lstStyle>
          <a:p>
            <a:pPr lvl="0"/>
            <a:fld id="{3A2F0399-1A14-4E5F-90B5-7D69BAFE5C5D}" type="datetime1">
              <a:rPr lang="el-GR"/>
              <a:pPr lvl="0"/>
              <a:t>26/4/2013</a:t>
            </a:fld>
            <a:endParaRPr lang="el-GR"/>
          </a:p>
        </p:txBody>
      </p:sp>
      <p:sp>
        <p:nvSpPr>
          <p:cNvPr id="5" name="Footer Placeholder 4"/>
          <p:cNvSpPr txBox="1">
            <a:spLocks noGrp="1"/>
          </p:cNvSpPr>
          <p:nvPr>
            <p:ph type="ftr" sz="quarter" idx="3"/>
          </p:nvPr>
        </p:nvSpPr>
        <p:spPr>
          <a:xfrm>
            <a:off x="3124075" y="6356515"/>
            <a:ext cx="2895118" cy="364681"/>
          </a:xfrm>
          <a:prstGeom prst="rect">
            <a:avLst/>
          </a:prstGeom>
          <a:noFill/>
          <a:ln>
            <a:noFill/>
          </a:ln>
        </p:spPr>
        <p:txBody>
          <a:bodyPr vert="horz" wrap="square" lIns="91440" tIns="91440" rIns="91440" bIns="45720" anchor="t" anchorCtr="0" compatLnSpc="1"/>
          <a:lstStyle>
            <a:lvl1pPr marL="0" marR="0" lvl="0" indent="0" algn="l" defTabSz="914400" rtl="0" fontAlgn="auto" hangingPunct="0">
              <a:lnSpc>
                <a:spcPct val="100000"/>
              </a:lnSpc>
              <a:spcBef>
                <a:spcPts val="0"/>
              </a:spcBef>
              <a:spcAft>
                <a:spcPts val="0"/>
              </a:spcAft>
              <a:buNone/>
              <a:tabLst/>
              <a:defRPr lang="el-GR" sz="2400" b="0" i="0" u="none" strike="noStrike" kern="1200" cap="none" spc="0" baseline="0">
                <a:solidFill>
                  <a:srgbClr val="000000"/>
                </a:solidFill>
                <a:uFillTx/>
                <a:latin typeface="Times New Roman" pitchFamily="18"/>
                <a:ea typeface="Arial" pitchFamily="2"/>
                <a:cs typeface="Tahoma" pitchFamily="2"/>
              </a:defRPr>
            </a:lvl1pPr>
          </a:lstStyle>
          <a:p>
            <a:pPr lvl="0"/>
            <a:endParaRPr lang="el-GR"/>
          </a:p>
        </p:txBody>
      </p:sp>
      <p:sp>
        <p:nvSpPr>
          <p:cNvPr id="6" name="Slide Number Placeholder 5"/>
          <p:cNvSpPr txBox="1">
            <a:spLocks noGrp="1"/>
          </p:cNvSpPr>
          <p:nvPr>
            <p:ph type="sldNum" sz="quarter" idx="4"/>
          </p:nvPr>
        </p:nvSpPr>
        <p:spPr>
          <a:xfrm>
            <a:off x="6553084" y="6356515"/>
            <a:ext cx="2133359" cy="364681"/>
          </a:xfrm>
          <a:prstGeom prst="rect">
            <a:avLst/>
          </a:prstGeom>
          <a:noFill/>
          <a:ln>
            <a:noFill/>
          </a:ln>
        </p:spPr>
        <p:txBody>
          <a:bodyPr vert="horz" wrap="square" lIns="91440" tIns="91440" rIns="91440" bIns="45720" anchor="t" anchorCtr="0" compatLnSpc="1"/>
          <a:lstStyle>
            <a:lvl1pPr marL="0" marR="0" lvl="0" indent="0" algn="l" defTabSz="914400" rtl="0" fontAlgn="auto" hangingPunct="1">
              <a:lnSpc>
                <a:spcPct val="100000"/>
              </a:lnSpc>
              <a:spcBef>
                <a:spcPts val="0"/>
              </a:spcBef>
              <a:spcAft>
                <a:spcPts val="0"/>
              </a:spcAft>
              <a:buNone/>
              <a:tabLst/>
              <a:defRPr lang="el-GR" sz="1800" b="0" i="0" u="none" strike="noStrike" kern="1200" cap="none" spc="0" baseline="0">
                <a:solidFill>
                  <a:srgbClr val="000000"/>
                </a:solidFill>
                <a:uFillTx/>
                <a:latin typeface="Calibri" pitchFamily="18"/>
                <a:ea typeface="Arial" pitchFamily="2"/>
                <a:cs typeface="Tahoma" pitchFamily="2"/>
              </a:defRPr>
            </a:lvl1pPr>
          </a:lstStyle>
          <a:p>
            <a:pPr lvl="0"/>
            <a:fld id="{9A54BBF8-9163-40E9-A7B2-20D53DEF1F51}" type="slidenum">
              <a:rPr/>
              <a:pPr lvl="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el-GR" sz="4400" b="0" i="0" u="none" strike="noStrike" kern="1200" cap="none" spc="0" baseline="0">
          <a:solidFill>
            <a:srgbClr val="000000"/>
          </a:solidFill>
          <a:uFillTx/>
          <a:latin typeface="Calibri" pitchFamily="18"/>
          <a:ea typeface="SimSun"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l-GR" sz="3200" b="0" i="0" u="none" strike="noStrike" kern="1200" cap="none" spc="0" baseline="0">
          <a:solidFill>
            <a:srgbClr val="000000"/>
          </a:solidFill>
          <a:uFillTx/>
          <a:latin typeface="Calibri"/>
          <a:ea typeface="SimSun"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l-GR" sz="2400" b="0" i="0" u="none" strike="noStrike" kern="1200" cap="none" spc="0" baseline="0">
          <a:solidFill>
            <a:srgbClr val="000000"/>
          </a:solidFill>
          <a:uFillTx/>
          <a:latin typeface="Calibri"/>
          <a:ea typeface="SimSun"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l-GR" sz="2000" b="0" i="0" u="none" strike="noStrike" kern="1200" cap="none" spc="0" baseline="0">
          <a:solidFill>
            <a:srgbClr val="000000"/>
          </a:solidFill>
          <a:uFillTx/>
          <a:latin typeface="Calibri"/>
          <a:ea typeface="SimSun"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l-GR" sz="2000" b="0" i="0" u="none" strike="noStrike" kern="1200" cap="none" spc="0" baseline="0">
          <a:solidFill>
            <a:srgbClr val="000000"/>
          </a:solidFill>
          <a:uFillTx/>
          <a:latin typeface="Calibri"/>
          <a:ea typeface="SimSun"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l-GR" sz="2000" b="0" i="0" u="none" strike="noStrike" kern="1200" cap="none" spc="0" baseline="0">
          <a:solidFill>
            <a:srgbClr val="000000"/>
          </a:solidFill>
          <a:uFillTx/>
          <a:latin typeface="Calibri"/>
          <a:ea typeface="SimSun"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el-GR" sz="2000" b="0" i="0" u="none" strike="noStrike" kern="1200" cap="none" spc="0" baseline="0">
          <a:solidFill>
            <a:srgbClr val="000000"/>
          </a:solidFill>
          <a:uFillTx/>
          <a:latin typeface="Calibri"/>
          <a:ea typeface="SimSun"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el-GR" sz="2000" b="0" i="0" u="none" strike="noStrike" kern="1200" cap="none" spc="0" baseline="0">
          <a:solidFill>
            <a:srgbClr val="000000"/>
          </a:solidFill>
          <a:uFillTx/>
          <a:latin typeface="Calibri"/>
          <a:ea typeface="SimSun"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el-GR" sz="2000" b="0" i="0" u="none" strike="noStrike" kern="1200" cap="none" spc="0" baseline="0">
          <a:solidFill>
            <a:srgbClr val="000000"/>
          </a:solidFill>
          <a:uFillTx/>
          <a:latin typeface="Calibri"/>
          <a:ea typeface="SimSun" pitchFamily="2"/>
          <a:cs typeface="Mangal" pitchFamily="2"/>
        </a:defRPr>
      </a:lvl8pPr>
      <a:lvl9pPr marL="431999" marR="0" lvl="0" indent="-323999" algn="l" defTabSz="914400" rtl="0" fontAlgn="auto" hangingPunct="1">
        <a:lnSpc>
          <a:spcPct val="100000"/>
        </a:lnSpc>
        <a:spcBef>
          <a:spcPts val="0"/>
        </a:spcBef>
        <a:spcAft>
          <a:spcPts val="1415"/>
        </a:spcAft>
        <a:buSzPct val="45000"/>
        <a:buFont typeface="StarSymbol"/>
        <a:buChar char="●"/>
        <a:tabLst/>
        <a:defRPr lang="el-GR" sz="3200" b="0" i="0" u="none" strike="noStrike" kern="1200" cap="none" spc="0" baseline="0">
          <a:solidFill>
            <a:srgbClr val="000000"/>
          </a:solidFill>
          <a:uFillTx/>
          <a:latin typeface="Calibri"/>
          <a:ea typeface="SimSun" pitchFamily="2"/>
          <a:cs typeface="Mangal" pitchFamily="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p:cNvSpPr txBox="1">
            <a:spLocks noGrp="1"/>
          </p:cNvSpPr>
          <p:nvPr>
            <p:ph type="dt" sz="half" idx="2"/>
          </p:nvPr>
        </p:nvSpPr>
        <p:spPr>
          <a:xfrm>
            <a:off x="457200" y="6356515"/>
            <a:ext cx="2133359" cy="364681"/>
          </a:xfrm>
          <a:prstGeom prst="rect">
            <a:avLst/>
          </a:prstGeom>
          <a:noFill/>
          <a:ln>
            <a:noFill/>
          </a:ln>
        </p:spPr>
        <p:txBody>
          <a:bodyPr vert="horz" wrap="square" lIns="91440" tIns="91440" rIns="91440" bIns="45720" anchor="t" anchorCtr="0" compatLnSpc="1"/>
          <a:lstStyle>
            <a:lvl1pPr marL="0" marR="0" lvl="0" indent="0" algn="l" defTabSz="914400" rtl="0" fontAlgn="auto" hangingPunct="1">
              <a:lnSpc>
                <a:spcPct val="100000"/>
              </a:lnSpc>
              <a:spcBef>
                <a:spcPts val="0"/>
              </a:spcBef>
              <a:spcAft>
                <a:spcPts val="0"/>
              </a:spcAft>
              <a:buNone/>
              <a:tabLst/>
              <a:defRPr lang="el-GR" sz="1800" b="0" i="0" u="none" strike="noStrike" kern="1200" cap="none" spc="0" baseline="0">
                <a:solidFill>
                  <a:srgbClr val="000000"/>
                </a:solidFill>
                <a:uFillTx/>
                <a:latin typeface="Calibri" pitchFamily="18"/>
                <a:ea typeface="Arial" pitchFamily="2"/>
                <a:cs typeface="Tahoma" pitchFamily="2"/>
              </a:defRPr>
            </a:lvl1pPr>
          </a:lstStyle>
          <a:p>
            <a:pPr lvl="0"/>
            <a:fld id="{E88237AD-22CD-4167-9A83-2BDE69C1687D}" type="datetime1">
              <a:rPr lang="el-GR"/>
              <a:pPr lvl="0"/>
              <a:t>26/4/2013</a:t>
            </a:fld>
            <a:endParaRPr lang="el-GR"/>
          </a:p>
        </p:txBody>
      </p:sp>
      <p:sp>
        <p:nvSpPr>
          <p:cNvPr id="3" name="Footer Placeholder 2"/>
          <p:cNvSpPr txBox="1">
            <a:spLocks noGrp="1"/>
          </p:cNvSpPr>
          <p:nvPr>
            <p:ph type="ftr" sz="quarter" idx="3"/>
          </p:nvPr>
        </p:nvSpPr>
        <p:spPr>
          <a:xfrm>
            <a:off x="3124075" y="6356515"/>
            <a:ext cx="2895118" cy="364681"/>
          </a:xfrm>
          <a:prstGeom prst="rect">
            <a:avLst/>
          </a:prstGeom>
          <a:noFill/>
          <a:ln>
            <a:noFill/>
          </a:ln>
        </p:spPr>
        <p:txBody>
          <a:bodyPr vert="horz" wrap="square" lIns="91440" tIns="91440" rIns="91440" bIns="45720" anchor="t" anchorCtr="0" compatLnSpc="1"/>
          <a:lstStyle>
            <a:lvl1pPr marL="0" marR="0" lvl="0" indent="0" algn="l" defTabSz="914400" rtl="0" fontAlgn="auto" hangingPunct="0">
              <a:lnSpc>
                <a:spcPct val="100000"/>
              </a:lnSpc>
              <a:spcBef>
                <a:spcPts val="0"/>
              </a:spcBef>
              <a:spcAft>
                <a:spcPts val="0"/>
              </a:spcAft>
              <a:buNone/>
              <a:tabLst/>
              <a:defRPr lang="el-GR" sz="2400" b="0" i="0" u="none" strike="noStrike" kern="1200" cap="none" spc="0" baseline="0">
                <a:solidFill>
                  <a:srgbClr val="000000"/>
                </a:solidFill>
                <a:uFillTx/>
                <a:latin typeface="Times New Roman" pitchFamily="18"/>
                <a:ea typeface="Arial" pitchFamily="2"/>
                <a:cs typeface="Tahoma" pitchFamily="2"/>
              </a:defRPr>
            </a:lvl1pPr>
          </a:lstStyle>
          <a:p>
            <a:pPr lvl="0"/>
            <a:endParaRPr lang="el-GR"/>
          </a:p>
        </p:txBody>
      </p:sp>
      <p:sp>
        <p:nvSpPr>
          <p:cNvPr id="4" name="Slide Number Placeholder 3"/>
          <p:cNvSpPr txBox="1">
            <a:spLocks noGrp="1"/>
          </p:cNvSpPr>
          <p:nvPr>
            <p:ph type="sldNum" sz="quarter" idx="4"/>
          </p:nvPr>
        </p:nvSpPr>
        <p:spPr>
          <a:xfrm>
            <a:off x="6553084" y="6356515"/>
            <a:ext cx="2133359" cy="364681"/>
          </a:xfrm>
          <a:prstGeom prst="rect">
            <a:avLst/>
          </a:prstGeom>
          <a:noFill/>
          <a:ln>
            <a:noFill/>
          </a:ln>
        </p:spPr>
        <p:txBody>
          <a:bodyPr vert="horz" wrap="square" lIns="91440" tIns="91440" rIns="91440" bIns="45720" anchor="t" anchorCtr="0" compatLnSpc="1"/>
          <a:lstStyle>
            <a:lvl1pPr marL="0" marR="0" lvl="0" indent="0" algn="l" defTabSz="914400" rtl="0" fontAlgn="auto" hangingPunct="1">
              <a:lnSpc>
                <a:spcPct val="100000"/>
              </a:lnSpc>
              <a:spcBef>
                <a:spcPts val="0"/>
              </a:spcBef>
              <a:spcAft>
                <a:spcPts val="0"/>
              </a:spcAft>
              <a:buNone/>
              <a:tabLst/>
              <a:defRPr lang="el-GR" sz="1800" b="0" i="0" u="none" strike="noStrike" kern="1200" cap="none" spc="0" baseline="0">
                <a:solidFill>
                  <a:srgbClr val="000000"/>
                </a:solidFill>
                <a:uFillTx/>
                <a:latin typeface="Calibri" pitchFamily="18"/>
                <a:ea typeface="Arial" pitchFamily="2"/>
                <a:cs typeface="Tahoma" pitchFamily="2"/>
              </a:defRPr>
            </a:lvl1pPr>
          </a:lstStyle>
          <a:p>
            <a:pPr lvl="0"/>
            <a:fld id="{0CF82AC3-F8F1-4896-B912-50C65BF53479}" type="slidenum">
              <a:rPr/>
              <a:pPr lvl="0"/>
              <a:t>‹#›</a:t>
            </a:fld>
            <a:endParaRPr lang="el-GR"/>
          </a:p>
        </p:txBody>
      </p:sp>
      <p:sp>
        <p:nvSpPr>
          <p:cNvPr id="5" name="Title Placeholder 4"/>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lstStyle/>
          <a:p>
            <a:pPr lvl="0"/>
            <a:endParaRPr lang="el-GR"/>
          </a:p>
        </p:txBody>
      </p:sp>
      <p:sp>
        <p:nvSpPr>
          <p:cNvPr id="6" name="Text Placeholder 5"/>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00000"/>
        </a:lnSpc>
        <a:spcBef>
          <a:spcPts val="0"/>
        </a:spcBef>
        <a:spcAft>
          <a:spcPts val="0"/>
        </a:spcAft>
        <a:buSzPct val="45000"/>
        <a:buFont typeface="StarSymbol"/>
        <a:buChar char="●"/>
        <a:tabLst/>
        <a:defRPr lang="el-GR" sz="1800" b="0" i="0" u="none" strike="noStrike" kern="1200" cap="none" spc="0" baseline="0">
          <a:solidFill>
            <a:srgbClr val="000000"/>
          </a:solidFill>
          <a:uFillTx/>
          <a:latin typeface="Calibri" pitchFamily="18"/>
          <a:ea typeface="SimSun"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n-US" sz="3200" b="0" i="0" u="none" strike="noStrike" kern="1200" cap="none" spc="0" baseline="0">
          <a:solidFill>
            <a:srgbClr val="000000"/>
          </a:solidFill>
          <a:uFillTx/>
          <a:latin typeface="Calibri"/>
          <a:ea typeface="SimSun"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n-US" sz="2400" b="0" i="0" u="none" strike="noStrike" kern="1200" cap="none" spc="0" baseline="0">
          <a:solidFill>
            <a:srgbClr val="000000"/>
          </a:solidFill>
          <a:uFillTx/>
          <a:latin typeface="Calibri"/>
          <a:ea typeface="SimSun"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n-US" sz="2000" b="0" i="0" u="none" strike="noStrike" kern="1200" cap="none" spc="0" baseline="0">
          <a:solidFill>
            <a:srgbClr val="000000"/>
          </a:solidFill>
          <a:uFillTx/>
          <a:latin typeface="Calibri"/>
          <a:ea typeface="SimSun"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n-US" sz="2000" b="0" i="0" u="none" strike="noStrike" kern="1200" cap="none" spc="0" baseline="0">
          <a:solidFill>
            <a:srgbClr val="000000"/>
          </a:solidFill>
          <a:uFillTx/>
          <a:latin typeface="Calibri"/>
          <a:ea typeface="SimSun"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n-US" sz="2000" b="0" i="0" u="none" strike="noStrike" kern="1200" cap="none" spc="0" baseline="0">
          <a:solidFill>
            <a:srgbClr val="000000"/>
          </a:solidFill>
          <a:uFillTx/>
          <a:latin typeface="Calibri"/>
          <a:ea typeface="SimSun" pitchFamily="2"/>
          <a:cs typeface="Mangal" pitchFamily="2"/>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0.xml"/></Relationships>
</file>

<file path=ppt/slides/_rels/slide10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0.xml"/></Relationships>
</file>

<file path=ppt/slides/_rels/slide10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0.xml"/></Relationships>
</file>

<file path=ppt/slides/_rels/slide10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image" Target="../media/image86.wmf"/></Relationships>
</file>

<file path=ppt/slides/_rels/slide10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0.xml"/><Relationship Id="rId4" Type="http://schemas.openxmlformats.org/officeDocument/2006/relationships/image" Target="../media/image89.png"/></Relationships>
</file>

<file path=ppt/slides/_rels/slide10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0.xml"/></Relationships>
</file>

<file path=ppt/slides/_rels/slide10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0.xml"/></Relationships>
</file>

<file path=ppt/slides/_rels/slide11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hyperlink" Target="http://www-bsac.eecs.berkeley.edu/~pister/29Palms0103/track_mar14f.jpg" TargetMode="External"/><Relationship Id="rId1" Type="http://schemas.openxmlformats.org/officeDocument/2006/relationships/slideLayout" Target="../slideLayouts/slideLayout13.xml"/><Relationship Id="rId6" Type="http://schemas.openxmlformats.org/officeDocument/2006/relationships/hyperlink" Target="http://www-bsac.eecs.berkeley.edu/~pister/29Palms0103/magnetometerdata.gif" TargetMode="External"/><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hyperlink" Target="http://www-bsac.eecs.berkeley.edu/~pister/29Palms0103/LAV.jpg" TargetMode="External"/><Relationship Id="rId9"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hyperlink" Target="http://en.wikipedia.org/wiki/Wireless_mesh_network" TargetMode="Externa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5.xml"/><Relationship Id="rId4" Type="http://schemas.openxmlformats.org/officeDocument/2006/relationships/image" Target="../media/image45.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29.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30.xml"/></Relationships>
</file>

<file path=ppt/slides/_rels/slide8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0.xml"/></Relationships>
</file>

<file path=ppt/slides/_rels/slide8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0.xml"/></Relationships>
</file>

<file path=ppt/slides/_rels/slide8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0.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0.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9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0.xml"/></Relationships>
</file>

<file path=ppt/slides/_rels/slide9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294967295"/>
          </p:nvPr>
        </p:nvSpPr>
        <p:spPr>
          <a:xfrm>
            <a:off x="7224448" y="7006699"/>
            <a:ext cx="2352146" cy="402483"/>
          </a:xfrm>
          <a:prstGeom prst="rect">
            <a:avLst/>
          </a:prstGeom>
        </p:spPr>
        <p:txBody>
          <a:bodyPr lIns="100794" tIns="50397" rIns="100794" bIns="50397"/>
          <a:lstStyle/>
          <a:p>
            <a:pPr>
              <a:defRPr/>
            </a:pPr>
            <a:fld id="{B3E8B0B1-BA03-4481-8648-4AC0E07C3CEB}" type="slidenum">
              <a:rPr lang="el-GR"/>
              <a:pPr>
                <a:defRPr/>
              </a:pPr>
              <a:t>1</a:t>
            </a:fld>
            <a:endParaRPr lang="el-GR"/>
          </a:p>
        </p:txBody>
      </p:sp>
      <p:sp>
        <p:nvSpPr>
          <p:cNvPr id="15363" name="Rectangle 4"/>
          <p:cNvSpPr>
            <a:spLocks noChangeArrowheads="1"/>
          </p:cNvSpPr>
          <p:nvPr/>
        </p:nvSpPr>
        <p:spPr bwMode="auto">
          <a:xfrm>
            <a:off x="336021" y="3443852"/>
            <a:ext cx="9744604" cy="3527848"/>
          </a:xfrm>
          <a:prstGeom prst="rect">
            <a:avLst/>
          </a:prstGeom>
          <a:noFill/>
          <a:ln w="9525">
            <a:noFill/>
            <a:miter lim="800000"/>
            <a:headEnd/>
            <a:tailEnd/>
          </a:ln>
        </p:spPr>
        <p:txBody>
          <a:bodyPr lIns="100794" tIns="50397" rIns="100794" bIns="50397"/>
          <a:lstStyle/>
          <a:p>
            <a:pPr algn="ctr">
              <a:lnSpc>
                <a:spcPct val="90000"/>
              </a:lnSpc>
              <a:spcBef>
                <a:spcPct val="20000"/>
              </a:spcBef>
              <a:buClr>
                <a:schemeClr val="hlink"/>
              </a:buClr>
              <a:buFont typeface="Wingdings" pitchFamily="2" charset="2"/>
              <a:buNone/>
            </a:pPr>
            <a:endParaRPr lang="en-US" sz="2200">
              <a:latin typeface="Comic Sans MS" pitchFamily="66" charset="0"/>
            </a:endParaRPr>
          </a:p>
          <a:p>
            <a:pPr algn="ctr">
              <a:lnSpc>
                <a:spcPct val="90000"/>
              </a:lnSpc>
              <a:spcBef>
                <a:spcPct val="20000"/>
              </a:spcBef>
              <a:buClr>
                <a:schemeClr val="hlink"/>
              </a:buClr>
              <a:buFont typeface="Wingdings" pitchFamily="2" charset="2"/>
              <a:buNone/>
            </a:pPr>
            <a:r>
              <a:rPr lang="en-US" sz="3300">
                <a:latin typeface="Comic Sans MS" pitchFamily="66" charset="0"/>
              </a:rPr>
              <a:t>Prof. Maria Papadopouli</a:t>
            </a:r>
          </a:p>
          <a:p>
            <a:pPr algn="ctr">
              <a:lnSpc>
                <a:spcPct val="90000"/>
              </a:lnSpc>
              <a:spcBef>
                <a:spcPct val="20000"/>
              </a:spcBef>
              <a:buClr>
                <a:schemeClr val="hlink"/>
              </a:buClr>
              <a:buFont typeface="Wingdings" pitchFamily="2" charset="2"/>
              <a:buNone/>
            </a:pPr>
            <a:r>
              <a:rPr lang="en-US" sz="2400">
                <a:latin typeface="Comic Sans MS" pitchFamily="66" charset="0"/>
              </a:rPr>
              <a:t>University of Crete</a:t>
            </a:r>
          </a:p>
          <a:p>
            <a:pPr algn="ctr">
              <a:lnSpc>
                <a:spcPct val="90000"/>
              </a:lnSpc>
              <a:spcBef>
                <a:spcPct val="20000"/>
              </a:spcBef>
              <a:buClr>
                <a:schemeClr val="hlink"/>
              </a:buClr>
              <a:buFont typeface="Wingdings" pitchFamily="2" charset="2"/>
              <a:buNone/>
            </a:pPr>
            <a:r>
              <a:rPr lang="en-US" sz="2400">
                <a:latin typeface="Comic Sans MS" pitchFamily="66" charset="0"/>
              </a:rPr>
              <a:t>ICS-FORTH</a:t>
            </a:r>
          </a:p>
          <a:p>
            <a:pPr algn="ctr">
              <a:lnSpc>
                <a:spcPct val="90000"/>
              </a:lnSpc>
              <a:spcBef>
                <a:spcPct val="20000"/>
              </a:spcBef>
              <a:buClr>
                <a:schemeClr val="hlink"/>
              </a:buClr>
              <a:buFont typeface="Wingdings" pitchFamily="2" charset="2"/>
              <a:buNone/>
            </a:pPr>
            <a:r>
              <a:rPr lang="en-US" sz="2400">
                <a:latin typeface="Comic Sans MS" pitchFamily="66" charset="0"/>
              </a:rPr>
              <a:t>http://www.ics.forth.gr/mobile</a:t>
            </a:r>
          </a:p>
          <a:p>
            <a:pPr algn="ctr">
              <a:lnSpc>
                <a:spcPct val="90000"/>
              </a:lnSpc>
              <a:spcBef>
                <a:spcPct val="20000"/>
              </a:spcBef>
              <a:buClr>
                <a:schemeClr val="hlink"/>
              </a:buClr>
              <a:buFont typeface="Wingdings" pitchFamily="2" charset="2"/>
              <a:buNone/>
            </a:pPr>
            <a:endParaRPr lang="en-US" sz="1900">
              <a:solidFill>
                <a:srgbClr val="0033CC"/>
              </a:solidFill>
              <a:latin typeface="Comic Sans MS" pitchFamily="66" charset="0"/>
            </a:endParaRPr>
          </a:p>
        </p:txBody>
      </p:sp>
      <p:sp>
        <p:nvSpPr>
          <p:cNvPr id="15364" name="Text Box 5"/>
          <p:cNvSpPr txBox="1">
            <a:spLocks noChangeArrowheads="1"/>
          </p:cNvSpPr>
          <p:nvPr/>
        </p:nvSpPr>
        <p:spPr bwMode="auto">
          <a:xfrm>
            <a:off x="2016125" y="3107867"/>
            <a:ext cx="6552406" cy="2363936"/>
          </a:xfrm>
          <a:prstGeom prst="rect">
            <a:avLst/>
          </a:prstGeom>
          <a:noFill/>
          <a:ln w="9525">
            <a:noFill/>
            <a:miter lim="800000"/>
            <a:headEnd/>
            <a:tailEnd/>
          </a:ln>
        </p:spPr>
        <p:txBody>
          <a:bodyPr lIns="100794" tIns="50397" rIns="100794" bIns="50397">
            <a:spAutoFit/>
          </a:bodyPr>
          <a:lstStyle/>
          <a:p>
            <a:endParaRPr lang="en-US" sz="4900" b="1">
              <a:solidFill>
                <a:schemeClr val="tx2"/>
              </a:solidFill>
              <a:latin typeface="Comic Sans MS" pitchFamily="66" charset="0"/>
            </a:endParaRPr>
          </a:p>
          <a:p>
            <a:endParaRPr lang="en-US" sz="4900" b="1">
              <a:solidFill>
                <a:schemeClr val="tx2"/>
              </a:solidFill>
              <a:latin typeface="Comic Sans MS" pitchFamily="66" charset="0"/>
            </a:endParaRPr>
          </a:p>
          <a:p>
            <a:endParaRPr lang="en-US" sz="4900" b="1">
              <a:solidFill>
                <a:schemeClr val="tx2"/>
              </a:solidFill>
              <a:latin typeface="Comic Sans MS" pitchFamily="66" charset="0"/>
            </a:endParaRPr>
          </a:p>
        </p:txBody>
      </p:sp>
      <p:sp>
        <p:nvSpPr>
          <p:cNvPr id="15365" name="Rectangle 6"/>
          <p:cNvSpPr>
            <a:spLocks noChangeArrowheads="1"/>
          </p:cNvSpPr>
          <p:nvPr/>
        </p:nvSpPr>
        <p:spPr bwMode="auto">
          <a:xfrm>
            <a:off x="672042" y="1427939"/>
            <a:ext cx="9156568" cy="923960"/>
          </a:xfrm>
          <a:prstGeom prst="rect">
            <a:avLst/>
          </a:prstGeom>
          <a:noFill/>
          <a:ln w="9525">
            <a:noFill/>
            <a:miter lim="800000"/>
            <a:headEnd/>
            <a:tailEnd/>
          </a:ln>
        </p:spPr>
        <p:txBody>
          <a:bodyPr lIns="100794" tIns="50397" rIns="100794" bIns="50397" anchor="b"/>
          <a:lstStyle/>
          <a:p>
            <a:r>
              <a:rPr lang="en-US" sz="3900" b="1">
                <a:solidFill>
                  <a:schemeClr val="tx2"/>
                </a:solidFill>
                <a:latin typeface="Comic Sans MS" pitchFamily="66" charset="0"/>
              </a:rPr>
              <a:t/>
            </a:r>
            <a:br>
              <a:rPr lang="en-US" sz="3900" b="1">
                <a:solidFill>
                  <a:schemeClr val="tx2"/>
                </a:solidFill>
                <a:latin typeface="Comic Sans MS" pitchFamily="66" charset="0"/>
              </a:rPr>
            </a:br>
            <a:endParaRPr lang="en-US" sz="3900" b="1">
              <a:solidFill>
                <a:schemeClr val="tx2"/>
              </a:solidFill>
              <a:latin typeface="Comic Sans MS" pitchFamily="66" charset="0"/>
            </a:endParaRPr>
          </a:p>
        </p:txBody>
      </p:sp>
      <p:pic>
        <p:nvPicPr>
          <p:cNvPr id="15366" name="Picture 6" descr="FORTH_panoramic.thmb.jpg"/>
          <p:cNvPicPr>
            <a:picLocks noChangeAspect="1"/>
          </p:cNvPicPr>
          <p:nvPr/>
        </p:nvPicPr>
        <p:blipFill>
          <a:blip r:embed="rId2" cstate="print"/>
          <a:srcRect/>
          <a:stretch>
            <a:fillRect/>
          </a:stretch>
        </p:blipFill>
        <p:spPr bwMode="auto">
          <a:xfrm>
            <a:off x="-80504" y="6047740"/>
            <a:ext cx="10161130" cy="1511935"/>
          </a:xfrm>
          <a:prstGeom prst="rect">
            <a:avLst/>
          </a:prstGeom>
          <a:noFill/>
          <a:ln w="9525">
            <a:noFill/>
            <a:miter lim="800000"/>
            <a:headEnd/>
            <a:tailEnd/>
          </a:ln>
        </p:spPr>
      </p:pic>
      <p:pic>
        <p:nvPicPr>
          <p:cNvPr id="15367" name="Picture 7" descr="small_logo_forth.gif"/>
          <p:cNvPicPr>
            <a:picLocks noChangeAspect="1"/>
          </p:cNvPicPr>
          <p:nvPr/>
        </p:nvPicPr>
        <p:blipFill>
          <a:blip r:embed="rId3" cstate="print"/>
          <a:srcRect/>
          <a:stretch>
            <a:fillRect/>
          </a:stretch>
        </p:blipFill>
        <p:spPr bwMode="auto">
          <a:xfrm>
            <a:off x="0" y="1"/>
            <a:ext cx="1848115" cy="1648429"/>
          </a:xfrm>
          <a:prstGeom prst="rect">
            <a:avLst/>
          </a:prstGeom>
          <a:noFill/>
          <a:ln w="9525">
            <a:noFill/>
            <a:miter lim="800000"/>
            <a:headEnd/>
            <a:tailEnd/>
          </a:ln>
        </p:spPr>
      </p:pic>
      <p:pic>
        <p:nvPicPr>
          <p:cNvPr id="15368" name="Picture 8" descr="uoc_logo.jpg"/>
          <p:cNvPicPr>
            <a:picLocks noChangeAspect="1"/>
          </p:cNvPicPr>
          <p:nvPr/>
        </p:nvPicPr>
        <p:blipFill>
          <a:blip r:embed="rId4" cstate="print"/>
          <a:srcRect/>
          <a:stretch>
            <a:fillRect/>
          </a:stretch>
        </p:blipFill>
        <p:spPr bwMode="auto">
          <a:xfrm>
            <a:off x="7728479" y="0"/>
            <a:ext cx="2352146" cy="1931917"/>
          </a:xfrm>
          <a:prstGeom prst="rect">
            <a:avLst/>
          </a:prstGeom>
          <a:noFill/>
          <a:ln w="9525">
            <a:noFill/>
            <a:miter lim="800000"/>
            <a:headEnd/>
            <a:tailEnd/>
          </a:ln>
        </p:spPr>
      </p:pic>
      <p:sp>
        <p:nvSpPr>
          <p:cNvPr id="15369" name="Rectangle 10"/>
          <p:cNvSpPr>
            <a:spLocks noChangeArrowheads="1"/>
          </p:cNvSpPr>
          <p:nvPr/>
        </p:nvSpPr>
        <p:spPr bwMode="auto">
          <a:xfrm>
            <a:off x="0" y="2603889"/>
            <a:ext cx="10080625" cy="1051726"/>
          </a:xfrm>
          <a:prstGeom prst="rect">
            <a:avLst/>
          </a:prstGeom>
          <a:noFill/>
          <a:ln w="9525">
            <a:noFill/>
            <a:miter lim="800000"/>
            <a:headEnd/>
            <a:tailEnd/>
          </a:ln>
        </p:spPr>
        <p:txBody>
          <a:bodyPr lIns="100794" tIns="50397" rIns="100794" bIns="50397">
            <a:spAutoFit/>
          </a:bodyPr>
          <a:lstStyle/>
          <a:p>
            <a:pPr algn="ctr">
              <a:lnSpc>
                <a:spcPct val="90000"/>
              </a:lnSpc>
              <a:spcBef>
                <a:spcPct val="20000"/>
              </a:spcBef>
              <a:buClr>
                <a:schemeClr val="hlink"/>
              </a:buClr>
              <a:buFont typeface="Wingdings" pitchFamily="2" charset="2"/>
              <a:buNone/>
            </a:pPr>
            <a:r>
              <a:rPr lang="en-US" sz="3100" smtClean="0">
                <a:latin typeface="Comic Sans MS" pitchFamily="66" charset="0"/>
              </a:rPr>
              <a:t>Introduction </a:t>
            </a:r>
            <a:r>
              <a:rPr lang="en-US" sz="3100" dirty="0" smtClean="0">
                <a:latin typeface="Comic Sans MS" pitchFamily="66" charset="0"/>
              </a:rPr>
              <a:t>on Sensor Networks</a:t>
            </a:r>
            <a:endParaRPr lang="en-US" sz="3100" b="1" i="1" dirty="0">
              <a:solidFill>
                <a:srgbClr val="0000FF"/>
              </a:solidFill>
              <a:latin typeface="Comic Sans MS" pitchFamily="66" charset="0"/>
            </a:endParaRPr>
          </a:p>
          <a:p>
            <a:pPr algn="ctr">
              <a:lnSpc>
                <a:spcPct val="90000"/>
              </a:lnSpc>
              <a:spcBef>
                <a:spcPct val="20000"/>
              </a:spcBef>
              <a:buClr>
                <a:schemeClr val="hlink"/>
              </a:buClr>
              <a:buFont typeface="Wingdings" pitchFamily="2" charset="2"/>
              <a:buNone/>
            </a:pPr>
            <a:r>
              <a:rPr lang="en-US" sz="3100" b="1" i="1" dirty="0">
                <a:solidFill>
                  <a:srgbClr val="FFC000"/>
                </a:solidFill>
                <a:latin typeface="Comic Sans MS" pitchFamily="66" charset="0"/>
              </a:rPr>
              <a:t>CS 439 &amp; 539 </a:t>
            </a:r>
            <a:endParaRPr lang="en-US" sz="3100" b="1" i="1" dirty="0">
              <a:solidFill>
                <a:srgbClr val="FFC000"/>
              </a:solidFill>
              <a:latin typeface="Comic Sans MS" pitchFamily="66" charset="0"/>
            </a:endParaRPr>
          </a:p>
        </p:txBody>
      </p:sp>
    </p:spTree>
    <p:extLst>
      <p:ext uri="{BB962C8B-B14F-4D97-AF65-F5344CB8AC3E}">
        <p14:creationId xmlns:p14="http://schemas.microsoft.com/office/powerpoint/2010/main" val="2519723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1855788"/>
            <a:ext cx="782002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97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3808" y="1979637"/>
            <a:ext cx="9576817" cy="4525923"/>
          </a:xfrm>
        </p:spPr>
        <p:txBody>
          <a:bodyPr/>
          <a:lstStyle/>
          <a:p>
            <a:pPr marL="108000" indent="0">
              <a:buNone/>
            </a:pPr>
            <a:r>
              <a:rPr lang="en-US" b="1" dirty="0" smtClean="0"/>
              <a:t>Capacity decreases with node density</a:t>
            </a:r>
          </a:p>
          <a:p>
            <a:r>
              <a:rPr lang="en-US" dirty="0"/>
              <a:t>a</a:t>
            </a:r>
            <a:r>
              <a:rPr lang="en-US" dirty="0" smtClean="0"/>
              <a:t>n ad hoc network with N nodes</a:t>
            </a:r>
          </a:p>
          <a:p>
            <a:r>
              <a:rPr lang="en-US" dirty="0" smtClean="0"/>
              <a:t>Pairs of nodes communicating</a:t>
            </a:r>
          </a:p>
          <a:p>
            <a:r>
              <a:rPr lang="en-US" dirty="0" smtClean="0"/>
              <a:t>Source and destination nodes are randomly chosen </a:t>
            </a:r>
          </a:p>
          <a:p>
            <a:pPr marL="108000" indent="0">
              <a:buNone/>
            </a:pPr>
            <a:r>
              <a:rPr lang="en-US" dirty="0" smtClean="0"/>
              <a:t>        </a:t>
            </a:r>
          </a:p>
          <a:p>
            <a:pPr marL="108000" indent="0">
              <a:buNone/>
            </a:pPr>
            <a:r>
              <a:rPr lang="en-US" dirty="0"/>
              <a:t> </a:t>
            </a:r>
            <a:r>
              <a:rPr lang="en-US" dirty="0" smtClean="0"/>
              <a:t> Throughput  is in the order of </a:t>
            </a:r>
            <a:r>
              <a:rPr lang="el-GR" dirty="0" smtClean="0"/>
              <a:t>Θ (</a:t>
            </a:r>
            <a:r>
              <a:rPr lang="en-US" dirty="0" smtClean="0"/>
              <a:t>W/</a:t>
            </a:r>
            <a:r>
              <a:rPr lang="en-US" dirty="0" smtClean="0">
                <a:sym typeface="Symbol"/>
              </a:rPr>
              <a:t> (n* log(n)))</a:t>
            </a:r>
          </a:p>
        </p:txBody>
      </p:sp>
      <p:sp>
        <p:nvSpPr>
          <p:cNvPr id="2" name="TextBox 1"/>
          <p:cNvSpPr txBox="1"/>
          <p:nvPr/>
        </p:nvSpPr>
        <p:spPr>
          <a:xfrm>
            <a:off x="719832" y="323453"/>
            <a:ext cx="7086940" cy="769441"/>
          </a:xfrm>
          <a:prstGeom prst="rect">
            <a:avLst/>
          </a:prstGeom>
          <a:noFill/>
        </p:spPr>
        <p:txBody>
          <a:bodyPr wrap="none" rtlCol="0">
            <a:spAutoFit/>
          </a:bodyPr>
          <a:lstStyle/>
          <a:p>
            <a:r>
              <a:rPr lang="en-US" sz="4400" dirty="0" smtClean="0"/>
              <a:t>Capacity in an ad hoc network</a:t>
            </a:r>
            <a:endParaRPr lang="el-GR" sz="4400" dirty="0"/>
          </a:p>
        </p:txBody>
      </p:sp>
    </p:spTree>
    <p:extLst>
      <p:ext uri="{BB962C8B-B14F-4D97-AF65-F5344CB8AC3E}">
        <p14:creationId xmlns:p14="http://schemas.microsoft.com/office/powerpoint/2010/main" val="1193664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26" y="1179704"/>
            <a:ext cx="9433048" cy="637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592" y="113526"/>
            <a:ext cx="10309361" cy="646331"/>
          </a:xfrm>
          <a:prstGeom prst="rect">
            <a:avLst/>
          </a:prstGeom>
          <a:noFill/>
        </p:spPr>
        <p:txBody>
          <a:bodyPr wrap="none" rtlCol="0">
            <a:spAutoFit/>
          </a:bodyPr>
          <a:lstStyle/>
          <a:p>
            <a:r>
              <a:rPr lang="en-US" sz="3600" dirty="0" smtClean="0"/>
              <a:t>Use of simple epidemic models for data dissemination</a:t>
            </a:r>
            <a:endParaRPr lang="el-GR" sz="3600" dirty="0"/>
          </a:p>
        </p:txBody>
      </p:sp>
    </p:spTree>
    <p:extLst>
      <p:ext uri="{BB962C8B-B14F-4D97-AF65-F5344CB8AC3E}">
        <p14:creationId xmlns:p14="http://schemas.microsoft.com/office/powerpoint/2010/main" val="258857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7" y="1475581"/>
            <a:ext cx="1064971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463755" y="691385"/>
            <a:ext cx="911275" cy="369332"/>
          </a:xfrm>
          <a:prstGeom prst="rect">
            <a:avLst/>
          </a:prstGeom>
          <a:noFill/>
        </p:spPr>
        <p:txBody>
          <a:bodyPr wrap="none" rtlCol="0">
            <a:spAutoFit/>
          </a:bodyPr>
          <a:lstStyle/>
          <a:p>
            <a:r>
              <a:rPr lang="en-US" dirty="0" smtClean="0"/>
              <a:t>(cont’d)</a:t>
            </a:r>
            <a:endParaRPr lang="el-GR" dirty="0"/>
          </a:p>
        </p:txBody>
      </p:sp>
      <p:sp>
        <p:nvSpPr>
          <p:cNvPr id="4" name="Rectangle 3"/>
          <p:cNvSpPr/>
          <p:nvPr/>
        </p:nvSpPr>
        <p:spPr>
          <a:xfrm>
            <a:off x="0" y="-4467"/>
            <a:ext cx="10131261" cy="584775"/>
          </a:xfrm>
          <a:prstGeom prst="rect">
            <a:avLst/>
          </a:prstGeom>
        </p:spPr>
        <p:txBody>
          <a:bodyPr wrap="square">
            <a:spAutoFit/>
          </a:bodyPr>
          <a:lstStyle/>
          <a:p>
            <a:r>
              <a:rPr lang="en-US" sz="3200" dirty="0"/>
              <a:t>Use of simple epidemic models for </a:t>
            </a:r>
            <a:r>
              <a:rPr lang="en-US" sz="3200" dirty="0" smtClean="0"/>
              <a:t>data dissemination</a:t>
            </a:r>
            <a:endParaRPr lang="el-GR" sz="3200" dirty="0"/>
          </a:p>
        </p:txBody>
      </p:sp>
    </p:spTree>
    <p:extLst>
      <p:ext uri="{BB962C8B-B14F-4D97-AF65-F5344CB8AC3E}">
        <p14:creationId xmlns:p14="http://schemas.microsoft.com/office/powerpoint/2010/main" val="108104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112" y="191914"/>
            <a:ext cx="6632998" cy="736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0683" y="1028287"/>
            <a:ext cx="2552365" cy="1938992"/>
          </a:xfrm>
          <a:prstGeom prst="rect">
            <a:avLst/>
          </a:prstGeom>
          <a:noFill/>
        </p:spPr>
        <p:txBody>
          <a:bodyPr wrap="none" rtlCol="0">
            <a:spAutoFit/>
          </a:bodyPr>
          <a:lstStyle/>
          <a:p>
            <a:r>
              <a:rPr lang="en-US" sz="2400" dirty="0" smtClean="0"/>
              <a:t>Use of </a:t>
            </a:r>
          </a:p>
          <a:p>
            <a:r>
              <a:rPr lang="en-US" sz="2400" dirty="0" smtClean="0"/>
              <a:t>Particle kinetics</a:t>
            </a:r>
          </a:p>
          <a:p>
            <a:r>
              <a:rPr lang="en-US" sz="2400" dirty="0" smtClean="0"/>
              <a:t>&amp; classical physics</a:t>
            </a:r>
          </a:p>
          <a:p>
            <a:r>
              <a:rPr lang="en-US" sz="2400" dirty="0" smtClean="0"/>
              <a:t>to model</a:t>
            </a:r>
          </a:p>
          <a:p>
            <a:r>
              <a:rPr lang="en-US" sz="2400" dirty="0"/>
              <a:t>d</a:t>
            </a:r>
            <a:r>
              <a:rPr lang="en-US" sz="2400" dirty="0" smtClean="0"/>
              <a:t>ata dissemination</a:t>
            </a:r>
            <a:endParaRPr lang="el-GR" sz="2400" dirty="0"/>
          </a:p>
        </p:txBody>
      </p:sp>
      <p:sp>
        <p:nvSpPr>
          <p:cNvPr id="4" name="Left Brace 3"/>
          <p:cNvSpPr/>
          <p:nvPr/>
        </p:nvSpPr>
        <p:spPr>
          <a:xfrm>
            <a:off x="100124" y="1028287"/>
            <a:ext cx="221117" cy="19389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Right Brace 4"/>
          <p:cNvSpPr/>
          <p:nvPr/>
        </p:nvSpPr>
        <p:spPr>
          <a:xfrm>
            <a:off x="2592040" y="1028287"/>
            <a:ext cx="171008" cy="19389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3444573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275" y="1115541"/>
            <a:ext cx="6607075" cy="483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70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237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0" y="0"/>
            <a:ext cx="9072563" cy="1259946"/>
          </a:xfrm>
        </p:spPr>
        <p:txBody>
          <a:bodyPr/>
          <a:lstStyle/>
          <a:p>
            <a:pPr algn="ctr" eaLnBrk="1" hangingPunct="1">
              <a:buNone/>
            </a:pPr>
            <a:r>
              <a:rPr lang="en-US" sz="3600" b="1" dirty="0" smtClean="0"/>
              <a:t>Simulation/Emulation </a:t>
            </a:r>
            <a:r>
              <a:rPr lang="en-US" sz="3600" b="1" dirty="0" err="1" smtClean="0"/>
              <a:t>testbed</a:t>
            </a:r>
            <a:endParaRPr lang="el-GR" sz="3600" b="1" dirty="0" smtClean="0"/>
          </a:p>
        </p:txBody>
      </p:sp>
      <p:sp>
        <p:nvSpPr>
          <p:cNvPr id="27651" name="Text Box 18"/>
          <p:cNvSpPr txBox="1">
            <a:spLocks noChangeArrowheads="1"/>
          </p:cNvSpPr>
          <p:nvPr/>
        </p:nvSpPr>
        <p:spPr bwMode="auto">
          <a:xfrm>
            <a:off x="252016" y="1179449"/>
            <a:ext cx="1707302" cy="1302107"/>
          </a:xfrm>
          <a:prstGeom prst="rect">
            <a:avLst/>
          </a:prstGeom>
          <a:noFill/>
          <a:ln w="9525">
            <a:noFill/>
            <a:miter lim="800000"/>
            <a:headEnd/>
            <a:tailEnd/>
          </a:ln>
        </p:spPr>
        <p:txBody>
          <a:bodyPr wrap="none" lIns="100794" tIns="50397" rIns="100794" bIns="50397">
            <a:spAutoFit/>
          </a:bodyPr>
          <a:lstStyle/>
          <a:p>
            <a:pPr>
              <a:buFontTx/>
              <a:buChar char="•"/>
            </a:pPr>
            <a:r>
              <a:rPr lang="en-US" sz="2200"/>
              <a:t> </a:t>
            </a:r>
            <a:r>
              <a:rPr lang="en-US" sz="2600">
                <a:solidFill>
                  <a:srgbClr val="0000CC"/>
                </a:solidFill>
              </a:rPr>
              <a:t>TCP flows</a:t>
            </a:r>
          </a:p>
          <a:p>
            <a:pPr>
              <a:buFontTx/>
              <a:buChar char="•"/>
            </a:pPr>
            <a:r>
              <a:rPr lang="en-US" sz="2600">
                <a:solidFill>
                  <a:srgbClr val="0000CC"/>
                </a:solidFill>
              </a:rPr>
              <a:t> UDP</a:t>
            </a:r>
            <a:r>
              <a:rPr lang="en-US" sz="2600"/>
              <a:t> </a:t>
            </a:r>
          </a:p>
          <a:p>
            <a:endParaRPr lang="el-GR" sz="2600"/>
          </a:p>
        </p:txBody>
      </p:sp>
      <p:sp>
        <p:nvSpPr>
          <p:cNvPr id="27652" name="Text Box 19"/>
          <p:cNvSpPr txBox="1">
            <a:spLocks noChangeArrowheads="1"/>
          </p:cNvSpPr>
          <p:nvPr/>
        </p:nvSpPr>
        <p:spPr bwMode="auto">
          <a:xfrm>
            <a:off x="336021" y="6387226"/>
            <a:ext cx="3927268" cy="901997"/>
          </a:xfrm>
          <a:prstGeom prst="rect">
            <a:avLst/>
          </a:prstGeom>
          <a:noFill/>
          <a:ln w="9525">
            <a:noFill/>
            <a:miter lim="800000"/>
            <a:headEnd/>
            <a:tailEnd/>
          </a:ln>
        </p:spPr>
        <p:txBody>
          <a:bodyPr wrap="none" lIns="100794" tIns="50397" rIns="100794" bIns="50397">
            <a:spAutoFit/>
          </a:bodyPr>
          <a:lstStyle/>
          <a:p>
            <a:pPr>
              <a:buFontTx/>
              <a:buChar char="•"/>
            </a:pPr>
            <a:r>
              <a:rPr lang="en-US"/>
              <a:t> </a:t>
            </a:r>
            <a:r>
              <a:rPr lang="en-US" sz="2600">
                <a:solidFill>
                  <a:srgbClr val="0000CC"/>
                </a:solidFill>
              </a:rPr>
              <a:t>Wired clients: senders</a:t>
            </a:r>
          </a:p>
          <a:p>
            <a:pPr>
              <a:buFontTx/>
              <a:buChar char="•"/>
            </a:pPr>
            <a:r>
              <a:rPr lang="en-US" sz="2600">
                <a:solidFill>
                  <a:srgbClr val="0000CC"/>
                </a:solidFill>
              </a:rPr>
              <a:t> Wireless clients: receivers</a:t>
            </a:r>
            <a:endParaRPr lang="el-GR" sz="2600">
              <a:solidFill>
                <a:srgbClr val="0000CC"/>
              </a:solidFill>
            </a:endParaRPr>
          </a:p>
        </p:txBody>
      </p:sp>
      <p:pic>
        <p:nvPicPr>
          <p:cNvPr id="27653" name="Picture 20" descr="economist1"/>
          <p:cNvPicPr>
            <a:picLocks noChangeAspect="1" noChangeArrowheads="1"/>
          </p:cNvPicPr>
          <p:nvPr/>
        </p:nvPicPr>
        <p:blipFill>
          <a:blip r:embed="rId3" cstate="print"/>
          <a:srcRect/>
          <a:stretch>
            <a:fillRect/>
          </a:stretch>
        </p:blipFill>
        <p:spPr bwMode="auto">
          <a:xfrm>
            <a:off x="8904552" y="0"/>
            <a:ext cx="1176073" cy="965958"/>
          </a:xfrm>
          <a:prstGeom prst="rect">
            <a:avLst/>
          </a:prstGeom>
          <a:noFill/>
          <a:ln w="9525">
            <a:noFill/>
            <a:miter lim="800000"/>
            <a:headEnd/>
            <a:tailEnd/>
          </a:ln>
        </p:spPr>
      </p:pic>
      <p:pic>
        <p:nvPicPr>
          <p:cNvPr id="27654" name="Picture 21" descr="C:\Documents and Settings\makrog\Desktop\imc08\EPS\topo.eps"/>
          <p:cNvPicPr>
            <a:picLocks noChangeAspect="1" noChangeArrowheads="1"/>
          </p:cNvPicPr>
          <p:nvPr/>
        </p:nvPicPr>
        <p:blipFill>
          <a:blip r:embed="rId4" cstate="print"/>
          <a:srcRect/>
          <a:stretch>
            <a:fillRect/>
          </a:stretch>
        </p:blipFill>
        <p:spPr bwMode="auto">
          <a:xfrm>
            <a:off x="420026" y="1091954"/>
            <a:ext cx="8820547" cy="5176277"/>
          </a:xfrm>
          <a:prstGeom prst="rect">
            <a:avLst/>
          </a:prstGeom>
          <a:noFill/>
          <a:ln w="9525">
            <a:noFill/>
            <a:miter lim="800000"/>
            <a:headEnd/>
            <a:tailEnd/>
          </a:ln>
        </p:spPr>
      </p:pic>
      <p:sp>
        <p:nvSpPr>
          <p:cNvPr id="27659" name="Line 11"/>
          <p:cNvSpPr>
            <a:spLocks noChangeShapeType="1"/>
          </p:cNvSpPr>
          <p:nvPr/>
        </p:nvSpPr>
        <p:spPr bwMode="auto">
          <a:xfrm flipH="1">
            <a:off x="7476463" y="2603888"/>
            <a:ext cx="1008063" cy="503978"/>
          </a:xfrm>
          <a:prstGeom prst="line">
            <a:avLst/>
          </a:prstGeom>
          <a:noFill/>
          <a:ln w="9525">
            <a:solidFill>
              <a:srgbClr val="CC3300"/>
            </a:solidFill>
            <a:round/>
            <a:headEnd/>
            <a:tailEnd type="triangle" w="med" len="med"/>
          </a:ln>
          <a:effectLst/>
        </p:spPr>
        <p:txBody>
          <a:bodyPr lIns="100794" tIns="50397" rIns="100794" bIns="50397"/>
          <a:lstStyle/>
          <a:p>
            <a:endParaRPr lang="en-US"/>
          </a:p>
        </p:txBody>
      </p:sp>
      <p:sp>
        <p:nvSpPr>
          <p:cNvPr id="27660" name="Line 12"/>
          <p:cNvSpPr>
            <a:spLocks noChangeShapeType="1"/>
          </p:cNvSpPr>
          <p:nvPr/>
        </p:nvSpPr>
        <p:spPr bwMode="auto">
          <a:xfrm flipH="1">
            <a:off x="4704292" y="3779838"/>
            <a:ext cx="1596099" cy="0"/>
          </a:xfrm>
          <a:prstGeom prst="line">
            <a:avLst/>
          </a:prstGeom>
          <a:noFill/>
          <a:ln w="9525">
            <a:solidFill>
              <a:srgbClr val="CC3300"/>
            </a:solidFill>
            <a:round/>
            <a:headEnd/>
            <a:tailEnd type="triangle" w="med" len="med"/>
          </a:ln>
          <a:effectLst/>
        </p:spPr>
        <p:txBody>
          <a:bodyPr lIns="100794" tIns="50397" rIns="100794" bIns="50397"/>
          <a:lstStyle/>
          <a:p>
            <a:endParaRPr lang="en-US"/>
          </a:p>
        </p:txBody>
      </p:sp>
      <p:sp>
        <p:nvSpPr>
          <p:cNvPr id="27661" name="Line 13"/>
          <p:cNvSpPr>
            <a:spLocks noChangeShapeType="1"/>
          </p:cNvSpPr>
          <p:nvPr/>
        </p:nvSpPr>
        <p:spPr bwMode="auto">
          <a:xfrm flipH="1">
            <a:off x="4116255" y="3863834"/>
            <a:ext cx="588036" cy="839964"/>
          </a:xfrm>
          <a:prstGeom prst="line">
            <a:avLst/>
          </a:prstGeom>
          <a:noFill/>
          <a:ln w="9525">
            <a:solidFill>
              <a:srgbClr val="CC3300"/>
            </a:solidFill>
            <a:round/>
            <a:headEnd/>
            <a:tailEnd type="triangle" w="med" len="med"/>
          </a:ln>
          <a:effectLst/>
        </p:spPr>
        <p:txBody>
          <a:bodyPr lIns="100794" tIns="50397" rIns="100794" bIns="50397"/>
          <a:lstStyle/>
          <a:p>
            <a:endParaRPr lang="en-US"/>
          </a:p>
        </p:txBody>
      </p:sp>
      <p:sp>
        <p:nvSpPr>
          <p:cNvPr id="27662" name="Line 14"/>
          <p:cNvSpPr>
            <a:spLocks noChangeShapeType="1"/>
          </p:cNvSpPr>
          <p:nvPr/>
        </p:nvSpPr>
        <p:spPr bwMode="auto">
          <a:xfrm flipH="1" flipV="1">
            <a:off x="7308453" y="3695841"/>
            <a:ext cx="1260078" cy="335986"/>
          </a:xfrm>
          <a:prstGeom prst="line">
            <a:avLst/>
          </a:prstGeom>
          <a:noFill/>
          <a:ln w="9525">
            <a:solidFill>
              <a:srgbClr val="669900"/>
            </a:solidFill>
            <a:round/>
            <a:headEnd/>
            <a:tailEnd type="triangle" w="med" len="med"/>
          </a:ln>
          <a:effectLst/>
        </p:spPr>
        <p:txBody>
          <a:bodyPr lIns="100794" tIns="50397" rIns="100794" bIns="50397"/>
          <a:lstStyle/>
          <a:p>
            <a:endParaRPr lang="en-US"/>
          </a:p>
        </p:txBody>
      </p:sp>
      <p:sp>
        <p:nvSpPr>
          <p:cNvPr id="27663" name="Line 15"/>
          <p:cNvSpPr>
            <a:spLocks noChangeShapeType="1"/>
          </p:cNvSpPr>
          <p:nvPr/>
        </p:nvSpPr>
        <p:spPr bwMode="auto">
          <a:xfrm flipH="1">
            <a:off x="5208323" y="3863834"/>
            <a:ext cx="1176073" cy="0"/>
          </a:xfrm>
          <a:prstGeom prst="line">
            <a:avLst/>
          </a:prstGeom>
          <a:noFill/>
          <a:ln w="9525">
            <a:solidFill>
              <a:srgbClr val="669900"/>
            </a:solidFill>
            <a:round/>
            <a:headEnd/>
            <a:tailEnd type="triangle" w="med" len="med"/>
          </a:ln>
          <a:effectLst/>
        </p:spPr>
        <p:txBody>
          <a:bodyPr lIns="100794" tIns="50397" rIns="100794" bIns="50397"/>
          <a:lstStyle/>
          <a:p>
            <a:endParaRPr lang="en-US"/>
          </a:p>
        </p:txBody>
      </p:sp>
      <p:sp>
        <p:nvSpPr>
          <p:cNvPr id="27664" name="Line 16"/>
          <p:cNvSpPr>
            <a:spLocks noChangeShapeType="1"/>
          </p:cNvSpPr>
          <p:nvPr/>
        </p:nvSpPr>
        <p:spPr bwMode="auto">
          <a:xfrm flipH="1" flipV="1">
            <a:off x="2016125" y="3191863"/>
            <a:ext cx="1848115" cy="503978"/>
          </a:xfrm>
          <a:prstGeom prst="line">
            <a:avLst/>
          </a:prstGeom>
          <a:noFill/>
          <a:ln w="9525">
            <a:solidFill>
              <a:srgbClr val="669900"/>
            </a:solidFill>
            <a:round/>
            <a:headEnd/>
            <a:tailEnd type="triangle" w="med" len="med"/>
          </a:ln>
          <a:effectLst/>
        </p:spPr>
        <p:txBody>
          <a:bodyPr lIns="100794" tIns="50397" rIns="100794" bIns="50397"/>
          <a:lstStyle/>
          <a:p>
            <a:endParaRPr lang="en-US"/>
          </a:p>
        </p:txBody>
      </p:sp>
      <p:sp>
        <p:nvSpPr>
          <p:cNvPr id="27665" name="Line 17"/>
          <p:cNvSpPr>
            <a:spLocks noChangeShapeType="1"/>
          </p:cNvSpPr>
          <p:nvPr/>
        </p:nvSpPr>
        <p:spPr bwMode="auto">
          <a:xfrm flipV="1">
            <a:off x="6888427" y="4115823"/>
            <a:ext cx="0" cy="1007957"/>
          </a:xfrm>
          <a:prstGeom prst="line">
            <a:avLst/>
          </a:prstGeom>
          <a:noFill/>
          <a:ln w="9525">
            <a:solidFill>
              <a:srgbClr val="FF00FF"/>
            </a:solidFill>
            <a:round/>
            <a:headEnd/>
            <a:tailEnd type="triangle" w="med" len="med"/>
          </a:ln>
          <a:effectLst/>
        </p:spPr>
        <p:txBody>
          <a:bodyPr lIns="100794" tIns="50397" rIns="100794" bIns="50397"/>
          <a:lstStyle/>
          <a:p>
            <a:endParaRPr lang="en-US"/>
          </a:p>
        </p:txBody>
      </p:sp>
      <p:sp>
        <p:nvSpPr>
          <p:cNvPr id="27666" name="Line 18"/>
          <p:cNvSpPr>
            <a:spLocks noChangeShapeType="1"/>
          </p:cNvSpPr>
          <p:nvPr/>
        </p:nvSpPr>
        <p:spPr bwMode="auto">
          <a:xfrm flipH="1">
            <a:off x="5208323" y="3695841"/>
            <a:ext cx="1260078" cy="0"/>
          </a:xfrm>
          <a:prstGeom prst="line">
            <a:avLst/>
          </a:prstGeom>
          <a:noFill/>
          <a:ln w="9525">
            <a:solidFill>
              <a:srgbClr val="FF00FF"/>
            </a:solidFill>
            <a:round/>
            <a:headEnd/>
            <a:tailEnd type="triangle" w="med" len="med"/>
          </a:ln>
          <a:effectLst/>
        </p:spPr>
        <p:txBody>
          <a:bodyPr lIns="100794" tIns="50397" rIns="100794" bIns="50397"/>
          <a:lstStyle/>
          <a:p>
            <a:endParaRPr lang="en-US"/>
          </a:p>
        </p:txBody>
      </p:sp>
      <p:sp>
        <p:nvSpPr>
          <p:cNvPr id="27667" name="Line 19"/>
          <p:cNvSpPr>
            <a:spLocks noChangeShapeType="1"/>
          </p:cNvSpPr>
          <p:nvPr/>
        </p:nvSpPr>
        <p:spPr bwMode="auto">
          <a:xfrm flipH="1">
            <a:off x="2352146" y="3947830"/>
            <a:ext cx="1512094" cy="587975"/>
          </a:xfrm>
          <a:prstGeom prst="line">
            <a:avLst/>
          </a:prstGeom>
          <a:noFill/>
          <a:ln w="9525">
            <a:solidFill>
              <a:srgbClr val="FF00FF"/>
            </a:solidFill>
            <a:round/>
            <a:headEnd/>
            <a:tailEnd type="triangle" w="med" len="med"/>
          </a:ln>
          <a:effectLst/>
        </p:spPr>
        <p:txBody>
          <a:bodyPr lIns="100794" tIns="50397" rIns="100794" bIns="50397"/>
          <a:lstStyle/>
          <a:p>
            <a:endParaRPr lang="en-US"/>
          </a:p>
        </p:txBody>
      </p:sp>
    </p:spTree>
    <p:extLst>
      <p:ext uri="{BB962C8B-B14F-4D97-AF65-F5344CB8AC3E}">
        <p14:creationId xmlns:p14="http://schemas.microsoft.com/office/powerpoint/2010/main" val="2551820765"/>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593948"/>
            <a:ext cx="59912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537" y="4139877"/>
            <a:ext cx="6096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5776" y="260660"/>
            <a:ext cx="9941761" cy="400110"/>
          </a:xfrm>
          <a:prstGeom prst="rect">
            <a:avLst/>
          </a:prstGeom>
          <a:noFill/>
        </p:spPr>
        <p:txBody>
          <a:bodyPr wrap="none" rtlCol="0">
            <a:spAutoFit/>
          </a:bodyPr>
          <a:lstStyle/>
          <a:p>
            <a:r>
              <a:rPr lang="en-US" sz="2000" b="1" dirty="0" smtClean="0"/>
              <a:t>Throughput &amp; </a:t>
            </a:r>
            <a:r>
              <a:rPr lang="en-US" sz="2000" b="1" dirty="0" err="1" smtClean="0"/>
              <a:t>goodput</a:t>
            </a:r>
            <a:r>
              <a:rPr lang="en-US" sz="2000" b="1" dirty="0" smtClean="0"/>
              <a:t> per flow in a wireless hotspot AP simulated with real-traffic demand</a:t>
            </a:r>
            <a:endParaRPr lang="el-GR" sz="2000" b="1" dirty="0"/>
          </a:p>
        </p:txBody>
      </p:sp>
      <p:sp>
        <p:nvSpPr>
          <p:cNvPr id="3" name="TextBox 2"/>
          <p:cNvSpPr txBox="1"/>
          <p:nvPr/>
        </p:nvSpPr>
        <p:spPr>
          <a:xfrm>
            <a:off x="234691" y="5929958"/>
            <a:ext cx="3930500" cy="923330"/>
          </a:xfrm>
          <a:prstGeom prst="rect">
            <a:avLst/>
          </a:prstGeom>
          <a:noFill/>
        </p:spPr>
        <p:txBody>
          <a:bodyPr wrap="none" rtlCol="0">
            <a:spAutoFit/>
          </a:bodyPr>
          <a:lstStyle/>
          <a:p>
            <a:r>
              <a:rPr lang="en-US" dirty="0" err="1" smtClean="0"/>
              <a:t>Goodput</a:t>
            </a:r>
            <a:r>
              <a:rPr lang="en-US" dirty="0" smtClean="0"/>
              <a:t>: only considers the amount of </a:t>
            </a:r>
          </a:p>
          <a:p>
            <a:r>
              <a:rPr lang="en-US" dirty="0" smtClean="0"/>
              <a:t>Bytes delivered from the transport layer</a:t>
            </a:r>
          </a:p>
          <a:p>
            <a:r>
              <a:rPr lang="en-US" dirty="0"/>
              <a:t>t</a:t>
            </a:r>
            <a:r>
              <a:rPr lang="en-US" dirty="0" smtClean="0"/>
              <a:t>o the application layer</a:t>
            </a:r>
            <a:endParaRPr lang="el-GR" dirty="0"/>
          </a:p>
        </p:txBody>
      </p:sp>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772" y="827509"/>
            <a:ext cx="495876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110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09" y="323453"/>
            <a:ext cx="9739526" cy="523220"/>
          </a:xfrm>
          <a:prstGeom prst="rect">
            <a:avLst/>
          </a:prstGeom>
          <a:noFill/>
        </p:spPr>
        <p:txBody>
          <a:bodyPr wrap="none" rtlCol="0">
            <a:spAutoFit/>
          </a:bodyPr>
          <a:lstStyle/>
          <a:p>
            <a:r>
              <a:rPr lang="en-US" sz="2800" dirty="0"/>
              <a:t>P</a:t>
            </a:r>
            <a:r>
              <a:rPr lang="en-US" sz="2800" dirty="0" smtClean="0"/>
              <a:t>erformance of an AP using emulation and “replaying” real-traffic </a:t>
            </a:r>
            <a:endParaRPr lang="el-GR" sz="2800"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5541"/>
            <a:ext cx="54197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038" y="4397375"/>
            <a:ext cx="51435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652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buNone/>
            </a:pPr>
            <a:r>
              <a:rPr lang="en-US" sz="4000" b="1" dirty="0" smtClean="0"/>
              <a:t>Real-life delay measurements </a:t>
            </a:r>
          </a:p>
        </p:txBody>
      </p:sp>
      <p:sp>
        <p:nvSpPr>
          <p:cNvPr id="125955" name="Rectangle 3"/>
          <p:cNvSpPr>
            <a:spLocks noGrp="1" noChangeArrowheads="1"/>
          </p:cNvSpPr>
          <p:nvPr>
            <p:ph type="body" idx="1"/>
          </p:nvPr>
        </p:nvSpPr>
        <p:spPr/>
        <p:txBody>
          <a:bodyPr/>
          <a:lstStyle/>
          <a:p>
            <a:endParaRPr lang="en-US" smtClean="0"/>
          </a:p>
        </p:txBody>
      </p:sp>
      <p:pic>
        <p:nvPicPr>
          <p:cNvPr id="125956" name="Picture 4" descr="assess"/>
          <p:cNvPicPr>
            <a:picLocks noChangeAspect="1" noChangeArrowheads="1"/>
          </p:cNvPicPr>
          <p:nvPr/>
        </p:nvPicPr>
        <p:blipFill>
          <a:blip r:embed="rId2" cstate="print"/>
          <a:srcRect/>
          <a:stretch>
            <a:fillRect/>
          </a:stretch>
        </p:blipFill>
        <p:spPr bwMode="auto">
          <a:xfrm>
            <a:off x="0" y="1427939"/>
            <a:ext cx="10248635" cy="3842835"/>
          </a:xfrm>
          <a:prstGeom prst="rect">
            <a:avLst/>
          </a:prstGeom>
          <a:noFill/>
        </p:spPr>
      </p:pic>
    </p:spTree>
    <p:extLst>
      <p:ext uri="{BB962C8B-B14F-4D97-AF65-F5344CB8AC3E}">
        <p14:creationId xmlns:p14="http://schemas.microsoft.com/office/powerpoint/2010/main" val="80211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1212850"/>
            <a:ext cx="776287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82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7" y="467469"/>
            <a:ext cx="10254016"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269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70" y="251446"/>
            <a:ext cx="8899468" cy="662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30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99517"/>
            <a:ext cx="10244801" cy="600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75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453"/>
            <a:ext cx="9072760" cy="689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82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1289050"/>
            <a:ext cx="760095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90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1374775"/>
            <a:ext cx="799147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176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88" y="1274763"/>
            <a:ext cx="733425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69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3" name="Rectangle 3"/>
          <p:cNvSpPr txBox="1">
            <a:spLocks noGrp="1"/>
          </p:cNvSpPr>
          <p:nvPr>
            <p:ph type="body" idx="4294967295"/>
          </p:nvPr>
        </p:nvSpPr>
        <p:spPr>
          <a:xfrm>
            <a:off x="0" y="539477"/>
            <a:ext cx="10224888" cy="4525959"/>
          </a:xfrm>
        </p:spPr>
        <p:txBody>
          <a:bodyPr/>
          <a:lstStyle/>
          <a:p>
            <a:pPr lvl="0">
              <a:buNone/>
            </a:pPr>
            <a:r>
              <a:rPr lang="en-US" sz="4000" dirty="0">
                <a:solidFill>
                  <a:srgbClr val="FF0000"/>
                </a:solidFill>
                <a:latin typeface="Calibri" pitchFamily="34"/>
              </a:rPr>
              <a:t>Military </a:t>
            </a:r>
            <a:r>
              <a:rPr lang="en-US" sz="4000" dirty="0" smtClean="0">
                <a:solidFill>
                  <a:srgbClr val="FF0000"/>
                </a:solidFill>
                <a:latin typeface="Calibri" pitchFamily="34"/>
              </a:rPr>
              <a:t>Applications</a:t>
            </a:r>
          </a:p>
          <a:p>
            <a:pPr lvl="0">
              <a:buNone/>
            </a:pPr>
            <a:endParaRPr lang="en-US" sz="4000" dirty="0">
              <a:solidFill>
                <a:srgbClr val="FF0000"/>
              </a:solidFill>
              <a:latin typeface="Calibri" pitchFamily="34"/>
            </a:endParaRPr>
          </a:p>
          <a:p>
            <a:pPr lvl="0"/>
            <a:r>
              <a:rPr lang="en-US" sz="2400" dirty="0">
                <a:latin typeface="Calibri" pitchFamily="34"/>
              </a:rPr>
              <a:t>Monitoring friendly forces, equipment, and ammunition</a:t>
            </a:r>
          </a:p>
          <a:p>
            <a:pPr lvl="0"/>
            <a:r>
              <a:rPr lang="en-US" sz="2400" dirty="0">
                <a:latin typeface="Calibri" pitchFamily="34"/>
              </a:rPr>
              <a:t>Battlefield surveillance</a:t>
            </a:r>
          </a:p>
          <a:p>
            <a:pPr lvl="0"/>
            <a:r>
              <a:rPr lang="en-US" sz="2400" dirty="0">
                <a:latin typeface="Calibri" pitchFamily="34"/>
              </a:rPr>
              <a:t>Reconnaissance of opposing forces and terrain</a:t>
            </a:r>
          </a:p>
          <a:p>
            <a:pPr lvl="0"/>
            <a:r>
              <a:rPr lang="en-US" sz="2400" dirty="0">
                <a:latin typeface="Calibri" pitchFamily="34"/>
              </a:rPr>
              <a:t>Targeting</a:t>
            </a:r>
          </a:p>
          <a:p>
            <a:pPr lvl="0"/>
            <a:r>
              <a:rPr lang="en-US" sz="2400" dirty="0">
                <a:latin typeface="Calibri" pitchFamily="34"/>
              </a:rPr>
              <a:t>Battle damage assessment</a:t>
            </a:r>
          </a:p>
          <a:p>
            <a:pPr lvl="0"/>
            <a:r>
              <a:rPr lang="en-US" sz="2400" dirty="0">
                <a:latin typeface="Calibri" pitchFamily="34"/>
              </a:rPr>
              <a:t>Nuclear, biological, and chemical attack detection</a:t>
            </a:r>
          </a:p>
          <a:p>
            <a:pPr lvl="0">
              <a:buNone/>
            </a:pPr>
            <a:endParaRPr lang="en-US" sz="31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3" name="Rectangle 3"/>
          <p:cNvSpPr txBox="1">
            <a:spLocks noGrp="1"/>
          </p:cNvSpPr>
          <p:nvPr>
            <p:ph type="body" idx="4294967295"/>
          </p:nvPr>
        </p:nvSpPr>
        <p:spPr>
          <a:xfrm>
            <a:off x="143771" y="611486"/>
            <a:ext cx="8229600" cy="4525959"/>
          </a:xfrm>
        </p:spPr>
        <p:txBody>
          <a:bodyPr/>
          <a:lstStyle/>
          <a:p>
            <a:pPr lvl="0">
              <a:buNone/>
            </a:pPr>
            <a:r>
              <a:rPr lang="en-US" sz="4000" dirty="0">
                <a:solidFill>
                  <a:srgbClr val="FF0000"/>
                </a:solidFill>
                <a:latin typeface="Calibri" pitchFamily="34"/>
              </a:rPr>
              <a:t>Health </a:t>
            </a:r>
            <a:r>
              <a:rPr lang="en-US" sz="4000" dirty="0" smtClean="0">
                <a:solidFill>
                  <a:srgbClr val="FF0000"/>
                </a:solidFill>
                <a:latin typeface="Calibri" pitchFamily="34"/>
              </a:rPr>
              <a:t>Applications</a:t>
            </a:r>
          </a:p>
          <a:p>
            <a:pPr lvl="0">
              <a:buNone/>
            </a:pPr>
            <a:endParaRPr lang="en-US" sz="4000" dirty="0">
              <a:solidFill>
                <a:srgbClr val="FF0000"/>
              </a:solidFill>
              <a:latin typeface="Calibri" pitchFamily="34"/>
            </a:endParaRPr>
          </a:p>
          <a:p>
            <a:pPr lvl="0"/>
            <a:r>
              <a:rPr lang="en-US" sz="3100" dirty="0" err="1" smtClean="0">
                <a:latin typeface="Calibri" pitchFamily="34"/>
              </a:rPr>
              <a:t>Telemonitoring</a:t>
            </a:r>
            <a:r>
              <a:rPr lang="en-US" sz="3100" dirty="0" smtClean="0">
                <a:latin typeface="Calibri" pitchFamily="34"/>
              </a:rPr>
              <a:t> </a:t>
            </a:r>
            <a:r>
              <a:rPr lang="en-US" sz="3100" dirty="0">
                <a:latin typeface="Calibri" pitchFamily="34"/>
              </a:rPr>
              <a:t>of human physiological data</a:t>
            </a:r>
          </a:p>
          <a:p>
            <a:pPr lvl="0"/>
            <a:r>
              <a:rPr lang="en-US" sz="3100" dirty="0">
                <a:latin typeface="Calibri" pitchFamily="34"/>
              </a:rPr>
              <a:t>Tracking and monitoring doctors and patients inside a hospital</a:t>
            </a:r>
          </a:p>
          <a:p>
            <a:pPr lvl="0"/>
            <a:r>
              <a:rPr lang="en-US" sz="3100" dirty="0">
                <a:latin typeface="Calibri" pitchFamily="34"/>
              </a:rPr>
              <a:t>Drug administration in hospitals</a:t>
            </a:r>
          </a:p>
          <a:p>
            <a:pPr lvl="0">
              <a:buNone/>
            </a:pPr>
            <a:endParaRPr lang="en-US" sz="3100" dirty="0">
              <a:latin typeface="Calibri" pitchFamily="34"/>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3" name="Rectangle 3"/>
          <p:cNvSpPr txBox="1">
            <a:spLocks noGrp="1"/>
          </p:cNvSpPr>
          <p:nvPr>
            <p:ph type="body" idx="4294967295"/>
          </p:nvPr>
        </p:nvSpPr>
        <p:spPr>
          <a:xfrm>
            <a:off x="25422" y="541343"/>
            <a:ext cx="8229600" cy="4524378"/>
          </a:xfrm>
        </p:spPr>
        <p:txBody>
          <a:bodyPr/>
          <a:lstStyle/>
          <a:p>
            <a:pPr lvl="0">
              <a:buNone/>
            </a:pPr>
            <a:r>
              <a:rPr lang="en-US" sz="4000" dirty="0">
                <a:solidFill>
                  <a:srgbClr val="FF0000"/>
                </a:solidFill>
                <a:latin typeface="Calibri" pitchFamily="34"/>
              </a:rPr>
              <a:t>Automotive </a:t>
            </a:r>
            <a:r>
              <a:rPr lang="en-US" sz="4000" dirty="0" smtClean="0">
                <a:solidFill>
                  <a:srgbClr val="FF0000"/>
                </a:solidFill>
                <a:latin typeface="Calibri" pitchFamily="34"/>
              </a:rPr>
              <a:t>Applications</a:t>
            </a:r>
          </a:p>
          <a:p>
            <a:pPr lvl="0">
              <a:buNone/>
            </a:pPr>
            <a:endParaRPr lang="en-US" sz="4000" dirty="0">
              <a:solidFill>
                <a:srgbClr val="FF0000"/>
              </a:solidFill>
              <a:latin typeface="Calibri" pitchFamily="34"/>
            </a:endParaRPr>
          </a:p>
          <a:p>
            <a:pPr lvl="0"/>
            <a:r>
              <a:rPr lang="en-US" sz="3100" dirty="0" smtClean="0">
                <a:latin typeface="Calibri" pitchFamily="34"/>
              </a:rPr>
              <a:t>Reduces </a:t>
            </a:r>
            <a:r>
              <a:rPr lang="en-US" sz="3100" dirty="0">
                <a:latin typeface="Calibri" pitchFamily="34"/>
              </a:rPr>
              <a:t>wiring effects</a:t>
            </a:r>
          </a:p>
          <a:p>
            <a:pPr lvl="0"/>
            <a:r>
              <a:rPr lang="en-US" sz="3100" dirty="0">
                <a:latin typeface="Calibri" pitchFamily="34"/>
              </a:rPr>
              <a:t>Measurements in chambers and rotating parts</a:t>
            </a:r>
          </a:p>
          <a:p>
            <a:pPr lvl="0"/>
            <a:r>
              <a:rPr lang="en-US" sz="3100" dirty="0">
                <a:latin typeface="Calibri" pitchFamily="34"/>
              </a:rPr>
              <a:t>Remote technical inspections</a:t>
            </a:r>
          </a:p>
          <a:p>
            <a:pPr lvl="0"/>
            <a:r>
              <a:rPr lang="en-US" sz="3100" dirty="0">
                <a:latin typeface="Calibri" pitchFamily="34"/>
              </a:rPr>
              <a:t>Conditions monitoring e.g. at a bearing</a:t>
            </a:r>
          </a:p>
          <a:p>
            <a:pPr lvl="0">
              <a:buNone/>
            </a:pPr>
            <a:endParaRPr lang="en-US" sz="3100" dirty="0">
              <a:latin typeface="Calibri" pitchFamily="34"/>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84" y="2195661"/>
            <a:ext cx="9289032" cy="1144801"/>
          </a:xfrm>
        </p:spPr>
        <p:txBody>
          <a:bodyPr/>
          <a:lstStyle/>
          <a:p>
            <a:pPr>
              <a:buNone/>
            </a:pPr>
            <a:r>
              <a:rPr lang="en-US" sz="4000" dirty="0"/>
              <a:t> </a:t>
            </a:r>
            <a:r>
              <a:rPr lang="en-US" sz="4000" dirty="0" smtClean="0"/>
              <a:t>Introduction to Wireless Sensor Networks</a:t>
            </a:r>
            <a:endParaRPr lang="el-GR" sz="4000" dirty="0"/>
          </a:p>
        </p:txBody>
      </p:sp>
    </p:spTree>
    <p:extLst>
      <p:ext uri="{BB962C8B-B14F-4D97-AF65-F5344CB8AC3E}">
        <p14:creationId xmlns:p14="http://schemas.microsoft.com/office/powerpoint/2010/main" val="47567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Slide Number Placeholder 6"/>
          <p:cNvSpPr txBox="1"/>
          <p:nvPr/>
        </p:nvSpPr>
        <p:spPr>
          <a:xfrm>
            <a:off x="6553084" y="6356515"/>
            <a:ext cx="2133359" cy="364681"/>
          </a:xfrm>
          <a:prstGeom prst="rect">
            <a:avLst/>
          </a:prstGeom>
          <a:noFill/>
          <a:ln>
            <a:noFill/>
          </a:ln>
        </p:spPr>
        <p:txBody>
          <a:bodyPr vert="horz" wrap="square" lIns="91440" tIns="9144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E174B5-CD2E-4900-AAC6-9CADE10F900D}"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en-US" sz="1800" b="0" i="0" u="none" strike="noStrike" kern="1200" cap="none" spc="0" baseline="0">
              <a:solidFill>
                <a:srgbClr val="000000"/>
              </a:solidFill>
              <a:uFillTx/>
              <a:latin typeface="Calibri" pitchFamily="18"/>
              <a:ea typeface="Arial" pitchFamily="2"/>
              <a:cs typeface="Tahoma" pitchFamily="2"/>
            </a:endParaRPr>
          </a:p>
        </p:txBody>
      </p:sp>
      <p:sp>
        <p:nvSpPr>
          <p:cNvPr id="3" name="Text Placeholder 5"/>
          <p:cNvSpPr txBox="1">
            <a:spLocks noGrp="1"/>
          </p:cNvSpPr>
          <p:nvPr>
            <p:ph type="body" idx="4294967295"/>
          </p:nvPr>
        </p:nvSpPr>
        <p:spPr>
          <a:xfrm>
            <a:off x="503806" y="395459"/>
            <a:ext cx="7909322" cy="704846"/>
          </a:xfrm>
        </p:spPr>
        <p:txBody>
          <a:bodyPr/>
          <a:lstStyle/>
          <a:p>
            <a:pPr marL="107999" lvl="0" indent="0">
              <a:buNone/>
            </a:pPr>
            <a:r>
              <a:rPr lang="en-US">
                <a:solidFill>
                  <a:srgbClr val="FF0000"/>
                </a:solidFill>
                <a:latin typeface="Calibri" pitchFamily="34"/>
              </a:rPr>
              <a:t>Automotive Applications</a:t>
            </a:r>
          </a:p>
        </p:txBody>
      </p:sp>
      <p:pic>
        <p:nvPicPr>
          <p:cNvPr id="4" name="Content Placeholder 8" descr="Picture1.png"/>
          <p:cNvPicPr>
            <a:picLocks noGrp="1" noChangeAspect="1"/>
          </p:cNvPicPr>
          <p:nvPr>
            <p:ph type="pic" idx="4294967295"/>
          </p:nvPr>
        </p:nvPicPr>
        <p:blipFill>
          <a:blip r:embed="rId3" cstate="print"/>
          <a:stretch>
            <a:fillRect/>
          </a:stretch>
        </p:blipFill>
        <p:spPr>
          <a:xfrm>
            <a:off x="5328345" y="0"/>
            <a:ext cx="4325934" cy="2235195"/>
          </a:xfrm>
        </p:spPr>
      </p:pic>
      <p:pic>
        <p:nvPicPr>
          <p:cNvPr id="5" name="Picture 3"/>
          <p:cNvPicPr>
            <a:picLocks noGrp="1" noChangeAspect="1"/>
          </p:cNvPicPr>
          <p:nvPr>
            <p:ph type="pic" idx="4294967295"/>
          </p:nvPr>
        </p:nvPicPr>
        <p:blipFill>
          <a:blip r:embed="rId4" cstate="print"/>
          <a:srcRect/>
          <a:stretch>
            <a:fillRect/>
          </a:stretch>
        </p:blipFill>
        <p:spPr>
          <a:xfrm>
            <a:off x="647824" y="2184300"/>
            <a:ext cx="8208669" cy="5375373"/>
          </a:xfrm>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pic>
        <p:nvPicPr>
          <p:cNvPr id="2" name="Picture 13">
            <a:hlinkClick r:id="rId2"/>
          </p:cNvPr>
          <p:cNvPicPr>
            <a:picLocks noChangeAspect="1"/>
          </p:cNvPicPr>
          <p:nvPr/>
        </p:nvPicPr>
        <p:blipFill>
          <a:blip r:embed="rId3" cstate="print"/>
          <a:srcRect/>
          <a:stretch>
            <a:fillRect/>
          </a:stretch>
        </p:blipFill>
        <p:spPr>
          <a:xfrm>
            <a:off x="252017" y="1847920"/>
            <a:ext cx="4788301" cy="3160367"/>
          </a:xfrm>
          <a:prstGeom prst="rect">
            <a:avLst/>
          </a:prstGeom>
          <a:noFill/>
          <a:ln>
            <a:noFill/>
          </a:ln>
        </p:spPr>
      </p:pic>
      <p:pic>
        <p:nvPicPr>
          <p:cNvPr id="3" name="Picture 11">
            <a:hlinkClick r:id="rId4"/>
          </p:cNvPr>
          <p:cNvPicPr>
            <a:picLocks noChangeAspect="1"/>
          </p:cNvPicPr>
          <p:nvPr/>
        </p:nvPicPr>
        <p:blipFill>
          <a:blip r:embed="rId5" cstate="print"/>
          <a:srcRect/>
          <a:stretch>
            <a:fillRect/>
          </a:stretch>
        </p:blipFill>
        <p:spPr>
          <a:xfrm>
            <a:off x="1260079" y="4367814"/>
            <a:ext cx="2595414" cy="1713174"/>
          </a:xfrm>
          <a:prstGeom prst="rect">
            <a:avLst/>
          </a:prstGeom>
          <a:noFill/>
          <a:ln>
            <a:noFill/>
          </a:ln>
        </p:spPr>
      </p:pic>
      <p:pic>
        <p:nvPicPr>
          <p:cNvPr id="4" name="Picture 9">
            <a:hlinkClick r:id="rId6"/>
          </p:cNvPr>
          <p:cNvPicPr>
            <a:picLocks noChangeAspect="1"/>
          </p:cNvPicPr>
          <p:nvPr/>
        </p:nvPicPr>
        <p:blipFill>
          <a:blip r:embed="rId7" cstate="print"/>
          <a:srcRect/>
          <a:stretch>
            <a:fillRect/>
          </a:stretch>
        </p:blipFill>
        <p:spPr>
          <a:xfrm>
            <a:off x="3612227" y="5291769"/>
            <a:ext cx="4032247" cy="1839169"/>
          </a:xfrm>
          <a:prstGeom prst="rect">
            <a:avLst/>
          </a:prstGeom>
          <a:noFill/>
          <a:ln>
            <a:noFill/>
          </a:ln>
        </p:spPr>
      </p:pic>
      <p:sp>
        <p:nvSpPr>
          <p:cNvPr id="5" name="Rectangle 2"/>
          <p:cNvSpPr txBox="1">
            <a:spLocks noGrp="1"/>
          </p:cNvSpPr>
          <p:nvPr>
            <p:ph type="title"/>
          </p:nvPr>
        </p:nvSpPr>
        <p:spPr/>
        <p:txBody>
          <a:bodyPr/>
          <a:lstStyle/>
          <a:p>
            <a:pPr lvl="0">
              <a:buNone/>
            </a:pPr>
            <a:r>
              <a:rPr lang="en-US" sz="4900"/>
              <a:t>Vehicle Tracking</a:t>
            </a:r>
          </a:p>
        </p:txBody>
      </p:sp>
      <p:pic>
        <p:nvPicPr>
          <p:cNvPr id="6" name="Picture 5" descr="C:\culler\talks\tinyos\motedrop.jpg"/>
          <p:cNvPicPr>
            <a:picLocks noChangeAspect="1"/>
          </p:cNvPicPr>
          <p:nvPr/>
        </p:nvPicPr>
        <p:blipFill>
          <a:blip r:embed="rId8" cstate="print"/>
          <a:srcRect/>
          <a:stretch>
            <a:fillRect/>
          </a:stretch>
        </p:blipFill>
        <p:spPr>
          <a:xfrm>
            <a:off x="4452277" y="2015913"/>
            <a:ext cx="3416207" cy="2561892"/>
          </a:xfrm>
          <a:prstGeom prst="rect">
            <a:avLst/>
          </a:prstGeom>
          <a:noFill/>
          <a:ln>
            <a:noFill/>
          </a:ln>
        </p:spPr>
      </p:pic>
      <p:pic>
        <p:nvPicPr>
          <p:cNvPr id="7" name="Picture 7"/>
          <p:cNvPicPr>
            <a:picLocks noChangeAspect="1"/>
          </p:cNvPicPr>
          <p:nvPr/>
        </p:nvPicPr>
        <p:blipFill>
          <a:blip r:embed="rId9" cstate="print"/>
          <a:srcRect/>
          <a:stretch>
            <a:fillRect/>
          </a:stretch>
        </p:blipFill>
        <p:spPr>
          <a:xfrm>
            <a:off x="6720419" y="4703801"/>
            <a:ext cx="2469401" cy="1940667"/>
          </a:xfrm>
          <a:prstGeom prst="rect">
            <a:avLst/>
          </a:prstGeom>
          <a:noFill/>
          <a:ln>
            <a:noFill/>
          </a:ln>
        </p:spPr>
      </p:pic>
      <p:pic>
        <p:nvPicPr>
          <p:cNvPr id="8" name="Picture 4" descr="P:\pister\mine\presentations\pictures\Fold3-1.JPG"/>
          <p:cNvPicPr>
            <a:picLocks noChangeAspect="1"/>
          </p:cNvPicPr>
          <p:nvPr/>
        </p:nvPicPr>
        <p:blipFill>
          <a:blip r:embed="rId10" cstate="print"/>
          <a:srcRect l="25000" t="28889" r="30000" b="28889"/>
          <a:stretch>
            <a:fillRect/>
          </a:stretch>
        </p:blipFill>
        <p:spPr>
          <a:xfrm>
            <a:off x="7140439" y="2267904"/>
            <a:ext cx="1629351" cy="10482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lum/>
            <a:alphaModFix/>
          </a:blip>
          <a:srcRect/>
          <a:stretch>
            <a:fillRect/>
          </a:stretch>
        </p:blipFill>
        <p:spPr>
          <a:xfrm>
            <a:off x="39652" y="3060003"/>
            <a:ext cx="9899998" cy="3780001"/>
          </a:xfrm>
          <a:prstGeom prst="rect">
            <a:avLst/>
          </a:prstGeom>
          <a:noFill/>
          <a:ln>
            <a:noFill/>
          </a:ln>
        </p:spPr>
      </p:pic>
      <p:sp>
        <p:nvSpPr>
          <p:cNvPr id="3" name="TextBox 2"/>
          <p:cNvSpPr/>
          <p:nvPr/>
        </p:nvSpPr>
        <p:spPr>
          <a:xfrm>
            <a:off x="53282" y="476640"/>
            <a:ext cx="9246961" cy="99071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9144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el-GR" sz="2800" b="0" i="0" u="none" strike="noStrike" kern="1200" cap="none" spc="0" baseline="0">
                <a:solidFill>
                  <a:srgbClr val="000000"/>
                </a:solidFill>
                <a:uFillTx/>
                <a:latin typeface="Calibri" pitchFamily="34"/>
                <a:ea typeface="SimSun" pitchFamily="2"/>
                <a:cs typeface="Mangal" pitchFamily="2"/>
              </a:rPr>
              <a:t>Wireless Sensor Networks in Intelligent Transportation Systems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endParaRPr lang="el-GR" sz="2800" b="0" i="0" u="none" strike="noStrike" kern="1200" cap="none" spc="0" baseline="0">
              <a:solidFill>
                <a:srgbClr val="000000"/>
              </a:solidFill>
              <a:uFillTx/>
              <a:latin typeface="Calibri" pitchFamily="34"/>
              <a:ea typeface="SimSun" pitchFamily="2"/>
              <a:cs typeface="Mangal" pitchFamily="2"/>
            </a:endParaRPr>
          </a:p>
        </p:txBody>
      </p:sp>
      <p:sp>
        <p:nvSpPr>
          <p:cNvPr id="4" name="Subtitle 3"/>
          <p:cNvSpPr txBox="1">
            <a:spLocks noGrp="1"/>
          </p:cNvSpPr>
          <p:nvPr>
            <p:ph type="subTitle" idx="4294967295"/>
          </p:nvPr>
        </p:nvSpPr>
        <p:spPr>
          <a:xfrm>
            <a:off x="359999" y="539998"/>
            <a:ext cx="8229243" cy="2340004"/>
          </a:xfrm>
        </p:spPr>
        <p:txBody>
          <a:bodyPr anchor="ctr" anchorCtr="1"/>
          <a:lstStyle/>
          <a:p>
            <a:pPr marL="0" lvl="0" indent="0" algn="ctr" hangingPunct="0">
              <a:buNone/>
            </a:pPr>
            <a:r>
              <a:rPr lang="el-GR" sz="2800">
                <a:latin typeface="Calibri" pitchFamily="34"/>
              </a:rPr>
              <a:t/>
            </a:r>
            <a:br>
              <a:rPr lang="el-GR" sz="2800">
                <a:latin typeface="Calibri" pitchFamily="34"/>
              </a:rPr>
            </a:br>
            <a:r>
              <a:rPr lang="el-GR" sz="2800">
                <a:latin typeface="Calibri" pitchFamily="34"/>
              </a:rPr>
              <a:t>The wirelless systems are everywhere even in the places that we never thought,one of the its uses is to traffic lights and signs.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43771" y="107432"/>
            <a:ext cx="9240569" cy="1259942"/>
          </a:xfrm>
        </p:spPr>
        <p:txBody>
          <a:bodyPr/>
          <a:lstStyle/>
          <a:p>
            <a:pPr lvl="0">
              <a:buNone/>
            </a:pPr>
            <a:r>
              <a:rPr lang="en-US" dirty="0">
                <a:latin typeface="Calibri" pitchFamily="34"/>
              </a:rPr>
              <a:t>Underwater Acoustic Sensor Networks</a:t>
            </a:r>
          </a:p>
        </p:txBody>
      </p:sp>
      <p:pic>
        <p:nvPicPr>
          <p:cNvPr id="3" name="Content Placeholder 2"/>
          <p:cNvPicPr>
            <a:picLocks noGrp="1" noChangeAspect="1"/>
          </p:cNvPicPr>
          <p:nvPr>
            <p:ph idx="1"/>
          </p:nvPr>
        </p:nvPicPr>
        <p:blipFill>
          <a:blip r:embed="rId3" cstate="print"/>
          <a:srcRect/>
          <a:stretch>
            <a:fillRect/>
          </a:stretch>
        </p:blipFill>
        <p:spPr>
          <a:xfrm>
            <a:off x="1540096" y="1847920"/>
            <a:ext cx="6944429" cy="5207773"/>
          </a:xfrm>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3" name="Rectangle 3"/>
          <p:cNvSpPr txBox="1">
            <a:spLocks noGrp="1"/>
          </p:cNvSpPr>
          <p:nvPr>
            <p:ph type="body" idx="4294967295"/>
          </p:nvPr>
        </p:nvSpPr>
        <p:spPr>
          <a:xfrm>
            <a:off x="359788" y="395459"/>
            <a:ext cx="8229600" cy="4525959"/>
          </a:xfrm>
        </p:spPr>
        <p:txBody>
          <a:bodyPr/>
          <a:lstStyle/>
          <a:p>
            <a:pPr lvl="0">
              <a:buNone/>
            </a:pPr>
            <a:r>
              <a:rPr lang="en-US" sz="4000" dirty="0">
                <a:solidFill>
                  <a:srgbClr val="FF0000"/>
                </a:solidFill>
                <a:latin typeface="Calibri" pitchFamily="34"/>
              </a:rPr>
              <a:t>Other Commercial Applications</a:t>
            </a:r>
          </a:p>
          <a:p>
            <a:pPr lvl="0"/>
            <a:r>
              <a:rPr lang="en-US" sz="3100" dirty="0">
                <a:latin typeface="Calibri" pitchFamily="34"/>
              </a:rPr>
              <a:t>Environmental control in office buildings (estimated energy savings $55 billion per year!)</a:t>
            </a:r>
          </a:p>
          <a:p>
            <a:pPr lvl="0"/>
            <a:r>
              <a:rPr lang="en-US" sz="3100" dirty="0">
                <a:latin typeface="Calibri" pitchFamily="34"/>
              </a:rPr>
              <a:t>Interactive museums</a:t>
            </a:r>
          </a:p>
          <a:p>
            <a:pPr lvl="0"/>
            <a:r>
              <a:rPr lang="en-US" sz="3100" dirty="0">
                <a:latin typeface="Calibri" pitchFamily="34"/>
              </a:rPr>
              <a:t>Detecting and monitoring car thefts</a:t>
            </a:r>
          </a:p>
          <a:p>
            <a:pPr lvl="0"/>
            <a:r>
              <a:rPr lang="en-US" sz="3100" dirty="0">
                <a:latin typeface="Calibri" pitchFamily="34"/>
              </a:rPr>
              <a:t>Managing inventory control</a:t>
            </a:r>
          </a:p>
          <a:p>
            <a:pPr lvl="0"/>
            <a:r>
              <a:rPr lang="en-US" sz="3100" dirty="0">
                <a:latin typeface="Calibri" pitchFamily="34"/>
              </a:rPr>
              <a:t>Vehicle tracking and detection</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723900"/>
            <a:ext cx="882015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170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endParaRPr lang="el-GR"/>
          </a:p>
        </p:txBody>
      </p:sp>
      <p:sp>
        <p:nvSpPr>
          <p:cNvPr id="107523" name="Rectangle 3"/>
          <p:cNvSpPr>
            <a:spLocks noGrp="1" noChangeArrowheads="1"/>
          </p:cNvSpPr>
          <p:nvPr>
            <p:ph type="body" idx="1"/>
          </p:nvPr>
        </p:nvSpPr>
        <p:spPr/>
        <p:txBody>
          <a:bodyPr/>
          <a:lstStyle/>
          <a:p>
            <a:endParaRPr lang="el-GR"/>
          </a:p>
        </p:txBody>
      </p:sp>
      <p:pic>
        <p:nvPicPr>
          <p:cNvPr id="107524" name="Picture 4" desc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59" y="173244"/>
            <a:ext cx="9818109" cy="721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54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buNone/>
            </a:pPr>
            <a:r>
              <a:rPr lang="en-US" dirty="0" smtClean="0"/>
              <a:t>Tagged products</a:t>
            </a:r>
            <a:endParaRPr lang="el-GR" dirty="0" smtClean="0"/>
          </a:p>
        </p:txBody>
      </p:sp>
      <p:pic>
        <p:nvPicPr>
          <p:cNvPr id="1126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1808" y="1478687"/>
            <a:ext cx="3004936" cy="4591803"/>
          </a:xfrm>
        </p:spPr>
      </p:pic>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559" y="2033413"/>
            <a:ext cx="3146695" cy="421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6"/>
          <p:cNvSpPr>
            <a:spLocks noChangeArrowheads="1"/>
          </p:cNvSpPr>
          <p:nvPr/>
        </p:nvSpPr>
        <p:spPr bwMode="auto">
          <a:xfrm>
            <a:off x="1547096" y="6478222"/>
            <a:ext cx="5002756" cy="37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r>
              <a:rPr lang="en-US"/>
              <a:t>Source: </a:t>
            </a:r>
            <a:r>
              <a:rPr lang="el-GR"/>
              <a:t>Joao </a:t>
            </a:r>
            <a:r>
              <a:rPr lang="en-US"/>
              <a:t>Da Silva’s talk at Enisa, July 20th, 2008</a:t>
            </a:r>
            <a:endParaRPr lang="el-GR"/>
          </a:p>
        </p:txBody>
      </p:sp>
    </p:spTree>
    <p:extLst>
      <p:ext uri="{BB962C8B-B14F-4D97-AF65-F5344CB8AC3E}">
        <p14:creationId xmlns:p14="http://schemas.microsoft.com/office/powerpoint/2010/main" val="247791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31797" y="26673"/>
            <a:ext cx="9156563" cy="1259942"/>
          </a:xfrm>
        </p:spPr>
        <p:txBody>
          <a:bodyPr/>
          <a:lstStyle/>
          <a:p>
            <a:pPr lvl="0">
              <a:buNone/>
            </a:pPr>
            <a:r>
              <a:rPr lang="en-US" dirty="0">
                <a:latin typeface="Calibri" pitchFamily="34"/>
              </a:rPr>
              <a:t>Factors Influencing WSN Design</a:t>
            </a:r>
          </a:p>
        </p:txBody>
      </p:sp>
      <p:sp>
        <p:nvSpPr>
          <p:cNvPr id="3" name="Rectangle 3"/>
          <p:cNvSpPr txBox="1">
            <a:spLocks noGrp="1"/>
          </p:cNvSpPr>
          <p:nvPr>
            <p:ph idx="1"/>
          </p:nvPr>
        </p:nvSpPr>
        <p:spPr>
          <a:xfrm>
            <a:off x="359788" y="827504"/>
            <a:ext cx="8568531" cy="4871795"/>
          </a:xfrm>
        </p:spPr>
        <p:txBody>
          <a:bodyPr/>
          <a:lstStyle/>
          <a:p>
            <a:pPr lvl="0">
              <a:buSzPct val="100000"/>
              <a:buFont typeface="Arial" pitchFamily="34" charset="0"/>
              <a:buChar char="•"/>
            </a:pPr>
            <a:r>
              <a:rPr lang="en-US" sz="2200" dirty="0">
                <a:latin typeface="Calibri" pitchFamily="34"/>
              </a:rPr>
              <a:t>Fault tolerance </a:t>
            </a:r>
          </a:p>
          <a:p>
            <a:pPr lvl="0">
              <a:buSzPct val="100000"/>
              <a:buFont typeface="Arial" pitchFamily="34" charset="0"/>
              <a:buChar char="•"/>
            </a:pPr>
            <a:r>
              <a:rPr lang="en-US" sz="2200" dirty="0">
                <a:latin typeface="Calibri" pitchFamily="34"/>
              </a:rPr>
              <a:t>Scalability</a:t>
            </a:r>
          </a:p>
          <a:p>
            <a:pPr lvl="0">
              <a:buSzPct val="100000"/>
              <a:buFont typeface="Arial" pitchFamily="34" charset="0"/>
              <a:buChar char="•"/>
            </a:pPr>
            <a:r>
              <a:rPr lang="en-US" sz="2200" dirty="0">
                <a:latin typeface="Calibri" pitchFamily="34"/>
              </a:rPr>
              <a:t>Production costs</a:t>
            </a:r>
          </a:p>
          <a:p>
            <a:pPr lvl="0">
              <a:buSzPct val="100000"/>
              <a:buFont typeface="Arial" pitchFamily="34" charset="0"/>
              <a:buChar char="•"/>
            </a:pPr>
            <a:r>
              <a:rPr lang="en-US" sz="2200" dirty="0">
                <a:latin typeface="Calibri" pitchFamily="34"/>
              </a:rPr>
              <a:t>Hardware constraints</a:t>
            </a:r>
          </a:p>
          <a:p>
            <a:pPr lvl="0">
              <a:buSzPct val="100000"/>
              <a:buFont typeface="Arial" pitchFamily="34" charset="0"/>
              <a:buChar char="•"/>
            </a:pPr>
            <a:r>
              <a:rPr lang="en-US" sz="2200" dirty="0">
                <a:latin typeface="Calibri" pitchFamily="34"/>
              </a:rPr>
              <a:t>Sensor network topology</a:t>
            </a:r>
          </a:p>
          <a:p>
            <a:pPr lvl="0">
              <a:buSzPct val="100000"/>
              <a:buFont typeface="Arial" pitchFamily="34" charset="0"/>
              <a:buChar char="•"/>
            </a:pPr>
            <a:r>
              <a:rPr lang="en-US" sz="2200" dirty="0">
                <a:latin typeface="Calibri" pitchFamily="34"/>
              </a:rPr>
              <a:t>Environment</a:t>
            </a:r>
          </a:p>
          <a:p>
            <a:pPr lvl="0">
              <a:buSzPct val="100000"/>
              <a:buFont typeface="Arial" pitchFamily="34" charset="0"/>
              <a:buChar char="•"/>
            </a:pPr>
            <a:r>
              <a:rPr lang="en-US" sz="2200" dirty="0">
                <a:latin typeface="Calibri" pitchFamily="34"/>
              </a:rPr>
              <a:t>Transmission media</a:t>
            </a:r>
          </a:p>
          <a:p>
            <a:pPr lvl="0">
              <a:buSzPct val="100000"/>
              <a:buFont typeface="Arial" pitchFamily="34" charset="0"/>
              <a:buChar char="•"/>
            </a:pPr>
            <a:r>
              <a:rPr lang="en-US" sz="2200" dirty="0">
                <a:latin typeface="Calibri" pitchFamily="34"/>
              </a:rPr>
              <a:t>Power Consumption </a:t>
            </a:r>
            <a:endParaRPr lang="en-US" sz="2200" dirty="0" smtClean="0">
              <a:latin typeface="Calibri" pitchFamily="34"/>
            </a:endParaRPr>
          </a:p>
          <a:p>
            <a:pPr lvl="1">
              <a:buSzPct val="100000"/>
              <a:buFont typeface="Arial" pitchFamily="34" charset="0"/>
              <a:buChar char="•"/>
            </a:pPr>
            <a:r>
              <a:rPr lang="en-US" sz="1800" dirty="0" smtClean="0">
                <a:latin typeface="Calibri" pitchFamily="34"/>
              </a:rPr>
              <a:t>Sensing</a:t>
            </a:r>
          </a:p>
          <a:p>
            <a:pPr lvl="1">
              <a:buSzPct val="100000"/>
              <a:buFont typeface="Arial" pitchFamily="34" charset="0"/>
              <a:buChar char="•"/>
            </a:pPr>
            <a:r>
              <a:rPr lang="en-US" sz="1800" dirty="0" smtClean="0">
                <a:latin typeface="Calibri" pitchFamily="34"/>
              </a:rPr>
              <a:t>Communication</a:t>
            </a:r>
            <a:endParaRPr lang="en-US" sz="1800" dirty="0">
              <a:latin typeface="Calibri" pitchFamily="34"/>
            </a:endParaRPr>
          </a:p>
          <a:p>
            <a:pPr lvl="1">
              <a:buSzPct val="100000"/>
              <a:buFont typeface="Arial" pitchFamily="34" charset="0"/>
              <a:buChar char="•"/>
            </a:pPr>
            <a:r>
              <a:rPr lang="en-US" sz="1800" dirty="0" smtClean="0">
                <a:latin typeface="Calibri" pitchFamily="34"/>
              </a:rPr>
              <a:t>Data </a:t>
            </a:r>
            <a:r>
              <a:rPr lang="en-US" sz="1800" dirty="0">
                <a:latin typeface="Calibri" pitchFamily="34"/>
              </a:rPr>
              <a:t>processing</a:t>
            </a:r>
          </a:p>
          <a:p>
            <a:pPr lvl="0">
              <a:buSzPct val="100000"/>
              <a:buFont typeface="Arial" pitchFamily="34" charset="0"/>
              <a:buChar char="•"/>
            </a:pPr>
            <a:r>
              <a:rPr lang="en-US" sz="2200" dirty="0">
                <a:latin typeface="Calibri" pitchFamily="34"/>
              </a:rPr>
              <a:t>Clock skew</a:t>
            </a:r>
          </a:p>
          <a:p>
            <a:pPr lvl="0">
              <a:buSzPct val="100000"/>
              <a:buFont typeface="Arial" pitchFamily="34" charset="0"/>
              <a:buChar char="•"/>
            </a:pPr>
            <a:r>
              <a:rPr lang="en-US" sz="2200" dirty="0">
                <a:latin typeface="Calibri" pitchFamily="34"/>
              </a:rPr>
              <a:t>Radio turn-on time</a:t>
            </a:r>
          </a:p>
        </p:txBody>
      </p:sp>
    </p:spTree>
  </p:cSld>
  <p:clrMapOvr>
    <a:masterClrMapping/>
  </p:clrMapOvr>
  <p:transition>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954473" y="274676"/>
            <a:ext cx="8229243" cy="1142643"/>
          </a:xfrm>
        </p:spPr>
        <p:txBody>
          <a:bodyPr/>
          <a:lstStyle/>
          <a:p>
            <a:pPr lvl="0">
              <a:buNone/>
            </a:pPr>
            <a:r>
              <a:rPr lang="en-US" dirty="0"/>
              <a:t>Key Software Requirements</a:t>
            </a:r>
          </a:p>
        </p:txBody>
      </p:sp>
      <p:sp>
        <p:nvSpPr>
          <p:cNvPr id="3" name="Rectangle 3"/>
          <p:cNvSpPr txBox="1">
            <a:spLocks noGrp="1"/>
          </p:cNvSpPr>
          <p:nvPr>
            <p:ph idx="1"/>
          </p:nvPr>
        </p:nvSpPr>
        <p:spPr>
          <a:xfrm>
            <a:off x="253966" y="1851011"/>
            <a:ext cx="8988561" cy="4535808"/>
          </a:xfrm>
        </p:spPr>
        <p:txBody>
          <a:bodyPr/>
          <a:lstStyle/>
          <a:p>
            <a:pPr marL="377976" lvl="0" indent="-377976">
              <a:buSzPct val="100000"/>
              <a:buFont typeface="Arial" pitchFamily="34" charset="0"/>
              <a:buChar char="•"/>
            </a:pPr>
            <a:r>
              <a:rPr lang="en-US" sz="3100" dirty="0"/>
              <a:t>Capable of fine grained concurrency</a:t>
            </a:r>
          </a:p>
          <a:p>
            <a:pPr marL="377976" lvl="0" indent="-377976">
              <a:buSzPct val="100000"/>
              <a:buFont typeface="Arial" pitchFamily="34" charset="0"/>
              <a:buChar char="•"/>
            </a:pPr>
            <a:r>
              <a:rPr lang="en-US" sz="3100" dirty="0"/>
              <a:t>Small physical size</a:t>
            </a:r>
          </a:p>
          <a:p>
            <a:pPr marL="377976" lvl="0" indent="-377976">
              <a:buSzPct val="100000"/>
              <a:buFont typeface="Arial" pitchFamily="34" charset="0"/>
              <a:buChar char="•"/>
            </a:pPr>
            <a:r>
              <a:rPr lang="en-US" sz="3100" dirty="0"/>
              <a:t>Efficient Resource Utilization</a:t>
            </a:r>
          </a:p>
          <a:p>
            <a:pPr marL="377976" lvl="0" indent="-377976">
              <a:buSzPct val="100000"/>
              <a:buFont typeface="Arial" pitchFamily="34" charset="0"/>
              <a:buChar char="•"/>
            </a:pPr>
            <a:r>
              <a:rPr lang="en-US" sz="3100" dirty="0"/>
              <a:t>Highly Modular</a:t>
            </a:r>
          </a:p>
          <a:p>
            <a:pPr marL="377976" lvl="0" indent="-377976">
              <a:buSzPct val="100000"/>
              <a:buFont typeface="Arial" pitchFamily="34" charset="0"/>
              <a:buChar char="•"/>
            </a:pPr>
            <a:r>
              <a:rPr lang="en-US" sz="3100" dirty="0"/>
              <a:t>Self Configuring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3" name="Content Placeholder 3"/>
          <p:cNvSpPr txBox="1">
            <a:spLocks noGrp="1"/>
          </p:cNvSpPr>
          <p:nvPr>
            <p:ph type="body" idx="4294967295"/>
          </p:nvPr>
        </p:nvSpPr>
        <p:spPr>
          <a:xfrm>
            <a:off x="214314" y="1336851"/>
            <a:ext cx="8354390" cy="3300242"/>
          </a:xfrm>
        </p:spPr>
        <p:txBody>
          <a:bodyPr/>
          <a:lstStyle/>
          <a:p>
            <a:pPr marL="0" lvl="0" indent="0">
              <a:spcBef>
                <a:spcPts val="640"/>
              </a:spcBef>
              <a:buNone/>
            </a:pPr>
            <a:endParaRPr lang="en-US" dirty="0">
              <a:latin typeface="Calibri" pitchFamily="18"/>
            </a:endParaRPr>
          </a:p>
          <a:p>
            <a:pPr marL="0" lvl="0" indent="0">
              <a:spcBef>
                <a:spcPts val="640"/>
              </a:spcBef>
              <a:buSzPct val="100000"/>
              <a:buFont typeface="Arial" pitchFamily="32"/>
              <a:buChar char="•"/>
            </a:pPr>
            <a:r>
              <a:rPr lang="en-US" sz="2600" dirty="0" smtClean="0">
                <a:latin typeface="Calibri" pitchFamily="18"/>
              </a:rPr>
              <a:t>  What </a:t>
            </a:r>
            <a:r>
              <a:rPr lang="en-US" sz="2600" dirty="0">
                <a:latin typeface="Calibri" pitchFamily="18"/>
              </a:rPr>
              <a:t>is a Wireless Sensor </a:t>
            </a:r>
            <a:r>
              <a:rPr lang="en-US" sz="2600" dirty="0" smtClean="0">
                <a:latin typeface="Calibri" pitchFamily="18"/>
              </a:rPr>
              <a:t>Network ?</a:t>
            </a:r>
            <a:endParaRPr lang="en-US" sz="2600" dirty="0">
              <a:latin typeface="Calibri" pitchFamily="18"/>
            </a:endParaRPr>
          </a:p>
          <a:p>
            <a:pPr marL="0" lvl="0" indent="0">
              <a:spcBef>
                <a:spcPts val="640"/>
              </a:spcBef>
              <a:buSzPct val="100000"/>
              <a:buFont typeface="Arial" pitchFamily="32"/>
              <a:buChar char="•"/>
            </a:pPr>
            <a:r>
              <a:rPr lang="en-US" sz="2600" dirty="0" smtClean="0">
                <a:latin typeface="Calibri" pitchFamily="18"/>
              </a:rPr>
              <a:t>  What </a:t>
            </a:r>
            <a:r>
              <a:rPr lang="en-US" sz="2600" dirty="0">
                <a:latin typeface="Calibri" pitchFamily="18"/>
              </a:rPr>
              <a:t>is the typical node </a:t>
            </a:r>
            <a:r>
              <a:rPr lang="en-US" sz="2600" dirty="0" smtClean="0">
                <a:latin typeface="Calibri" pitchFamily="18"/>
              </a:rPr>
              <a:t>architecture ?</a:t>
            </a:r>
            <a:endParaRPr lang="en-US" sz="2600" dirty="0">
              <a:latin typeface="Calibri" pitchFamily="18"/>
            </a:endParaRPr>
          </a:p>
          <a:p>
            <a:pPr marL="0" lvl="0" indent="0">
              <a:spcBef>
                <a:spcPts val="640"/>
              </a:spcBef>
              <a:buSzPct val="100000"/>
              <a:buFont typeface="Arial" pitchFamily="32"/>
              <a:buChar char="•"/>
            </a:pPr>
            <a:r>
              <a:rPr lang="en-US" sz="2600" dirty="0" smtClean="0">
                <a:latin typeface="Calibri" pitchFamily="18"/>
              </a:rPr>
              <a:t>  How </a:t>
            </a:r>
            <a:r>
              <a:rPr lang="en-US" sz="2600" dirty="0">
                <a:latin typeface="Calibri" pitchFamily="18"/>
              </a:rPr>
              <a:t>is a network </a:t>
            </a:r>
            <a:r>
              <a:rPr lang="en-US" sz="2600" dirty="0" smtClean="0">
                <a:latin typeface="Calibri" pitchFamily="18"/>
              </a:rPr>
              <a:t>organized ?</a:t>
            </a:r>
            <a:endParaRPr lang="en-US" sz="2600" dirty="0">
              <a:latin typeface="Calibri" pitchFamily="18"/>
            </a:endParaRPr>
          </a:p>
          <a:p>
            <a:pPr marL="0" lvl="0" indent="0">
              <a:spcBef>
                <a:spcPts val="640"/>
              </a:spcBef>
              <a:buSzPct val="100000"/>
              <a:buFont typeface="Arial" pitchFamily="32"/>
              <a:buChar char="•"/>
            </a:pPr>
            <a:r>
              <a:rPr lang="en-US" sz="2600" dirty="0" smtClean="0">
                <a:latin typeface="Calibri" pitchFamily="18"/>
              </a:rPr>
              <a:t>  What </a:t>
            </a:r>
            <a:r>
              <a:rPr lang="en-US" sz="2600" dirty="0">
                <a:latin typeface="Calibri" pitchFamily="18"/>
              </a:rPr>
              <a:t>are the relevant aspects of networking </a:t>
            </a:r>
            <a:r>
              <a:rPr lang="en-US" sz="2600" dirty="0" smtClean="0">
                <a:latin typeface="Calibri" pitchFamily="18"/>
              </a:rPr>
              <a:t>protocols ?</a:t>
            </a:r>
            <a:endParaRPr lang="en-US" sz="2600" dirty="0">
              <a:latin typeface="Calibri" pitchFamily="18"/>
            </a:endParaRPr>
          </a:p>
          <a:p>
            <a:pPr marL="0" lvl="0" indent="0">
              <a:spcBef>
                <a:spcPts val="640"/>
              </a:spcBef>
              <a:buSzPct val="100000"/>
              <a:buFont typeface="Arial" pitchFamily="32"/>
              <a:buChar char="•"/>
            </a:pPr>
            <a:r>
              <a:rPr lang="en-US" sz="2600" dirty="0" smtClean="0">
                <a:latin typeface="Calibri" pitchFamily="18"/>
              </a:rPr>
              <a:t> How </a:t>
            </a:r>
            <a:r>
              <a:rPr lang="en-US" sz="2600" dirty="0">
                <a:latin typeface="Calibri" pitchFamily="18"/>
              </a:rPr>
              <a:t>to design protocols for control and </a:t>
            </a:r>
            <a:r>
              <a:rPr lang="en-US" sz="2600" dirty="0" smtClean="0">
                <a:latin typeface="Calibri" pitchFamily="18"/>
              </a:rPr>
              <a:t>automation ? </a:t>
            </a:r>
            <a:endParaRPr lang="en-US" sz="2600" dirty="0">
              <a:latin typeface="Calibri" pitchFamily="18"/>
            </a:endParaRPr>
          </a:p>
        </p:txBody>
      </p:sp>
      <p:sp>
        <p:nvSpPr>
          <p:cNvPr id="2" name="TextBox 1"/>
          <p:cNvSpPr txBox="1"/>
          <p:nvPr/>
        </p:nvSpPr>
        <p:spPr>
          <a:xfrm>
            <a:off x="503808" y="689590"/>
            <a:ext cx="7493718" cy="707886"/>
          </a:xfrm>
          <a:prstGeom prst="rect">
            <a:avLst/>
          </a:prstGeom>
          <a:noFill/>
        </p:spPr>
        <p:txBody>
          <a:bodyPr wrap="none" rtlCol="0">
            <a:spAutoFit/>
          </a:bodyPr>
          <a:lstStyle/>
          <a:p>
            <a:r>
              <a:rPr lang="en-US" sz="4000" dirty="0" smtClean="0"/>
              <a:t>Wireless sensor networks  (WSNs)  </a:t>
            </a:r>
            <a:endParaRPr lang="el-GR" sz="4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92" y="268050"/>
            <a:ext cx="8666733" cy="650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63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3" name="Text Placeholder 5"/>
          <p:cNvSpPr txBox="1">
            <a:spLocks noGrp="1"/>
          </p:cNvSpPr>
          <p:nvPr>
            <p:ph type="body" idx="1"/>
          </p:nvPr>
        </p:nvSpPr>
        <p:spPr>
          <a:xfrm>
            <a:off x="540504" y="922317"/>
            <a:ext cx="4452935" cy="704846"/>
          </a:xfrm>
        </p:spPr>
        <p:txBody>
          <a:bodyPr/>
          <a:lstStyle/>
          <a:p>
            <a:pPr lvl="0"/>
            <a:r>
              <a:rPr lang="en-US" b="0">
                <a:solidFill>
                  <a:srgbClr val="FF0000"/>
                </a:solidFill>
                <a:latin typeface="Calibri" pitchFamily="34"/>
              </a:rPr>
              <a:t>Worldsens Inc. Sensor Node</a:t>
            </a:r>
          </a:p>
        </p:txBody>
      </p:sp>
      <p:sp>
        <p:nvSpPr>
          <p:cNvPr id="4" name="Text Placeholder 7"/>
          <p:cNvSpPr txBox="1">
            <a:spLocks noGrp="1"/>
          </p:cNvSpPr>
          <p:nvPr>
            <p:ph type="body" idx="3"/>
          </p:nvPr>
        </p:nvSpPr>
        <p:spPr>
          <a:xfrm>
            <a:off x="5156953" y="922317"/>
            <a:ext cx="4456108" cy="704846"/>
          </a:xfrm>
        </p:spPr>
        <p:txBody>
          <a:bodyPr/>
          <a:lstStyle/>
          <a:p>
            <a:pPr lvl="0"/>
            <a:r>
              <a:rPr lang="en-US" b="0">
                <a:solidFill>
                  <a:srgbClr val="FF0000"/>
                </a:solidFill>
                <a:latin typeface="Calibri" pitchFamily="34"/>
              </a:rPr>
              <a:t>Crossbow Sensor Node</a:t>
            </a:r>
            <a:endParaRPr lang="en-US">
              <a:latin typeface="Calibri" pitchFamily="34"/>
            </a:endParaRPr>
          </a:p>
        </p:txBody>
      </p:sp>
      <p:pic>
        <p:nvPicPr>
          <p:cNvPr id="5" name="Picture 3"/>
          <p:cNvPicPr>
            <a:picLocks noGrp="1" noChangeAspect="1"/>
          </p:cNvPicPr>
          <p:nvPr>
            <p:ph idx="2"/>
          </p:nvPr>
        </p:nvPicPr>
        <p:blipFill>
          <a:blip r:embed="rId3" cstate="print"/>
          <a:stretch>
            <a:fillRect/>
          </a:stretch>
        </p:blipFill>
        <p:spPr>
          <a:xfrm>
            <a:off x="539718" y="1991480"/>
            <a:ext cx="4180133" cy="3404430"/>
          </a:xfrm>
        </p:spPr>
      </p:pic>
      <p:pic>
        <p:nvPicPr>
          <p:cNvPr id="6" name="Picture 4"/>
          <p:cNvPicPr>
            <a:picLocks noGrp="1" noChangeAspect="1"/>
          </p:cNvPicPr>
          <p:nvPr>
            <p:ph idx="4"/>
          </p:nvPr>
        </p:nvPicPr>
        <p:blipFill>
          <a:blip r:embed="rId4" cstate="print"/>
          <a:srcRect/>
          <a:stretch>
            <a:fillRect/>
          </a:stretch>
        </p:blipFill>
        <p:spPr>
          <a:xfrm>
            <a:off x="5328010" y="1917934"/>
            <a:ext cx="4297936" cy="3695840"/>
          </a:xfrm>
        </p:spPr>
      </p:pic>
    </p:spTree>
  </p:cSld>
  <p:clrMapOvr>
    <a:masterClrMapping/>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36" y="323453"/>
            <a:ext cx="8229243" cy="1142643"/>
          </a:xfrm>
        </p:spPr>
        <p:txBody>
          <a:bodyPr/>
          <a:lstStyle/>
          <a:p>
            <a:pPr>
              <a:buNone/>
            </a:pPr>
            <a:r>
              <a:rPr lang="en-US" dirty="0" smtClean="0"/>
              <a:t>Example of sensor: camera</a:t>
            </a:r>
            <a:endParaRPr lang="el-GR" dirty="0"/>
          </a:p>
        </p:txBody>
      </p:sp>
      <p:sp>
        <p:nvSpPr>
          <p:cNvPr id="4" name="Content Placeholder 3"/>
          <p:cNvSpPr>
            <a:spLocks noGrp="1"/>
          </p:cNvSpPr>
          <p:nvPr>
            <p:ph idx="2"/>
          </p:nvPr>
        </p:nvSpPr>
        <p:spPr>
          <a:xfrm>
            <a:off x="1151880" y="1403573"/>
            <a:ext cx="8424936" cy="4525959"/>
          </a:xfrm>
        </p:spPr>
        <p:txBody>
          <a:bodyPr/>
          <a:lstStyle/>
          <a:p>
            <a:pPr marL="108000" indent="0">
              <a:buNone/>
            </a:pPr>
            <a:r>
              <a:rPr lang="en-US" dirty="0" smtClean="0"/>
              <a:t>Camera networks:</a:t>
            </a:r>
          </a:p>
          <a:p>
            <a:r>
              <a:rPr lang="en-US" dirty="0" smtClean="0"/>
              <a:t>Cameras provide rich information</a:t>
            </a:r>
          </a:p>
          <a:p>
            <a:r>
              <a:rPr lang="en-US" dirty="0" smtClean="0"/>
              <a:t>Have wider and longer sensing range</a:t>
            </a:r>
          </a:p>
          <a:p>
            <a:pPr marL="108000" indent="0">
              <a:buNone/>
            </a:pPr>
            <a:r>
              <a:rPr lang="en-US" dirty="0" smtClean="0"/>
              <a:t>But </a:t>
            </a:r>
          </a:p>
          <a:p>
            <a:r>
              <a:rPr lang="en-US" dirty="0" smtClean="0"/>
              <a:t>Consume more power</a:t>
            </a:r>
          </a:p>
          <a:p>
            <a:r>
              <a:rPr lang="en-US" dirty="0" smtClean="0"/>
              <a:t>Increased memory/storage requirements</a:t>
            </a:r>
            <a:endParaRPr lang="el-GR" dirty="0"/>
          </a:p>
        </p:txBody>
      </p:sp>
    </p:spTree>
    <p:extLst>
      <p:ext uri="{BB962C8B-B14F-4D97-AF65-F5344CB8AC3E}">
        <p14:creationId xmlns:p14="http://schemas.microsoft.com/office/powerpoint/2010/main" val="171291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2" y="719895"/>
            <a:ext cx="7493294" cy="350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372" y="34151"/>
            <a:ext cx="8739252" cy="707886"/>
          </a:xfrm>
          <a:prstGeom prst="rect">
            <a:avLst/>
          </a:prstGeom>
          <a:noFill/>
        </p:spPr>
        <p:txBody>
          <a:bodyPr wrap="none" rtlCol="0">
            <a:spAutoFit/>
          </a:bodyPr>
          <a:lstStyle/>
          <a:p>
            <a:r>
              <a:rPr lang="en-US" sz="4000" dirty="0" smtClean="0"/>
              <a:t>Example of sensors: RF reader &amp; RFID tag</a:t>
            </a:r>
            <a:endParaRPr lang="el-GR" sz="4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25" y="3970524"/>
            <a:ext cx="6096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372" y="4355901"/>
            <a:ext cx="3746647" cy="1477328"/>
          </a:xfrm>
          <a:prstGeom prst="rect">
            <a:avLst/>
          </a:prstGeom>
        </p:spPr>
        <p:txBody>
          <a:bodyPr wrap="square">
            <a:spAutoFit/>
          </a:bodyPr>
          <a:lstStyle/>
          <a:p>
            <a:r>
              <a:rPr lang="en-US" dirty="0" smtClean="0"/>
              <a:t>at </a:t>
            </a:r>
            <a:r>
              <a:rPr lang="en-US" dirty="0"/>
              <a:t>the size of a </a:t>
            </a:r>
            <a:r>
              <a:rPr lang="en-US" dirty="0" smtClean="0"/>
              <a:t>modem with 2 </a:t>
            </a:r>
            <a:r>
              <a:rPr lang="en-US" dirty="0"/>
              <a:t>Omni-directional Antennas on it. </a:t>
            </a:r>
            <a:endParaRPr lang="en-US" dirty="0" smtClean="0"/>
          </a:p>
          <a:p>
            <a:r>
              <a:rPr lang="en-US" dirty="0" smtClean="0"/>
              <a:t>The </a:t>
            </a:r>
            <a:r>
              <a:rPr lang="en-US" dirty="0"/>
              <a:t>M200 reader provides an RS-232 port and an Ethernet RJ-45 port to communicate with a PC. </a:t>
            </a:r>
            <a:endParaRPr lang="el-GR" dirty="0"/>
          </a:p>
        </p:txBody>
      </p:sp>
      <p:sp>
        <p:nvSpPr>
          <p:cNvPr id="4" name="Rectangle 3"/>
          <p:cNvSpPr/>
          <p:nvPr/>
        </p:nvSpPr>
        <p:spPr>
          <a:xfrm>
            <a:off x="1587" y="6660157"/>
            <a:ext cx="5038725" cy="646331"/>
          </a:xfrm>
          <a:prstGeom prst="rect">
            <a:avLst/>
          </a:prstGeom>
        </p:spPr>
        <p:txBody>
          <a:bodyPr>
            <a:spAutoFit/>
          </a:bodyPr>
          <a:lstStyle/>
          <a:p>
            <a:pPr marL="285750" lvl="0" indent="-285750">
              <a:buFont typeface="Arial" pitchFamily="34" charset="0"/>
              <a:buChar char="•"/>
            </a:pPr>
            <a:r>
              <a:rPr lang="en-US" dirty="0">
                <a:latin typeface="Calibri" pitchFamily="34"/>
              </a:rPr>
              <a:t>Managing inventory control</a:t>
            </a:r>
          </a:p>
          <a:p>
            <a:pPr marL="285750" lvl="0" indent="-285750">
              <a:buFont typeface="Arial" pitchFamily="34" charset="0"/>
              <a:buChar char="•"/>
            </a:pPr>
            <a:r>
              <a:rPr lang="en-US" dirty="0">
                <a:latin typeface="Calibri" pitchFamily="34"/>
              </a:rPr>
              <a:t>Vehicle tracking and detection</a:t>
            </a:r>
          </a:p>
        </p:txBody>
      </p:sp>
      <p:cxnSp>
        <p:nvCxnSpPr>
          <p:cNvPr id="6" name="Straight Arrow Connector 5"/>
          <p:cNvCxnSpPr/>
          <p:nvPr/>
        </p:nvCxnSpPr>
        <p:spPr>
          <a:xfrm flipV="1">
            <a:off x="575816" y="3347789"/>
            <a:ext cx="79208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59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648320" y="22664"/>
            <a:ext cx="8229243" cy="1142643"/>
          </a:xfrm>
        </p:spPr>
        <p:txBody>
          <a:bodyPr/>
          <a:lstStyle/>
          <a:p>
            <a:pPr lvl="0">
              <a:buNone/>
            </a:pPr>
            <a:r>
              <a:rPr lang="en-US" dirty="0">
                <a:latin typeface="Calibri" pitchFamily="34"/>
              </a:rPr>
              <a:t>Sensor </a:t>
            </a:r>
            <a:r>
              <a:rPr lang="en-US" dirty="0" smtClean="0">
                <a:latin typeface="Calibri" pitchFamily="34"/>
              </a:rPr>
              <a:t>node </a:t>
            </a:r>
            <a:r>
              <a:rPr lang="en-US" dirty="0">
                <a:latin typeface="Calibri" pitchFamily="34"/>
              </a:rPr>
              <a:t>c</a:t>
            </a:r>
            <a:r>
              <a:rPr lang="en-US" dirty="0" smtClean="0">
                <a:latin typeface="Calibri" pitchFamily="34"/>
              </a:rPr>
              <a:t>omponents</a:t>
            </a:r>
            <a:endParaRPr lang="en-US" dirty="0">
              <a:latin typeface="Calibri" pitchFamily="34"/>
            </a:endParaRPr>
          </a:p>
        </p:txBody>
      </p:sp>
      <p:pic>
        <p:nvPicPr>
          <p:cNvPr id="3" name="Content Placeholder 2"/>
          <p:cNvPicPr>
            <a:picLocks noGrp="1" noChangeAspect="1"/>
          </p:cNvPicPr>
          <p:nvPr>
            <p:ph idx="1"/>
          </p:nvPr>
        </p:nvPicPr>
        <p:blipFill>
          <a:blip r:embed="rId3" cstate="print"/>
          <a:srcRect/>
          <a:stretch>
            <a:fillRect/>
          </a:stretch>
        </p:blipFill>
        <p:spPr>
          <a:xfrm>
            <a:off x="-1" y="1691605"/>
            <a:ext cx="10045055" cy="4848128"/>
          </a:xfrm>
        </p:spPr>
      </p:pic>
    </p:spTree>
  </p:cSld>
  <p:clrMapOvr>
    <a:masterClrMapping/>
  </p:clrMapOvr>
  <p:transition>
    <p:whee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31797" y="179432"/>
            <a:ext cx="9156563" cy="1259942"/>
          </a:xfrm>
        </p:spPr>
        <p:txBody>
          <a:bodyPr/>
          <a:lstStyle/>
          <a:p>
            <a:pPr lvl="0">
              <a:buNone/>
            </a:pPr>
            <a:r>
              <a:rPr lang="en-US">
                <a:latin typeface="Calibri" pitchFamily="34"/>
              </a:rPr>
              <a:t>Sensor Node Components</a:t>
            </a:r>
          </a:p>
        </p:txBody>
      </p:sp>
      <p:sp>
        <p:nvSpPr>
          <p:cNvPr id="3" name="Rectangle 3"/>
          <p:cNvSpPr txBox="1">
            <a:spLocks noGrp="1"/>
          </p:cNvSpPr>
          <p:nvPr>
            <p:ph idx="1"/>
          </p:nvPr>
        </p:nvSpPr>
        <p:spPr/>
        <p:txBody>
          <a:bodyPr/>
          <a:lstStyle/>
          <a:p>
            <a:pPr>
              <a:buSzPct val="100000"/>
              <a:buFont typeface="Arial" pitchFamily="34" charset="0"/>
              <a:buChar char="•"/>
            </a:pPr>
            <a:r>
              <a:rPr lang="en-US" sz="3100" dirty="0">
                <a:latin typeface="Calibri" pitchFamily="34"/>
              </a:rPr>
              <a:t>Sensing Unit </a:t>
            </a:r>
          </a:p>
          <a:p>
            <a:pPr>
              <a:buSzPct val="100000"/>
              <a:buFont typeface="Arial" pitchFamily="34" charset="0"/>
              <a:buChar char="•"/>
            </a:pPr>
            <a:r>
              <a:rPr lang="en-US" sz="3100" dirty="0">
                <a:latin typeface="Calibri" pitchFamily="34"/>
              </a:rPr>
              <a:t>Processing Unit</a:t>
            </a:r>
          </a:p>
          <a:p>
            <a:pPr>
              <a:buSzPct val="100000"/>
              <a:buFont typeface="Arial" pitchFamily="34" charset="0"/>
              <a:buChar char="•"/>
            </a:pPr>
            <a:r>
              <a:rPr lang="en-US" sz="3100" dirty="0">
                <a:latin typeface="Calibri" pitchFamily="34"/>
              </a:rPr>
              <a:t>Transceiver Unit</a:t>
            </a:r>
          </a:p>
          <a:p>
            <a:pPr>
              <a:buSzPct val="100000"/>
              <a:buFont typeface="Arial" pitchFamily="34" charset="0"/>
              <a:buChar char="•"/>
            </a:pPr>
            <a:r>
              <a:rPr lang="en-US" sz="3100" dirty="0">
                <a:latin typeface="Calibri" pitchFamily="34"/>
              </a:rPr>
              <a:t>Power Unit</a:t>
            </a:r>
          </a:p>
          <a:p>
            <a:pPr>
              <a:buSzPct val="100000"/>
              <a:buFont typeface="Arial" pitchFamily="34" charset="0"/>
              <a:buChar char="•"/>
            </a:pPr>
            <a:r>
              <a:rPr lang="en-US" sz="3100" dirty="0">
                <a:latin typeface="Calibri" pitchFamily="34"/>
              </a:rPr>
              <a:t>Location Finding System (optional)</a:t>
            </a:r>
          </a:p>
          <a:p>
            <a:pPr>
              <a:buSzPct val="100000"/>
              <a:buFont typeface="Arial" pitchFamily="34" charset="0"/>
              <a:buChar char="•"/>
            </a:pPr>
            <a:r>
              <a:rPr lang="en-US" sz="3100" dirty="0">
                <a:latin typeface="Calibri" pitchFamily="34"/>
              </a:rPr>
              <a:t>Power Generator (optional)</a:t>
            </a:r>
          </a:p>
          <a:p>
            <a:pPr>
              <a:buSzPct val="100000"/>
              <a:buFont typeface="Arial" pitchFamily="34" charset="0"/>
              <a:buChar char="•"/>
            </a:pPr>
            <a:r>
              <a:rPr lang="en-US" sz="3100" dirty="0" err="1">
                <a:latin typeface="Calibri" pitchFamily="34"/>
              </a:rPr>
              <a:t>Mobilizer</a:t>
            </a:r>
            <a:r>
              <a:rPr lang="en-US" sz="3100" dirty="0">
                <a:latin typeface="Calibri" pitchFamily="34"/>
              </a:rPr>
              <a:t> (optional)</a:t>
            </a:r>
          </a:p>
          <a:p>
            <a:pPr lvl="0">
              <a:buNone/>
            </a:pPr>
            <a:endParaRPr lang="en-US" sz="3100" dirty="0">
              <a:latin typeface="Calibri" pitchFamily="34"/>
            </a:endParaRP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15776" y="251445"/>
            <a:ext cx="8229243" cy="1142643"/>
          </a:xfrm>
        </p:spPr>
        <p:txBody>
          <a:bodyPr/>
          <a:lstStyle/>
          <a:p>
            <a:pPr lvl="0">
              <a:buNone/>
            </a:pPr>
            <a:r>
              <a:rPr lang="en-US" dirty="0"/>
              <a:t>Sensor Node Requirements</a:t>
            </a:r>
          </a:p>
        </p:txBody>
      </p:sp>
      <p:sp>
        <p:nvSpPr>
          <p:cNvPr id="3" name="Rectangle 3"/>
          <p:cNvSpPr txBox="1">
            <a:spLocks noGrp="1"/>
          </p:cNvSpPr>
          <p:nvPr>
            <p:ph idx="1"/>
          </p:nvPr>
        </p:nvSpPr>
        <p:spPr>
          <a:xfrm>
            <a:off x="457200" y="1422383"/>
            <a:ext cx="8229243" cy="4525557"/>
          </a:xfrm>
        </p:spPr>
        <p:txBody>
          <a:bodyPr/>
          <a:lstStyle/>
          <a:p>
            <a:pPr>
              <a:buSzPct val="100000"/>
              <a:buFont typeface="Arial" pitchFamily="34" charset="0"/>
              <a:buChar char="•"/>
            </a:pPr>
            <a:r>
              <a:rPr lang="en-US" sz="3100" dirty="0"/>
              <a:t>Low </a:t>
            </a:r>
            <a:r>
              <a:rPr lang="en-US" sz="3100" dirty="0" smtClean="0"/>
              <a:t>power</a:t>
            </a:r>
            <a:endParaRPr lang="en-US" sz="3100" dirty="0"/>
          </a:p>
          <a:p>
            <a:pPr>
              <a:buSzPct val="100000"/>
              <a:buFont typeface="Arial" pitchFamily="34" charset="0"/>
              <a:buChar char="•"/>
            </a:pPr>
            <a:r>
              <a:rPr lang="en-US" sz="3100" dirty="0"/>
              <a:t>Support </a:t>
            </a:r>
            <a:r>
              <a:rPr lang="en-US" sz="3100" dirty="0" smtClean="0"/>
              <a:t>multi-hop </a:t>
            </a:r>
            <a:r>
              <a:rPr lang="en-US" sz="3100" dirty="0"/>
              <a:t>w</a:t>
            </a:r>
            <a:r>
              <a:rPr lang="en-US" sz="3100" dirty="0" smtClean="0"/>
              <a:t>ireless </a:t>
            </a:r>
            <a:r>
              <a:rPr lang="en-US" sz="3100" dirty="0"/>
              <a:t>c</a:t>
            </a:r>
            <a:r>
              <a:rPr lang="en-US" sz="3100" dirty="0" smtClean="0"/>
              <a:t>ommunication</a:t>
            </a:r>
            <a:endParaRPr lang="en-US" sz="3100" dirty="0"/>
          </a:p>
          <a:p>
            <a:pPr>
              <a:buSzPct val="100000"/>
              <a:buFont typeface="Arial" pitchFamily="34" charset="0"/>
              <a:buChar char="•"/>
            </a:pPr>
            <a:r>
              <a:rPr lang="en-US" sz="3100" dirty="0" smtClean="0"/>
              <a:t>Self-configuring</a:t>
            </a:r>
            <a:endParaRPr lang="en-US" sz="3100" dirty="0"/>
          </a:p>
          <a:p>
            <a:pPr>
              <a:buSzPct val="100000"/>
              <a:buFont typeface="Arial" pitchFamily="34" charset="0"/>
              <a:buChar char="•"/>
            </a:pPr>
            <a:r>
              <a:rPr lang="en-US" sz="3100" dirty="0"/>
              <a:t>Small </a:t>
            </a:r>
            <a:r>
              <a:rPr lang="en-US" sz="3100" dirty="0" smtClean="0"/>
              <a:t>physical size</a:t>
            </a:r>
            <a:endParaRPr lang="en-US" sz="3100" dirty="0"/>
          </a:p>
          <a:p>
            <a:pPr>
              <a:buSzPct val="100000"/>
              <a:buFont typeface="Arial" pitchFamily="34" charset="0"/>
              <a:buChar char="•"/>
            </a:pPr>
            <a:r>
              <a:rPr lang="en-US" sz="3100" dirty="0" smtClean="0"/>
              <a:t>Reprogrammable </a:t>
            </a:r>
            <a:r>
              <a:rPr lang="en-US" sz="3100" dirty="0"/>
              <a:t>over </a:t>
            </a:r>
            <a:r>
              <a:rPr lang="en-US" sz="3100" dirty="0" smtClean="0"/>
              <a:t>network </a:t>
            </a:r>
            <a:endParaRPr lang="en-US" sz="3100" dirty="0"/>
          </a:p>
          <a:p>
            <a:pPr>
              <a:buSzPct val="100000"/>
              <a:buFont typeface="Arial" pitchFamily="34" charset="0"/>
              <a:buChar char="•"/>
            </a:pPr>
            <a:r>
              <a:rPr lang="en-US" sz="3100" dirty="0" smtClean="0"/>
              <a:t>Meets research </a:t>
            </a:r>
            <a:r>
              <a:rPr lang="en-US" sz="3100" dirty="0"/>
              <a:t>g</a:t>
            </a:r>
            <a:r>
              <a:rPr lang="en-US" sz="3100" dirty="0" smtClean="0"/>
              <a:t>oals</a:t>
            </a:r>
            <a:endParaRPr lang="en-US" sz="3100" dirty="0"/>
          </a:p>
          <a:p>
            <a:pPr lvl="1">
              <a:buSzPct val="100000"/>
              <a:buFont typeface="Arial" pitchFamily="34" charset="0"/>
              <a:buChar char="•"/>
            </a:pPr>
            <a:r>
              <a:rPr lang="en-US" dirty="0"/>
              <a:t>Operating system exploration</a:t>
            </a:r>
          </a:p>
          <a:p>
            <a:pPr lvl="1">
              <a:buSzPct val="100000"/>
              <a:buFont typeface="Arial" pitchFamily="34" charset="0"/>
              <a:buChar char="•"/>
            </a:pPr>
            <a:r>
              <a:rPr lang="en-US" dirty="0"/>
              <a:t>Enables exploration of algorithm space</a:t>
            </a:r>
          </a:p>
          <a:p>
            <a:pPr lvl="1">
              <a:buSzPct val="100000"/>
              <a:buFont typeface="Arial" pitchFamily="34" charset="0"/>
              <a:buChar char="•"/>
            </a:pPr>
            <a:r>
              <a:rPr lang="en-US" dirty="0"/>
              <a:t>Instrumentation</a:t>
            </a:r>
          </a:p>
          <a:p>
            <a:pPr lvl="1">
              <a:buSzPct val="100000"/>
              <a:buFont typeface="Arial" pitchFamily="34" charset="0"/>
              <a:buChar char="•"/>
            </a:pPr>
            <a:r>
              <a:rPr lang="en-US" dirty="0"/>
              <a:t>Network architecture </a:t>
            </a:r>
            <a:r>
              <a:rPr lang="en-US" dirty="0" smtClean="0"/>
              <a:t>exploration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lum/>
            <a:alphaModFix/>
          </a:blip>
          <a:srcRect/>
          <a:stretch>
            <a:fillRect/>
          </a:stretch>
        </p:blipFill>
        <p:spPr>
          <a:xfrm>
            <a:off x="583917" y="899998"/>
            <a:ext cx="9179999" cy="28594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buNone/>
            </a:pPr>
            <a:r>
              <a:rPr lang="en-US">
                <a:latin typeface="Calibri" pitchFamily="34"/>
              </a:rPr>
              <a:t>WSN Communication Architecture</a:t>
            </a:r>
          </a:p>
        </p:txBody>
      </p:sp>
      <p:pic>
        <p:nvPicPr>
          <p:cNvPr id="3" name="Content Placeholder 2"/>
          <p:cNvPicPr>
            <a:picLocks noGrp="1" noChangeAspect="1"/>
          </p:cNvPicPr>
          <p:nvPr>
            <p:ph idx="1"/>
          </p:nvPr>
        </p:nvPicPr>
        <p:blipFill>
          <a:blip r:embed="rId3" cstate="print"/>
          <a:srcRect/>
          <a:stretch>
            <a:fillRect/>
          </a:stretch>
        </p:blipFill>
        <p:spPr>
          <a:xfrm>
            <a:off x="279038" y="1691603"/>
            <a:ext cx="9801590" cy="4860118"/>
          </a:xfrm>
        </p:spPr>
      </p:pic>
    </p:spTree>
  </p:cSld>
  <p:clrMapOvr>
    <a:masterClrMapping/>
  </p:clrMapOvr>
  <p:transition>
    <p:whee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pic>
        <p:nvPicPr>
          <p:cNvPr id="2" name="Picture 2"/>
          <p:cNvPicPr>
            <a:picLocks noGrp="1" noChangeAspect="1"/>
          </p:cNvPicPr>
          <p:nvPr>
            <p:ph type="chart" idx="2"/>
          </p:nvPr>
        </p:nvPicPr>
        <p:blipFill>
          <a:blip r:embed="rId3" cstate="print"/>
          <a:srcRect/>
          <a:stretch>
            <a:fillRect/>
          </a:stretch>
        </p:blipFill>
        <p:spPr>
          <a:xfrm>
            <a:off x="5771019" y="899517"/>
            <a:ext cx="4309606" cy="3891210"/>
          </a:xfrm>
        </p:spPr>
      </p:pic>
      <p:sp>
        <p:nvSpPr>
          <p:cNvPr id="3" name="Text Placeholder 5"/>
          <p:cNvSpPr txBox="1">
            <a:spLocks noGrp="1"/>
          </p:cNvSpPr>
          <p:nvPr>
            <p:ph type="body" idx="1"/>
          </p:nvPr>
        </p:nvSpPr>
        <p:spPr>
          <a:xfrm>
            <a:off x="503808" y="2339677"/>
            <a:ext cx="5472363" cy="1368152"/>
          </a:xfrm>
        </p:spPr>
        <p:txBody>
          <a:bodyPr/>
          <a:lstStyle/>
          <a:p>
            <a:pPr marL="107999" lvl="0" indent="0">
              <a:buNone/>
            </a:pPr>
            <a:r>
              <a:rPr lang="en-US" sz="2600" dirty="0">
                <a:latin typeface="Calibri" pitchFamily="34"/>
              </a:rPr>
              <a:t>Data measured at different sensor nodes measuring the same parameter/attribute are aggregated </a:t>
            </a:r>
          </a:p>
        </p:txBody>
      </p:sp>
      <p:sp>
        <p:nvSpPr>
          <p:cNvPr id="4" name="Left Brace 3"/>
          <p:cNvSpPr/>
          <p:nvPr/>
        </p:nvSpPr>
        <p:spPr>
          <a:xfrm>
            <a:off x="287784" y="2267669"/>
            <a:ext cx="144016"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Left Brace 4"/>
          <p:cNvSpPr/>
          <p:nvPr/>
        </p:nvSpPr>
        <p:spPr>
          <a:xfrm flipH="1">
            <a:off x="5544368" y="2267669"/>
            <a:ext cx="216024"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3" name="Rectangle 3"/>
          <p:cNvSpPr txBox="1">
            <a:spLocks noGrp="1"/>
          </p:cNvSpPr>
          <p:nvPr>
            <p:ph type="body" idx="4294967295"/>
          </p:nvPr>
        </p:nvSpPr>
        <p:spPr>
          <a:xfrm>
            <a:off x="0" y="683495"/>
            <a:ext cx="10080625" cy="5038728"/>
          </a:xfrm>
        </p:spPr>
        <p:txBody>
          <a:bodyPr/>
          <a:lstStyle/>
          <a:p>
            <a:pPr lvl="0">
              <a:buNone/>
            </a:pPr>
            <a:r>
              <a:rPr lang="en-US" sz="3100" dirty="0">
                <a:solidFill>
                  <a:srgbClr val="FF0000"/>
                </a:solidFill>
                <a:latin typeface="Calibri" pitchFamily="34"/>
              </a:rPr>
              <a:t>S</a:t>
            </a:r>
            <a:r>
              <a:rPr lang="en-US" sz="3100" dirty="0" smtClean="0">
                <a:solidFill>
                  <a:srgbClr val="FF0000"/>
                </a:solidFill>
                <a:latin typeface="Calibri" pitchFamily="34"/>
              </a:rPr>
              <a:t>ensor</a:t>
            </a:r>
            <a:r>
              <a:rPr lang="en-US" sz="3100" dirty="0" smtClean="0">
                <a:latin typeface="Calibri" pitchFamily="34"/>
              </a:rPr>
              <a:t> </a:t>
            </a:r>
            <a:endParaRPr lang="en-US" sz="3100" dirty="0">
              <a:latin typeface="Calibri" pitchFamily="34"/>
            </a:endParaRPr>
          </a:p>
          <a:p>
            <a:pPr lvl="1">
              <a:buSzPct val="100000"/>
              <a:buFont typeface="Arial" pitchFamily="34" charset="0"/>
              <a:buChar char="•"/>
            </a:pPr>
            <a:r>
              <a:rPr lang="en-US" sz="2200" dirty="0">
                <a:latin typeface="Calibri" pitchFamily="34"/>
              </a:rPr>
              <a:t>A transducer</a:t>
            </a:r>
          </a:p>
          <a:p>
            <a:pPr lvl="1">
              <a:buSzPct val="100000"/>
              <a:buFont typeface="Arial" pitchFamily="34" charset="0"/>
              <a:buChar char="•"/>
            </a:pPr>
            <a:r>
              <a:rPr lang="en-US" sz="2200" dirty="0" smtClean="0">
                <a:latin typeface="Calibri" pitchFamily="34"/>
              </a:rPr>
              <a:t>Measures a physical </a:t>
            </a:r>
            <a:r>
              <a:rPr lang="en-US" sz="2200" dirty="0">
                <a:latin typeface="Calibri" pitchFamily="34"/>
              </a:rPr>
              <a:t>phenomenon e.g. heat, light, motion, vibration, and sound </a:t>
            </a:r>
            <a:r>
              <a:rPr lang="en-US" sz="2200" dirty="0" smtClean="0">
                <a:latin typeface="Calibri" pitchFamily="34"/>
              </a:rPr>
              <a:t>and transmits it </a:t>
            </a:r>
          </a:p>
          <a:p>
            <a:pPr marL="539999" lvl="1" indent="0">
              <a:buSzPct val="100000"/>
              <a:buNone/>
            </a:pPr>
            <a:r>
              <a:rPr lang="en-US" sz="3100" dirty="0" smtClean="0">
                <a:solidFill>
                  <a:srgbClr val="FF0000"/>
                </a:solidFill>
                <a:latin typeface="Calibri" pitchFamily="34"/>
              </a:rPr>
              <a:t>Sensor </a:t>
            </a:r>
            <a:r>
              <a:rPr lang="en-US" sz="3100" dirty="0">
                <a:solidFill>
                  <a:srgbClr val="FF0000"/>
                </a:solidFill>
                <a:latin typeface="Calibri" pitchFamily="34"/>
              </a:rPr>
              <a:t>node</a:t>
            </a:r>
            <a:r>
              <a:rPr lang="en-US" sz="3100" dirty="0">
                <a:latin typeface="Calibri" pitchFamily="34"/>
              </a:rPr>
              <a:t> </a:t>
            </a:r>
          </a:p>
          <a:p>
            <a:pPr lvl="1">
              <a:buSzPct val="100000"/>
              <a:buFont typeface="Arial" pitchFamily="34" charset="0"/>
              <a:buChar char="•"/>
            </a:pPr>
            <a:r>
              <a:rPr lang="en-US" sz="2200" dirty="0" smtClean="0">
                <a:latin typeface="Calibri" pitchFamily="34"/>
              </a:rPr>
              <a:t>Basic </a:t>
            </a:r>
            <a:r>
              <a:rPr lang="en-US" sz="2200" dirty="0">
                <a:latin typeface="Calibri" pitchFamily="34"/>
              </a:rPr>
              <a:t>unit in sensor network</a:t>
            </a:r>
          </a:p>
          <a:p>
            <a:pPr lvl="1">
              <a:buSzPct val="100000"/>
              <a:buFont typeface="Arial" pitchFamily="34" charset="0"/>
              <a:buChar char="•"/>
            </a:pPr>
            <a:r>
              <a:rPr lang="en-US" sz="2200" dirty="0">
                <a:latin typeface="Calibri" pitchFamily="34"/>
              </a:rPr>
              <a:t>C</a:t>
            </a:r>
            <a:r>
              <a:rPr lang="en-US" sz="2200" dirty="0" smtClean="0">
                <a:latin typeface="Calibri" pitchFamily="34"/>
              </a:rPr>
              <a:t>ontains </a:t>
            </a:r>
            <a:r>
              <a:rPr lang="en-US" sz="2200" dirty="0">
                <a:latin typeface="Calibri" pitchFamily="34"/>
              </a:rPr>
              <a:t>on-board sensors, processor, memory, transceiver, and power supply</a:t>
            </a:r>
          </a:p>
          <a:p>
            <a:pPr lvl="0">
              <a:buNone/>
            </a:pPr>
            <a:endParaRPr lang="en-US" sz="3100" dirty="0" smtClean="0">
              <a:solidFill>
                <a:srgbClr val="FF0000"/>
              </a:solidFill>
              <a:latin typeface="Calibri" pitchFamily="34"/>
            </a:endParaRPr>
          </a:p>
          <a:p>
            <a:pPr lvl="0">
              <a:buNone/>
            </a:pPr>
            <a:r>
              <a:rPr lang="en-US" sz="3100" dirty="0" smtClean="0">
                <a:solidFill>
                  <a:srgbClr val="FF0000"/>
                </a:solidFill>
                <a:latin typeface="Calibri" pitchFamily="34"/>
              </a:rPr>
              <a:t>Sensor </a:t>
            </a:r>
            <a:r>
              <a:rPr lang="en-US" sz="3100" dirty="0">
                <a:solidFill>
                  <a:srgbClr val="FF0000"/>
                </a:solidFill>
                <a:latin typeface="Calibri" pitchFamily="34"/>
              </a:rPr>
              <a:t>network</a:t>
            </a:r>
            <a:r>
              <a:rPr lang="en-US" sz="3100" dirty="0">
                <a:latin typeface="Calibri" pitchFamily="34"/>
              </a:rPr>
              <a:t> </a:t>
            </a:r>
          </a:p>
          <a:p>
            <a:pPr lvl="1">
              <a:buSzPct val="100000"/>
              <a:buFont typeface="Arial" pitchFamily="34" charset="0"/>
              <a:buChar char="•"/>
            </a:pPr>
            <a:r>
              <a:rPr lang="en-US" sz="2200" dirty="0">
                <a:latin typeface="Calibri" pitchFamily="34"/>
              </a:rPr>
              <a:t>C</a:t>
            </a:r>
            <a:r>
              <a:rPr lang="en-US" sz="2200" dirty="0" smtClean="0">
                <a:latin typeface="Calibri" pitchFamily="34"/>
              </a:rPr>
              <a:t>onsists </a:t>
            </a:r>
            <a:r>
              <a:rPr lang="en-US" sz="2200" dirty="0">
                <a:latin typeface="Calibri" pitchFamily="34"/>
              </a:rPr>
              <a:t>of a large number of sensor nodes </a:t>
            </a:r>
          </a:p>
          <a:p>
            <a:pPr lvl="1">
              <a:buSzPct val="100000"/>
              <a:buFont typeface="Arial" pitchFamily="34" charset="0"/>
              <a:buChar char="•"/>
            </a:pPr>
            <a:r>
              <a:rPr lang="en-US" sz="2200" dirty="0">
                <a:latin typeface="Calibri" pitchFamily="34"/>
              </a:rPr>
              <a:t>N</a:t>
            </a:r>
            <a:r>
              <a:rPr lang="en-US" sz="2200" dirty="0" smtClean="0">
                <a:latin typeface="Calibri" pitchFamily="34"/>
              </a:rPr>
              <a:t>odes </a:t>
            </a:r>
            <a:r>
              <a:rPr lang="en-US" sz="2200" dirty="0">
                <a:latin typeface="Calibri" pitchFamily="34"/>
              </a:rPr>
              <a:t>deployed either inside or </a:t>
            </a:r>
            <a:r>
              <a:rPr lang="en-US" sz="2200" dirty="0" smtClean="0">
                <a:latin typeface="Calibri" pitchFamily="34"/>
              </a:rPr>
              <a:t>close </a:t>
            </a:r>
            <a:r>
              <a:rPr lang="en-US" sz="2200" dirty="0">
                <a:latin typeface="Calibri" pitchFamily="34"/>
              </a:rPr>
              <a:t>to the </a:t>
            </a:r>
            <a:r>
              <a:rPr lang="en-US" sz="2200" dirty="0" smtClean="0">
                <a:latin typeface="Calibri" pitchFamily="34"/>
              </a:rPr>
              <a:t>phenomenon/parameter being sensed</a:t>
            </a:r>
            <a:endParaRPr lang="en-US" sz="2200" dirty="0">
              <a:latin typeface="Calibri" pitchFamily="34"/>
            </a:endParaRP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Data aggregation architectures</a:t>
            </a:r>
            <a:endParaRPr lang="el-GR" dirty="0"/>
          </a:p>
        </p:txBody>
      </p:sp>
      <p:sp>
        <p:nvSpPr>
          <p:cNvPr id="3" name="Content Placeholder 2"/>
          <p:cNvSpPr>
            <a:spLocks noGrp="1"/>
          </p:cNvSpPr>
          <p:nvPr>
            <p:ph idx="1"/>
          </p:nvPr>
        </p:nvSpPr>
        <p:spPr>
          <a:xfrm>
            <a:off x="0" y="1600200"/>
            <a:ext cx="9936856" cy="4525557"/>
          </a:xfrm>
        </p:spPr>
        <p:txBody>
          <a:bodyPr/>
          <a:lstStyle/>
          <a:p>
            <a:r>
              <a:rPr lang="en-US" dirty="0" smtClean="0"/>
              <a:t>Cluster heads collect and process data, then they transmit the data to a gateway/server/controller</a:t>
            </a:r>
          </a:p>
          <a:p>
            <a:r>
              <a:rPr lang="en-US" dirty="0"/>
              <a:t>Gateway collects all data or samples and performs the aggregation, then they send the data to </a:t>
            </a:r>
            <a:r>
              <a:rPr lang="en-US" dirty="0" smtClean="0"/>
              <a:t>server/controller</a:t>
            </a:r>
          </a:p>
          <a:p>
            <a:r>
              <a:rPr lang="en-US" dirty="0" smtClean="0"/>
              <a:t>Gossiping algorithms or routing algorithms across the WSN</a:t>
            </a:r>
          </a:p>
          <a:p>
            <a:r>
              <a:rPr lang="en-US" dirty="0" smtClean="0"/>
              <a:t>Specific node(s) route data to the gateway </a:t>
            </a:r>
          </a:p>
        </p:txBody>
      </p:sp>
    </p:spTree>
    <p:extLst>
      <p:ext uri="{BB962C8B-B14F-4D97-AF65-F5344CB8AC3E}">
        <p14:creationId xmlns:p14="http://schemas.microsoft.com/office/powerpoint/2010/main" val="335095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92" y="273488"/>
            <a:ext cx="8819133" cy="660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851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1" y="1170717"/>
            <a:ext cx="9867882" cy="541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81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57" y="323453"/>
            <a:ext cx="10263282" cy="691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5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0912" y="179437"/>
            <a:ext cx="8229243" cy="1144801"/>
          </a:xfrm>
        </p:spPr>
        <p:txBody>
          <a:bodyPr/>
          <a:lstStyle/>
          <a:p>
            <a:pPr lvl="0">
              <a:buNone/>
            </a:pPr>
            <a:r>
              <a:rPr lang="en-US" sz="4400" dirty="0"/>
              <a:t>Sensor Network Algorithms</a:t>
            </a:r>
          </a:p>
        </p:txBody>
      </p:sp>
      <p:sp>
        <p:nvSpPr>
          <p:cNvPr id="3" name="Rectangle 3"/>
          <p:cNvSpPr txBox="1">
            <a:spLocks noGrp="1"/>
          </p:cNvSpPr>
          <p:nvPr>
            <p:ph idx="1"/>
          </p:nvPr>
        </p:nvSpPr>
        <p:spPr>
          <a:xfrm>
            <a:off x="0" y="1604515"/>
            <a:ext cx="10080629" cy="4525923"/>
          </a:xfrm>
        </p:spPr>
        <p:txBody>
          <a:bodyPr/>
          <a:lstStyle/>
          <a:p>
            <a:pPr lvl="0">
              <a:buSzPct val="100000"/>
              <a:buFont typeface="Arial" pitchFamily="34" charset="0"/>
              <a:buChar char="•"/>
            </a:pPr>
            <a:r>
              <a:rPr lang="en-US" sz="2400" dirty="0"/>
              <a:t>Directed Diffusion – Data centric routing (</a:t>
            </a:r>
            <a:r>
              <a:rPr lang="en-US" sz="2400" dirty="0" err="1"/>
              <a:t>Estrin</a:t>
            </a:r>
            <a:r>
              <a:rPr lang="en-US" sz="2400" dirty="0"/>
              <a:t>, UCLA)</a:t>
            </a:r>
          </a:p>
          <a:p>
            <a:pPr lvl="0">
              <a:buSzPct val="100000"/>
              <a:buFont typeface="Arial" pitchFamily="34" charset="0"/>
              <a:buChar char="•"/>
            </a:pPr>
            <a:r>
              <a:rPr lang="en-US" sz="2400" dirty="0"/>
              <a:t>Sensor Network Query Processing (Madden, UCB)</a:t>
            </a:r>
          </a:p>
          <a:p>
            <a:pPr lvl="0">
              <a:buSzPct val="100000"/>
              <a:buFont typeface="Arial" pitchFamily="34" charset="0"/>
              <a:buChar char="•"/>
            </a:pPr>
            <a:r>
              <a:rPr lang="en-US" sz="2400" dirty="0"/>
              <a:t>Distributed Data Aggregation</a:t>
            </a:r>
          </a:p>
          <a:p>
            <a:pPr lvl="0">
              <a:buSzPct val="100000"/>
              <a:buFont typeface="Arial" pitchFamily="34" charset="0"/>
              <a:buChar char="•"/>
            </a:pPr>
            <a:r>
              <a:rPr lang="en-US" sz="2400" dirty="0"/>
              <a:t>Localization in sensor networks (UCLA, UW, USC, UCB)</a:t>
            </a:r>
          </a:p>
          <a:p>
            <a:pPr lvl="0">
              <a:buSzPct val="100000"/>
              <a:buFont typeface="Arial" pitchFamily="34" charset="0"/>
              <a:buChar char="•"/>
            </a:pPr>
            <a:r>
              <a:rPr lang="en-US" sz="2400" dirty="0"/>
              <a:t>Multi-object tracking/Pursuer Evader (UCB, NEST)</a:t>
            </a:r>
          </a:p>
          <a:p>
            <a:pPr lvl="0">
              <a:buSzPct val="100000"/>
              <a:buFont typeface="Arial" pitchFamily="34" charset="0"/>
              <a:buChar char="•"/>
            </a:pPr>
            <a:r>
              <a:rPr lang="en-US" sz="2400" dirty="0"/>
              <a:t>Security</a:t>
            </a:r>
            <a:endParaRPr lang="en-US" sz="2400"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extBox 2"/>
          <p:cNvSpPr/>
          <p:nvPr/>
        </p:nvSpPr>
        <p:spPr>
          <a:xfrm>
            <a:off x="0" y="0"/>
            <a:ext cx="10079998" cy="68615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91440" rIns="91440" bIns="4572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18"/>
              <a:ea typeface="SimSun" pitchFamily="2"/>
              <a:cs typeface="Mangal" pitchFamily="2"/>
            </a:endParaRPr>
          </a:p>
        </p:txBody>
      </p:sp>
      <p:sp>
        <p:nvSpPr>
          <p:cNvPr id="3" name="Title 2"/>
          <p:cNvSpPr txBox="1">
            <a:spLocks noGrp="1"/>
          </p:cNvSpPr>
          <p:nvPr>
            <p:ph type="title" idx="4294967295"/>
          </p:nvPr>
        </p:nvSpPr>
        <p:spPr>
          <a:xfrm>
            <a:off x="287784" y="18225"/>
            <a:ext cx="8229243" cy="1054796"/>
          </a:xfrm>
        </p:spPr>
        <p:txBody>
          <a:bodyPr/>
          <a:lstStyle/>
          <a:p>
            <a:pPr lvl="0">
              <a:buNone/>
            </a:pPr>
            <a:r>
              <a:rPr lang="el-GR" sz="3600" b="1" dirty="0" err="1"/>
              <a:t>Controller</a:t>
            </a:r>
            <a:endParaRPr lang="el-GR" sz="3600" b="1" dirty="0"/>
          </a:p>
        </p:txBody>
      </p:sp>
      <p:sp>
        <p:nvSpPr>
          <p:cNvPr id="4" name="Text Placeholder 3"/>
          <p:cNvSpPr txBox="1">
            <a:spLocks noGrp="1"/>
          </p:cNvSpPr>
          <p:nvPr>
            <p:ph type="body" idx="4294967295"/>
          </p:nvPr>
        </p:nvSpPr>
        <p:spPr>
          <a:xfrm>
            <a:off x="-90000" y="718855"/>
            <a:ext cx="10259997" cy="6040444"/>
          </a:xfrm>
        </p:spPr>
        <p:txBody>
          <a:bodyPr/>
          <a:lstStyle/>
          <a:p>
            <a:pPr marL="108000" lvl="0" indent="0">
              <a:buSzPct val="100000"/>
              <a:buNone/>
            </a:pPr>
            <a:endParaRPr lang="en-US" sz="1300" dirty="0">
              <a:latin typeface="" pitchFamily="18"/>
            </a:endParaRPr>
          </a:p>
          <a:p>
            <a:pPr lvl="0">
              <a:buSzPct val="100000"/>
              <a:buFont typeface="Arial" pitchFamily="34" charset="0"/>
              <a:buChar char="•"/>
            </a:pPr>
            <a:r>
              <a:rPr lang="en-US" sz="2000" dirty="0">
                <a:latin typeface="" pitchFamily="18"/>
              </a:rPr>
              <a:t>Microcontroller-general purpose processor</a:t>
            </a:r>
            <a:r>
              <a:rPr lang="en-US" sz="2000" dirty="0" smtClean="0">
                <a:latin typeface="" pitchFamily="18"/>
              </a:rPr>
              <a:t>, optimized </a:t>
            </a:r>
            <a:r>
              <a:rPr lang="en-US" sz="2000" dirty="0">
                <a:latin typeface="" pitchFamily="18"/>
              </a:rPr>
              <a:t>for embedded applications, low power consumption</a:t>
            </a:r>
          </a:p>
          <a:p>
            <a:pPr lvl="0">
              <a:buSzPct val="100000"/>
              <a:buFont typeface="Arial" pitchFamily="34" charset="0"/>
              <a:buChar char="•"/>
            </a:pPr>
            <a:r>
              <a:rPr lang="en-US" sz="2000" dirty="0">
                <a:latin typeface="" pitchFamily="18"/>
              </a:rPr>
              <a:t>DSPs-optimized for signal processing tasks</a:t>
            </a:r>
            <a:r>
              <a:rPr lang="en-US" sz="2000" dirty="0" smtClean="0">
                <a:latin typeface="" pitchFamily="18"/>
              </a:rPr>
              <a:t>, not suitable </a:t>
            </a:r>
            <a:r>
              <a:rPr lang="en-US" sz="2000" dirty="0">
                <a:latin typeface="" pitchFamily="18"/>
              </a:rPr>
              <a:t>for WSNs</a:t>
            </a:r>
          </a:p>
          <a:p>
            <a:pPr lvl="0">
              <a:buSzPct val="100000"/>
              <a:buFont typeface="Arial" pitchFamily="34" charset="0"/>
              <a:buChar char="•"/>
            </a:pPr>
            <a:r>
              <a:rPr lang="en-US" sz="2000" dirty="0">
                <a:latin typeface="" pitchFamily="18"/>
              </a:rPr>
              <a:t>FPGAs-may be good for testing</a:t>
            </a:r>
          </a:p>
          <a:p>
            <a:pPr lvl="0">
              <a:buSzPct val="100000"/>
              <a:buFont typeface="Arial" pitchFamily="34" charset="0"/>
              <a:buChar char="•"/>
            </a:pPr>
            <a:r>
              <a:rPr lang="en-US" sz="2000" dirty="0">
                <a:latin typeface="" pitchFamily="18"/>
              </a:rPr>
              <a:t>ASICs-only when peak performance is needed 7,no flexibility</a:t>
            </a:r>
          </a:p>
          <a:p>
            <a:pPr lvl="0">
              <a:buSzPct val="100000"/>
              <a:buFont typeface="Arial" pitchFamily="34" charset="0"/>
              <a:buChar char="•"/>
            </a:pPr>
            <a:r>
              <a:rPr lang="en-US" sz="2000" dirty="0">
                <a:latin typeface="" pitchFamily="18"/>
              </a:rPr>
              <a:t>Example </a:t>
            </a:r>
            <a:r>
              <a:rPr lang="en-US" sz="2000" dirty="0" smtClean="0">
                <a:latin typeface="" pitchFamily="18"/>
              </a:rPr>
              <a:t>microcontrollers</a:t>
            </a:r>
            <a:endParaRPr lang="en-US" sz="2000" dirty="0">
              <a:latin typeface="" pitchFamily="18"/>
            </a:endParaRPr>
          </a:p>
          <a:p>
            <a:pPr lvl="1">
              <a:buSzPct val="100000"/>
              <a:buFont typeface="Arial" pitchFamily="34" charset="0"/>
              <a:buChar char="•"/>
            </a:pPr>
            <a:r>
              <a:rPr lang="en-US" sz="2000" dirty="0" err="1">
                <a:latin typeface="" pitchFamily="18"/>
              </a:rPr>
              <a:t>Exas</a:t>
            </a:r>
            <a:r>
              <a:rPr lang="en-US" sz="2000" dirty="0">
                <a:latin typeface="" pitchFamily="18"/>
              </a:rPr>
              <a:t> </a:t>
            </a:r>
            <a:r>
              <a:rPr lang="en-US" sz="2000" dirty="0" err="1">
                <a:latin typeface="" pitchFamily="18"/>
              </a:rPr>
              <a:t>Instuments</a:t>
            </a:r>
            <a:r>
              <a:rPr lang="en-US" sz="2000" dirty="0">
                <a:latin typeface="" pitchFamily="18"/>
              </a:rPr>
              <a:t> MSP430</a:t>
            </a:r>
          </a:p>
          <a:p>
            <a:pPr lvl="2">
              <a:buSzPct val="100000"/>
              <a:buFont typeface="Arial" pitchFamily="34" charset="0"/>
              <a:buChar char="•"/>
            </a:pPr>
            <a:r>
              <a:rPr lang="en-US" dirty="0">
                <a:latin typeface="" pitchFamily="18"/>
              </a:rPr>
              <a:t>16-bit RISC </a:t>
            </a:r>
            <a:r>
              <a:rPr lang="en-US" dirty="0" err="1">
                <a:latin typeface="" pitchFamily="18"/>
              </a:rPr>
              <a:t>core,up</a:t>
            </a:r>
            <a:r>
              <a:rPr lang="en-US" dirty="0">
                <a:latin typeface="" pitchFamily="18"/>
              </a:rPr>
              <a:t> to 4MHz,versions with 2-10 </a:t>
            </a:r>
            <a:r>
              <a:rPr lang="en-US" dirty="0" err="1">
                <a:latin typeface="" pitchFamily="18"/>
              </a:rPr>
              <a:t>kbytes</a:t>
            </a:r>
            <a:r>
              <a:rPr lang="en-US" dirty="0">
                <a:latin typeface="" pitchFamily="18"/>
              </a:rPr>
              <a:t> RAM</a:t>
            </a:r>
            <a:r>
              <a:rPr lang="en-US" dirty="0" smtClean="0">
                <a:latin typeface="" pitchFamily="18"/>
              </a:rPr>
              <a:t>, several </a:t>
            </a:r>
            <a:r>
              <a:rPr lang="en-US" dirty="0">
                <a:latin typeface="" pitchFamily="18"/>
              </a:rPr>
              <a:t>DACs</a:t>
            </a:r>
            <a:r>
              <a:rPr lang="en-US" dirty="0" smtClean="0">
                <a:latin typeface="" pitchFamily="18"/>
              </a:rPr>
              <a:t>, RT </a:t>
            </a:r>
            <a:r>
              <a:rPr lang="en-US" dirty="0">
                <a:latin typeface="" pitchFamily="18"/>
              </a:rPr>
              <a:t>clock</a:t>
            </a:r>
            <a:r>
              <a:rPr lang="en-US" dirty="0" smtClean="0">
                <a:latin typeface="" pitchFamily="18"/>
              </a:rPr>
              <a:t>, prices </a:t>
            </a:r>
            <a:r>
              <a:rPr lang="en-US" dirty="0">
                <a:latin typeface="" pitchFamily="18"/>
              </a:rPr>
              <a:t>start at 0,49$</a:t>
            </a:r>
          </a:p>
          <a:p>
            <a:pPr lvl="2">
              <a:buSzPct val="100000"/>
              <a:buFont typeface="Arial" pitchFamily="34" charset="0"/>
              <a:buChar char="•"/>
            </a:pPr>
            <a:r>
              <a:rPr lang="en-US" dirty="0">
                <a:latin typeface="" pitchFamily="18"/>
              </a:rPr>
              <a:t>Fully operational 1.2 </a:t>
            </a:r>
            <a:r>
              <a:rPr lang="en-US" dirty="0" err="1">
                <a:latin typeface="" pitchFamily="18"/>
              </a:rPr>
              <a:t>mW</a:t>
            </a:r>
            <a:endParaRPr lang="en-US" dirty="0">
              <a:latin typeface="" pitchFamily="18"/>
            </a:endParaRPr>
          </a:p>
          <a:p>
            <a:pPr lvl="2">
              <a:buSzPct val="100000"/>
              <a:buFont typeface="Arial" pitchFamily="34" charset="0"/>
              <a:buChar char="•"/>
            </a:pPr>
            <a:r>
              <a:rPr lang="en-US" dirty="0">
                <a:latin typeface="" pitchFamily="18"/>
              </a:rPr>
              <a:t>Deepest </a:t>
            </a:r>
            <a:r>
              <a:rPr lang="en-US" dirty="0" smtClean="0">
                <a:latin typeface="" pitchFamily="18"/>
              </a:rPr>
              <a:t>sleep </a:t>
            </a:r>
            <a:r>
              <a:rPr lang="en-US" dirty="0">
                <a:latin typeface="" pitchFamily="18"/>
              </a:rPr>
              <a:t>mode 0.3</a:t>
            </a:r>
            <a:r>
              <a:rPr lang="el-GR" dirty="0">
                <a:latin typeface="" pitchFamily="18"/>
              </a:rPr>
              <a:t>μ</a:t>
            </a:r>
            <a:r>
              <a:rPr lang="en-US" dirty="0">
                <a:latin typeface="" pitchFamily="18"/>
              </a:rPr>
              <a:t>W-only woken up by external interrupts</a:t>
            </a:r>
          </a:p>
          <a:p>
            <a:pPr lvl="0">
              <a:buSzPct val="100000"/>
              <a:buFont typeface="Arial" pitchFamily="34" charset="0"/>
              <a:buChar char="•"/>
            </a:pPr>
            <a:r>
              <a:rPr lang="en-US" sz="2000" dirty="0">
                <a:latin typeface="" pitchFamily="18"/>
              </a:rPr>
              <a:t>Atmel </a:t>
            </a:r>
            <a:r>
              <a:rPr lang="en-US" sz="2000" dirty="0" err="1">
                <a:latin typeface="" pitchFamily="18"/>
              </a:rPr>
              <a:t>ATMega</a:t>
            </a:r>
            <a:endParaRPr lang="en-US" sz="2000" dirty="0">
              <a:latin typeface="" pitchFamily="18"/>
            </a:endParaRPr>
          </a:p>
          <a:p>
            <a:pPr lvl="1">
              <a:buSzPct val="100000"/>
              <a:buFont typeface="Arial" pitchFamily="34" charset="0"/>
              <a:buChar char="•"/>
            </a:pPr>
            <a:r>
              <a:rPr lang="en-US" sz="2000" dirty="0">
                <a:latin typeface="" pitchFamily="18"/>
              </a:rPr>
              <a:t>8-bit </a:t>
            </a:r>
            <a:r>
              <a:rPr lang="en-US" sz="2000" dirty="0" smtClean="0">
                <a:latin typeface="" pitchFamily="18"/>
              </a:rPr>
              <a:t>controller, larger memory </a:t>
            </a:r>
            <a:r>
              <a:rPr lang="en-US" sz="2000" dirty="0">
                <a:latin typeface="" pitchFamily="18"/>
              </a:rPr>
              <a:t>than MSP430,slower</a:t>
            </a:r>
          </a:p>
          <a:p>
            <a:pPr lvl="1">
              <a:buSzPct val="100000"/>
              <a:buFont typeface="Arial" pitchFamily="34" charset="0"/>
              <a:buChar char="•"/>
            </a:pPr>
            <a:r>
              <a:rPr lang="en-US" sz="2000" dirty="0">
                <a:latin typeface="" pitchFamily="18"/>
              </a:rPr>
              <a:t>Operational mode:15mW active,6 </a:t>
            </a:r>
            <a:r>
              <a:rPr lang="en-US" sz="2000" dirty="0" err="1">
                <a:latin typeface="" pitchFamily="18"/>
              </a:rPr>
              <a:t>mW</a:t>
            </a:r>
            <a:r>
              <a:rPr lang="en-US" sz="2000" dirty="0">
                <a:latin typeface="" pitchFamily="18"/>
              </a:rPr>
              <a:t> idle</a:t>
            </a:r>
          </a:p>
          <a:p>
            <a:pPr lvl="1">
              <a:buSzPct val="100000"/>
              <a:buFont typeface="Arial" pitchFamily="34" charset="0"/>
              <a:buChar char="•"/>
            </a:pPr>
            <a:r>
              <a:rPr lang="en-US" sz="2000" dirty="0">
                <a:latin typeface="" pitchFamily="18"/>
              </a:rPr>
              <a:t>Sleep mode :75</a:t>
            </a:r>
            <a:r>
              <a:rPr lang="el-GR" sz="2000" dirty="0">
                <a:latin typeface="" pitchFamily="18"/>
              </a:rPr>
              <a:t>μ</a:t>
            </a:r>
            <a:r>
              <a:rPr lang="en-US" sz="2000" dirty="0">
                <a:latin typeface="" pitchFamily="18"/>
              </a:rPr>
              <a:t>W</a:t>
            </a:r>
          </a:p>
          <a:p>
            <a:pPr lvl="0">
              <a:buNone/>
            </a:pPr>
            <a:endParaRPr lang="en-US" sz="1300" dirty="0">
              <a:latin typeface=""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43768" y="107429"/>
            <a:ext cx="6299043" cy="1259942"/>
          </a:xfrm>
        </p:spPr>
        <p:txBody>
          <a:bodyPr/>
          <a:lstStyle/>
          <a:p>
            <a:pPr lvl="0">
              <a:buNone/>
            </a:pPr>
            <a:r>
              <a:rPr lang="en-US" sz="4400" dirty="0">
                <a:latin typeface="Calibri" pitchFamily="34"/>
              </a:rPr>
              <a:t>WSN </a:t>
            </a:r>
            <a:r>
              <a:rPr lang="en-US" sz="4400" dirty="0" smtClean="0">
                <a:latin typeface="Calibri" pitchFamily="34"/>
              </a:rPr>
              <a:t>Operating </a:t>
            </a:r>
            <a:r>
              <a:rPr lang="en-US" sz="4400" dirty="0">
                <a:latin typeface="Calibri" pitchFamily="34"/>
              </a:rPr>
              <a:t>Systems</a:t>
            </a:r>
          </a:p>
        </p:txBody>
      </p:sp>
      <p:sp>
        <p:nvSpPr>
          <p:cNvPr id="3" name="Rectangle 3"/>
          <p:cNvSpPr txBox="1">
            <a:spLocks noGrp="1"/>
          </p:cNvSpPr>
          <p:nvPr>
            <p:ph idx="1"/>
          </p:nvPr>
        </p:nvSpPr>
        <p:spPr/>
        <p:txBody>
          <a:bodyPr/>
          <a:lstStyle/>
          <a:p>
            <a:pPr lvl="0"/>
            <a:r>
              <a:rPr lang="en-US" sz="3100" dirty="0" err="1">
                <a:latin typeface="Calibri" pitchFamily="34"/>
              </a:rPr>
              <a:t>TinyOS</a:t>
            </a:r>
            <a:r>
              <a:rPr lang="en-US" sz="3100" dirty="0">
                <a:latin typeface="Calibri" pitchFamily="34"/>
              </a:rPr>
              <a:t> </a:t>
            </a:r>
          </a:p>
          <a:p>
            <a:pPr lvl="0"/>
            <a:r>
              <a:rPr lang="en-US" sz="3100" dirty="0" err="1">
                <a:latin typeface="Calibri" pitchFamily="34"/>
              </a:rPr>
              <a:t>Contiki</a:t>
            </a:r>
            <a:endParaRPr lang="en-US" sz="3100" dirty="0">
              <a:latin typeface="Calibri" pitchFamily="34"/>
            </a:endParaRPr>
          </a:p>
          <a:p>
            <a:pPr lvl="0"/>
            <a:r>
              <a:rPr lang="en-US" sz="3100" dirty="0">
                <a:latin typeface="Calibri" pitchFamily="34"/>
              </a:rPr>
              <a:t>MANTIS</a:t>
            </a:r>
          </a:p>
          <a:p>
            <a:pPr lvl="0"/>
            <a:r>
              <a:rPr lang="en-US" sz="3100" dirty="0" err="1">
                <a:latin typeface="Calibri" pitchFamily="34"/>
              </a:rPr>
              <a:t>BTnut</a:t>
            </a:r>
            <a:endParaRPr lang="en-US" sz="3100" dirty="0">
              <a:latin typeface="Calibri" pitchFamily="34"/>
            </a:endParaRPr>
          </a:p>
          <a:p>
            <a:pPr lvl="0"/>
            <a:r>
              <a:rPr lang="en-US" sz="3100" dirty="0">
                <a:latin typeface="Calibri" pitchFamily="34"/>
              </a:rPr>
              <a:t>SOS</a:t>
            </a:r>
          </a:p>
          <a:p>
            <a:pPr lvl="0"/>
            <a:r>
              <a:rPr lang="en-US" sz="3100" dirty="0" err="1">
                <a:latin typeface="Calibri" pitchFamily="34"/>
              </a:rPr>
              <a:t>Nano</a:t>
            </a:r>
            <a:r>
              <a:rPr lang="en-US" sz="3100" dirty="0">
                <a:latin typeface="Calibri" pitchFamily="34"/>
              </a:rPr>
              <a:t>-RK</a:t>
            </a:r>
          </a:p>
        </p:txBody>
      </p:sp>
      <p:sp>
        <p:nvSpPr>
          <p:cNvPr id="4" name="Rectangle 3"/>
          <p:cNvSpPr/>
          <p:nvPr/>
        </p:nvSpPr>
        <p:spPr>
          <a:xfrm>
            <a:off x="3168104" y="1403573"/>
            <a:ext cx="6768752" cy="3970318"/>
          </a:xfrm>
          <a:prstGeom prst="rect">
            <a:avLst/>
          </a:prstGeom>
          <a:solidFill>
            <a:schemeClr val="accent5">
              <a:lumMod val="20000"/>
              <a:lumOff val="80000"/>
            </a:schemeClr>
          </a:solidFill>
        </p:spPr>
        <p:txBody>
          <a:bodyPr wrap="square">
            <a:spAutoFit/>
          </a:bodyPr>
          <a:lstStyle/>
          <a:p>
            <a:r>
              <a:rPr lang="el-GR" dirty="0"/>
              <a:t>Από τεχνολογικής πλευράς </a:t>
            </a:r>
            <a:r>
              <a:rPr lang="el-GR" dirty="0" err="1"/>
              <a:t>τo</a:t>
            </a:r>
            <a:r>
              <a:rPr lang="el-GR" dirty="0"/>
              <a:t> κυριότερο πρότυπο που χρησιμοποιείται σήμερα είναι το ΙΕΕΕ 802.15.4. </a:t>
            </a:r>
            <a:endParaRPr lang="en-US" dirty="0" smtClean="0"/>
          </a:p>
          <a:p>
            <a:r>
              <a:rPr lang="el-GR" dirty="0" smtClean="0"/>
              <a:t>Το μεγαλύτερο </a:t>
            </a:r>
            <a:r>
              <a:rPr lang="el-GR" dirty="0"/>
              <a:t>πλεονέκτημά του είναι ότι προσφέρει ικανοποιητική ποιότητα υπηρεσίας με την χαμηλότερη δυνατή κατανάλωση ενέργειας. </a:t>
            </a:r>
            <a:endParaRPr lang="el-GR" dirty="0" smtClean="0"/>
          </a:p>
          <a:p>
            <a:r>
              <a:rPr lang="el-GR" dirty="0" smtClean="0"/>
              <a:t>Πάνω </a:t>
            </a:r>
            <a:r>
              <a:rPr lang="el-GR" dirty="0"/>
              <a:t>σε αυτό έχει στηριχθεί το πρωτόκολλο </a:t>
            </a:r>
            <a:r>
              <a:rPr lang="el-GR" dirty="0" err="1"/>
              <a:t>Zigbee</a:t>
            </a:r>
            <a:r>
              <a:rPr lang="el-GR" dirty="0"/>
              <a:t> το οποίο χρησιμοποιείται κατά κόρον από τα </a:t>
            </a:r>
            <a:r>
              <a:rPr lang="el-GR" dirty="0" smtClean="0"/>
              <a:t>Δίκτυα Αισθητήρων </a:t>
            </a:r>
            <a:r>
              <a:rPr lang="el-GR" dirty="0"/>
              <a:t>σήμερα. </a:t>
            </a:r>
            <a:endParaRPr lang="el-GR" dirty="0" smtClean="0"/>
          </a:p>
          <a:p>
            <a:endParaRPr lang="el-GR" dirty="0"/>
          </a:p>
          <a:p>
            <a:r>
              <a:rPr lang="el-GR" dirty="0" smtClean="0"/>
              <a:t>Τα </a:t>
            </a:r>
            <a:r>
              <a:rPr lang="el-GR" dirty="0"/>
              <a:t>τελευταία χρόνια όμως έχουν κάνει την εμφάνισή τους και λειτουργικά συστήματα για αισθητήρες ανοιχτού κώδικα, με κυριότερα τα </a:t>
            </a:r>
            <a:r>
              <a:rPr lang="el-GR" dirty="0" err="1"/>
              <a:t>TinyOS</a:t>
            </a:r>
            <a:r>
              <a:rPr lang="el-GR" dirty="0"/>
              <a:t> και </a:t>
            </a:r>
            <a:r>
              <a:rPr lang="el-GR" dirty="0" err="1"/>
              <a:t>Contiki</a:t>
            </a:r>
            <a:r>
              <a:rPr lang="el-GR" dirty="0"/>
              <a:t>. Επειδή ακριβώς είναι ανοιχτού κώδικα λογισμικά, έχουν αρχίσει να χρησιμοποιούνται κατά κόρον για ερευνητικούς σκοπούς, με αποτέλεσμα ολοένα και περισσότεροι κατασκευαστές αισθητήρων να τα υποστηρίζουν στα προϊόντα τους.  </a:t>
            </a:r>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251445"/>
            <a:ext cx="8568531" cy="648072"/>
          </a:xfrm>
        </p:spPr>
        <p:txBody>
          <a:bodyPr/>
          <a:lstStyle/>
          <a:p>
            <a:pPr>
              <a:buNone/>
            </a:pPr>
            <a:r>
              <a:rPr lang="el-GR" sz="4400" dirty="0" err="1" smtClean="0"/>
              <a:t>Cooja</a:t>
            </a:r>
            <a:r>
              <a:rPr lang="el-GR" sz="4400" dirty="0" smtClean="0"/>
              <a:t> &amp; </a:t>
            </a:r>
            <a:r>
              <a:rPr lang="el-GR" sz="4400" dirty="0" err="1" smtClean="0"/>
              <a:t>Contiki</a:t>
            </a:r>
            <a:endParaRPr lang="en-US" sz="4400" dirty="0"/>
          </a:p>
        </p:txBody>
      </p:sp>
      <p:sp>
        <p:nvSpPr>
          <p:cNvPr id="3" name="Subtitle 2"/>
          <p:cNvSpPr>
            <a:spLocks noGrp="1"/>
          </p:cNvSpPr>
          <p:nvPr>
            <p:ph type="subTitle" idx="1"/>
          </p:nvPr>
        </p:nvSpPr>
        <p:spPr>
          <a:xfrm>
            <a:off x="359792" y="1187549"/>
            <a:ext cx="9433048" cy="4104455"/>
          </a:xfrm>
        </p:spPr>
        <p:txBody>
          <a:bodyPr>
            <a:noAutofit/>
          </a:bodyPr>
          <a:lstStyle/>
          <a:p>
            <a:pPr algn="l"/>
            <a:r>
              <a:rPr lang="el-GR" sz="2200" dirty="0" err="1" smtClean="0">
                <a:solidFill>
                  <a:schemeClr val="tx1"/>
                </a:solidFill>
              </a:rPr>
              <a:t>Advantages</a:t>
            </a:r>
            <a:r>
              <a:rPr lang="el-GR" sz="2200" dirty="0" smtClean="0">
                <a:solidFill>
                  <a:schemeClr val="tx1"/>
                </a:solidFill>
              </a:rPr>
              <a:t>:</a:t>
            </a:r>
          </a:p>
          <a:p>
            <a:pPr marL="342900" indent="-342900" algn="l">
              <a:buFont typeface="Wingdings" pitchFamily="2" charset="2"/>
              <a:buChar char="§"/>
            </a:pPr>
            <a:r>
              <a:rPr lang="el-GR" sz="2200" dirty="0" err="1" smtClean="0">
                <a:solidFill>
                  <a:schemeClr val="tx1"/>
                </a:solidFill>
              </a:rPr>
              <a:t>Open</a:t>
            </a:r>
            <a:r>
              <a:rPr lang="el-GR" sz="2200" dirty="0" smtClean="0">
                <a:solidFill>
                  <a:schemeClr val="tx1"/>
                </a:solidFill>
              </a:rPr>
              <a:t> source</a:t>
            </a:r>
          </a:p>
          <a:p>
            <a:pPr marL="342900" indent="-342900" algn="l">
              <a:buFont typeface="Wingdings" pitchFamily="2" charset="2"/>
              <a:buChar char="§"/>
            </a:pPr>
            <a:r>
              <a:rPr lang="el-GR" sz="2200" dirty="0" err="1" smtClean="0">
                <a:solidFill>
                  <a:schemeClr val="tx1"/>
                </a:solidFill>
              </a:rPr>
              <a:t>Low</a:t>
            </a:r>
            <a:r>
              <a:rPr lang="el-GR" sz="2200" dirty="0" smtClean="0">
                <a:solidFill>
                  <a:schemeClr val="tx1"/>
                </a:solidFill>
              </a:rPr>
              <a:t> </a:t>
            </a:r>
            <a:r>
              <a:rPr lang="el-GR" sz="2200" dirty="0" err="1" smtClean="0">
                <a:solidFill>
                  <a:schemeClr val="tx1"/>
                </a:solidFill>
              </a:rPr>
              <a:t>learning</a:t>
            </a:r>
            <a:r>
              <a:rPr lang="el-GR" sz="2200" dirty="0" smtClean="0">
                <a:solidFill>
                  <a:schemeClr val="tx1"/>
                </a:solidFill>
              </a:rPr>
              <a:t> </a:t>
            </a:r>
            <a:r>
              <a:rPr lang="el-GR" sz="2200" dirty="0" err="1" smtClean="0">
                <a:solidFill>
                  <a:schemeClr val="tx1"/>
                </a:solidFill>
              </a:rPr>
              <a:t>curve</a:t>
            </a:r>
            <a:endParaRPr lang="en-US" sz="2200" dirty="0" smtClean="0">
              <a:solidFill>
                <a:schemeClr val="tx1"/>
              </a:solidFill>
            </a:endParaRPr>
          </a:p>
          <a:p>
            <a:pPr marL="342900" indent="-342900" algn="l">
              <a:buFont typeface="Wingdings" pitchFamily="2" charset="2"/>
              <a:buChar char="§"/>
            </a:pPr>
            <a:r>
              <a:rPr lang="en-US" sz="2200" dirty="0" smtClean="0">
                <a:solidFill>
                  <a:schemeClr val="tx1"/>
                </a:solidFill>
              </a:rPr>
              <a:t>Full IP networking</a:t>
            </a:r>
          </a:p>
          <a:p>
            <a:pPr marL="342900" indent="-342900" algn="l">
              <a:buFont typeface="Wingdings" pitchFamily="2" charset="2"/>
              <a:buChar char="§"/>
            </a:pPr>
            <a:r>
              <a:rPr lang="en-US" sz="2200" dirty="0" smtClean="0">
                <a:solidFill>
                  <a:schemeClr val="tx1"/>
                </a:solidFill>
              </a:rPr>
              <a:t>Power awareness</a:t>
            </a:r>
          </a:p>
          <a:p>
            <a:pPr marL="342900" indent="-342900" algn="l">
              <a:buFont typeface="Wingdings" pitchFamily="2" charset="2"/>
              <a:buChar char="§"/>
            </a:pPr>
            <a:r>
              <a:rPr lang="en-US" sz="2200" dirty="0" smtClean="0">
                <a:solidFill>
                  <a:schemeClr val="tx1"/>
                </a:solidFill>
              </a:rPr>
              <a:t>Support for IPv6,  RPL, threads, </a:t>
            </a:r>
            <a:r>
              <a:rPr lang="en-US" sz="2200" dirty="0" err="1" smtClean="0">
                <a:solidFill>
                  <a:schemeClr val="tx1"/>
                </a:solidFill>
              </a:rPr>
              <a:t>Cooja</a:t>
            </a:r>
            <a:r>
              <a:rPr lang="en-US" sz="2200" dirty="0" smtClean="0">
                <a:solidFill>
                  <a:schemeClr val="tx1"/>
                </a:solidFill>
              </a:rPr>
              <a:t> network simulator</a:t>
            </a:r>
          </a:p>
          <a:p>
            <a:pPr marL="342900" indent="-342900" algn="l">
              <a:buFont typeface="Wingdings" pitchFamily="2" charset="2"/>
              <a:buChar char="§"/>
            </a:pPr>
            <a:r>
              <a:rPr lang="en-US" sz="2200" dirty="0" smtClean="0">
                <a:solidFill>
                  <a:schemeClr val="tx1"/>
                </a:solidFill>
              </a:rPr>
              <a:t>Support a variety of hardware platforms (</a:t>
            </a:r>
            <a:r>
              <a:rPr lang="en-US" sz="2200" dirty="0" err="1" smtClean="0">
                <a:solidFill>
                  <a:schemeClr val="tx1"/>
                </a:solidFill>
              </a:rPr>
              <a:t>Tsky</a:t>
            </a:r>
            <a:r>
              <a:rPr lang="en-US" sz="2200" dirty="0" smtClean="0">
                <a:solidFill>
                  <a:schemeClr val="tx1"/>
                </a:solidFill>
              </a:rPr>
              <a:t>, </a:t>
            </a:r>
            <a:r>
              <a:rPr lang="en-US" sz="2200" dirty="0" err="1" smtClean="0">
                <a:solidFill>
                  <a:schemeClr val="tx1"/>
                </a:solidFill>
              </a:rPr>
              <a:t>MicaZ</a:t>
            </a:r>
            <a:r>
              <a:rPr lang="en-US" sz="2200" dirty="0" smtClean="0">
                <a:solidFill>
                  <a:schemeClr val="tx1"/>
                </a:solidFill>
              </a:rPr>
              <a:t>, </a:t>
            </a:r>
            <a:r>
              <a:rPr lang="en-US" sz="2200" dirty="0" err="1" smtClean="0">
                <a:solidFill>
                  <a:schemeClr val="tx1"/>
                </a:solidFill>
              </a:rPr>
              <a:t>Avr</a:t>
            </a:r>
            <a:r>
              <a:rPr lang="en-US" sz="2200" dirty="0" smtClean="0">
                <a:solidFill>
                  <a:schemeClr val="tx1"/>
                </a:solidFill>
              </a:rPr>
              <a:t>-raven, Z1)</a:t>
            </a:r>
            <a:endParaRPr lang="el-GR" sz="2200" dirty="0" smtClean="0">
              <a:solidFill>
                <a:schemeClr val="tx1"/>
              </a:solidFill>
            </a:endParaRPr>
          </a:p>
          <a:p>
            <a:pPr algn="l"/>
            <a:endParaRPr lang="en-US" sz="2200" dirty="0" smtClean="0">
              <a:solidFill>
                <a:schemeClr val="tx1"/>
              </a:solidFill>
            </a:endParaRPr>
          </a:p>
          <a:p>
            <a:pPr algn="l"/>
            <a:r>
              <a:rPr lang="el-GR" sz="2200" dirty="0" err="1" smtClean="0">
                <a:solidFill>
                  <a:schemeClr val="tx1"/>
                </a:solidFill>
              </a:rPr>
              <a:t>Disadvantages</a:t>
            </a:r>
            <a:r>
              <a:rPr lang="el-GR" sz="2200" dirty="0" smtClean="0">
                <a:solidFill>
                  <a:schemeClr val="tx1"/>
                </a:solidFill>
              </a:rPr>
              <a:t>:</a:t>
            </a:r>
          </a:p>
          <a:p>
            <a:pPr marL="342900" indent="-342900" algn="l">
              <a:buFont typeface="Wingdings" pitchFamily="2" charset="2"/>
              <a:buChar char="§"/>
            </a:pPr>
            <a:r>
              <a:rPr lang="el-GR" sz="2200" dirty="0" err="1" smtClean="0">
                <a:solidFill>
                  <a:schemeClr val="tx1"/>
                </a:solidFill>
              </a:rPr>
              <a:t>Lack</a:t>
            </a:r>
            <a:r>
              <a:rPr lang="el-GR" sz="2200" dirty="0" smtClean="0">
                <a:solidFill>
                  <a:schemeClr val="tx1"/>
                </a:solidFill>
              </a:rPr>
              <a:t> of detailed documentation</a:t>
            </a:r>
          </a:p>
          <a:p>
            <a:pPr marL="342900" indent="-342900" algn="l">
              <a:buFont typeface="Wingdings" pitchFamily="2" charset="2"/>
              <a:buChar char="§"/>
            </a:pPr>
            <a:r>
              <a:rPr lang="el-GR" sz="2200" dirty="0" err="1" smtClean="0">
                <a:solidFill>
                  <a:schemeClr val="tx1"/>
                </a:solidFill>
              </a:rPr>
              <a:t>Performance</a:t>
            </a:r>
            <a:r>
              <a:rPr lang="el-GR" sz="2200" dirty="0" smtClean="0">
                <a:solidFill>
                  <a:schemeClr val="tx1"/>
                </a:solidFill>
              </a:rPr>
              <a:t> scalability issues when the number of motes is large</a:t>
            </a:r>
            <a:endParaRPr lang="en-US" sz="2200" dirty="0">
              <a:solidFill>
                <a:schemeClr val="tx1"/>
              </a:solidFill>
            </a:endParaRPr>
          </a:p>
        </p:txBody>
      </p:sp>
    </p:spTree>
    <p:extLst>
      <p:ext uri="{BB962C8B-B14F-4D97-AF65-F5344CB8AC3E}">
        <p14:creationId xmlns:p14="http://schemas.microsoft.com/office/powerpoint/2010/main" val="138741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251445"/>
            <a:ext cx="8568531" cy="648072"/>
          </a:xfrm>
        </p:spPr>
        <p:txBody>
          <a:bodyPr/>
          <a:lstStyle/>
          <a:p>
            <a:pPr>
              <a:buNone/>
            </a:pPr>
            <a:r>
              <a:rPr lang="el-GR" sz="4400" dirty="0" err="1" smtClean="0"/>
              <a:t>Cooja</a:t>
            </a:r>
            <a:r>
              <a:rPr lang="el-GR" sz="4400" dirty="0" smtClean="0"/>
              <a:t> &amp; </a:t>
            </a:r>
            <a:r>
              <a:rPr lang="el-GR" sz="4400" dirty="0" err="1" smtClean="0"/>
              <a:t>Contiki</a:t>
            </a:r>
            <a:endParaRPr lang="en-US" sz="4400" dirty="0"/>
          </a:p>
        </p:txBody>
      </p:sp>
      <p:sp>
        <p:nvSpPr>
          <p:cNvPr id="3" name="Subtitle 2"/>
          <p:cNvSpPr>
            <a:spLocks noGrp="1"/>
          </p:cNvSpPr>
          <p:nvPr>
            <p:ph type="subTitle" idx="1"/>
          </p:nvPr>
        </p:nvSpPr>
        <p:spPr>
          <a:xfrm>
            <a:off x="71760" y="971526"/>
            <a:ext cx="9721080" cy="5112568"/>
          </a:xfrm>
        </p:spPr>
        <p:txBody>
          <a:bodyPr>
            <a:noAutofit/>
          </a:bodyPr>
          <a:lstStyle/>
          <a:p>
            <a:pPr algn="l"/>
            <a:r>
              <a:rPr lang="el-GR" sz="2200" dirty="0" err="1" smtClean="0">
                <a:solidFill>
                  <a:schemeClr val="tx1"/>
                </a:solidFill>
              </a:rPr>
              <a:t>Advantages</a:t>
            </a:r>
            <a:r>
              <a:rPr lang="el-GR" sz="2200" dirty="0" smtClean="0">
                <a:solidFill>
                  <a:schemeClr val="tx1"/>
                </a:solidFill>
              </a:rPr>
              <a:t>:</a:t>
            </a:r>
          </a:p>
          <a:p>
            <a:pPr algn="l"/>
            <a:r>
              <a:rPr lang="el-GR" sz="2200" dirty="0" err="1" smtClean="0">
                <a:solidFill>
                  <a:schemeClr val="tx1"/>
                </a:solidFill>
              </a:rPr>
              <a:t>Open</a:t>
            </a:r>
            <a:r>
              <a:rPr lang="el-GR" sz="2200" dirty="0" smtClean="0">
                <a:solidFill>
                  <a:schemeClr val="tx1"/>
                </a:solidFill>
              </a:rPr>
              <a:t> source</a:t>
            </a:r>
          </a:p>
          <a:p>
            <a:pPr algn="l"/>
            <a:r>
              <a:rPr lang="el-GR" sz="2200" dirty="0" err="1" smtClean="0">
                <a:solidFill>
                  <a:schemeClr val="tx1"/>
                </a:solidFill>
              </a:rPr>
              <a:t>Low</a:t>
            </a:r>
            <a:r>
              <a:rPr lang="el-GR" sz="2200" dirty="0" smtClean="0">
                <a:solidFill>
                  <a:schemeClr val="tx1"/>
                </a:solidFill>
              </a:rPr>
              <a:t> learning curve</a:t>
            </a:r>
          </a:p>
          <a:p>
            <a:pPr algn="l"/>
            <a:r>
              <a:rPr lang="el-GR" sz="2200" dirty="0" err="1" smtClean="0">
                <a:solidFill>
                  <a:schemeClr val="tx1"/>
                </a:solidFill>
              </a:rPr>
              <a:t>Allows</a:t>
            </a:r>
            <a:r>
              <a:rPr lang="el-GR" sz="2200" dirty="0" smtClean="0">
                <a:solidFill>
                  <a:schemeClr val="tx1"/>
                </a:solidFill>
              </a:rPr>
              <a:t> </a:t>
            </a:r>
            <a:r>
              <a:rPr lang="el-GR" sz="2200" dirty="0" err="1" smtClean="0">
                <a:solidFill>
                  <a:schemeClr val="tx1"/>
                </a:solidFill>
              </a:rPr>
              <a:t>direct</a:t>
            </a:r>
            <a:r>
              <a:rPr lang="el-GR" sz="2200" dirty="0" smtClean="0">
                <a:solidFill>
                  <a:schemeClr val="tx1"/>
                </a:solidFill>
              </a:rPr>
              <a:t> code loading from Cooja to </a:t>
            </a:r>
            <a:r>
              <a:rPr lang="el-GR" sz="2200" dirty="0" err="1" smtClean="0">
                <a:solidFill>
                  <a:schemeClr val="tx1"/>
                </a:solidFill>
              </a:rPr>
              <a:t>real</a:t>
            </a:r>
            <a:r>
              <a:rPr lang="el-GR" sz="2200" dirty="0" smtClean="0">
                <a:solidFill>
                  <a:schemeClr val="tx1"/>
                </a:solidFill>
              </a:rPr>
              <a:t> </a:t>
            </a:r>
            <a:r>
              <a:rPr lang="el-GR" sz="2200" dirty="0" err="1" smtClean="0">
                <a:solidFill>
                  <a:schemeClr val="tx1"/>
                </a:solidFill>
              </a:rPr>
              <a:t>motes</a:t>
            </a:r>
            <a:r>
              <a:rPr lang="el-GR" sz="2200" dirty="0" smtClean="0">
                <a:solidFill>
                  <a:schemeClr val="tx1"/>
                </a:solidFill>
              </a:rPr>
              <a:t>- &gt; </a:t>
            </a:r>
            <a:r>
              <a:rPr lang="el-GR" sz="2200" dirty="0" err="1" smtClean="0">
                <a:solidFill>
                  <a:schemeClr val="tx1"/>
                </a:solidFill>
              </a:rPr>
              <a:t>deployment</a:t>
            </a:r>
            <a:r>
              <a:rPr lang="el-GR" sz="2200" dirty="0" smtClean="0">
                <a:solidFill>
                  <a:schemeClr val="tx1"/>
                </a:solidFill>
              </a:rPr>
              <a:t> </a:t>
            </a:r>
            <a:r>
              <a:rPr lang="el-GR" sz="2200" dirty="0" err="1" smtClean="0">
                <a:solidFill>
                  <a:schemeClr val="tx1"/>
                </a:solidFill>
              </a:rPr>
              <a:t>time</a:t>
            </a:r>
            <a:r>
              <a:rPr lang="el-GR" sz="2200" dirty="0" smtClean="0">
                <a:solidFill>
                  <a:schemeClr val="tx1"/>
                </a:solidFill>
              </a:rPr>
              <a:t> </a:t>
            </a:r>
            <a:r>
              <a:rPr lang="el-GR" sz="2200" dirty="0" err="1" smtClean="0">
                <a:solidFill>
                  <a:schemeClr val="tx1"/>
                </a:solidFill>
              </a:rPr>
              <a:t>minimizatio</a:t>
            </a:r>
            <a:r>
              <a:rPr lang="en-US" sz="2200" dirty="0" smtClean="0">
                <a:solidFill>
                  <a:schemeClr val="tx1"/>
                </a:solidFill>
              </a:rPr>
              <a:t>n </a:t>
            </a:r>
            <a:r>
              <a:rPr lang="el-GR" sz="2200" dirty="0" err="1" smtClean="0">
                <a:solidFill>
                  <a:schemeClr val="tx1"/>
                </a:solidFill>
              </a:rPr>
              <a:t>Support</a:t>
            </a:r>
            <a:r>
              <a:rPr lang="el-GR" sz="2200" dirty="0" smtClean="0">
                <a:solidFill>
                  <a:schemeClr val="tx1"/>
                </a:solidFill>
              </a:rPr>
              <a:t> for:</a:t>
            </a:r>
          </a:p>
          <a:p>
            <a:pPr lvl="1">
              <a:buFont typeface="Arial" pitchFamily="34" charset="0"/>
              <a:buChar char="•"/>
            </a:pPr>
            <a:r>
              <a:rPr lang="el-GR" sz="2600" dirty="0">
                <a:solidFill>
                  <a:schemeClr val="tx1"/>
                </a:solidFill>
              </a:rPr>
              <a:t> </a:t>
            </a:r>
            <a:r>
              <a:rPr lang="el-GR" sz="2200" dirty="0" smtClean="0">
                <a:solidFill>
                  <a:schemeClr val="tx1"/>
                </a:solidFill>
              </a:rPr>
              <a:t>Different type of radio propagation models</a:t>
            </a:r>
          </a:p>
          <a:p>
            <a:pPr lvl="1">
              <a:buFont typeface="Arial" pitchFamily="34" charset="0"/>
              <a:buChar char="•"/>
            </a:pPr>
            <a:r>
              <a:rPr lang="el-GR" sz="2200" dirty="0" smtClean="0">
                <a:solidFill>
                  <a:schemeClr val="tx1"/>
                </a:solidFill>
              </a:rPr>
              <a:t> IEEE 802.15.4, ContikiMAC</a:t>
            </a:r>
          </a:p>
          <a:p>
            <a:pPr lvl="1">
              <a:buFont typeface="Arial" pitchFamily="34" charset="0"/>
              <a:buChar char="•"/>
            </a:pPr>
            <a:r>
              <a:rPr lang="el-GR" sz="2200" dirty="0">
                <a:solidFill>
                  <a:schemeClr val="tx1"/>
                </a:solidFill>
              </a:rPr>
              <a:t> </a:t>
            </a:r>
            <a:r>
              <a:rPr lang="el-GR" sz="2200" dirty="0" smtClean="0">
                <a:solidFill>
                  <a:schemeClr val="tx1"/>
                </a:solidFill>
              </a:rPr>
              <a:t>IPv4, IPv6, 6LoWPAN</a:t>
            </a:r>
          </a:p>
          <a:p>
            <a:pPr lvl="1">
              <a:buFont typeface="Arial" pitchFamily="34" charset="0"/>
              <a:buChar char="•"/>
            </a:pPr>
            <a:r>
              <a:rPr lang="el-GR" sz="2200" dirty="0">
                <a:solidFill>
                  <a:schemeClr val="tx1"/>
                </a:solidFill>
              </a:rPr>
              <a:t> </a:t>
            </a:r>
            <a:r>
              <a:rPr lang="el-GR" sz="2200" dirty="0" smtClean="0">
                <a:solidFill>
                  <a:schemeClr val="tx1"/>
                </a:solidFill>
              </a:rPr>
              <a:t>RPL, AODV</a:t>
            </a:r>
          </a:p>
          <a:p>
            <a:pPr lvl="1">
              <a:buFont typeface="Arial" pitchFamily="34" charset="0"/>
              <a:buChar char="•"/>
            </a:pPr>
            <a:r>
              <a:rPr lang="el-GR" sz="2200" dirty="0">
                <a:solidFill>
                  <a:schemeClr val="tx1"/>
                </a:solidFill>
              </a:rPr>
              <a:t> </a:t>
            </a:r>
            <a:r>
              <a:rPr lang="el-GR" sz="2200" dirty="0" smtClean="0">
                <a:solidFill>
                  <a:schemeClr val="tx1"/>
                </a:solidFill>
              </a:rPr>
              <a:t>TCP/UDP/ICMP</a:t>
            </a:r>
          </a:p>
          <a:p>
            <a:pPr lvl="1">
              <a:buFont typeface="Arial" pitchFamily="34" charset="0"/>
              <a:buChar char="•"/>
            </a:pPr>
            <a:r>
              <a:rPr lang="el-GR" sz="2200" dirty="0">
                <a:solidFill>
                  <a:schemeClr val="tx1"/>
                </a:solidFill>
              </a:rPr>
              <a:t> </a:t>
            </a:r>
            <a:r>
              <a:rPr lang="el-GR" sz="2200" dirty="0" smtClean="0">
                <a:solidFill>
                  <a:schemeClr val="tx1"/>
                </a:solidFill>
              </a:rPr>
              <a:t>different types of motes (Z1, Tsky, TelosB,  etc)</a:t>
            </a:r>
          </a:p>
          <a:p>
            <a:pPr algn="l"/>
            <a:r>
              <a:rPr lang="el-GR" sz="2200" dirty="0" err="1" smtClean="0">
                <a:solidFill>
                  <a:schemeClr val="tx1"/>
                </a:solidFill>
              </a:rPr>
              <a:t>Disadvantages</a:t>
            </a:r>
            <a:r>
              <a:rPr lang="el-GR" sz="2200" dirty="0" smtClean="0">
                <a:solidFill>
                  <a:schemeClr val="tx1"/>
                </a:solidFill>
              </a:rPr>
              <a:t>:</a:t>
            </a:r>
          </a:p>
          <a:p>
            <a:pPr algn="l"/>
            <a:r>
              <a:rPr lang="el-GR" sz="2200" dirty="0" err="1" smtClean="0">
                <a:solidFill>
                  <a:schemeClr val="tx1"/>
                </a:solidFill>
              </a:rPr>
              <a:t>Lack</a:t>
            </a:r>
            <a:r>
              <a:rPr lang="el-GR" sz="2200" dirty="0" smtClean="0">
                <a:solidFill>
                  <a:schemeClr val="tx1"/>
                </a:solidFill>
              </a:rPr>
              <a:t> of detailed documentation</a:t>
            </a:r>
          </a:p>
          <a:p>
            <a:pPr algn="l"/>
            <a:r>
              <a:rPr lang="el-GR" sz="2200" dirty="0" err="1" smtClean="0">
                <a:solidFill>
                  <a:schemeClr val="tx1"/>
                </a:solidFill>
              </a:rPr>
              <a:t>Performance</a:t>
            </a:r>
            <a:r>
              <a:rPr lang="el-GR" sz="2200" dirty="0" smtClean="0">
                <a:solidFill>
                  <a:schemeClr val="tx1"/>
                </a:solidFill>
              </a:rPr>
              <a:t> scalability issues when the number of motes is large</a:t>
            </a:r>
            <a:endParaRPr lang="en-US" sz="2200" dirty="0">
              <a:solidFill>
                <a:schemeClr val="tx1"/>
              </a:solidFill>
            </a:endParaRPr>
          </a:p>
        </p:txBody>
      </p:sp>
    </p:spTree>
    <p:extLst>
      <p:ext uri="{BB962C8B-B14F-4D97-AF65-F5344CB8AC3E}">
        <p14:creationId xmlns:p14="http://schemas.microsoft.com/office/powerpoint/2010/main" val="377708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buNone/>
            </a:pPr>
            <a:r>
              <a:rPr lang="en-US" sz="4400" b="1"/>
              <a:t>TinyOS </a:t>
            </a:r>
          </a:p>
        </p:txBody>
      </p:sp>
      <p:sp>
        <p:nvSpPr>
          <p:cNvPr id="3" name="Rectangle 3"/>
          <p:cNvSpPr txBox="1">
            <a:spLocks noGrp="1"/>
          </p:cNvSpPr>
          <p:nvPr>
            <p:ph idx="1"/>
          </p:nvPr>
        </p:nvSpPr>
        <p:spPr>
          <a:xfrm>
            <a:off x="0" y="1604515"/>
            <a:ext cx="10080629" cy="4525923"/>
          </a:xfrm>
        </p:spPr>
        <p:txBody>
          <a:bodyPr/>
          <a:lstStyle/>
          <a:p>
            <a:pPr lvl="0"/>
            <a:r>
              <a:rPr lang="en-US"/>
              <a:t>OS/Runtime model designed to manage the high levels of concurrency required</a:t>
            </a:r>
          </a:p>
          <a:p>
            <a:pPr lvl="0"/>
            <a:r>
              <a:rPr lang="en-US"/>
              <a:t>Gives up IP, sockets, threads</a:t>
            </a:r>
          </a:p>
          <a:p>
            <a:pPr lvl="0"/>
            <a:r>
              <a:rPr lang="en-US"/>
              <a:t>Uses state-machine based programming concepts to allow for fine grained concurrency</a:t>
            </a:r>
          </a:p>
          <a:p>
            <a:pPr lvl="0"/>
            <a:r>
              <a:rPr lang="en-US"/>
              <a:t>Provides the primitive of low-level message delivery and dispatching as building block for all distributed algorithms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Rectangle 2"/>
          <p:cNvSpPr txBox="1">
            <a:spLocks noGrp="1"/>
          </p:cNvSpPr>
          <p:nvPr>
            <p:ph type="title"/>
          </p:nvPr>
        </p:nvSpPr>
        <p:spPr>
          <a:xfrm>
            <a:off x="883035" y="208302"/>
            <a:ext cx="8229243" cy="1142643"/>
          </a:xfrm>
        </p:spPr>
        <p:txBody>
          <a:bodyPr/>
          <a:lstStyle/>
          <a:p>
            <a:pPr lvl="0">
              <a:buNone/>
            </a:pPr>
            <a:r>
              <a:rPr lang="en-US" dirty="0">
                <a:solidFill>
                  <a:srgbClr val="C0504D"/>
                </a:solidFill>
              </a:rPr>
              <a:t>Sensor node</a:t>
            </a:r>
            <a:endParaRPr lang="en-US" dirty="0"/>
          </a:p>
        </p:txBody>
      </p:sp>
      <p:sp>
        <p:nvSpPr>
          <p:cNvPr id="3" name="Rectangle 3"/>
          <p:cNvSpPr/>
          <p:nvPr/>
        </p:nvSpPr>
        <p:spPr>
          <a:xfrm>
            <a:off x="3192197" y="4871795"/>
            <a:ext cx="3276203" cy="671974"/>
          </a:xfrm>
          <a:prstGeom prst="rect">
            <a:avLst/>
          </a:prstGeom>
          <a:noFill/>
          <a:ln w="9528">
            <a:solidFill>
              <a:srgbClr val="DF2123"/>
            </a:solidFill>
            <a:prstDash val="solid"/>
            <a:miter/>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 name="Rectangle 4"/>
          <p:cNvSpPr/>
          <p:nvPr/>
        </p:nvSpPr>
        <p:spPr>
          <a:xfrm>
            <a:off x="4368271" y="4955782"/>
            <a:ext cx="1231340" cy="378781"/>
          </a:xfrm>
          <a:prstGeom prst="rect">
            <a:avLst/>
          </a:prstGeom>
          <a:noFill/>
          <a:ln>
            <a:noFill/>
            <a:prstDash val="solid"/>
          </a:ln>
        </p:spPr>
        <p:txBody>
          <a:bodyPr vert="horz" wrap="none" lIns="100794" tIns="50392" rIns="100794" bIns="50392"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Osaka"/>
              </a:rPr>
              <a:t>power unit</a:t>
            </a:r>
          </a:p>
        </p:txBody>
      </p:sp>
      <p:sp>
        <p:nvSpPr>
          <p:cNvPr id="5" name="Rectangle 5"/>
          <p:cNvSpPr/>
          <p:nvPr/>
        </p:nvSpPr>
        <p:spPr>
          <a:xfrm>
            <a:off x="1848112" y="3359853"/>
            <a:ext cx="904067" cy="655780"/>
          </a:xfrm>
          <a:prstGeom prst="rect">
            <a:avLst/>
          </a:prstGeom>
          <a:noFill/>
          <a:ln>
            <a:noFill/>
            <a:prstDash val="solid"/>
          </a:ln>
        </p:spPr>
        <p:txBody>
          <a:bodyPr vert="horz" wrap="none" lIns="100794" tIns="50392" rIns="100794" bIns="50392"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Osaka"/>
              </a:rPr>
              <a:t>sensing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Osaka"/>
              </a:rPr>
              <a:t>unit</a:t>
            </a:r>
          </a:p>
        </p:txBody>
      </p:sp>
      <p:sp>
        <p:nvSpPr>
          <p:cNvPr id="6" name="Rectangle 6"/>
          <p:cNvSpPr/>
          <p:nvPr/>
        </p:nvSpPr>
        <p:spPr>
          <a:xfrm>
            <a:off x="4151365" y="3451946"/>
            <a:ext cx="1200113" cy="655780"/>
          </a:xfrm>
          <a:prstGeom prst="rect">
            <a:avLst/>
          </a:prstGeom>
          <a:noFill/>
          <a:ln>
            <a:noFill/>
            <a:prstDash val="solid"/>
          </a:ln>
        </p:spPr>
        <p:txBody>
          <a:bodyPr vert="horz" wrap="none" lIns="100794" tIns="50392" rIns="100794" bIns="50392"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ea typeface="Osaka"/>
              </a:rPr>
              <a:t>processing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ea typeface="Osaka"/>
              </a:rPr>
              <a:t>storage</a:t>
            </a:r>
          </a:p>
        </p:txBody>
      </p:sp>
      <p:sp>
        <p:nvSpPr>
          <p:cNvPr id="7" name="Rectangle 7"/>
          <p:cNvSpPr/>
          <p:nvPr/>
        </p:nvSpPr>
        <p:spPr>
          <a:xfrm>
            <a:off x="6300389" y="3527846"/>
            <a:ext cx="1241727" cy="378781"/>
          </a:xfrm>
          <a:prstGeom prst="rect">
            <a:avLst/>
          </a:prstGeom>
          <a:noFill/>
          <a:ln>
            <a:noFill/>
            <a:prstDash val="solid"/>
          </a:ln>
        </p:spPr>
        <p:txBody>
          <a:bodyPr vert="horz" wrap="none" lIns="100794" tIns="50392" rIns="100794" bIns="50392"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Osaka"/>
              </a:rPr>
              <a:t>transceiver</a:t>
            </a:r>
          </a:p>
        </p:txBody>
      </p:sp>
      <p:sp>
        <p:nvSpPr>
          <p:cNvPr id="8" name="Rectangle 8"/>
          <p:cNvSpPr/>
          <p:nvPr/>
        </p:nvSpPr>
        <p:spPr>
          <a:xfrm>
            <a:off x="1596103" y="3191859"/>
            <a:ext cx="1764106" cy="1175945"/>
          </a:xfrm>
          <a:prstGeom prst="rect">
            <a:avLst/>
          </a:prstGeom>
          <a:noFill/>
          <a:ln w="9528">
            <a:solidFill>
              <a:srgbClr val="DF2123"/>
            </a:solidFill>
            <a:prstDash val="solid"/>
            <a:miter/>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9" name="Rectangle 9"/>
          <p:cNvSpPr/>
          <p:nvPr/>
        </p:nvSpPr>
        <p:spPr>
          <a:xfrm>
            <a:off x="3948242" y="3191859"/>
            <a:ext cx="1848112" cy="1175945"/>
          </a:xfrm>
          <a:prstGeom prst="rect">
            <a:avLst/>
          </a:prstGeom>
          <a:noFill/>
          <a:ln w="9528">
            <a:solidFill>
              <a:srgbClr val="DF2123"/>
            </a:solidFill>
            <a:prstDash val="solid"/>
            <a:miter/>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0" name="Rectangle 10"/>
          <p:cNvSpPr/>
          <p:nvPr/>
        </p:nvSpPr>
        <p:spPr>
          <a:xfrm>
            <a:off x="6216383" y="3191859"/>
            <a:ext cx="1848112" cy="1175945"/>
          </a:xfrm>
          <a:prstGeom prst="rect">
            <a:avLst/>
          </a:prstGeom>
          <a:noFill/>
          <a:ln w="9528">
            <a:solidFill>
              <a:srgbClr val="DF2123"/>
            </a:solidFill>
            <a:prstDash val="solid"/>
            <a:miter/>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1" name="Line 11"/>
          <p:cNvSpPr/>
          <p:nvPr/>
        </p:nvSpPr>
        <p:spPr>
          <a:xfrm flipH="1" flipV="1">
            <a:off x="2856174" y="4367814"/>
            <a:ext cx="756044" cy="50398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a:solidFill>
              <a:srgbClr val="DF2123"/>
            </a:solidFill>
            <a:prstDash val="solid"/>
            <a:round/>
            <a:tailEnd type="arrow"/>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2" name="Line 12"/>
          <p:cNvSpPr/>
          <p:nvPr/>
        </p:nvSpPr>
        <p:spPr>
          <a:xfrm flipV="1">
            <a:off x="4872298" y="4367814"/>
            <a:ext cx="0" cy="50398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a:solidFill>
              <a:srgbClr val="DF2123"/>
            </a:solidFill>
            <a:prstDash val="solid"/>
            <a:round/>
            <a:tailEnd type="arrow"/>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3" name="Line 13"/>
          <p:cNvSpPr/>
          <p:nvPr/>
        </p:nvSpPr>
        <p:spPr>
          <a:xfrm flipV="1">
            <a:off x="6216383" y="4367814"/>
            <a:ext cx="840050" cy="50398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a:solidFill>
              <a:srgbClr val="DF2123"/>
            </a:solidFill>
            <a:prstDash val="solid"/>
            <a:round/>
            <a:tailEnd type="arrow"/>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4" name="Line 14"/>
          <p:cNvSpPr/>
          <p:nvPr/>
        </p:nvSpPr>
        <p:spPr>
          <a:xfrm>
            <a:off x="3360209" y="3779836"/>
            <a:ext cx="58803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DF2123"/>
            </a:solidFill>
            <a:prstDash val="solid"/>
            <a:round/>
            <a:headEnd type="arrow"/>
            <a:tailEnd type="arrow"/>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5" name="Line 15"/>
          <p:cNvSpPr/>
          <p:nvPr/>
        </p:nvSpPr>
        <p:spPr>
          <a:xfrm>
            <a:off x="5796363" y="3863833"/>
            <a:ext cx="42002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DF2123"/>
            </a:solidFill>
            <a:prstDash val="solid"/>
            <a:round/>
            <a:headEnd type="arrow"/>
            <a:tailEnd type="arrow"/>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6" name="Rectangle 16"/>
          <p:cNvSpPr/>
          <p:nvPr/>
        </p:nvSpPr>
        <p:spPr>
          <a:xfrm>
            <a:off x="1848112" y="2099910"/>
            <a:ext cx="2520159" cy="671974"/>
          </a:xfrm>
          <a:prstGeom prst="rect">
            <a:avLst/>
          </a:prstGeom>
          <a:noFill/>
          <a:ln w="9528">
            <a:solidFill>
              <a:srgbClr val="800080"/>
            </a:solidFill>
            <a:custDash>
              <a:ds d="299906" sp="299906"/>
            </a:custDash>
            <a:miter/>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7" name="Rectangle 17"/>
          <p:cNvSpPr/>
          <p:nvPr/>
        </p:nvSpPr>
        <p:spPr>
          <a:xfrm>
            <a:off x="4872298" y="2099910"/>
            <a:ext cx="2520159" cy="671974"/>
          </a:xfrm>
          <a:prstGeom prst="rect">
            <a:avLst/>
          </a:prstGeom>
          <a:noFill/>
          <a:ln w="9528">
            <a:solidFill>
              <a:srgbClr val="800080"/>
            </a:solidFill>
            <a:custDash>
              <a:ds d="299906" sp="299906"/>
            </a:custDash>
            <a:miter/>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8" name="Rectangle 18"/>
          <p:cNvSpPr/>
          <p:nvPr/>
        </p:nvSpPr>
        <p:spPr>
          <a:xfrm>
            <a:off x="5460339" y="2183907"/>
            <a:ext cx="971394" cy="378781"/>
          </a:xfrm>
          <a:prstGeom prst="rect">
            <a:avLst/>
          </a:prstGeom>
          <a:noFill/>
          <a:ln>
            <a:noFill/>
            <a:prstDash val="solid"/>
          </a:ln>
        </p:spPr>
        <p:txBody>
          <a:bodyPr vert="horz" wrap="none" lIns="100794" tIns="50392" rIns="100794" bIns="50392"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Osaka"/>
              </a:rPr>
              <a:t>mobility</a:t>
            </a:r>
          </a:p>
        </p:txBody>
      </p:sp>
      <p:sp>
        <p:nvSpPr>
          <p:cNvPr id="19" name="Rectangle 19"/>
          <p:cNvSpPr/>
          <p:nvPr/>
        </p:nvSpPr>
        <p:spPr>
          <a:xfrm>
            <a:off x="1935620" y="2119158"/>
            <a:ext cx="1260061" cy="378781"/>
          </a:xfrm>
          <a:prstGeom prst="rect">
            <a:avLst/>
          </a:prstGeom>
          <a:noFill/>
          <a:ln>
            <a:noFill/>
            <a:prstDash val="solid"/>
          </a:ln>
        </p:spPr>
        <p:txBody>
          <a:bodyPr vert="horz" wrap="none" lIns="100794" tIns="50392" rIns="100794" bIns="50392"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Osaka"/>
              </a:rPr>
              <a:t>localization</a:t>
            </a:r>
          </a:p>
        </p:txBody>
      </p:sp>
      <p:sp>
        <p:nvSpPr>
          <p:cNvPr id="20" name="Rectangle 20"/>
          <p:cNvSpPr/>
          <p:nvPr/>
        </p:nvSpPr>
        <p:spPr>
          <a:xfrm>
            <a:off x="3444215" y="6383728"/>
            <a:ext cx="2109657" cy="378781"/>
          </a:xfrm>
          <a:prstGeom prst="rect">
            <a:avLst/>
          </a:prstGeom>
          <a:noFill/>
          <a:ln>
            <a:noFill/>
            <a:prstDash val="solid"/>
          </a:ln>
        </p:spPr>
        <p:txBody>
          <a:bodyPr vert="horz" wrap="none" lIns="100794" tIns="50392" rIns="100794" bIns="50392"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Osaka"/>
              </a:rPr>
              <a:t>energy scaravenging</a:t>
            </a:r>
          </a:p>
        </p:txBody>
      </p:sp>
      <p:sp>
        <p:nvSpPr>
          <p:cNvPr id="21" name="Rectangle 21"/>
          <p:cNvSpPr/>
          <p:nvPr/>
        </p:nvSpPr>
        <p:spPr>
          <a:xfrm>
            <a:off x="3108191" y="6131737"/>
            <a:ext cx="3528221" cy="923955"/>
          </a:xfrm>
          <a:prstGeom prst="rect">
            <a:avLst/>
          </a:prstGeom>
          <a:noFill/>
          <a:ln w="9528">
            <a:solidFill>
              <a:srgbClr val="800080"/>
            </a:solidFill>
            <a:custDash>
              <a:ds d="299906" sp="299906"/>
            </a:custDash>
            <a:miter/>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2" name="Line 22"/>
          <p:cNvSpPr/>
          <p:nvPr/>
        </p:nvSpPr>
        <p:spPr>
          <a:xfrm flipV="1">
            <a:off x="3780230" y="2771884"/>
            <a:ext cx="0" cy="209991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a:solidFill>
              <a:srgbClr val="800080"/>
            </a:solidFill>
            <a:prstDash val="solid"/>
            <a:round/>
            <a:tailEnd type="arrow"/>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3" name="Line 23"/>
          <p:cNvSpPr/>
          <p:nvPr/>
        </p:nvSpPr>
        <p:spPr>
          <a:xfrm flipV="1">
            <a:off x="5964366" y="2771884"/>
            <a:ext cx="0" cy="209991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a:solidFill>
              <a:srgbClr val="800080"/>
            </a:solidFill>
            <a:prstDash val="solid"/>
            <a:round/>
            <a:tailEnd type="arrow"/>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4" name="Line 24"/>
          <p:cNvSpPr/>
          <p:nvPr/>
        </p:nvSpPr>
        <p:spPr>
          <a:xfrm flipV="1">
            <a:off x="5460339" y="2771884"/>
            <a:ext cx="0" cy="41998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a:solidFill>
              <a:srgbClr val="800080"/>
            </a:solidFill>
            <a:prstDash val="solid"/>
            <a:round/>
            <a:tailEnd type="arrow"/>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5" name="Line 25"/>
          <p:cNvSpPr/>
          <p:nvPr/>
        </p:nvSpPr>
        <p:spPr>
          <a:xfrm>
            <a:off x="4200259" y="2771884"/>
            <a:ext cx="0" cy="41998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a:solidFill>
              <a:srgbClr val="800080"/>
            </a:solidFill>
            <a:prstDash val="solid"/>
            <a:round/>
            <a:tailEnd type="arrow"/>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6" name="Line 26"/>
          <p:cNvSpPr/>
          <p:nvPr/>
        </p:nvSpPr>
        <p:spPr>
          <a:xfrm flipV="1">
            <a:off x="4872298" y="5543760"/>
            <a:ext cx="0" cy="5879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a:solidFill>
              <a:srgbClr val="800080"/>
            </a:solidFill>
            <a:prstDash val="solid"/>
            <a:round/>
            <a:tailEnd type="arrow"/>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915720" y="0"/>
            <a:ext cx="1910410" cy="1259942"/>
          </a:xfrm>
        </p:spPr>
        <p:txBody>
          <a:bodyPr/>
          <a:lstStyle/>
          <a:p>
            <a:pPr lvl="0">
              <a:buNone/>
            </a:pPr>
            <a:r>
              <a:rPr lang="en-US" sz="4400" b="1" dirty="0" err="1">
                <a:latin typeface="Calibri" pitchFamily="34"/>
              </a:rPr>
              <a:t>TinyOS</a:t>
            </a:r>
            <a:endParaRPr lang="en-US" sz="4400" b="1" dirty="0">
              <a:latin typeface="Calibri" pitchFamily="34"/>
            </a:endParaRPr>
          </a:p>
        </p:txBody>
      </p:sp>
      <p:sp>
        <p:nvSpPr>
          <p:cNvPr id="3" name="Rectangle 3"/>
          <p:cNvSpPr txBox="1">
            <a:spLocks noGrp="1"/>
          </p:cNvSpPr>
          <p:nvPr>
            <p:ph idx="1"/>
          </p:nvPr>
        </p:nvSpPr>
        <p:spPr>
          <a:xfrm>
            <a:off x="0" y="1763923"/>
            <a:ext cx="9240569" cy="5291769"/>
          </a:xfrm>
        </p:spPr>
        <p:txBody>
          <a:bodyPr/>
          <a:lstStyle/>
          <a:p>
            <a:pPr lvl="0">
              <a:buSzPct val="100000"/>
              <a:buFont typeface="Arial" pitchFamily="34" charset="0"/>
              <a:buChar char="•"/>
            </a:pPr>
            <a:r>
              <a:rPr lang="en-US" sz="2400" dirty="0">
                <a:latin typeface="Calibri" pitchFamily="34"/>
              </a:rPr>
              <a:t>Event-driven programming model instead of multithreading</a:t>
            </a:r>
          </a:p>
          <a:p>
            <a:pPr lvl="0">
              <a:buSzPct val="100000"/>
              <a:buFont typeface="Arial" pitchFamily="34" charset="0"/>
              <a:buChar char="•"/>
            </a:pPr>
            <a:r>
              <a:rPr lang="en-US" sz="2400" dirty="0" err="1">
                <a:latin typeface="Calibri" pitchFamily="34"/>
              </a:rPr>
              <a:t>TinyOS</a:t>
            </a:r>
            <a:r>
              <a:rPr lang="en-US" sz="2400" dirty="0">
                <a:latin typeface="Calibri" pitchFamily="34"/>
              </a:rPr>
              <a:t> and its programs written in </a:t>
            </a:r>
            <a:r>
              <a:rPr lang="en-US" sz="2400" dirty="0" err="1">
                <a:latin typeface="Calibri" pitchFamily="34"/>
              </a:rPr>
              <a:t>nesC</a:t>
            </a:r>
            <a:r>
              <a:rPr lang="en-US" sz="2400" dirty="0">
                <a:latin typeface="Calibri" pitchFamily="34"/>
              </a:rPr>
              <a:t> </a:t>
            </a:r>
          </a:p>
        </p:txBody>
      </p:sp>
      <p:sp>
        <p:nvSpPr>
          <p:cNvPr id="4" name="AutoShape 7"/>
          <p:cNvSpPr/>
          <p:nvPr/>
        </p:nvSpPr>
        <p:spPr>
          <a:xfrm>
            <a:off x="2446650" y="5141278"/>
            <a:ext cx="5460339" cy="1776176"/>
          </a:xfrm>
          <a:custGeom>
            <a:avLst>
              <a:gd name="f8" fmla="val 23421"/>
            </a:avLst>
            <a:gdLst>
              <a:gd name="f1" fmla="val 10800000"/>
              <a:gd name="f2" fmla="val 5400000"/>
              <a:gd name="f3" fmla="val 180"/>
              <a:gd name="f4" fmla="val w"/>
              <a:gd name="f5" fmla="val h"/>
              <a:gd name="f6" fmla="val ss"/>
              <a:gd name="f7" fmla="val 0"/>
              <a:gd name="f8" fmla="val 2342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min f44 f43"/>
              <a:gd name="f48" fmla="*/ f47 f17 1"/>
              <a:gd name="f49" fmla="*/ f48 1 100000"/>
              <a:gd name="f50" fmla="+- f41 0 f49"/>
              <a:gd name="f51" fmla="+- f49 f41 0"/>
              <a:gd name="f52" fmla="+- f40 0 f49"/>
              <a:gd name="f53" fmla="+- f49 f40 0"/>
              <a:gd name="f54" fmla="*/ f49 f37 1"/>
              <a:gd name="f55" fmla="*/ f50 1 2"/>
              <a:gd name="f56" fmla="*/ f51 1 2"/>
              <a:gd name="f57" fmla="*/ f52 1 2"/>
              <a:gd name="f58" fmla="*/ f53 1 2"/>
              <a:gd name="f59" fmla="*/ f52 f37 1"/>
              <a:gd name="f60" fmla="*/ f50 f37 1"/>
              <a:gd name="f61" fmla="*/ f58 f37 1"/>
              <a:gd name="f62" fmla="*/ f57 f37 1"/>
              <a:gd name="f63" fmla="*/ f56 f37 1"/>
              <a:gd name="f64" fmla="*/ f55 f37 1"/>
            </a:gdLst>
            <a:ahLst/>
            <a:cxnLst>
              <a:cxn ang="3cd4">
                <a:pos x="hc" y="t"/>
              </a:cxn>
              <a:cxn ang="0">
                <a:pos x="r" y="vc"/>
              </a:cxn>
              <a:cxn ang="cd4">
                <a:pos x="hc" y="b"/>
              </a:cxn>
              <a:cxn ang="cd2">
                <a:pos x="l" y="vc"/>
              </a:cxn>
              <a:cxn ang="f33">
                <a:pos x="f61" y="f42"/>
              </a:cxn>
              <a:cxn ang="f33">
                <a:pos x="f62" y="f54"/>
              </a:cxn>
              <a:cxn ang="f34">
                <a:pos x="f42" y="f63"/>
              </a:cxn>
              <a:cxn ang="f35">
                <a:pos x="f62" y="f45"/>
              </a:cxn>
              <a:cxn ang="f36">
                <a:pos x="f59" y="f63"/>
              </a:cxn>
              <a:cxn ang="f36">
                <a:pos x="f46" y="f64"/>
              </a:cxn>
            </a:cxnLst>
            <a:rect l="f42" t="f54" r="f59" b="f45"/>
            <a:pathLst>
              <a:path stroke="0">
                <a:moveTo>
                  <a:pt x="f42" y="f54"/>
                </a:moveTo>
                <a:lnTo>
                  <a:pt x="f59" y="f54"/>
                </a:lnTo>
                <a:lnTo>
                  <a:pt x="f59" y="f45"/>
                </a:lnTo>
                <a:lnTo>
                  <a:pt x="f42" y="f45"/>
                </a:lnTo>
                <a:close/>
              </a:path>
              <a:path stroke="0">
                <a:moveTo>
                  <a:pt x="f59" y="f54"/>
                </a:moveTo>
                <a:lnTo>
                  <a:pt x="f46" y="f42"/>
                </a:lnTo>
                <a:lnTo>
                  <a:pt x="f46" y="f60"/>
                </a:lnTo>
                <a:lnTo>
                  <a:pt x="f59" y="f45"/>
                </a:lnTo>
                <a:close/>
              </a:path>
              <a:path stroke="0">
                <a:moveTo>
                  <a:pt x="f42" y="f54"/>
                </a:moveTo>
                <a:lnTo>
                  <a:pt x="f54" y="f42"/>
                </a:lnTo>
                <a:lnTo>
                  <a:pt x="f46" y="f42"/>
                </a:lnTo>
                <a:lnTo>
                  <a:pt x="f59" y="f54"/>
                </a:lnTo>
                <a:close/>
              </a:path>
              <a:path fill="none">
                <a:moveTo>
                  <a:pt x="f42" y="f54"/>
                </a:moveTo>
                <a:lnTo>
                  <a:pt x="f54" y="f42"/>
                </a:lnTo>
                <a:lnTo>
                  <a:pt x="f46" y="f42"/>
                </a:lnTo>
                <a:lnTo>
                  <a:pt x="f46" y="f60"/>
                </a:lnTo>
                <a:lnTo>
                  <a:pt x="f59" y="f45"/>
                </a:lnTo>
                <a:lnTo>
                  <a:pt x="f42" y="f45"/>
                </a:lnTo>
                <a:close/>
                <a:moveTo>
                  <a:pt x="f42" y="f54"/>
                </a:moveTo>
                <a:lnTo>
                  <a:pt x="f59" y="f54"/>
                </a:lnTo>
                <a:lnTo>
                  <a:pt x="f46" y="f42"/>
                </a:lnTo>
                <a:moveTo>
                  <a:pt x="f59" y="f54"/>
                </a:moveTo>
                <a:lnTo>
                  <a:pt x="f59" y="f45"/>
                </a:lnTo>
              </a:path>
            </a:pathLst>
          </a:custGeom>
          <a:solidFill>
            <a:srgbClr val="FFCC99"/>
          </a:solidFill>
          <a:ln w="9528">
            <a:solidFill>
              <a:srgbClr val="000000"/>
            </a:solidFill>
            <a:prstDash val="solid"/>
            <a:miter/>
          </a:ln>
        </p:spPr>
        <p:txBody>
          <a:bodyPr vert="horz" wrap="none" lIns="100794" tIns="50392" rIns="100794" bIns="50392"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Times New Roman" pitchFamily="18"/>
                <a:ea typeface="宋体"/>
              </a:rPr>
              <a:t>Communication</a:t>
            </a:r>
          </a:p>
        </p:txBody>
      </p:sp>
      <p:sp>
        <p:nvSpPr>
          <p:cNvPr id="5" name="AutoShape 8"/>
          <p:cNvSpPr/>
          <p:nvPr/>
        </p:nvSpPr>
        <p:spPr>
          <a:xfrm>
            <a:off x="2446650" y="4817543"/>
            <a:ext cx="1820113" cy="1777922"/>
          </a:xfrm>
          <a:custGeom>
            <a:avLst>
              <a:gd name="f8" fmla="val 25000"/>
            </a:avLst>
            <a:gdLst>
              <a:gd name="f1" fmla="val 10800000"/>
              <a:gd name="f2" fmla="val 5400000"/>
              <a:gd name="f3" fmla="val 180"/>
              <a:gd name="f4" fmla="val w"/>
              <a:gd name="f5" fmla="val h"/>
              <a:gd name="f6" fmla="val ss"/>
              <a:gd name="f7" fmla="val 0"/>
              <a:gd name="f8" fmla="val 25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min f44 f43"/>
              <a:gd name="f48" fmla="*/ f47 f17 1"/>
              <a:gd name="f49" fmla="*/ f48 1 100000"/>
              <a:gd name="f50" fmla="+- f41 0 f49"/>
              <a:gd name="f51" fmla="+- f49 f41 0"/>
              <a:gd name="f52" fmla="+- f40 0 f49"/>
              <a:gd name="f53" fmla="+- f49 f40 0"/>
              <a:gd name="f54" fmla="*/ f49 f37 1"/>
              <a:gd name="f55" fmla="*/ f50 1 2"/>
              <a:gd name="f56" fmla="*/ f51 1 2"/>
              <a:gd name="f57" fmla="*/ f52 1 2"/>
              <a:gd name="f58" fmla="*/ f53 1 2"/>
              <a:gd name="f59" fmla="*/ f52 f37 1"/>
              <a:gd name="f60" fmla="*/ f50 f37 1"/>
              <a:gd name="f61" fmla="*/ f58 f37 1"/>
              <a:gd name="f62" fmla="*/ f57 f37 1"/>
              <a:gd name="f63" fmla="*/ f56 f37 1"/>
              <a:gd name="f64" fmla="*/ f55 f37 1"/>
            </a:gdLst>
            <a:ahLst/>
            <a:cxnLst>
              <a:cxn ang="3cd4">
                <a:pos x="hc" y="t"/>
              </a:cxn>
              <a:cxn ang="0">
                <a:pos x="r" y="vc"/>
              </a:cxn>
              <a:cxn ang="cd4">
                <a:pos x="hc" y="b"/>
              </a:cxn>
              <a:cxn ang="cd2">
                <a:pos x="l" y="vc"/>
              </a:cxn>
              <a:cxn ang="f33">
                <a:pos x="f61" y="f42"/>
              </a:cxn>
              <a:cxn ang="f33">
                <a:pos x="f62" y="f54"/>
              </a:cxn>
              <a:cxn ang="f34">
                <a:pos x="f42" y="f63"/>
              </a:cxn>
              <a:cxn ang="f35">
                <a:pos x="f62" y="f45"/>
              </a:cxn>
              <a:cxn ang="f36">
                <a:pos x="f59" y="f63"/>
              </a:cxn>
              <a:cxn ang="f36">
                <a:pos x="f46" y="f64"/>
              </a:cxn>
            </a:cxnLst>
            <a:rect l="f42" t="f54" r="f59" b="f45"/>
            <a:pathLst>
              <a:path stroke="0">
                <a:moveTo>
                  <a:pt x="f42" y="f54"/>
                </a:moveTo>
                <a:lnTo>
                  <a:pt x="f59" y="f54"/>
                </a:lnTo>
                <a:lnTo>
                  <a:pt x="f59" y="f45"/>
                </a:lnTo>
                <a:lnTo>
                  <a:pt x="f42" y="f45"/>
                </a:lnTo>
                <a:close/>
              </a:path>
              <a:path stroke="0">
                <a:moveTo>
                  <a:pt x="f59" y="f54"/>
                </a:moveTo>
                <a:lnTo>
                  <a:pt x="f46" y="f42"/>
                </a:lnTo>
                <a:lnTo>
                  <a:pt x="f46" y="f60"/>
                </a:lnTo>
                <a:lnTo>
                  <a:pt x="f59" y="f45"/>
                </a:lnTo>
                <a:close/>
              </a:path>
              <a:path stroke="0">
                <a:moveTo>
                  <a:pt x="f42" y="f54"/>
                </a:moveTo>
                <a:lnTo>
                  <a:pt x="f54" y="f42"/>
                </a:lnTo>
                <a:lnTo>
                  <a:pt x="f46" y="f42"/>
                </a:lnTo>
                <a:lnTo>
                  <a:pt x="f59" y="f54"/>
                </a:lnTo>
                <a:close/>
              </a:path>
              <a:path fill="none">
                <a:moveTo>
                  <a:pt x="f42" y="f54"/>
                </a:moveTo>
                <a:lnTo>
                  <a:pt x="f54" y="f42"/>
                </a:lnTo>
                <a:lnTo>
                  <a:pt x="f46" y="f42"/>
                </a:lnTo>
                <a:lnTo>
                  <a:pt x="f46" y="f60"/>
                </a:lnTo>
                <a:lnTo>
                  <a:pt x="f59" y="f45"/>
                </a:lnTo>
                <a:lnTo>
                  <a:pt x="f42" y="f45"/>
                </a:lnTo>
                <a:close/>
                <a:moveTo>
                  <a:pt x="f42" y="f54"/>
                </a:moveTo>
                <a:lnTo>
                  <a:pt x="f59" y="f54"/>
                </a:lnTo>
                <a:lnTo>
                  <a:pt x="f46" y="f42"/>
                </a:lnTo>
                <a:moveTo>
                  <a:pt x="f59" y="f54"/>
                </a:moveTo>
                <a:lnTo>
                  <a:pt x="f59" y="f45"/>
                </a:lnTo>
              </a:path>
            </a:pathLst>
          </a:custGeom>
          <a:solidFill>
            <a:srgbClr val="CCFFCC"/>
          </a:solidFill>
          <a:ln w="9528">
            <a:solidFill>
              <a:srgbClr val="000000"/>
            </a:solidFill>
            <a:prstDash val="solid"/>
            <a:miter/>
          </a:ln>
        </p:spPr>
        <p:txBody>
          <a:bodyPr vert="horz" wrap="none" lIns="100794" tIns="50392" rIns="100794" bIns="50392"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Times New Roman" pitchFamily="18"/>
                <a:ea typeface="宋体"/>
              </a:rPr>
              <a:t>Actuating</a:t>
            </a:r>
          </a:p>
        </p:txBody>
      </p:sp>
      <p:sp>
        <p:nvSpPr>
          <p:cNvPr id="6" name="AutoShape 9"/>
          <p:cNvSpPr/>
          <p:nvPr/>
        </p:nvSpPr>
        <p:spPr>
          <a:xfrm>
            <a:off x="3797731" y="4817543"/>
            <a:ext cx="1820113" cy="1777922"/>
          </a:xfrm>
          <a:custGeom>
            <a:avLst>
              <a:gd name="f8" fmla="val 25000"/>
            </a:avLst>
            <a:gdLst>
              <a:gd name="f1" fmla="val 10800000"/>
              <a:gd name="f2" fmla="val 5400000"/>
              <a:gd name="f3" fmla="val 180"/>
              <a:gd name="f4" fmla="val w"/>
              <a:gd name="f5" fmla="val h"/>
              <a:gd name="f6" fmla="val ss"/>
              <a:gd name="f7" fmla="val 0"/>
              <a:gd name="f8" fmla="val 25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min f44 f43"/>
              <a:gd name="f48" fmla="*/ f47 f17 1"/>
              <a:gd name="f49" fmla="*/ f48 1 100000"/>
              <a:gd name="f50" fmla="+- f41 0 f49"/>
              <a:gd name="f51" fmla="+- f49 f41 0"/>
              <a:gd name="f52" fmla="+- f40 0 f49"/>
              <a:gd name="f53" fmla="+- f49 f40 0"/>
              <a:gd name="f54" fmla="*/ f49 f37 1"/>
              <a:gd name="f55" fmla="*/ f50 1 2"/>
              <a:gd name="f56" fmla="*/ f51 1 2"/>
              <a:gd name="f57" fmla="*/ f52 1 2"/>
              <a:gd name="f58" fmla="*/ f53 1 2"/>
              <a:gd name="f59" fmla="*/ f52 f37 1"/>
              <a:gd name="f60" fmla="*/ f50 f37 1"/>
              <a:gd name="f61" fmla="*/ f58 f37 1"/>
              <a:gd name="f62" fmla="*/ f57 f37 1"/>
              <a:gd name="f63" fmla="*/ f56 f37 1"/>
              <a:gd name="f64" fmla="*/ f55 f37 1"/>
            </a:gdLst>
            <a:ahLst/>
            <a:cxnLst>
              <a:cxn ang="3cd4">
                <a:pos x="hc" y="t"/>
              </a:cxn>
              <a:cxn ang="0">
                <a:pos x="r" y="vc"/>
              </a:cxn>
              <a:cxn ang="cd4">
                <a:pos x="hc" y="b"/>
              </a:cxn>
              <a:cxn ang="cd2">
                <a:pos x="l" y="vc"/>
              </a:cxn>
              <a:cxn ang="f33">
                <a:pos x="f61" y="f42"/>
              </a:cxn>
              <a:cxn ang="f33">
                <a:pos x="f62" y="f54"/>
              </a:cxn>
              <a:cxn ang="f34">
                <a:pos x="f42" y="f63"/>
              </a:cxn>
              <a:cxn ang="f35">
                <a:pos x="f62" y="f45"/>
              </a:cxn>
              <a:cxn ang="f36">
                <a:pos x="f59" y="f63"/>
              </a:cxn>
              <a:cxn ang="f36">
                <a:pos x="f46" y="f64"/>
              </a:cxn>
            </a:cxnLst>
            <a:rect l="f42" t="f54" r="f59" b="f45"/>
            <a:pathLst>
              <a:path stroke="0">
                <a:moveTo>
                  <a:pt x="f42" y="f54"/>
                </a:moveTo>
                <a:lnTo>
                  <a:pt x="f59" y="f54"/>
                </a:lnTo>
                <a:lnTo>
                  <a:pt x="f59" y="f45"/>
                </a:lnTo>
                <a:lnTo>
                  <a:pt x="f42" y="f45"/>
                </a:lnTo>
                <a:close/>
              </a:path>
              <a:path stroke="0">
                <a:moveTo>
                  <a:pt x="f59" y="f54"/>
                </a:moveTo>
                <a:lnTo>
                  <a:pt x="f46" y="f42"/>
                </a:lnTo>
                <a:lnTo>
                  <a:pt x="f46" y="f60"/>
                </a:lnTo>
                <a:lnTo>
                  <a:pt x="f59" y="f45"/>
                </a:lnTo>
                <a:close/>
              </a:path>
              <a:path stroke="0">
                <a:moveTo>
                  <a:pt x="f42" y="f54"/>
                </a:moveTo>
                <a:lnTo>
                  <a:pt x="f54" y="f42"/>
                </a:lnTo>
                <a:lnTo>
                  <a:pt x="f46" y="f42"/>
                </a:lnTo>
                <a:lnTo>
                  <a:pt x="f59" y="f54"/>
                </a:lnTo>
                <a:close/>
              </a:path>
              <a:path fill="none">
                <a:moveTo>
                  <a:pt x="f42" y="f54"/>
                </a:moveTo>
                <a:lnTo>
                  <a:pt x="f54" y="f42"/>
                </a:lnTo>
                <a:lnTo>
                  <a:pt x="f46" y="f42"/>
                </a:lnTo>
                <a:lnTo>
                  <a:pt x="f46" y="f60"/>
                </a:lnTo>
                <a:lnTo>
                  <a:pt x="f59" y="f45"/>
                </a:lnTo>
                <a:lnTo>
                  <a:pt x="f42" y="f45"/>
                </a:lnTo>
                <a:close/>
                <a:moveTo>
                  <a:pt x="f42" y="f54"/>
                </a:moveTo>
                <a:lnTo>
                  <a:pt x="f59" y="f54"/>
                </a:lnTo>
                <a:lnTo>
                  <a:pt x="f46" y="f42"/>
                </a:lnTo>
                <a:moveTo>
                  <a:pt x="f59" y="f54"/>
                </a:moveTo>
                <a:lnTo>
                  <a:pt x="f59" y="f45"/>
                </a:lnTo>
              </a:path>
            </a:pathLst>
          </a:custGeom>
          <a:solidFill>
            <a:srgbClr val="CCFFCC"/>
          </a:solidFill>
          <a:ln w="9528">
            <a:solidFill>
              <a:srgbClr val="000000"/>
            </a:solidFill>
            <a:prstDash val="solid"/>
            <a:miter/>
          </a:ln>
        </p:spPr>
        <p:txBody>
          <a:bodyPr vert="horz" wrap="none" lIns="100794" tIns="50392" rIns="100794" bIns="50392"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Times New Roman" pitchFamily="18"/>
                <a:ea typeface="宋体"/>
              </a:rPr>
              <a:t>Sensing</a:t>
            </a:r>
          </a:p>
        </p:txBody>
      </p:sp>
      <p:sp>
        <p:nvSpPr>
          <p:cNvPr id="7" name="AutoShape 10"/>
          <p:cNvSpPr/>
          <p:nvPr/>
        </p:nvSpPr>
        <p:spPr>
          <a:xfrm>
            <a:off x="5147066" y="4817543"/>
            <a:ext cx="2759924" cy="1777922"/>
          </a:xfrm>
          <a:custGeom>
            <a:avLst>
              <a:gd name="f8" fmla="val 23421"/>
            </a:avLst>
            <a:gdLst>
              <a:gd name="f1" fmla="val 10800000"/>
              <a:gd name="f2" fmla="val 5400000"/>
              <a:gd name="f3" fmla="val 180"/>
              <a:gd name="f4" fmla="val w"/>
              <a:gd name="f5" fmla="val h"/>
              <a:gd name="f6" fmla="val ss"/>
              <a:gd name="f7" fmla="val 0"/>
              <a:gd name="f8" fmla="val 2342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min f44 f43"/>
              <a:gd name="f48" fmla="*/ f47 f17 1"/>
              <a:gd name="f49" fmla="*/ f48 1 100000"/>
              <a:gd name="f50" fmla="+- f41 0 f49"/>
              <a:gd name="f51" fmla="+- f49 f41 0"/>
              <a:gd name="f52" fmla="+- f40 0 f49"/>
              <a:gd name="f53" fmla="+- f49 f40 0"/>
              <a:gd name="f54" fmla="*/ f49 f37 1"/>
              <a:gd name="f55" fmla="*/ f50 1 2"/>
              <a:gd name="f56" fmla="*/ f51 1 2"/>
              <a:gd name="f57" fmla="*/ f52 1 2"/>
              <a:gd name="f58" fmla="*/ f53 1 2"/>
              <a:gd name="f59" fmla="*/ f52 f37 1"/>
              <a:gd name="f60" fmla="*/ f50 f37 1"/>
              <a:gd name="f61" fmla="*/ f58 f37 1"/>
              <a:gd name="f62" fmla="*/ f57 f37 1"/>
              <a:gd name="f63" fmla="*/ f56 f37 1"/>
              <a:gd name="f64" fmla="*/ f55 f37 1"/>
            </a:gdLst>
            <a:ahLst/>
            <a:cxnLst>
              <a:cxn ang="3cd4">
                <a:pos x="hc" y="t"/>
              </a:cxn>
              <a:cxn ang="0">
                <a:pos x="r" y="vc"/>
              </a:cxn>
              <a:cxn ang="cd4">
                <a:pos x="hc" y="b"/>
              </a:cxn>
              <a:cxn ang="cd2">
                <a:pos x="l" y="vc"/>
              </a:cxn>
              <a:cxn ang="f33">
                <a:pos x="f61" y="f42"/>
              </a:cxn>
              <a:cxn ang="f33">
                <a:pos x="f62" y="f54"/>
              </a:cxn>
              <a:cxn ang="f34">
                <a:pos x="f42" y="f63"/>
              </a:cxn>
              <a:cxn ang="f35">
                <a:pos x="f62" y="f45"/>
              </a:cxn>
              <a:cxn ang="f36">
                <a:pos x="f59" y="f63"/>
              </a:cxn>
              <a:cxn ang="f36">
                <a:pos x="f46" y="f64"/>
              </a:cxn>
            </a:cxnLst>
            <a:rect l="f42" t="f54" r="f59" b="f45"/>
            <a:pathLst>
              <a:path stroke="0">
                <a:moveTo>
                  <a:pt x="f42" y="f54"/>
                </a:moveTo>
                <a:lnTo>
                  <a:pt x="f59" y="f54"/>
                </a:lnTo>
                <a:lnTo>
                  <a:pt x="f59" y="f45"/>
                </a:lnTo>
                <a:lnTo>
                  <a:pt x="f42" y="f45"/>
                </a:lnTo>
                <a:close/>
              </a:path>
              <a:path stroke="0">
                <a:moveTo>
                  <a:pt x="f59" y="f54"/>
                </a:moveTo>
                <a:lnTo>
                  <a:pt x="f46" y="f42"/>
                </a:lnTo>
                <a:lnTo>
                  <a:pt x="f46" y="f60"/>
                </a:lnTo>
                <a:lnTo>
                  <a:pt x="f59" y="f45"/>
                </a:lnTo>
                <a:close/>
              </a:path>
              <a:path stroke="0">
                <a:moveTo>
                  <a:pt x="f42" y="f54"/>
                </a:moveTo>
                <a:lnTo>
                  <a:pt x="f54" y="f42"/>
                </a:lnTo>
                <a:lnTo>
                  <a:pt x="f46" y="f42"/>
                </a:lnTo>
                <a:lnTo>
                  <a:pt x="f59" y="f54"/>
                </a:lnTo>
                <a:close/>
              </a:path>
              <a:path fill="none">
                <a:moveTo>
                  <a:pt x="f42" y="f54"/>
                </a:moveTo>
                <a:lnTo>
                  <a:pt x="f54" y="f42"/>
                </a:lnTo>
                <a:lnTo>
                  <a:pt x="f46" y="f42"/>
                </a:lnTo>
                <a:lnTo>
                  <a:pt x="f46" y="f60"/>
                </a:lnTo>
                <a:lnTo>
                  <a:pt x="f59" y="f45"/>
                </a:lnTo>
                <a:lnTo>
                  <a:pt x="f42" y="f45"/>
                </a:lnTo>
                <a:close/>
                <a:moveTo>
                  <a:pt x="f42" y="f54"/>
                </a:moveTo>
                <a:lnTo>
                  <a:pt x="f59" y="f54"/>
                </a:lnTo>
                <a:lnTo>
                  <a:pt x="f46" y="f42"/>
                </a:lnTo>
                <a:moveTo>
                  <a:pt x="f59" y="f54"/>
                </a:moveTo>
                <a:lnTo>
                  <a:pt x="f59" y="f45"/>
                </a:lnTo>
              </a:path>
            </a:pathLst>
          </a:custGeom>
          <a:solidFill>
            <a:srgbClr val="CCFFCC"/>
          </a:solidFill>
          <a:ln w="9528">
            <a:solidFill>
              <a:srgbClr val="000000"/>
            </a:solidFill>
            <a:prstDash val="solid"/>
            <a:miter/>
          </a:ln>
        </p:spPr>
        <p:txBody>
          <a:bodyPr vert="horz" wrap="none" lIns="100794" tIns="50392" rIns="100794" bIns="50392"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Times New Roman" pitchFamily="18"/>
                <a:ea typeface="宋体"/>
              </a:rPr>
              <a:t>Communication</a:t>
            </a:r>
          </a:p>
        </p:txBody>
      </p:sp>
      <p:sp>
        <p:nvSpPr>
          <p:cNvPr id="8" name="AutoShape 11"/>
          <p:cNvSpPr/>
          <p:nvPr/>
        </p:nvSpPr>
        <p:spPr>
          <a:xfrm>
            <a:off x="2623413" y="4171821"/>
            <a:ext cx="5166323" cy="1023707"/>
          </a:xfrm>
          <a:custGeom>
            <a:avLst>
              <a:gd name="f8" fmla="val 34444"/>
            </a:avLst>
            <a:gdLst>
              <a:gd name="f1" fmla="val 10800000"/>
              <a:gd name="f2" fmla="val 5400000"/>
              <a:gd name="f3" fmla="val 180"/>
              <a:gd name="f4" fmla="val w"/>
              <a:gd name="f5" fmla="val h"/>
              <a:gd name="f6" fmla="val ss"/>
              <a:gd name="f7" fmla="val 0"/>
              <a:gd name="f8" fmla="val 34444"/>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min f44 f43"/>
              <a:gd name="f48" fmla="*/ f47 f17 1"/>
              <a:gd name="f49" fmla="*/ f48 1 100000"/>
              <a:gd name="f50" fmla="+- f41 0 f49"/>
              <a:gd name="f51" fmla="+- f49 f41 0"/>
              <a:gd name="f52" fmla="+- f40 0 f49"/>
              <a:gd name="f53" fmla="+- f49 f40 0"/>
              <a:gd name="f54" fmla="*/ f49 f37 1"/>
              <a:gd name="f55" fmla="*/ f50 1 2"/>
              <a:gd name="f56" fmla="*/ f51 1 2"/>
              <a:gd name="f57" fmla="*/ f52 1 2"/>
              <a:gd name="f58" fmla="*/ f53 1 2"/>
              <a:gd name="f59" fmla="*/ f52 f37 1"/>
              <a:gd name="f60" fmla="*/ f50 f37 1"/>
              <a:gd name="f61" fmla="*/ f58 f37 1"/>
              <a:gd name="f62" fmla="*/ f57 f37 1"/>
              <a:gd name="f63" fmla="*/ f56 f37 1"/>
              <a:gd name="f64" fmla="*/ f55 f37 1"/>
            </a:gdLst>
            <a:ahLst/>
            <a:cxnLst>
              <a:cxn ang="3cd4">
                <a:pos x="hc" y="t"/>
              </a:cxn>
              <a:cxn ang="0">
                <a:pos x="r" y="vc"/>
              </a:cxn>
              <a:cxn ang="cd4">
                <a:pos x="hc" y="b"/>
              </a:cxn>
              <a:cxn ang="cd2">
                <a:pos x="l" y="vc"/>
              </a:cxn>
              <a:cxn ang="f33">
                <a:pos x="f61" y="f42"/>
              </a:cxn>
              <a:cxn ang="f33">
                <a:pos x="f62" y="f54"/>
              </a:cxn>
              <a:cxn ang="f34">
                <a:pos x="f42" y="f63"/>
              </a:cxn>
              <a:cxn ang="f35">
                <a:pos x="f62" y="f45"/>
              </a:cxn>
              <a:cxn ang="f36">
                <a:pos x="f59" y="f63"/>
              </a:cxn>
              <a:cxn ang="f36">
                <a:pos x="f46" y="f64"/>
              </a:cxn>
            </a:cxnLst>
            <a:rect l="f42" t="f54" r="f59" b="f45"/>
            <a:pathLst>
              <a:path stroke="0">
                <a:moveTo>
                  <a:pt x="f42" y="f54"/>
                </a:moveTo>
                <a:lnTo>
                  <a:pt x="f59" y="f54"/>
                </a:lnTo>
                <a:lnTo>
                  <a:pt x="f59" y="f45"/>
                </a:lnTo>
                <a:lnTo>
                  <a:pt x="f42" y="f45"/>
                </a:lnTo>
                <a:close/>
              </a:path>
              <a:path stroke="0">
                <a:moveTo>
                  <a:pt x="f59" y="f54"/>
                </a:moveTo>
                <a:lnTo>
                  <a:pt x="f46" y="f42"/>
                </a:lnTo>
                <a:lnTo>
                  <a:pt x="f46" y="f60"/>
                </a:lnTo>
                <a:lnTo>
                  <a:pt x="f59" y="f45"/>
                </a:lnTo>
                <a:close/>
              </a:path>
              <a:path stroke="0">
                <a:moveTo>
                  <a:pt x="f42" y="f54"/>
                </a:moveTo>
                <a:lnTo>
                  <a:pt x="f54" y="f42"/>
                </a:lnTo>
                <a:lnTo>
                  <a:pt x="f46" y="f42"/>
                </a:lnTo>
                <a:lnTo>
                  <a:pt x="f59" y="f54"/>
                </a:lnTo>
                <a:close/>
              </a:path>
              <a:path fill="none">
                <a:moveTo>
                  <a:pt x="f42" y="f54"/>
                </a:moveTo>
                <a:lnTo>
                  <a:pt x="f54" y="f42"/>
                </a:lnTo>
                <a:lnTo>
                  <a:pt x="f46" y="f42"/>
                </a:lnTo>
                <a:lnTo>
                  <a:pt x="f46" y="f60"/>
                </a:lnTo>
                <a:lnTo>
                  <a:pt x="f59" y="f45"/>
                </a:lnTo>
                <a:lnTo>
                  <a:pt x="f42" y="f45"/>
                </a:lnTo>
                <a:close/>
                <a:moveTo>
                  <a:pt x="f42" y="f54"/>
                </a:moveTo>
                <a:lnTo>
                  <a:pt x="f59" y="f54"/>
                </a:lnTo>
                <a:lnTo>
                  <a:pt x="f46" y="f42"/>
                </a:lnTo>
                <a:moveTo>
                  <a:pt x="f59" y="f54"/>
                </a:moveTo>
                <a:lnTo>
                  <a:pt x="f59" y="f45"/>
                </a:lnTo>
              </a:path>
            </a:pathLst>
          </a:custGeom>
          <a:solidFill>
            <a:srgbClr val="CCFFFF"/>
          </a:solidFill>
          <a:ln w="9528">
            <a:solidFill>
              <a:srgbClr val="000000"/>
            </a:solidFill>
            <a:prstDash val="solid"/>
            <a:miter/>
          </a:ln>
        </p:spPr>
        <p:txBody>
          <a:bodyPr vert="horz" wrap="none" lIns="100794" tIns="50392" rIns="100794" bIns="50392"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Times New Roman" pitchFamily="18"/>
                <a:ea typeface="宋体"/>
              </a:rPr>
              <a:t>Application (User Components)</a:t>
            </a:r>
          </a:p>
        </p:txBody>
      </p:sp>
      <p:sp>
        <p:nvSpPr>
          <p:cNvPr id="9" name="AutoShape 12"/>
          <p:cNvSpPr/>
          <p:nvPr/>
        </p:nvSpPr>
        <p:spPr>
          <a:xfrm>
            <a:off x="3360209" y="3695840"/>
            <a:ext cx="3545723" cy="754215"/>
          </a:xfrm>
          <a:custGeom>
            <a:avLst>
              <a:gd name="f8" fmla="val 25000"/>
            </a:avLst>
            <a:gdLst>
              <a:gd name="f1" fmla="val 10800000"/>
              <a:gd name="f2" fmla="val 5400000"/>
              <a:gd name="f3" fmla="val 180"/>
              <a:gd name="f4" fmla="val w"/>
              <a:gd name="f5" fmla="val h"/>
              <a:gd name="f6" fmla="val ss"/>
              <a:gd name="f7" fmla="val 0"/>
              <a:gd name="f8" fmla="val 25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min f44 f43"/>
              <a:gd name="f48" fmla="*/ f47 f17 1"/>
              <a:gd name="f49" fmla="*/ f48 1 100000"/>
              <a:gd name="f50" fmla="+- f41 0 f49"/>
              <a:gd name="f51" fmla="+- f49 f41 0"/>
              <a:gd name="f52" fmla="+- f40 0 f49"/>
              <a:gd name="f53" fmla="+- f49 f40 0"/>
              <a:gd name="f54" fmla="*/ f49 f37 1"/>
              <a:gd name="f55" fmla="*/ f50 1 2"/>
              <a:gd name="f56" fmla="*/ f51 1 2"/>
              <a:gd name="f57" fmla="*/ f52 1 2"/>
              <a:gd name="f58" fmla="*/ f53 1 2"/>
              <a:gd name="f59" fmla="*/ f52 f37 1"/>
              <a:gd name="f60" fmla="*/ f50 f37 1"/>
              <a:gd name="f61" fmla="*/ f58 f37 1"/>
              <a:gd name="f62" fmla="*/ f57 f37 1"/>
              <a:gd name="f63" fmla="*/ f56 f37 1"/>
              <a:gd name="f64" fmla="*/ f55 f37 1"/>
            </a:gdLst>
            <a:ahLst/>
            <a:cxnLst>
              <a:cxn ang="3cd4">
                <a:pos x="hc" y="t"/>
              </a:cxn>
              <a:cxn ang="0">
                <a:pos x="r" y="vc"/>
              </a:cxn>
              <a:cxn ang="cd4">
                <a:pos x="hc" y="b"/>
              </a:cxn>
              <a:cxn ang="cd2">
                <a:pos x="l" y="vc"/>
              </a:cxn>
              <a:cxn ang="f33">
                <a:pos x="f61" y="f42"/>
              </a:cxn>
              <a:cxn ang="f33">
                <a:pos x="f62" y="f54"/>
              </a:cxn>
              <a:cxn ang="f34">
                <a:pos x="f42" y="f63"/>
              </a:cxn>
              <a:cxn ang="f35">
                <a:pos x="f62" y="f45"/>
              </a:cxn>
              <a:cxn ang="f36">
                <a:pos x="f59" y="f63"/>
              </a:cxn>
              <a:cxn ang="f36">
                <a:pos x="f46" y="f64"/>
              </a:cxn>
            </a:cxnLst>
            <a:rect l="f42" t="f54" r="f59" b="f45"/>
            <a:pathLst>
              <a:path stroke="0">
                <a:moveTo>
                  <a:pt x="f42" y="f54"/>
                </a:moveTo>
                <a:lnTo>
                  <a:pt x="f59" y="f54"/>
                </a:lnTo>
                <a:lnTo>
                  <a:pt x="f59" y="f45"/>
                </a:lnTo>
                <a:lnTo>
                  <a:pt x="f42" y="f45"/>
                </a:lnTo>
                <a:close/>
              </a:path>
              <a:path stroke="0">
                <a:moveTo>
                  <a:pt x="f59" y="f54"/>
                </a:moveTo>
                <a:lnTo>
                  <a:pt x="f46" y="f42"/>
                </a:lnTo>
                <a:lnTo>
                  <a:pt x="f46" y="f60"/>
                </a:lnTo>
                <a:lnTo>
                  <a:pt x="f59" y="f45"/>
                </a:lnTo>
                <a:close/>
              </a:path>
              <a:path stroke="0">
                <a:moveTo>
                  <a:pt x="f42" y="f54"/>
                </a:moveTo>
                <a:lnTo>
                  <a:pt x="f54" y="f42"/>
                </a:lnTo>
                <a:lnTo>
                  <a:pt x="f46" y="f42"/>
                </a:lnTo>
                <a:lnTo>
                  <a:pt x="f59" y="f54"/>
                </a:lnTo>
                <a:close/>
              </a:path>
              <a:path fill="none">
                <a:moveTo>
                  <a:pt x="f42" y="f54"/>
                </a:moveTo>
                <a:lnTo>
                  <a:pt x="f54" y="f42"/>
                </a:lnTo>
                <a:lnTo>
                  <a:pt x="f46" y="f42"/>
                </a:lnTo>
                <a:lnTo>
                  <a:pt x="f46" y="f60"/>
                </a:lnTo>
                <a:lnTo>
                  <a:pt x="f59" y="f45"/>
                </a:lnTo>
                <a:lnTo>
                  <a:pt x="f42" y="f45"/>
                </a:lnTo>
                <a:close/>
                <a:moveTo>
                  <a:pt x="f42" y="f54"/>
                </a:moveTo>
                <a:lnTo>
                  <a:pt x="f59" y="f54"/>
                </a:lnTo>
                <a:lnTo>
                  <a:pt x="f46" y="f42"/>
                </a:lnTo>
                <a:moveTo>
                  <a:pt x="f59" y="f54"/>
                </a:moveTo>
                <a:lnTo>
                  <a:pt x="f59" y="f45"/>
                </a:lnTo>
              </a:path>
            </a:pathLst>
          </a:custGeom>
          <a:solidFill>
            <a:srgbClr val="FFFF99"/>
          </a:solidFill>
          <a:ln w="9528">
            <a:solidFill>
              <a:srgbClr val="000000"/>
            </a:solidFill>
            <a:prstDash val="solid"/>
            <a:miter/>
          </a:ln>
        </p:spPr>
        <p:txBody>
          <a:bodyPr vert="horz" wrap="none" lIns="100794" tIns="50392" rIns="100794" bIns="50392"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Times New Roman" pitchFamily="18"/>
                <a:ea typeface="宋体"/>
              </a:rPr>
              <a:t>Main (includes Scheduler)</a:t>
            </a:r>
          </a:p>
        </p:txBody>
      </p:sp>
      <p:sp>
        <p:nvSpPr>
          <p:cNvPr id="10" name="Text Box 13"/>
          <p:cNvSpPr txBox="1"/>
          <p:nvPr/>
        </p:nvSpPr>
        <p:spPr>
          <a:xfrm>
            <a:off x="3683980" y="6567467"/>
            <a:ext cx="2768812" cy="409550"/>
          </a:xfrm>
          <a:prstGeom prst="rect">
            <a:avLst/>
          </a:prstGeom>
          <a:noFill/>
          <a:ln>
            <a:noFill/>
          </a:ln>
        </p:spPr>
        <p:txBody>
          <a:bodyPr vert="horz" wrap="none" lIns="100794" tIns="50392" rIns="100794" bIns="50392"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Times New Roman" pitchFamily="18"/>
                <a:ea typeface="宋体"/>
              </a:rPr>
              <a:t>Hardware Abstractions</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539982" y="914"/>
            <a:ext cx="5227473" cy="1259942"/>
          </a:xfrm>
        </p:spPr>
        <p:txBody>
          <a:bodyPr/>
          <a:lstStyle/>
          <a:p>
            <a:pPr lvl="0">
              <a:buNone/>
            </a:pPr>
            <a:r>
              <a:rPr lang="en-US" sz="4000" dirty="0" err="1">
                <a:latin typeface="Calibri" pitchFamily="34"/>
              </a:rPr>
              <a:t>TinyOS</a:t>
            </a:r>
            <a:r>
              <a:rPr lang="en-US" sz="4000" dirty="0">
                <a:latin typeface="Calibri" pitchFamily="34"/>
              </a:rPr>
              <a:t> </a:t>
            </a:r>
            <a:r>
              <a:rPr lang="en-US" sz="4000" dirty="0" smtClean="0">
                <a:latin typeface="Calibri" pitchFamily="34"/>
              </a:rPr>
              <a:t>Characteristics</a:t>
            </a:r>
            <a:endParaRPr lang="en-US" sz="4000" dirty="0">
              <a:latin typeface="Calibri" pitchFamily="34"/>
            </a:endParaRPr>
          </a:p>
        </p:txBody>
      </p:sp>
      <p:sp>
        <p:nvSpPr>
          <p:cNvPr id="3" name="Rectangle 3"/>
          <p:cNvSpPr txBox="1">
            <a:spLocks noGrp="1"/>
          </p:cNvSpPr>
          <p:nvPr>
            <p:ph idx="1"/>
          </p:nvPr>
        </p:nvSpPr>
        <p:spPr/>
        <p:txBody>
          <a:bodyPr/>
          <a:lstStyle/>
          <a:p>
            <a:pPr lvl="0">
              <a:buSzPct val="100000"/>
              <a:buNone/>
            </a:pPr>
            <a:r>
              <a:rPr lang="en-US" sz="3100" dirty="0">
                <a:latin typeface="Calibri" pitchFamily="34"/>
              </a:rPr>
              <a:t>Small memory footprint</a:t>
            </a:r>
          </a:p>
          <a:p>
            <a:pPr lvl="1">
              <a:buSzPct val="100000"/>
              <a:buFont typeface="Arial" pitchFamily="34" charset="0"/>
              <a:buChar char="•"/>
            </a:pPr>
            <a:r>
              <a:rPr lang="en-US" dirty="0" smtClean="0">
                <a:latin typeface="Calibri" pitchFamily="34"/>
              </a:rPr>
              <a:t>non-</a:t>
            </a:r>
            <a:r>
              <a:rPr lang="en-US" dirty="0" err="1" smtClean="0">
                <a:latin typeface="Calibri" pitchFamily="34"/>
              </a:rPr>
              <a:t>premptable</a:t>
            </a:r>
            <a:r>
              <a:rPr lang="en-US" dirty="0" smtClean="0">
                <a:latin typeface="Calibri" pitchFamily="34"/>
              </a:rPr>
              <a:t> </a:t>
            </a:r>
            <a:r>
              <a:rPr lang="en-US" dirty="0">
                <a:latin typeface="Calibri" pitchFamily="34"/>
              </a:rPr>
              <a:t>FIFO task scheduling</a:t>
            </a:r>
          </a:p>
          <a:p>
            <a:pPr lvl="0">
              <a:buSzPct val="100000"/>
              <a:buNone/>
            </a:pPr>
            <a:r>
              <a:rPr lang="en-US" sz="3100" dirty="0" smtClean="0">
                <a:latin typeface="Calibri" pitchFamily="34"/>
              </a:rPr>
              <a:t>Power </a:t>
            </a:r>
            <a:r>
              <a:rPr lang="en-US" sz="3100" dirty="0">
                <a:latin typeface="Calibri" pitchFamily="34"/>
              </a:rPr>
              <a:t>Efficient</a:t>
            </a:r>
          </a:p>
          <a:p>
            <a:pPr lvl="1">
              <a:buSzPct val="100000"/>
              <a:buFont typeface="Arial" pitchFamily="34" charset="0"/>
              <a:buChar char="•"/>
            </a:pPr>
            <a:r>
              <a:rPr lang="en-US" dirty="0">
                <a:latin typeface="Calibri" pitchFamily="34"/>
              </a:rPr>
              <a:t>Puts microcontroller to sleep</a:t>
            </a:r>
          </a:p>
          <a:p>
            <a:pPr lvl="1">
              <a:buSzPct val="100000"/>
              <a:buFont typeface="Arial" pitchFamily="34" charset="0"/>
              <a:buChar char="•"/>
            </a:pPr>
            <a:r>
              <a:rPr lang="en-US" dirty="0">
                <a:latin typeface="Calibri" pitchFamily="34"/>
              </a:rPr>
              <a:t>Puts radio to sleep</a:t>
            </a:r>
          </a:p>
          <a:p>
            <a:pPr lvl="0">
              <a:buSzPct val="100000"/>
              <a:buNone/>
            </a:pPr>
            <a:r>
              <a:rPr lang="en-US" sz="3100" dirty="0" smtClean="0">
                <a:latin typeface="Calibri" pitchFamily="34"/>
              </a:rPr>
              <a:t>Concurrency-Intensive </a:t>
            </a:r>
            <a:r>
              <a:rPr lang="en-US" sz="3100" dirty="0">
                <a:latin typeface="Calibri" pitchFamily="34"/>
              </a:rPr>
              <a:t>Operations</a:t>
            </a:r>
          </a:p>
          <a:p>
            <a:pPr lvl="1">
              <a:buSzPct val="100000"/>
              <a:buFont typeface="Arial" pitchFamily="34" charset="0"/>
              <a:buChar char="•"/>
            </a:pPr>
            <a:r>
              <a:rPr lang="en-US" dirty="0">
                <a:latin typeface="Calibri" pitchFamily="34"/>
              </a:rPr>
              <a:t>Event-driven architecture</a:t>
            </a:r>
          </a:p>
          <a:p>
            <a:pPr lvl="1">
              <a:buSzPct val="100000"/>
              <a:buFont typeface="Arial" pitchFamily="34" charset="0"/>
              <a:buChar char="•"/>
            </a:pPr>
            <a:r>
              <a:rPr lang="en-US" dirty="0">
                <a:latin typeface="Calibri" pitchFamily="34"/>
              </a:rPr>
              <a:t>Efficient Interrupts and event handling</a:t>
            </a:r>
          </a:p>
          <a:p>
            <a:pPr lvl="0">
              <a:buSzPct val="100000"/>
              <a:buNone/>
            </a:pPr>
            <a:r>
              <a:rPr lang="en-US" sz="3100" dirty="0">
                <a:latin typeface="Calibri" pitchFamily="34"/>
              </a:rPr>
              <a:t>No Real-time guarantees</a:t>
            </a:r>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243282" y="-6377"/>
            <a:ext cx="3868732" cy="1144801"/>
          </a:xfrm>
        </p:spPr>
        <p:txBody>
          <a:bodyPr/>
          <a:lstStyle/>
          <a:p>
            <a:pPr lvl="0">
              <a:buNone/>
            </a:pPr>
            <a:r>
              <a:rPr lang="en-US" sz="4000" dirty="0"/>
              <a:t>Tiny OS Concepts</a:t>
            </a:r>
          </a:p>
        </p:txBody>
      </p:sp>
      <p:sp>
        <p:nvSpPr>
          <p:cNvPr id="3" name="Rectangle 3"/>
          <p:cNvSpPr txBox="1">
            <a:spLocks noGrp="1"/>
          </p:cNvSpPr>
          <p:nvPr>
            <p:ph idx="1"/>
          </p:nvPr>
        </p:nvSpPr>
        <p:spPr>
          <a:xfrm>
            <a:off x="39652" y="1350945"/>
            <a:ext cx="6786610" cy="5123776"/>
          </a:xfrm>
        </p:spPr>
        <p:txBody>
          <a:bodyPr/>
          <a:lstStyle/>
          <a:p>
            <a:pPr lvl="0">
              <a:buNone/>
            </a:pPr>
            <a:r>
              <a:rPr lang="en-US" sz="2600" dirty="0"/>
              <a:t>Scheduler + Graph of Components</a:t>
            </a:r>
          </a:p>
          <a:p>
            <a:pPr lvl="1">
              <a:buSzPct val="100000"/>
              <a:buFont typeface="Arial" pitchFamily="34" charset="0"/>
              <a:buChar char="•"/>
            </a:pPr>
            <a:r>
              <a:rPr lang="en-US" dirty="0"/>
              <a:t>constrained two-level scheduling model: threads + events</a:t>
            </a:r>
          </a:p>
          <a:p>
            <a:pPr>
              <a:buSzPct val="100000"/>
              <a:buNone/>
            </a:pPr>
            <a:r>
              <a:rPr lang="en-US" sz="2600" dirty="0"/>
              <a:t>Component:</a:t>
            </a:r>
          </a:p>
          <a:p>
            <a:pPr lvl="1">
              <a:buSzPct val="100000"/>
              <a:buFont typeface="Arial" pitchFamily="34" charset="0"/>
              <a:buChar char="•"/>
            </a:pPr>
            <a:r>
              <a:rPr lang="en-US" dirty="0"/>
              <a:t>Commands, </a:t>
            </a:r>
          </a:p>
          <a:p>
            <a:pPr lvl="1">
              <a:buSzPct val="100000"/>
              <a:buFont typeface="Arial" pitchFamily="34" charset="0"/>
              <a:buChar char="•"/>
            </a:pPr>
            <a:r>
              <a:rPr lang="en-US" dirty="0"/>
              <a:t>Event Handlers</a:t>
            </a:r>
          </a:p>
          <a:p>
            <a:pPr lvl="1">
              <a:buSzPct val="100000"/>
              <a:buFont typeface="Arial" pitchFamily="34" charset="0"/>
              <a:buChar char="•"/>
            </a:pPr>
            <a:r>
              <a:rPr lang="en-US" dirty="0"/>
              <a:t>Frame (storage)</a:t>
            </a:r>
          </a:p>
          <a:p>
            <a:pPr lvl="1">
              <a:buSzPct val="100000"/>
              <a:buFont typeface="Arial" pitchFamily="34" charset="0"/>
              <a:buChar char="•"/>
            </a:pPr>
            <a:r>
              <a:rPr lang="en-US" dirty="0"/>
              <a:t>Tasks (concurrency) </a:t>
            </a:r>
          </a:p>
          <a:p>
            <a:pPr>
              <a:buSzPct val="100000"/>
              <a:buNone/>
            </a:pPr>
            <a:r>
              <a:rPr lang="en-US" sz="2600" dirty="0"/>
              <a:t>Constrained Storage Model</a:t>
            </a:r>
          </a:p>
          <a:p>
            <a:pPr lvl="1">
              <a:buSzPct val="100000"/>
              <a:buFont typeface="Arial" pitchFamily="34" charset="0"/>
              <a:buChar char="•"/>
            </a:pPr>
            <a:r>
              <a:rPr lang="en-US" dirty="0"/>
              <a:t>frame per component, shared stack, no heap</a:t>
            </a:r>
          </a:p>
          <a:p>
            <a:pPr lvl="0">
              <a:buNone/>
            </a:pPr>
            <a:r>
              <a:rPr lang="en-US" sz="2600" dirty="0"/>
              <a:t>Very lean multithreading</a:t>
            </a:r>
          </a:p>
          <a:p>
            <a:pPr lvl="0">
              <a:buNone/>
            </a:pPr>
            <a:r>
              <a:rPr lang="en-US" sz="2600" dirty="0"/>
              <a:t>Efficient Layering</a:t>
            </a:r>
          </a:p>
        </p:txBody>
      </p:sp>
      <p:sp>
        <p:nvSpPr>
          <p:cNvPr id="4" name="Rectangle 4"/>
          <p:cNvSpPr/>
          <p:nvPr/>
        </p:nvSpPr>
        <p:spPr>
          <a:xfrm>
            <a:off x="6465887" y="3704408"/>
            <a:ext cx="2789669" cy="314983"/>
          </a:xfrm>
          <a:prstGeom prst="rect">
            <a:avLst/>
          </a:prstGeom>
          <a:noFill/>
          <a:ln>
            <a:noFill/>
            <a:prstDash val="solid"/>
          </a:ln>
        </p:spPr>
        <p:txBody>
          <a:bodyPr vert="horz" wrap="square" lIns="100794" tIns="50392" rIns="100794" bIns="50392" anchor="ctr" anchorCtr="0" compatLnSpc="1"/>
          <a:lstStyle/>
          <a:p>
            <a:pPr marL="0" marR="0" lvl="0" indent="0" algn="l" defTabSz="368528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114FFB"/>
                </a:solidFill>
                <a:uFillTx/>
                <a:latin typeface="Arial"/>
              </a:rPr>
              <a:t>Messaging Component</a:t>
            </a:r>
          </a:p>
        </p:txBody>
      </p:sp>
      <p:sp>
        <p:nvSpPr>
          <p:cNvPr id="5" name="Rectangle 5"/>
          <p:cNvSpPr/>
          <p:nvPr/>
        </p:nvSpPr>
        <p:spPr>
          <a:xfrm>
            <a:off x="6451887" y="3686907"/>
            <a:ext cx="2905176" cy="930959"/>
          </a:xfrm>
          <a:prstGeom prst="rect">
            <a:avLst/>
          </a:prstGeom>
          <a:noFill/>
          <a:ln w="9528">
            <a:solidFill>
              <a:srgbClr val="000000"/>
            </a:solidFill>
            <a:prstDash val="solid"/>
            <a:miter/>
          </a:ln>
        </p:spPr>
        <p:txBody>
          <a:bodyPr vert="horz" wrap="none" lIns="368612" tIns="184306" rIns="368612" bIns="184306"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6" name="Line 6"/>
          <p:cNvSpPr/>
          <p:nvPr/>
        </p:nvSpPr>
        <p:spPr>
          <a:xfrm flipH="1">
            <a:off x="6731904" y="4630119"/>
            <a:ext cx="0" cy="97820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tailEnd type="arrow"/>
          </a:ln>
        </p:spPr>
        <p:txBody>
          <a:bodyPr vert="horz" wrap="square" lIns="368612" tIns="184306" rIns="368612" bIns="184306"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Text Box 7"/>
          <p:cNvSpPr txBox="1"/>
          <p:nvPr/>
        </p:nvSpPr>
        <p:spPr>
          <a:xfrm rot="16200004">
            <a:off x="6206046" y="4935451"/>
            <a:ext cx="951963" cy="568784"/>
          </a:xfrm>
          <a:prstGeom prst="rect">
            <a:avLst/>
          </a:prstGeom>
          <a:noFill/>
          <a:ln>
            <a:noFill/>
          </a:ln>
        </p:spPr>
        <p:txBody>
          <a:bodyPr vert="horz" wrap="none" lIns="368612" tIns="184306" rIns="368612" bIns="184306"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Arial"/>
              </a:rPr>
              <a:t>init</a:t>
            </a:r>
          </a:p>
        </p:txBody>
      </p:sp>
      <p:sp>
        <p:nvSpPr>
          <p:cNvPr id="8" name="Text Box 8"/>
          <p:cNvSpPr txBox="1"/>
          <p:nvPr/>
        </p:nvSpPr>
        <p:spPr>
          <a:xfrm rot="16200004">
            <a:off x="6004820" y="4569714"/>
            <a:ext cx="1742928" cy="568784"/>
          </a:xfrm>
          <a:prstGeom prst="rect">
            <a:avLst/>
          </a:prstGeom>
          <a:noFill/>
          <a:ln>
            <a:noFill/>
          </a:ln>
        </p:spPr>
        <p:txBody>
          <a:bodyPr vert="horz" wrap="none" lIns="368612" tIns="184306" rIns="368612" bIns="184306"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Arial"/>
              </a:rPr>
              <a:t>Power(mode)</a:t>
            </a:r>
          </a:p>
        </p:txBody>
      </p:sp>
      <p:sp>
        <p:nvSpPr>
          <p:cNvPr id="9" name="Text Box 9"/>
          <p:cNvSpPr txBox="1"/>
          <p:nvPr/>
        </p:nvSpPr>
        <p:spPr>
          <a:xfrm rot="16200004">
            <a:off x="6135227" y="4509341"/>
            <a:ext cx="1884669" cy="568784"/>
          </a:xfrm>
          <a:prstGeom prst="rect">
            <a:avLst/>
          </a:prstGeom>
          <a:noFill/>
          <a:ln>
            <a:noFill/>
          </a:ln>
        </p:spPr>
        <p:txBody>
          <a:bodyPr vert="horz" wrap="none" lIns="368612" tIns="184306" rIns="368612" bIns="184306"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Arial"/>
              </a:rPr>
              <a:t>TX_packet(buf)</a:t>
            </a:r>
          </a:p>
        </p:txBody>
      </p:sp>
      <p:sp>
        <p:nvSpPr>
          <p:cNvPr id="10" name="Line 10"/>
          <p:cNvSpPr/>
          <p:nvPr/>
        </p:nvSpPr>
        <p:spPr>
          <a:xfrm flipH="1">
            <a:off x="6941914" y="4605623"/>
            <a:ext cx="0" cy="97820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tailEnd type="arrow"/>
          </a:ln>
        </p:spPr>
        <p:txBody>
          <a:bodyPr vert="horz" wrap="square" lIns="368612" tIns="184306" rIns="368612" bIns="184306"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1" name="Line 11"/>
          <p:cNvSpPr/>
          <p:nvPr/>
        </p:nvSpPr>
        <p:spPr>
          <a:xfrm flipH="1">
            <a:off x="7137934" y="4605623"/>
            <a:ext cx="0" cy="97820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tailEnd type="arrow"/>
          </a:ln>
        </p:spPr>
        <p:txBody>
          <a:bodyPr vert="horz" wrap="square" lIns="368612" tIns="184306" rIns="368612" bIns="184306"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2" name="AutoShape 12"/>
          <p:cNvSpPr/>
          <p:nvPr/>
        </p:nvSpPr>
        <p:spPr>
          <a:xfrm>
            <a:off x="8422511" y="4568873"/>
            <a:ext cx="393777" cy="391984"/>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noFill/>
          <a:ln w="9528">
            <a:solidFill>
              <a:srgbClr val="000000"/>
            </a:solidFill>
            <a:prstDash val="solid"/>
            <a:miter/>
          </a:ln>
        </p:spPr>
        <p:txBody>
          <a:bodyPr vert="horz" wrap="none" lIns="368612" tIns="184306" rIns="368612" bIns="184306"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3" name="AutoShape 13"/>
          <p:cNvSpPr/>
          <p:nvPr/>
        </p:nvSpPr>
        <p:spPr>
          <a:xfrm>
            <a:off x="8865291" y="4568873"/>
            <a:ext cx="395523" cy="391984"/>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noFill/>
          <a:ln w="9528">
            <a:solidFill>
              <a:srgbClr val="000000"/>
            </a:solidFill>
            <a:prstDash val="solid"/>
            <a:miter/>
          </a:ln>
        </p:spPr>
        <p:txBody>
          <a:bodyPr vert="horz" wrap="none" lIns="368612" tIns="184306" rIns="368612" bIns="184306"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4" name="Text Box 14"/>
          <p:cNvSpPr txBox="1"/>
          <p:nvPr/>
        </p:nvSpPr>
        <p:spPr>
          <a:xfrm rot="16200004">
            <a:off x="8146943" y="4884665"/>
            <a:ext cx="1419194" cy="1172571"/>
          </a:xfrm>
          <a:prstGeom prst="rect">
            <a:avLst/>
          </a:prstGeom>
          <a:noFill/>
          <a:ln>
            <a:noFill/>
          </a:ln>
        </p:spPr>
        <p:txBody>
          <a:bodyPr vert="horz" wrap="square" lIns="368612" tIns="184306" rIns="368612" bIns="184306"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Arial"/>
              </a:rPr>
              <a:t>TX_packet_done (success)</a:t>
            </a:r>
          </a:p>
        </p:txBody>
      </p:sp>
      <p:sp>
        <p:nvSpPr>
          <p:cNvPr id="15" name="Text Box 15"/>
          <p:cNvSpPr txBox="1"/>
          <p:nvPr/>
        </p:nvSpPr>
        <p:spPr>
          <a:xfrm rot="16200004">
            <a:off x="8464587" y="4960798"/>
            <a:ext cx="1468188" cy="971312"/>
          </a:xfrm>
          <a:prstGeom prst="rect">
            <a:avLst/>
          </a:prstGeom>
          <a:noFill/>
          <a:ln>
            <a:noFill/>
          </a:ln>
        </p:spPr>
        <p:txBody>
          <a:bodyPr vert="horz" wrap="square" lIns="368612" tIns="184306" rIns="368612" bIns="184306"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Arial"/>
              </a:rPr>
              <a:t>RX_packet_done (buffer)</a:t>
            </a:r>
          </a:p>
        </p:txBody>
      </p:sp>
      <p:sp>
        <p:nvSpPr>
          <p:cNvPr id="16" name="Rectangle 16"/>
          <p:cNvSpPr/>
          <p:nvPr/>
        </p:nvSpPr>
        <p:spPr>
          <a:xfrm>
            <a:off x="8569519" y="4029898"/>
            <a:ext cx="640537" cy="440978"/>
          </a:xfrm>
          <a:prstGeom prst="rect">
            <a:avLst/>
          </a:prstGeom>
          <a:noFill/>
          <a:ln w="9528">
            <a:solidFill>
              <a:srgbClr val="000000"/>
            </a:solidFill>
            <a:prstDash val="solid"/>
            <a:miter/>
          </a:ln>
        </p:spPr>
        <p:txBody>
          <a:bodyPr vert="horz" wrap="none" lIns="368612" tIns="184306" rIns="368612" bIns="184306" anchor="ctr" anchorCtr="0" compatLnSpc="1"/>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00FF"/>
                </a:solidFill>
                <a:uFillTx/>
                <a:latin typeface="Arial"/>
              </a:rPr>
              <a:t>Internal </a:t>
            </a:r>
          </a:p>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00FF"/>
                </a:solidFill>
                <a:uFillTx/>
                <a:latin typeface="Arial"/>
              </a:rPr>
              <a:t>State</a:t>
            </a:r>
          </a:p>
        </p:txBody>
      </p:sp>
      <p:sp>
        <p:nvSpPr>
          <p:cNvPr id="17" name="Text Box 17"/>
          <p:cNvSpPr txBox="1"/>
          <p:nvPr/>
        </p:nvSpPr>
        <p:spPr>
          <a:xfrm>
            <a:off x="7405698" y="3128684"/>
            <a:ext cx="824578" cy="649214"/>
          </a:xfrm>
          <a:prstGeom prst="rect">
            <a:avLst/>
          </a:prstGeom>
          <a:noFill/>
          <a:ln>
            <a:noFill/>
          </a:ln>
        </p:spPr>
        <p:txBody>
          <a:bodyPr vert="horz" wrap="none" lIns="368612" tIns="184306" rIns="368612" bIns="184306" anchor="t" anchorCtr="0" compatLnSpc="1">
            <a:spAutoFit/>
          </a:bodyPr>
          <a:lstStyle/>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a:endParaRPr>
          </a:p>
        </p:txBody>
      </p:sp>
      <p:sp>
        <p:nvSpPr>
          <p:cNvPr id="18" name="AutoShape 18"/>
          <p:cNvSpPr/>
          <p:nvPr/>
        </p:nvSpPr>
        <p:spPr>
          <a:xfrm rot="10799991">
            <a:off x="6598895" y="3345670"/>
            <a:ext cx="393777" cy="39022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noFill/>
          <a:ln w="9528">
            <a:solidFill>
              <a:srgbClr val="000000"/>
            </a:solidFill>
            <a:prstDash val="solid"/>
            <a:miter/>
          </a:ln>
        </p:spPr>
        <p:txBody>
          <a:bodyPr vert="horz" wrap="none" lIns="368612" tIns="184306" rIns="368612" bIns="184306"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9" name="AutoShape 19"/>
          <p:cNvSpPr/>
          <p:nvPr/>
        </p:nvSpPr>
        <p:spPr>
          <a:xfrm rot="10799991">
            <a:off x="7041685" y="3345670"/>
            <a:ext cx="395523" cy="39022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noFill/>
          <a:ln w="9528">
            <a:solidFill>
              <a:srgbClr val="000000"/>
            </a:solidFill>
            <a:prstDash val="solid"/>
            <a:miter/>
          </a:ln>
        </p:spPr>
        <p:txBody>
          <a:bodyPr vert="horz" wrap="none" lIns="368612" tIns="184306" rIns="368612" bIns="184306"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0" name="AutoShape 20"/>
          <p:cNvSpPr/>
          <p:nvPr/>
        </p:nvSpPr>
        <p:spPr>
          <a:xfrm rot="10799991">
            <a:off x="7486201" y="3345670"/>
            <a:ext cx="393777" cy="39022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noFill/>
          <a:ln w="9528">
            <a:solidFill>
              <a:srgbClr val="000000"/>
            </a:solidFill>
            <a:prstDash val="solid"/>
            <a:miter/>
          </a:ln>
        </p:spPr>
        <p:txBody>
          <a:bodyPr vert="horz" wrap="none" lIns="368612" tIns="184306" rIns="368612" bIns="184306"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1" name="Text Box 21"/>
          <p:cNvSpPr txBox="1"/>
          <p:nvPr/>
        </p:nvSpPr>
        <p:spPr>
          <a:xfrm rot="16200004">
            <a:off x="6276053" y="2793542"/>
            <a:ext cx="951963" cy="568784"/>
          </a:xfrm>
          <a:prstGeom prst="rect">
            <a:avLst/>
          </a:prstGeom>
          <a:noFill/>
          <a:ln>
            <a:noFill/>
          </a:ln>
        </p:spPr>
        <p:txBody>
          <a:bodyPr vert="horz" wrap="none" lIns="368612" tIns="184306" rIns="368612" bIns="184306"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Arial"/>
              </a:rPr>
              <a:t>init</a:t>
            </a:r>
          </a:p>
        </p:txBody>
      </p:sp>
      <p:sp>
        <p:nvSpPr>
          <p:cNvPr id="22" name="Text Box 22"/>
          <p:cNvSpPr txBox="1"/>
          <p:nvPr/>
        </p:nvSpPr>
        <p:spPr>
          <a:xfrm rot="16200004">
            <a:off x="6394235" y="2528435"/>
            <a:ext cx="1723671" cy="568784"/>
          </a:xfrm>
          <a:prstGeom prst="rect">
            <a:avLst/>
          </a:prstGeom>
          <a:noFill/>
          <a:ln>
            <a:noFill/>
          </a:ln>
        </p:spPr>
        <p:txBody>
          <a:bodyPr vert="horz" wrap="none" lIns="368612" tIns="184306" rIns="368612" bIns="184306"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Arial"/>
              </a:rPr>
              <a:t>power(mode)</a:t>
            </a:r>
          </a:p>
        </p:txBody>
      </p:sp>
      <p:sp>
        <p:nvSpPr>
          <p:cNvPr id="23" name="Text Box 23"/>
          <p:cNvSpPr txBox="1"/>
          <p:nvPr/>
        </p:nvSpPr>
        <p:spPr>
          <a:xfrm rot="16200004">
            <a:off x="7042635" y="2406791"/>
            <a:ext cx="1536429" cy="971312"/>
          </a:xfrm>
          <a:prstGeom prst="rect">
            <a:avLst/>
          </a:prstGeom>
          <a:noFill/>
          <a:ln>
            <a:noFill/>
          </a:ln>
        </p:spPr>
        <p:txBody>
          <a:bodyPr vert="horz" wrap="square" lIns="368612" tIns="184306" rIns="368612" bIns="184306"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Arial"/>
              </a:rPr>
              <a:t>send_msg(addr, type, data)</a:t>
            </a:r>
          </a:p>
        </p:txBody>
      </p:sp>
      <p:grpSp>
        <p:nvGrpSpPr>
          <p:cNvPr id="24" name="Group 24"/>
          <p:cNvGrpSpPr/>
          <p:nvPr/>
        </p:nvGrpSpPr>
        <p:grpSpPr>
          <a:xfrm>
            <a:off x="8755691" y="1708135"/>
            <a:ext cx="982733" cy="2163141"/>
            <a:chOff x="8604193" y="1895559"/>
            <a:chExt cx="982733" cy="2163141"/>
          </a:xfrm>
        </p:grpSpPr>
        <p:sp>
          <p:nvSpPr>
            <p:cNvPr id="25" name="Text Box 25"/>
            <p:cNvSpPr txBox="1"/>
            <p:nvPr/>
          </p:nvSpPr>
          <p:spPr>
            <a:xfrm rot="16200004">
              <a:off x="7791529" y="2708223"/>
              <a:ext cx="2163141" cy="537813"/>
            </a:xfrm>
            <a:prstGeom prst="rect">
              <a:avLst/>
            </a:prstGeom>
            <a:noFill/>
            <a:ln>
              <a:noFill/>
            </a:ln>
          </p:spPr>
          <p:txBody>
            <a:bodyPr vert="horz" wrap="none" lIns="334405" tIns="167207" rIns="334405" bIns="167207"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Arial"/>
                </a:rPr>
                <a:t>msg_rec(type, data)</a:t>
              </a:r>
            </a:p>
          </p:txBody>
        </p:sp>
        <p:sp>
          <p:nvSpPr>
            <p:cNvPr id="26" name="Text Box 26"/>
            <p:cNvSpPr txBox="1"/>
            <p:nvPr/>
          </p:nvSpPr>
          <p:spPr>
            <a:xfrm rot="16200004">
              <a:off x="8497245" y="2950164"/>
              <a:ext cx="1441414" cy="737948"/>
            </a:xfrm>
            <a:prstGeom prst="rect">
              <a:avLst/>
            </a:prstGeom>
            <a:noFill/>
            <a:ln>
              <a:noFill/>
            </a:ln>
          </p:spPr>
          <p:txBody>
            <a:bodyPr vert="horz" wrap="square" lIns="334405" tIns="167207" rIns="334405" bIns="167207"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Arial"/>
                </a:rPr>
                <a:t>msg_send_done)</a:t>
              </a:r>
            </a:p>
          </p:txBody>
        </p:sp>
        <p:sp>
          <p:nvSpPr>
            <p:cNvPr id="27" name="Line 27"/>
            <p:cNvSpPr/>
            <p:nvPr/>
          </p:nvSpPr>
          <p:spPr>
            <a:xfrm flipV="1">
              <a:off x="8641144" y="2798740"/>
              <a:ext cx="0" cy="10764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custDash>
                <a:ds d="299906" sp="299906"/>
              </a:custDash>
              <a:round/>
              <a:tailEnd type="arrow"/>
            </a:ln>
          </p:spPr>
          <p:txBody>
            <a:bodyPr vert="horz" wrap="square" lIns="334405" tIns="167207" rIns="334405" bIns="16720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8" name="Line 28"/>
            <p:cNvSpPr/>
            <p:nvPr/>
          </p:nvSpPr>
          <p:spPr>
            <a:xfrm flipV="1">
              <a:off x="8936732" y="2798740"/>
              <a:ext cx="0" cy="10764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custDash>
                <a:ds d="299906" sp="299906"/>
              </a:custDash>
              <a:round/>
              <a:tailEnd type="arrow"/>
            </a:ln>
          </p:spPr>
          <p:txBody>
            <a:bodyPr vert="horz" wrap="square" lIns="334405" tIns="167207" rIns="334405" bIns="16720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grpSp>
      <p:sp>
        <p:nvSpPr>
          <p:cNvPr id="29" name="AutoShape 29"/>
          <p:cNvSpPr/>
          <p:nvPr/>
        </p:nvSpPr>
        <p:spPr>
          <a:xfrm>
            <a:off x="7354949" y="3980895"/>
            <a:ext cx="1081570" cy="489981"/>
          </a:xfrm>
          <a:custGeom>
            <a:avLst/>
            <a:gdLst>
              <a:gd name="f0" fmla="val 10800000"/>
              <a:gd name="f1" fmla="val 5400000"/>
              <a:gd name="f2" fmla="val 180"/>
              <a:gd name="f3" fmla="val w"/>
              <a:gd name="f4" fmla="val h"/>
              <a:gd name="f5" fmla="val 0"/>
              <a:gd name="f6" fmla="val 20"/>
              <a:gd name="f7" fmla="+- 0 0 10800000"/>
              <a:gd name="f8" fmla="val 2"/>
              <a:gd name="f9" fmla="val 5"/>
              <a:gd name="f10" fmla="val 18"/>
              <a:gd name="f11" fmla="+- 0 0 -360"/>
              <a:gd name="f12" fmla="+- 0 0 -180"/>
              <a:gd name="f13" fmla="*/ f3 1 20"/>
              <a:gd name="f14" fmla="*/ f4 1 20"/>
              <a:gd name="f15" fmla="val f5"/>
              <a:gd name="f16" fmla="val f6"/>
              <a:gd name="f17" fmla="*/ f11 f0 1"/>
              <a:gd name="f18" fmla="*/ f12 f0 1"/>
              <a:gd name="f19" fmla="+- f16 0 f15"/>
              <a:gd name="f20" fmla="*/ f17 1 f2"/>
              <a:gd name="f21" fmla="*/ f18 1 f2"/>
              <a:gd name="f22" fmla="*/ f19 1 5"/>
              <a:gd name="f23" fmla="*/ f19 1 10"/>
              <a:gd name="f24" fmla="*/ f19 1 2"/>
              <a:gd name="f25" fmla="*/ f19 1 20"/>
              <a:gd name="f26" fmla="*/ f19 9 1"/>
              <a:gd name="f27" fmla="*/ f19 4 1"/>
              <a:gd name="f28" fmla="+- f20 0 f1"/>
              <a:gd name="f29" fmla="+- f21 0 f1"/>
              <a:gd name="f30" fmla="+- f15 f24 0"/>
              <a:gd name="f31" fmla="*/ f26 1 10"/>
              <a:gd name="f32" fmla="*/ f27 1 5"/>
              <a:gd name="f33" fmla="*/ f23 1 f25"/>
              <a:gd name="f34" fmla="*/ f15 1 f25"/>
              <a:gd name="f35" fmla="*/ f16 1 f25"/>
              <a:gd name="f36" fmla="*/ f22 1 f25"/>
              <a:gd name="f37" fmla="*/ f30 1 f25"/>
              <a:gd name="f38" fmla="*/ f31 1 f25"/>
              <a:gd name="f39" fmla="*/ f32 1 f25"/>
              <a:gd name="f40" fmla="*/ f34 f13 1"/>
              <a:gd name="f41" fmla="*/ f35 f13 1"/>
              <a:gd name="f42" fmla="*/ f36 f14 1"/>
              <a:gd name="f43" fmla="*/ f33 f14 1"/>
              <a:gd name="f44" fmla="*/ f39 f14 1"/>
              <a:gd name="f45" fmla="*/ f37 f13 1"/>
              <a:gd name="f46" fmla="*/ f38 f14 1"/>
            </a:gdLst>
            <a:ahLst/>
            <a:cxnLst>
              <a:cxn ang="3cd4">
                <a:pos x="hc" y="t"/>
              </a:cxn>
              <a:cxn ang="0">
                <a:pos x="r" y="vc"/>
              </a:cxn>
              <a:cxn ang="cd4">
                <a:pos x="hc" y="b"/>
              </a:cxn>
              <a:cxn ang="cd2">
                <a:pos x="l" y="vc"/>
              </a:cxn>
              <a:cxn ang="f28">
                <a:pos x="f45" y="f43"/>
              </a:cxn>
              <a:cxn ang="f29">
                <a:pos x="f45" y="f46"/>
              </a:cxn>
            </a:cxnLst>
            <a:rect l="f40" t="f42" r="f41" b="f44"/>
            <a:pathLst>
              <a:path w="20" h="20">
                <a:moveTo>
                  <a:pt x="f5" y="f8"/>
                </a:moveTo>
                <a:arcTo wR="f9" hR="f8" stAng="f0" swAng="f7"/>
                <a:arcTo wR="f9" hR="f8" stAng="f0" swAng="f0"/>
                <a:lnTo>
                  <a:pt x="f6" y="f10"/>
                </a:lnTo>
                <a:arcTo wR="f9" hR="f8" stAng="f5" swAng="f7"/>
                <a:arcTo wR="f9" hR="f8" stAng="f5" swAng="f0"/>
                <a:close/>
              </a:path>
            </a:pathLst>
          </a:custGeom>
          <a:noFill/>
          <a:ln w="9528">
            <a:solidFill>
              <a:srgbClr val="000000"/>
            </a:solidFill>
            <a:prstDash val="solid"/>
            <a:miter/>
          </a:ln>
        </p:spPr>
        <p:txBody>
          <a:bodyPr vert="horz" wrap="none" lIns="368612" tIns="184306" rIns="368612" bIns="184306"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0" name="Text Box 30"/>
          <p:cNvSpPr txBox="1"/>
          <p:nvPr/>
        </p:nvSpPr>
        <p:spPr>
          <a:xfrm>
            <a:off x="7043422" y="4028142"/>
            <a:ext cx="1645316" cy="541489"/>
          </a:xfrm>
          <a:prstGeom prst="rect">
            <a:avLst/>
          </a:prstGeom>
          <a:noFill/>
          <a:ln>
            <a:noFill/>
          </a:ln>
        </p:spPr>
        <p:txBody>
          <a:bodyPr vert="horz" wrap="none" lIns="368612" tIns="184306" rIns="368612" bIns="184306"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00FF"/>
                </a:solidFill>
                <a:uFillTx/>
                <a:latin typeface="Arial"/>
              </a:rPr>
              <a:t>internal thread</a:t>
            </a:r>
          </a:p>
        </p:txBody>
      </p:sp>
      <p:sp>
        <p:nvSpPr>
          <p:cNvPr id="31" name="Text Box 31"/>
          <p:cNvSpPr txBox="1"/>
          <p:nvPr/>
        </p:nvSpPr>
        <p:spPr>
          <a:xfrm>
            <a:off x="6665400" y="1800490"/>
            <a:ext cx="1383368" cy="378781"/>
          </a:xfrm>
          <a:prstGeom prst="rect">
            <a:avLst/>
          </a:prstGeom>
          <a:noFill/>
          <a:ln>
            <a:noFill/>
          </a:ln>
        </p:spPr>
        <p:txBody>
          <a:bodyPr vert="horz" wrap="none" lIns="100794" tIns="50392" rIns="100794" bIns="50392"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FF"/>
                </a:solidFill>
                <a:uFillTx/>
                <a:latin typeface="Arial"/>
              </a:rPr>
              <a:t>Commands</a:t>
            </a:r>
          </a:p>
        </p:txBody>
      </p:sp>
      <p:sp>
        <p:nvSpPr>
          <p:cNvPr id="32" name="Text Box 32"/>
          <p:cNvSpPr txBox="1"/>
          <p:nvPr/>
        </p:nvSpPr>
        <p:spPr>
          <a:xfrm>
            <a:off x="8429515" y="1758492"/>
            <a:ext cx="908877" cy="378781"/>
          </a:xfrm>
          <a:prstGeom prst="rect">
            <a:avLst/>
          </a:prstGeom>
          <a:noFill/>
          <a:ln>
            <a:noFill/>
          </a:ln>
        </p:spPr>
        <p:txBody>
          <a:bodyPr vert="horz" wrap="none" lIns="100794" tIns="50392" rIns="100794" bIns="50392"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FF"/>
                </a:solidFill>
                <a:uFillTx/>
                <a:latin typeface="Arial"/>
              </a:rPr>
              <a:t>Events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43771" y="31939"/>
            <a:ext cx="8568531" cy="1259942"/>
          </a:xfrm>
        </p:spPr>
        <p:txBody>
          <a:bodyPr/>
          <a:lstStyle/>
          <a:p>
            <a:pPr lvl="0">
              <a:buNone/>
            </a:pPr>
            <a:r>
              <a:rPr lang="en-US" sz="4400">
                <a:latin typeface="Calibri" pitchFamily="34"/>
              </a:rPr>
              <a:t>MICA Sensor Mote</a:t>
            </a:r>
          </a:p>
        </p:txBody>
      </p:sp>
      <p:pic>
        <p:nvPicPr>
          <p:cNvPr id="3" name="Content Placeholder 2"/>
          <p:cNvPicPr>
            <a:picLocks noGrp="1" noChangeAspect="1"/>
          </p:cNvPicPr>
          <p:nvPr>
            <p:ph idx="1"/>
          </p:nvPr>
        </p:nvPicPr>
        <p:blipFill>
          <a:blip r:embed="rId3" cstate="print"/>
          <a:srcRect/>
          <a:stretch>
            <a:fillRect/>
          </a:stretch>
        </p:blipFill>
        <p:spPr>
          <a:xfrm>
            <a:off x="807433" y="1763923"/>
            <a:ext cx="8349130" cy="5375766"/>
          </a:xfrm>
        </p:spPr>
      </p:pic>
    </p:spTree>
  </p:cSld>
  <p:clrMapOvr>
    <a:masterClrMapping/>
  </p:clrMapOvr>
  <p:transition>
    <p:whee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741665" y="136499"/>
            <a:ext cx="7156299" cy="1259942"/>
          </a:xfrm>
        </p:spPr>
        <p:txBody>
          <a:bodyPr/>
          <a:lstStyle/>
          <a:p>
            <a:pPr lvl="0">
              <a:buNone/>
            </a:pPr>
            <a:r>
              <a:rPr lang="en-US" sz="4400" dirty="0">
                <a:latin typeface="Calibri" pitchFamily="34"/>
              </a:rPr>
              <a:t>WSN Development Platforms</a:t>
            </a:r>
          </a:p>
        </p:txBody>
      </p:sp>
      <p:sp>
        <p:nvSpPr>
          <p:cNvPr id="3" name="Rectangle 3"/>
          <p:cNvSpPr txBox="1">
            <a:spLocks noGrp="1"/>
          </p:cNvSpPr>
          <p:nvPr>
            <p:ph idx="1"/>
          </p:nvPr>
        </p:nvSpPr>
        <p:spPr/>
        <p:txBody>
          <a:bodyPr/>
          <a:lstStyle/>
          <a:p>
            <a:pPr lvl="0">
              <a:buSzPct val="100000"/>
              <a:buFont typeface="Arial" pitchFamily="34" charset="0"/>
              <a:buChar char="•"/>
            </a:pPr>
            <a:r>
              <a:rPr lang="en-US" sz="3100" dirty="0">
                <a:latin typeface="Calibri" pitchFamily="34"/>
              </a:rPr>
              <a:t>Crossbow</a:t>
            </a:r>
          </a:p>
          <a:p>
            <a:pPr lvl="0">
              <a:buSzPct val="100000"/>
              <a:buFont typeface="Arial" pitchFamily="34" charset="0"/>
              <a:buChar char="•"/>
            </a:pPr>
            <a:r>
              <a:rPr lang="en-US" sz="3100" dirty="0">
                <a:latin typeface="Calibri" pitchFamily="34"/>
              </a:rPr>
              <a:t>Dust Networks</a:t>
            </a:r>
          </a:p>
          <a:p>
            <a:pPr lvl="0">
              <a:buSzPct val="100000"/>
              <a:buFont typeface="Arial" pitchFamily="34" charset="0"/>
              <a:buChar char="•"/>
            </a:pPr>
            <a:r>
              <a:rPr lang="en-US" sz="3100" dirty="0" err="1">
                <a:latin typeface="Calibri" pitchFamily="34"/>
              </a:rPr>
              <a:t>Sensoria</a:t>
            </a:r>
            <a:r>
              <a:rPr lang="en-US" sz="3100" dirty="0">
                <a:latin typeface="Calibri" pitchFamily="34"/>
              </a:rPr>
              <a:t> Corporation</a:t>
            </a:r>
          </a:p>
          <a:p>
            <a:pPr lvl="0">
              <a:buSzPct val="100000"/>
              <a:buFont typeface="Arial" pitchFamily="34" charset="0"/>
              <a:buChar char="•"/>
            </a:pPr>
            <a:r>
              <a:rPr lang="en-US" sz="3100" dirty="0">
                <a:latin typeface="Calibri" pitchFamily="34"/>
              </a:rPr>
              <a:t>Ember Corporation</a:t>
            </a:r>
          </a:p>
          <a:p>
            <a:pPr lvl="0">
              <a:buSzPct val="100000"/>
              <a:buFont typeface="Arial" pitchFamily="34" charset="0"/>
              <a:buChar char="•"/>
            </a:pPr>
            <a:r>
              <a:rPr lang="en-US" sz="3100" dirty="0" err="1">
                <a:latin typeface="Calibri" pitchFamily="34"/>
              </a:rPr>
              <a:t>Worldsens</a:t>
            </a:r>
            <a:endParaRPr lang="en-US" sz="3100" dirty="0">
              <a:latin typeface="Calibri" pitchFamily="34"/>
            </a:endParaRP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358481" y="65061"/>
            <a:ext cx="4039285" cy="1259942"/>
          </a:xfrm>
        </p:spPr>
        <p:txBody>
          <a:bodyPr/>
          <a:lstStyle/>
          <a:p>
            <a:pPr lvl="0">
              <a:buNone/>
            </a:pPr>
            <a:r>
              <a:rPr lang="en-US" sz="4400" dirty="0">
                <a:latin typeface="Calibri" pitchFamily="34"/>
              </a:rPr>
              <a:t>WSN Simulators</a:t>
            </a:r>
          </a:p>
        </p:txBody>
      </p:sp>
      <p:sp>
        <p:nvSpPr>
          <p:cNvPr id="3" name="Rectangle 3"/>
          <p:cNvSpPr txBox="1">
            <a:spLocks noGrp="1"/>
          </p:cNvSpPr>
          <p:nvPr>
            <p:ph idx="1"/>
          </p:nvPr>
        </p:nvSpPr>
        <p:spPr>
          <a:xfrm>
            <a:off x="325404" y="1493821"/>
            <a:ext cx="8568531" cy="5123776"/>
          </a:xfrm>
        </p:spPr>
        <p:txBody>
          <a:bodyPr/>
          <a:lstStyle/>
          <a:p>
            <a:pPr lvl="0">
              <a:buSzPct val="100000"/>
              <a:buFont typeface="Arial" pitchFamily="34" charset="0"/>
              <a:buChar char="•"/>
            </a:pPr>
            <a:r>
              <a:rPr lang="en-US" sz="3100" dirty="0">
                <a:latin typeface="Calibri" pitchFamily="34"/>
              </a:rPr>
              <a:t>NS-2</a:t>
            </a:r>
          </a:p>
          <a:p>
            <a:pPr lvl="0">
              <a:buSzPct val="100000"/>
              <a:buFont typeface="Arial" pitchFamily="34" charset="0"/>
              <a:buChar char="•"/>
            </a:pPr>
            <a:r>
              <a:rPr lang="en-US" sz="3100" dirty="0" err="1">
                <a:latin typeface="Calibri" pitchFamily="34"/>
              </a:rPr>
              <a:t>GloMoSim</a:t>
            </a:r>
            <a:endParaRPr lang="en-US" sz="3100" dirty="0">
              <a:latin typeface="Calibri" pitchFamily="34"/>
            </a:endParaRPr>
          </a:p>
          <a:p>
            <a:pPr lvl="0">
              <a:buSzPct val="100000"/>
              <a:buFont typeface="Arial" pitchFamily="34" charset="0"/>
              <a:buChar char="•"/>
            </a:pPr>
            <a:r>
              <a:rPr lang="en-US" sz="3100" dirty="0">
                <a:latin typeface="Calibri" pitchFamily="34"/>
              </a:rPr>
              <a:t>OPNET</a:t>
            </a:r>
          </a:p>
          <a:p>
            <a:pPr lvl="0">
              <a:buSzPct val="100000"/>
              <a:buFont typeface="Arial" pitchFamily="34" charset="0"/>
              <a:buChar char="•"/>
            </a:pPr>
            <a:r>
              <a:rPr lang="en-US" sz="3100" dirty="0" err="1">
                <a:latin typeface="Calibri" pitchFamily="34"/>
              </a:rPr>
              <a:t>SensorSim</a:t>
            </a:r>
            <a:endParaRPr lang="en-US" sz="3100" dirty="0">
              <a:latin typeface="Calibri" pitchFamily="34"/>
            </a:endParaRPr>
          </a:p>
          <a:p>
            <a:pPr lvl="0">
              <a:buSzPct val="100000"/>
              <a:buFont typeface="Arial" pitchFamily="34" charset="0"/>
              <a:buChar char="•"/>
            </a:pPr>
            <a:r>
              <a:rPr lang="en-US" sz="3100" dirty="0">
                <a:latin typeface="Calibri" pitchFamily="34"/>
              </a:rPr>
              <a:t>J-</a:t>
            </a:r>
            <a:r>
              <a:rPr lang="en-US" sz="3100" dirty="0" err="1">
                <a:latin typeface="Calibri" pitchFamily="34"/>
              </a:rPr>
              <a:t>Sim</a:t>
            </a:r>
            <a:endParaRPr lang="en-US" sz="3100" dirty="0">
              <a:latin typeface="Calibri" pitchFamily="34"/>
            </a:endParaRPr>
          </a:p>
          <a:p>
            <a:pPr lvl="0">
              <a:buSzPct val="100000"/>
              <a:buFont typeface="Arial" pitchFamily="34" charset="0"/>
              <a:buChar char="•"/>
            </a:pPr>
            <a:r>
              <a:rPr lang="en-US" sz="3100" dirty="0" err="1">
                <a:latin typeface="Calibri" pitchFamily="34"/>
              </a:rPr>
              <a:t>OMNeT</a:t>
            </a:r>
            <a:r>
              <a:rPr lang="en-US" sz="3100" dirty="0">
                <a:latin typeface="Calibri" pitchFamily="34"/>
              </a:rPr>
              <a:t>++</a:t>
            </a:r>
          </a:p>
          <a:p>
            <a:pPr lvl="0">
              <a:buSzPct val="100000"/>
              <a:buFont typeface="Arial" pitchFamily="34" charset="0"/>
              <a:buChar char="•"/>
            </a:pPr>
            <a:r>
              <a:rPr lang="en-US" sz="3100" dirty="0" err="1">
                <a:latin typeface="Calibri" pitchFamily="34"/>
              </a:rPr>
              <a:t>Sidh</a:t>
            </a:r>
            <a:endParaRPr lang="en-US" sz="3100" dirty="0">
              <a:latin typeface="Calibri" pitchFamily="34"/>
            </a:endParaRPr>
          </a:p>
          <a:p>
            <a:pPr lvl="0">
              <a:buSzPct val="100000"/>
              <a:buFont typeface="Arial" pitchFamily="34" charset="0"/>
              <a:buChar char="•"/>
            </a:pPr>
            <a:r>
              <a:rPr lang="en-US" sz="3100" dirty="0">
                <a:latin typeface="Calibri" pitchFamily="34"/>
              </a:rPr>
              <a:t>SENS</a:t>
            </a:r>
          </a:p>
        </p:txBody>
      </p:sp>
      <p:sp>
        <p:nvSpPr>
          <p:cNvPr id="4" name="Slide Number Placeholder 3"/>
          <p:cNvSpPr txBox="1"/>
          <p:nvPr/>
        </p:nvSpPr>
        <p:spPr>
          <a:xfrm>
            <a:off x="6553084" y="6356515"/>
            <a:ext cx="2133359" cy="364681"/>
          </a:xfrm>
          <a:prstGeom prst="rect">
            <a:avLst/>
          </a:prstGeom>
          <a:noFill/>
          <a:ln>
            <a:noFill/>
          </a:ln>
        </p:spPr>
        <p:txBody>
          <a:bodyPr vert="horz" wrap="square" lIns="91440" tIns="9144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18"/>
              <a:ea typeface="Arial" pitchFamily="2"/>
              <a:cs typeface="Tahoma"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540114" y="0"/>
            <a:ext cx="3036079" cy="1259942"/>
          </a:xfrm>
        </p:spPr>
        <p:txBody>
          <a:bodyPr/>
          <a:lstStyle/>
          <a:p>
            <a:pPr lvl="0">
              <a:buNone/>
            </a:pPr>
            <a:r>
              <a:rPr lang="en-US" sz="4800" dirty="0">
                <a:latin typeface="Calibri" pitchFamily="34"/>
              </a:rPr>
              <a:t>Conclusion</a:t>
            </a:r>
          </a:p>
        </p:txBody>
      </p:sp>
      <p:sp>
        <p:nvSpPr>
          <p:cNvPr id="3" name="Rectangle 3"/>
          <p:cNvSpPr txBox="1">
            <a:spLocks noGrp="1"/>
          </p:cNvSpPr>
          <p:nvPr>
            <p:ph idx="1"/>
          </p:nvPr>
        </p:nvSpPr>
        <p:spPr>
          <a:xfrm>
            <a:off x="253966" y="1708135"/>
            <a:ext cx="9072567" cy="5039779"/>
          </a:xfrm>
        </p:spPr>
        <p:txBody>
          <a:bodyPr/>
          <a:lstStyle/>
          <a:p>
            <a:pPr lvl="0">
              <a:buSzPct val="100000"/>
              <a:buFont typeface="Arial" pitchFamily="34" charset="0"/>
              <a:buChar char="•"/>
            </a:pPr>
            <a:r>
              <a:rPr lang="en-US" sz="3100" dirty="0">
                <a:latin typeface="Calibri" pitchFamily="34"/>
              </a:rPr>
              <a:t>WSNs possible today due to technological advancement in various domains</a:t>
            </a:r>
          </a:p>
          <a:p>
            <a:pPr lvl="0">
              <a:buSzPct val="100000"/>
              <a:buFont typeface="Arial" pitchFamily="34" charset="0"/>
              <a:buChar char="•"/>
            </a:pPr>
            <a:r>
              <a:rPr lang="en-US" sz="3100" dirty="0">
                <a:latin typeface="Calibri" pitchFamily="34"/>
              </a:rPr>
              <a:t>Envisioned to become an essential part of our lives</a:t>
            </a:r>
          </a:p>
          <a:p>
            <a:pPr lvl="0">
              <a:buSzPct val="100000"/>
              <a:buFont typeface="Arial" pitchFamily="34" charset="0"/>
              <a:buChar char="•"/>
            </a:pPr>
            <a:r>
              <a:rPr lang="en-US" sz="3100" dirty="0" smtClean="0">
                <a:latin typeface="Calibri" pitchFamily="34"/>
              </a:rPr>
              <a:t>Design </a:t>
            </a:r>
            <a:r>
              <a:rPr lang="en-US" sz="3100" dirty="0">
                <a:latin typeface="Calibri" pitchFamily="34"/>
              </a:rPr>
              <a:t>Constraints need to be satisfied for realization of sensor networks</a:t>
            </a:r>
          </a:p>
          <a:p>
            <a:pPr lvl="0">
              <a:buSzPct val="100000"/>
              <a:buFont typeface="Arial" pitchFamily="34" charset="0"/>
              <a:buChar char="•"/>
            </a:pPr>
            <a:r>
              <a:rPr lang="en-US" sz="3100" dirty="0">
                <a:latin typeface="Calibri" pitchFamily="34"/>
              </a:rPr>
              <a:t>Tremendous research efforts being made in  different layers of WSNs protocol stack</a:t>
            </a:r>
          </a:p>
        </p:txBody>
      </p:sp>
      <p:sp>
        <p:nvSpPr>
          <p:cNvPr id="4" name="Slide Number Placeholder 3"/>
          <p:cNvSpPr txBox="1"/>
          <p:nvPr/>
        </p:nvSpPr>
        <p:spPr>
          <a:xfrm>
            <a:off x="6553084" y="6356515"/>
            <a:ext cx="2133359" cy="364681"/>
          </a:xfrm>
          <a:prstGeom prst="rect">
            <a:avLst/>
          </a:prstGeom>
          <a:noFill/>
          <a:ln>
            <a:noFill/>
          </a:ln>
        </p:spPr>
        <p:txBody>
          <a:bodyPr vert="horz" wrap="square" lIns="91440" tIns="9144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18"/>
              <a:ea typeface="Arial" pitchFamily="2"/>
              <a:cs typeface="Tahoma" pitchFamily="2"/>
            </a:endParaRPr>
          </a:p>
        </p:txBody>
      </p:sp>
    </p:spTree>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04035" y="671974"/>
            <a:ext cx="9156563" cy="1259942"/>
          </a:xfrm>
        </p:spPr>
        <p:txBody>
          <a:bodyPr/>
          <a:lstStyle/>
          <a:p>
            <a:pPr lvl="0">
              <a:buNone/>
            </a:pPr>
            <a:r>
              <a:rPr lang="en-US" sz="4400" dirty="0">
                <a:latin typeface="Calibri" pitchFamily="34"/>
              </a:rPr>
              <a:t>References</a:t>
            </a:r>
          </a:p>
        </p:txBody>
      </p:sp>
      <p:sp>
        <p:nvSpPr>
          <p:cNvPr id="3" name="Rectangle 3"/>
          <p:cNvSpPr txBox="1">
            <a:spLocks noGrp="1"/>
          </p:cNvSpPr>
          <p:nvPr>
            <p:ph idx="1"/>
          </p:nvPr>
        </p:nvSpPr>
        <p:spPr>
          <a:xfrm>
            <a:off x="0" y="1931916"/>
            <a:ext cx="9576593" cy="5123776"/>
          </a:xfrm>
        </p:spPr>
        <p:txBody>
          <a:bodyPr/>
          <a:lstStyle/>
          <a:p>
            <a:pPr lvl="0"/>
            <a:endParaRPr lang="en-US" sz="3100" dirty="0"/>
          </a:p>
          <a:p>
            <a:pPr lvl="0">
              <a:buSzPct val="100000"/>
              <a:buFont typeface="Arial" pitchFamily="34" charset="0"/>
              <a:buChar char="•"/>
            </a:pPr>
            <a:r>
              <a:rPr lang="en-US" sz="2000" dirty="0">
                <a:latin typeface="Calibri" pitchFamily="34"/>
              </a:rPr>
              <a:t>Dr. </a:t>
            </a:r>
            <a:r>
              <a:rPr lang="en-US" sz="2000" dirty="0" err="1">
                <a:latin typeface="Calibri" pitchFamily="34"/>
              </a:rPr>
              <a:t>Chenyang</a:t>
            </a:r>
            <a:r>
              <a:rPr lang="en-US" sz="2000" dirty="0">
                <a:latin typeface="Calibri" pitchFamily="34"/>
              </a:rPr>
              <a:t> Lu Slides on “Berkeley Motes and </a:t>
            </a:r>
            <a:r>
              <a:rPr lang="en-US" sz="2000" dirty="0" err="1">
                <a:latin typeface="Calibri" pitchFamily="34"/>
              </a:rPr>
              <a:t>TinyOS</a:t>
            </a:r>
            <a:r>
              <a:rPr lang="en-US" sz="2000" dirty="0">
                <a:latin typeface="Calibri" pitchFamily="34"/>
              </a:rPr>
              <a:t>”, Washington University in St. Louis, USA</a:t>
            </a:r>
          </a:p>
          <a:p>
            <a:pPr lvl="0">
              <a:buSzPct val="100000"/>
              <a:buFont typeface="Arial" pitchFamily="34" charset="0"/>
              <a:buChar char="•"/>
            </a:pPr>
            <a:r>
              <a:rPr lang="en-US" sz="2000" dirty="0">
                <a:latin typeface="Calibri" pitchFamily="34"/>
              </a:rPr>
              <a:t>J. Hill and D. Culler, “A Wireless Embedded Sensor Architecture for System-Level Optimization”, Technical Report, U.C. Berkeley, 2001.</a:t>
            </a:r>
          </a:p>
          <a:p>
            <a:pPr lvl="0">
              <a:buSzPct val="100000"/>
              <a:buFont typeface="Arial" pitchFamily="34" charset="0"/>
              <a:buChar char="•"/>
            </a:pPr>
            <a:r>
              <a:rPr lang="en-US" sz="2000" dirty="0">
                <a:latin typeface="Calibri" pitchFamily="34"/>
              </a:rPr>
              <a:t>X. Su, B.S. </a:t>
            </a:r>
            <a:r>
              <a:rPr lang="en-US" sz="2000" dirty="0" err="1">
                <a:latin typeface="Calibri" pitchFamily="34"/>
              </a:rPr>
              <a:t>Prabhu</a:t>
            </a:r>
            <a:r>
              <a:rPr lang="en-US" sz="2000" dirty="0">
                <a:latin typeface="Calibri" pitchFamily="34"/>
              </a:rPr>
              <a:t>, and R. </a:t>
            </a:r>
            <a:r>
              <a:rPr lang="en-US" sz="2000" dirty="0" err="1">
                <a:latin typeface="Calibri" pitchFamily="34"/>
              </a:rPr>
              <a:t>Gadh</a:t>
            </a:r>
            <a:r>
              <a:rPr lang="en-US" sz="2000" dirty="0">
                <a:latin typeface="Calibri" pitchFamily="34"/>
              </a:rPr>
              <a:t>, “RFID based General Wireless Sensor Interface”, Technical Report, UCLA, 2003</a:t>
            </a:r>
            <a:r>
              <a:rPr lang="en-US" sz="3100" dirty="0">
                <a:latin typeface="Calibri" pitchFamily="34"/>
              </a:rPr>
              <a:t>.</a:t>
            </a:r>
          </a:p>
        </p:txBody>
      </p:sp>
      <p:sp>
        <p:nvSpPr>
          <p:cNvPr id="4" name="Slide Number Placeholder 3"/>
          <p:cNvSpPr txBox="1"/>
          <p:nvPr/>
        </p:nvSpPr>
        <p:spPr>
          <a:xfrm>
            <a:off x="6553084" y="6356515"/>
            <a:ext cx="2133359" cy="364681"/>
          </a:xfrm>
          <a:prstGeom prst="rect">
            <a:avLst/>
          </a:prstGeom>
          <a:noFill/>
          <a:ln>
            <a:noFill/>
          </a:ln>
        </p:spPr>
        <p:txBody>
          <a:bodyPr vert="horz" wrap="square" lIns="91440" tIns="9144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18"/>
              <a:ea typeface="Arial" pitchFamily="2"/>
              <a:cs typeface="Tahoma" pitchFamily="2"/>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extBox 2"/>
          <p:cNvSpPr/>
          <p:nvPr/>
        </p:nvSpPr>
        <p:spPr>
          <a:xfrm>
            <a:off x="1279803" y="476640"/>
            <a:ext cx="5308914" cy="62495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91440" rIns="91440" bIns="4572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18"/>
              <a:ea typeface="SimSun" pitchFamily="2"/>
              <a:cs typeface="Mangal" pitchFamily="2"/>
            </a:endParaRPr>
          </a:p>
        </p:txBody>
      </p:sp>
      <p:sp>
        <p:nvSpPr>
          <p:cNvPr id="3" name="Title 2"/>
          <p:cNvSpPr txBox="1">
            <a:spLocks noGrp="1"/>
          </p:cNvSpPr>
          <p:nvPr>
            <p:ph type="title" idx="4294967295"/>
          </p:nvPr>
        </p:nvSpPr>
        <p:spPr>
          <a:xfrm>
            <a:off x="215780" y="-43562"/>
            <a:ext cx="8229243" cy="1145157"/>
          </a:xfrm>
        </p:spPr>
        <p:txBody>
          <a:bodyPr>
            <a:spAutoFit/>
          </a:bodyPr>
          <a:lstStyle/>
          <a:p>
            <a:pPr lvl="0">
              <a:buNone/>
            </a:pPr>
            <a:r>
              <a:rPr lang="el-GR" sz="3200" b="1"/>
              <a:t>Examples of radio transceivers</a:t>
            </a:r>
          </a:p>
        </p:txBody>
      </p:sp>
      <p:sp>
        <p:nvSpPr>
          <p:cNvPr id="4" name="Text Placeholder 3"/>
          <p:cNvSpPr txBox="1">
            <a:spLocks noGrp="1"/>
          </p:cNvSpPr>
          <p:nvPr>
            <p:ph type="body" idx="4294967295"/>
          </p:nvPr>
        </p:nvSpPr>
        <p:spPr>
          <a:xfrm>
            <a:off x="143771" y="1099026"/>
            <a:ext cx="4292641" cy="5229637"/>
          </a:xfrm>
        </p:spPr>
        <p:txBody>
          <a:bodyPr>
            <a:spAutoFit/>
          </a:bodyPr>
          <a:lstStyle/>
          <a:p>
            <a:pPr lvl="0">
              <a:buSzPct val="100000"/>
              <a:buNone/>
            </a:pPr>
            <a:r>
              <a:rPr lang="en-US" sz="1800" dirty="0">
                <a:latin typeface="" pitchFamily="18"/>
              </a:rPr>
              <a:t>RFM TR1000 family</a:t>
            </a:r>
          </a:p>
          <a:p>
            <a:pPr lvl="1">
              <a:buSzPct val="100000"/>
              <a:buFont typeface="Arial" pitchFamily="34" charset="0"/>
              <a:buChar char="•"/>
            </a:pPr>
            <a:r>
              <a:rPr lang="en-US" sz="1800" dirty="0">
                <a:latin typeface="" pitchFamily="18"/>
              </a:rPr>
              <a:t>916 or 868 </a:t>
            </a:r>
            <a:r>
              <a:rPr lang="en-US" sz="1800" dirty="0" err="1">
                <a:latin typeface="" pitchFamily="18"/>
              </a:rPr>
              <a:t>Mhz</a:t>
            </a:r>
            <a:endParaRPr lang="en-US" sz="1800" dirty="0">
              <a:latin typeface="" pitchFamily="18"/>
            </a:endParaRPr>
          </a:p>
          <a:p>
            <a:pPr lvl="1">
              <a:buSzPct val="100000"/>
              <a:buFont typeface="Arial" pitchFamily="34" charset="0"/>
              <a:buChar char="•"/>
            </a:pPr>
            <a:r>
              <a:rPr lang="en-US" sz="1800" dirty="0">
                <a:latin typeface="" pitchFamily="18"/>
              </a:rPr>
              <a:t>400kHz </a:t>
            </a:r>
            <a:r>
              <a:rPr lang="en-US" sz="1800" dirty="0" smtClean="0">
                <a:latin typeface="" pitchFamily="18"/>
              </a:rPr>
              <a:t>bandwidth</a:t>
            </a:r>
            <a:endParaRPr lang="en-US" sz="1800" dirty="0">
              <a:latin typeface="" pitchFamily="18"/>
            </a:endParaRPr>
          </a:p>
          <a:p>
            <a:pPr lvl="1">
              <a:buSzPct val="100000"/>
              <a:buFont typeface="Arial" pitchFamily="34" charset="0"/>
              <a:buChar char="•"/>
            </a:pPr>
            <a:r>
              <a:rPr lang="en-US" sz="1800" dirty="0">
                <a:latin typeface="" pitchFamily="18"/>
              </a:rPr>
              <a:t>Up to 115,2 kbps</a:t>
            </a:r>
          </a:p>
          <a:p>
            <a:pPr lvl="1">
              <a:buSzPct val="100000"/>
              <a:buFont typeface="Arial" pitchFamily="34" charset="0"/>
              <a:buChar char="•"/>
            </a:pPr>
            <a:r>
              <a:rPr lang="en-US" sz="1800" dirty="0">
                <a:latin typeface="" pitchFamily="18"/>
              </a:rPr>
              <a:t>On/off keying or ASK</a:t>
            </a:r>
          </a:p>
          <a:p>
            <a:pPr lvl="1">
              <a:buSzPct val="100000"/>
              <a:buFont typeface="Arial" pitchFamily="34" charset="0"/>
              <a:buChar char="•"/>
            </a:pPr>
            <a:r>
              <a:rPr lang="en-US" sz="1800" dirty="0">
                <a:latin typeface="" pitchFamily="18"/>
              </a:rPr>
              <a:t>Dynamically </a:t>
            </a:r>
            <a:r>
              <a:rPr lang="en-US" sz="1800" dirty="0" smtClean="0">
                <a:latin typeface="" pitchFamily="18"/>
              </a:rPr>
              <a:t>tunable </a:t>
            </a:r>
            <a:r>
              <a:rPr lang="en-US" sz="1800" dirty="0">
                <a:latin typeface="" pitchFamily="18"/>
              </a:rPr>
              <a:t>output power</a:t>
            </a:r>
          </a:p>
          <a:p>
            <a:pPr lvl="1">
              <a:buSzPct val="100000"/>
              <a:buFont typeface="Arial" pitchFamily="34" charset="0"/>
              <a:buChar char="•"/>
            </a:pPr>
            <a:r>
              <a:rPr lang="en-US" sz="1800" dirty="0">
                <a:latin typeface="" pitchFamily="18"/>
              </a:rPr>
              <a:t>Maximum power about 1.4 </a:t>
            </a:r>
            <a:r>
              <a:rPr lang="en-US" sz="1800" dirty="0" err="1">
                <a:latin typeface="" pitchFamily="18"/>
              </a:rPr>
              <a:t>mW</a:t>
            </a:r>
            <a:endParaRPr lang="en-US" sz="1800" dirty="0">
              <a:latin typeface="" pitchFamily="18"/>
            </a:endParaRPr>
          </a:p>
          <a:p>
            <a:pPr lvl="1">
              <a:buSzPct val="100000"/>
              <a:buFont typeface="Arial" pitchFamily="34" charset="0"/>
              <a:buChar char="•"/>
            </a:pPr>
            <a:r>
              <a:rPr lang="en-US" sz="1800" dirty="0">
                <a:latin typeface="" pitchFamily="18"/>
              </a:rPr>
              <a:t>Low power consumption</a:t>
            </a:r>
          </a:p>
          <a:p>
            <a:pPr lvl="0">
              <a:buSzPct val="100000"/>
              <a:buNone/>
            </a:pPr>
            <a:r>
              <a:rPr lang="en-US" sz="1800" dirty="0" err="1">
                <a:latin typeface="" pitchFamily="18"/>
              </a:rPr>
              <a:t>Chipcon</a:t>
            </a:r>
            <a:r>
              <a:rPr lang="en-US" sz="1800" dirty="0">
                <a:latin typeface="" pitchFamily="18"/>
              </a:rPr>
              <a:t> CC1000</a:t>
            </a:r>
          </a:p>
          <a:p>
            <a:pPr lvl="1">
              <a:buSzPct val="100000"/>
              <a:buFont typeface="Arial" pitchFamily="34" charset="0"/>
              <a:buChar char="•"/>
            </a:pPr>
            <a:r>
              <a:rPr lang="en-US" sz="1800" dirty="0">
                <a:latin typeface="" pitchFamily="18"/>
              </a:rPr>
              <a:t>Range 300 to1000 </a:t>
            </a:r>
            <a:r>
              <a:rPr lang="en-US" sz="1800" dirty="0" err="1" smtClean="0">
                <a:latin typeface="" pitchFamily="18"/>
              </a:rPr>
              <a:t>Mhz</a:t>
            </a:r>
            <a:r>
              <a:rPr lang="en-US" sz="1800" dirty="0" smtClean="0">
                <a:latin typeface="" pitchFamily="18"/>
              </a:rPr>
              <a:t>, programmable </a:t>
            </a:r>
            <a:r>
              <a:rPr lang="en-US" sz="1800" dirty="0">
                <a:latin typeface="" pitchFamily="18"/>
              </a:rPr>
              <a:t>in 250 Hz steps</a:t>
            </a:r>
          </a:p>
          <a:p>
            <a:pPr lvl="1">
              <a:buSzPct val="100000"/>
              <a:buFont typeface="Arial" pitchFamily="34" charset="0"/>
              <a:buChar char="•"/>
            </a:pPr>
            <a:r>
              <a:rPr lang="en-US" sz="1800" dirty="0">
                <a:latin typeface="" pitchFamily="18"/>
              </a:rPr>
              <a:t>PSK modulation</a:t>
            </a:r>
          </a:p>
          <a:p>
            <a:pPr lvl="1">
              <a:buSzPct val="100000"/>
              <a:buFont typeface="Arial" pitchFamily="34" charset="0"/>
              <a:buChar char="•"/>
            </a:pPr>
            <a:r>
              <a:rPr lang="en-US" sz="1800" dirty="0">
                <a:latin typeface="" pitchFamily="18"/>
              </a:rPr>
              <a:t>Provides </a:t>
            </a:r>
            <a:r>
              <a:rPr lang="en-US" sz="1800" dirty="0" err="1">
                <a:latin typeface="" pitchFamily="18"/>
              </a:rPr>
              <a:t>RSSi</a:t>
            </a:r>
            <a:endParaRPr lang="en-US" sz="1800" dirty="0">
              <a:latin typeface="" pitchFamily="18"/>
            </a:endParaRPr>
          </a:p>
        </p:txBody>
      </p:sp>
      <p:sp>
        <p:nvSpPr>
          <p:cNvPr id="5" name="Text Placeholder 4"/>
          <p:cNvSpPr txBox="1">
            <a:spLocks noGrp="1"/>
          </p:cNvSpPr>
          <p:nvPr>
            <p:ph type="body" idx="4294967295"/>
          </p:nvPr>
        </p:nvSpPr>
        <p:spPr>
          <a:xfrm>
            <a:off x="4668926" y="1124218"/>
            <a:ext cx="5406481" cy="5775478"/>
          </a:xfrm>
        </p:spPr>
        <p:txBody>
          <a:bodyPr/>
          <a:lstStyle/>
          <a:p>
            <a:pPr>
              <a:buSzPct val="100000"/>
              <a:buNone/>
            </a:pPr>
            <a:r>
              <a:rPr lang="en-US" sz="1800" dirty="0" err="1">
                <a:latin typeface="" pitchFamily="18"/>
              </a:rPr>
              <a:t>Chipcon</a:t>
            </a:r>
            <a:r>
              <a:rPr lang="en-US" sz="1800" dirty="0">
                <a:latin typeface="" pitchFamily="18"/>
              </a:rPr>
              <a:t> CC2400</a:t>
            </a:r>
          </a:p>
          <a:p>
            <a:pPr lvl="1">
              <a:buSzPct val="100000"/>
              <a:buFont typeface="Arial" pitchFamily="34" charset="0"/>
              <a:buChar char="•"/>
            </a:pPr>
            <a:r>
              <a:rPr lang="en-US" sz="1800" dirty="0">
                <a:latin typeface="" pitchFamily="18"/>
              </a:rPr>
              <a:t>Implements 802.15.4</a:t>
            </a:r>
          </a:p>
          <a:p>
            <a:pPr lvl="1">
              <a:buSzPct val="100000"/>
              <a:buFont typeface="Arial" pitchFamily="34" charset="0"/>
              <a:buChar char="•"/>
            </a:pPr>
            <a:r>
              <a:rPr lang="en-US" sz="1800" dirty="0">
                <a:latin typeface="" pitchFamily="18"/>
              </a:rPr>
              <a:t>2.4 </a:t>
            </a:r>
            <a:r>
              <a:rPr lang="en-US" sz="1800" dirty="0" err="1">
                <a:latin typeface="" pitchFamily="18"/>
              </a:rPr>
              <a:t>Ghz</a:t>
            </a:r>
            <a:r>
              <a:rPr lang="en-US" sz="1800" dirty="0">
                <a:latin typeface="" pitchFamily="18"/>
              </a:rPr>
              <a:t> DSSS modem</a:t>
            </a:r>
          </a:p>
          <a:p>
            <a:pPr lvl="1">
              <a:buSzPct val="100000"/>
              <a:buFont typeface="Arial" pitchFamily="34" charset="0"/>
              <a:buChar char="•"/>
            </a:pPr>
            <a:r>
              <a:rPr lang="en-US" sz="1800" dirty="0">
                <a:latin typeface="" pitchFamily="18"/>
              </a:rPr>
              <a:t>250kbps</a:t>
            </a:r>
          </a:p>
          <a:p>
            <a:pPr lvl="1">
              <a:buSzPct val="100000"/>
              <a:buFont typeface="Arial" pitchFamily="34" charset="0"/>
              <a:buChar char="•"/>
            </a:pPr>
            <a:r>
              <a:rPr lang="en-US" sz="1800" dirty="0">
                <a:latin typeface="" pitchFamily="18"/>
              </a:rPr>
              <a:t>Higher power consumption than above </a:t>
            </a:r>
            <a:r>
              <a:rPr lang="en-US" sz="1800" dirty="0" smtClean="0">
                <a:latin typeface="" pitchFamily="18"/>
              </a:rPr>
              <a:t>transceivers</a:t>
            </a:r>
            <a:endParaRPr lang="en-US" sz="1800" dirty="0">
              <a:latin typeface="" pitchFamily="18"/>
            </a:endParaRPr>
          </a:p>
          <a:p>
            <a:pPr>
              <a:buSzPct val="100000"/>
              <a:buNone/>
            </a:pPr>
            <a:r>
              <a:rPr lang="en-US" sz="1800" dirty="0">
                <a:latin typeface="" pitchFamily="18"/>
              </a:rPr>
              <a:t>Infineon TDA 525x family</a:t>
            </a:r>
          </a:p>
          <a:p>
            <a:pPr lvl="1">
              <a:buSzPct val="100000"/>
              <a:buFont typeface="Arial" pitchFamily="34" charset="0"/>
              <a:buChar char="•"/>
            </a:pPr>
            <a:r>
              <a:rPr lang="en-US" sz="1800" dirty="0" smtClean="0">
                <a:latin typeface="" pitchFamily="18"/>
              </a:rPr>
              <a:t>E.g., </a:t>
            </a:r>
            <a:r>
              <a:rPr lang="en-US" sz="1800" dirty="0">
                <a:latin typeface="" pitchFamily="18"/>
              </a:rPr>
              <a:t>5250:868MHz</a:t>
            </a:r>
          </a:p>
          <a:p>
            <a:pPr lvl="1">
              <a:buSzPct val="100000"/>
              <a:buFont typeface="Arial" pitchFamily="34" charset="0"/>
              <a:buChar char="•"/>
            </a:pPr>
            <a:r>
              <a:rPr lang="en-US" sz="1800" dirty="0">
                <a:latin typeface="" pitchFamily="18"/>
              </a:rPr>
              <a:t>ASK or FSK modulation</a:t>
            </a:r>
          </a:p>
          <a:p>
            <a:pPr lvl="1">
              <a:buSzPct val="100000"/>
              <a:buFont typeface="Arial" pitchFamily="34" charset="0"/>
              <a:buChar char="•"/>
            </a:pPr>
            <a:r>
              <a:rPr lang="en-US" sz="1800" dirty="0">
                <a:latin typeface="" pitchFamily="18"/>
              </a:rPr>
              <a:t>RSSS</a:t>
            </a:r>
            <a:r>
              <a:rPr lang="en-US" sz="1800" dirty="0" smtClean="0">
                <a:latin typeface="" pitchFamily="18"/>
              </a:rPr>
              <a:t>, highly </a:t>
            </a:r>
            <a:r>
              <a:rPr lang="en-US" sz="1800" dirty="0">
                <a:latin typeface="" pitchFamily="18"/>
              </a:rPr>
              <a:t>efficient power amplifier</a:t>
            </a:r>
          </a:p>
          <a:p>
            <a:pPr lvl="1">
              <a:buSzPct val="100000"/>
              <a:buFont typeface="Arial" pitchFamily="34" charset="0"/>
              <a:buChar char="•"/>
            </a:pPr>
            <a:r>
              <a:rPr lang="en-US" sz="1800" dirty="0">
                <a:latin typeface="" pitchFamily="18"/>
              </a:rPr>
              <a:t>Intelligent power down,'' </a:t>
            </a:r>
            <a:r>
              <a:rPr lang="en-US" sz="1800" dirty="0" smtClean="0">
                <a:latin typeface="" pitchFamily="18"/>
              </a:rPr>
              <a:t>self-polling</a:t>
            </a:r>
            <a:r>
              <a:rPr lang="en-US" sz="1800" dirty="0">
                <a:latin typeface="" pitchFamily="18"/>
              </a:rPr>
              <a:t>'' mechanism</a:t>
            </a:r>
          </a:p>
          <a:p>
            <a:pPr lvl="1">
              <a:buSzPct val="100000"/>
              <a:buFont typeface="Arial" pitchFamily="34" charset="0"/>
              <a:buChar char="•"/>
            </a:pPr>
            <a:r>
              <a:rPr lang="en-US" sz="1800" dirty="0" smtClean="0">
                <a:latin typeface="" pitchFamily="18"/>
              </a:rPr>
              <a:t>Excellent </a:t>
            </a:r>
            <a:r>
              <a:rPr lang="en-US" sz="1800" dirty="0">
                <a:latin typeface="" pitchFamily="18"/>
              </a:rPr>
              <a:t>blocking performance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883167" y="153273"/>
            <a:ext cx="6586169" cy="1054796"/>
          </a:xfrm>
        </p:spPr>
        <p:txBody>
          <a:bodyPr/>
          <a:lstStyle/>
          <a:p>
            <a:pPr lvl="0">
              <a:buNone/>
            </a:pPr>
            <a:r>
              <a:rPr lang="en-US" sz="4000" dirty="0">
                <a:latin typeface="" pitchFamily="18"/>
              </a:rPr>
              <a:t>How to </a:t>
            </a:r>
            <a:r>
              <a:rPr lang="en-US" sz="4000" dirty="0" smtClean="0">
                <a:latin typeface="" pitchFamily="18"/>
              </a:rPr>
              <a:t>recharge </a:t>
            </a:r>
            <a:r>
              <a:rPr lang="en-US" sz="4000" dirty="0">
                <a:latin typeface="" pitchFamily="18"/>
              </a:rPr>
              <a:t>a battery?</a:t>
            </a:r>
          </a:p>
        </p:txBody>
      </p:sp>
      <p:sp>
        <p:nvSpPr>
          <p:cNvPr id="3" name="Text Placeholder 2"/>
          <p:cNvSpPr txBox="1">
            <a:spLocks noGrp="1"/>
          </p:cNvSpPr>
          <p:nvPr>
            <p:ph type="body" idx="4294967295"/>
          </p:nvPr>
        </p:nvSpPr>
        <p:spPr>
          <a:xfrm>
            <a:off x="0" y="1888800"/>
            <a:ext cx="9792839" cy="4677119"/>
          </a:xfrm>
        </p:spPr>
        <p:txBody>
          <a:bodyPr/>
          <a:lstStyle/>
          <a:p>
            <a:pPr lvl="0">
              <a:buSzPct val="100000"/>
              <a:buNone/>
            </a:pPr>
            <a:r>
              <a:rPr lang="en-US" sz="2400" dirty="0">
                <a:latin typeface="" pitchFamily="18"/>
              </a:rPr>
              <a:t>Try to scavenger energy from environment</a:t>
            </a:r>
          </a:p>
          <a:p>
            <a:pPr lvl="0">
              <a:buSzPct val="100000"/>
              <a:buNone/>
            </a:pPr>
            <a:endParaRPr lang="en-US" sz="2400" dirty="0" smtClean="0">
              <a:latin typeface="" pitchFamily="18"/>
            </a:endParaRPr>
          </a:p>
          <a:p>
            <a:pPr lvl="0">
              <a:buSzPct val="100000"/>
              <a:buNone/>
            </a:pPr>
            <a:r>
              <a:rPr lang="en-US" sz="2400" dirty="0" smtClean="0">
                <a:latin typeface="" pitchFamily="18"/>
              </a:rPr>
              <a:t>Ambient </a:t>
            </a:r>
            <a:r>
              <a:rPr lang="en-US" sz="2400" dirty="0">
                <a:latin typeface="" pitchFamily="18"/>
              </a:rPr>
              <a:t>energy sources</a:t>
            </a:r>
          </a:p>
          <a:p>
            <a:pPr lvl="1">
              <a:buSzPct val="100000"/>
              <a:buFont typeface="Arial" pitchFamily="34" charset="0"/>
              <a:buChar char="•"/>
            </a:pPr>
            <a:r>
              <a:rPr lang="en-US" dirty="0">
                <a:latin typeface="" pitchFamily="18"/>
              </a:rPr>
              <a:t>Light, solar cells-between 10 </a:t>
            </a:r>
            <a:r>
              <a:rPr lang="el-GR" dirty="0">
                <a:latin typeface="" pitchFamily="18"/>
              </a:rPr>
              <a:t>μ</a:t>
            </a:r>
            <a:r>
              <a:rPr lang="en-US" dirty="0">
                <a:latin typeface="" pitchFamily="18"/>
              </a:rPr>
              <a:t>W/cm</a:t>
            </a:r>
            <a:r>
              <a:rPr lang="en-US" baseline="30000" dirty="0">
                <a:latin typeface="" pitchFamily="18"/>
              </a:rPr>
              <a:t>2</a:t>
            </a:r>
            <a:r>
              <a:rPr lang="en-US" dirty="0">
                <a:latin typeface="" pitchFamily="18"/>
              </a:rPr>
              <a:t> and 15mW/cm</a:t>
            </a:r>
            <a:r>
              <a:rPr lang="en-US" baseline="30000" dirty="0">
                <a:latin typeface="" pitchFamily="18"/>
              </a:rPr>
              <a:t>2</a:t>
            </a:r>
          </a:p>
          <a:p>
            <a:pPr lvl="1">
              <a:buSzPct val="100000"/>
              <a:buFont typeface="Arial" pitchFamily="34" charset="0"/>
              <a:buChar char="•"/>
            </a:pPr>
            <a:r>
              <a:rPr lang="en-US" dirty="0">
                <a:latin typeface="" pitchFamily="18"/>
              </a:rPr>
              <a:t>Temperature </a:t>
            </a:r>
            <a:r>
              <a:rPr lang="en-US" dirty="0" err="1">
                <a:latin typeface="" pitchFamily="18"/>
              </a:rPr>
              <a:t>gradinets</a:t>
            </a:r>
            <a:r>
              <a:rPr lang="en-US" dirty="0">
                <a:latin typeface="" pitchFamily="18"/>
              </a:rPr>
              <a:t> - 80 </a:t>
            </a:r>
            <a:r>
              <a:rPr lang="el-GR" dirty="0">
                <a:latin typeface="" pitchFamily="18"/>
              </a:rPr>
              <a:t>μ</a:t>
            </a:r>
            <a:r>
              <a:rPr lang="en-US" dirty="0">
                <a:latin typeface="" pitchFamily="18"/>
              </a:rPr>
              <a:t>W/cm</a:t>
            </a:r>
            <a:r>
              <a:rPr lang="en-US" baseline="30000" dirty="0">
                <a:latin typeface="" pitchFamily="18"/>
              </a:rPr>
              <a:t>2</a:t>
            </a:r>
          </a:p>
          <a:p>
            <a:pPr lvl="1">
              <a:buSzPct val="100000"/>
              <a:buFont typeface="Arial" pitchFamily="34" charset="0"/>
              <a:buChar char="•"/>
            </a:pPr>
            <a:r>
              <a:rPr lang="en-US" dirty="0">
                <a:latin typeface="" pitchFamily="18"/>
              </a:rPr>
              <a:t>Vibrations – between 0.1 and 10000 </a:t>
            </a:r>
            <a:r>
              <a:rPr lang="el-GR" dirty="0">
                <a:latin typeface="" pitchFamily="18"/>
              </a:rPr>
              <a:t>μ</a:t>
            </a:r>
            <a:r>
              <a:rPr lang="en-US" dirty="0">
                <a:latin typeface="" pitchFamily="18"/>
              </a:rPr>
              <a:t>W/cm</a:t>
            </a:r>
            <a:r>
              <a:rPr lang="en-US" baseline="30000" dirty="0">
                <a:latin typeface="" pitchFamily="18"/>
              </a:rPr>
              <a:t>3</a:t>
            </a:r>
          </a:p>
          <a:p>
            <a:pPr lvl="1">
              <a:buSzPct val="100000"/>
              <a:buFont typeface="Arial" pitchFamily="34" charset="0"/>
              <a:buChar char="•"/>
            </a:pPr>
            <a:r>
              <a:rPr lang="en-US" dirty="0">
                <a:latin typeface="" pitchFamily="18"/>
              </a:rPr>
              <a:t>Pressure </a:t>
            </a:r>
            <a:r>
              <a:rPr lang="en-US" dirty="0" err="1" smtClean="0">
                <a:latin typeface="" pitchFamily="18"/>
              </a:rPr>
              <a:t>varation</a:t>
            </a:r>
            <a:r>
              <a:rPr lang="en-US" dirty="0" smtClean="0">
                <a:latin typeface="" pitchFamily="18"/>
              </a:rPr>
              <a:t> (</a:t>
            </a:r>
            <a:r>
              <a:rPr lang="en-US" dirty="0" err="1">
                <a:latin typeface="" pitchFamily="18"/>
              </a:rPr>
              <a:t>piezo</a:t>
            </a:r>
            <a:r>
              <a:rPr lang="en-US" dirty="0">
                <a:latin typeface="" pitchFamily="18"/>
              </a:rPr>
              <a:t>-electric), e.g., 330 </a:t>
            </a:r>
            <a:r>
              <a:rPr lang="el-GR" dirty="0">
                <a:latin typeface="" pitchFamily="18"/>
              </a:rPr>
              <a:t>μ</a:t>
            </a:r>
            <a:r>
              <a:rPr lang="en-US" dirty="0">
                <a:latin typeface="" pitchFamily="18"/>
              </a:rPr>
              <a:t>W/cm</a:t>
            </a:r>
            <a:r>
              <a:rPr lang="en-US" baseline="30000" dirty="0">
                <a:latin typeface="" pitchFamily="18"/>
              </a:rPr>
              <a:t>2</a:t>
            </a:r>
            <a:r>
              <a:rPr lang="en-US" dirty="0">
                <a:latin typeface="" pitchFamily="18"/>
              </a:rPr>
              <a:t> from the heel of a shoe</a:t>
            </a:r>
          </a:p>
          <a:p>
            <a:pPr lvl="1">
              <a:buSzPct val="100000"/>
              <a:buFont typeface="Arial" pitchFamily="34" charset="0"/>
              <a:buChar char="•"/>
            </a:pPr>
            <a:r>
              <a:rPr lang="en-US" dirty="0">
                <a:latin typeface="" pitchFamily="18"/>
              </a:rPr>
              <a:t>Air/</a:t>
            </a:r>
            <a:r>
              <a:rPr lang="en-US" dirty="0" err="1">
                <a:latin typeface="" pitchFamily="18"/>
              </a:rPr>
              <a:t>linquid</a:t>
            </a:r>
            <a:r>
              <a:rPr lang="en-US" dirty="0">
                <a:latin typeface="" pitchFamily="18"/>
              </a:rPr>
              <a:t> flow(MEMS gas turbines)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Rectangle 2"/>
          <p:cNvSpPr txBox="1">
            <a:spLocks noGrp="1"/>
          </p:cNvSpPr>
          <p:nvPr>
            <p:ph type="title"/>
          </p:nvPr>
        </p:nvSpPr>
        <p:spPr>
          <a:xfrm>
            <a:off x="883035" y="279740"/>
            <a:ext cx="8229243" cy="1142643"/>
          </a:xfrm>
        </p:spPr>
        <p:txBody>
          <a:bodyPr/>
          <a:lstStyle/>
          <a:p>
            <a:pPr lvl="0">
              <a:buNone/>
            </a:pPr>
            <a:r>
              <a:rPr lang="en-US" dirty="0" smtClean="0">
                <a:solidFill>
                  <a:srgbClr val="C0504D"/>
                </a:solidFill>
              </a:rPr>
              <a:t>Typical sensor characteristics</a:t>
            </a:r>
            <a:endParaRPr lang="en-US" dirty="0"/>
          </a:p>
        </p:txBody>
      </p:sp>
      <p:sp>
        <p:nvSpPr>
          <p:cNvPr id="3" name="Rectangle 3"/>
          <p:cNvSpPr txBox="1">
            <a:spLocks noGrp="1"/>
          </p:cNvSpPr>
          <p:nvPr>
            <p:ph idx="1"/>
          </p:nvPr>
        </p:nvSpPr>
        <p:spPr>
          <a:xfrm>
            <a:off x="253966" y="1600200"/>
            <a:ext cx="9826659" cy="4525557"/>
          </a:xfrm>
        </p:spPr>
        <p:txBody>
          <a:bodyPr/>
          <a:lstStyle/>
          <a:p>
            <a:pPr lvl="0">
              <a:buSzPct val="100000"/>
              <a:buFont typeface="Arial" pitchFamily="34" charset="0"/>
              <a:buChar char="•"/>
            </a:pPr>
            <a:r>
              <a:rPr lang="en-US" sz="2400" dirty="0" smtClean="0"/>
              <a:t>Consume </a:t>
            </a:r>
            <a:r>
              <a:rPr lang="en-US" sz="2400" dirty="0"/>
              <a:t>low power</a:t>
            </a:r>
          </a:p>
          <a:p>
            <a:pPr lvl="0">
              <a:buSzPct val="100000"/>
              <a:buFont typeface="Arial" pitchFamily="34" charset="0"/>
              <a:buChar char="•"/>
            </a:pPr>
            <a:r>
              <a:rPr lang="en-US" sz="2400" dirty="0"/>
              <a:t>A</a:t>
            </a:r>
            <a:r>
              <a:rPr lang="en-US" sz="2400" dirty="0" smtClean="0"/>
              <a:t>utonomous</a:t>
            </a:r>
            <a:endParaRPr lang="en-US" sz="2400" dirty="0"/>
          </a:p>
          <a:p>
            <a:pPr lvl="0">
              <a:buSzPct val="100000"/>
              <a:buFont typeface="Arial" pitchFamily="34" charset="0"/>
              <a:buChar char="•"/>
            </a:pPr>
            <a:r>
              <a:rPr lang="en-US" sz="2400" dirty="0"/>
              <a:t>O</a:t>
            </a:r>
            <a:r>
              <a:rPr lang="en-US" sz="2400" dirty="0" smtClean="0"/>
              <a:t>perate </a:t>
            </a:r>
            <a:r>
              <a:rPr lang="en-US" sz="2400" dirty="0"/>
              <a:t>in high volumetric densities</a:t>
            </a:r>
          </a:p>
          <a:p>
            <a:pPr lvl="0">
              <a:buSzPct val="100000"/>
              <a:buFont typeface="Arial" pitchFamily="34" charset="0"/>
              <a:buChar char="•"/>
            </a:pPr>
            <a:r>
              <a:rPr lang="en-US" sz="2400" dirty="0"/>
              <a:t>A</a:t>
            </a:r>
            <a:r>
              <a:rPr lang="en-US" sz="2400" dirty="0" smtClean="0"/>
              <a:t>daptive </a:t>
            </a:r>
            <a:r>
              <a:rPr lang="en-US" sz="2400" dirty="0"/>
              <a:t>to environment</a:t>
            </a:r>
          </a:p>
          <a:p>
            <a:pPr lvl="0">
              <a:buSzPct val="100000"/>
              <a:buFont typeface="Arial" pitchFamily="34" charset="0"/>
              <a:buChar char="•"/>
            </a:pPr>
            <a:r>
              <a:rPr lang="en-US" sz="2400" dirty="0" smtClean="0"/>
              <a:t>Cheap</a:t>
            </a:r>
          </a:p>
          <a:p>
            <a:pPr lvl="0">
              <a:buSzPct val="100000"/>
              <a:buFont typeface="Arial" pitchFamily="34" charset="0"/>
              <a:buChar char="•"/>
            </a:pPr>
            <a:r>
              <a:rPr lang="en-US" sz="2400" dirty="0" smtClean="0"/>
              <a:t>Limited resources &amp; capabilities (e.g., memory, processing, battery)</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603793" y="3063439"/>
            <a:ext cx="8722799" cy="3244478"/>
          </a:xfrm>
        </p:spPr>
        <p:txBody>
          <a:bodyPr wrap="square">
            <a:spAutoFit/>
          </a:bodyPr>
          <a:lstStyle/>
          <a:p>
            <a:pPr lvl="0">
              <a:buSzPct val="100000"/>
              <a:buNone/>
            </a:pPr>
            <a:r>
              <a:rPr lang="en-US" dirty="0">
                <a:latin typeface="" pitchFamily="18"/>
              </a:rPr>
              <a:t>Do not run node at full operation all the time</a:t>
            </a:r>
          </a:p>
          <a:p>
            <a:pPr lvl="1">
              <a:buSzPct val="100000"/>
              <a:buFont typeface="Arial" pitchFamily="34" charset="0"/>
              <a:buChar char="•"/>
            </a:pPr>
            <a:r>
              <a:rPr lang="en-US" dirty="0">
                <a:latin typeface="" pitchFamily="18"/>
              </a:rPr>
              <a:t>If nothing to do</a:t>
            </a:r>
            <a:r>
              <a:rPr lang="en-US" dirty="0" smtClean="0">
                <a:latin typeface="" pitchFamily="18"/>
              </a:rPr>
              <a:t>, switch </a:t>
            </a:r>
            <a:r>
              <a:rPr lang="en-US" dirty="0">
                <a:latin typeface="" pitchFamily="18"/>
              </a:rPr>
              <a:t>to </a:t>
            </a:r>
            <a:r>
              <a:rPr lang="en-US" b="1" dirty="0">
                <a:latin typeface="" pitchFamily="18"/>
              </a:rPr>
              <a:t>power safe mode</a:t>
            </a:r>
          </a:p>
          <a:p>
            <a:pPr lvl="1">
              <a:buSzPct val="100000"/>
              <a:buFont typeface="Arial" pitchFamily="34" charset="0"/>
              <a:buChar char="•"/>
            </a:pPr>
            <a:r>
              <a:rPr lang="en-US" dirty="0">
                <a:latin typeface="" pitchFamily="18"/>
              </a:rPr>
              <a:t>Question</a:t>
            </a:r>
            <a:r>
              <a:rPr lang="en-US" dirty="0" smtClean="0">
                <a:latin typeface="" pitchFamily="18"/>
              </a:rPr>
              <a:t>: When to </a:t>
            </a:r>
            <a:r>
              <a:rPr lang="en-US" dirty="0">
                <a:latin typeface="" pitchFamily="18"/>
              </a:rPr>
              <a:t>throttle down</a:t>
            </a:r>
            <a:r>
              <a:rPr lang="en-US" dirty="0" smtClean="0">
                <a:latin typeface="" pitchFamily="18"/>
              </a:rPr>
              <a:t>? How </a:t>
            </a:r>
            <a:r>
              <a:rPr lang="en-US" dirty="0">
                <a:latin typeface="" pitchFamily="18"/>
              </a:rPr>
              <a:t>to </a:t>
            </a:r>
            <a:r>
              <a:rPr lang="en-US" dirty="0" smtClean="0">
                <a:latin typeface="" pitchFamily="18"/>
              </a:rPr>
              <a:t>wake </a:t>
            </a:r>
            <a:r>
              <a:rPr lang="en-US" dirty="0">
                <a:latin typeface="" pitchFamily="18"/>
              </a:rPr>
              <a:t>up again?</a:t>
            </a:r>
          </a:p>
          <a:p>
            <a:pPr lvl="0">
              <a:buSzPct val="100000"/>
              <a:buNone/>
            </a:pPr>
            <a:r>
              <a:rPr lang="en-US" dirty="0" smtClean="0">
                <a:latin typeface="" pitchFamily="18"/>
              </a:rPr>
              <a:t>Typically </a:t>
            </a:r>
            <a:r>
              <a:rPr lang="en-US" dirty="0">
                <a:latin typeface="" pitchFamily="18"/>
              </a:rPr>
              <a:t>models</a:t>
            </a:r>
          </a:p>
          <a:p>
            <a:pPr lvl="1">
              <a:buSzPct val="100000"/>
              <a:buFont typeface="Arial" pitchFamily="34" charset="0"/>
              <a:buChar char="•"/>
            </a:pPr>
            <a:r>
              <a:rPr lang="en-US" dirty="0">
                <a:latin typeface="" pitchFamily="18"/>
              </a:rPr>
              <a:t>Controller</a:t>
            </a:r>
            <a:r>
              <a:rPr lang="en-US" dirty="0" smtClean="0">
                <a:latin typeface="" pitchFamily="18"/>
              </a:rPr>
              <a:t>: Active, idle, sleep</a:t>
            </a:r>
            <a:endParaRPr lang="en-US" dirty="0">
              <a:latin typeface="" pitchFamily="18"/>
            </a:endParaRPr>
          </a:p>
          <a:p>
            <a:pPr lvl="1">
              <a:buSzPct val="100000"/>
              <a:buFont typeface="Arial" pitchFamily="34" charset="0"/>
              <a:buChar char="•"/>
            </a:pPr>
            <a:r>
              <a:rPr lang="en-US" dirty="0">
                <a:latin typeface="" pitchFamily="18"/>
              </a:rPr>
              <a:t>Radio mode</a:t>
            </a:r>
            <a:r>
              <a:rPr lang="en-US" dirty="0" smtClean="0">
                <a:latin typeface="" pitchFamily="18"/>
              </a:rPr>
              <a:t>: Turn </a:t>
            </a:r>
            <a:r>
              <a:rPr lang="en-US" dirty="0">
                <a:latin typeface="" pitchFamily="18"/>
              </a:rPr>
              <a:t>on/off </a:t>
            </a:r>
            <a:r>
              <a:rPr lang="en-US" dirty="0" smtClean="0">
                <a:latin typeface="" pitchFamily="18"/>
              </a:rPr>
              <a:t>transmitter/</a:t>
            </a:r>
            <a:r>
              <a:rPr lang="en-US" dirty="0" err="1" smtClean="0">
                <a:latin typeface="" pitchFamily="18"/>
              </a:rPr>
              <a:t>reciever</a:t>
            </a:r>
            <a:r>
              <a:rPr lang="en-US" dirty="0" smtClean="0">
                <a:latin typeface="" pitchFamily="18"/>
              </a:rPr>
              <a:t>, both</a:t>
            </a:r>
            <a:endParaRPr lang="en-US" dirty="0">
              <a:latin typeface="" pitchFamily="18"/>
            </a:endParaRPr>
          </a:p>
        </p:txBody>
      </p:sp>
      <p:graphicFrame>
        <p:nvGraphicFramePr>
          <p:cNvPr id="4" name="Object 2"/>
          <p:cNvGraphicFramePr>
            <a:graphicFrameLocks noGrp="1"/>
          </p:cNvGraphicFramePr>
          <p:nvPr>
            <p:ph idx="4294967295"/>
          </p:nvPr>
        </p:nvGraphicFramePr>
        <p:xfrm>
          <a:off x="603793" y="422251"/>
          <a:ext cx="8229243" cy="1995476"/>
        </p:xfrm>
        <a:graphic>
          <a:graphicData uri="http://schemas.openxmlformats.org/presentationml/2006/ole">
            <mc:AlternateContent xmlns:mc="http://schemas.openxmlformats.org/markup-compatibility/2006">
              <mc:Choice xmlns:v="urn:schemas-microsoft-com:vml" Requires="v">
                <p:oleObj spid="_x0000_s2089" r:id="rId4" imgW="1047896" imgH="1047896" progId="">
                  <p:embed/>
                </p:oleObj>
              </mc:Choice>
              <mc:Fallback>
                <p:oleObj r:id="rId4" imgW="1047896" imgH="1047896" progId="">
                  <p:embed/>
                  <p:pic>
                    <p:nvPicPr>
                      <p:cNvPr id="0" name="Picture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93" y="422251"/>
                        <a:ext cx="8229243" cy="1995476"/>
                      </a:xfrm>
                      <a:prstGeom prst="rect">
                        <a:avLst/>
                      </a:prstGeom>
                      <a:solidFill>
                        <a:srgbClr val="99CCFF"/>
                      </a:solidFill>
                      <a:ln w="0">
                        <a:solidFill>
                          <a:srgbClr val="000000"/>
                        </a:solidFill>
                        <a:miter lim="800000"/>
                        <a:headEnd/>
                        <a:tailEnd/>
                      </a:ln>
                    </p:spPr>
                  </p:pic>
                </p:oleObj>
              </mc:Fallback>
            </mc:AlternateContent>
          </a:graphicData>
        </a:graphic>
      </p:graphicFrame>
      <p:pic>
        <p:nvPicPr>
          <p:cNvPr id="5" name="Picture 4"/>
          <p:cNvPicPr>
            <a:picLocks noChangeAspect="1"/>
          </p:cNvPicPr>
          <p:nvPr/>
        </p:nvPicPr>
        <p:blipFill>
          <a:blip r:embed="rId6" cstate="print">
            <a:lum/>
            <a:alphaModFix/>
          </a:blip>
          <a:srcRect/>
          <a:stretch>
            <a:fillRect/>
          </a:stretch>
        </p:blipFill>
        <p:spPr>
          <a:xfrm>
            <a:off x="686591" y="617732"/>
            <a:ext cx="8640001" cy="21599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457200" y="1604515"/>
            <a:ext cx="9369458" cy="4638961"/>
          </a:xfrm>
        </p:spPr>
        <p:txBody>
          <a:bodyPr/>
          <a:lstStyle/>
          <a:p>
            <a:pPr lvl="0">
              <a:buSzPct val="100000"/>
              <a:buNone/>
            </a:pPr>
            <a:r>
              <a:rPr lang="en-US" dirty="0">
                <a:latin typeface="" pitchFamily="18"/>
              </a:rPr>
              <a:t>I</a:t>
            </a:r>
            <a:r>
              <a:rPr lang="en-US" dirty="0" smtClean="0">
                <a:latin typeface="" pitchFamily="18"/>
              </a:rPr>
              <a:t>EEE </a:t>
            </a:r>
            <a:r>
              <a:rPr lang="en-US" dirty="0">
                <a:latin typeface="" pitchFamily="18"/>
              </a:rPr>
              <a:t>802.15.4 is the de-facto reference standard for low data rate and low power WNSs</a:t>
            </a:r>
          </a:p>
          <a:p>
            <a:pPr lvl="0">
              <a:buSzPct val="100000"/>
              <a:buNone/>
            </a:pPr>
            <a:endParaRPr lang="en-US" dirty="0" smtClean="0">
              <a:latin typeface="" pitchFamily="18"/>
            </a:endParaRPr>
          </a:p>
          <a:p>
            <a:pPr lvl="0">
              <a:buSzPct val="100000"/>
              <a:buNone/>
            </a:pPr>
            <a:r>
              <a:rPr lang="en-US" dirty="0" smtClean="0">
                <a:latin typeface="" pitchFamily="18"/>
              </a:rPr>
              <a:t>Characteristics</a:t>
            </a:r>
            <a:r>
              <a:rPr lang="en-US" dirty="0">
                <a:latin typeface="" pitchFamily="18"/>
              </a:rPr>
              <a:t>:</a:t>
            </a:r>
          </a:p>
          <a:p>
            <a:pPr lvl="1">
              <a:buSzPct val="100000"/>
              <a:buFont typeface="Arial" pitchFamily="34" charset="0"/>
              <a:buChar char="•"/>
            </a:pPr>
            <a:r>
              <a:rPr lang="en-US" b="1" dirty="0">
                <a:solidFill>
                  <a:srgbClr val="C00000"/>
                </a:solidFill>
                <a:latin typeface="" pitchFamily="18"/>
              </a:rPr>
              <a:t>Low data rate</a:t>
            </a:r>
            <a:r>
              <a:rPr lang="en-US" dirty="0">
                <a:latin typeface="" pitchFamily="18"/>
              </a:rPr>
              <a:t> f</a:t>
            </a:r>
            <a:r>
              <a:rPr lang="en-US" dirty="0" smtClean="0">
                <a:latin typeface="" pitchFamily="18"/>
              </a:rPr>
              <a:t>or </a:t>
            </a:r>
            <a:r>
              <a:rPr lang="en-US" dirty="0">
                <a:latin typeface="" pitchFamily="18"/>
              </a:rPr>
              <a:t>ad hoc </a:t>
            </a:r>
            <a:r>
              <a:rPr lang="en-US" dirty="0" smtClean="0">
                <a:latin typeface="" pitchFamily="18"/>
              </a:rPr>
              <a:t>self-organizing </a:t>
            </a:r>
            <a:r>
              <a:rPr lang="en-US" dirty="0">
                <a:latin typeface="" pitchFamily="18"/>
              </a:rPr>
              <a:t>network of inexpensive fixed</a:t>
            </a:r>
            <a:r>
              <a:rPr lang="en-US" dirty="0" smtClean="0">
                <a:latin typeface="" pitchFamily="18"/>
              </a:rPr>
              <a:t>, portable </a:t>
            </a:r>
            <a:r>
              <a:rPr lang="en-US" dirty="0">
                <a:latin typeface="" pitchFamily="18"/>
              </a:rPr>
              <a:t>and moving devices</a:t>
            </a:r>
          </a:p>
          <a:p>
            <a:pPr lvl="1">
              <a:buSzPct val="100000"/>
              <a:buFont typeface="Arial" pitchFamily="34" charset="0"/>
              <a:buChar char="•"/>
            </a:pPr>
            <a:r>
              <a:rPr lang="en-US" dirty="0">
                <a:latin typeface="" pitchFamily="18"/>
              </a:rPr>
              <a:t>High network flexibility</a:t>
            </a:r>
          </a:p>
          <a:p>
            <a:pPr lvl="1">
              <a:buSzPct val="100000"/>
              <a:buFont typeface="Arial" pitchFamily="34" charset="0"/>
              <a:buChar char="•"/>
            </a:pPr>
            <a:r>
              <a:rPr lang="en-US" b="1" dirty="0">
                <a:solidFill>
                  <a:srgbClr val="C00000"/>
                </a:solidFill>
                <a:latin typeface="" pitchFamily="18"/>
              </a:rPr>
              <a:t>Very low power </a:t>
            </a:r>
            <a:r>
              <a:rPr lang="en-US" b="1" dirty="0" smtClean="0">
                <a:solidFill>
                  <a:srgbClr val="C00000"/>
                </a:solidFill>
                <a:latin typeface="" pitchFamily="18"/>
              </a:rPr>
              <a:t>consumption</a:t>
            </a:r>
            <a:endParaRPr lang="en-US" b="1" dirty="0">
              <a:solidFill>
                <a:srgbClr val="C00000"/>
              </a:solidFill>
              <a:latin typeface="" pitchFamily="18"/>
            </a:endParaRPr>
          </a:p>
          <a:p>
            <a:pPr lvl="1">
              <a:buSzPct val="100000"/>
              <a:buFont typeface="Arial" pitchFamily="34" charset="0"/>
              <a:buChar char="•"/>
            </a:pPr>
            <a:r>
              <a:rPr lang="en-US" b="1" dirty="0">
                <a:latin typeface="" pitchFamily="18"/>
              </a:rPr>
              <a:t>Low cost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3" name="Subtitle 2"/>
          <p:cNvSpPr txBox="1">
            <a:spLocks noGrp="1"/>
          </p:cNvSpPr>
          <p:nvPr>
            <p:ph type="subTitle" idx="4294967295"/>
          </p:nvPr>
        </p:nvSpPr>
        <p:spPr>
          <a:xfrm>
            <a:off x="410757" y="2163241"/>
            <a:ext cx="8229243" cy="4557963"/>
          </a:xfrm>
        </p:spPr>
        <p:txBody>
          <a:bodyPr anchor="ctr"/>
          <a:lstStyle/>
          <a:p>
            <a:pPr marL="0" lvl="0" indent="0" hangingPunct="0">
              <a:buNone/>
            </a:pPr>
            <a:r>
              <a:rPr lang="el-GR" dirty="0">
                <a:latin typeface="Arial" pitchFamily="18"/>
              </a:rPr>
              <a:t>IEEE 802.15.4 </a:t>
            </a:r>
            <a:r>
              <a:rPr lang="el-GR" dirty="0" err="1">
                <a:latin typeface="Arial" pitchFamily="18"/>
              </a:rPr>
              <a:t>specifies</a:t>
            </a:r>
            <a:r>
              <a:rPr lang="el-GR" dirty="0">
                <a:latin typeface="Arial" pitchFamily="18"/>
              </a:rPr>
              <a:t> </a:t>
            </a:r>
            <a:r>
              <a:rPr lang="el-GR" dirty="0" err="1">
                <a:latin typeface="Arial" pitchFamily="18"/>
              </a:rPr>
              <a:t>two</a:t>
            </a:r>
            <a:r>
              <a:rPr lang="el-GR" dirty="0">
                <a:latin typeface="Arial" pitchFamily="18"/>
              </a:rPr>
              <a:t> </a:t>
            </a:r>
            <a:r>
              <a:rPr lang="el-GR" dirty="0" err="1">
                <a:latin typeface="Arial" pitchFamily="18"/>
              </a:rPr>
              <a:t>layers</a:t>
            </a:r>
            <a:r>
              <a:rPr lang="el-GR" dirty="0">
                <a:latin typeface="Arial" pitchFamily="18"/>
              </a:rPr>
              <a:t>:</a:t>
            </a:r>
          </a:p>
          <a:p>
            <a:pPr marL="0" lvl="0" indent="0" hangingPunct="0">
              <a:buSzPct val="100000"/>
              <a:buFont typeface="Arial" pitchFamily="34" charset="0"/>
              <a:buChar char="•"/>
            </a:pPr>
            <a:r>
              <a:rPr lang="en-US" sz="3100" dirty="0" smtClean="0">
                <a:latin typeface="Arial" pitchFamily="18"/>
              </a:rPr>
              <a:t> </a:t>
            </a:r>
            <a:r>
              <a:rPr lang="el-GR" sz="3100" dirty="0" err="1" smtClean="0">
                <a:latin typeface="Arial" pitchFamily="18"/>
              </a:rPr>
              <a:t>Physical</a:t>
            </a:r>
            <a:r>
              <a:rPr lang="el-GR" sz="3100" dirty="0" smtClean="0">
                <a:latin typeface="Arial" pitchFamily="18"/>
              </a:rPr>
              <a:t> </a:t>
            </a:r>
            <a:r>
              <a:rPr lang="el-GR" sz="3100" dirty="0" err="1">
                <a:latin typeface="Arial" pitchFamily="18"/>
              </a:rPr>
              <a:t>layer</a:t>
            </a:r>
            <a:endParaRPr lang="el-GR" sz="3100" dirty="0">
              <a:latin typeface="Arial" pitchFamily="18"/>
            </a:endParaRPr>
          </a:p>
          <a:p>
            <a:pPr marL="0" lvl="1" indent="0" hangingPunct="0">
              <a:buSzPct val="100000"/>
              <a:buFont typeface="Arial" pitchFamily="34" charset="0"/>
              <a:buChar char="•"/>
            </a:pPr>
            <a:r>
              <a:rPr lang="en-US" sz="3100" dirty="0" smtClean="0">
                <a:latin typeface="Arial" pitchFamily="18"/>
              </a:rPr>
              <a:t> </a:t>
            </a:r>
            <a:r>
              <a:rPr lang="el-GR" sz="3100" dirty="0" smtClean="0">
                <a:latin typeface="Arial" pitchFamily="18"/>
              </a:rPr>
              <a:t>2.4GHz </a:t>
            </a:r>
            <a:r>
              <a:rPr lang="el-GR" sz="3100" dirty="0" err="1">
                <a:latin typeface="Arial" pitchFamily="18"/>
              </a:rPr>
              <a:t>global</a:t>
            </a:r>
            <a:r>
              <a:rPr lang="el-GR" sz="3100" dirty="0" smtClean="0">
                <a:latin typeface="Arial" pitchFamily="18"/>
              </a:rPr>
              <a:t>,</a:t>
            </a:r>
            <a:r>
              <a:rPr lang="en-US" sz="3100" smtClean="0">
                <a:latin typeface="Arial" pitchFamily="18"/>
              </a:rPr>
              <a:t> </a:t>
            </a:r>
            <a:r>
              <a:rPr lang="el-GR" sz="3100" smtClean="0">
                <a:latin typeface="Arial" pitchFamily="18"/>
              </a:rPr>
              <a:t>250Kbps</a:t>
            </a:r>
            <a:endParaRPr lang="el-GR" sz="3100" dirty="0">
              <a:latin typeface="Arial" pitchFamily="18"/>
            </a:endParaRPr>
          </a:p>
          <a:p>
            <a:pPr marL="0" lvl="1" indent="0" hangingPunct="0">
              <a:buSzPct val="100000"/>
              <a:buFont typeface="Arial" pitchFamily="34" charset="0"/>
              <a:buChar char="•"/>
            </a:pPr>
            <a:r>
              <a:rPr lang="en-US" sz="3100" dirty="0" smtClean="0">
                <a:latin typeface="Arial" pitchFamily="18"/>
              </a:rPr>
              <a:t> </a:t>
            </a:r>
            <a:r>
              <a:rPr lang="el-GR" sz="3100" dirty="0" smtClean="0">
                <a:latin typeface="Arial" pitchFamily="18"/>
              </a:rPr>
              <a:t>915MHz </a:t>
            </a:r>
            <a:r>
              <a:rPr lang="el-GR" sz="3100" dirty="0">
                <a:latin typeface="Arial" pitchFamily="18"/>
              </a:rPr>
              <a:t>America,40Kbps</a:t>
            </a:r>
          </a:p>
          <a:p>
            <a:pPr marL="0" lvl="1" indent="0" hangingPunct="0">
              <a:buSzPct val="100000"/>
              <a:buFont typeface="Arial" pitchFamily="34" charset="0"/>
              <a:buChar char="•"/>
            </a:pPr>
            <a:r>
              <a:rPr lang="en-US" sz="3100" dirty="0" smtClean="0">
                <a:latin typeface="Arial" pitchFamily="18"/>
              </a:rPr>
              <a:t> </a:t>
            </a:r>
            <a:r>
              <a:rPr lang="el-GR" sz="3100" dirty="0" smtClean="0">
                <a:latin typeface="Arial" pitchFamily="18"/>
              </a:rPr>
              <a:t>868MHz </a:t>
            </a:r>
            <a:r>
              <a:rPr lang="el-GR" sz="3100" dirty="0">
                <a:latin typeface="Arial" pitchFamily="18"/>
              </a:rPr>
              <a:t>Europe,20Kbps</a:t>
            </a:r>
          </a:p>
          <a:p>
            <a:pPr marL="0" lvl="0" indent="0" hangingPunct="0">
              <a:buSzPct val="100000"/>
              <a:buFont typeface="Arial" pitchFamily="34" charset="0"/>
              <a:buChar char="•"/>
            </a:pPr>
            <a:r>
              <a:rPr lang="en-US" sz="3100" dirty="0" smtClean="0">
                <a:latin typeface="Arial" pitchFamily="18"/>
              </a:rPr>
              <a:t> </a:t>
            </a:r>
            <a:r>
              <a:rPr lang="el-GR" sz="3100" dirty="0" err="1" smtClean="0">
                <a:latin typeface="Arial" pitchFamily="18"/>
              </a:rPr>
              <a:t>Medium</a:t>
            </a:r>
            <a:r>
              <a:rPr lang="el-GR" sz="3100" dirty="0" smtClean="0">
                <a:latin typeface="Arial" pitchFamily="18"/>
              </a:rPr>
              <a:t> </a:t>
            </a:r>
            <a:r>
              <a:rPr lang="el-GR" sz="3100" dirty="0" err="1">
                <a:latin typeface="Arial" pitchFamily="18"/>
              </a:rPr>
              <a:t>Acces</a:t>
            </a:r>
            <a:r>
              <a:rPr lang="el-GR" sz="3100" dirty="0">
                <a:latin typeface="Arial" pitchFamily="18"/>
              </a:rPr>
              <a:t> </a:t>
            </a:r>
            <a:r>
              <a:rPr lang="el-GR" sz="3100" dirty="0" err="1">
                <a:latin typeface="Arial" pitchFamily="18"/>
              </a:rPr>
              <a:t>Control</a:t>
            </a:r>
            <a:r>
              <a:rPr lang="el-GR" sz="3100" dirty="0">
                <a:latin typeface="Arial" pitchFamily="18"/>
              </a:rPr>
              <a:t> (MAC) </a:t>
            </a:r>
            <a:r>
              <a:rPr lang="el-GR" sz="3100" dirty="0" err="1">
                <a:latin typeface="Arial" pitchFamily="18"/>
              </a:rPr>
              <a:t>layer</a:t>
            </a:r>
            <a:endParaRPr lang="el-GR" sz="3100" dirty="0">
              <a:latin typeface="Arial" pitchFamily="18"/>
            </a:endParaRPr>
          </a:p>
          <a:p>
            <a:pPr marL="0" lvl="0" indent="0" hangingPunct="0">
              <a:buNone/>
            </a:pPr>
            <a:endParaRPr lang="el-GR" dirty="0">
              <a:latin typeface="Arial" pitchFamily="18"/>
            </a:endParaRPr>
          </a:p>
          <a:p>
            <a:pPr marL="0" lvl="0" indent="0" hangingPunct="0">
              <a:buNone/>
            </a:pPr>
            <a:endParaRPr lang="el-GR" dirty="0">
              <a:latin typeface="Arial" pitchFamily="18"/>
            </a:endParaRPr>
          </a:p>
          <a:p>
            <a:pPr marL="0" lvl="0" indent="0" hangingPunct="0">
              <a:buNone/>
            </a:pPr>
            <a:r>
              <a:rPr lang="el-GR" dirty="0">
                <a:latin typeface="Arial" pitchFamily="18"/>
              </a:rPr>
              <a:t>IEEE 802.15.5 </a:t>
            </a:r>
            <a:r>
              <a:rPr lang="el-GR" i="1" dirty="0" err="1" smtClean="0">
                <a:latin typeface="Arial" pitchFamily="18"/>
              </a:rPr>
              <a:t>does</a:t>
            </a:r>
            <a:r>
              <a:rPr lang="el-GR" i="1" dirty="0" smtClean="0">
                <a:latin typeface="Arial" pitchFamily="18"/>
              </a:rPr>
              <a:t> </a:t>
            </a:r>
            <a:r>
              <a:rPr lang="el-GR" i="1" dirty="0" err="1" smtClean="0">
                <a:latin typeface="Arial" pitchFamily="18"/>
              </a:rPr>
              <a:t>not</a:t>
            </a:r>
            <a:r>
              <a:rPr lang="el-GR" i="1" dirty="0" smtClean="0">
                <a:latin typeface="Arial" pitchFamily="18"/>
              </a:rPr>
              <a:t> </a:t>
            </a:r>
            <a:r>
              <a:rPr lang="el-GR" i="1" dirty="0" err="1" smtClean="0">
                <a:latin typeface="Arial" pitchFamily="18"/>
              </a:rPr>
              <a:t>specify</a:t>
            </a:r>
            <a:r>
              <a:rPr lang="el-GR" i="1" dirty="0" smtClean="0">
                <a:latin typeface="Arial" pitchFamily="18"/>
              </a:rPr>
              <a:t> </a:t>
            </a:r>
            <a:r>
              <a:rPr lang="el-GR" i="1" dirty="0" err="1" smtClean="0">
                <a:latin typeface="Arial" pitchFamily="18"/>
              </a:rPr>
              <a:t>the</a:t>
            </a:r>
            <a:r>
              <a:rPr lang="el-GR" i="1" dirty="0" smtClean="0">
                <a:latin typeface="Arial" pitchFamily="18"/>
              </a:rPr>
              <a:t> </a:t>
            </a:r>
            <a:r>
              <a:rPr lang="el-GR" i="1" dirty="0" err="1" smtClean="0">
                <a:latin typeface="Arial" pitchFamily="18"/>
              </a:rPr>
              <a:t>routing</a:t>
            </a:r>
            <a:endParaRPr lang="el-GR" i="1" dirty="0">
              <a:latin typeface="Arial" pitchFamily="18"/>
            </a:endParaRPr>
          </a:p>
          <a:p>
            <a:pPr marL="0" lvl="0" indent="0" algn="ctr" hangingPunct="0">
              <a:buNone/>
            </a:pPr>
            <a:r>
              <a:rPr lang="en-US" dirty="0" smtClean="0">
                <a:latin typeface="Arial" pitchFamily="18"/>
              </a:rPr>
              <a:t> </a:t>
            </a:r>
            <a:endParaRPr lang="el-GR" dirty="0">
              <a:latin typeface="Arial" pitchFamily="18"/>
            </a:endParaRPr>
          </a:p>
        </p:txBody>
      </p:sp>
      <p:pic>
        <p:nvPicPr>
          <p:cNvPr id="4" name="Picture 3"/>
          <p:cNvPicPr>
            <a:picLocks noChangeAspect="1"/>
          </p:cNvPicPr>
          <p:nvPr/>
        </p:nvPicPr>
        <p:blipFill>
          <a:blip r:embed="rId3" cstate="print">
            <a:lum/>
            <a:alphaModFix/>
          </a:blip>
          <a:srcRect/>
          <a:stretch>
            <a:fillRect/>
          </a:stretch>
        </p:blipFill>
        <p:spPr>
          <a:xfrm>
            <a:off x="7200003" y="1619996"/>
            <a:ext cx="2421724" cy="32400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extBox 2"/>
          <p:cNvSpPr/>
          <p:nvPr/>
        </p:nvSpPr>
        <p:spPr>
          <a:xfrm>
            <a:off x="2075761" y="332640"/>
            <a:ext cx="5452201" cy="68615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91440" rIns="91440" bIns="4572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18"/>
              <a:ea typeface="SimSun" pitchFamily="2"/>
              <a:cs typeface="Mangal" pitchFamily="2"/>
            </a:endParaRPr>
          </a:p>
        </p:txBody>
      </p:sp>
      <p:sp>
        <p:nvSpPr>
          <p:cNvPr id="3" name="Title 2"/>
          <p:cNvSpPr txBox="1">
            <a:spLocks noGrp="1"/>
          </p:cNvSpPr>
          <p:nvPr>
            <p:ph type="title" idx="4294967295"/>
          </p:nvPr>
        </p:nvSpPr>
        <p:spPr>
          <a:xfrm>
            <a:off x="2168919" y="306764"/>
            <a:ext cx="6157541" cy="615553"/>
          </a:xfrm>
        </p:spPr>
        <p:txBody>
          <a:bodyPr wrap="square">
            <a:spAutoFit/>
          </a:bodyPr>
          <a:lstStyle/>
          <a:p>
            <a:pPr lvl="0">
              <a:buNone/>
            </a:pPr>
            <a:r>
              <a:rPr lang="el-GR" sz="4000" b="1" dirty="0"/>
              <a:t>IEEE 802.15.4 </a:t>
            </a:r>
            <a:r>
              <a:rPr lang="el-GR" sz="4000" b="1" dirty="0" err="1"/>
              <a:t>Physical</a:t>
            </a:r>
            <a:r>
              <a:rPr lang="el-GR" sz="4000" b="1" dirty="0"/>
              <a:t> </a:t>
            </a:r>
            <a:r>
              <a:rPr lang="el-GR" sz="4000" b="1" dirty="0" err="1"/>
              <a:t>Layer</a:t>
            </a:r>
            <a:endParaRPr lang="el-GR" sz="4000" b="1" dirty="0"/>
          </a:p>
        </p:txBody>
      </p:sp>
      <p:sp>
        <p:nvSpPr>
          <p:cNvPr id="4" name="Text Placeholder 3"/>
          <p:cNvSpPr txBox="1">
            <a:spLocks noGrp="1"/>
          </p:cNvSpPr>
          <p:nvPr>
            <p:ph type="body" idx="4294967295"/>
          </p:nvPr>
        </p:nvSpPr>
        <p:spPr>
          <a:xfrm>
            <a:off x="430197" y="1359721"/>
            <a:ext cx="9802797" cy="6224759"/>
          </a:xfrm>
        </p:spPr>
        <p:txBody>
          <a:bodyPr/>
          <a:lstStyle/>
          <a:p>
            <a:pPr lvl="0">
              <a:buNone/>
            </a:pPr>
            <a:r>
              <a:rPr lang="en-US" dirty="0">
                <a:latin typeface="" pitchFamily="18"/>
              </a:rPr>
              <a:t>Frequency bands:</a:t>
            </a:r>
          </a:p>
          <a:p>
            <a:pPr lvl="1">
              <a:buSzPct val="100000"/>
              <a:buFont typeface="Arial" pitchFamily="34" charset="0"/>
              <a:buChar char="•"/>
            </a:pPr>
            <a:r>
              <a:rPr lang="en-US" dirty="0">
                <a:latin typeface="" pitchFamily="18"/>
              </a:rPr>
              <a:t>2.4-2.4835 Ghz,global,16 channels,250 Kbps</a:t>
            </a:r>
          </a:p>
          <a:p>
            <a:pPr lvl="1">
              <a:buSzPct val="100000"/>
              <a:buFont typeface="Arial" pitchFamily="34" charset="0"/>
              <a:buChar char="•"/>
            </a:pPr>
            <a:r>
              <a:rPr lang="en-US" dirty="0">
                <a:latin typeface="" pitchFamily="18"/>
              </a:rPr>
              <a:t>902.0-928.0MHz,America,10 channels,40 Kbps</a:t>
            </a:r>
          </a:p>
          <a:p>
            <a:pPr lvl="1">
              <a:buSzPct val="100000"/>
              <a:buFont typeface="Arial" pitchFamily="34" charset="0"/>
              <a:buChar char="•"/>
            </a:pPr>
            <a:r>
              <a:rPr lang="en-US" dirty="0">
                <a:latin typeface="" pitchFamily="18"/>
              </a:rPr>
              <a:t>868-868.6 Mhz,Europe,1 channel,20 Kbps</a:t>
            </a:r>
          </a:p>
          <a:p>
            <a:pPr lvl="0">
              <a:buSzPct val="100000"/>
              <a:buNone/>
            </a:pPr>
            <a:r>
              <a:rPr lang="en-US" dirty="0">
                <a:latin typeface="" pitchFamily="18"/>
              </a:rPr>
              <a:t>Features of PHY layer</a:t>
            </a:r>
          </a:p>
          <a:p>
            <a:pPr lvl="1">
              <a:buSzPct val="100000"/>
              <a:buFont typeface="Arial" pitchFamily="34" charset="0"/>
              <a:buChar char="•"/>
            </a:pPr>
            <a:r>
              <a:rPr lang="en-US" dirty="0">
                <a:latin typeface="" pitchFamily="18"/>
              </a:rPr>
              <a:t>Activation and deactivation of the radio transceiver</a:t>
            </a:r>
          </a:p>
          <a:p>
            <a:pPr lvl="1">
              <a:buSzPct val="100000"/>
              <a:buFont typeface="Arial" pitchFamily="34" charset="0"/>
              <a:buChar char="•"/>
            </a:pPr>
            <a:r>
              <a:rPr lang="en-US" dirty="0">
                <a:latin typeface="" pitchFamily="18"/>
              </a:rPr>
              <a:t>Energy detection(ED)</a:t>
            </a:r>
          </a:p>
          <a:p>
            <a:pPr lvl="1">
              <a:buSzPct val="100000"/>
              <a:buFont typeface="Arial" pitchFamily="34" charset="0"/>
              <a:buChar char="•"/>
            </a:pPr>
            <a:r>
              <a:rPr lang="en-US" dirty="0">
                <a:latin typeface="" pitchFamily="18"/>
              </a:rPr>
              <a:t>Link quality indication(LQI)</a:t>
            </a:r>
          </a:p>
          <a:p>
            <a:pPr lvl="1">
              <a:buSzPct val="100000"/>
              <a:buFont typeface="Arial" pitchFamily="34" charset="0"/>
              <a:buChar char="•"/>
            </a:pPr>
            <a:r>
              <a:rPr lang="en-US" dirty="0">
                <a:latin typeface="" pitchFamily="18"/>
              </a:rPr>
              <a:t>Clear channel assessment (CCA)</a:t>
            </a:r>
          </a:p>
          <a:p>
            <a:pPr lvl="1">
              <a:buSzPct val="100000"/>
              <a:buFont typeface="Arial" pitchFamily="34" charset="0"/>
              <a:buChar char="•"/>
            </a:pPr>
            <a:r>
              <a:rPr lang="en-US" dirty="0">
                <a:latin typeface="" pitchFamily="18"/>
              </a:rPr>
              <a:t>Transmitting and </a:t>
            </a:r>
            <a:r>
              <a:rPr lang="en-US" dirty="0" smtClean="0">
                <a:latin typeface="" pitchFamily="18"/>
              </a:rPr>
              <a:t>receiving </a:t>
            </a:r>
            <a:r>
              <a:rPr lang="en-US" dirty="0">
                <a:latin typeface="" pitchFamily="18"/>
              </a:rPr>
              <a:t>packet across the wireless channel</a:t>
            </a:r>
          </a:p>
          <a:p>
            <a:pPr lvl="1">
              <a:buSzPct val="100000"/>
              <a:buFont typeface="Arial" pitchFamily="34" charset="0"/>
              <a:buChar char="•"/>
            </a:pPr>
            <a:r>
              <a:rPr lang="en-US" dirty="0">
                <a:latin typeface="" pitchFamily="18"/>
              </a:rPr>
              <a:t>Dynamic channel selection by a scanning a list of channels in search of beacon</a:t>
            </a:r>
            <a:r>
              <a:rPr lang="en-US" dirty="0" smtClean="0">
                <a:latin typeface="" pitchFamily="18"/>
              </a:rPr>
              <a:t>, ED, LQI </a:t>
            </a:r>
            <a:r>
              <a:rPr lang="en-US" dirty="0">
                <a:latin typeface="" pitchFamily="18"/>
              </a:rPr>
              <a:t>and  channel switching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595698"/>
              </p:ext>
            </p:extLst>
          </p:nvPr>
        </p:nvGraphicFramePr>
        <p:xfrm>
          <a:off x="647824" y="1763615"/>
          <a:ext cx="8712968" cy="3045019"/>
        </p:xfrm>
        <a:graphic>
          <a:graphicData uri="http://schemas.openxmlformats.org/drawingml/2006/table">
            <a:tbl>
              <a:tblPr firstRow="1" firstCol="1" bandRow="1">
                <a:tableStyleId>{5C22544A-7EE6-4342-B048-85BDC9FD1C3A}</a:tableStyleId>
              </a:tblPr>
              <a:tblGrid>
                <a:gridCol w="2477332"/>
                <a:gridCol w="1879152"/>
                <a:gridCol w="2178242"/>
                <a:gridCol w="2178242"/>
              </a:tblGrid>
              <a:tr h="302619">
                <a:tc>
                  <a:txBody>
                    <a:bodyPr/>
                    <a:lstStyle/>
                    <a:p>
                      <a:pPr algn="ctr">
                        <a:lnSpc>
                          <a:spcPct val="115000"/>
                        </a:lnSpc>
                        <a:spcAft>
                          <a:spcPts val="0"/>
                        </a:spcAft>
                      </a:pPr>
                      <a:r>
                        <a:rPr lang="en-US" sz="1200">
                          <a:effectLst/>
                        </a:rPr>
                        <a:t>Properties</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2450 MHz</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915 MHz</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868 MHz</a:t>
                      </a:r>
                      <a:endParaRPr lang="el-GR" sz="1100">
                        <a:effectLst/>
                        <a:latin typeface="Calibri"/>
                        <a:ea typeface="Calibri"/>
                        <a:cs typeface="Times New Roman"/>
                      </a:endParaRPr>
                    </a:p>
                  </a:txBody>
                  <a:tcPr marL="68580" marR="68580" marT="0" marB="0"/>
                </a:tc>
              </a:tr>
              <a:tr h="302619">
                <a:tc>
                  <a:txBody>
                    <a:bodyPr/>
                    <a:lstStyle/>
                    <a:p>
                      <a:pPr>
                        <a:lnSpc>
                          <a:spcPct val="115000"/>
                        </a:lnSpc>
                        <a:spcAft>
                          <a:spcPts val="0"/>
                        </a:spcAft>
                      </a:pPr>
                      <a:r>
                        <a:rPr lang="el-GR" sz="1200">
                          <a:effectLst/>
                        </a:rPr>
                        <a:t>Bit</a:t>
                      </a:r>
                      <a:r>
                        <a:rPr lang="en-US" sz="1200">
                          <a:effectLst/>
                        </a:rPr>
                        <a:t> rate</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250 kbps</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40 kbps</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20 kbps</a:t>
                      </a:r>
                      <a:endParaRPr lang="el-GR" sz="1100">
                        <a:effectLst/>
                        <a:latin typeface="Calibri"/>
                        <a:ea typeface="Calibri"/>
                        <a:cs typeface="Times New Roman"/>
                      </a:endParaRPr>
                    </a:p>
                  </a:txBody>
                  <a:tcPr marL="68580" marR="68580" marT="0" marB="0"/>
                </a:tc>
              </a:tr>
              <a:tr h="302619">
                <a:tc>
                  <a:txBody>
                    <a:bodyPr/>
                    <a:lstStyle/>
                    <a:p>
                      <a:pPr>
                        <a:lnSpc>
                          <a:spcPct val="115000"/>
                        </a:lnSpc>
                        <a:spcAft>
                          <a:spcPts val="0"/>
                        </a:spcAft>
                      </a:pPr>
                      <a:r>
                        <a:rPr lang="en-US" sz="1200">
                          <a:effectLst/>
                        </a:rPr>
                        <a:t>Number of channels</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16</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10</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1</a:t>
                      </a:r>
                      <a:endParaRPr lang="el-GR" sz="1100">
                        <a:effectLst/>
                        <a:latin typeface="Calibri"/>
                        <a:ea typeface="Calibri"/>
                        <a:cs typeface="Times New Roman"/>
                      </a:endParaRPr>
                    </a:p>
                  </a:txBody>
                  <a:tcPr marL="68580" marR="68580" marT="0" marB="0"/>
                </a:tc>
              </a:tr>
              <a:tr h="302619">
                <a:tc>
                  <a:txBody>
                    <a:bodyPr/>
                    <a:lstStyle/>
                    <a:p>
                      <a:pPr>
                        <a:lnSpc>
                          <a:spcPct val="115000"/>
                        </a:lnSpc>
                        <a:spcAft>
                          <a:spcPts val="0"/>
                        </a:spcAft>
                      </a:pPr>
                      <a:r>
                        <a:rPr lang="en-US" sz="1200">
                          <a:effectLst/>
                        </a:rPr>
                        <a:t>Modulation</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O-QPSK</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BPSK</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BPSK</a:t>
                      </a:r>
                      <a:endParaRPr lang="el-GR" sz="1100">
                        <a:effectLst/>
                        <a:latin typeface="Calibri"/>
                        <a:ea typeface="Calibri"/>
                        <a:cs typeface="Times New Roman"/>
                      </a:endParaRPr>
                    </a:p>
                  </a:txBody>
                  <a:tcPr marL="68580" marR="68580" marT="0" marB="0"/>
                </a:tc>
              </a:tr>
              <a:tr h="624067">
                <a:tc>
                  <a:txBody>
                    <a:bodyPr/>
                    <a:lstStyle/>
                    <a:p>
                      <a:pPr>
                        <a:lnSpc>
                          <a:spcPct val="115000"/>
                        </a:lnSpc>
                        <a:spcAft>
                          <a:spcPts val="0"/>
                        </a:spcAft>
                      </a:pPr>
                      <a:r>
                        <a:rPr lang="en-US" sz="1200">
                          <a:effectLst/>
                        </a:rPr>
                        <a:t>Pseudo noise chip sequence</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32</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15</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15</a:t>
                      </a:r>
                      <a:endParaRPr lang="el-GR" sz="1100">
                        <a:effectLst/>
                        <a:latin typeface="Calibri"/>
                        <a:ea typeface="Calibri"/>
                        <a:cs typeface="Times New Roman"/>
                      </a:endParaRPr>
                    </a:p>
                  </a:txBody>
                  <a:tcPr marL="68580" marR="68580" marT="0" marB="0"/>
                </a:tc>
              </a:tr>
              <a:tr h="302619">
                <a:tc>
                  <a:txBody>
                    <a:bodyPr/>
                    <a:lstStyle/>
                    <a:p>
                      <a:pPr>
                        <a:lnSpc>
                          <a:spcPct val="115000"/>
                        </a:lnSpc>
                        <a:spcAft>
                          <a:spcPts val="0"/>
                        </a:spcAft>
                      </a:pPr>
                      <a:r>
                        <a:rPr lang="en-US" sz="1200">
                          <a:effectLst/>
                        </a:rPr>
                        <a:t>Bits per symbol</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4</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4</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1</a:t>
                      </a:r>
                      <a:endParaRPr lang="el-GR" sz="1100">
                        <a:effectLst/>
                        <a:latin typeface="Calibri"/>
                        <a:ea typeface="Calibri"/>
                        <a:cs typeface="Times New Roman"/>
                      </a:endParaRPr>
                    </a:p>
                  </a:txBody>
                  <a:tcPr marL="68580" marR="68580" marT="0" marB="0"/>
                </a:tc>
              </a:tr>
              <a:tr h="302619">
                <a:tc>
                  <a:txBody>
                    <a:bodyPr/>
                    <a:lstStyle/>
                    <a:p>
                      <a:pPr>
                        <a:lnSpc>
                          <a:spcPct val="115000"/>
                        </a:lnSpc>
                        <a:spcAft>
                          <a:spcPts val="0"/>
                        </a:spcAft>
                      </a:pPr>
                      <a:r>
                        <a:rPr lang="en-US" sz="1200">
                          <a:effectLst/>
                        </a:rPr>
                        <a:t>Symbol period</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16 </a:t>
                      </a:r>
                      <a:r>
                        <a:rPr lang="el-GR" sz="1200">
                          <a:effectLst/>
                        </a:rPr>
                        <a:t>μ</a:t>
                      </a:r>
                      <a:r>
                        <a:rPr lang="en-US" sz="1200">
                          <a:effectLst/>
                        </a:rPr>
                        <a:t>s</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24 </a:t>
                      </a:r>
                      <a:r>
                        <a:rPr lang="el-GR" sz="1200">
                          <a:effectLst/>
                        </a:rPr>
                        <a:t>μ</a:t>
                      </a:r>
                      <a:r>
                        <a:rPr lang="en-US" sz="1200">
                          <a:effectLst/>
                        </a:rPr>
                        <a:t>s</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49 </a:t>
                      </a:r>
                      <a:r>
                        <a:rPr lang="el-GR" sz="1200">
                          <a:effectLst/>
                        </a:rPr>
                        <a:t>μ</a:t>
                      </a:r>
                      <a:r>
                        <a:rPr lang="en-US" sz="1200">
                          <a:effectLst/>
                        </a:rPr>
                        <a:t>s</a:t>
                      </a:r>
                      <a:endParaRPr lang="el-GR" sz="1100">
                        <a:effectLst/>
                        <a:latin typeface="Calibri"/>
                        <a:ea typeface="Calibri"/>
                        <a:cs typeface="Times New Roman"/>
                      </a:endParaRPr>
                    </a:p>
                  </a:txBody>
                  <a:tcPr marL="68580" marR="68580" marT="0" marB="0"/>
                </a:tc>
              </a:tr>
              <a:tr h="302619">
                <a:tc>
                  <a:txBody>
                    <a:bodyPr/>
                    <a:lstStyle/>
                    <a:p>
                      <a:pPr>
                        <a:lnSpc>
                          <a:spcPct val="115000"/>
                        </a:lnSpc>
                        <a:spcAft>
                          <a:spcPts val="0"/>
                        </a:spcAft>
                      </a:pPr>
                      <a:r>
                        <a:rPr lang="en-US" sz="1200">
                          <a:effectLst/>
                        </a:rPr>
                        <a:t>Latency</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&gt;15 ms</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&gt;15 ms</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&gt;15 ms</a:t>
                      </a:r>
                      <a:endParaRPr lang="el-GR" sz="1100">
                        <a:effectLst/>
                        <a:latin typeface="Calibri"/>
                        <a:ea typeface="Calibri"/>
                        <a:cs typeface="Times New Roman"/>
                      </a:endParaRPr>
                    </a:p>
                  </a:txBody>
                  <a:tcPr marL="68580" marR="68580" marT="0" marB="0"/>
                </a:tc>
              </a:tr>
              <a:tr h="302619">
                <a:tc>
                  <a:txBody>
                    <a:bodyPr/>
                    <a:lstStyle/>
                    <a:p>
                      <a:pPr>
                        <a:lnSpc>
                          <a:spcPct val="115000"/>
                        </a:lnSpc>
                        <a:spcAft>
                          <a:spcPts val="0"/>
                        </a:spcAft>
                      </a:pPr>
                      <a:r>
                        <a:rPr lang="el-GR" sz="1200">
                          <a:effectLst/>
                        </a:rPr>
                        <a:t>Transmission r</a:t>
                      </a:r>
                      <a:r>
                        <a:rPr lang="en-US" sz="1200">
                          <a:effectLst/>
                        </a:rPr>
                        <a:t>ange</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10-20 m</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10-20 m</a:t>
                      </a:r>
                      <a:endParaRPr lang="el-G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effectLst/>
                        </a:rPr>
                        <a:t>10-20 m</a:t>
                      </a:r>
                      <a:endParaRPr lang="el-GR" sz="11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719832" y="395461"/>
            <a:ext cx="4944174" cy="707886"/>
          </a:xfrm>
          <a:prstGeom prst="rect">
            <a:avLst/>
          </a:prstGeom>
          <a:noFill/>
        </p:spPr>
        <p:txBody>
          <a:bodyPr wrap="none" rtlCol="0">
            <a:spAutoFit/>
          </a:bodyPr>
          <a:lstStyle/>
          <a:p>
            <a:r>
              <a:rPr lang="en-US" sz="4000" dirty="0" smtClean="0"/>
              <a:t>IEEE 802.15.4 standard</a:t>
            </a:r>
            <a:endParaRPr lang="el-GR" sz="4000" dirty="0"/>
          </a:p>
        </p:txBody>
      </p:sp>
    </p:spTree>
    <p:extLst>
      <p:ext uri="{BB962C8B-B14F-4D97-AF65-F5344CB8AC3E}">
        <p14:creationId xmlns:p14="http://schemas.microsoft.com/office/powerpoint/2010/main" val="213480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4000" b="1" dirty="0"/>
              <a:t>IEEE 802.15.4 standard</a:t>
            </a:r>
            <a:r>
              <a:rPr lang="el-GR" dirty="0"/>
              <a:t/>
            </a:r>
            <a:br>
              <a:rPr lang="el-GR" dirty="0"/>
            </a:br>
            <a:endParaRPr lang="el-GR" dirty="0"/>
          </a:p>
        </p:txBody>
      </p:sp>
      <p:sp>
        <p:nvSpPr>
          <p:cNvPr id="3" name="Content Placeholder 2"/>
          <p:cNvSpPr>
            <a:spLocks noGrp="1"/>
          </p:cNvSpPr>
          <p:nvPr>
            <p:ph idx="1"/>
          </p:nvPr>
        </p:nvSpPr>
        <p:spPr>
          <a:xfrm>
            <a:off x="0" y="1604515"/>
            <a:ext cx="9936856" cy="4525923"/>
          </a:xfrm>
        </p:spPr>
        <p:txBody>
          <a:bodyPr/>
          <a:lstStyle/>
          <a:p>
            <a:pPr marL="108000" indent="0">
              <a:buNone/>
            </a:pPr>
            <a:r>
              <a:rPr lang="en-US" sz="2000" dirty="0" smtClean="0"/>
              <a:t>Supports </a:t>
            </a:r>
            <a:r>
              <a:rPr lang="en-US" sz="2000" dirty="0"/>
              <a:t>two </a:t>
            </a:r>
            <a:r>
              <a:rPr lang="en-US" sz="2000" b="1" dirty="0"/>
              <a:t>network topologies</a:t>
            </a:r>
            <a:r>
              <a:rPr lang="en-US" sz="2000" dirty="0"/>
              <a:t>: </a:t>
            </a:r>
            <a:endParaRPr lang="en-US" sz="2000" dirty="0" smtClean="0"/>
          </a:p>
          <a:p>
            <a:r>
              <a:rPr lang="en-US" sz="2000" b="1" dirty="0" smtClean="0">
                <a:solidFill>
                  <a:schemeClr val="accent1">
                    <a:lumMod val="75000"/>
                  </a:schemeClr>
                </a:solidFill>
              </a:rPr>
              <a:t>Star</a:t>
            </a:r>
            <a:r>
              <a:rPr lang="en-US" sz="2000" dirty="0" smtClean="0"/>
              <a:t>: a </a:t>
            </a:r>
            <a:r>
              <a:rPr lang="en-US" sz="2000" dirty="0"/>
              <a:t>node takes the role of the coordinator and all other nodes send traffic through it (like the role of an AP in IEEE 802.11</a:t>
            </a:r>
            <a:r>
              <a:rPr lang="en-US" sz="2000" dirty="0" smtClean="0"/>
              <a:t>)</a:t>
            </a:r>
          </a:p>
          <a:p>
            <a:r>
              <a:rPr lang="en-US" sz="2000" b="1" dirty="0" smtClean="0">
                <a:solidFill>
                  <a:schemeClr val="accent1">
                    <a:lumMod val="75000"/>
                  </a:schemeClr>
                </a:solidFill>
              </a:rPr>
              <a:t>peer-to-pee</a:t>
            </a:r>
            <a:r>
              <a:rPr lang="en-US" sz="2000" dirty="0" smtClean="0"/>
              <a:t>r: a </a:t>
            </a:r>
            <a:r>
              <a:rPr lang="en-US" sz="2000" dirty="0"/>
              <a:t>multi-hop network is </a:t>
            </a:r>
            <a:r>
              <a:rPr lang="en-US" sz="2000" dirty="0" smtClean="0"/>
              <a:t>formed </a:t>
            </a:r>
          </a:p>
          <a:p>
            <a:pPr marL="108000" indent="0">
              <a:buNone/>
            </a:pPr>
            <a:r>
              <a:rPr lang="en-US" sz="2000" dirty="0" smtClean="0"/>
              <a:t>Supports two </a:t>
            </a:r>
            <a:r>
              <a:rPr lang="en-US" sz="2000" b="1" dirty="0"/>
              <a:t>medium access </a:t>
            </a:r>
            <a:r>
              <a:rPr lang="en-US" sz="2000" b="1" dirty="0" smtClean="0"/>
              <a:t>modes</a:t>
            </a:r>
            <a:r>
              <a:rPr lang="en-US" sz="2000" dirty="0" smtClean="0"/>
              <a:t>: </a:t>
            </a:r>
            <a:endParaRPr lang="en-US" sz="2000" dirty="0"/>
          </a:p>
          <a:p>
            <a:r>
              <a:rPr lang="en-US" sz="2000" dirty="0" smtClean="0"/>
              <a:t> </a:t>
            </a:r>
            <a:r>
              <a:rPr lang="en-US" sz="2000" b="1" dirty="0" smtClean="0">
                <a:solidFill>
                  <a:schemeClr val="accent1">
                    <a:lumMod val="75000"/>
                  </a:schemeClr>
                </a:solidFill>
              </a:rPr>
              <a:t>non-beacon-enabled mode: </a:t>
            </a:r>
            <a:r>
              <a:rPr lang="en-US" sz="2000" dirty="0" smtClean="0"/>
              <a:t>nodes </a:t>
            </a:r>
            <a:r>
              <a:rPr lang="en-US" sz="2000" dirty="0"/>
              <a:t>contend through a CSMA/CA </a:t>
            </a:r>
            <a:r>
              <a:rPr lang="en-US" sz="2000" dirty="0" smtClean="0"/>
              <a:t>mechanism, </a:t>
            </a:r>
            <a:r>
              <a:rPr lang="en-US" sz="2000" dirty="0"/>
              <a:t>and </a:t>
            </a:r>
          </a:p>
          <a:p>
            <a:r>
              <a:rPr lang="en-US" sz="2000" dirty="0" smtClean="0"/>
              <a:t> </a:t>
            </a:r>
            <a:r>
              <a:rPr lang="en-US" sz="2000" b="1" dirty="0">
                <a:solidFill>
                  <a:schemeClr val="accent1">
                    <a:lumMod val="75000"/>
                  </a:schemeClr>
                </a:solidFill>
              </a:rPr>
              <a:t>beacon-enabled </a:t>
            </a:r>
            <a:r>
              <a:rPr lang="en-US" sz="2000" b="1" dirty="0" smtClean="0">
                <a:solidFill>
                  <a:schemeClr val="accent1">
                    <a:lumMod val="75000"/>
                  </a:schemeClr>
                </a:solidFill>
              </a:rPr>
              <a:t>mode:</a:t>
            </a:r>
            <a:r>
              <a:rPr lang="en-US" sz="2000" dirty="0" smtClean="0"/>
              <a:t> </a:t>
            </a:r>
            <a:r>
              <a:rPr lang="en-US" sz="2000" dirty="0"/>
              <a:t>a </a:t>
            </a:r>
            <a:r>
              <a:rPr lang="en-US" sz="2000" b="1" dirty="0"/>
              <a:t>PAN coordinator </a:t>
            </a:r>
            <a:r>
              <a:rPr lang="en-US" sz="2000" dirty="0"/>
              <a:t>activates a </a:t>
            </a:r>
            <a:r>
              <a:rPr lang="en-US" sz="2000" dirty="0" err="1"/>
              <a:t>superframe</a:t>
            </a:r>
            <a:r>
              <a:rPr lang="en-US" sz="2000" dirty="0"/>
              <a:t> through a beacon. </a:t>
            </a:r>
            <a:endParaRPr lang="en-US" sz="2000" dirty="0" smtClean="0"/>
          </a:p>
          <a:p>
            <a:pPr marL="108000" indent="0">
              <a:buNone/>
            </a:pPr>
            <a:r>
              <a:rPr lang="en-US" sz="2000" dirty="0"/>
              <a:t> </a:t>
            </a:r>
            <a:r>
              <a:rPr lang="en-US" sz="2000" dirty="0" smtClean="0"/>
              <a:t>     This </a:t>
            </a:r>
            <a:r>
              <a:rPr lang="en-US" sz="2000" dirty="0" err="1"/>
              <a:t>superframe</a:t>
            </a:r>
            <a:r>
              <a:rPr lang="en-US" sz="2000" dirty="0"/>
              <a:t> has an active and an inactive period, with a total duration of BI (beacon interval).  </a:t>
            </a:r>
            <a:r>
              <a:rPr lang="en-US" sz="2000" dirty="0" smtClean="0"/>
              <a:t>BI </a:t>
            </a:r>
            <a:r>
              <a:rPr lang="en-US" sz="2000" dirty="0"/>
              <a:t>and the active period of the </a:t>
            </a:r>
            <a:r>
              <a:rPr lang="en-US" sz="2000" dirty="0" err="1"/>
              <a:t>superframe</a:t>
            </a:r>
            <a:r>
              <a:rPr lang="en-US" sz="2000" dirty="0"/>
              <a:t> are determined by two parameters, BO and SO, respectively. IEEE 802.15.4 does not specify the optimum values for BO and SO</a:t>
            </a:r>
            <a:endParaRPr lang="el-GR" sz="2000" dirty="0"/>
          </a:p>
        </p:txBody>
      </p:sp>
    </p:spTree>
    <p:extLst>
      <p:ext uri="{BB962C8B-B14F-4D97-AF65-F5344CB8AC3E}">
        <p14:creationId xmlns:p14="http://schemas.microsoft.com/office/powerpoint/2010/main" val="10915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uNone/>
            </a:pPr>
            <a:r>
              <a:rPr lang="el-GR" sz="4000" b="1" dirty="0" err="1"/>
              <a:t>Zigbee</a:t>
            </a:r>
            <a:r>
              <a:rPr lang="el-GR" b="1" dirty="0"/>
              <a:t/>
            </a:r>
            <a:br>
              <a:rPr lang="el-GR" b="1" dirty="0"/>
            </a:br>
            <a:endParaRPr lang="el-GR" dirty="0"/>
          </a:p>
        </p:txBody>
      </p:sp>
      <p:sp>
        <p:nvSpPr>
          <p:cNvPr id="3" name="Content Placeholder 2"/>
          <p:cNvSpPr>
            <a:spLocks noGrp="1"/>
          </p:cNvSpPr>
          <p:nvPr>
            <p:ph idx="1"/>
          </p:nvPr>
        </p:nvSpPr>
        <p:spPr/>
        <p:txBody>
          <a:bodyPr/>
          <a:lstStyle/>
          <a:p>
            <a:pPr marL="108000" lvl="0" indent="0">
              <a:buNone/>
            </a:pPr>
            <a:r>
              <a:rPr lang="en-US" sz="2200" dirty="0"/>
              <a:t>A</a:t>
            </a:r>
            <a:r>
              <a:rPr lang="en-US" sz="2200" dirty="0" smtClean="0"/>
              <a:t> </a:t>
            </a:r>
            <a:r>
              <a:rPr lang="en-US" sz="2200" dirty="0"/>
              <a:t>low-cost, low-power, </a:t>
            </a:r>
            <a:r>
              <a:rPr lang="en-US" sz="2200" u="sng" dirty="0">
                <a:hlinkClick r:id="rId2" tooltip="Wireless mesh network"/>
              </a:rPr>
              <a:t>wireless mesh network</a:t>
            </a:r>
            <a:r>
              <a:rPr lang="en-US" sz="2200" dirty="0"/>
              <a:t> standard based on IEEE </a:t>
            </a:r>
            <a:r>
              <a:rPr lang="en-US" sz="2200" dirty="0" smtClean="0"/>
              <a:t>802.15.4</a:t>
            </a:r>
          </a:p>
          <a:p>
            <a:pPr marL="108000" lvl="0" indent="0">
              <a:buNone/>
            </a:pPr>
            <a:r>
              <a:rPr lang="en-US" sz="2200" dirty="0" smtClean="0"/>
              <a:t>four </a:t>
            </a:r>
            <a:r>
              <a:rPr lang="en-US" sz="2200" dirty="0"/>
              <a:t>main components: network layer, application layer, </a:t>
            </a:r>
            <a:r>
              <a:rPr lang="en-US" sz="2200" i="1" dirty="0" err="1"/>
              <a:t>ZigBee</a:t>
            </a:r>
            <a:r>
              <a:rPr lang="en-US" sz="2200" i="1" dirty="0"/>
              <a:t> device objects</a:t>
            </a:r>
            <a:r>
              <a:rPr lang="en-US" sz="2200" dirty="0"/>
              <a:t> (ZDOs) and manufacturer-defined application objects which allow for customization and favor total </a:t>
            </a:r>
            <a:r>
              <a:rPr lang="en-US" sz="2200" dirty="0" smtClean="0"/>
              <a:t>integration</a:t>
            </a:r>
          </a:p>
          <a:p>
            <a:pPr marL="108000" lvl="0" indent="0">
              <a:buNone/>
            </a:pPr>
            <a:r>
              <a:rPr lang="en-US" sz="2200" dirty="0" smtClean="0"/>
              <a:t>its </a:t>
            </a:r>
            <a:r>
              <a:rPr lang="en-US" sz="2200" dirty="0"/>
              <a:t>specification is free for use for non-commercial </a:t>
            </a:r>
            <a:r>
              <a:rPr lang="en-US" sz="2200" dirty="0" smtClean="0"/>
              <a:t>purposes</a:t>
            </a:r>
            <a:endParaRPr lang="el-GR" sz="2200" dirty="0"/>
          </a:p>
        </p:txBody>
      </p:sp>
    </p:spTree>
    <p:extLst>
      <p:ext uri="{BB962C8B-B14F-4D97-AF65-F5344CB8AC3E}">
        <p14:creationId xmlns:p14="http://schemas.microsoft.com/office/powerpoint/2010/main" val="266131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lum/>
            <a:alphaModFix/>
          </a:blip>
          <a:srcRect/>
          <a:stretch>
            <a:fillRect/>
          </a:stretch>
        </p:blipFill>
        <p:spPr>
          <a:xfrm>
            <a:off x="268559" y="312843"/>
            <a:ext cx="8166963" cy="65447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Slide Number Placeholder 4"/>
          <p:cNvSpPr txBox="1"/>
          <p:nvPr/>
        </p:nvSpPr>
        <p:spPr>
          <a:xfrm>
            <a:off x="3124075" y="6356515"/>
            <a:ext cx="2895118" cy="364681"/>
          </a:xfrm>
          <a:prstGeom prst="rect">
            <a:avLst/>
          </a:prstGeom>
          <a:noFill/>
          <a:ln>
            <a:noFill/>
          </a:ln>
        </p:spPr>
        <p:txBody>
          <a:bodyPr vert="horz" wrap="square" lIns="91440" tIns="91440" rIns="91440" bIns="45720" anchor="t"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4C48D40-A37A-4157-8FD1-21BA1A4D24C4}" type="slidenum">
              <a:rPr/>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68</a:t>
            </a:fld>
            <a:endParaRPr lang="en-GB" sz="2400" b="0" i="0" u="none" strike="noStrike" kern="1200" cap="none" spc="0" baseline="0">
              <a:solidFill>
                <a:srgbClr val="000000"/>
              </a:solidFill>
              <a:uFillTx/>
              <a:latin typeface="Tahoma"/>
              <a:ea typeface="Arial" pitchFamily="2"/>
              <a:cs typeface="Tahoma" pitchFamily="2"/>
            </a:endParaRPr>
          </a:p>
        </p:txBody>
      </p:sp>
      <p:sp>
        <p:nvSpPr>
          <p:cNvPr id="3" name="Title 1"/>
          <p:cNvSpPr txBox="1">
            <a:spLocks noGrp="1"/>
          </p:cNvSpPr>
          <p:nvPr>
            <p:ph type="title"/>
          </p:nvPr>
        </p:nvSpPr>
        <p:spPr>
          <a:xfrm>
            <a:off x="1825602" y="136499"/>
            <a:ext cx="6731922" cy="825968"/>
          </a:xfrm>
        </p:spPr>
        <p:txBody>
          <a:bodyPr/>
          <a:lstStyle/>
          <a:p>
            <a:pPr lvl="0">
              <a:buNone/>
            </a:pPr>
            <a:r>
              <a:rPr lang="hu-HU" sz="3100" dirty="0"/>
              <a:t>Self-organized communications for WBN</a:t>
            </a:r>
            <a:endParaRPr lang="en-GB" sz="3100" dirty="0"/>
          </a:p>
        </p:txBody>
      </p:sp>
      <p:sp>
        <p:nvSpPr>
          <p:cNvPr id="4" name="Rectangle 10"/>
          <p:cNvSpPr/>
          <p:nvPr/>
        </p:nvSpPr>
        <p:spPr>
          <a:xfrm>
            <a:off x="451530" y="1385718"/>
            <a:ext cx="4106524" cy="665463"/>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400" b="0" i="0" u="none" strike="noStrike" kern="1200" cap="none" spc="0" baseline="0">
                <a:solidFill>
                  <a:srgbClr val="008000"/>
                </a:solidFill>
                <a:uFillTx/>
                <a:latin typeface="Calibri"/>
              </a:rPr>
              <a:t>WBN Evaluation Framework</a:t>
            </a:r>
            <a:endParaRPr lang="hu-HU" sz="2400" b="0" i="0" u="none" strike="noStrike" kern="1200" cap="none" spc="0" baseline="0">
              <a:solidFill>
                <a:srgbClr val="005696"/>
              </a:solidFill>
              <a:uFillTx/>
              <a:latin typeface="Calibri"/>
            </a:endParaRPr>
          </a:p>
        </p:txBody>
      </p:sp>
      <p:grpSp>
        <p:nvGrpSpPr>
          <p:cNvPr id="5" name="Diagram 8"/>
          <p:cNvGrpSpPr/>
          <p:nvPr/>
        </p:nvGrpSpPr>
        <p:grpSpPr>
          <a:xfrm>
            <a:off x="3064273" y="2027005"/>
            <a:ext cx="3752669" cy="2731806"/>
            <a:chOff x="3064273" y="2027005"/>
            <a:chExt cx="3752669" cy="2731806"/>
          </a:xfrm>
        </p:grpSpPr>
        <p:sp>
          <p:nvSpPr>
            <p:cNvPr id="6" name="Freeform 5"/>
            <p:cNvSpPr/>
            <p:nvPr/>
          </p:nvSpPr>
          <p:spPr>
            <a:xfrm>
              <a:off x="4981303" y="2728130"/>
              <a:ext cx="1835639" cy="1329565"/>
            </a:xfrm>
            <a:custGeom>
              <a:avLst/>
              <a:gdLst>
                <a:gd name="f0" fmla="val 10800000"/>
                <a:gd name="f1" fmla="val 5400000"/>
                <a:gd name="f2" fmla="val 180"/>
                <a:gd name="f3" fmla="val w"/>
                <a:gd name="f4" fmla="val h"/>
                <a:gd name="f5" fmla="val 0"/>
                <a:gd name="f6" fmla="val 1835637"/>
                <a:gd name="f7" fmla="val 1329565"/>
                <a:gd name="f8" fmla="+- 0 0 -90"/>
                <a:gd name="f9" fmla="*/ f3 1 1835637"/>
                <a:gd name="f10" fmla="*/ f4 1 1329565"/>
                <a:gd name="f11" fmla="val f5"/>
                <a:gd name="f12" fmla="val f6"/>
                <a:gd name="f13" fmla="val f7"/>
                <a:gd name="f14" fmla="*/ f8 f0 1"/>
                <a:gd name="f15" fmla="+- f13 0 f11"/>
                <a:gd name="f16" fmla="+- f12 0 f11"/>
                <a:gd name="f17" fmla="*/ f14 1 f2"/>
                <a:gd name="f18" fmla="*/ f16 1 1835637"/>
                <a:gd name="f19" fmla="*/ f15 1 1329565"/>
                <a:gd name="f20" fmla="*/ 0 f16 1"/>
                <a:gd name="f21" fmla="*/ 0 f15 1"/>
                <a:gd name="f22" fmla="*/ 1835637 f16 1"/>
                <a:gd name="f23" fmla="*/ 1329565 f15 1"/>
                <a:gd name="f24" fmla="+- f17 0 f1"/>
                <a:gd name="f25" fmla="*/ f20 1 1835637"/>
                <a:gd name="f26" fmla="*/ f21 1 1329565"/>
                <a:gd name="f27" fmla="*/ f22 1 1835637"/>
                <a:gd name="f28" fmla="*/ f23 1 1329565"/>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835637" h="1329565">
                  <a:moveTo>
                    <a:pt x="f5" y="f5"/>
                  </a:moveTo>
                  <a:lnTo>
                    <a:pt x="f6" y="f5"/>
                  </a:lnTo>
                  <a:lnTo>
                    <a:pt x="f6" y="f7"/>
                  </a:lnTo>
                  <a:lnTo>
                    <a:pt x="f5" y="f7"/>
                  </a:lnTo>
                  <a:lnTo>
                    <a:pt x="f5" y="f5"/>
                  </a:lnTo>
                  <a:close/>
                </a:path>
              </a:pathLst>
            </a:custGeom>
            <a:noFill/>
            <a:ln>
              <a:noFill/>
              <a:prstDash val="solid"/>
            </a:ln>
          </p:spPr>
          <p:txBody>
            <a:bodyPr vert="horz" wrap="square" lIns="25402" tIns="25402" rIns="25402" bIns="25402" anchor="ctr" anchorCtr="1" compatLnSpc="1"/>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336699"/>
                  </a:solidFill>
                  <a:uFillTx/>
                  <a:latin typeface="Calibri"/>
                </a:rPr>
                <a:t>On-demand self-reconfiguration</a:t>
              </a:r>
            </a:p>
          </p:txBody>
        </p:sp>
        <p:sp>
          <p:nvSpPr>
            <p:cNvPr id="7" name="Freeform 6"/>
            <p:cNvSpPr/>
            <p:nvPr/>
          </p:nvSpPr>
          <p:spPr>
            <a:xfrm>
              <a:off x="3448184" y="2027005"/>
              <a:ext cx="2731806" cy="2731806"/>
            </a:xfrm>
            <a:custGeom>
              <a:avLst/>
              <a:gdLst>
                <a:gd name="f0" fmla="val 10800000"/>
                <a:gd name="f1" fmla="val 5400000"/>
                <a:gd name="f2" fmla="val 180"/>
                <a:gd name="f3" fmla="val w"/>
                <a:gd name="f4" fmla="val h"/>
                <a:gd name="f5" fmla="val 0"/>
                <a:gd name="f6" fmla="val 2731808"/>
                <a:gd name="f7" fmla="+- 0 0 6734458"/>
                <a:gd name="f8" fmla="val 2308826"/>
                <a:gd name="f9" fmla="val 2096882"/>
                <a:gd name="f10" fmla="val 1193076"/>
                <a:gd name="f11" fmla="val 2267029"/>
                <a:gd name="f12" fmla="val 6906566"/>
                <a:gd name="f13" fmla="val 140772"/>
                <a:gd name="f14" fmla="val 1959192"/>
                <a:gd name="f15" fmla="val 348579"/>
                <a:gd name="f16" fmla="val 1675665"/>
                <a:gd name="f17" fmla="val 719472"/>
                <a:gd name="f18" fmla="val 1782986"/>
                <a:gd name="f19" fmla="val 557007"/>
                <a:gd name="f20" fmla="val 1832454"/>
                <a:gd name="f21" fmla="val 933800"/>
                <a:gd name="f22" fmla="val 9001487"/>
                <a:gd name="f23" fmla="+- 0 0 -37"/>
                <a:gd name="f24" fmla="+- 0 0 -253"/>
                <a:gd name="f25" fmla="+- 0 0 -343"/>
                <a:gd name="f26" fmla="+- 0 0 -433"/>
                <a:gd name="f27" fmla="*/ f3 1 2731808"/>
                <a:gd name="f28" fmla="*/ f4 1 2731808"/>
                <a:gd name="f29" fmla="val f5"/>
                <a:gd name="f30" fmla="val f6"/>
                <a:gd name="f31" fmla="*/ f23 f0 1"/>
                <a:gd name="f32" fmla="*/ f24 f0 1"/>
                <a:gd name="f33" fmla="*/ f25 f0 1"/>
                <a:gd name="f34" fmla="*/ f26 f0 1"/>
                <a:gd name="f35" fmla="+- f30 0 f29"/>
                <a:gd name="f36" fmla="*/ f31 1 f2"/>
                <a:gd name="f37" fmla="*/ f32 1 f2"/>
                <a:gd name="f38" fmla="*/ f33 1 f2"/>
                <a:gd name="f39" fmla="*/ f34 1 f2"/>
                <a:gd name="f40" fmla="*/ f35 1 2731808"/>
                <a:gd name="f41" fmla="+- f36 0 f1"/>
                <a:gd name="f42" fmla="+- f37 0 f1"/>
                <a:gd name="f43" fmla="+- f38 0 f1"/>
                <a:gd name="f44" fmla="+- f39 0 f1"/>
                <a:gd name="f45" fmla="*/ 2206369 1 f40"/>
                <a:gd name="f46" fmla="*/ 2017455 1 f40"/>
                <a:gd name="f47" fmla="*/ 140772 1 f40"/>
                <a:gd name="f48" fmla="*/ 1959192 1 f40"/>
                <a:gd name="f49" fmla="*/ 348579 1 f40"/>
                <a:gd name="f50" fmla="*/ 1675665 1 f40"/>
                <a:gd name="f51" fmla="*/ 719472 1 f40"/>
                <a:gd name="f52" fmla="*/ 1782986 1 f40"/>
                <a:gd name="f53" fmla="*/ 522272 1 f40"/>
                <a:gd name="f54" fmla="*/ 2209536 1 f40"/>
                <a:gd name="f55" fmla="*/ f53 f27 1"/>
                <a:gd name="f56" fmla="*/ f54 f27 1"/>
                <a:gd name="f57" fmla="*/ f54 f28 1"/>
                <a:gd name="f58" fmla="*/ f53 f28 1"/>
                <a:gd name="f59" fmla="*/ f45 f27 1"/>
                <a:gd name="f60" fmla="*/ f46 f28 1"/>
                <a:gd name="f61" fmla="*/ f47 f27 1"/>
                <a:gd name="f62" fmla="*/ f48 f28 1"/>
                <a:gd name="f63" fmla="*/ f49 f27 1"/>
                <a:gd name="f64" fmla="*/ f50 f28 1"/>
                <a:gd name="f65" fmla="*/ f51 f27 1"/>
                <a:gd name="f66" fmla="*/ f52 f28 1"/>
              </a:gdLst>
              <a:ahLst/>
              <a:cxnLst>
                <a:cxn ang="3cd4">
                  <a:pos x="hc" y="t"/>
                </a:cxn>
                <a:cxn ang="0">
                  <a:pos x="r" y="vc"/>
                </a:cxn>
                <a:cxn ang="cd4">
                  <a:pos x="hc" y="b"/>
                </a:cxn>
                <a:cxn ang="cd2">
                  <a:pos x="l" y="vc"/>
                </a:cxn>
                <a:cxn ang="f41">
                  <a:pos x="f59" y="f60"/>
                </a:cxn>
                <a:cxn ang="f42">
                  <a:pos x="f61" y="f62"/>
                </a:cxn>
                <a:cxn ang="f43">
                  <a:pos x="f63" y="f64"/>
                </a:cxn>
                <a:cxn ang="f44">
                  <a:pos x="f65" y="f66"/>
                </a:cxn>
              </a:cxnLst>
              <a:rect l="f55" t="f58" r="f56" b="f57"/>
              <a:pathLst>
                <a:path w="2731808" h="2731808">
                  <a:moveTo>
                    <a:pt x="f8" y="f9"/>
                  </a:moveTo>
                  <a:arcTo wR="f10" hR="f10" stAng="f11" swAng="f12"/>
                  <a:lnTo>
                    <a:pt x="f13" y="f14"/>
                  </a:lnTo>
                  <a:lnTo>
                    <a:pt x="f15" y="f16"/>
                  </a:lnTo>
                  <a:lnTo>
                    <a:pt x="f17" y="f18"/>
                  </a:lnTo>
                  <a:lnTo>
                    <a:pt x="f19" y="f20"/>
                  </a:lnTo>
                  <a:arcTo wR="f21" hR="f21" stAng="f22" swAng="f7"/>
                  <a:close/>
                </a:path>
              </a:pathLst>
            </a:custGeom>
            <a:noFill/>
            <a:ln w="9528">
              <a:solidFill>
                <a:srgbClr val="008000"/>
              </a:solidFill>
              <a:prstDash val="solid"/>
            </a:ln>
            <a:effectLst>
              <a:outerShdw dist="22997" dir="5400000" algn="tl">
                <a:srgbClr val="000000">
                  <a:alpha val="35000"/>
                </a:srgbClr>
              </a:outerShdw>
            </a:effectLst>
          </p:spPr>
          <p:txBody>
            <a:bodyPr lIns="0" tIns="0" rIns="0" bIns="0"/>
            <a:lstStyle/>
            <a:p>
              <a:endParaRPr lang="el-GR"/>
            </a:p>
          </p:txBody>
        </p:sp>
        <p:sp>
          <p:nvSpPr>
            <p:cNvPr id="8" name="Freeform 7"/>
            <p:cNvSpPr/>
            <p:nvPr/>
          </p:nvSpPr>
          <p:spPr>
            <a:xfrm>
              <a:off x="3064273" y="3076855"/>
              <a:ext cx="1329565" cy="632097"/>
            </a:xfrm>
            <a:custGeom>
              <a:avLst/>
              <a:gdLst>
                <a:gd name="f0" fmla="val 10800000"/>
                <a:gd name="f1" fmla="val 5400000"/>
                <a:gd name="f2" fmla="val 180"/>
                <a:gd name="f3" fmla="val w"/>
                <a:gd name="f4" fmla="val h"/>
                <a:gd name="f5" fmla="val 0"/>
                <a:gd name="f6" fmla="val 1329565"/>
                <a:gd name="f7" fmla="val 632101"/>
                <a:gd name="f8" fmla="+- 0 0 -90"/>
                <a:gd name="f9" fmla="*/ f3 1 1329565"/>
                <a:gd name="f10" fmla="*/ f4 1 632101"/>
                <a:gd name="f11" fmla="val f5"/>
                <a:gd name="f12" fmla="val f6"/>
                <a:gd name="f13" fmla="val f7"/>
                <a:gd name="f14" fmla="*/ f8 f0 1"/>
                <a:gd name="f15" fmla="+- f13 0 f11"/>
                <a:gd name="f16" fmla="+- f12 0 f11"/>
                <a:gd name="f17" fmla="*/ f14 1 f2"/>
                <a:gd name="f18" fmla="*/ f16 1 1329565"/>
                <a:gd name="f19" fmla="*/ f15 1 632101"/>
                <a:gd name="f20" fmla="*/ 0 f16 1"/>
                <a:gd name="f21" fmla="*/ 0 f15 1"/>
                <a:gd name="f22" fmla="*/ 1329565 f16 1"/>
                <a:gd name="f23" fmla="*/ 632101 f15 1"/>
                <a:gd name="f24" fmla="+- f17 0 f1"/>
                <a:gd name="f25" fmla="*/ f20 1 1329565"/>
                <a:gd name="f26" fmla="*/ f21 1 632101"/>
                <a:gd name="f27" fmla="*/ f22 1 1329565"/>
                <a:gd name="f28" fmla="*/ f23 1 632101"/>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29565" h="632101">
                  <a:moveTo>
                    <a:pt x="f5" y="f5"/>
                  </a:moveTo>
                  <a:lnTo>
                    <a:pt x="f6" y="f5"/>
                  </a:lnTo>
                  <a:lnTo>
                    <a:pt x="f6" y="f7"/>
                  </a:lnTo>
                  <a:lnTo>
                    <a:pt x="f5" y="f7"/>
                  </a:lnTo>
                  <a:lnTo>
                    <a:pt x="f5" y="f5"/>
                  </a:lnTo>
                  <a:close/>
                </a:path>
              </a:pathLst>
            </a:custGeom>
            <a:noFill/>
            <a:ln>
              <a:noFill/>
              <a:prstDash val="solid"/>
            </a:ln>
          </p:spPr>
          <p:txBody>
            <a:bodyPr vert="horz" wrap="square" lIns="25402" tIns="25402" rIns="25402" bIns="25402" anchor="ctr" anchorCtr="1" compatLnSpc="1"/>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336699"/>
                  </a:solidFill>
                  <a:uFillTx/>
                  <a:latin typeface="Calibri"/>
                </a:rPr>
                <a:t>Monitoring &amp; Reporting</a:t>
              </a:r>
            </a:p>
          </p:txBody>
        </p:sp>
        <p:sp>
          <p:nvSpPr>
            <p:cNvPr id="9" name="Freeform 8"/>
            <p:cNvSpPr/>
            <p:nvPr/>
          </p:nvSpPr>
          <p:spPr>
            <a:xfrm>
              <a:off x="3448184" y="2027005"/>
              <a:ext cx="2731806" cy="2731806"/>
            </a:xfrm>
            <a:custGeom>
              <a:avLst/>
              <a:gdLst>
                <a:gd name="f0" fmla="val 10800000"/>
                <a:gd name="f1" fmla="val 5400000"/>
                <a:gd name="f2" fmla="val 180"/>
                <a:gd name="f3" fmla="val w"/>
                <a:gd name="f4" fmla="val h"/>
                <a:gd name="f5" fmla="val 0"/>
                <a:gd name="f6" fmla="val 2731808"/>
                <a:gd name="f7" fmla="+- 0 0 6734458"/>
                <a:gd name="f8" fmla="val 224563"/>
                <a:gd name="f9" fmla="val 1018382"/>
                <a:gd name="f10" fmla="val 1193076"/>
                <a:gd name="f11" fmla="val 11816084"/>
                <a:gd name="f12" fmla="val 6906566"/>
                <a:gd name="f13" fmla="val 2299660"/>
                <a:gd name="f14" fmla="val 375430"/>
                <a:gd name="f15" fmla="val 2206369"/>
                <a:gd name="f16" fmla="val 714353"/>
                <a:gd name="f17" fmla="val 1821566"/>
                <a:gd name="f18" fmla="val 746062"/>
                <a:gd name="f19" fmla="val 1955786"/>
                <a:gd name="f20" fmla="val 642010"/>
                <a:gd name="f21" fmla="val 933800"/>
                <a:gd name="f22" fmla="val 18550542"/>
                <a:gd name="f23" fmla="+- 0 0 -196"/>
                <a:gd name="f24" fmla="+- 0 0 -412"/>
                <a:gd name="f25" fmla="+- 0 0 -502"/>
                <a:gd name="f26" fmla="+- 0 0 -592"/>
                <a:gd name="f27" fmla="*/ f3 1 2731808"/>
                <a:gd name="f28" fmla="*/ f4 1 2731808"/>
                <a:gd name="f29" fmla="val f5"/>
                <a:gd name="f30" fmla="val f6"/>
                <a:gd name="f31" fmla="*/ f23 f0 1"/>
                <a:gd name="f32" fmla="*/ f24 f0 1"/>
                <a:gd name="f33" fmla="*/ f25 f0 1"/>
                <a:gd name="f34" fmla="*/ f26 f0 1"/>
                <a:gd name="f35" fmla="+- f30 0 f29"/>
                <a:gd name="f36" fmla="*/ f31 1 f2"/>
                <a:gd name="f37" fmla="*/ f32 1 f2"/>
                <a:gd name="f38" fmla="*/ f33 1 f2"/>
                <a:gd name="f39" fmla="*/ f34 1 f2"/>
                <a:gd name="f40" fmla="*/ f35 1 2731808"/>
                <a:gd name="f41" fmla="+- f36 0 f1"/>
                <a:gd name="f42" fmla="+- f37 0 f1"/>
                <a:gd name="f43" fmla="+- f38 0 f1"/>
                <a:gd name="f44" fmla="+- f39 0 f1"/>
                <a:gd name="f45" fmla="*/ 348579 1 f40"/>
                <a:gd name="f46" fmla="*/ 1056143 1 f40"/>
                <a:gd name="f47" fmla="*/ 2299660 1 f40"/>
                <a:gd name="f48" fmla="*/ 375430 1 f40"/>
                <a:gd name="f49" fmla="*/ 2206369 1 f40"/>
                <a:gd name="f50" fmla="*/ 714353 1 f40"/>
                <a:gd name="f51" fmla="*/ 1821566 1 f40"/>
                <a:gd name="f52" fmla="*/ 746062 1 f40"/>
                <a:gd name="f53" fmla="*/ 522272 1 f40"/>
                <a:gd name="f54" fmla="*/ 2209536 1 f40"/>
                <a:gd name="f55" fmla="*/ f53 f27 1"/>
                <a:gd name="f56" fmla="*/ f54 f27 1"/>
                <a:gd name="f57" fmla="*/ f54 f28 1"/>
                <a:gd name="f58" fmla="*/ f53 f28 1"/>
                <a:gd name="f59" fmla="*/ f45 f27 1"/>
                <a:gd name="f60" fmla="*/ f46 f28 1"/>
                <a:gd name="f61" fmla="*/ f47 f27 1"/>
                <a:gd name="f62" fmla="*/ f48 f28 1"/>
                <a:gd name="f63" fmla="*/ f49 f27 1"/>
                <a:gd name="f64" fmla="*/ f50 f28 1"/>
                <a:gd name="f65" fmla="*/ f51 f27 1"/>
                <a:gd name="f66" fmla="*/ f52 f28 1"/>
              </a:gdLst>
              <a:ahLst/>
              <a:cxnLst>
                <a:cxn ang="3cd4">
                  <a:pos x="hc" y="t"/>
                </a:cxn>
                <a:cxn ang="0">
                  <a:pos x="r" y="vc"/>
                </a:cxn>
                <a:cxn ang="cd4">
                  <a:pos x="hc" y="b"/>
                </a:cxn>
                <a:cxn ang="cd2">
                  <a:pos x="l" y="vc"/>
                </a:cxn>
                <a:cxn ang="f41">
                  <a:pos x="f59" y="f60"/>
                </a:cxn>
                <a:cxn ang="f42">
                  <a:pos x="f61" y="f62"/>
                </a:cxn>
                <a:cxn ang="f43">
                  <a:pos x="f63" y="f64"/>
                </a:cxn>
                <a:cxn ang="f44">
                  <a:pos x="f65" y="f66"/>
                </a:cxn>
              </a:cxnLst>
              <a:rect l="f55" t="f58" r="f56" b="f57"/>
              <a:pathLst>
                <a:path w="2731808" h="2731808">
                  <a:moveTo>
                    <a:pt x="f8" y="f9"/>
                  </a:moveTo>
                  <a:arcTo wR="f10" hR="f10" stAng="f11" swAng="f12"/>
                  <a:lnTo>
                    <a:pt x="f13" y="f14"/>
                  </a:lnTo>
                  <a:lnTo>
                    <a:pt x="f15" y="f16"/>
                  </a:lnTo>
                  <a:lnTo>
                    <a:pt x="f17" y="f18"/>
                  </a:lnTo>
                  <a:lnTo>
                    <a:pt x="f19" y="f20"/>
                  </a:lnTo>
                  <a:arcTo wR="f21" hR="f21" stAng="f22" swAng="f7"/>
                  <a:close/>
                </a:path>
              </a:pathLst>
            </a:custGeom>
            <a:noFill/>
            <a:ln w="9528">
              <a:solidFill>
                <a:srgbClr val="008000"/>
              </a:solidFill>
              <a:prstDash val="solid"/>
            </a:ln>
            <a:effectLst>
              <a:outerShdw dist="22997" dir="5400000" algn="tl">
                <a:srgbClr val="000000">
                  <a:alpha val="35000"/>
                </a:srgbClr>
              </a:outerShdw>
            </a:effectLst>
          </p:spPr>
          <p:txBody>
            <a:bodyPr lIns="0" tIns="0" rIns="0" bIns="0"/>
            <a:lstStyle/>
            <a:p>
              <a:endParaRPr lang="el-GR"/>
            </a:p>
          </p:txBody>
        </p:sp>
      </p:grpSp>
      <p:sp>
        <p:nvSpPr>
          <p:cNvPr id="10" name="Rectangle 12"/>
          <p:cNvSpPr/>
          <p:nvPr/>
        </p:nvSpPr>
        <p:spPr>
          <a:xfrm>
            <a:off x="3744650" y="4141226"/>
            <a:ext cx="6335969" cy="2620963"/>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2400" b="0" i="0" u="none" strike="noStrike" kern="1200" cap="none" spc="0" baseline="0">
              <a:solidFill>
                <a:srgbClr val="005696"/>
              </a:solidFill>
              <a:uFillTx/>
              <a:latin typeface="Calibri"/>
            </a:endParaRPr>
          </a:p>
        </p:txBody>
      </p:sp>
      <p:sp>
        <p:nvSpPr>
          <p:cNvPr id="11" name="Rectangle 13"/>
          <p:cNvSpPr/>
          <p:nvPr/>
        </p:nvSpPr>
        <p:spPr>
          <a:xfrm>
            <a:off x="0" y="2222120"/>
            <a:ext cx="3190634" cy="2620963"/>
          </a:xfrm>
          <a:prstGeom prst="rect">
            <a:avLst/>
          </a:prstGeom>
          <a:noFill/>
          <a:ln>
            <a:noFill/>
            <a:prstDash val="solid"/>
          </a:ln>
        </p:spPr>
        <p:txBody>
          <a:bodyPr vert="horz" wrap="square" lIns="100794" tIns="50392" rIns="100794" bIns="50392" anchor="t" anchorCtr="0" compatLnSpc="1"/>
          <a:lstStyle/>
          <a:p>
            <a:pPr marL="377976" marR="0" lvl="0" indent="-377976" algn="l" defTabSz="914400" rtl="0" fontAlgn="auto" hangingPunct="1">
              <a:lnSpc>
                <a:spcPct val="90000"/>
              </a:lnSpc>
              <a:spcBef>
                <a:spcPts val="0"/>
              </a:spcBef>
              <a:spcAft>
                <a:spcPts val="0"/>
              </a:spcAft>
              <a:buSzPct val="100000"/>
              <a:buFont typeface="Arial"/>
              <a:buChar char="•"/>
              <a:tabLst/>
              <a:defRPr sz="1800" b="0" i="0" u="none" strike="noStrike" kern="0" cap="none" spc="0" baseline="0">
                <a:solidFill>
                  <a:srgbClr val="000000"/>
                </a:solidFill>
                <a:uFillTx/>
              </a:defRPr>
            </a:pPr>
            <a:r>
              <a:rPr lang="hu-HU" sz="2400" b="0" i="0" u="none" strike="noStrike" kern="1200" cap="none" spc="0" baseline="0">
                <a:solidFill>
                  <a:srgbClr val="005696"/>
                </a:solidFill>
                <a:uFillTx/>
                <a:latin typeface="Calibri"/>
              </a:rPr>
              <a:t>Impact of </a:t>
            </a:r>
            <a:r>
              <a:rPr lang="hu-HU" sz="2400" b="0" i="0" u="none" strike="noStrike" kern="1200" cap="none" spc="0" baseline="0">
                <a:solidFill>
                  <a:srgbClr val="FF0000"/>
                </a:solidFill>
                <a:uFillTx/>
                <a:latin typeface="Calibri"/>
              </a:rPr>
              <a:t>the environment </a:t>
            </a:r>
            <a:r>
              <a:rPr lang="hu-HU" sz="2400" b="0" i="0" u="none" strike="noStrike" kern="1200" cap="none" spc="0" baseline="0">
                <a:solidFill>
                  <a:srgbClr val="005696"/>
                </a:solidFill>
                <a:uFillTx/>
                <a:latin typeface="Calibri"/>
              </a:rPr>
              <a:t>on the network performance</a:t>
            </a:r>
          </a:p>
          <a:p>
            <a:pPr marL="377976" marR="0" lvl="0" indent="-377976" algn="l" defTabSz="914400" rtl="0" fontAlgn="auto" hangingPunct="1">
              <a:lnSpc>
                <a:spcPct val="90000"/>
              </a:lnSpc>
              <a:spcBef>
                <a:spcPts val="0"/>
              </a:spcBef>
              <a:spcAft>
                <a:spcPts val="0"/>
              </a:spcAft>
              <a:buSzPct val="100000"/>
              <a:buFont typeface="Arial"/>
              <a:buChar char="•"/>
              <a:tabLst/>
              <a:defRPr sz="1800" b="0" i="0" u="none" strike="noStrike" kern="0" cap="none" spc="0" baseline="0">
                <a:solidFill>
                  <a:srgbClr val="000000"/>
                </a:solidFill>
                <a:uFillTx/>
              </a:defRPr>
            </a:pPr>
            <a:r>
              <a:rPr lang="hu-HU" sz="2400" b="0" i="0" u="none" strike="noStrike" kern="1200" cap="none" spc="0" baseline="0">
                <a:solidFill>
                  <a:srgbClr val="005696"/>
                </a:solidFill>
                <a:uFillTx/>
                <a:latin typeface="Calibri"/>
              </a:rPr>
              <a:t>Impact of </a:t>
            </a:r>
            <a:r>
              <a:rPr lang="hu-HU" sz="2400" b="0" i="0" u="none" strike="noStrike" kern="1200" cap="none" spc="0" baseline="0">
                <a:solidFill>
                  <a:srgbClr val="FF0000"/>
                </a:solidFill>
                <a:uFillTx/>
                <a:latin typeface="Calibri"/>
              </a:rPr>
              <a:t>co-existing &amp; co-operating clusters </a:t>
            </a:r>
            <a:r>
              <a:rPr lang="hu-HU" sz="2400" b="0" i="0" u="none" strike="noStrike" kern="1200" cap="none" spc="0" baseline="0">
                <a:solidFill>
                  <a:srgbClr val="005696"/>
                </a:solidFill>
                <a:uFillTx/>
                <a:latin typeface="Calibri"/>
              </a:rPr>
              <a:t>of WBN</a:t>
            </a:r>
          </a:p>
        </p:txBody>
      </p:sp>
      <p:sp>
        <p:nvSpPr>
          <p:cNvPr id="12" name="Rectangle 9"/>
          <p:cNvSpPr/>
          <p:nvPr/>
        </p:nvSpPr>
        <p:spPr>
          <a:xfrm>
            <a:off x="39652" y="4965109"/>
            <a:ext cx="10040973" cy="1825325"/>
          </a:xfrm>
          <a:prstGeom prst="rect">
            <a:avLst/>
          </a:prstGeom>
          <a:solidFill>
            <a:srgbClr val="FFFFFF"/>
          </a:solidFill>
          <a:ln>
            <a:noFill/>
            <a:prstDash val="solid"/>
          </a:ln>
        </p:spPr>
        <p:txBody>
          <a:bodyPr vert="horz" wrap="square" lIns="100794" tIns="50392" rIns="100794" bIns="50392"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200" b="0" i="0" u="none" strike="noStrike" kern="1200" cap="none" spc="0" baseline="0" dirty="0">
                <a:solidFill>
                  <a:srgbClr val="005696"/>
                </a:solidFill>
                <a:uFillTx/>
                <a:latin typeface="Calibri"/>
              </a:rPr>
              <a:t>Additionally can be used for:</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hu-HU" sz="1800" b="0" i="0" u="none" strike="noStrike" kern="1200" cap="none" spc="0" baseline="0" dirty="0">
                <a:solidFill>
                  <a:srgbClr val="005696"/>
                </a:solidFill>
                <a:uFillTx/>
                <a:latin typeface="Calibri"/>
              </a:rPr>
              <a:t>Realization of the </a:t>
            </a:r>
            <a:r>
              <a:rPr lang="hu-HU" sz="1800" b="0" i="0" u="none" strike="noStrike" kern="1200" cap="none" spc="0" baseline="0" dirty="0">
                <a:solidFill>
                  <a:srgbClr val="FF0000"/>
                </a:solidFill>
                <a:uFillTx/>
                <a:latin typeface="Calibri"/>
              </a:rPr>
              <a:t>benchmark</a:t>
            </a:r>
            <a:r>
              <a:rPr lang="hu-HU" sz="1800" b="0" i="0" u="none" strike="noStrike" kern="1200" cap="none" spc="0" baseline="0" dirty="0">
                <a:solidFill>
                  <a:srgbClr val="005696"/>
                </a:solidFill>
                <a:uFillTx/>
                <a:latin typeface="Calibri"/>
              </a:rPr>
              <a:t> scenarios</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hu-HU" sz="1800" b="0" i="0" u="none" strike="noStrike" kern="1200" cap="none" spc="0" baseline="0" dirty="0">
                <a:solidFill>
                  <a:srgbClr val="005696"/>
                </a:solidFill>
                <a:uFillTx/>
                <a:latin typeface="Calibri"/>
              </a:rPr>
              <a:t>Evaluation of selected protocol stacks and the resutling </a:t>
            </a:r>
            <a:r>
              <a:rPr lang="hu-HU" sz="1800" b="0" i="0" u="none" strike="noStrike" kern="1200" cap="none" spc="0" baseline="0" dirty="0">
                <a:solidFill>
                  <a:srgbClr val="FF0000"/>
                </a:solidFill>
                <a:uFillTx/>
                <a:latin typeface="Calibri"/>
              </a:rPr>
              <a:t>on-node and cooperative</a:t>
            </a:r>
            <a:r>
              <a:rPr lang="hu-HU" sz="1800" b="0" i="0" u="none" strike="noStrike" kern="1200" cap="none" spc="0" baseline="0" dirty="0">
                <a:solidFill>
                  <a:srgbClr val="005696"/>
                </a:solidFill>
                <a:uFillTx/>
                <a:latin typeface="Calibri"/>
              </a:rPr>
              <a:t> network performance (e.g. </a:t>
            </a:r>
            <a:r>
              <a:rPr lang="en-US" sz="1800" b="0" i="0" u="none" strike="noStrike" kern="1200" cap="none" spc="0" baseline="0" dirty="0">
                <a:solidFill>
                  <a:srgbClr val="005696"/>
                </a:solidFill>
                <a:uFillTx/>
                <a:latin typeface="Calibri"/>
              </a:rPr>
              <a:t>l</a:t>
            </a:r>
            <a:r>
              <a:rPr lang="hu-HU" sz="1800" b="0" i="0" u="none" strike="noStrike" kern="1200" cap="none" spc="0" baseline="0" dirty="0">
                <a:solidFill>
                  <a:srgbClr val="005696"/>
                </a:solidFill>
                <a:uFillTx/>
                <a:latin typeface="Calibri"/>
              </a:rPr>
              <a:t>ifetime, goodput, latency etc).</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hu-HU" sz="1800" b="0" i="0" u="none" strike="noStrike" kern="1200" cap="none" spc="0" baseline="0" dirty="0">
                <a:solidFill>
                  <a:srgbClr val="005696"/>
                </a:solidFill>
                <a:uFillTx/>
                <a:latin typeface="Calibri"/>
              </a:rPr>
              <a:t>Ease the structural design of end-to-end communication between WBN nodes and visualization and control system &amp; the </a:t>
            </a:r>
            <a:r>
              <a:rPr lang="hu-HU" sz="1800" b="0" i="0" u="none" strike="noStrike" kern="1200" cap="none" spc="0" baseline="0" dirty="0">
                <a:solidFill>
                  <a:srgbClr val="FF0000"/>
                </a:solidFill>
                <a:uFillTx/>
                <a:latin typeface="Calibri"/>
              </a:rPr>
              <a:t>on-the-fly nodes reprogramming</a:t>
            </a:r>
            <a:endParaRPr lang="hu-HU" sz="1500" b="0" i="0" u="none" strike="noStrike" kern="1200" cap="none" spc="0" baseline="0" dirty="0">
              <a:solidFill>
                <a:srgbClr val="FF0000"/>
              </a:solidFill>
              <a:uFillTx/>
              <a:latin typeface="Calibri"/>
            </a:endParaRPr>
          </a:p>
        </p:txBody>
      </p:sp>
      <p:sp>
        <p:nvSpPr>
          <p:cNvPr id="13" name="Rectangle 15"/>
          <p:cNvSpPr/>
          <p:nvPr/>
        </p:nvSpPr>
        <p:spPr>
          <a:xfrm>
            <a:off x="6889985" y="2453710"/>
            <a:ext cx="3190634" cy="1964588"/>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C</a:t>
            </a:r>
            <a:r>
              <a:rPr lang="hu-HU" sz="2200" b="0" i="0" u="none" strike="noStrike" kern="1200" cap="none" spc="0" baseline="0">
                <a:solidFill>
                  <a:srgbClr val="005696"/>
                </a:solidFill>
                <a:uFillTx/>
                <a:latin typeface="Calibri"/>
              </a:rPr>
              <a:t>ommunication-specific parameters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200" b="0" i="0" u="none" strike="noStrike" kern="1200" cap="none" spc="0" baseline="0">
                <a:solidFill>
                  <a:srgbClr val="005696"/>
                </a:solidFill>
                <a:uFillTx/>
                <a:latin typeface="Calibri"/>
              </a:rPr>
              <a:t>(e.g. </a:t>
            </a:r>
            <a:r>
              <a:rPr lang="en-US" sz="2200" b="0" i="0" u="none" strike="noStrike" kern="1200" cap="none" spc="0" baseline="0">
                <a:solidFill>
                  <a:srgbClr val="005696"/>
                </a:solidFill>
                <a:uFillTx/>
                <a:latin typeface="Calibri"/>
              </a:rPr>
              <a:t>o</a:t>
            </a:r>
            <a:r>
              <a:rPr lang="hu-HU" sz="2200" b="0" i="0" u="none" strike="noStrike" kern="1200" cap="none" spc="0" baseline="0">
                <a:solidFill>
                  <a:srgbClr val="005696"/>
                </a:solidFill>
                <a:uFillTx/>
                <a:latin typeface="Calibri"/>
              </a:rPr>
              <a:t>perational channel, transmission power)</a:t>
            </a:r>
            <a:endParaRPr lang="en-US" sz="2200" b="0" i="0" u="none" strike="noStrike" kern="1200" cap="none" spc="0" baseline="0">
              <a:solidFill>
                <a:srgbClr val="005696"/>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Slide Number Placeholder 4"/>
          <p:cNvSpPr txBox="1"/>
          <p:nvPr/>
        </p:nvSpPr>
        <p:spPr>
          <a:xfrm>
            <a:off x="3124075" y="6356515"/>
            <a:ext cx="2895118" cy="364681"/>
          </a:xfrm>
          <a:prstGeom prst="rect">
            <a:avLst/>
          </a:prstGeom>
          <a:noFill/>
          <a:ln>
            <a:noFill/>
          </a:ln>
        </p:spPr>
        <p:txBody>
          <a:bodyPr vert="horz" wrap="square" lIns="91440" tIns="91440" rIns="91440" bIns="45720" anchor="t"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Tahoma"/>
              <a:ea typeface="Arial" pitchFamily="2"/>
              <a:cs typeface="Tahoma" pitchFamily="2"/>
            </a:endParaRPr>
          </a:p>
        </p:txBody>
      </p:sp>
      <p:sp>
        <p:nvSpPr>
          <p:cNvPr id="3" name="Title 1"/>
          <p:cNvSpPr txBox="1">
            <a:spLocks noGrp="1"/>
          </p:cNvSpPr>
          <p:nvPr>
            <p:ph type="title"/>
          </p:nvPr>
        </p:nvSpPr>
        <p:spPr>
          <a:xfrm>
            <a:off x="896908" y="207937"/>
            <a:ext cx="8355284" cy="825968"/>
          </a:xfrm>
        </p:spPr>
        <p:txBody>
          <a:bodyPr/>
          <a:lstStyle/>
          <a:p>
            <a:pPr lvl="0">
              <a:buNone/>
            </a:pPr>
            <a:r>
              <a:rPr lang="hu-HU" sz="4000" dirty="0"/>
              <a:t>Self-organized communications for WBN</a:t>
            </a:r>
            <a:endParaRPr lang="en-GB" sz="4000" dirty="0"/>
          </a:p>
        </p:txBody>
      </p:sp>
      <p:sp>
        <p:nvSpPr>
          <p:cNvPr id="4" name="Rectangle 10"/>
          <p:cNvSpPr/>
          <p:nvPr/>
        </p:nvSpPr>
        <p:spPr>
          <a:xfrm>
            <a:off x="1296198" y="1401994"/>
            <a:ext cx="7488231" cy="665463"/>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400" b="0" i="0" u="none" strike="noStrike" kern="1200" cap="none" spc="0" baseline="0">
                <a:solidFill>
                  <a:srgbClr val="008000"/>
                </a:solidFill>
                <a:uFillTx/>
                <a:latin typeface="Calibri"/>
              </a:rPr>
              <a:t>Design and Development of WBN Evaluation Framework</a:t>
            </a:r>
            <a:endParaRPr lang="hu-HU" sz="2400" b="0" i="0" u="none" strike="noStrike" kern="1200" cap="none" spc="0" baseline="0">
              <a:solidFill>
                <a:srgbClr val="005696"/>
              </a:solidFill>
              <a:uFillTx/>
              <a:latin typeface="Calibri"/>
            </a:endParaRPr>
          </a:p>
        </p:txBody>
      </p:sp>
      <p:sp>
        <p:nvSpPr>
          <p:cNvPr id="5" name="Rectangle 12"/>
          <p:cNvSpPr/>
          <p:nvPr/>
        </p:nvSpPr>
        <p:spPr>
          <a:xfrm>
            <a:off x="3744650" y="4141226"/>
            <a:ext cx="6335969" cy="2620963"/>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2400" b="0" i="0" u="none" strike="noStrike" kern="1200" cap="none" spc="0" baseline="0">
              <a:solidFill>
                <a:srgbClr val="005696"/>
              </a:solidFill>
              <a:uFillTx/>
              <a:latin typeface="Calibri"/>
            </a:endParaRPr>
          </a:p>
        </p:txBody>
      </p:sp>
      <p:sp>
        <p:nvSpPr>
          <p:cNvPr id="6" name="Rectangle 1"/>
          <p:cNvSpPr/>
          <p:nvPr/>
        </p:nvSpPr>
        <p:spPr>
          <a:xfrm>
            <a:off x="569753" y="2718639"/>
            <a:ext cx="3337148" cy="1579086"/>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6699"/>
                </a:solidFill>
                <a:uFillTx/>
                <a:latin typeface="Calibri"/>
              </a:rPr>
              <a:t>Simulation-based framework</a:t>
            </a:r>
          </a:p>
        </p:txBody>
      </p:sp>
      <p:sp>
        <p:nvSpPr>
          <p:cNvPr id="7" name="Rectangle 11"/>
          <p:cNvSpPr/>
          <p:nvPr/>
        </p:nvSpPr>
        <p:spPr>
          <a:xfrm>
            <a:off x="5909191" y="2718639"/>
            <a:ext cx="3337148" cy="1579086"/>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6699"/>
                </a:solidFill>
                <a:uFillTx/>
                <a:latin typeface="Calibri"/>
              </a:rPr>
              <a:t>Small-scale experimental testbed</a:t>
            </a:r>
          </a:p>
        </p:txBody>
      </p:sp>
      <p:sp>
        <p:nvSpPr>
          <p:cNvPr id="8" name="Rectangle 14"/>
          <p:cNvSpPr/>
          <p:nvPr/>
        </p:nvSpPr>
        <p:spPr>
          <a:xfrm>
            <a:off x="170928" y="4457270"/>
            <a:ext cx="5157417" cy="2060728"/>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Contiki /Cooja simulation-based</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Flexibility in terms of network scalability</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Allows rapid code development on embedded devices</a:t>
            </a:r>
          </a:p>
        </p:txBody>
      </p:sp>
      <p:sp>
        <p:nvSpPr>
          <p:cNvPr id="9" name="Rectangle 16"/>
          <p:cNvSpPr/>
          <p:nvPr/>
        </p:nvSpPr>
        <p:spPr>
          <a:xfrm>
            <a:off x="5632457" y="4457270"/>
            <a:ext cx="4592436" cy="2290498"/>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IEEE 802.15.4 / 2.4GHz –based</a:t>
            </a:r>
          </a:p>
          <a:p>
            <a:pPr marL="377976" marR="0" lvl="0" indent="-377976" algn="l" defTabSz="914400" rtl="0" fontAlgn="auto" hangingPunct="1">
              <a:lnSpc>
                <a:spcPct val="9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Complementary to simulation-based</a:t>
            </a:r>
          </a:p>
          <a:p>
            <a:pPr marL="377976" marR="0" lvl="0" indent="-377976" algn="l" defTabSz="914400" rtl="0" fontAlgn="auto" hangingPunct="1">
              <a:lnSpc>
                <a:spcPct val="9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Tier-1 &amp; tier-2 of network architecture</a:t>
            </a:r>
          </a:p>
          <a:p>
            <a:pPr marL="377976" marR="0" lvl="0" indent="-377976" algn="l" defTabSz="914400" rtl="0" fontAlgn="auto" hangingPunct="1">
              <a:lnSpc>
                <a:spcPct val="9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In 100% hardware compatibility to MKFF’s testbed</a:t>
            </a:r>
          </a:p>
          <a:p>
            <a:pPr marL="377976" marR="0" lvl="0" indent="-377976" algn="l" defTabSz="914400" rtl="0" fontAlgn="auto" hangingPunct="1">
              <a:lnSpc>
                <a:spcPct val="9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hu-HU" sz="2200" b="0" i="0" u="none" strike="noStrike" kern="1200" cap="none" spc="0" baseline="0">
              <a:solidFill>
                <a:srgbClr val="005696"/>
              </a:solidFill>
              <a:uFillTx/>
              <a:latin typeface="Calibri"/>
            </a:endParaRPr>
          </a:p>
        </p:txBody>
      </p:sp>
      <p:cxnSp>
        <p:nvCxnSpPr>
          <p:cNvPr id="10" name="Curved Connector 3"/>
          <p:cNvCxnSpPr>
            <a:stCxn id="4" idx="2"/>
            <a:endCxn id="6" idx="0"/>
          </p:cNvCxnSpPr>
          <p:nvPr/>
        </p:nvCxnSpPr>
        <p:spPr>
          <a:xfrm rot="5400000">
            <a:off x="3313730" y="992055"/>
            <a:ext cx="651182" cy="2801987"/>
          </a:xfrm>
          <a:prstGeom prst="curvedConnector3">
            <a:avLst/>
          </a:prstGeom>
          <a:noFill/>
          <a:ln w="25402">
            <a:solidFill>
              <a:srgbClr val="336699"/>
            </a:solidFill>
            <a:prstDash val="solid"/>
            <a:tailEnd type="arrow"/>
          </a:ln>
          <a:effectLst>
            <a:outerShdw dist="19997" dir="5400000" algn="tl">
              <a:srgbClr val="000000">
                <a:alpha val="38000"/>
              </a:srgbClr>
            </a:outerShdw>
          </a:effectLst>
        </p:spPr>
      </p:cxnSp>
      <p:cxnSp>
        <p:nvCxnSpPr>
          <p:cNvPr id="11" name="Curved Connector 6"/>
          <p:cNvCxnSpPr>
            <a:stCxn id="4" idx="2"/>
            <a:endCxn id="7" idx="0"/>
          </p:cNvCxnSpPr>
          <p:nvPr/>
        </p:nvCxnSpPr>
        <p:spPr>
          <a:xfrm rot="16200000" flipH="1">
            <a:off x="5983448" y="1124322"/>
            <a:ext cx="651182" cy="2537451"/>
          </a:xfrm>
          <a:prstGeom prst="curvedConnector3">
            <a:avLst/>
          </a:prstGeom>
          <a:noFill/>
          <a:ln w="25402">
            <a:solidFill>
              <a:srgbClr val="336699"/>
            </a:solidFill>
            <a:prstDash val="solid"/>
            <a:tailEnd type="arrow"/>
          </a:ln>
          <a:effectLst>
            <a:outerShdw dist="19997" dir="5400000" algn="tl">
              <a:srgbClr val="000000">
                <a:alpha val="38000"/>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0" y="899517"/>
            <a:ext cx="9899998" cy="4678204"/>
          </a:xfrm>
        </p:spPr>
        <p:txBody>
          <a:bodyPr>
            <a:spAutoFit/>
          </a:bodyPr>
          <a:lstStyle/>
          <a:p>
            <a:pPr lvl="0">
              <a:buSzPct val="100000"/>
              <a:buFont typeface="Arial" pitchFamily="34" charset="0"/>
              <a:buChar char="•"/>
            </a:pPr>
            <a:r>
              <a:rPr lang="en-US" sz="2600" dirty="0">
                <a:latin typeface="Calibri" pitchFamily="34"/>
              </a:rPr>
              <a:t>Wireless sensor and actuator </a:t>
            </a:r>
            <a:r>
              <a:rPr lang="en-US" sz="2600" dirty="0" smtClean="0">
                <a:latin typeface="Calibri" pitchFamily="34"/>
              </a:rPr>
              <a:t>networks (</a:t>
            </a:r>
            <a:r>
              <a:rPr lang="en-US" sz="2600" dirty="0">
                <a:latin typeface="Calibri" pitchFamily="34"/>
              </a:rPr>
              <a:t>WNSs) make Internet of  Things </a:t>
            </a:r>
            <a:r>
              <a:rPr lang="en-US" sz="2600" dirty="0" smtClean="0">
                <a:latin typeface="Calibri" pitchFamily="34"/>
              </a:rPr>
              <a:t>possible</a:t>
            </a:r>
            <a:endParaRPr lang="en-US" sz="2600" dirty="0">
              <a:latin typeface="Calibri" pitchFamily="34"/>
            </a:endParaRPr>
          </a:p>
          <a:p>
            <a:pPr lvl="0">
              <a:buSzPct val="100000"/>
              <a:buFont typeface="Arial" pitchFamily="34" charset="0"/>
              <a:buChar char="•"/>
            </a:pPr>
            <a:r>
              <a:rPr lang="en-US" sz="2600" dirty="0">
                <a:latin typeface="Calibri" pitchFamily="34"/>
              </a:rPr>
              <a:t>Computing</a:t>
            </a:r>
            <a:r>
              <a:rPr lang="en-US" sz="2600" dirty="0" smtClean="0">
                <a:latin typeface="Calibri" pitchFamily="34"/>
              </a:rPr>
              <a:t>, transmitting </a:t>
            </a:r>
            <a:r>
              <a:rPr lang="en-US" sz="2600" dirty="0">
                <a:latin typeface="Calibri" pitchFamily="34"/>
              </a:rPr>
              <a:t>and </a:t>
            </a:r>
            <a:r>
              <a:rPr lang="en-US" sz="2600" dirty="0" smtClean="0">
                <a:latin typeface="Calibri" pitchFamily="34"/>
              </a:rPr>
              <a:t>receiving </a:t>
            </a:r>
            <a:r>
              <a:rPr lang="en-US" sz="2600" dirty="0">
                <a:latin typeface="Calibri" pitchFamily="34"/>
              </a:rPr>
              <a:t>nodes</a:t>
            </a:r>
            <a:r>
              <a:rPr lang="en-US" sz="2600" dirty="0" smtClean="0">
                <a:latin typeface="Calibri" pitchFamily="34"/>
              </a:rPr>
              <a:t>, wirelessly </a:t>
            </a:r>
            <a:r>
              <a:rPr lang="en-US" sz="2600" dirty="0">
                <a:latin typeface="Calibri" pitchFamily="34"/>
              </a:rPr>
              <a:t>networked for communication</a:t>
            </a:r>
            <a:r>
              <a:rPr lang="en-US" sz="2600" dirty="0" smtClean="0">
                <a:latin typeface="Calibri" pitchFamily="34"/>
              </a:rPr>
              <a:t>, control, sensing </a:t>
            </a:r>
            <a:r>
              <a:rPr lang="en-US" sz="2600" dirty="0">
                <a:latin typeface="Calibri" pitchFamily="34"/>
              </a:rPr>
              <a:t>and actuation </a:t>
            </a:r>
            <a:r>
              <a:rPr lang="en-US" sz="2600" dirty="0" smtClean="0">
                <a:latin typeface="Calibri" pitchFamily="34"/>
              </a:rPr>
              <a:t>purposes</a:t>
            </a:r>
            <a:endParaRPr lang="en-US" sz="2600" dirty="0">
              <a:latin typeface="Calibri" pitchFamily="34"/>
            </a:endParaRPr>
          </a:p>
          <a:p>
            <a:pPr lvl="0">
              <a:buNone/>
            </a:pPr>
            <a:r>
              <a:rPr lang="en-US" sz="2600" dirty="0" smtClean="0">
                <a:latin typeface="Calibri" pitchFamily="34"/>
              </a:rPr>
              <a:t>Characteristics </a:t>
            </a:r>
            <a:r>
              <a:rPr lang="en-US" sz="2600" dirty="0">
                <a:latin typeface="Calibri" pitchFamily="34"/>
              </a:rPr>
              <a:t>of WNSs</a:t>
            </a:r>
          </a:p>
          <a:p>
            <a:pPr lvl="0">
              <a:buSzPct val="100000"/>
              <a:buFont typeface="Arial" pitchFamily="34" charset="0"/>
              <a:buChar char="•"/>
            </a:pPr>
            <a:r>
              <a:rPr lang="en-US" sz="2600" dirty="0">
                <a:latin typeface="Calibri" pitchFamily="34"/>
              </a:rPr>
              <a:t>Battery-operated nodes</a:t>
            </a:r>
          </a:p>
          <a:p>
            <a:pPr lvl="0">
              <a:buSzPct val="100000"/>
              <a:buFont typeface="Arial" pitchFamily="34" charset="0"/>
              <a:buChar char="•"/>
            </a:pPr>
            <a:r>
              <a:rPr lang="en-US" sz="2600" dirty="0">
                <a:latin typeface="Calibri" pitchFamily="34"/>
              </a:rPr>
              <a:t>Limited wireless communication</a:t>
            </a:r>
          </a:p>
          <a:p>
            <a:pPr lvl="0">
              <a:buSzPct val="100000"/>
              <a:buFont typeface="Arial" pitchFamily="34" charset="0"/>
              <a:buChar char="•"/>
            </a:pPr>
            <a:r>
              <a:rPr lang="en-US" sz="2600" dirty="0">
                <a:latin typeface="Calibri" pitchFamily="34"/>
              </a:rPr>
              <a:t>Reduced coordination</a:t>
            </a:r>
          </a:p>
          <a:p>
            <a:pPr lvl="0">
              <a:buSzPct val="100000"/>
              <a:buFont typeface="Arial" pitchFamily="34" charset="0"/>
              <a:buChar char="•"/>
            </a:pPr>
            <a:r>
              <a:rPr lang="en-US" sz="2600" dirty="0">
                <a:latin typeface="Calibri" pitchFamily="34"/>
              </a:rPr>
              <a:t>Mobility of nodes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3" name="Title 1"/>
          <p:cNvSpPr txBox="1">
            <a:spLocks noGrp="1"/>
          </p:cNvSpPr>
          <p:nvPr>
            <p:ph type="title"/>
          </p:nvPr>
        </p:nvSpPr>
        <p:spPr>
          <a:xfrm>
            <a:off x="197563" y="136499"/>
            <a:ext cx="9629095" cy="825968"/>
          </a:xfrm>
        </p:spPr>
        <p:txBody>
          <a:bodyPr/>
          <a:lstStyle/>
          <a:p>
            <a:pPr lvl="0">
              <a:buNone/>
            </a:pPr>
            <a:r>
              <a:rPr lang="hu-HU" sz="4000" dirty="0"/>
              <a:t>WP4. Self-organized communications for WBN</a:t>
            </a:r>
            <a:endParaRPr lang="en-GB" sz="4000" dirty="0"/>
          </a:p>
        </p:txBody>
      </p:sp>
      <p:sp>
        <p:nvSpPr>
          <p:cNvPr id="4" name="Rectangle 10"/>
          <p:cNvSpPr/>
          <p:nvPr/>
        </p:nvSpPr>
        <p:spPr>
          <a:xfrm>
            <a:off x="1318583" y="1401994"/>
            <a:ext cx="7488231" cy="665463"/>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400" b="0" i="0" u="none" strike="noStrike" kern="1200" cap="none" spc="0" baseline="0">
                <a:solidFill>
                  <a:srgbClr val="008000"/>
                </a:solidFill>
                <a:uFillTx/>
                <a:latin typeface="Calibri"/>
              </a:rPr>
              <a:t>Simulation-based WBN Evaluation Framework</a:t>
            </a:r>
            <a:endParaRPr lang="hu-HU" sz="2400" b="0" i="0" u="none" strike="noStrike" kern="1200" cap="none" spc="0" baseline="0">
              <a:solidFill>
                <a:srgbClr val="005696"/>
              </a:solidFill>
              <a:uFillTx/>
              <a:latin typeface="Calibri"/>
            </a:endParaRPr>
          </a:p>
        </p:txBody>
      </p:sp>
      <p:sp>
        <p:nvSpPr>
          <p:cNvPr id="5" name="Rectangle 13"/>
          <p:cNvSpPr/>
          <p:nvPr/>
        </p:nvSpPr>
        <p:spPr>
          <a:xfrm>
            <a:off x="0" y="2067467"/>
            <a:ext cx="5468112" cy="1660486"/>
          </a:xfrm>
          <a:prstGeom prst="rect">
            <a:avLst/>
          </a:prstGeom>
          <a:noFill/>
          <a:ln>
            <a:noFill/>
            <a:prstDash val="solid"/>
          </a:ln>
        </p:spPr>
        <p:txBody>
          <a:bodyPr vert="horz" wrap="square" lIns="100794" tIns="50392" rIns="100794" bIns="50392" anchor="t" anchorCtr="0" compatLnSpc="1"/>
          <a:lstStyle/>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Multiple sources-1 sink architecture</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Event-driven communication, initiated from WBN nodes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(compatible to Scenario#1,#4,#5)</a:t>
            </a:r>
          </a:p>
        </p:txBody>
      </p:sp>
      <p:sp>
        <p:nvSpPr>
          <p:cNvPr id="6" name="Rectangle 7"/>
          <p:cNvSpPr/>
          <p:nvPr/>
        </p:nvSpPr>
        <p:spPr>
          <a:xfrm>
            <a:off x="5919633" y="2181420"/>
            <a:ext cx="2230194" cy="911638"/>
          </a:xfrm>
          <a:prstGeom prst="rect">
            <a:avLst/>
          </a:prstGeom>
          <a:noFill/>
          <a:ln w="9528">
            <a:solidFill>
              <a:srgbClr val="336699"/>
            </a:solidFill>
            <a:prstDash val="solid"/>
          </a:ln>
          <a:effectLst>
            <a:outerShdw dist="22997" dir="5400000" algn="tl">
              <a:srgbClr val="000000">
                <a:alpha val="35000"/>
              </a:srgbClr>
            </a:outerShdw>
          </a:effectLst>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6699"/>
                </a:solidFill>
                <a:uFillTx/>
                <a:latin typeface="Calibri"/>
              </a:rPr>
              <a:t>UDP (uIP)</a:t>
            </a:r>
          </a:p>
        </p:txBody>
      </p:sp>
      <p:sp>
        <p:nvSpPr>
          <p:cNvPr id="7" name="Rectangle 17"/>
          <p:cNvSpPr/>
          <p:nvPr/>
        </p:nvSpPr>
        <p:spPr>
          <a:xfrm>
            <a:off x="4322012" y="3516316"/>
            <a:ext cx="2230194" cy="911638"/>
          </a:xfrm>
          <a:prstGeom prst="rect">
            <a:avLst/>
          </a:prstGeom>
          <a:noFill/>
          <a:ln w="9528">
            <a:solidFill>
              <a:srgbClr val="336699"/>
            </a:solidFill>
            <a:prstDash val="solid"/>
          </a:ln>
          <a:effectLst>
            <a:outerShdw dist="22997" dir="5400000" algn="tl">
              <a:srgbClr val="000000">
                <a:alpha val="35000"/>
              </a:srgbClr>
            </a:outerShdw>
          </a:effectLst>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6699"/>
                </a:solidFill>
                <a:uFillTx/>
                <a:latin typeface="Calibri"/>
              </a:rPr>
              <a:t>Reliable Route Discovery</a:t>
            </a:r>
          </a:p>
        </p:txBody>
      </p:sp>
      <p:sp>
        <p:nvSpPr>
          <p:cNvPr id="8" name="Rectangle 18"/>
          <p:cNvSpPr/>
          <p:nvPr/>
        </p:nvSpPr>
        <p:spPr>
          <a:xfrm>
            <a:off x="7850434" y="3516316"/>
            <a:ext cx="2230194" cy="911638"/>
          </a:xfrm>
          <a:prstGeom prst="rect">
            <a:avLst/>
          </a:prstGeom>
          <a:noFill/>
          <a:ln w="9528">
            <a:solidFill>
              <a:srgbClr val="336699"/>
            </a:solidFill>
            <a:prstDash val="solid"/>
          </a:ln>
          <a:effectLst>
            <a:outerShdw dist="22997" dir="5400000" algn="tl">
              <a:srgbClr val="000000">
                <a:alpha val="35000"/>
              </a:srgbClr>
            </a:outerShdw>
          </a:effectLst>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6699"/>
                </a:solidFill>
                <a:uFillTx/>
                <a:latin typeface="Calibri"/>
              </a:rPr>
              <a:t>Reliable Flooding</a:t>
            </a:r>
          </a:p>
        </p:txBody>
      </p:sp>
      <p:sp>
        <p:nvSpPr>
          <p:cNvPr id="9" name="Rectangle 19"/>
          <p:cNvSpPr/>
          <p:nvPr/>
        </p:nvSpPr>
        <p:spPr>
          <a:xfrm>
            <a:off x="5919633" y="4877619"/>
            <a:ext cx="2529038" cy="1227097"/>
          </a:xfrm>
          <a:prstGeom prst="rect">
            <a:avLst/>
          </a:prstGeom>
          <a:noFill/>
          <a:ln w="9528">
            <a:solidFill>
              <a:srgbClr val="336699"/>
            </a:solidFill>
            <a:prstDash val="solid"/>
          </a:ln>
          <a:effectLst>
            <a:outerShdw dist="22997" dir="5400000" algn="tl">
              <a:srgbClr val="000000">
                <a:alpha val="35000"/>
              </a:srgbClr>
            </a:outerShdw>
          </a:effectLst>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6699"/>
                </a:solidFill>
                <a:uFillTx/>
                <a:latin typeface="Calibri"/>
              </a:rPr>
              <a:t>CSMA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6699"/>
                </a:solidFill>
                <a:uFillTx/>
                <a:latin typeface="Calibri"/>
              </a:rPr>
              <a:t>(with Radio-Duty Cycle, based on channel sensing)</a:t>
            </a:r>
          </a:p>
        </p:txBody>
      </p:sp>
      <p:sp>
        <p:nvSpPr>
          <p:cNvPr id="10" name="Rectangle 20"/>
          <p:cNvSpPr/>
          <p:nvPr/>
        </p:nvSpPr>
        <p:spPr>
          <a:xfrm>
            <a:off x="6070216" y="6506294"/>
            <a:ext cx="2230194" cy="911638"/>
          </a:xfrm>
          <a:prstGeom prst="rect">
            <a:avLst/>
          </a:prstGeom>
          <a:noFill/>
          <a:ln w="9528">
            <a:solidFill>
              <a:srgbClr val="336699"/>
            </a:solidFill>
            <a:prstDash val="solid"/>
          </a:ln>
          <a:effectLst>
            <a:outerShdw dist="22997" dir="5400000" algn="tl">
              <a:srgbClr val="000000">
                <a:alpha val="35000"/>
              </a:srgbClr>
            </a:outerShdw>
          </a:effectLst>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6699"/>
                </a:solidFill>
                <a:uFillTx/>
                <a:latin typeface="Calibri"/>
              </a:rPr>
              <a:t>IEEE 802.15.4 PHY</a:t>
            </a:r>
          </a:p>
        </p:txBody>
      </p:sp>
      <p:cxnSp>
        <p:nvCxnSpPr>
          <p:cNvPr id="11" name="Elbow Connector 9"/>
          <p:cNvCxnSpPr>
            <a:stCxn id="6" idx="2"/>
            <a:endCxn id="7" idx="0"/>
          </p:cNvCxnSpPr>
          <p:nvPr/>
        </p:nvCxnSpPr>
        <p:spPr>
          <a:xfrm rot="5400000">
            <a:off x="6024291" y="2505877"/>
            <a:ext cx="423258" cy="1597621"/>
          </a:xfrm>
          <a:prstGeom prst="bentConnector3">
            <a:avLst/>
          </a:prstGeom>
          <a:noFill/>
          <a:ln w="25402">
            <a:solidFill>
              <a:srgbClr val="336699"/>
            </a:solidFill>
            <a:prstDash val="solid"/>
            <a:tailEnd type="arrow"/>
          </a:ln>
          <a:effectLst>
            <a:outerShdw dist="19997" dir="5400000" algn="tl">
              <a:srgbClr val="000000">
                <a:alpha val="38000"/>
              </a:srgbClr>
            </a:outerShdw>
          </a:effectLst>
        </p:spPr>
      </p:cxnSp>
      <p:cxnSp>
        <p:nvCxnSpPr>
          <p:cNvPr id="12" name="Elbow Connector 22"/>
          <p:cNvCxnSpPr>
            <a:stCxn id="6" idx="2"/>
            <a:endCxn id="8" idx="0"/>
          </p:cNvCxnSpPr>
          <p:nvPr/>
        </p:nvCxnSpPr>
        <p:spPr>
          <a:xfrm rot="16200000" flipH="1">
            <a:off x="7788501" y="2339286"/>
            <a:ext cx="423258" cy="1930801"/>
          </a:xfrm>
          <a:prstGeom prst="bentConnector3">
            <a:avLst/>
          </a:prstGeom>
          <a:noFill/>
          <a:ln w="25402">
            <a:solidFill>
              <a:srgbClr val="336699"/>
            </a:solidFill>
            <a:prstDash val="solid"/>
            <a:tailEnd type="arrow"/>
          </a:ln>
          <a:effectLst>
            <a:outerShdw dist="19997" dir="5400000" algn="tl">
              <a:srgbClr val="000000">
                <a:alpha val="38000"/>
              </a:srgbClr>
            </a:outerShdw>
          </a:effectLst>
        </p:spPr>
      </p:cxnSp>
      <p:cxnSp>
        <p:nvCxnSpPr>
          <p:cNvPr id="13" name="Elbow Connector 24"/>
          <p:cNvCxnSpPr>
            <a:stCxn id="7" idx="2"/>
            <a:endCxn id="9" idx="0"/>
          </p:cNvCxnSpPr>
          <p:nvPr/>
        </p:nvCxnSpPr>
        <p:spPr>
          <a:xfrm rot="16200000" flipH="1">
            <a:off x="6085798" y="3779264"/>
            <a:ext cx="449665" cy="1747043"/>
          </a:xfrm>
          <a:prstGeom prst="bentConnector3">
            <a:avLst/>
          </a:prstGeom>
          <a:noFill/>
          <a:ln w="25402">
            <a:solidFill>
              <a:srgbClr val="336699"/>
            </a:solidFill>
            <a:prstDash val="solid"/>
            <a:tailEnd type="arrow"/>
          </a:ln>
          <a:effectLst>
            <a:outerShdw dist="19997" dir="5400000" algn="tl">
              <a:srgbClr val="000000">
                <a:alpha val="38000"/>
              </a:srgbClr>
            </a:outerShdw>
          </a:effectLst>
        </p:spPr>
      </p:cxnSp>
      <p:cxnSp>
        <p:nvCxnSpPr>
          <p:cNvPr id="14" name="Elbow Connector 26"/>
          <p:cNvCxnSpPr>
            <a:stCxn id="8" idx="2"/>
            <a:endCxn id="9" idx="0"/>
          </p:cNvCxnSpPr>
          <p:nvPr/>
        </p:nvCxnSpPr>
        <p:spPr>
          <a:xfrm rot="5400000">
            <a:off x="7850010" y="3762097"/>
            <a:ext cx="449665" cy="1781379"/>
          </a:xfrm>
          <a:prstGeom prst="bentConnector3">
            <a:avLst/>
          </a:prstGeom>
          <a:noFill/>
          <a:ln w="25402">
            <a:solidFill>
              <a:srgbClr val="336699"/>
            </a:solidFill>
            <a:prstDash val="solid"/>
            <a:tailEnd type="arrow"/>
          </a:ln>
          <a:effectLst>
            <a:outerShdw dist="19997" dir="5400000" algn="tl">
              <a:srgbClr val="000000">
                <a:alpha val="38000"/>
              </a:srgbClr>
            </a:outerShdw>
          </a:effectLst>
        </p:spPr>
      </p:cxnSp>
      <p:cxnSp>
        <p:nvCxnSpPr>
          <p:cNvPr id="15" name="Elbow Connector 28"/>
          <p:cNvCxnSpPr>
            <a:stCxn id="9" idx="2"/>
            <a:endCxn id="10" idx="0"/>
          </p:cNvCxnSpPr>
          <p:nvPr/>
        </p:nvCxnSpPr>
        <p:spPr>
          <a:xfrm rot="16200000" flipH="1">
            <a:off x="6983943" y="6304924"/>
            <a:ext cx="401578" cy="1161"/>
          </a:xfrm>
          <a:prstGeom prst="bentConnector3">
            <a:avLst/>
          </a:prstGeom>
          <a:noFill/>
          <a:ln w="25402">
            <a:solidFill>
              <a:srgbClr val="336699"/>
            </a:solidFill>
            <a:prstDash val="solid"/>
            <a:tailEnd type="arrow"/>
          </a:ln>
          <a:effectLst>
            <a:outerShdw dist="19997" dir="5400000" algn="tl">
              <a:srgbClr val="000000">
                <a:alpha val="38000"/>
              </a:srgbClr>
            </a:outerShdw>
          </a:effectLst>
        </p:spPr>
      </p:cxnSp>
      <p:sp>
        <p:nvSpPr>
          <p:cNvPr id="16" name="Rectangle 45"/>
          <p:cNvSpPr/>
          <p:nvPr/>
        </p:nvSpPr>
        <p:spPr>
          <a:xfrm>
            <a:off x="127311" y="5111678"/>
            <a:ext cx="5468112" cy="1660486"/>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5696"/>
                </a:solidFill>
                <a:uFillTx/>
                <a:latin typeface="Calibri"/>
              </a:rPr>
              <a:t>Currently looking into:</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5696"/>
                </a:solidFill>
                <a:uFillTx/>
                <a:latin typeface="Calibri"/>
              </a:rPr>
              <a:t>Implementation of evaluation metrics per layer</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5696"/>
                </a:solidFill>
                <a:uFillTx/>
                <a:latin typeface="Calibri"/>
              </a:rPr>
              <a:t>On-demand reconfiguration of radio propagation characteristics @ Contiki / Cooja.</a:t>
            </a:r>
          </a:p>
        </p:txBody>
      </p:sp>
      <p:sp>
        <p:nvSpPr>
          <p:cNvPr id="17" name="Rectangle 16"/>
          <p:cNvSpPr/>
          <p:nvPr/>
        </p:nvSpPr>
        <p:spPr>
          <a:xfrm>
            <a:off x="8591418" y="5434562"/>
            <a:ext cx="1489200" cy="1660486"/>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WBN Protocol</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Stack</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(reconfi-</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gurable)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3" name="Title 1"/>
          <p:cNvSpPr txBox="1">
            <a:spLocks noGrp="1"/>
          </p:cNvSpPr>
          <p:nvPr>
            <p:ph type="title"/>
          </p:nvPr>
        </p:nvSpPr>
        <p:spPr>
          <a:xfrm>
            <a:off x="325404" y="207937"/>
            <a:ext cx="9572692" cy="825968"/>
          </a:xfrm>
        </p:spPr>
        <p:txBody>
          <a:bodyPr/>
          <a:lstStyle/>
          <a:p>
            <a:pPr lvl="0">
              <a:buNone/>
            </a:pPr>
            <a:r>
              <a:rPr lang="hu-HU" sz="4000" dirty="0"/>
              <a:t>WP4. Self-organized communications for WBN</a:t>
            </a:r>
            <a:endParaRPr lang="en-GB" sz="4000" dirty="0"/>
          </a:p>
        </p:txBody>
      </p:sp>
      <p:sp>
        <p:nvSpPr>
          <p:cNvPr id="4" name="Rectangle 10"/>
          <p:cNvSpPr/>
          <p:nvPr/>
        </p:nvSpPr>
        <p:spPr>
          <a:xfrm>
            <a:off x="1318583" y="1401994"/>
            <a:ext cx="7488231" cy="665463"/>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400" b="0" i="0" u="none" strike="noStrike" kern="1200" cap="none" spc="0" baseline="0">
                <a:solidFill>
                  <a:srgbClr val="008000"/>
                </a:solidFill>
                <a:uFillTx/>
                <a:latin typeface="Calibri"/>
              </a:rPr>
              <a:t>Experimental-based WBN Evaluation Framework</a:t>
            </a:r>
            <a:endParaRPr lang="hu-HU" sz="2400" b="0" i="0" u="none" strike="noStrike" kern="1200" cap="none" spc="0" baseline="0">
              <a:solidFill>
                <a:srgbClr val="005696"/>
              </a:solidFill>
              <a:uFillTx/>
              <a:latin typeface="Calibri"/>
            </a:endParaRPr>
          </a:p>
        </p:txBody>
      </p:sp>
      <p:sp>
        <p:nvSpPr>
          <p:cNvPr id="5" name="Rectangle 9"/>
          <p:cNvSpPr/>
          <p:nvPr/>
        </p:nvSpPr>
        <p:spPr>
          <a:xfrm>
            <a:off x="234753" y="2055543"/>
            <a:ext cx="9373340" cy="1334292"/>
          </a:xfrm>
          <a:prstGeom prst="rect">
            <a:avLst/>
          </a:prstGeom>
          <a:noFill/>
          <a:ln>
            <a:noFill/>
            <a:prstDash val="solid"/>
          </a:ln>
        </p:spPr>
        <p:txBody>
          <a:bodyPr vert="horz" wrap="square" lIns="100794" tIns="50392" rIns="100794" bIns="50392" anchor="t" anchorCtr="0" compatLnSpc="1"/>
          <a:lstStyle/>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2 WBN clusters / 6 nodes per cluster</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200" b="0" i="0" u="none" strike="noStrike" kern="1200" cap="none" spc="0" baseline="0">
              <a:solidFill>
                <a:srgbClr val="005696"/>
              </a:solidFill>
              <a:uFillTx/>
              <a:latin typeface="Calibri"/>
            </a:endParaRP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Identical WBN protocol stack as simulation-based testbed (&amp; reconfigurable)</a:t>
            </a:r>
          </a:p>
        </p:txBody>
      </p:sp>
      <p:sp>
        <p:nvSpPr>
          <p:cNvPr id="6" name="Oval 1"/>
          <p:cNvSpPr/>
          <p:nvPr/>
        </p:nvSpPr>
        <p:spPr>
          <a:xfrm>
            <a:off x="1808454" y="3921395"/>
            <a:ext cx="573502" cy="5565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16EDF"/>
          </a:solidFill>
          <a:ln w="9528">
            <a:solidFill>
              <a:srgbClr val="416EDF"/>
            </a:solidFill>
            <a:prstDash val="solid"/>
          </a:ln>
          <a:effectLst>
            <a:outerShdw dist="22997" dir="5400000" algn="tl">
              <a:srgbClr val="000000">
                <a:alpha val="35000"/>
              </a:srgbClr>
            </a:outerShdw>
          </a:effectLst>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Oval 11"/>
          <p:cNvSpPr/>
          <p:nvPr/>
        </p:nvSpPr>
        <p:spPr>
          <a:xfrm>
            <a:off x="4700610" y="3921395"/>
            <a:ext cx="573502" cy="5565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54061"/>
          </a:solidFill>
          <a:ln w="9528">
            <a:solidFill>
              <a:srgbClr val="416EDF"/>
            </a:solidFill>
            <a:prstDash val="solid"/>
          </a:ln>
          <a:effectLst>
            <a:outerShdw dist="22997" dir="5400000" algn="tl">
              <a:srgbClr val="000000">
                <a:alpha val="35000"/>
              </a:srgbClr>
            </a:outerShdw>
          </a:effectLst>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Oval 12"/>
          <p:cNvSpPr/>
          <p:nvPr/>
        </p:nvSpPr>
        <p:spPr>
          <a:xfrm>
            <a:off x="7592775" y="3921395"/>
            <a:ext cx="573502" cy="5565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2528"/>
          </a:solidFill>
          <a:ln w="9528">
            <a:solidFill>
              <a:srgbClr val="416EDF"/>
            </a:solidFill>
            <a:prstDash val="solid"/>
          </a:ln>
          <a:effectLst>
            <a:outerShdw dist="22997" dir="5400000" algn="tl">
              <a:srgbClr val="000000">
                <a:alpha val="35000"/>
              </a:srgbClr>
            </a:outerShdw>
          </a:effectLst>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cxnSp>
        <p:nvCxnSpPr>
          <p:cNvPr id="9" name="Straight Connector 3"/>
          <p:cNvCxnSpPr>
            <a:stCxn id="6" idx="2"/>
          </p:cNvCxnSpPr>
          <p:nvPr/>
        </p:nvCxnSpPr>
        <p:spPr>
          <a:xfrm flipH="1">
            <a:off x="2075441" y="4477936"/>
            <a:ext cx="19760" cy="1411376"/>
          </a:xfrm>
          <a:prstGeom prst="straightConnector1">
            <a:avLst/>
          </a:prstGeom>
          <a:noFill/>
          <a:ln w="25402">
            <a:solidFill>
              <a:srgbClr val="336699"/>
            </a:solidFill>
            <a:prstDash val="solid"/>
          </a:ln>
          <a:effectLst>
            <a:outerShdw dist="19997" dir="5400000" algn="tl">
              <a:srgbClr val="000000">
                <a:alpha val="38000"/>
              </a:srgbClr>
            </a:outerShdw>
          </a:effectLst>
        </p:spPr>
      </p:cxnSp>
      <p:cxnSp>
        <p:nvCxnSpPr>
          <p:cNvPr id="10" name="Straight Connector 15"/>
          <p:cNvCxnSpPr/>
          <p:nvPr/>
        </p:nvCxnSpPr>
        <p:spPr>
          <a:xfrm flipH="1">
            <a:off x="4979538" y="4477936"/>
            <a:ext cx="19751" cy="1411376"/>
          </a:xfrm>
          <a:prstGeom prst="straightConnector1">
            <a:avLst/>
          </a:prstGeom>
          <a:noFill/>
          <a:ln w="25402">
            <a:solidFill>
              <a:srgbClr val="336699"/>
            </a:solidFill>
            <a:prstDash val="solid"/>
          </a:ln>
          <a:effectLst>
            <a:outerShdw dist="19997" dir="5400000" algn="tl">
              <a:srgbClr val="000000">
                <a:alpha val="38000"/>
              </a:srgbClr>
            </a:outerShdw>
          </a:effectLst>
        </p:spPr>
      </p:cxnSp>
      <p:cxnSp>
        <p:nvCxnSpPr>
          <p:cNvPr id="11" name="Straight Connector 16"/>
          <p:cNvCxnSpPr>
            <a:stCxn id="8" idx="2"/>
          </p:cNvCxnSpPr>
          <p:nvPr/>
        </p:nvCxnSpPr>
        <p:spPr>
          <a:xfrm flipH="1">
            <a:off x="7876632" y="4477936"/>
            <a:ext cx="2899" cy="1411376"/>
          </a:xfrm>
          <a:prstGeom prst="straightConnector1">
            <a:avLst/>
          </a:prstGeom>
          <a:noFill/>
          <a:ln w="25402">
            <a:solidFill>
              <a:srgbClr val="336699"/>
            </a:solidFill>
            <a:prstDash val="solid"/>
          </a:ln>
          <a:effectLst>
            <a:outerShdw dist="19997" dir="5400000" algn="tl">
              <a:srgbClr val="000000">
                <a:alpha val="38000"/>
              </a:srgbClr>
            </a:outerShdw>
          </a:effectLst>
        </p:spPr>
      </p:cxnSp>
      <p:cxnSp>
        <p:nvCxnSpPr>
          <p:cNvPr id="12" name="Straight Arrow Connector 7"/>
          <p:cNvCxnSpPr/>
          <p:nvPr/>
        </p:nvCxnSpPr>
        <p:spPr>
          <a:xfrm>
            <a:off x="2075441" y="4992313"/>
            <a:ext cx="2923848" cy="0"/>
          </a:xfrm>
          <a:prstGeom prst="straightConnector1">
            <a:avLst/>
          </a:prstGeom>
          <a:noFill/>
          <a:ln w="25402">
            <a:solidFill>
              <a:srgbClr val="336699"/>
            </a:solidFill>
            <a:prstDash val="solid"/>
            <a:headEnd type="arrow"/>
            <a:tailEnd type="arrow"/>
          </a:ln>
          <a:effectLst>
            <a:outerShdw dist="19997" dir="5400000" algn="tl">
              <a:srgbClr val="000000">
                <a:alpha val="38000"/>
              </a:srgbClr>
            </a:outerShdw>
          </a:effectLst>
        </p:spPr>
      </p:cxnSp>
      <p:cxnSp>
        <p:nvCxnSpPr>
          <p:cNvPr id="13" name="Straight Arrow Connector 20"/>
          <p:cNvCxnSpPr/>
          <p:nvPr/>
        </p:nvCxnSpPr>
        <p:spPr>
          <a:xfrm>
            <a:off x="5009778" y="4992313"/>
            <a:ext cx="2866854" cy="0"/>
          </a:xfrm>
          <a:prstGeom prst="straightConnector1">
            <a:avLst/>
          </a:prstGeom>
          <a:noFill/>
          <a:ln w="25402">
            <a:solidFill>
              <a:srgbClr val="336699"/>
            </a:solidFill>
            <a:prstDash val="solid"/>
            <a:headEnd type="arrow"/>
            <a:tailEnd type="arrow"/>
          </a:ln>
          <a:effectLst>
            <a:outerShdw dist="19997" dir="5400000" algn="tl">
              <a:srgbClr val="000000">
                <a:alpha val="38000"/>
              </a:srgbClr>
            </a:outerShdw>
          </a:effectLst>
        </p:spPr>
      </p:cxnSp>
      <p:sp>
        <p:nvSpPr>
          <p:cNvPr id="14" name="Rectangle 22"/>
          <p:cNvSpPr/>
          <p:nvPr/>
        </p:nvSpPr>
        <p:spPr>
          <a:xfrm>
            <a:off x="1337127" y="3467615"/>
            <a:ext cx="1516157" cy="523439"/>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WBN Node</a:t>
            </a:r>
          </a:p>
        </p:txBody>
      </p:sp>
      <p:sp>
        <p:nvSpPr>
          <p:cNvPr id="15" name="Rectangle 23"/>
          <p:cNvSpPr/>
          <p:nvPr/>
        </p:nvSpPr>
        <p:spPr>
          <a:xfrm>
            <a:off x="4251694" y="3542879"/>
            <a:ext cx="1516157" cy="523439"/>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200" b="0" i="0" u="none" strike="noStrike" kern="1200" cap="none" spc="0" baseline="0">
                <a:solidFill>
                  <a:srgbClr val="005696"/>
                </a:solidFill>
                <a:uFillTx/>
                <a:latin typeface="Calibri"/>
              </a:rPr>
              <a:t>μ</a:t>
            </a:r>
            <a:r>
              <a:rPr lang="en-US" sz="2200" b="0" i="0" u="none" strike="noStrike" kern="1200" cap="none" spc="0" baseline="0">
                <a:solidFill>
                  <a:srgbClr val="005696"/>
                </a:solidFill>
                <a:uFillTx/>
                <a:latin typeface="Calibri"/>
              </a:rPr>
              <a:t>Server</a:t>
            </a:r>
          </a:p>
        </p:txBody>
      </p:sp>
      <p:sp>
        <p:nvSpPr>
          <p:cNvPr id="16" name="Rectangle 24"/>
          <p:cNvSpPr/>
          <p:nvPr/>
        </p:nvSpPr>
        <p:spPr>
          <a:xfrm>
            <a:off x="6501475" y="3210593"/>
            <a:ext cx="2756102" cy="783558"/>
          </a:xfrm>
          <a:prstGeom prst="rect">
            <a:avLst/>
          </a:prstGeom>
          <a:noFill/>
          <a:ln>
            <a:noFill/>
            <a:prstDash val="solid"/>
          </a:ln>
        </p:spPr>
        <p:txBody>
          <a:bodyPr vert="horz" wrap="square" lIns="100794" tIns="50392" rIns="100794" bIns="50392"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5696"/>
                </a:solidFill>
                <a:uFillTx/>
                <a:latin typeface="Calibri"/>
              </a:rPr>
              <a:t>Gateway / Visualization and Control</a:t>
            </a:r>
          </a:p>
        </p:txBody>
      </p:sp>
      <p:sp>
        <p:nvSpPr>
          <p:cNvPr id="17" name="Rectangle 25"/>
          <p:cNvSpPr/>
          <p:nvPr/>
        </p:nvSpPr>
        <p:spPr>
          <a:xfrm>
            <a:off x="709588" y="6003475"/>
            <a:ext cx="2687650" cy="932477"/>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5696"/>
                </a:solidFill>
                <a:uFillTx/>
                <a:latin typeface="Calibri"/>
              </a:rPr>
              <a:t>+ performance of PHY / Antenna </a:t>
            </a:r>
            <a:r>
              <a:rPr lang="en-US" sz="2000" b="0" i="0" u="none" strike="noStrike" kern="1200" cap="none" spc="0" baseline="0" dirty="0" err="1">
                <a:solidFill>
                  <a:srgbClr val="005696"/>
                </a:solidFill>
                <a:uFillTx/>
                <a:latin typeface="Calibri"/>
              </a:rPr>
              <a:t>w.r.t</a:t>
            </a:r>
            <a:r>
              <a:rPr lang="en-US" sz="2000" b="0" i="0" u="none" strike="noStrike" kern="1200" cap="none" spc="0" baseline="0" dirty="0">
                <a:solidFill>
                  <a:srgbClr val="005696"/>
                </a:solidFill>
                <a:uFillTx/>
                <a:latin typeface="Calibri"/>
              </a:rPr>
              <a:t> industrial </a:t>
            </a:r>
            <a:r>
              <a:rPr lang="en-US" sz="2000" b="0" i="0" u="none" strike="noStrike" kern="1200" cap="none" spc="0" baseline="0" dirty="0" smtClean="0">
                <a:solidFill>
                  <a:srgbClr val="005696"/>
                </a:solidFill>
                <a:uFillTx/>
                <a:latin typeface="Calibri"/>
              </a:rPr>
              <a:t>environment</a:t>
            </a:r>
            <a:endParaRPr lang="en-US" sz="2000" b="0" i="0" u="none" strike="noStrike" kern="1200" cap="none" spc="0" baseline="0" dirty="0">
              <a:solidFill>
                <a:srgbClr val="005696"/>
              </a:solidFill>
              <a:uFillTx/>
              <a:latin typeface="Calibri"/>
            </a:endParaRPr>
          </a:p>
        </p:txBody>
      </p:sp>
      <p:sp>
        <p:nvSpPr>
          <p:cNvPr id="18" name="Rectangle 27"/>
          <p:cNvSpPr/>
          <p:nvPr/>
        </p:nvSpPr>
        <p:spPr>
          <a:xfrm>
            <a:off x="3419270" y="6052331"/>
            <a:ext cx="3283765" cy="1585158"/>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5696"/>
                </a:solidFill>
                <a:uFillTx/>
                <a:latin typeface="Calibri"/>
              </a:rPr>
              <a:t>+ Application Level Gateway, between WBN and Gateway</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5696"/>
                </a:solidFill>
                <a:uFillTx/>
                <a:latin typeface="Calibri"/>
              </a:rPr>
              <a:t>+ Increased computational efficacy (compared to WBN)</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5696"/>
                </a:solidFill>
                <a:uFillTx/>
                <a:latin typeface="Calibri"/>
              </a:rPr>
              <a:t>+</a:t>
            </a:r>
            <a:r>
              <a:rPr lang="en-US" sz="2000" b="1" i="0" u="none" strike="noStrike" kern="1200" cap="none" spc="0" baseline="0">
                <a:solidFill>
                  <a:srgbClr val="005696"/>
                </a:solidFill>
                <a:uFillTx/>
                <a:latin typeface="Calibri"/>
              </a:rPr>
              <a:t>Portability</a:t>
            </a:r>
          </a:p>
        </p:txBody>
      </p:sp>
      <p:sp>
        <p:nvSpPr>
          <p:cNvPr id="19" name="Rectangle 18"/>
          <p:cNvSpPr/>
          <p:nvPr/>
        </p:nvSpPr>
        <p:spPr>
          <a:xfrm>
            <a:off x="1828644" y="4981496"/>
            <a:ext cx="2687650" cy="466243"/>
          </a:xfrm>
          <a:prstGeom prst="rect">
            <a:avLst/>
          </a:prstGeom>
          <a:noFill/>
          <a:ln>
            <a:noFill/>
            <a:prstDash val="solid"/>
          </a:ln>
        </p:spPr>
        <p:txBody>
          <a:bodyPr vert="horz" wrap="square" lIns="100794" tIns="50392" rIns="100794" bIns="50392"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IEEE 802.15.4</a:t>
            </a:r>
          </a:p>
        </p:txBody>
      </p:sp>
      <p:sp>
        <p:nvSpPr>
          <p:cNvPr id="20" name="Rectangle 19"/>
          <p:cNvSpPr/>
          <p:nvPr/>
        </p:nvSpPr>
        <p:spPr>
          <a:xfrm>
            <a:off x="5157654" y="5013536"/>
            <a:ext cx="2687650" cy="466243"/>
          </a:xfrm>
          <a:prstGeom prst="rect">
            <a:avLst/>
          </a:prstGeom>
          <a:noFill/>
          <a:ln>
            <a:noFill/>
            <a:prstDash val="solid"/>
          </a:ln>
        </p:spPr>
        <p:txBody>
          <a:bodyPr vert="horz" wrap="square" lIns="100794" tIns="50392" rIns="100794" bIns="50392"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LAN / IEEE 802.11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3" name="Title 1"/>
          <p:cNvSpPr txBox="1">
            <a:spLocks noGrp="1"/>
          </p:cNvSpPr>
          <p:nvPr>
            <p:ph type="title"/>
          </p:nvPr>
        </p:nvSpPr>
        <p:spPr>
          <a:xfrm>
            <a:off x="253966" y="136499"/>
            <a:ext cx="9787006" cy="825968"/>
          </a:xfrm>
        </p:spPr>
        <p:txBody>
          <a:bodyPr/>
          <a:lstStyle/>
          <a:p>
            <a:pPr lvl="0">
              <a:buNone/>
            </a:pPr>
            <a:r>
              <a:rPr lang="hu-HU" sz="4000" dirty="0"/>
              <a:t>WP4. Self-organized communications for WBN</a:t>
            </a:r>
            <a:endParaRPr lang="en-GB" sz="4000" dirty="0"/>
          </a:p>
        </p:txBody>
      </p:sp>
      <p:sp>
        <p:nvSpPr>
          <p:cNvPr id="4" name="Rectangle 10"/>
          <p:cNvSpPr/>
          <p:nvPr/>
        </p:nvSpPr>
        <p:spPr>
          <a:xfrm>
            <a:off x="1318583" y="1401994"/>
            <a:ext cx="7488231" cy="665463"/>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400" b="0" i="0" u="none" strike="noStrike" kern="1200" cap="none" spc="0" baseline="0">
                <a:solidFill>
                  <a:srgbClr val="008000"/>
                </a:solidFill>
                <a:uFillTx/>
                <a:latin typeface="Calibri"/>
              </a:rPr>
              <a:t>Experimental-based WBN Evaluation Framework</a:t>
            </a:r>
            <a:endParaRPr lang="hu-HU" sz="2400" b="0" i="0" u="none" strike="noStrike" kern="1200" cap="none" spc="0" baseline="0">
              <a:solidFill>
                <a:srgbClr val="005696"/>
              </a:solidFill>
              <a:uFillTx/>
              <a:latin typeface="Calibri"/>
            </a:endParaRPr>
          </a:p>
        </p:txBody>
      </p:sp>
      <p:sp>
        <p:nvSpPr>
          <p:cNvPr id="5" name="Rectangle 45"/>
          <p:cNvSpPr/>
          <p:nvPr/>
        </p:nvSpPr>
        <p:spPr>
          <a:xfrm>
            <a:off x="127311" y="1881954"/>
            <a:ext cx="9122630" cy="681831"/>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5696"/>
                </a:solidFill>
                <a:uFillTx/>
                <a:latin typeface="Calibri"/>
              </a:rPr>
              <a:t>WBN Nodes </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200" b="0" i="0" u="none" strike="noStrike" kern="1200" cap="none" spc="0" baseline="0">
              <a:solidFill>
                <a:srgbClr val="005696"/>
              </a:solidFill>
              <a:uFillTx/>
              <a:latin typeface="Calibri"/>
            </a:endParaRPr>
          </a:p>
        </p:txBody>
      </p:sp>
      <p:pic>
        <p:nvPicPr>
          <p:cNvPr id="6" name="Picture 1"/>
          <p:cNvPicPr>
            <a:picLocks noChangeAspect="1"/>
          </p:cNvPicPr>
          <p:nvPr/>
        </p:nvPicPr>
        <p:blipFill>
          <a:blip r:embed="rId2" cstate="print"/>
          <a:stretch>
            <a:fillRect/>
          </a:stretch>
        </p:blipFill>
        <p:spPr>
          <a:xfrm>
            <a:off x="30476" y="2499356"/>
            <a:ext cx="7516367" cy="3724652"/>
          </a:xfrm>
          <a:prstGeom prst="rect">
            <a:avLst/>
          </a:prstGeom>
          <a:noFill/>
          <a:ln>
            <a:noFill/>
          </a:ln>
        </p:spPr>
      </p:pic>
      <p:pic>
        <p:nvPicPr>
          <p:cNvPr id="7" name="Picture 87" descr="1364666864_xm1000.jpg"/>
          <p:cNvPicPr>
            <a:picLocks noChangeAspect="1"/>
          </p:cNvPicPr>
          <p:nvPr/>
        </p:nvPicPr>
        <p:blipFill>
          <a:blip r:embed="rId3" cstate="print"/>
          <a:stretch>
            <a:fillRect/>
          </a:stretch>
        </p:blipFill>
        <p:spPr>
          <a:xfrm>
            <a:off x="7541029" y="2923912"/>
            <a:ext cx="2441932" cy="1608063"/>
          </a:xfrm>
          <a:prstGeom prst="rect">
            <a:avLst/>
          </a:prstGeom>
          <a:noFill/>
          <a:ln>
            <a:noFill/>
          </a:ln>
        </p:spPr>
      </p:pic>
      <p:pic>
        <p:nvPicPr>
          <p:cNvPr id="8" name="Picture 88" descr="585480258_cm5000-sma.jpg"/>
          <p:cNvPicPr>
            <a:picLocks noChangeAspect="1"/>
          </p:cNvPicPr>
          <p:nvPr/>
        </p:nvPicPr>
        <p:blipFill>
          <a:blip r:embed="rId4" cstate="print"/>
          <a:stretch>
            <a:fillRect/>
          </a:stretch>
        </p:blipFill>
        <p:spPr>
          <a:xfrm>
            <a:off x="7541029" y="4531976"/>
            <a:ext cx="2539599" cy="1529059"/>
          </a:xfrm>
          <a:prstGeom prst="rect">
            <a:avLst/>
          </a:prstGeom>
          <a:noFill/>
          <a:ln>
            <a:noFill/>
          </a:ln>
        </p:spPr>
      </p:pic>
      <p:sp>
        <p:nvSpPr>
          <p:cNvPr id="9" name="Rectangle 90"/>
          <p:cNvSpPr/>
          <p:nvPr/>
        </p:nvSpPr>
        <p:spPr>
          <a:xfrm>
            <a:off x="30943" y="6423043"/>
            <a:ext cx="9122630" cy="681831"/>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5696"/>
                </a:solidFill>
                <a:uFillTx/>
                <a:latin typeface="Calibri"/>
              </a:rPr>
              <a:t>XM1000 carrying the advanced sensing functionalities – CM5000 sensing + relay nodes between XM1000 and </a:t>
            </a:r>
            <a:r>
              <a:rPr lang="el-GR" sz="2000" b="0" i="0" u="none" strike="noStrike" kern="1200" cap="none" spc="0" baseline="0" dirty="0">
                <a:solidFill>
                  <a:srgbClr val="005696"/>
                </a:solidFill>
                <a:uFillTx/>
                <a:latin typeface="Calibri"/>
              </a:rPr>
              <a:t>μ</a:t>
            </a:r>
            <a:r>
              <a:rPr lang="en-US" sz="2000" b="0" i="0" u="none" strike="noStrike" kern="1200" cap="none" spc="0" baseline="0" dirty="0">
                <a:solidFill>
                  <a:srgbClr val="005696"/>
                </a:solidFill>
                <a:uFillTx/>
                <a:latin typeface="Calibri"/>
              </a:rPr>
              <a:t>Server</a:t>
            </a:r>
          </a:p>
          <a:p>
            <a:pPr marL="377976" marR="0" lvl="0" indent="-377976" algn="l" defTabSz="914400" rtl="0" fontAlgn="auto" hangingPunct="1">
              <a:lnSpc>
                <a:spcPct val="9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dirty="0">
              <a:solidFill>
                <a:srgbClr val="005696"/>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3" name="Title 1"/>
          <p:cNvSpPr txBox="1">
            <a:spLocks noGrp="1"/>
          </p:cNvSpPr>
          <p:nvPr>
            <p:ph type="title"/>
          </p:nvPr>
        </p:nvSpPr>
        <p:spPr>
          <a:xfrm>
            <a:off x="253966" y="167787"/>
            <a:ext cx="9755220" cy="825968"/>
          </a:xfrm>
        </p:spPr>
        <p:txBody>
          <a:bodyPr/>
          <a:lstStyle/>
          <a:p>
            <a:pPr lvl="0">
              <a:buNone/>
            </a:pPr>
            <a:r>
              <a:rPr lang="hu-HU" sz="4000" dirty="0"/>
              <a:t>WP4. Self-organized communications for WBN</a:t>
            </a:r>
            <a:endParaRPr lang="en-GB" sz="4000" dirty="0"/>
          </a:p>
        </p:txBody>
      </p:sp>
      <p:sp>
        <p:nvSpPr>
          <p:cNvPr id="4" name="Rectangle 10"/>
          <p:cNvSpPr/>
          <p:nvPr/>
        </p:nvSpPr>
        <p:spPr>
          <a:xfrm>
            <a:off x="1318583" y="1401994"/>
            <a:ext cx="7488231" cy="665463"/>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400" b="0" i="0" u="none" strike="noStrike" kern="1200" cap="none" spc="0" baseline="0">
                <a:solidFill>
                  <a:srgbClr val="008000"/>
                </a:solidFill>
                <a:uFillTx/>
                <a:latin typeface="Calibri"/>
              </a:rPr>
              <a:t>Experimental-based WBN Evaluation Framework</a:t>
            </a:r>
            <a:endParaRPr lang="hu-HU" sz="2400" b="0" i="0" u="none" strike="noStrike" kern="1200" cap="none" spc="0" baseline="0">
              <a:solidFill>
                <a:srgbClr val="005696"/>
              </a:solidFill>
              <a:uFillTx/>
              <a:latin typeface="Calibri"/>
            </a:endParaRPr>
          </a:p>
        </p:txBody>
      </p:sp>
      <p:sp>
        <p:nvSpPr>
          <p:cNvPr id="5" name="Rectangle 45"/>
          <p:cNvSpPr/>
          <p:nvPr/>
        </p:nvSpPr>
        <p:spPr>
          <a:xfrm>
            <a:off x="87658" y="2024159"/>
            <a:ext cx="9953314" cy="3255876"/>
          </a:xfrm>
          <a:prstGeom prst="rect">
            <a:avLst/>
          </a:prstGeom>
          <a:noFill/>
          <a:ln>
            <a:noFill/>
            <a:prstDash val="soli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200" b="0" i="0" u="none" strike="noStrike" kern="1200" cap="none" spc="0" baseline="0" dirty="0">
                <a:solidFill>
                  <a:srgbClr val="005696"/>
                </a:solidFill>
                <a:uFillTx/>
                <a:latin typeface="Calibri"/>
              </a:rPr>
              <a:t>μ</a:t>
            </a:r>
            <a:r>
              <a:rPr lang="en-US" sz="2200" b="0" i="0" u="none" strike="noStrike" kern="1200" cap="none" spc="0" baseline="0" dirty="0">
                <a:solidFill>
                  <a:srgbClr val="005696"/>
                </a:solidFill>
                <a:uFillTx/>
                <a:latin typeface="Calibri"/>
              </a:rPr>
              <a:t>Server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dirty="0">
                <a:solidFill>
                  <a:srgbClr val="005696"/>
                </a:solidFill>
                <a:uFillTx/>
                <a:latin typeface="Calibri"/>
              </a:rPr>
              <a:t>2-stages implementation: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00" b="0" i="0" u="none" strike="noStrike" kern="1200" cap="none" spc="0" baseline="0" dirty="0">
              <a:solidFill>
                <a:srgbClr val="005696"/>
              </a:solidFill>
              <a:uFillTx/>
              <a:latin typeface="Calibri"/>
            </a:endParaRP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200" b="0" i="0" u="none" strike="noStrike" kern="1200" cap="none" spc="0" baseline="0" dirty="0">
                <a:solidFill>
                  <a:srgbClr val="005696"/>
                </a:solidFill>
                <a:uFillTx/>
                <a:latin typeface="Calibri"/>
              </a:rPr>
              <a:t>Stage 1: Application-Level Gateway Functionality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dirty="0">
                <a:solidFill>
                  <a:srgbClr val="005696"/>
                </a:solidFill>
                <a:uFillTx/>
                <a:latin typeface="Calibri"/>
              </a:rPr>
              <a:t>	(implementation on standard host machine, with mounted WBN node)</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200" b="0" i="0" u="none" strike="noStrike" kern="1200" cap="none" spc="0" baseline="0" dirty="0">
                <a:solidFill>
                  <a:srgbClr val="005696"/>
                </a:solidFill>
                <a:uFillTx/>
                <a:latin typeface="Calibri"/>
              </a:rPr>
              <a:t>Stage 2: Transition of functionality at Single-Board-Computer with mounted WBN </a:t>
            </a:r>
            <a:r>
              <a:rPr lang="en-US" sz="2200" b="0" i="0" u="none" strike="noStrike" kern="1200" cap="none" spc="0" baseline="0" dirty="0" smtClean="0">
                <a:solidFill>
                  <a:srgbClr val="005696"/>
                </a:solidFill>
                <a:uFillTx/>
                <a:latin typeface="Calibri"/>
              </a:rPr>
              <a:t>node (to </a:t>
            </a:r>
            <a:r>
              <a:rPr lang="en-US" sz="2200" b="0" i="0" u="none" strike="noStrike" kern="1200" cap="none" spc="0" baseline="0" dirty="0">
                <a:solidFill>
                  <a:srgbClr val="005696"/>
                </a:solidFill>
                <a:uFillTx/>
                <a:latin typeface="Calibri"/>
              </a:rPr>
              <a:t>allow for portability within the industrial plant)</a:t>
            </a:r>
          </a:p>
          <a:p>
            <a:pPr marL="377976" marR="0" lvl="0" indent="-377976"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200" b="0" i="0" u="none" strike="noStrike" kern="1200" cap="none" spc="0" baseline="0" dirty="0">
              <a:solidFill>
                <a:srgbClr val="005696"/>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Rectangle 2"/>
          <p:cNvSpPr/>
          <p:nvPr/>
        </p:nvSpPr>
        <p:spPr>
          <a:xfrm>
            <a:off x="1596103" y="419983"/>
            <a:ext cx="6384395" cy="6215734"/>
          </a:xfrm>
          <a:prstGeom prst="rect">
            <a:avLst/>
          </a:prstGeom>
          <a:noFill/>
          <a:ln w="9528">
            <a:solidFill>
              <a:srgbClr val="C0504D"/>
            </a:solidFill>
            <a:prstDash val="solid"/>
            <a:miter/>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 name="Oval 3"/>
          <p:cNvSpPr/>
          <p:nvPr/>
        </p:nvSpPr>
        <p:spPr>
          <a:xfrm>
            <a:off x="7308451" y="2267904"/>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 name="Oval 4"/>
          <p:cNvSpPr/>
          <p:nvPr/>
        </p:nvSpPr>
        <p:spPr>
          <a:xfrm>
            <a:off x="7224445" y="4871786"/>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5" name="Oval 5"/>
          <p:cNvSpPr/>
          <p:nvPr/>
        </p:nvSpPr>
        <p:spPr>
          <a:xfrm>
            <a:off x="6636413" y="3863833"/>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6" name="Oval 6"/>
          <p:cNvSpPr/>
          <p:nvPr/>
        </p:nvSpPr>
        <p:spPr>
          <a:xfrm>
            <a:off x="6468401" y="3023865"/>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Oval 7"/>
          <p:cNvSpPr/>
          <p:nvPr/>
        </p:nvSpPr>
        <p:spPr>
          <a:xfrm>
            <a:off x="4284265" y="3275856"/>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Oval 8"/>
          <p:cNvSpPr/>
          <p:nvPr/>
        </p:nvSpPr>
        <p:spPr>
          <a:xfrm>
            <a:off x="6636413" y="1511932"/>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9" name="Oval 9"/>
          <p:cNvSpPr/>
          <p:nvPr/>
        </p:nvSpPr>
        <p:spPr>
          <a:xfrm>
            <a:off x="6468401" y="1931916"/>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0" name="Oval 10"/>
          <p:cNvSpPr/>
          <p:nvPr/>
        </p:nvSpPr>
        <p:spPr>
          <a:xfrm>
            <a:off x="5880369" y="4451811"/>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1" name="Oval 11"/>
          <p:cNvSpPr/>
          <p:nvPr/>
        </p:nvSpPr>
        <p:spPr>
          <a:xfrm>
            <a:off x="7140439" y="5375766"/>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2" name="Oval 12"/>
          <p:cNvSpPr/>
          <p:nvPr/>
        </p:nvSpPr>
        <p:spPr>
          <a:xfrm>
            <a:off x="4284265" y="5459763"/>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3" name="Oval 13"/>
          <p:cNvSpPr/>
          <p:nvPr/>
        </p:nvSpPr>
        <p:spPr>
          <a:xfrm>
            <a:off x="2856174" y="3863833"/>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4" name="Oval 14"/>
          <p:cNvSpPr/>
          <p:nvPr/>
        </p:nvSpPr>
        <p:spPr>
          <a:xfrm>
            <a:off x="4704295" y="2099910"/>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5" name="Oval 15"/>
          <p:cNvSpPr/>
          <p:nvPr/>
        </p:nvSpPr>
        <p:spPr>
          <a:xfrm>
            <a:off x="5460339" y="2771884"/>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6" name="Oval 16"/>
          <p:cNvSpPr/>
          <p:nvPr/>
        </p:nvSpPr>
        <p:spPr>
          <a:xfrm>
            <a:off x="2352147" y="1091949"/>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7" name="Oval 17"/>
          <p:cNvSpPr/>
          <p:nvPr/>
        </p:nvSpPr>
        <p:spPr>
          <a:xfrm>
            <a:off x="3192197" y="1091949"/>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8" name="Oval 18"/>
          <p:cNvSpPr/>
          <p:nvPr/>
        </p:nvSpPr>
        <p:spPr>
          <a:xfrm>
            <a:off x="3360209" y="2855881"/>
            <a:ext cx="168011" cy="1679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9" name="Oval 19"/>
          <p:cNvSpPr/>
          <p:nvPr/>
        </p:nvSpPr>
        <p:spPr>
          <a:xfrm>
            <a:off x="1680100" y="2771884"/>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0" name="Oval 20"/>
          <p:cNvSpPr/>
          <p:nvPr/>
        </p:nvSpPr>
        <p:spPr>
          <a:xfrm>
            <a:off x="3108191" y="4451811"/>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1" name="Oval 21"/>
          <p:cNvSpPr/>
          <p:nvPr/>
        </p:nvSpPr>
        <p:spPr>
          <a:xfrm>
            <a:off x="4704295" y="3443849"/>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2" name="Oval 22"/>
          <p:cNvSpPr/>
          <p:nvPr/>
        </p:nvSpPr>
        <p:spPr>
          <a:xfrm>
            <a:off x="6048371" y="3695840"/>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3" name="Oval 23"/>
          <p:cNvSpPr/>
          <p:nvPr/>
        </p:nvSpPr>
        <p:spPr>
          <a:xfrm>
            <a:off x="6048371" y="4199820"/>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4" name="Oval 24"/>
          <p:cNvSpPr/>
          <p:nvPr/>
        </p:nvSpPr>
        <p:spPr>
          <a:xfrm>
            <a:off x="5460339" y="2687887"/>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5" name="Oval 25"/>
          <p:cNvSpPr/>
          <p:nvPr/>
        </p:nvSpPr>
        <p:spPr>
          <a:xfrm>
            <a:off x="5292327" y="1931916"/>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6" name="Oval 26"/>
          <p:cNvSpPr/>
          <p:nvPr/>
        </p:nvSpPr>
        <p:spPr>
          <a:xfrm>
            <a:off x="6132377" y="1091949"/>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7" name="Oval 27"/>
          <p:cNvSpPr/>
          <p:nvPr/>
        </p:nvSpPr>
        <p:spPr>
          <a:xfrm>
            <a:off x="5460339" y="335987"/>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8" name="Oval 28"/>
          <p:cNvSpPr/>
          <p:nvPr/>
        </p:nvSpPr>
        <p:spPr>
          <a:xfrm>
            <a:off x="5376333" y="755971"/>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9" name="Oval 29"/>
          <p:cNvSpPr/>
          <p:nvPr/>
        </p:nvSpPr>
        <p:spPr>
          <a:xfrm>
            <a:off x="4368271" y="1679926"/>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0" name="Oval 30"/>
          <p:cNvSpPr/>
          <p:nvPr/>
        </p:nvSpPr>
        <p:spPr>
          <a:xfrm>
            <a:off x="2184135" y="1679926"/>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1" name="Oval 31"/>
          <p:cNvSpPr/>
          <p:nvPr/>
        </p:nvSpPr>
        <p:spPr>
          <a:xfrm>
            <a:off x="2016123" y="0"/>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2" name="Oval 32"/>
          <p:cNvSpPr/>
          <p:nvPr/>
        </p:nvSpPr>
        <p:spPr>
          <a:xfrm>
            <a:off x="1176073" y="0"/>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3" name="Oval 33"/>
          <p:cNvSpPr/>
          <p:nvPr/>
        </p:nvSpPr>
        <p:spPr>
          <a:xfrm>
            <a:off x="3528221" y="923955"/>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4" name="Oval 34"/>
          <p:cNvSpPr/>
          <p:nvPr/>
        </p:nvSpPr>
        <p:spPr>
          <a:xfrm>
            <a:off x="3192197" y="2015913"/>
            <a:ext cx="2436153" cy="243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a:solidFill>
              <a:srgbClr val="FF9900"/>
            </a:solidFill>
            <a:custDash>
              <a:ds d="100000" sp="100000"/>
            </a:custDash>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5" name="Line 35"/>
          <p:cNvSpPr/>
          <p:nvPr/>
        </p:nvSpPr>
        <p:spPr>
          <a:xfrm>
            <a:off x="2436153" y="1175945"/>
            <a:ext cx="84005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6" name="Line 36"/>
          <p:cNvSpPr/>
          <p:nvPr/>
        </p:nvSpPr>
        <p:spPr>
          <a:xfrm flipH="1">
            <a:off x="2940180" y="2939869"/>
            <a:ext cx="504035" cy="100796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7" name="Line 37"/>
          <p:cNvSpPr/>
          <p:nvPr/>
        </p:nvSpPr>
        <p:spPr>
          <a:xfrm>
            <a:off x="3444215" y="2939878"/>
            <a:ext cx="924056" cy="41998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8" name="Line 38"/>
          <p:cNvSpPr/>
          <p:nvPr/>
        </p:nvSpPr>
        <p:spPr>
          <a:xfrm flipV="1">
            <a:off x="4368271" y="2183907"/>
            <a:ext cx="420029" cy="117594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9" name="Line 39"/>
          <p:cNvSpPr/>
          <p:nvPr/>
        </p:nvSpPr>
        <p:spPr>
          <a:xfrm flipV="1">
            <a:off x="4368271" y="2855881"/>
            <a:ext cx="1176073" cy="50398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0" name="Line 40"/>
          <p:cNvSpPr/>
          <p:nvPr/>
        </p:nvSpPr>
        <p:spPr>
          <a:xfrm>
            <a:off x="4788301" y="2183907"/>
            <a:ext cx="756044" cy="67197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1" name="Line 41"/>
          <p:cNvSpPr/>
          <p:nvPr/>
        </p:nvSpPr>
        <p:spPr>
          <a:xfrm>
            <a:off x="5544345" y="2855881"/>
            <a:ext cx="1008061" cy="25199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2" name="Line 42"/>
          <p:cNvSpPr/>
          <p:nvPr/>
        </p:nvSpPr>
        <p:spPr>
          <a:xfrm>
            <a:off x="6552407" y="3023865"/>
            <a:ext cx="168011" cy="92395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3" name="Line 43"/>
          <p:cNvSpPr/>
          <p:nvPr/>
        </p:nvSpPr>
        <p:spPr>
          <a:xfrm flipV="1">
            <a:off x="6552407" y="2351900"/>
            <a:ext cx="840050" cy="75597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4" name="Line 44"/>
          <p:cNvSpPr/>
          <p:nvPr/>
        </p:nvSpPr>
        <p:spPr>
          <a:xfrm>
            <a:off x="336023" y="2687887"/>
            <a:ext cx="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5" name="Line 45"/>
          <p:cNvSpPr/>
          <p:nvPr/>
        </p:nvSpPr>
        <p:spPr>
          <a:xfrm>
            <a:off x="6552407" y="2015913"/>
            <a:ext cx="0" cy="109194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6" name="Line 46"/>
          <p:cNvSpPr/>
          <p:nvPr/>
        </p:nvSpPr>
        <p:spPr>
          <a:xfrm>
            <a:off x="6552407" y="2015913"/>
            <a:ext cx="840050" cy="33598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7" name="Line 47"/>
          <p:cNvSpPr/>
          <p:nvPr/>
        </p:nvSpPr>
        <p:spPr>
          <a:xfrm flipH="1">
            <a:off x="6552407" y="1595929"/>
            <a:ext cx="168011" cy="41998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8" name="Line 48"/>
          <p:cNvSpPr/>
          <p:nvPr/>
        </p:nvSpPr>
        <p:spPr>
          <a:xfrm>
            <a:off x="6720419" y="1595929"/>
            <a:ext cx="672038" cy="75597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9" name="Line 49"/>
          <p:cNvSpPr/>
          <p:nvPr/>
        </p:nvSpPr>
        <p:spPr>
          <a:xfrm flipH="1">
            <a:off x="5964366" y="3947830"/>
            <a:ext cx="756044" cy="5879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50" name="Line 50"/>
          <p:cNvSpPr/>
          <p:nvPr/>
        </p:nvSpPr>
        <p:spPr>
          <a:xfrm>
            <a:off x="6720419" y="3947830"/>
            <a:ext cx="588032" cy="100796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51" name="Line 51"/>
          <p:cNvSpPr/>
          <p:nvPr/>
        </p:nvSpPr>
        <p:spPr>
          <a:xfrm flipH="1">
            <a:off x="7224445" y="4955782"/>
            <a:ext cx="84005" cy="50398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none" lIns="100794" tIns="50392" rIns="100794" bIns="50392"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Tree>
  </p:cSld>
  <p:clrMapOvr>
    <a:masterClrMapping/>
  </p:clrMapOvr>
  <p:transition advTm="2000">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emer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349" y="3779838"/>
            <a:ext cx="2408149" cy="1373691"/>
          </a:xfrm>
          <a:prstGeom prst="rect">
            <a:avLst/>
          </a:prstGeom>
          <a:noFill/>
          <a:extLst>
            <a:ext uri="{909E8E84-426E-40DD-AFC4-6F175D3DCCD1}">
              <a14:hiddenFill xmlns:a14="http://schemas.microsoft.com/office/drawing/2010/main">
                <a:solidFill>
                  <a:srgbClr val="FFFFFF"/>
                </a:solidFill>
              </a14:hiddenFill>
            </a:ext>
          </a:extLst>
        </p:spPr>
      </p:pic>
      <p:sp>
        <p:nvSpPr>
          <p:cNvPr id="70659" name="Rectangle 3"/>
          <p:cNvSpPr>
            <a:spLocks noGrp="1" noChangeArrowheads="1"/>
          </p:cNvSpPr>
          <p:nvPr>
            <p:ph type="title"/>
          </p:nvPr>
        </p:nvSpPr>
        <p:spPr>
          <a:xfrm>
            <a:off x="0" y="22845"/>
            <a:ext cx="10224888" cy="1259946"/>
          </a:xfrm>
        </p:spPr>
        <p:txBody>
          <a:bodyPr/>
          <a:lstStyle/>
          <a:p>
            <a:pPr>
              <a:buNone/>
            </a:pPr>
            <a:r>
              <a:rPr lang="el-GR" sz="2400" dirty="0" smtClean="0">
                <a:solidFill>
                  <a:schemeClr val="tx1"/>
                </a:solidFill>
              </a:rPr>
              <a:t>Παραδείγματα </a:t>
            </a:r>
            <a:r>
              <a:rPr lang="el-GR" sz="2400" dirty="0">
                <a:solidFill>
                  <a:schemeClr val="tx1"/>
                </a:solidFill>
              </a:rPr>
              <a:t>με </a:t>
            </a:r>
            <a:r>
              <a:rPr lang="el-GR" sz="2400" dirty="0" smtClean="0">
                <a:solidFill>
                  <a:schemeClr val="tx1"/>
                </a:solidFill>
              </a:rPr>
              <a:t> κινητά υπολογιστικά συστήματα που μπορούν να χρησιμοποιήσουν το </a:t>
            </a:r>
            <a:r>
              <a:rPr lang="en-US" sz="2400" dirty="0" smtClean="0">
                <a:solidFill>
                  <a:schemeClr val="tx1"/>
                </a:solidFill>
              </a:rPr>
              <a:t>mobile p2p </a:t>
            </a:r>
            <a:r>
              <a:rPr lang="el-GR" sz="2400" dirty="0" smtClean="0">
                <a:solidFill>
                  <a:schemeClr val="tx1"/>
                </a:solidFill>
              </a:rPr>
              <a:t>μοντέλο</a:t>
            </a:r>
            <a:endParaRPr lang="en-US" sz="2400" dirty="0">
              <a:solidFill>
                <a:schemeClr val="tx1"/>
              </a:solidFill>
            </a:endParaRPr>
          </a:p>
        </p:txBody>
      </p:sp>
      <p:sp>
        <p:nvSpPr>
          <p:cNvPr id="70660" name="Text Box 4"/>
          <p:cNvSpPr txBox="1">
            <a:spLocks noChangeArrowheads="1"/>
          </p:cNvSpPr>
          <p:nvPr/>
        </p:nvSpPr>
        <p:spPr bwMode="auto">
          <a:xfrm>
            <a:off x="8232511" y="4787795"/>
            <a:ext cx="1464841" cy="378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794" tIns="50397" rIns="100794" bIns="50397">
            <a:spAutoFit/>
          </a:bodyPr>
          <a:lstStyle/>
          <a:p>
            <a:pPr algn="ctr"/>
            <a:endParaRPr lang="el-GR">
              <a:latin typeface="Comic Sans MS" pitchFamily="66" charset="0"/>
            </a:endParaRPr>
          </a:p>
        </p:txBody>
      </p:sp>
      <p:pic>
        <p:nvPicPr>
          <p:cNvPr id="70661" name="Picture 5" descr="tra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25500"/>
            <a:ext cx="2604161" cy="1734175"/>
          </a:xfrm>
          <a:prstGeom prst="rect">
            <a:avLst/>
          </a:prstGeom>
          <a:noFill/>
          <a:extLst>
            <a:ext uri="{909E8E84-426E-40DD-AFC4-6F175D3DCCD1}">
              <a14:hiddenFill xmlns:a14="http://schemas.microsoft.com/office/drawing/2010/main">
                <a:solidFill>
                  <a:srgbClr val="FFFFFF"/>
                </a:solidFill>
              </a14:hiddenFill>
            </a:ext>
          </a:extLst>
        </p:spPr>
      </p:pic>
      <p:pic>
        <p:nvPicPr>
          <p:cNvPr id="70666" name="Picture 10" descr="c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136" y="1679928"/>
            <a:ext cx="924057" cy="696470"/>
          </a:xfrm>
          <a:prstGeom prst="rect">
            <a:avLst/>
          </a:prstGeom>
          <a:noFill/>
          <a:extLst>
            <a:ext uri="{909E8E84-426E-40DD-AFC4-6F175D3DCCD1}">
              <a14:hiddenFill xmlns:a14="http://schemas.microsoft.com/office/drawing/2010/main">
                <a:solidFill>
                  <a:srgbClr val="FFFFFF"/>
                </a:solidFill>
              </a14:hiddenFill>
            </a:ext>
          </a:extLst>
        </p:spPr>
      </p:pic>
      <p:sp>
        <p:nvSpPr>
          <p:cNvPr id="70669" name="Line 13"/>
          <p:cNvSpPr>
            <a:spLocks noChangeShapeType="1"/>
          </p:cNvSpPr>
          <p:nvPr/>
        </p:nvSpPr>
        <p:spPr bwMode="auto">
          <a:xfrm flipV="1">
            <a:off x="2604161" y="2267902"/>
            <a:ext cx="0" cy="335986"/>
          </a:xfrm>
          <a:prstGeom prst="line">
            <a:avLst/>
          </a:prstGeom>
          <a:noFill/>
          <a:ln w="28575">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794" tIns="50397" rIns="100794" bIns="50397"/>
          <a:lstStyle/>
          <a:p>
            <a:endParaRPr lang="el-GR"/>
          </a:p>
        </p:txBody>
      </p:sp>
      <p:pic>
        <p:nvPicPr>
          <p:cNvPr id="70670" name="Picture 14" descr="front-hp6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146" y="2603889"/>
            <a:ext cx="1204075" cy="857463"/>
          </a:xfrm>
          <a:prstGeom prst="rect">
            <a:avLst/>
          </a:prstGeom>
          <a:noFill/>
          <a:extLst>
            <a:ext uri="{909E8E84-426E-40DD-AFC4-6F175D3DCCD1}">
              <a14:hiddenFill xmlns:a14="http://schemas.microsoft.com/office/drawing/2010/main">
                <a:solidFill>
                  <a:srgbClr val="FFFFFF"/>
                </a:solidFill>
              </a14:hiddenFill>
            </a:ext>
          </a:extLst>
        </p:spPr>
      </p:pic>
      <p:pic>
        <p:nvPicPr>
          <p:cNvPr id="70673" name="Picture 17" descr="rob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15914"/>
            <a:ext cx="952059" cy="1279196"/>
          </a:xfrm>
          <a:prstGeom prst="rect">
            <a:avLst/>
          </a:prstGeom>
          <a:noFill/>
          <a:extLst>
            <a:ext uri="{909E8E84-426E-40DD-AFC4-6F175D3DCCD1}">
              <a14:hiddenFill xmlns:a14="http://schemas.microsoft.com/office/drawing/2010/main">
                <a:solidFill>
                  <a:srgbClr val="FFFFFF"/>
                </a:solidFill>
              </a14:hiddenFill>
            </a:ext>
          </a:extLst>
        </p:spPr>
      </p:pic>
      <p:sp>
        <p:nvSpPr>
          <p:cNvPr id="70675" name="Line 19"/>
          <p:cNvSpPr>
            <a:spLocks noChangeShapeType="1"/>
          </p:cNvSpPr>
          <p:nvPr/>
        </p:nvSpPr>
        <p:spPr bwMode="auto">
          <a:xfrm>
            <a:off x="7896490" y="6299729"/>
            <a:ext cx="117607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0794" tIns="50397" rIns="100794" bIns="50397" anchor="ctr"/>
          <a:lstStyle/>
          <a:p>
            <a:endParaRPr lang="el-GR"/>
          </a:p>
        </p:txBody>
      </p:sp>
      <p:sp>
        <p:nvSpPr>
          <p:cNvPr id="70677" name="Line 21"/>
          <p:cNvSpPr>
            <a:spLocks noChangeShapeType="1"/>
          </p:cNvSpPr>
          <p:nvPr/>
        </p:nvSpPr>
        <p:spPr bwMode="auto">
          <a:xfrm flipH="1" flipV="1">
            <a:off x="1512094" y="2939873"/>
            <a:ext cx="0" cy="335986"/>
          </a:xfrm>
          <a:prstGeom prst="line">
            <a:avLst/>
          </a:prstGeom>
          <a:noFill/>
          <a:ln w="28575">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794" tIns="50397" rIns="100794" bIns="50397"/>
          <a:lstStyle/>
          <a:p>
            <a:endParaRPr lang="el-GR"/>
          </a:p>
        </p:txBody>
      </p:sp>
      <p:grpSp>
        <p:nvGrpSpPr>
          <p:cNvPr id="70680" name="Group 24"/>
          <p:cNvGrpSpPr>
            <a:grpSpLocks/>
          </p:cNvGrpSpPr>
          <p:nvPr/>
        </p:nvGrpSpPr>
        <p:grpSpPr bwMode="auto">
          <a:xfrm>
            <a:off x="4678041" y="5627758"/>
            <a:ext cx="3613974" cy="1679928"/>
            <a:chOff x="3168" y="1008"/>
            <a:chExt cx="2065" cy="960"/>
          </a:xfrm>
        </p:grpSpPr>
        <p:pic>
          <p:nvPicPr>
            <p:cNvPr id="70681" name="Picture 25" descr="tax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 y="1392"/>
              <a:ext cx="624" cy="576"/>
            </a:xfrm>
            <a:prstGeom prst="rect">
              <a:avLst/>
            </a:prstGeom>
            <a:noFill/>
            <a:extLst>
              <a:ext uri="{909E8E84-426E-40DD-AFC4-6F175D3DCCD1}">
                <a14:hiddenFill xmlns:a14="http://schemas.microsoft.com/office/drawing/2010/main">
                  <a:solidFill>
                    <a:srgbClr val="FFFFFF"/>
                  </a:solidFill>
                </a14:hiddenFill>
              </a:ext>
            </a:extLst>
          </p:spPr>
        </p:pic>
        <p:sp>
          <p:nvSpPr>
            <p:cNvPr id="70682" name="Line 26"/>
            <p:cNvSpPr>
              <a:spLocks noChangeShapeType="1"/>
            </p:cNvSpPr>
            <p:nvPr/>
          </p:nvSpPr>
          <p:spPr bwMode="auto">
            <a:xfrm flipV="1">
              <a:off x="3600" y="1440"/>
              <a:ext cx="0" cy="144"/>
            </a:xfrm>
            <a:prstGeom prst="line">
              <a:avLst/>
            </a:prstGeom>
            <a:noFill/>
            <a:ln w="28575">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pic>
          <p:nvPicPr>
            <p:cNvPr id="70683" name="Picture 27" descr="tax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1392"/>
              <a:ext cx="624" cy="576"/>
            </a:xfrm>
            <a:prstGeom prst="rect">
              <a:avLst/>
            </a:prstGeom>
            <a:noFill/>
            <a:extLst>
              <a:ext uri="{909E8E84-426E-40DD-AFC4-6F175D3DCCD1}">
                <a14:hiddenFill xmlns:a14="http://schemas.microsoft.com/office/drawing/2010/main">
                  <a:solidFill>
                    <a:srgbClr val="FFFFFF"/>
                  </a:solidFill>
                </a14:hiddenFill>
              </a:ext>
            </a:extLst>
          </p:spPr>
        </p:pic>
        <p:sp>
          <p:nvSpPr>
            <p:cNvPr id="70684" name="Line 28"/>
            <p:cNvSpPr>
              <a:spLocks noChangeShapeType="1"/>
            </p:cNvSpPr>
            <p:nvPr/>
          </p:nvSpPr>
          <p:spPr bwMode="auto">
            <a:xfrm flipV="1">
              <a:off x="4224" y="1440"/>
              <a:ext cx="0" cy="144"/>
            </a:xfrm>
            <a:prstGeom prst="line">
              <a:avLst/>
            </a:prstGeom>
            <a:noFill/>
            <a:ln w="28575">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70685" name="Text Box 29"/>
            <p:cNvSpPr txBox="1">
              <a:spLocks noChangeArrowheads="1"/>
            </p:cNvSpPr>
            <p:nvPr/>
          </p:nvSpPr>
          <p:spPr bwMode="auto">
            <a:xfrm>
              <a:off x="3591" y="1008"/>
              <a:ext cx="106"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endParaRPr lang="el-GR">
                <a:latin typeface="Comic Sans MS" pitchFamily="66" charset="0"/>
              </a:endParaRPr>
            </a:p>
          </p:txBody>
        </p:sp>
        <p:sp>
          <p:nvSpPr>
            <p:cNvPr id="70686" name="Line 30"/>
            <p:cNvSpPr>
              <a:spLocks noChangeShapeType="1"/>
            </p:cNvSpPr>
            <p:nvPr/>
          </p:nvSpPr>
          <p:spPr bwMode="auto">
            <a:xfrm>
              <a:off x="3696" y="1440"/>
              <a:ext cx="432" cy="0"/>
            </a:xfrm>
            <a:prstGeom prst="line">
              <a:avLst/>
            </a:prstGeom>
            <a:noFill/>
            <a:ln w="9525">
              <a:solidFill>
                <a:srgbClr val="0066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pic>
          <p:nvPicPr>
            <p:cNvPr id="70687" name="Picture 31" descr="weathe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4704" y="1008"/>
              <a:ext cx="529" cy="643"/>
            </a:xfrm>
            <a:prstGeom prst="rect">
              <a:avLst/>
            </a:prstGeom>
            <a:noFill/>
            <a:extLst>
              <a:ext uri="{909E8E84-426E-40DD-AFC4-6F175D3DCCD1}">
                <a14:hiddenFill xmlns:a14="http://schemas.microsoft.com/office/drawing/2010/main">
                  <a:solidFill>
                    <a:srgbClr val="FFFFFF"/>
                  </a:solidFill>
                </a14:hiddenFill>
              </a:ext>
            </a:extLst>
          </p:spPr>
        </p:pic>
        <p:sp>
          <p:nvSpPr>
            <p:cNvPr id="70688" name="Line 32"/>
            <p:cNvSpPr>
              <a:spLocks noChangeShapeType="1"/>
            </p:cNvSpPr>
            <p:nvPr/>
          </p:nvSpPr>
          <p:spPr bwMode="auto">
            <a:xfrm flipH="1">
              <a:off x="4272" y="1104"/>
              <a:ext cx="480" cy="288"/>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grpSp>
      <p:sp>
        <p:nvSpPr>
          <p:cNvPr id="70691" name="Line 35"/>
          <p:cNvSpPr>
            <a:spLocks noChangeShapeType="1"/>
          </p:cNvSpPr>
          <p:nvPr/>
        </p:nvSpPr>
        <p:spPr bwMode="auto">
          <a:xfrm>
            <a:off x="840052" y="2267903"/>
            <a:ext cx="1512094"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794" tIns="50397" rIns="100794" bIns="50397"/>
          <a:lstStyle/>
          <a:p>
            <a:endParaRPr lang="el-GR"/>
          </a:p>
        </p:txBody>
      </p:sp>
      <p:pic>
        <p:nvPicPr>
          <p:cNvPr id="70692" name="Picture 36" descr="emergency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484" y="3107867"/>
            <a:ext cx="1967122" cy="2052662"/>
          </a:xfrm>
          <a:prstGeom prst="rect">
            <a:avLst/>
          </a:prstGeom>
          <a:noFill/>
          <a:extLst>
            <a:ext uri="{909E8E84-426E-40DD-AFC4-6F175D3DCCD1}">
              <a14:hiddenFill xmlns:a14="http://schemas.microsoft.com/office/drawing/2010/main">
                <a:solidFill>
                  <a:srgbClr val="FFFFFF"/>
                </a:solidFill>
              </a14:hiddenFill>
            </a:ext>
          </a:extLst>
        </p:spPr>
      </p:pic>
      <p:sp>
        <p:nvSpPr>
          <p:cNvPr id="70696" name="Line 40"/>
          <p:cNvSpPr>
            <a:spLocks noChangeShapeType="1"/>
          </p:cNvSpPr>
          <p:nvPr/>
        </p:nvSpPr>
        <p:spPr bwMode="auto">
          <a:xfrm flipV="1">
            <a:off x="1596099" y="2267902"/>
            <a:ext cx="840052" cy="755968"/>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0794" tIns="50397" rIns="100794" bIns="50397" anchor="ctr"/>
          <a:lstStyle/>
          <a:p>
            <a:endParaRPr lang="el-GR"/>
          </a:p>
        </p:txBody>
      </p:sp>
      <p:pic>
        <p:nvPicPr>
          <p:cNvPr id="70700"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8141" y="4871791"/>
            <a:ext cx="2520156" cy="1613431"/>
          </a:xfrm>
          <a:prstGeom prst="rect">
            <a:avLst/>
          </a:prstGeom>
          <a:noFill/>
          <a:extLst>
            <a:ext uri="{909E8E84-426E-40DD-AFC4-6F175D3DCCD1}">
              <a14:hiddenFill xmlns:a14="http://schemas.microsoft.com/office/drawing/2010/main">
                <a:solidFill>
                  <a:srgbClr val="FFFFFF"/>
                </a:solidFill>
              </a14:hiddenFill>
            </a:ext>
          </a:extLst>
        </p:spPr>
      </p:pic>
      <p:pic>
        <p:nvPicPr>
          <p:cNvPr id="70676" name="Picture 20" descr="newt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6073" y="3191863"/>
            <a:ext cx="672042" cy="1098953"/>
          </a:xfrm>
          <a:prstGeom prst="rect">
            <a:avLst/>
          </a:prstGeom>
          <a:noFill/>
          <a:extLst>
            <a:ext uri="{909E8E84-426E-40DD-AFC4-6F175D3DCCD1}">
              <a14:hiddenFill xmlns:a14="http://schemas.microsoft.com/office/drawing/2010/main">
                <a:solidFill>
                  <a:srgbClr val="FFFFFF"/>
                </a:solidFill>
              </a14:hiddenFill>
            </a:ext>
          </a:extLst>
        </p:spPr>
      </p:pic>
      <p:pic>
        <p:nvPicPr>
          <p:cNvPr id="70701" name="Picture 45" descr="camera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0339" y="2619639"/>
            <a:ext cx="1176073" cy="939709"/>
          </a:xfrm>
          <a:prstGeom prst="rect">
            <a:avLst/>
          </a:prstGeom>
          <a:noFill/>
          <a:extLst>
            <a:ext uri="{909E8E84-426E-40DD-AFC4-6F175D3DCCD1}">
              <a14:hiddenFill xmlns:a14="http://schemas.microsoft.com/office/drawing/2010/main">
                <a:solidFill>
                  <a:srgbClr val="FFFFFF"/>
                </a:solidFill>
              </a14:hiddenFill>
            </a:ext>
          </a:extLst>
        </p:spPr>
      </p:pic>
      <p:pic>
        <p:nvPicPr>
          <p:cNvPr id="70702" name="Picture 46" descr="phone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2250" y="2771881"/>
            <a:ext cx="1260078" cy="1259946"/>
          </a:xfrm>
          <a:prstGeom prst="rect">
            <a:avLst/>
          </a:prstGeom>
          <a:noFill/>
          <a:extLst>
            <a:ext uri="{909E8E84-426E-40DD-AFC4-6F175D3DCCD1}">
              <a14:hiddenFill xmlns:a14="http://schemas.microsoft.com/office/drawing/2010/main">
                <a:solidFill>
                  <a:srgbClr val="FFFFFF"/>
                </a:solidFill>
              </a14:hiddenFill>
            </a:ext>
          </a:extLst>
        </p:spPr>
      </p:pic>
      <p:sp>
        <p:nvSpPr>
          <p:cNvPr id="70703" name="Line 47"/>
          <p:cNvSpPr>
            <a:spLocks noChangeShapeType="1"/>
          </p:cNvSpPr>
          <p:nvPr/>
        </p:nvSpPr>
        <p:spPr bwMode="auto">
          <a:xfrm flipH="1" flipV="1">
            <a:off x="3360208" y="2183906"/>
            <a:ext cx="1176073" cy="58797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0794" tIns="50397" rIns="100794" bIns="50397" anchor="ctr"/>
          <a:lstStyle/>
          <a:p>
            <a:endParaRPr lang="el-GR"/>
          </a:p>
        </p:txBody>
      </p:sp>
      <p:sp>
        <p:nvSpPr>
          <p:cNvPr id="70704" name="Line 48"/>
          <p:cNvSpPr>
            <a:spLocks noChangeShapeType="1"/>
          </p:cNvSpPr>
          <p:nvPr/>
        </p:nvSpPr>
        <p:spPr bwMode="auto">
          <a:xfrm>
            <a:off x="6300390" y="2771881"/>
            <a:ext cx="672042" cy="14279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el-GR"/>
          </a:p>
        </p:txBody>
      </p:sp>
      <p:sp>
        <p:nvSpPr>
          <p:cNvPr id="70705" name="Line 49"/>
          <p:cNvSpPr>
            <a:spLocks noChangeShapeType="1"/>
          </p:cNvSpPr>
          <p:nvPr/>
        </p:nvSpPr>
        <p:spPr bwMode="auto">
          <a:xfrm flipV="1">
            <a:off x="1764110" y="3443852"/>
            <a:ext cx="2940182" cy="41998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el-GR"/>
          </a:p>
        </p:txBody>
      </p:sp>
    </p:spTree>
    <p:extLst>
      <p:ext uri="{BB962C8B-B14F-4D97-AF65-F5344CB8AC3E}">
        <p14:creationId xmlns:p14="http://schemas.microsoft.com/office/powerpoint/2010/main" val="388077563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4400" dirty="0" smtClean="0"/>
              <a:t>Traffic patterns in WSNs</a:t>
            </a:r>
            <a:endParaRPr lang="el-GR" sz="4400" dirty="0"/>
          </a:p>
        </p:txBody>
      </p:sp>
      <p:sp>
        <p:nvSpPr>
          <p:cNvPr id="3" name="Content Placeholder 2"/>
          <p:cNvSpPr>
            <a:spLocks noGrp="1"/>
          </p:cNvSpPr>
          <p:nvPr>
            <p:ph idx="1"/>
          </p:nvPr>
        </p:nvSpPr>
        <p:spPr>
          <a:xfrm>
            <a:off x="0" y="1604515"/>
            <a:ext cx="5904409" cy="4525923"/>
          </a:xfrm>
        </p:spPr>
        <p:txBody>
          <a:bodyPr/>
          <a:lstStyle/>
          <a:p>
            <a:pPr marL="108000" indent="0">
              <a:buNone/>
            </a:pPr>
            <a:r>
              <a:rPr lang="en-US" sz="2200" dirty="0" smtClean="0"/>
              <a:t>WSN applications:</a:t>
            </a:r>
          </a:p>
          <a:p>
            <a:r>
              <a:rPr lang="en-US" sz="2200" dirty="0" smtClean="0"/>
              <a:t>Local collaboration when detecting a physical </a:t>
            </a:r>
            <a:r>
              <a:rPr lang="en-US" sz="2200" dirty="0" err="1" smtClean="0"/>
              <a:t>phonomenon</a:t>
            </a:r>
            <a:endParaRPr lang="en-US" sz="2200" dirty="0" smtClean="0"/>
          </a:p>
          <a:p>
            <a:r>
              <a:rPr lang="en-US" sz="2200" dirty="0" smtClean="0"/>
              <a:t>Periodic reporting to sink</a:t>
            </a:r>
          </a:p>
          <a:p>
            <a:pPr marL="108000" indent="0">
              <a:buNone/>
            </a:pPr>
            <a:r>
              <a:rPr lang="en-US" sz="2200" dirty="0" smtClean="0"/>
              <a:t>Characteristics:</a:t>
            </a:r>
          </a:p>
          <a:p>
            <a:r>
              <a:rPr lang="en-US" sz="2200" dirty="0" smtClean="0"/>
              <a:t>Low data rates &lt; 1000 bps</a:t>
            </a:r>
          </a:p>
          <a:p>
            <a:r>
              <a:rPr lang="en-US" sz="2200" dirty="0" smtClean="0"/>
              <a:t>Small messages (~ 25 bytes)</a:t>
            </a:r>
          </a:p>
          <a:p>
            <a:r>
              <a:rPr lang="en-US" sz="2200" dirty="0" smtClean="0"/>
              <a:t>Fluctuations (in time and space)</a:t>
            </a:r>
          </a:p>
          <a:p>
            <a:r>
              <a:rPr lang="en-US" sz="2200" dirty="0" smtClean="0"/>
              <a:t>Network management</a:t>
            </a:r>
          </a:p>
          <a:p>
            <a:pPr lvl="1"/>
            <a:r>
              <a:rPr lang="en-US" sz="1400" dirty="0" smtClean="0"/>
              <a:t>Periodic reporting</a:t>
            </a:r>
          </a:p>
          <a:p>
            <a:pPr lvl="1"/>
            <a:r>
              <a:rPr lang="en-US" sz="1400" dirty="0" smtClean="0"/>
              <a:t>Event-driven reporting</a:t>
            </a:r>
            <a:endParaRPr lang="el-GR"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440" y="963276"/>
            <a:ext cx="37338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80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693738"/>
            <a:ext cx="818197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15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917575"/>
            <a:ext cx="820102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58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3" y="769938"/>
            <a:ext cx="81915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24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3" name="Rectangle 3"/>
          <p:cNvSpPr txBox="1">
            <a:spLocks noGrp="1"/>
          </p:cNvSpPr>
          <p:nvPr>
            <p:ph type="body" idx="4294967295"/>
          </p:nvPr>
        </p:nvSpPr>
        <p:spPr>
          <a:xfrm>
            <a:off x="253966" y="708003"/>
            <a:ext cx="8229600" cy="4525959"/>
          </a:xfrm>
        </p:spPr>
        <p:txBody>
          <a:bodyPr/>
          <a:lstStyle/>
          <a:p>
            <a:pPr lvl="0">
              <a:buNone/>
            </a:pPr>
            <a:r>
              <a:rPr lang="en-US" sz="4000" dirty="0" smtClean="0">
                <a:solidFill>
                  <a:srgbClr val="FF0000"/>
                </a:solidFill>
                <a:latin typeface="Calibri" pitchFamily="34"/>
              </a:rPr>
              <a:t>Environmental Applications</a:t>
            </a:r>
          </a:p>
          <a:p>
            <a:pPr lvl="0">
              <a:buNone/>
            </a:pPr>
            <a:endParaRPr lang="en-US" sz="4000" dirty="0">
              <a:solidFill>
                <a:srgbClr val="FF0000"/>
              </a:solidFill>
              <a:latin typeface="Calibri" pitchFamily="34"/>
            </a:endParaRPr>
          </a:p>
          <a:p>
            <a:pPr lvl="0"/>
            <a:r>
              <a:rPr lang="en-US" sz="3100" dirty="0" smtClean="0">
                <a:latin typeface="Calibri" pitchFamily="34"/>
              </a:rPr>
              <a:t>Forest </a:t>
            </a:r>
            <a:r>
              <a:rPr lang="en-US" sz="3100" dirty="0">
                <a:latin typeface="Calibri" pitchFamily="34"/>
              </a:rPr>
              <a:t>fire detection</a:t>
            </a:r>
          </a:p>
          <a:p>
            <a:pPr lvl="0"/>
            <a:r>
              <a:rPr lang="en-US" sz="3100" dirty="0">
                <a:latin typeface="Calibri" pitchFamily="34"/>
              </a:rPr>
              <a:t>Bio-complexity mapping of environment</a:t>
            </a:r>
          </a:p>
          <a:p>
            <a:pPr lvl="0"/>
            <a:r>
              <a:rPr lang="en-US" sz="3100" dirty="0">
                <a:latin typeface="Calibri" pitchFamily="34"/>
              </a:rPr>
              <a:t>Flood detection</a:t>
            </a:r>
          </a:p>
          <a:p>
            <a:pPr lvl="0"/>
            <a:r>
              <a:rPr lang="en-US" sz="3100" dirty="0">
                <a:latin typeface="Calibri" pitchFamily="34"/>
              </a:rPr>
              <a:t>Precision Agriculture</a:t>
            </a:r>
          </a:p>
          <a:p>
            <a:pPr lvl="0"/>
            <a:r>
              <a:rPr lang="en-US" sz="3100" dirty="0">
                <a:latin typeface="Calibri" pitchFamily="34"/>
              </a:rPr>
              <a:t>Air and water </a:t>
            </a:r>
            <a:r>
              <a:rPr lang="en-US" sz="3100" dirty="0" smtClean="0">
                <a:latin typeface="Calibri" pitchFamily="34"/>
              </a:rPr>
              <a:t>pollution</a:t>
            </a:r>
          </a:p>
          <a:p>
            <a:pPr lvl="0"/>
            <a:r>
              <a:rPr lang="en-US" sz="3100" dirty="0" smtClean="0">
                <a:latin typeface="Calibri" pitchFamily="34"/>
              </a:rPr>
              <a:t>Surveillance &amp; monitoring</a:t>
            </a:r>
            <a:endParaRPr lang="en-US" sz="3100" dirty="0">
              <a:latin typeface="Calibri" pitchFamily="34"/>
            </a:endParaRPr>
          </a:p>
        </p:txBody>
      </p:sp>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660400"/>
            <a:ext cx="8391525" cy="623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978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86" y="323453"/>
            <a:ext cx="9656575" cy="712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5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27" y="179437"/>
            <a:ext cx="9738970" cy="72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34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53" y="539477"/>
            <a:ext cx="8963149" cy="670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132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469"/>
            <a:ext cx="9562664" cy="635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640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68" y="405367"/>
            <a:ext cx="9968550" cy="647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32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77" y="109772"/>
            <a:ext cx="8839324" cy="672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881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3" y="855663"/>
            <a:ext cx="8191500"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65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5" y="1017588"/>
            <a:ext cx="822007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24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2" y="179437"/>
            <a:ext cx="10250995" cy="738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335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8010" y="0"/>
            <a:ext cx="9072563" cy="1259946"/>
          </a:xfrm>
        </p:spPr>
        <p:txBody>
          <a:bodyPr/>
          <a:lstStyle/>
          <a:p>
            <a:pPr eaLnBrk="1" hangingPunct="1">
              <a:buNone/>
            </a:pPr>
            <a:r>
              <a:rPr lang="en-US" dirty="0" smtClean="0"/>
              <a:t>Environmental Monitoring</a:t>
            </a:r>
            <a:endParaRPr lang="el-GR" dirty="0" smtClean="0"/>
          </a:p>
        </p:txBody>
      </p:sp>
      <p:pic>
        <p:nvPicPr>
          <p:cNvPr id="1024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04563" y="1763925"/>
            <a:ext cx="8069751" cy="4989036"/>
          </a:xfrm>
        </p:spPr>
      </p:pic>
      <p:sp>
        <p:nvSpPr>
          <p:cNvPr id="10244" name="Text Box 5"/>
          <p:cNvSpPr txBox="1">
            <a:spLocks noChangeArrowheads="1"/>
          </p:cNvSpPr>
          <p:nvPr/>
        </p:nvSpPr>
        <p:spPr bwMode="auto">
          <a:xfrm>
            <a:off x="2240139" y="6976951"/>
            <a:ext cx="6341904" cy="37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t>Source: </a:t>
            </a:r>
            <a:r>
              <a:rPr lang="el-GR"/>
              <a:t>Joao </a:t>
            </a:r>
            <a:r>
              <a:rPr lang="en-US"/>
              <a:t>Da Silva’s talk at Enisa, July 20</a:t>
            </a:r>
            <a:r>
              <a:rPr lang="en-US" baseline="30000"/>
              <a:t>th</a:t>
            </a:r>
            <a:r>
              <a:rPr lang="en-US"/>
              <a:t>, 2008</a:t>
            </a:r>
            <a:endParaRPr lang="el-GR"/>
          </a:p>
        </p:txBody>
      </p:sp>
    </p:spTree>
    <p:extLst>
      <p:ext uri="{BB962C8B-B14F-4D97-AF65-F5344CB8AC3E}">
        <p14:creationId xmlns:p14="http://schemas.microsoft.com/office/powerpoint/2010/main" val="295125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76" y="107429"/>
            <a:ext cx="9462805" cy="674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50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5461"/>
            <a:ext cx="9792840" cy="687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9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428"/>
            <a:ext cx="9936856" cy="728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587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75" y="784225"/>
            <a:ext cx="8296275"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3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4" y="251445"/>
            <a:ext cx="9982460" cy="692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10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0" y="107429"/>
            <a:ext cx="9579025" cy="715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80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68" y="281538"/>
            <a:ext cx="9617327" cy="718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639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9" y="467469"/>
            <a:ext cx="10109561"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02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9" y="539477"/>
            <a:ext cx="8711774" cy="604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02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None/>
            </a:pPr>
            <a:r>
              <a:rPr lang="en-US" dirty="0" smtClean="0"/>
              <a:t>Performance of data dissemination in an ad hoc network</a:t>
            </a:r>
            <a:br>
              <a:rPr lang="en-US" dirty="0" smtClean="0"/>
            </a:br>
            <a:r>
              <a:rPr lang="en-US" dirty="0"/>
              <a:t/>
            </a:r>
            <a:br>
              <a:rPr lang="en-US" dirty="0"/>
            </a:br>
            <a:endParaRPr lang="el-GR" sz="2400" dirty="0"/>
          </a:p>
        </p:txBody>
      </p:sp>
      <p:sp>
        <p:nvSpPr>
          <p:cNvPr id="4" name="Content Placeholder 3"/>
          <p:cNvSpPr>
            <a:spLocks noGrp="1"/>
          </p:cNvSpPr>
          <p:nvPr>
            <p:ph idx="1"/>
          </p:nvPr>
        </p:nvSpPr>
        <p:spPr>
          <a:xfrm>
            <a:off x="143768" y="1835621"/>
            <a:ext cx="9936857" cy="4525557"/>
          </a:xfrm>
        </p:spPr>
        <p:txBody>
          <a:bodyPr/>
          <a:lstStyle/>
          <a:p>
            <a:pPr marL="108000" indent="0">
              <a:buNone/>
            </a:pPr>
            <a:r>
              <a:rPr lang="en-US" dirty="0"/>
              <a:t>E</a:t>
            </a:r>
            <a:r>
              <a:rPr lang="en-US" dirty="0" smtClean="0"/>
              <a:t>xamples </a:t>
            </a:r>
            <a:r>
              <a:rPr lang="en-US" dirty="0"/>
              <a:t>of </a:t>
            </a:r>
            <a:r>
              <a:rPr lang="en-US" dirty="0" smtClean="0"/>
              <a:t>measurements:</a:t>
            </a:r>
            <a:r>
              <a:rPr lang="en-US" dirty="0"/>
              <a:t/>
            </a:r>
            <a:br>
              <a:rPr lang="en-US" dirty="0"/>
            </a:br>
            <a:endParaRPr lang="en-US" dirty="0" smtClean="0"/>
          </a:p>
          <a:p>
            <a:r>
              <a:rPr lang="en-US" dirty="0" smtClean="0"/>
              <a:t>Average throughput for the communication of a random pair of nodes</a:t>
            </a:r>
          </a:p>
          <a:p>
            <a:r>
              <a:rPr lang="en-US" dirty="0" smtClean="0"/>
              <a:t>Total </a:t>
            </a:r>
            <a:r>
              <a:rPr lang="en-US" dirty="0"/>
              <a:t>time required for a specific message to be transmitted to all </a:t>
            </a:r>
            <a:r>
              <a:rPr lang="en-US" dirty="0" smtClean="0"/>
              <a:t>nodes</a:t>
            </a:r>
          </a:p>
          <a:p>
            <a:r>
              <a:rPr lang="en-US" dirty="0" smtClean="0"/>
              <a:t>Average delay for a node to receive a specific message</a:t>
            </a:r>
            <a:endParaRPr lang="en-US" dirty="0"/>
          </a:p>
          <a:p>
            <a:r>
              <a:rPr lang="en-US" dirty="0"/>
              <a:t/>
            </a:r>
            <a:br>
              <a:rPr lang="en-US" dirty="0"/>
            </a:br>
            <a:endParaRPr lang="el-GR" dirty="0"/>
          </a:p>
        </p:txBody>
      </p:sp>
    </p:spTree>
    <p:extLst>
      <p:ext uri="{BB962C8B-B14F-4D97-AF65-F5344CB8AC3E}">
        <p14:creationId xmlns:p14="http://schemas.microsoft.com/office/powerpoint/2010/main" val="4065969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Προεπιλογή">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επιλογή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Προεπιλογή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3116</Words>
  <Application>Microsoft Office PowerPoint</Application>
  <PresentationFormat>Custom</PresentationFormat>
  <Paragraphs>544</Paragraphs>
  <Slides>111</Slides>
  <Notes>37</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111</vt:i4>
      </vt:variant>
    </vt:vector>
  </HeadingPairs>
  <TitlesOfParts>
    <vt:vector size="114" baseType="lpstr">
      <vt:lpstr>Προεπιλογή</vt:lpstr>
      <vt:lpstr>Προεπιλογή 1</vt:lpstr>
      <vt:lpstr>Προεπιλογή 2</vt:lpstr>
      <vt:lpstr>PowerPoint Presentation</vt:lpstr>
      <vt:lpstr> Introduction to Wireless Sensor Networks</vt:lpstr>
      <vt:lpstr>PowerPoint Presentation</vt:lpstr>
      <vt:lpstr>PowerPoint Presentation</vt:lpstr>
      <vt:lpstr>Sensor node</vt:lpstr>
      <vt:lpstr>Typical sensor characteristics</vt:lpstr>
      <vt:lpstr>PowerPoint Presentation</vt:lpstr>
      <vt:lpstr>PowerPoint Presentation</vt:lpstr>
      <vt:lpstr>Environmental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Vehicle Tracking</vt:lpstr>
      <vt:lpstr>PowerPoint Presentation</vt:lpstr>
      <vt:lpstr>Underwater Acoustic Sensor Networks</vt:lpstr>
      <vt:lpstr>PowerPoint Presentation</vt:lpstr>
      <vt:lpstr>PowerPoint Presentation</vt:lpstr>
      <vt:lpstr>PowerPoint Presentation</vt:lpstr>
      <vt:lpstr>Tagged products</vt:lpstr>
      <vt:lpstr>Factors Influencing WSN Design</vt:lpstr>
      <vt:lpstr>Key Software Requirements</vt:lpstr>
      <vt:lpstr>PowerPoint Presentation</vt:lpstr>
      <vt:lpstr>PowerPoint Presentation</vt:lpstr>
      <vt:lpstr>Example of sensor: camera</vt:lpstr>
      <vt:lpstr>PowerPoint Presentation</vt:lpstr>
      <vt:lpstr>Sensor node components</vt:lpstr>
      <vt:lpstr>Sensor Node Components</vt:lpstr>
      <vt:lpstr>Sensor Node Requirements</vt:lpstr>
      <vt:lpstr>PowerPoint Presentation</vt:lpstr>
      <vt:lpstr>WSN Communication Architecture</vt:lpstr>
      <vt:lpstr>PowerPoint Presentation</vt:lpstr>
      <vt:lpstr>Data aggregation architectures</vt:lpstr>
      <vt:lpstr>PowerPoint Presentation</vt:lpstr>
      <vt:lpstr>PowerPoint Presentation</vt:lpstr>
      <vt:lpstr>PowerPoint Presentation</vt:lpstr>
      <vt:lpstr>Sensor Network Algorithms</vt:lpstr>
      <vt:lpstr>Controller</vt:lpstr>
      <vt:lpstr>WSN Operating Systems</vt:lpstr>
      <vt:lpstr>Cooja &amp; Contiki</vt:lpstr>
      <vt:lpstr>Cooja &amp; Contiki</vt:lpstr>
      <vt:lpstr>TinyOS </vt:lpstr>
      <vt:lpstr>TinyOS</vt:lpstr>
      <vt:lpstr>TinyOS Characteristics</vt:lpstr>
      <vt:lpstr>Tiny OS Concepts</vt:lpstr>
      <vt:lpstr>MICA Sensor Mote</vt:lpstr>
      <vt:lpstr>WSN Development Platforms</vt:lpstr>
      <vt:lpstr>WSN Simulators</vt:lpstr>
      <vt:lpstr>Conclusion</vt:lpstr>
      <vt:lpstr>References</vt:lpstr>
      <vt:lpstr>Examples of radio transceivers</vt:lpstr>
      <vt:lpstr>How to recharge a battery?</vt:lpstr>
      <vt:lpstr>PowerPoint Presentation</vt:lpstr>
      <vt:lpstr>PowerPoint Presentation</vt:lpstr>
      <vt:lpstr>PowerPoint Presentation</vt:lpstr>
      <vt:lpstr>IEEE 802.15.4 Physical Layer</vt:lpstr>
      <vt:lpstr>PowerPoint Presentation</vt:lpstr>
      <vt:lpstr>IEEE 802.15.4 standard </vt:lpstr>
      <vt:lpstr>Zigbee </vt:lpstr>
      <vt:lpstr>PowerPoint Presentation</vt:lpstr>
      <vt:lpstr>Self-organized communications for WBN</vt:lpstr>
      <vt:lpstr>Self-organized communications for WBN</vt:lpstr>
      <vt:lpstr>WP4. Self-organized communications for WBN</vt:lpstr>
      <vt:lpstr>WP4. Self-organized communications for WBN</vt:lpstr>
      <vt:lpstr>WP4. Self-organized communications for WBN</vt:lpstr>
      <vt:lpstr>WP4. Self-organized communications for WBN</vt:lpstr>
      <vt:lpstr>PowerPoint Presentation</vt:lpstr>
      <vt:lpstr>Παραδείγματα με  κινητά υπολογιστικά συστήματα που μπορούν να χρησιμοποιήσουν το mobile p2p μοντέλο</vt:lpstr>
      <vt:lpstr>Traffic patterns in WSNs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of data dissemination in an ad hoc network  </vt:lpstr>
      <vt:lpstr>PowerPoint Presentation</vt:lpstr>
      <vt:lpstr>PowerPoint Presentation</vt:lpstr>
      <vt:lpstr>PowerPoint Presentation</vt:lpstr>
      <vt:lpstr>PowerPoint Presentation</vt:lpstr>
      <vt:lpstr>PowerPoint Presentation</vt:lpstr>
      <vt:lpstr>PowerPoint Presentation</vt:lpstr>
      <vt:lpstr>Simulation/Emulation testbed</vt:lpstr>
      <vt:lpstr>PowerPoint Presentation</vt:lpstr>
      <vt:lpstr>PowerPoint Presentation</vt:lpstr>
      <vt:lpstr>Real-life delay measurements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Snooze: Energy Management in 802.11n WLANs</dc:title>
  <dc:creator>Maria-Papadopouli</dc:creator>
  <cp:lastModifiedBy>Maria Papadopouli</cp:lastModifiedBy>
  <cp:revision>64</cp:revision>
  <dcterms:created xsi:type="dcterms:W3CDTF">2013-04-17T13:03:30Z</dcterms:created>
  <dcterms:modified xsi:type="dcterms:W3CDTF">2013-04-26T16:02:15Z</dcterms:modified>
</cp:coreProperties>
</file>