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2" r:id="rId1"/>
  </p:sldMasterIdLst>
  <p:notesMasterIdLst>
    <p:notesMasterId r:id="rId63"/>
  </p:notesMasterIdLst>
  <p:sldIdLst>
    <p:sldId id="256" r:id="rId2"/>
    <p:sldId id="347" r:id="rId3"/>
    <p:sldId id="257" r:id="rId4"/>
    <p:sldId id="332" r:id="rId5"/>
    <p:sldId id="334" r:id="rId6"/>
    <p:sldId id="331" r:id="rId7"/>
    <p:sldId id="348" r:id="rId8"/>
    <p:sldId id="335" r:id="rId9"/>
    <p:sldId id="336" r:id="rId10"/>
    <p:sldId id="349" r:id="rId11"/>
    <p:sldId id="264" r:id="rId12"/>
    <p:sldId id="265" r:id="rId13"/>
    <p:sldId id="267" r:id="rId14"/>
    <p:sldId id="270" r:id="rId15"/>
    <p:sldId id="350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81" r:id="rId24"/>
    <p:sldId id="282" r:id="rId25"/>
    <p:sldId id="351" r:id="rId26"/>
    <p:sldId id="288" r:id="rId27"/>
    <p:sldId id="289" r:id="rId28"/>
    <p:sldId id="352" r:id="rId29"/>
    <p:sldId id="337" r:id="rId30"/>
    <p:sldId id="292" r:id="rId31"/>
    <p:sldId id="293" r:id="rId32"/>
    <p:sldId id="353" r:id="rId33"/>
    <p:sldId id="295" r:id="rId34"/>
    <p:sldId id="296" r:id="rId35"/>
    <p:sldId id="354" r:id="rId36"/>
    <p:sldId id="298" r:id="rId37"/>
    <p:sldId id="299" r:id="rId38"/>
    <p:sldId id="300" r:id="rId39"/>
    <p:sldId id="301" r:id="rId40"/>
    <p:sldId id="355" r:id="rId41"/>
    <p:sldId id="304" r:id="rId42"/>
    <p:sldId id="305" r:id="rId43"/>
    <p:sldId id="306" r:id="rId44"/>
    <p:sldId id="307" r:id="rId45"/>
    <p:sldId id="356" r:id="rId46"/>
    <p:sldId id="311" r:id="rId47"/>
    <p:sldId id="312" r:id="rId48"/>
    <p:sldId id="313" r:id="rId49"/>
    <p:sldId id="357" r:id="rId50"/>
    <p:sldId id="328" r:id="rId51"/>
    <p:sldId id="329" r:id="rId52"/>
    <p:sldId id="358" r:id="rId53"/>
    <p:sldId id="339" r:id="rId54"/>
    <p:sldId id="340" r:id="rId55"/>
    <p:sldId id="341" r:id="rId56"/>
    <p:sldId id="342" r:id="rId57"/>
    <p:sldId id="343" r:id="rId58"/>
    <p:sldId id="344" r:id="rId59"/>
    <p:sldId id="345" r:id="rId60"/>
    <p:sldId id="346" r:id="rId61"/>
    <p:sldId id="359" r:id="rId6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DBED569-4797-4DF1-A0F4-6AAB3CD982D8}" styleName="Φωτεινό στυλ 3 - Έμφαση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A488322-F2BA-4B5B-9748-0D474271808F}" styleName="Μεσαίο στυλ 3 - Έμφαση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2416" autoAdjust="0"/>
  </p:normalViewPr>
  <p:slideViewPr>
    <p:cSldViewPr>
      <p:cViewPr>
        <p:scale>
          <a:sx n="50" d="100"/>
          <a:sy n="50" d="100"/>
        </p:scale>
        <p:origin x="-1590" y="-83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370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l-GR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l-GR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l-GR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E91F7671-2D70-4179-9DD5-0E5EC8581F1D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6732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D1C535-2468-4F79-8803-500BD6FED747}" type="slidenum">
              <a:rPr lang="el-GR"/>
              <a:pPr/>
              <a:t>1</a:t>
            </a:fld>
            <a:endParaRPr lang="el-GR" dirty="0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10</a:t>
            </a:fld>
            <a:endParaRPr lang="el-GR" dirty="0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E09796-A987-4AB2-B1CC-07F07CD75629}" type="slidenum">
              <a:rPr lang="el-GR"/>
              <a:pPr/>
              <a:t>11</a:t>
            </a:fld>
            <a:endParaRPr lang="el-GR" dirty="0"/>
          </a:p>
        </p:txBody>
      </p:sp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For the</a:t>
            </a:r>
            <a:r>
              <a:rPr lang="en-US" baseline="0" dirty="0" smtClean="0"/>
              <a:t> 1</a:t>
            </a:r>
            <a:r>
              <a:rPr lang="en-US" baseline="30000" dirty="0" smtClean="0"/>
              <a:t>st</a:t>
            </a:r>
            <a:r>
              <a:rPr lang="en-US" baseline="0" dirty="0" smtClean="0"/>
              <a:t> bullet , As we noticed before …… </a:t>
            </a:r>
            <a:r>
              <a:rPr lang="en-US" sz="1200" dirty="0" smtClean="0">
                <a:latin typeface="Comic Sans MS" pitchFamily="64" charset="0"/>
              </a:rPr>
              <a:t>High latency time in route finding</a:t>
            </a:r>
            <a:r>
              <a:rPr lang="en-US" sz="1200" baseline="0" dirty="0">
                <a:latin typeface="Times New Roman" pitchFamily="16" charset="0"/>
              </a:rPr>
              <a:t> </a:t>
            </a:r>
            <a:r>
              <a:rPr lang="en-US" sz="1200" baseline="0" dirty="0" smtClean="0">
                <a:latin typeface="Times New Roman" pitchFamily="16" charset="0"/>
              </a:rPr>
              <a:t>, so , ….. ,</a:t>
            </a:r>
            <a:endParaRPr lang="en-US" sz="1200" dirty="0" smtClean="0">
              <a:latin typeface="Comic Sans MS" pitchFamily="6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98D71E-AE29-443F-B623-A2E2B13CC7E6}" type="slidenum">
              <a:rPr lang="el-GR"/>
              <a:pPr/>
              <a:t>12</a:t>
            </a:fld>
            <a:endParaRPr lang="el-GR" dirty="0"/>
          </a:p>
        </p:txBody>
      </p:sp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bullet</a:t>
            </a:r>
            <a:r>
              <a:rPr lang="en-US" baseline="0" dirty="0" smtClean="0"/>
              <a:t> : instead of Distance Vector for Wired networks &amp; OSLR (an Ad-hoc  pro-active algorithm) that both participate in periodic table exchanges.</a:t>
            </a:r>
          </a:p>
          <a:p>
            <a:endParaRPr lang="en-US" baseline="0" dirty="0" smtClean="0"/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l-GR" sz="1200" dirty="0" smtClean="0">
                <a:latin typeface="Comic Sans MS" pitchFamily="64" charset="0"/>
              </a:rPr>
              <a:t>Each node does not have to discover or maintain a route to another node until the two need to communicate, unless one of the nodes offering its services as intermediate forwarding station to maintain connectivity between two other nodes</a:t>
            </a:r>
          </a:p>
          <a:p>
            <a:endParaRPr lang="el-G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DBD14C-154D-4F01-AC3B-BA5B35457CE1}" type="slidenum">
              <a:rPr lang="el-GR"/>
              <a:pPr/>
              <a:t>13</a:t>
            </a:fld>
            <a:endParaRPr lang="el-GR" dirty="0"/>
          </a:p>
        </p:txBody>
      </p:sp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*** NO</a:t>
            </a:r>
            <a:r>
              <a:rPr lang="en-US" baseline="0" dirty="0" smtClean="0"/>
              <a:t> SPACE , 1</a:t>
            </a:r>
            <a:r>
              <a:rPr lang="en-US" baseline="30000" dirty="0" smtClean="0"/>
              <a:t>st</a:t>
            </a:r>
            <a:r>
              <a:rPr lang="en-US" baseline="0" dirty="0" smtClean="0"/>
              <a:t> bullet paei sthn 12  , 2</a:t>
            </a:r>
            <a:r>
              <a:rPr lang="en-US" baseline="30000" dirty="0" smtClean="0"/>
              <a:t>nd</a:t>
            </a:r>
            <a:r>
              <a:rPr lang="en-US" baseline="0" dirty="0" smtClean="0"/>
              <a:t> deleted.</a:t>
            </a:r>
            <a:endParaRPr lang="el-G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6BC99B-69CC-49CF-BAC8-D1D1AFA80633}" type="slidenum">
              <a:rPr lang="el-GR"/>
              <a:pPr/>
              <a:t>14</a:t>
            </a:fld>
            <a:endParaRPr lang="el-GR" dirty="0"/>
          </a:p>
        </p:txBody>
      </p:sp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15</a:t>
            </a:fld>
            <a:endParaRPr lang="el-GR" dirty="0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E27202-6BB1-4609-A2C1-F851AAFF9641}" type="slidenum">
              <a:rPr lang="el-GR"/>
              <a:pPr/>
              <a:t>16</a:t>
            </a:fld>
            <a:endParaRPr lang="el-GR" dirty="0"/>
          </a:p>
        </p:txBody>
      </p:sp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4C33D4-597F-48D7-B23D-5DC3AD39F3D9}" type="slidenum">
              <a:rPr lang="el-GR"/>
              <a:pPr/>
              <a:t>17</a:t>
            </a:fld>
            <a:endParaRPr lang="el-GR" dirty="0"/>
          </a:p>
        </p:txBody>
      </p:sp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65B62F-73DF-43CB-89AC-5B72CFF267F0}" type="slidenum">
              <a:rPr lang="el-GR"/>
              <a:pPr/>
              <a:t>18</a:t>
            </a:fld>
            <a:endParaRPr lang="el-GR" dirty="0"/>
          </a:p>
        </p:txBody>
      </p:sp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9A8FA1-7FAB-46B9-9216-C5A56D380069}" type="slidenum">
              <a:rPr lang="el-GR"/>
              <a:pPr/>
              <a:t>19</a:t>
            </a:fld>
            <a:endParaRPr lang="el-GR" dirty="0"/>
          </a:p>
        </p:txBody>
      </p:sp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2</a:t>
            </a:fld>
            <a:endParaRPr lang="el-GR" dirty="0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A1765C-8AC1-464E-8791-B634FF708F51}" type="slidenum">
              <a:rPr lang="el-GR"/>
              <a:pPr/>
              <a:t>20</a:t>
            </a:fld>
            <a:endParaRPr lang="el-GR" dirty="0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D2920C-821A-404A-B1CE-3E3F2AEAAF57}" type="slidenum">
              <a:rPr lang="el-GR"/>
              <a:pPr/>
              <a:t>21</a:t>
            </a:fld>
            <a:endParaRPr lang="el-GR" dirty="0"/>
          </a:p>
        </p:txBody>
      </p:sp>
      <p:sp>
        <p:nvSpPr>
          <p:cNvPr id="1003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03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5CDFAD-9992-4ABB-87F3-9CDB0A267478}" type="slidenum">
              <a:rPr lang="el-GR"/>
              <a:pPr/>
              <a:t>22</a:t>
            </a:fld>
            <a:endParaRPr lang="el-GR" dirty="0"/>
          </a:p>
        </p:txBody>
      </p:sp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34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77731F-AB12-40AD-9671-8F79AC03226D}" type="slidenum">
              <a:rPr lang="el-GR"/>
              <a:pPr/>
              <a:t>23</a:t>
            </a:fld>
            <a:endParaRPr lang="el-GR" dirty="0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36CF07-9C60-45EE-B81B-30E108ECBD10}" type="slidenum">
              <a:rPr lang="el-GR"/>
              <a:pPr/>
              <a:t>24</a:t>
            </a:fld>
            <a:endParaRPr lang="el-GR" dirty="0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25</a:t>
            </a:fld>
            <a:endParaRPr lang="el-GR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FA423A-5C26-402B-8E49-005A3A324FB7}" type="slidenum">
              <a:rPr lang="el-GR"/>
              <a:pPr/>
              <a:t>26</a:t>
            </a:fld>
            <a:endParaRPr lang="el-GR"/>
          </a:p>
        </p:txBody>
      </p:sp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16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Moves means that we change a neighborhood</a:t>
            </a:r>
            <a:r>
              <a:rPr lang="en-US" baseline="0" dirty="0" smtClean="0"/>
              <a:t> due to position change</a:t>
            </a:r>
            <a:endParaRPr lang="el-GR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7EA954-3FC4-4BF6-8126-D5184E5A91FA}" type="slidenum">
              <a:rPr lang="el-GR"/>
              <a:pPr/>
              <a:t>27</a:t>
            </a:fld>
            <a:endParaRPr lang="el-GR"/>
          </a:p>
        </p:txBody>
      </p:sp>
      <p:sp>
        <p:nvSpPr>
          <p:cNvPr id="1126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28</a:t>
            </a:fld>
            <a:endParaRPr lang="el-GR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61B2E5-3E81-4E48-B962-85E10D6D7E3B}" type="slidenum">
              <a:rPr lang="el-GR"/>
              <a:pPr/>
              <a:t>29</a:t>
            </a:fld>
            <a:endParaRPr lang="el-GR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C5C59E-389C-4F25-9B1D-ACDF65E6C63B}" type="slidenum">
              <a:rPr lang="el-GR"/>
              <a:pPr/>
              <a:t>3</a:t>
            </a:fld>
            <a:endParaRPr lang="el-GR" dirty="0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5E579A-D205-4DA7-AD42-78FECEF0E8AB}" type="slidenum">
              <a:rPr lang="el-GR"/>
              <a:pPr/>
              <a:t>30</a:t>
            </a:fld>
            <a:endParaRPr lang="el-GR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427AEF-EE3E-42E4-A08A-93E716BEB7E6}" type="slidenum">
              <a:rPr lang="el-GR"/>
              <a:pPr/>
              <a:t>31</a:t>
            </a:fld>
            <a:endParaRPr lang="el-GR"/>
          </a:p>
        </p:txBody>
      </p:sp>
      <p:sp>
        <p:nvSpPr>
          <p:cNvPr id="1167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67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32</a:t>
            </a:fld>
            <a:endParaRPr lang="el-GR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0A527A-43C3-4093-A10E-80630187DFDF}" type="slidenum">
              <a:rPr lang="el-GR"/>
              <a:pPr/>
              <a:t>33</a:t>
            </a:fld>
            <a:endParaRPr lang="el-GR"/>
          </a:p>
        </p:txBody>
      </p:sp>
      <p:sp>
        <p:nvSpPr>
          <p:cNvPr id="1187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87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7268AE-4FB0-44BE-B532-4F10A4ED7EFB}" type="slidenum">
              <a:rPr lang="el-GR"/>
              <a:pPr/>
              <a:t>34</a:t>
            </a:fld>
            <a:endParaRPr lang="el-GR"/>
          </a:p>
        </p:txBody>
      </p:sp>
      <p:sp>
        <p:nvSpPr>
          <p:cNvPr id="1198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98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35</a:t>
            </a:fld>
            <a:endParaRPr lang="el-GR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561DC8-CE0D-40A9-AE99-3B7F430EC6CC}" type="slidenum">
              <a:rPr lang="el-GR"/>
              <a:pPr/>
              <a:t>36</a:t>
            </a:fld>
            <a:endParaRPr lang="el-GR"/>
          </a:p>
        </p:txBody>
      </p:sp>
      <p:sp>
        <p:nvSpPr>
          <p:cNvPr id="1218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18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5DBC58-3F3C-41E3-86EA-5AEF0E881265}" type="slidenum">
              <a:rPr lang="el-GR"/>
              <a:pPr/>
              <a:t>37</a:t>
            </a:fld>
            <a:endParaRPr lang="el-GR"/>
          </a:p>
        </p:txBody>
      </p:sp>
      <p:sp>
        <p:nvSpPr>
          <p:cNvPr id="1228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8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548620-B1C0-4134-9E13-2046C5D2D2F6}" type="slidenum">
              <a:rPr lang="el-GR"/>
              <a:pPr/>
              <a:t>38</a:t>
            </a:fld>
            <a:endParaRPr lang="el-GR"/>
          </a:p>
        </p:txBody>
      </p:sp>
      <p:sp>
        <p:nvSpPr>
          <p:cNvPr id="1239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39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B1F5A3-93D5-41D0-8230-C2B6886839C6}" type="slidenum">
              <a:rPr lang="el-GR"/>
              <a:pPr/>
              <a:t>39</a:t>
            </a:fld>
            <a:endParaRPr lang="el-GR"/>
          </a:p>
        </p:txBody>
      </p:sp>
      <p:sp>
        <p:nvSpPr>
          <p:cNvPr id="1249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49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C5C59E-389C-4F25-9B1D-ACDF65E6C63B}" type="slidenum">
              <a:rPr lang="el-GR"/>
              <a:pPr/>
              <a:t>4</a:t>
            </a:fld>
            <a:endParaRPr lang="el-GR" dirty="0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40</a:t>
            </a:fld>
            <a:endParaRPr lang="el-GR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12774D-FF7B-48D3-A32C-5876F345A7A6}" type="slidenum">
              <a:rPr lang="el-GR"/>
              <a:pPr/>
              <a:t>41</a:t>
            </a:fld>
            <a:endParaRPr lang="el-GR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73D5EB-D368-440F-AA14-DA9F765964C1}" type="slidenum">
              <a:rPr lang="el-GR"/>
              <a:pPr/>
              <a:t>42</a:t>
            </a:fld>
            <a:endParaRPr lang="el-GR"/>
          </a:p>
        </p:txBody>
      </p:sp>
      <p:sp>
        <p:nvSpPr>
          <p:cNvPr id="1290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90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E149B2-C304-4653-8D7D-ED05C86747C2}" type="slidenum">
              <a:rPr lang="el-GR"/>
              <a:pPr/>
              <a:t>43</a:t>
            </a:fld>
            <a:endParaRPr lang="el-GR"/>
          </a:p>
        </p:txBody>
      </p:sp>
      <p:sp>
        <p:nvSpPr>
          <p:cNvPr id="1300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0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356C7C-6DFB-40F3-A58B-CF877CCB2F7F}" type="slidenum">
              <a:rPr lang="el-GR"/>
              <a:pPr/>
              <a:t>44</a:t>
            </a:fld>
            <a:endParaRPr lang="el-GR"/>
          </a:p>
        </p:txBody>
      </p:sp>
      <p:sp>
        <p:nvSpPr>
          <p:cNvPr id="1310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1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45</a:t>
            </a:fld>
            <a:endParaRPr lang="el-GR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A63507-683D-4EB7-95A9-A7F2F5E315E2}" type="slidenum">
              <a:rPr lang="el-GR"/>
              <a:pPr/>
              <a:t>46</a:t>
            </a:fld>
            <a:endParaRPr lang="el-GR"/>
          </a:p>
        </p:txBody>
      </p:sp>
      <p:sp>
        <p:nvSpPr>
          <p:cNvPr id="135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5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7CDFC4-8386-46F2-BA9A-462EB3CEC9FE}" type="slidenum">
              <a:rPr lang="el-GR"/>
              <a:pPr/>
              <a:t>47</a:t>
            </a:fld>
            <a:endParaRPr lang="el-GR"/>
          </a:p>
        </p:txBody>
      </p:sp>
      <p:sp>
        <p:nvSpPr>
          <p:cNvPr id="136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6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F4ACFA-081B-4FFD-A8E0-857F8D84CBF7}" type="slidenum">
              <a:rPr lang="el-GR"/>
              <a:pPr/>
              <a:t>48</a:t>
            </a:fld>
            <a:endParaRPr lang="el-GR"/>
          </a:p>
        </p:txBody>
      </p:sp>
      <p:sp>
        <p:nvSpPr>
          <p:cNvPr id="137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7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49</a:t>
            </a:fld>
            <a:endParaRPr lang="el-GR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C5C59E-389C-4F25-9B1D-ACDF65E6C63B}" type="slidenum">
              <a:rPr lang="el-GR"/>
              <a:pPr/>
              <a:t>5</a:t>
            </a:fld>
            <a:endParaRPr lang="el-GR" dirty="0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420F4-8684-4058-B21F-E2CE33C73C9E}" type="slidenum">
              <a:rPr lang="el-GR"/>
              <a:pPr/>
              <a:t>50</a:t>
            </a:fld>
            <a:endParaRPr lang="el-GR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EE1565-A560-4EE5-B58A-87B6EFAA429A}" type="slidenum">
              <a:rPr lang="el-GR"/>
              <a:pPr/>
              <a:t>51</a:t>
            </a:fld>
            <a:endParaRPr lang="el-GR"/>
          </a:p>
        </p:txBody>
      </p:sp>
      <p:sp>
        <p:nvSpPr>
          <p:cNvPr id="153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52</a:t>
            </a:fld>
            <a:endParaRPr lang="el-GR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420F4-8684-4058-B21F-E2CE33C73C9E}" type="slidenum">
              <a:rPr lang="el-GR"/>
              <a:pPr/>
              <a:t>53</a:t>
            </a:fld>
            <a:endParaRPr lang="el-GR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420F4-8684-4058-B21F-E2CE33C73C9E}" type="slidenum">
              <a:rPr lang="el-GR"/>
              <a:pPr/>
              <a:t>54</a:t>
            </a:fld>
            <a:endParaRPr lang="el-GR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Remember what happened when</a:t>
            </a:r>
            <a:r>
              <a:rPr lang="en-US" baseline="0" dirty="0" smtClean="0"/>
              <a:t> a node receives a RREQ that contains itself (DSR)</a:t>
            </a:r>
          </a:p>
          <a:p>
            <a:r>
              <a:rPr lang="en-US" baseline="0" dirty="0" err="1" smtClean="0"/>
              <a:t>Source_addr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broadcast_id</a:t>
            </a:r>
            <a:r>
              <a:rPr lang="en-US" baseline="0" dirty="0" smtClean="0"/>
              <a:t> unique identifies the RREQ (AODV)</a:t>
            </a:r>
            <a:endParaRPr lang="el-GR" dirty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420F4-8684-4058-B21F-E2CE33C73C9E}" type="slidenum">
              <a:rPr lang="el-GR"/>
              <a:pPr/>
              <a:t>55</a:t>
            </a:fld>
            <a:endParaRPr lang="el-GR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 dirty="0" smtClean="0"/>
              <a:t>Remember what happened when</a:t>
            </a:r>
            <a:r>
              <a:rPr lang="en-US" sz="3600" baseline="0" dirty="0" smtClean="0"/>
              <a:t> a node receives a RREQ that contains itself (DSR)</a:t>
            </a:r>
          </a:p>
          <a:p>
            <a:r>
              <a:rPr lang="en-US" sz="3600" baseline="0" dirty="0" err="1" smtClean="0"/>
              <a:t>Source_addr</a:t>
            </a:r>
            <a:r>
              <a:rPr lang="en-US" sz="3600" baseline="0" dirty="0" smtClean="0"/>
              <a:t>, </a:t>
            </a:r>
            <a:r>
              <a:rPr lang="en-US" sz="3600" baseline="0" dirty="0" err="1" smtClean="0"/>
              <a:t>broadcast_id</a:t>
            </a:r>
            <a:r>
              <a:rPr lang="en-US" sz="3600" baseline="0" dirty="0" smtClean="0"/>
              <a:t> unique identifies the RREQ (AODV)</a:t>
            </a:r>
            <a:endParaRPr lang="el-GR" sz="3600" dirty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420F4-8684-4058-B21F-E2CE33C73C9E}" type="slidenum">
              <a:rPr lang="el-GR"/>
              <a:pPr/>
              <a:t>56</a:t>
            </a:fld>
            <a:endParaRPr lang="el-GR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Remember what happened when</a:t>
            </a:r>
            <a:r>
              <a:rPr lang="en-US" baseline="0" dirty="0" smtClean="0"/>
              <a:t> a node receives a RREQ that contains itself (DSR)</a:t>
            </a:r>
          </a:p>
          <a:p>
            <a:r>
              <a:rPr lang="en-US" baseline="0" dirty="0" err="1" smtClean="0"/>
              <a:t>Source_addr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broadcast_id</a:t>
            </a:r>
            <a:r>
              <a:rPr lang="en-US" baseline="0" dirty="0" smtClean="0"/>
              <a:t> unique identifies the RREQ (AODV)</a:t>
            </a:r>
            <a:endParaRPr lang="el-GR" dirty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420F4-8684-4058-B21F-E2CE33C73C9E}" type="slidenum">
              <a:rPr lang="el-GR"/>
              <a:pPr/>
              <a:t>57</a:t>
            </a:fld>
            <a:endParaRPr lang="el-GR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Remember what happened when</a:t>
            </a:r>
            <a:r>
              <a:rPr lang="en-US" baseline="0" dirty="0" smtClean="0"/>
              <a:t> a node receives a RREQ that contains itself (DSR)</a:t>
            </a:r>
          </a:p>
          <a:p>
            <a:r>
              <a:rPr lang="en-US" baseline="0" dirty="0" err="1" smtClean="0"/>
              <a:t>Source_addr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broadcast_id</a:t>
            </a:r>
            <a:r>
              <a:rPr lang="en-US" baseline="0" dirty="0" smtClean="0"/>
              <a:t> unique identifies the RREQ (AODV)</a:t>
            </a:r>
            <a:endParaRPr lang="el-GR" dirty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420F4-8684-4058-B21F-E2CE33C73C9E}" type="slidenum">
              <a:rPr lang="el-GR"/>
              <a:pPr/>
              <a:t>58</a:t>
            </a:fld>
            <a:endParaRPr lang="el-GR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Remember what happened when</a:t>
            </a:r>
            <a:r>
              <a:rPr lang="en-US" baseline="0" dirty="0" smtClean="0"/>
              <a:t> a node receives a RREQ that contains itself (DSR)</a:t>
            </a:r>
          </a:p>
          <a:p>
            <a:r>
              <a:rPr lang="en-US" baseline="0" dirty="0" err="1" smtClean="0"/>
              <a:t>Source_addr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broadcast_id</a:t>
            </a:r>
            <a:r>
              <a:rPr lang="en-US" baseline="0" dirty="0" smtClean="0"/>
              <a:t> unique identifies the RREQ (AODV)</a:t>
            </a:r>
            <a:endParaRPr lang="el-GR" dirty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420F4-8684-4058-B21F-E2CE33C73C9E}" type="slidenum">
              <a:rPr lang="el-GR"/>
              <a:pPr/>
              <a:t>59</a:t>
            </a:fld>
            <a:endParaRPr lang="el-GR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0" i="1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Average end-to-end delay of data packets </a:t>
            </a:r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— This includes all</a:t>
            </a: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possible delays caused by buffering during route discovery</a:t>
            </a: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latency, queuing at the interface queue, </a:t>
            </a:r>
            <a:r>
              <a:rPr lang="en-US" sz="1200" b="0" i="0" u="none" strike="noStrike" kern="1200" baseline="0" dirty="0" err="1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retran</a:t>
            </a:r>
            <a:endParaRPr lang="en-US" sz="1200" b="0" i="0" u="none" strike="noStrike" kern="1200" baseline="0" dirty="0" smtClean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“offered load” in the performance plots indicate the combined</a:t>
            </a:r>
          </a:p>
          <a:p>
            <a:r>
              <a:rPr lang="en-US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sending rate of all data sources</a:t>
            </a:r>
            <a:endParaRPr lang="el-G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C5C59E-389C-4F25-9B1D-ACDF65E6C63B}" type="slidenum">
              <a:rPr lang="el-GR"/>
              <a:pPr/>
              <a:t>6</a:t>
            </a:fld>
            <a:endParaRPr lang="el-GR" dirty="0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An</a:t>
            </a:r>
            <a:r>
              <a:rPr lang="en-US" baseline="0" dirty="0" smtClean="0"/>
              <a:t> real time example will be shown at the end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Explained the circles at the ad hoc</a:t>
            </a:r>
          </a:p>
          <a:p>
            <a:r>
              <a:rPr lang="en-US" baseline="0" dirty="0" smtClean="0"/>
              <a:t>Emphasize the existence of the Access Point</a:t>
            </a:r>
            <a:endParaRPr lang="el-GR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420F4-8684-4058-B21F-E2CE33C73C9E}" type="slidenum">
              <a:rPr lang="el-GR"/>
              <a:pPr/>
              <a:t>60</a:t>
            </a:fld>
            <a:endParaRPr lang="el-GR" dirty="0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DSR</a:t>
            </a:r>
            <a:r>
              <a:rPr lang="en-US" baseline="0" dirty="0" smtClean="0"/>
              <a:t> have less route requests -&gt; multiple routes &amp; </a:t>
            </a:r>
            <a:r>
              <a:rPr lang="en-US" sz="1200" dirty="0" smtClean="0">
                <a:latin typeface="Comic Sans MS" pitchFamily="64" charset="0"/>
              </a:rPr>
              <a:t>source and intermediate nodes can learn routes to other nodes on the route</a:t>
            </a:r>
          </a:p>
          <a:p>
            <a:r>
              <a:rPr lang="en-US" baseline="0" dirty="0" smtClean="0"/>
              <a:t>DSR have more route replies -&gt; multiple routes to the destination , AODV one route</a:t>
            </a:r>
          </a:p>
          <a:p>
            <a:r>
              <a:rPr lang="en-US" baseline="0" dirty="0" smtClean="0"/>
              <a:t>DSR have more route errors because of fresh &amp; stale and expired entries </a:t>
            </a:r>
            <a:endParaRPr lang="el-GR" dirty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420F4-8684-4058-B21F-E2CE33C73C9E}" type="slidenum">
              <a:rPr lang="el-GR"/>
              <a:pPr/>
              <a:t>61</a:t>
            </a:fld>
            <a:endParaRPr lang="el-GR"/>
          </a:p>
        </p:txBody>
      </p:sp>
      <p:sp>
        <p:nvSpPr>
          <p:cNvPr id="152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2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Remember what happened when</a:t>
            </a:r>
            <a:r>
              <a:rPr lang="en-US" baseline="0" dirty="0" smtClean="0"/>
              <a:t> a node receives a RREQ that contains itself (DSR)</a:t>
            </a:r>
          </a:p>
          <a:p>
            <a:r>
              <a:rPr lang="en-US" baseline="0" dirty="0" err="1" smtClean="0"/>
              <a:t>Source_addr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broadcast_id</a:t>
            </a:r>
            <a:r>
              <a:rPr lang="en-US" baseline="0" dirty="0" smtClean="0"/>
              <a:t> unique identifies the RREQ (AODV)</a:t>
            </a:r>
            <a:endParaRPr lang="el-G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8D962E-90BE-4223-B31A-1CB3DC4C8F27}" type="slidenum">
              <a:rPr lang="el-GR"/>
              <a:pPr/>
              <a:t>7</a:t>
            </a:fld>
            <a:endParaRPr lang="el-GR" dirty="0"/>
          </a:p>
        </p:txBody>
      </p:sp>
      <p:sp>
        <p:nvSpPr>
          <p:cNvPr id="138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C5C59E-389C-4F25-9B1D-ACDF65E6C63B}" type="slidenum">
              <a:rPr lang="el-GR"/>
              <a:pPr/>
              <a:t>8</a:t>
            </a:fld>
            <a:endParaRPr lang="el-GR" dirty="0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 dirty="0" smtClean="0"/>
              <a:t>Pro-active (table-driven) routing</a:t>
            </a:r>
            <a:endParaRPr lang="en-US" sz="1200" dirty="0" smtClean="0"/>
          </a:p>
          <a:p>
            <a:r>
              <a:rPr lang="en-US" sz="1200" dirty="0" smtClean="0"/>
              <a:t>This type of protocols maintains fresh lists of destinations and their routes by periodically distributing routing tables throughout the network. The main disadvantages of such algorithms are:</a:t>
            </a:r>
          </a:p>
          <a:p>
            <a:r>
              <a:rPr lang="en-US" sz="1200" dirty="0" smtClean="0"/>
              <a:t>Respective amount of data for maintenance.</a:t>
            </a:r>
          </a:p>
          <a:p>
            <a:r>
              <a:rPr lang="en-US" sz="1200" dirty="0" smtClean="0"/>
              <a:t>Slow reaction on restructuring and failures.</a:t>
            </a:r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200" b="1" dirty="0" smtClean="0"/>
              <a:t>Reactive (on-demand) routing</a:t>
            </a:r>
          </a:p>
          <a:p>
            <a:r>
              <a:rPr lang="en-US" sz="1200" dirty="0" smtClean="0"/>
              <a:t>This type of protocols finds a route on demand by flooding the network with Route Request packets. The main disadvantages of such algorithms are: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High latency time in route finding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Excessive flooding can lead to network clogging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C5C59E-389C-4F25-9B1D-ACDF65E6C63B}" type="slidenum">
              <a:rPr lang="el-GR"/>
              <a:pPr/>
              <a:t>9</a:t>
            </a:fld>
            <a:endParaRPr lang="el-GR" dirty="0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 dirty="0" smtClean="0"/>
              <a:t>Pro-active (table-driven) routing</a:t>
            </a:r>
            <a:endParaRPr lang="en-US" sz="1200" dirty="0" smtClean="0"/>
          </a:p>
          <a:p>
            <a:r>
              <a:rPr lang="en-US" sz="1200" dirty="0" smtClean="0"/>
              <a:t>This type of protocols maintains fresh lists of destinations and their routes by periodically distributing routing tables throughout the network. The main disadvantages of such algorithms are:</a:t>
            </a:r>
          </a:p>
          <a:p>
            <a:r>
              <a:rPr lang="en-US" sz="1200" dirty="0" smtClean="0"/>
              <a:t>Respective amount of data for maintenance.</a:t>
            </a:r>
          </a:p>
          <a:p>
            <a:r>
              <a:rPr lang="en-US" sz="1200" dirty="0" smtClean="0"/>
              <a:t>Slow reaction on restructuring and failures.</a:t>
            </a:r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200" b="1" dirty="0" smtClean="0"/>
              <a:t>Reactive (on-demand) routing</a:t>
            </a:r>
          </a:p>
          <a:p>
            <a:r>
              <a:rPr lang="en-US" sz="1200" dirty="0" smtClean="0"/>
              <a:t>This type of protocols finds a route on demand by flooding the network with Route Request packets. The main disadvantages of such algorithms are: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High latency time in route finding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Excessive flooding can lead to network clogging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6047" y="2348402"/>
            <a:ext cx="8568531" cy="162043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12094" y="4283818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7544-874B-449E-8292-0CB08537E736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108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6FCC2-09D2-4144-BD3B-C369A3BC07C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1684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057499" y="334236"/>
            <a:ext cx="2500906" cy="7109944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54785" y="334236"/>
            <a:ext cx="7334704" cy="71099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B3CF-F1FB-46BD-BD28-5370A11B68D5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1370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7D44AF3D-6E48-4265-8B73-8828065F133C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0287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A566-5A87-4EAA-94C0-2DE443D6B0FE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294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96300" y="4857794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96300" y="3204116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8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7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6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4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3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2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09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6F94-125D-46FD-B006-D0A70D30A85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361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54788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640603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92D7-3A97-40B1-B001-29B8833D63C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4762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68" indent="0">
              <a:buNone/>
              <a:defRPr sz="2200" b="1"/>
            </a:lvl2pPr>
            <a:lvl3pPr marL="1007734" indent="0">
              <a:buNone/>
              <a:defRPr sz="2000" b="1"/>
            </a:lvl3pPr>
            <a:lvl4pPr marL="1511602" indent="0">
              <a:buNone/>
              <a:defRPr sz="1800" b="1"/>
            </a:lvl4pPr>
            <a:lvl5pPr marL="2015468" indent="0">
              <a:buNone/>
              <a:defRPr sz="1800" b="1"/>
            </a:lvl5pPr>
            <a:lvl6pPr marL="2519335" indent="0">
              <a:buNone/>
              <a:defRPr sz="1800" b="1"/>
            </a:lvl6pPr>
            <a:lvl7pPr marL="3023201" indent="0">
              <a:buNone/>
              <a:defRPr sz="1800" b="1"/>
            </a:lvl7pPr>
            <a:lvl8pPr marL="3527069" indent="0">
              <a:buNone/>
              <a:defRPr sz="1800" b="1"/>
            </a:lvl8pPr>
            <a:lvl9pPr marL="4030936" indent="0">
              <a:buNone/>
              <a:defRPr sz="18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868" indent="0">
              <a:buNone/>
              <a:defRPr sz="2200" b="1"/>
            </a:lvl2pPr>
            <a:lvl3pPr marL="1007734" indent="0">
              <a:buNone/>
              <a:defRPr sz="2000" b="1"/>
            </a:lvl3pPr>
            <a:lvl4pPr marL="1511602" indent="0">
              <a:buNone/>
              <a:defRPr sz="1800" b="1"/>
            </a:lvl4pPr>
            <a:lvl5pPr marL="2015468" indent="0">
              <a:buNone/>
              <a:defRPr sz="1800" b="1"/>
            </a:lvl5pPr>
            <a:lvl6pPr marL="2519335" indent="0">
              <a:buNone/>
              <a:defRPr sz="1800" b="1"/>
            </a:lvl6pPr>
            <a:lvl7pPr marL="3023201" indent="0">
              <a:buNone/>
              <a:defRPr sz="1800" b="1"/>
            </a:lvl7pPr>
            <a:lvl8pPr marL="3527069" indent="0">
              <a:buNone/>
              <a:defRPr sz="1800" b="1"/>
            </a:lvl8pPr>
            <a:lvl9pPr marL="4030936" indent="0">
              <a:buNone/>
              <a:defRPr sz="18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968E-51DA-4FBF-AD5F-604C2109890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273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F8D7-5EAE-4489-AE43-1B2AA578B7A8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592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AE38-7C51-4D36-A524-EF0B14753FB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87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4034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41247" y="300990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04034" y="1581935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868" indent="0">
              <a:buNone/>
              <a:defRPr sz="1300"/>
            </a:lvl2pPr>
            <a:lvl3pPr marL="1007734" indent="0">
              <a:buNone/>
              <a:defRPr sz="1100"/>
            </a:lvl3pPr>
            <a:lvl4pPr marL="1511602" indent="0">
              <a:buNone/>
              <a:defRPr sz="1000"/>
            </a:lvl4pPr>
            <a:lvl5pPr marL="2015468" indent="0">
              <a:buNone/>
              <a:defRPr sz="1000"/>
            </a:lvl5pPr>
            <a:lvl6pPr marL="2519335" indent="0">
              <a:buNone/>
              <a:defRPr sz="1000"/>
            </a:lvl6pPr>
            <a:lvl7pPr marL="3023201" indent="0">
              <a:buNone/>
              <a:defRPr sz="1000"/>
            </a:lvl7pPr>
            <a:lvl8pPr marL="3527069" indent="0">
              <a:buNone/>
              <a:defRPr sz="1000"/>
            </a:lvl8pPr>
            <a:lvl9pPr marL="4030936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D02CB-0273-4BF8-90D6-76DF51A1A16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446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868" indent="0">
              <a:buNone/>
              <a:defRPr sz="3100"/>
            </a:lvl2pPr>
            <a:lvl3pPr marL="1007734" indent="0">
              <a:buNone/>
              <a:defRPr sz="2600"/>
            </a:lvl3pPr>
            <a:lvl4pPr marL="1511602" indent="0">
              <a:buNone/>
              <a:defRPr sz="2200"/>
            </a:lvl4pPr>
            <a:lvl5pPr marL="2015468" indent="0">
              <a:buNone/>
              <a:defRPr sz="2200"/>
            </a:lvl5pPr>
            <a:lvl6pPr marL="2519335" indent="0">
              <a:buNone/>
              <a:defRPr sz="2200"/>
            </a:lvl6pPr>
            <a:lvl7pPr marL="3023201" indent="0">
              <a:buNone/>
              <a:defRPr sz="2200"/>
            </a:lvl7pPr>
            <a:lvl8pPr marL="3527069" indent="0">
              <a:buNone/>
              <a:defRPr sz="2200"/>
            </a:lvl8pPr>
            <a:lvl9pPr marL="4030936" indent="0">
              <a:buNone/>
              <a:defRPr sz="22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868" indent="0">
              <a:buNone/>
              <a:defRPr sz="1300"/>
            </a:lvl2pPr>
            <a:lvl3pPr marL="1007734" indent="0">
              <a:buNone/>
              <a:defRPr sz="1100"/>
            </a:lvl3pPr>
            <a:lvl4pPr marL="1511602" indent="0">
              <a:buNone/>
              <a:defRPr sz="1000"/>
            </a:lvl4pPr>
            <a:lvl5pPr marL="2015468" indent="0">
              <a:buNone/>
              <a:defRPr sz="1000"/>
            </a:lvl5pPr>
            <a:lvl6pPr marL="2519335" indent="0">
              <a:buNone/>
              <a:defRPr sz="1000"/>
            </a:lvl6pPr>
            <a:lvl7pPr marL="3023201" indent="0">
              <a:buNone/>
              <a:defRPr sz="1000"/>
            </a:lvl7pPr>
            <a:lvl8pPr marL="3527069" indent="0">
              <a:buNone/>
              <a:defRPr sz="1000"/>
            </a:lvl8pPr>
            <a:lvl9pPr marL="4030936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B613-C6B4-4845-B9E6-118C2AE84E3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5016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72" tIns="50387" rIns="100772" bIns="50387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4031" y="1763927"/>
            <a:ext cx="9072563" cy="4989036"/>
          </a:xfrm>
          <a:prstGeom prst="rect">
            <a:avLst/>
          </a:prstGeom>
        </p:spPr>
        <p:txBody>
          <a:bodyPr vert="horz" lIns="100772" tIns="50387" rIns="100772" bIns="50387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504031" y="7006701"/>
            <a:ext cx="2352146" cy="402483"/>
          </a:xfrm>
          <a:prstGeom prst="rect">
            <a:avLst/>
          </a:prstGeom>
        </p:spPr>
        <p:txBody>
          <a:bodyPr vert="horz" lIns="100772" tIns="50387" rIns="100772" bIns="5038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444214" y="7006701"/>
            <a:ext cx="3192198" cy="402483"/>
          </a:xfrm>
          <a:prstGeom prst="rect">
            <a:avLst/>
          </a:prstGeom>
        </p:spPr>
        <p:txBody>
          <a:bodyPr vert="horz" lIns="100772" tIns="50387" rIns="100772" bIns="5038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7224448" y="7006701"/>
            <a:ext cx="2352146" cy="402483"/>
          </a:xfrm>
          <a:prstGeom prst="rect">
            <a:avLst/>
          </a:prstGeom>
        </p:spPr>
        <p:txBody>
          <a:bodyPr vert="horz" lIns="100772" tIns="50387" rIns="100772" bIns="5038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A5564-A521-4FE6-8118-D468C9A2918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653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ctr" defTabSz="100773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00" indent="-377900" algn="l" defTabSz="1007734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784" indent="-314916" algn="l" defTabSz="100773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669" indent="-251934" algn="l" defTabSz="100773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534" indent="-251934" algn="l" defTabSz="100773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402" indent="-251934" algn="l" defTabSz="100773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269" indent="-251934" algn="l" defTabSz="100773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136" indent="-251934" algn="l" defTabSz="100773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003" indent="-251934" algn="l" defTabSz="100773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2870" indent="-251934" algn="l" defTabSz="100773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868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734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602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468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335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201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069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0936" algn="l" defTabSz="10077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5425"/>
            <a:ext cx="10080625" cy="1414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Routing Protocols for Ad-Hoc Networks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2051645"/>
            <a:ext cx="10080625" cy="4891682"/>
          </a:xfrm>
          <a:ln/>
        </p:spPr>
        <p:txBody>
          <a:bodyPr>
            <a:normAutofit fontScale="70000" lnSpcReduction="20000"/>
          </a:bodyPr>
          <a:lstStyle/>
          <a:p>
            <a:pPr marL="0" lvl="0" indent="0">
              <a:spcAft>
                <a:spcPts val="0"/>
              </a:spcAft>
              <a:buNone/>
            </a:pPr>
            <a:endParaRPr lang="en-US" sz="5100" dirty="0" smtClean="0">
              <a:solidFill>
                <a:schemeClr val="bg1">
                  <a:lumMod val="65000"/>
                </a:schemeClr>
              </a:solidFill>
              <a:latin typeface="Comic Sans MS" pitchFamily="66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US" sz="51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Ad-hoc </a:t>
            </a:r>
            <a:r>
              <a:rPr lang="en-US" sz="5100" dirty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On-Demand Distance Vector </a:t>
            </a:r>
            <a:r>
              <a:rPr lang="en-US" sz="51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Routing</a:t>
            </a:r>
            <a:endParaRPr lang="el-GR" sz="5100" dirty="0" smtClean="0">
              <a:solidFill>
                <a:schemeClr val="bg1">
                  <a:lumMod val="65000"/>
                </a:schemeClr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51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				&amp;</a:t>
            </a:r>
          </a:p>
          <a:p>
            <a:pPr marL="0" indent="0">
              <a:buNone/>
            </a:pPr>
            <a:r>
              <a:rPr lang="en-US" sz="51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DSR</a:t>
            </a:r>
            <a:r>
              <a:rPr lang="en-US" sz="5100" dirty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: The Dynamic Source Routing </a:t>
            </a:r>
            <a:r>
              <a:rPr lang="en-US" sz="51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Protocol for</a:t>
            </a:r>
            <a:r>
              <a:rPr lang="el-GR" sz="51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 </a:t>
            </a:r>
            <a:r>
              <a:rPr lang="en-US" sz="51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Multi-Hop </a:t>
            </a:r>
            <a:r>
              <a:rPr lang="en-US" sz="5100" dirty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Wireless Ad Hoc Networks</a:t>
            </a:r>
            <a:endParaRPr lang="el-GR" sz="5100" dirty="0">
              <a:solidFill>
                <a:schemeClr val="bg1">
                  <a:lumMod val="65000"/>
                </a:schemeClr>
              </a:solidFill>
              <a:latin typeface="Comic Sans MS" pitchFamily="66" charset="0"/>
            </a:endParaRPr>
          </a:p>
          <a:p>
            <a:pPr marL="0" lvl="0" indent="0" algn="ctr">
              <a:spcAft>
                <a:spcPts val="0"/>
              </a:spcAft>
              <a:buNone/>
            </a:pPr>
            <a:endParaRPr lang="el-GR" sz="5900" dirty="0">
              <a:solidFill>
                <a:schemeClr val="bg1">
                  <a:lumMod val="65000"/>
                </a:schemeClr>
              </a:solidFill>
              <a:latin typeface="Comic Sans MS" pitchFamily="66" charset="0"/>
            </a:endParaRPr>
          </a:p>
          <a:p>
            <a:pPr marL="0" lvl="0" indent="0" algn="ctr">
              <a:spcAft>
                <a:spcPts val="0"/>
              </a:spcAft>
              <a:buNone/>
            </a:pPr>
            <a:endParaRPr lang="el-GR" sz="5900" dirty="0">
              <a:solidFill>
                <a:schemeClr val="bg1">
                  <a:lumMod val="65000"/>
                </a:schemeClr>
              </a:solidFill>
              <a:latin typeface="Comic Sans MS" pitchFamily="66" charset="0"/>
            </a:endParaRPr>
          </a:p>
          <a:p>
            <a:pPr marL="0" lvl="0" indent="0" algn="ctr">
              <a:spcAft>
                <a:spcPts val="0"/>
              </a:spcAft>
              <a:buNone/>
            </a:pPr>
            <a:r>
              <a:rPr lang="el-GR" sz="4500" dirty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November 2011,</a:t>
            </a:r>
          </a:p>
          <a:p>
            <a:pPr marL="0" lvl="0" indent="0" algn="ctr">
              <a:spcAft>
                <a:spcPts val="0"/>
              </a:spcAft>
              <a:buNone/>
            </a:pPr>
            <a:r>
              <a:rPr lang="el-GR" sz="4500" dirty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Giorgos </a:t>
            </a:r>
            <a:r>
              <a:rPr lang="el-GR" sz="45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Papadakis</a:t>
            </a:r>
            <a:r>
              <a:rPr lang="en-US" sz="450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  &amp;  Manolis</a:t>
            </a:r>
            <a:r>
              <a:rPr lang="en-US" sz="45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 </a:t>
            </a:r>
            <a:r>
              <a:rPr lang="en-US" sz="4500" dirty="0" err="1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Surligas</a:t>
            </a:r>
            <a:endParaRPr lang="el-GR" sz="4500" dirty="0">
              <a:solidFill>
                <a:schemeClr val="bg1">
                  <a:lumMod val="6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331565"/>
            <a:ext cx="9936857" cy="622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routing algorithms</a:t>
            </a:r>
            <a:endParaRPr lang="el-GR" sz="28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Ad-Hoc on-demand Distance Vector Routing (AODV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)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General info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latin typeface="Comic Sans MS" pitchFamily="64" charset="0"/>
              </a:rPr>
              <a:t>Path Discovery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Path Maintenance</a:t>
            </a:r>
            <a:endParaRPr lang="en-US" sz="2800" b="1" dirty="0">
              <a:latin typeface="Comic Sans MS" pitchFamily="64" charset="0"/>
            </a:endParaRP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Local Connectivity Maintenance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Conclusion</a:t>
            </a:r>
            <a:endParaRPr lang="en-US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Dynamic Source Routing (DSR)</a:t>
            </a: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15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536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General info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60363" y="1619250"/>
            <a:ext cx="9180512" cy="553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Reactive algorithms like AODV create </a:t>
            </a:r>
            <a:r>
              <a:rPr lang="en-US" sz="2800" dirty="0">
                <a:latin typeface="Comic Sans MS" pitchFamily="64" charset="0"/>
              </a:rPr>
              <a:t>routes on-demand. They must however, reduce as much as possible the acquisition </a:t>
            </a:r>
            <a:r>
              <a:rPr lang="en-US" sz="2800" dirty="0" smtClean="0">
                <a:latin typeface="Comic Sans MS" pitchFamily="64" charset="0"/>
              </a:rPr>
              <a:t>time</a:t>
            </a:r>
            <a:endParaRPr lang="en-US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We could largely eliminate the need of periodically system-wide </a:t>
            </a:r>
            <a:r>
              <a:rPr lang="en-US" sz="2800" dirty="0" smtClean="0">
                <a:latin typeface="Comic Sans MS" pitchFamily="64" charset="0"/>
              </a:rPr>
              <a:t>broadcasts</a:t>
            </a:r>
            <a:endParaRPr lang="en-US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AODV uses symmetric links between neighboring nodes. It does not attempt to follow paths between nodes when one of the nodes can not hear the other </a:t>
            </a:r>
            <a:r>
              <a:rPr lang="en-US" sz="2800" dirty="0" smtClean="0">
                <a:latin typeface="Comic Sans MS" pitchFamily="64" charset="0"/>
              </a:rPr>
              <a:t>one </a:t>
            </a:r>
            <a:endParaRPr lang="en-US" sz="28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General info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60362" y="1619249"/>
            <a:ext cx="9504485" cy="5616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800" b="1" dirty="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Nodes that have not participate yet in any packet exchange (inactive nodes), they do not maintain routing information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800" dirty="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They do not participate in any periodic routing table exchanges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General info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60363" y="1800225"/>
            <a:ext cx="9180512" cy="5291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Each node can become aware of other nodes in its </a:t>
            </a:r>
            <a:r>
              <a:rPr lang="en-US" sz="2800" dirty="0">
                <a:latin typeface="Comic Sans MS" pitchFamily="64" charset="0"/>
              </a:rPr>
              <a:t>neighborhood </a:t>
            </a:r>
            <a:r>
              <a:rPr lang="en-US" sz="2800" dirty="0" smtClean="0">
                <a:latin typeface="Comic Sans MS" pitchFamily="64" charset="0"/>
              </a:rPr>
              <a:t>by using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4" charset="0"/>
              </a:rPr>
              <a:t>local </a:t>
            </a:r>
            <a:r>
              <a:rPr lang="en-US" sz="2800" dirty="0" smtClean="0">
                <a:latin typeface="Comic Sans MS" pitchFamily="64" charset="0"/>
              </a:rPr>
              <a:t>broadcasts known as hello messages</a:t>
            </a:r>
          </a:p>
          <a:p>
            <a:pPr>
              <a:lnSpc>
                <a:spcPct val="116000"/>
              </a:lnSpc>
              <a:buSzPct val="45000"/>
            </a:pPr>
            <a:endParaRPr lang="en-US" sz="2800" dirty="0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800" dirty="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neighbor routing tables organized to :</a:t>
            </a:r>
          </a:p>
          <a:p>
            <a:pPr marL="1257300" lvl="1" indent="-514350">
              <a:lnSpc>
                <a:spcPct val="116000"/>
              </a:lnSpc>
              <a:buSzPct val="45000"/>
              <a:buFont typeface="+mj-lt"/>
              <a:buAutoNum type="arabicPeriod"/>
            </a:pPr>
            <a:r>
              <a:rPr lang="en-US" sz="2800" dirty="0" smtClean="0">
                <a:latin typeface="Comic Sans MS" pitchFamily="64" charset="0"/>
              </a:rPr>
              <a:t>optimize response time to local movements</a:t>
            </a:r>
          </a:p>
          <a:p>
            <a:pPr marL="1257300" lvl="1" indent="-514350">
              <a:lnSpc>
                <a:spcPct val="116000"/>
              </a:lnSpc>
              <a:buSzPct val="45000"/>
              <a:buFont typeface="+mj-lt"/>
              <a:buAutoNum type="arabicPeriod"/>
            </a:pPr>
            <a:r>
              <a:rPr lang="en-US" sz="2800" dirty="0" smtClean="0">
                <a:latin typeface="Comic Sans MS" pitchFamily="64" charset="0"/>
              </a:rPr>
              <a:t>provide quick response time for new routes requests</a:t>
            </a:r>
            <a:endParaRPr lang="en-US" sz="28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General info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60363" y="1439863"/>
            <a:ext cx="9180512" cy="589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dirty="0" smtClean="0">
                <a:latin typeface="Comic Sans MS" pitchFamily="64" charset="0"/>
              </a:rPr>
              <a:t>AODV main features:</a:t>
            </a: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B</a:t>
            </a:r>
            <a:r>
              <a:rPr lang="en-US" sz="2800" dirty="0" smtClean="0">
                <a:latin typeface="Comic Sans MS" pitchFamily="64" charset="0"/>
              </a:rPr>
              <a:t>roadcast </a:t>
            </a:r>
            <a:r>
              <a:rPr lang="en-US" sz="2800" dirty="0">
                <a:latin typeface="Comic Sans MS" pitchFamily="64" charset="0"/>
              </a:rPr>
              <a:t>route discovery mechanism</a:t>
            </a: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Bandwidth efficiently (small header information)</a:t>
            </a: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Responsive to changes in network topology</a:t>
            </a: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Loop free routing</a:t>
            </a:r>
          </a:p>
          <a:p>
            <a:pPr>
              <a:lnSpc>
                <a:spcPct val="116000"/>
              </a:lnSpc>
              <a:buSzPct val="45000"/>
            </a:pPr>
            <a:endParaRPr lang="el-GR" sz="28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331565"/>
            <a:ext cx="9936857" cy="622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routing algorithms</a:t>
            </a:r>
            <a:endParaRPr lang="el-GR" sz="28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Ad-Hoc on-demand Distance Vector Routing (AODV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)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General info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Path Discovery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Path Maintenance</a:t>
            </a:r>
            <a:endParaRPr lang="en-US" sz="2800" b="1" dirty="0">
              <a:latin typeface="Comic Sans MS" pitchFamily="64" charset="0"/>
            </a:endParaRP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Local Connectivity Maintenance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Conclusion</a:t>
            </a:r>
            <a:endParaRPr lang="en-US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Dynamic Source Routing (DSR)</a:t>
            </a: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15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9446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Path Discovery 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60363" y="1553095"/>
            <a:ext cx="9180512" cy="589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Initiated when a source node needs to communicate with another node for which it has no routing info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800" dirty="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Every node maintains  two counters:</a:t>
            </a:r>
          </a:p>
          <a:p>
            <a:pPr marL="1200150" lvl="1" indent="-457200">
              <a:lnSpc>
                <a:spcPct val="116000"/>
              </a:lnSpc>
              <a:buSzPct val="45000"/>
              <a:buFont typeface="Wingdings" pitchFamily="2" charset="2"/>
              <a:buChar char="Ø"/>
            </a:pPr>
            <a:r>
              <a:rPr lang="en-US" sz="2800" dirty="0" smtClean="0">
                <a:latin typeface="Comic Sans MS" pitchFamily="64" charset="0"/>
              </a:rPr>
              <a:t>node_sequence_number</a:t>
            </a:r>
          </a:p>
          <a:p>
            <a:pPr marL="1200150" lvl="1" indent="-457200">
              <a:lnSpc>
                <a:spcPct val="116000"/>
              </a:lnSpc>
              <a:buSzPct val="45000"/>
              <a:buFont typeface="Wingdings" pitchFamily="2" charset="2"/>
              <a:buChar char="Ø"/>
            </a:pPr>
            <a:r>
              <a:rPr lang="en-US" sz="2800" dirty="0" smtClean="0">
                <a:latin typeface="Comic Sans MS" pitchFamily="64" charset="0"/>
              </a:rPr>
              <a:t>broadcast_id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600" dirty="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The source node broadcast to the neighbors a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4" charset="0"/>
              </a:rPr>
              <a:t>route request packet </a:t>
            </a:r>
            <a:r>
              <a:rPr lang="en-US" sz="2800" dirty="0" smtClean="0">
                <a:latin typeface="Comic Sans MS" pitchFamily="64" charset="0"/>
              </a:rPr>
              <a:t>(called RREQ)</a:t>
            </a: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6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Path Discovery 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79388" y="1439863"/>
            <a:ext cx="9899650" cy="638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la-Latn" sz="2800" dirty="0">
                <a:latin typeface="Comic Sans MS" pitchFamily="64" charset="0"/>
              </a:rPr>
              <a:t>RREQ </a:t>
            </a:r>
            <a:r>
              <a:rPr lang="la-Latn" sz="2800" dirty="0" smtClean="0">
                <a:latin typeface="Comic Sans MS" pitchFamily="64" charset="0"/>
              </a:rPr>
              <a:t>str</a:t>
            </a:r>
            <a:r>
              <a:rPr lang="en-US" sz="2800" dirty="0" smtClean="0">
                <a:latin typeface="Comic Sans MS" pitchFamily="64" charset="0"/>
              </a:rPr>
              <a:t>u</a:t>
            </a:r>
            <a:r>
              <a:rPr lang="la-Latn" sz="2800" dirty="0" smtClean="0">
                <a:latin typeface="Comic Sans MS" pitchFamily="64" charset="0"/>
              </a:rPr>
              <a:t>cture</a:t>
            </a:r>
            <a:endParaRPr lang="la-Latn" sz="2800" dirty="0">
              <a:latin typeface="Comic Sans MS" pitchFamily="64" charset="0"/>
            </a:endParaRPr>
          </a:p>
          <a:p>
            <a:pPr algn="ctr">
              <a:lnSpc>
                <a:spcPct val="116000"/>
              </a:lnSpc>
              <a:buSzPct val="45000"/>
            </a:pPr>
            <a:r>
              <a:rPr lang="el-GR" sz="2600" dirty="0">
                <a:latin typeface="Comic Sans MS" pitchFamily="64" charset="0"/>
              </a:rPr>
              <a:t>&lt;src_addr, src_sequence_#, broadcast_id, dest_addr, dest_sequence_#, </a:t>
            </a:r>
            <a:r>
              <a:rPr lang="el-GR" sz="2600" dirty="0" err="1">
                <a:latin typeface="Comic Sans MS" pitchFamily="64" charset="0"/>
              </a:rPr>
              <a:t>hop_cnt</a:t>
            </a:r>
            <a:r>
              <a:rPr lang="el-GR" sz="2600" dirty="0" smtClean="0">
                <a:latin typeface="Comic Sans MS" pitchFamily="64" charset="0"/>
              </a:rPr>
              <a:t>&gt;</a:t>
            </a:r>
            <a:endParaRPr lang="el-GR" sz="26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  <a:latin typeface="Comic Sans MS" pitchFamily="64" charset="0"/>
              </a:rPr>
              <a:t>src_addr</a:t>
            </a:r>
            <a:r>
              <a:rPr lang="en-US" sz="2800" dirty="0">
                <a:latin typeface="Comic Sans MS" pitchFamily="64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Comic Sans MS" pitchFamily="64" charset="0"/>
              </a:rPr>
              <a:t>broadcast_id </a:t>
            </a:r>
            <a:r>
              <a:rPr lang="en-US" sz="2800" dirty="0">
                <a:latin typeface="Comic Sans MS" pitchFamily="64" charset="0"/>
              </a:rPr>
              <a:t>uniquely identifies a RREQ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broadcast_id is incremented whenever source node issues a RREQ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Each neighbor either satisfy the RREQ, by sending back a routing reply (RREP), or rebroadcast the RREQ to its own neighbors after increasing the hop_count by one.</a:t>
            </a:r>
          </a:p>
          <a:p>
            <a:pPr algn="ctr">
              <a:lnSpc>
                <a:spcPct val="116000"/>
              </a:lnSpc>
              <a:buSzPct val="45000"/>
              <a:buFont typeface="Wingdings" charset="2"/>
              <a:buNone/>
            </a:pPr>
            <a:endParaRPr lang="el-GR" sz="26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Path Discovery 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79388" y="1439863"/>
            <a:ext cx="9359900" cy="599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If a node receives a RREQ that has the same &lt;</a:t>
            </a:r>
            <a:r>
              <a:rPr lang="en-US" sz="2800" dirty="0" err="1" smtClean="0">
                <a:latin typeface="Comic Sans MS" pitchFamily="64" charset="0"/>
              </a:rPr>
              <a:t>src_addr</a:t>
            </a:r>
            <a:r>
              <a:rPr lang="en-US" sz="2800" dirty="0" smtClean="0">
                <a:latin typeface="Comic Sans MS" pitchFamily="64" charset="0"/>
              </a:rPr>
              <a:t>, </a:t>
            </a:r>
            <a:r>
              <a:rPr lang="en-US" sz="2800" dirty="0" err="1" smtClean="0">
                <a:latin typeface="Comic Sans MS" pitchFamily="64" charset="0"/>
              </a:rPr>
              <a:t>broadcast_id</a:t>
            </a:r>
            <a:r>
              <a:rPr lang="en-US" sz="2800" dirty="0" smtClean="0">
                <a:latin typeface="Comic Sans MS" pitchFamily="64" charset="0"/>
              </a:rPr>
              <a:t>&gt; with a previous RREQ it drops it immediately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800" dirty="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If a node cannot satisfy the RREQ, stores:</a:t>
            </a:r>
          </a:p>
          <a:p>
            <a:pPr marL="1200150" lvl="1" indent="-457200">
              <a:lnSpc>
                <a:spcPct val="116000"/>
              </a:lnSpc>
              <a:buSzPct val="45000"/>
              <a:buFont typeface="Wingdings" pitchFamily="2" charset="2"/>
              <a:buChar char="Ø"/>
            </a:pPr>
            <a:r>
              <a:rPr lang="en-US" sz="2800" dirty="0" smtClean="0">
                <a:latin typeface="Comic Sans MS" pitchFamily="64" charset="0"/>
              </a:rPr>
              <a:t>Destination IP</a:t>
            </a:r>
          </a:p>
          <a:p>
            <a:pPr marL="1200150" lvl="1" indent="-457200">
              <a:lnSpc>
                <a:spcPct val="116000"/>
              </a:lnSpc>
              <a:buSzPct val="45000"/>
              <a:buFont typeface="Wingdings" pitchFamily="2" charset="2"/>
              <a:buChar char="Ø"/>
            </a:pPr>
            <a:r>
              <a:rPr lang="en-US" sz="2800" dirty="0" smtClean="0">
                <a:latin typeface="Comic Sans MS" pitchFamily="64" charset="0"/>
              </a:rPr>
              <a:t>Source IP</a:t>
            </a:r>
          </a:p>
          <a:p>
            <a:pPr marL="1200150" lvl="1" indent="-457200">
              <a:lnSpc>
                <a:spcPct val="116000"/>
              </a:lnSpc>
              <a:buSzPct val="45000"/>
              <a:buFont typeface="Wingdings" pitchFamily="2" charset="2"/>
              <a:buChar char="Ø"/>
            </a:pPr>
            <a:r>
              <a:rPr lang="en-US" sz="2800" dirty="0" smtClean="0">
                <a:latin typeface="Comic Sans MS" pitchFamily="64" charset="0"/>
              </a:rPr>
              <a:t>broadcast_id</a:t>
            </a:r>
          </a:p>
          <a:p>
            <a:pPr marL="1200150" lvl="1" indent="-457200">
              <a:lnSpc>
                <a:spcPct val="116000"/>
              </a:lnSpc>
              <a:buSzPct val="45000"/>
              <a:buFont typeface="Wingdings" pitchFamily="2" charset="2"/>
              <a:buChar char="Ø"/>
            </a:pPr>
            <a:r>
              <a:rPr lang="en-US" sz="2800" dirty="0" smtClean="0">
                <a:latin typeface="Comic Sans MS" pitchFamily="64" charset="0"/>
              </a:rPr>
              <a:t>Expiration time (used for reverse path process)</a:t>
            </a:r>
          </a:p>
          <a:p>
            <a:pPr marL="1200150" lvl="1" indent="-457200">
              <a:lnSpc>
                <a:spcPct val="116000"/>
              </a:lnSpc>
              <a:buSzPct val="45000"/>
              <a:buFont typeface="Wingdings" pitchFamily="2" charset="2"/>
              <a:buChar char="Ø"/>
            </a:pPr>
            <a:r>
              <a:rPr lang="en-US" sz="2800" dirty="0" smtClean="0">
                <a:latin typeface="Comic Sans MS" pitchFamily="64" charset="0"/>
              </a:rPr>
              <a:t>src_sequence_#</a:t>
            </a:r>
          </a:p>
          <a:p>
            <a:pPr>
              <a:lnSpc>
                <a:spcPct val="116000"/>
              </a:lnSpc>
              <a:buClrTx/>
              <a:buSzTx/>
              <a:buFontTx/>
              <a:buNone/>
            </a:pPr>
            <a:endParaRPr lang="en-US" sz="2800" dirty="0" smtClean="0">
              <a:latin typeface="Comic Sans MS" pitchFamily="64" charset="0"/>
            </a:endParaRPr>
          </a:p>
          <a:p>
            <a:pPr algn="ctr"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6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Path Discovery 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79388" y="1439863"/>
            <a:ext cx="9359900" cy="589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Font typeface="Times New Roman" pitchFamily="16" charset="0"/>
              <a:buAutoNum type="arabicPeriod"/>
            </a:pPr>
            <a:r>
              <a:rPr lang="el-GR" sz="2800" dirty="0">
                <a:latin typeface="Comic Sans MS" pitchFamily="64" charset="0"/>
              </a:rPr>
              <a:t> </a:t>
            </a:r>
            <a:r>
              <a:rPr lang="el-GR" sz="2800" b="1" u="sng" dirty="0">
                <a:latin typeface="Comic Sans MS" pitchFamily="64" charset="0"/>
              </a:rPr>
              <a:t>Reverse Path Setup</a:t>
            </a:r>
          </a:p>
          <a:p>
            <a:pPr>
              <a:lnSpc>
                <a:spcPct val="116000"/>
              </a:lnSpc>
            </a:pPr>
            <a:endParaRPr lang="el-GR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l-GR" sz="2800" dirty="0">
                <a:latin typeface="Comic Sans MS" pitchFamily="64" charset="0"/>
              </a:rPr>
              <a:t> In each RREQ there are:</a:t>
            </a:r>
          </a:p>
          <a:p>
            <a:pPr marL="1200150" lvl="1" indent="-457200">
              <a:lnSpc>
                <a:spcPct val="116000"/>
              </a:lnSpc>
              <a:buSzPct val="45000"/>
              <a:buFont typeface="Wingdings" pitchFamily="2" charset="2"/>
              <a:buChar char="Ø"/>
            </a:pPr>
            <a:r>
              <a:rPr lang="el-GR" sz="2800" dirty="0">
                <a:latin typeface="Comic Sans MS" pitchFamily="64" charset="0"/>
              </a:rPr>
              <a:t>src_sequence_#</a:t>
            </a:r>
          </a:p>
          <a:p>
            <a:pPr marL="1200150" lvl="1" indent="-457200">
              <a:lnSpc>
                <a:spcPct val="116000"/>
              </a:lnSpc>
              <a:buSzPct val="45000"/>
              <a:buFont typeface="Wingdings" pitchFamily="2" charset="2"/>
              <a:buChar char="Ø"/>
            </a:pPr>
            <a:r>
              <a:rPr lang="el-GR" sz="2800" dirty="0">
                <a:latin typeface="Comic Sans MS" pitchFamily="64" charset="0"/>
              </a:rPr>
              <a:t>the last dest_sequence_#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src_sequence_# used to maintain freshness information about the reverse route to the source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dest_sequnece_# indicates how fresh a route must be, before it can be accepted by the </a:t>
            </a:r>
            <a:r>
              <a:rPr lang="en-US" sz="2800" dirty="0" smtClean="0">
                <a:latin typeface="Comic Sans MS" pitchFamily="64" charset="0"/>
              </a:rPr>
              <a:t>source</a:t>
            </a:r>
            <a:endParaRPr lang="en-US" sz="28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619250"/>
            <a:ext cx="9936857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Ad-hoc routing algorithms</a:t>
            </a: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Ad-Hoc on-demand Distance Vector Routing (AODV)</a:t>
            </a: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Dynamic Source Routing (DSR)</a:t>
            </a: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20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511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Path Discovery 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" y="1439863"/>
            <a:ext cx="10080624" cy="603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Font typeface="Times New Roman" pitchFamily="16" charset="0"/>
              <a:buAutoNum type="arabicPeriod"/>
            </a:pPr>
            <a:r>
              <a:rPr lang="en-US" sz="2800" b="1" u="sng" dirty="0" smtClean="0">
                <a:latin typeface="Comic Sans MS" pitchFamily="64" charset="0"/>
              </a:rPr>
              <a:t>Reverse Path Setup</a:t>
            </a:r>
            <a:r>
              <a:rPr lang="en-US" sz="2800" dirty="0" smtClean="0">
                <a:latin typeface="Comic Sans MS" pitchFamily="64" charset="0"/>
              </a:rPr>
              <a:t> (continue)</a:t>
            </a: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800" dirty="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 As RREQ travels from source to many destinations, it automatically sets up the reverse path, from </a:t>
            </a:r>
            <a:r>
              <a:rPr lang="en-US" sz="2800" u="sng" dirty="0" smtClean="0">
                <a:latin typeface="Comic Sans MS" pitchFamily="64" charset="0"/>
              </a:rPr>
              <a:t>all</a:t>
            </a:r>
            <a:r>
              <a:rPr lang="en-US" sz="2800" dirty="0" smtClean="0">
                <a:latin typeface="Comic Sans MS" pitchFamily="64" charset="0"/>
              </a:rPr>
              <a:t> nodes back to the source.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800" dirty="0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r>
              <a:rPr lang="en-US" sz="2800" dirty="0" smtClean="0">
                <a:latin typeface="Comic Sans MS" pitchFamily="64" charset="0"/>
              </a:rPr>
              <a:t>But how does it work?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400" dirty="0" smtClean="0">
                <a:latin typeface="Comic Sans MS" pitchFamily="64" charset="0"/>
              </a:rPr>
              <a:t>Each node records the address of the neighbor from which it received the </a:t>
            </a:r>
            <a:r>
              <a:rPr lang="en-US" sz="2400" u="sng" dirty="0" smtClean="0">
                <a:latin typeface="Comic Sans MS" pitchFamily="64" charset="0"/>
              </a:rPr>
              <a:t>first</a:t>
            </a:r>
            <a:r>
              <a:rPr lang="en-US" sz="2400" dirty="0" smtClean="0">
                <a:latin typeface="Comic Sans MS" pitchFamily="64" charset="0"/>
              </a:rPr>
              <a:t> copy of the RREQ</a:t>
            </a:r>
          </a:p>
          <a:p>
            <a:pPr>
              <a:lnSpc>
                <a:spcPct val="116000"/>
              </a:lnSpc>
              <a:buSzPct val="45000"/>
            </a:pPr>
            <a:endParaRPr lang="en-US" sz="2400" dirty="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400" dirty="0" smtClean="0">
                <a:latin typeface="Comic Sans MS" pitchFamily="64" charset="0"/>
              </a:rPr>
              <a:t>These entries are maintained for at least enough time, for the RREQ to traverse the network and produce a reply</a:t>
            </a:r>
            <a:endParaRPr lang="en-US" sz="24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Path Discovery 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79388" y="1439863"/>
            <a:ext cx="9359900" cy="589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Font typeface="Times New Roman" pitchFamily="16" charset="0"/>
              <a:buAutoNum type="arabicPeriod"/>
            </a:pPr>
            <a:r>
              <a:rPr lang="el-GR" sz="2800" b="1" u="sng" dirty="0">
                <a:latin typeface="Comic Sans MS" pitchFamily="64" charset="0"/>
              </a:rPr>
              <a:t>Reverse Path Setup</a:t>
            </a:r>
            <a:r>
              <a:rPr lang="el-GR" sz="2800" dirty="0">
                <a:latin typeface="Comic Sans MS" pitchFamily="64" charset="0"/>
              </a:rPr>
              <a:t> (continue)</a:t>
            </a: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l-GR" sz="28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l-GR" sz="2800" dirty="0">
              <a:latin typeface="Comic Sans MS" pitchFamily="64" charset="0"/>
            </a:endParaRPr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4679950" y="611981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3060700" y="3240088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b="1" dirty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2160588" y="41402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3419475" y="558006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 flipH="1">
            <a:off x="1800225" y="5400675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2339975" y="6480175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b="1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4140200" y="467995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V</a:t>
            </a:r>
          </a:p>
        </p:txBody>
      </p:sp>
      <p:cxnSp>
        <p:nvCxnSpPr>
          <p:cNvPr id="24586" name="AutoShape 10"/>
          <p:cNvCxnSpPr>
            <a:cxnSpLocks noChangeShapeType="1"/>
            <a:stCxn id="24582" idx="3"/>
            <a:endCxn id="24584" idx="7"/>
          </p:cNvCxnSpPr>
          <p:nvPr/>
        </p:nvCxnSpPr>
        <p:spPr bwMode="auto">
          <a:xfrm flipH="1">
            <a:off x="2647950" y="5888038"/>
            <a:ext cx="825500" cy="646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587" name="AutoShape 11"/>
          <p:cNvCxnSpPr>
            <a:cxnSpLocks noChangeShapeType="1"/>
            <a:stCxn id="24582" idx="5"/>
            <a:endCxn id="24579" idx="1"/>
          </p:cNvCxnSpPr>
          <p:nvPr/>
        </p:nvCxnSpPr>
        <p:spPr bwMode="auto">
          <a:xfrm>
            <a:off x="3727450" y="5888038"/>
            <a:ext cx="1004888" cy="285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588" name="AutoShape 12"/>
          <p:cNvCxnSpPr>
            <a:cxnSpLocks noChangeShapeType="1"/>
            <a:stCxn id="24582" idx="7"/>
            <a:endCxn id="24585" idx="3"/>
          </p:cNvCxnSpPr>
          <p:nvPr/>
        </p:nvCxnSpPr>
        <p:spPr bwMode="auto">
          <a:xfrm flipV="1">
            <a:off x="3727450" y="4987925"/>
            <a:ext cx="465138" cy="644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589" name="AutoShape 13"/>
          <p:cNvCxnSpPr>
            <a:cxnSpLocks noChangeShapeType="1"/>
            <a:stCxn id="24584" idx="0"/>
            <a:endCxn id="24583" idx="3"/>
          </p:cNvCxnSpPr>
          <p:nvPr/>
        </p:nvCxnSpPr>
        <p:spPr bwMode="auto">
          <a:xfrm flipH="1" flipV="1">
            <a:off x="2108200" y="5707063"/>
            <a:ext cx="411163" cy="771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590" name="AutoShape 14"/>
          <p:cNvCxnSpPr>
            <a:cxnSpLocks noChangeShapeType="1"/>
            <a:stCxn id="24583" idx="0"/>
            <a:endCxn id="24581" idx="4"/>
          </p:cNvCxnSpPr>
          <p:nvPr/>
        </p:nvCxnSpPr>
        <p:spPr bwMode="auto">
          <a:xfrm flipV="1">
            <a:off x="1979613" y="4500563"/>
            <a:ext cx="360362" cy="900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591" name="AutoShape 15"/>
          <p:cNvCxnSpPr>
            <a:cxnSpLocks noChangeShapeType="1"/>
            <a:stCxn id="24581" idx="7"/>
            <a:endCxn id="24580" idx="3"/>
          </p:cNvCxnSpPr>
          <p:nvPr/>
        </p:nvCxnSpPr>
        <p:spPr bwMode="auto">
          <a:xfrm flipV="1">
            <a:off x="2466975" y="3548063"/>
            <a:ext cx="646113" cy="644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4592" name="AutoShape 16"/>
          <p:cNvSpPr>
            <a:spLocks noChangeArrowheads="1"/>
          </p:cNvSpPr>
          <p:nvPr/>
        </p:nvSpPr>
        <p:spPr bwMode="auto">
          <a:xfrm>
            <a:off x="5400675" y="2339975"/>
            <a:ext cx="4500563" cy="1800225"/>
          </a:xfrm>
          <a:prstGeom prst="wedgeRectCallout">
            <a:avLst>
              <a:gd name="adj1" fmla="val -54245"/>
              <a:gd name="adj2" fmla="val 87449"/>
            </a:avLst>
          </a:prstGeom>
          <a:solidFill>
            <a:srgbClr val="BDDD8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4593" name="Oval 17"/>
          <p:cNvSpPr>
            <a:spLocks noChangeArrowheads="1"/>
          </p:cNvSpPr>
          <p:nvPr/>
        </p:nvSpPr>
        <p:spPr bwMode="auto">
          <a:xfrm>
            <a:off x="5759450" y="251936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5759450" y="306070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24595" name="Oval 19"/>
          <p:cNvSpPr>
            <a:spLocks noChangeArrowheads="1"/>
          </p:cNvSpPr>
          <p:nvPr/>
        </p:nvSpPr>
        <p:spPr bwMode="auto">
          <a:xfrm>
            <a:off x="2160588" y="41402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24596" name="Oval 20"/>
          <p:cNvSpPr>
            <a:spLocks noChangeArrowheads="1"/>
          </p:cNvSpPr>
          <p:nvPr/>
        </p:nvSpPr>
        <p:spPr bwMode="auto">
          <a:xfrm flipH="1">
            <a:off x="1800225" y="5400675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W</a:t>
            </a:r>
          </a:p>
        </p:txBody>
      </p:sp>
      <p:cxnSp>
        <p:nvCxnSpPr>
          <p:cNvPr id="24597" name="AutoShape 21"/>
          <p:cNvCxnSpPr>
            <a:cxnSpLocks noChangeShapeType="1"/>
            <a:stCxn id="24596" idx="0"/>
            <a:endCxn id="24595" idx="4"/>
          </p:cNvCxnSpPr>
          <p:nvPr/>
        </p:nvCxnSpPr>
        <p:spPr bwMode="auto">
          <a:xfrm flipV="1">
            <a:off x="1979613" y="4500563"/>
            <a:ext cx="360362" cy="900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4598" name="Oval 22"/>
          <p:cNvSpPr>
            <a:spLocks noChangeArrowheads="1"/>
          </p:cNvSpPr>
          <p:nvPr/>
        </p:nvSpPr>
        <p:spPr bwMode="auto">
          <a:xfrm>
            <a:off x="7019925" y="360045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 flipH="1">
            <a:off x="5759450" y="360045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W</a:t>
            </a:r>
          </a:p>
        </p:txBody>
      </p:sp>
      <p:cxnSp>
        <p:nvCxnSpPr>
          <p:cNvPr id="24600" name="AutoShape 24"/>
          <p:cNvCxnSpPr>
            <a:cxnSpLocks noChangeShapeType="1"/>
            <a:stCxn id="24599" idx="2"/>
            <a:endCxn id="24598" idx="2"/>
          </p:cNvCxnSpPr>
          <p:nvPr/>
        </p:nvCxnSpPr>
        <p:spPr bwMode="auto">
          <a:xfrm>
            <a:off x="6119813" y="3779838"/>
            <a:ext cx="900112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6300788" y="2519363"/>
            <a:ext cx="270033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Source node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6300788" y="3073400"/>
            <a:ext cx="216058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Destination node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7559675" y="3600450"/>
            <a:ext cx="19796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Neighbor nodes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360363" y="6480175"/>
            <a:ext cx="18002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</a:pPr>
            <a:r>
              <a:rPr lang="el-GR" dirty="0">
                <a:latin typeface="Comic Sans MS" pitchFamily="64" charset="0"/>
              </a:rPr>
              <a:t>S sends RREQ</a:t>
            </a:r>
          </a:p>
        </p:txBody>
      </p:sp>
      <p:cxnSp>
        <p:nvCxnSpPr>
          <p:cNvPr id="24605" name="AutoShape 29"/>
          <p:cNvCxnSpPr>
            <a:cxnSpLocks noChangeShapeType="1"/>
            <a:stCxn id="24596" idx="4"/>
            <a:endCxn id="24584" idx="1"/>
          </p:cNvCxnSpPr>
          <p:nvPr/>
        </p:nvCxnSpPr>
        <p:spPr bwMode="auto">
          <a:xfrm>
            <a:off x="1979613" y="5759450"/>
            <a:ext cx="412750" cy="7731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606" name="AutoShape 30"/>
          <p:cNvCxnSpPr>
            <a:cxnSpLocks noChangeShapeType="1"/>
            <a:stCxn id="24582" idx="4"/>
            <a:endCxn id="24584" idx="6"/>
          </p:cNvCxnSpPr>
          <p:nvPr/>
        </p:nvCxnSpPr>
        <p:spPr bwMode="auto">
          <a:xfrm flipH="1">
            <a:off x="2700338" y="5940425"/>
            <a:ext cx="900112" cy="7207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607" name="AutoShape 31"/>
          <p:cNvCxnSpPr>
            <a:cxnSpLocks noChangeShapeType="1"/>
            <a:stCxn id="24595" idx="3"/>
            <a:endCxn id="24596" idx="7"/>
          </p:cNvCxnSpPr>
          <p:nvPr/>
        </p:nvCxnSpPr>
        <p:spPr bwMode="auto">
          <a:xfrm flipH="1">
            <a:off x="1852613" y="4448175"/>
            <a:ext cx="358775" cy="10048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608" name="AutoShape 32"/>
          <p:cNvCxnSpPr>
            <a:cxnSpLocks noChangeShapeType="1"/>
            <a:stCxn id="24585" idx="2"/>
            <a:endCxn id="24582" idx="0"/>
          </p:cNvCxnSpPr>
          <p:nvPr/>
        </p:nvCxnSpPr>
        <p:spPr bwMode="auto">
          <a:xfrm flipH="1">
            <a:off x="3600450" y="4859338"/>
            <a:ext cx="539750" cy="7207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609" name="AutoShape 33"/>
          <p:cNvCxnSpPr>
            <a:cxnSpLocks noChangeShapeType="1"/>
            <a:stCxn id="24579" idx="2"/>
            <a:endCxn id="24582" idx="4"/>
          </p:cNvCxnSpPr>
          <p:nvPr/>
        </p:nvCxnSpPr>
        <p:spPr bwMode="auto">
          <a:xfrm flipH="1" flipV="1">
            <a:off x="3600450" y="5940425"/>
            <a:ext cx="1079500" cy="3603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610" name="AutoShape 34"/>
          <p:cNvCxnSpPr>
            <a:cxnSpLocks noChangeShapeType="1"/>
            <a:stCxn id="24580" idx="2"/>
            <a:endCxn id="24595" idx="0"/>
          </p:cNvCxnSpPr>
          <p:nvPr/>
        </p:nvCxnSpPr>
        <p:spPr bwMode="auto">
          <a:xfrm flipH="1">
            <a:off x="2339975" y="3419475"/>
            <a:ext cx="719138" cy="7207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3240088" y="6659563"/>
            <a:ext cx="23399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Figure 1</a:t>
            </a:r>
          </a:p>
        </p:txBody>
      </p:sp>
      <p:sp>
        <p:nvSpPr>
          <p:cNvPr id="2" name="Επεξήγηση με στρογγυλεμένο παραλληλόγραμμο 1"/>
          <p:cNvSpPr/>
          <p:nvPr/>
        </p:nvSpPr>
        <p:spPr>
          <a:xfrm>
            <a:off x="5759450" y="4799557"/>
            <a:ext cx="2790031" cy="1223963"/>
          </a:xfrm>
          <a:prstGeom prst="wedgeRoundRectCallout">
            <a:avLst>
              <a:gd name="adj1" fmla="val -54523"/>
              <a:gd name="adj2" fmla="val 6919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W, Y can not satisfy RREQ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en-US" dirty="0" smtClean="0">
                <a:solidFill>
                  <a:schemeClr val="tx1"/>
                </a:solidFill>
              </a:rPr>
              <a:t>Set up reverse path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en-US" dirty="0" smtClean="0">
                <a:solidFill>
                  <a:schemeClr val="tx1"/>
                </a:solidFill>
              </a:rPr>
              <a:t>Rebroadcast RREQ to neighbors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Επεξήγηση με στρογγυλεμένο παραλληλόγραμμο 37"/>
          <p:cNvSpPr/>
          <p:nvPr/>
        </p:nvSpPr>
        <p:spPr>
          <a:xfrm>
            <a:off x="5911850" y="4951957"/>
            <a:ext cx="2944886" cy="1223963"/>
          </a:xfrm>
          <a:prstGeom prst="wedgeRoundRectCallout">
            <a:avLst>
              <a:gd name="adj1" fmla="val -54523"/>
              <a:gd name="adj2" fmla="val 6919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en-US" dirty="0" smtClean="0">
                <a:solidFill>
                  <a:schemeClr val="tx1"/>
                </a:solidFill>
              </a:rPr>
              <a:t>, V, U can not satisfy RREQ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en-US" dirty="0" smtClean="0">
                <a:solidFill>
                  <a:schemeClr val="tx1"/>
                </a:solidFill>
              </a:rPr>
              <a:t>Set up reverse path</a:t>
            </a:r>
          </a:p>
          <a:p>
            <a:pPr marL="400050" indent="-400050" algn="ctr">
              <a:buFont typeface="+mj-lt"/>
              <a:buAutoNum type="romanLcPeriod"/>
            </a:pPr>
            <a:r>
              <a:rPr lang="en-US" dirty="0" smtClean="0">
                <a:solidFill>
                  <a:schemeClr val="tx1"/>
                </a:solidFill>
              </a:rPr>
              <a:t>Rebroadcast RREQ to neighbors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Επεξήγηση με στρογγυλεμένο παραλληλόγραμμο 38"/>
          <p:cNvSpPr/>
          <p:nvPr/>
        </p:nvSpPr>
        <p:spPr>
          <a:xfrm>
            <a:off x="0" y="2022474"/>
            <a:ext cx="3113088" cy="1223963"/>
          </a:xfrm>
          <a:prstGeom prst="wedgeRoundRectCallout">
            <a:avLst>
              <a:gd name="adj1" fmla="val 39885"/>
              <a:gd name="adj2" fmla="val 6807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RREQ reached destination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en-US" dirty="0" smtClean="0">
                <a:solidFill>
                  <a:schemeClr val="tx1"/>
                </a:solidFill>
              </a:rPr>
              <a:t>eversed path is fully set up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From which RREP can travel back to 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6" dur="1000" fill="hold" masterRel="sameClick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7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0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14" dur="1000" fill="hold" masterRel="sameClick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15" dur="1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20" dur="2000" fill="hold" masterRel="sameClick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21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28" dur="5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31" dur="5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38" dur="1000" fill="hold" masterRel="sameClick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39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43" dur="1000" fill="hold" masterRel="sameClick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44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46" dur="1000" fill="hold" masterRel="sameClick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47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52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55" dur="500"/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58" dur="5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72" dur="5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4" grpId="0"/>
      <p:bldP spid="2" grpId="0" animBg="1"/>
      <p:bldP spid="2" grpId="1" animBg="1"/>
      <p:bldP spid="38" grpId="0" animBg="1"/>
      <p:bldP spid="38" grpId="1" animBg="1"/>
      <p:bldP spid="3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Path Discovery 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79388" y="1439863"/>
            <a:ext cx="9359900" cy="664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</a:pPr>
            <a:r>
              <a:rPr lang="el-GR" sz="2800" b="1" dirty="0">
                <a:latin typeface="Comic Sans MS" pitchFamily="64" charset="0"/>
              </a:rPr>
              <a:t>2. Forward Path </a:t>
            </a:r>
            <a:r>
              <a:rPr lang="el-GR" sz="2800" b="1" dirty="0" smtClean="0">
                <a:latin typeface="Comic Sans MS" pitchFamily="64" charset="0"/>
              </a:rPr>
              <a:t>Setup</a:t>
            </a:r>
            <a:endParaRPr lang="en-US" sz="2800" b="1" dirty="0">
              <a:latin typeface="Comic Sans MS" pitchFamily="64" charset="0"/>
            </a:endParaRPr>
          </a:p>
          <a:p>
            <a:pPr>
              <a:lnSpc>
                <a:spcPct val="116000"/>
              </a:lnSpc>
            </a:pP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3200" dirty="0">
                <a:latin typeface="Comic Sans MS" pitchFamily="64" charset="0"/>
              </a:rPr>
              <a:t> </a:t>
            </a:r>
            <a:r>
              <a:rPr lang="en-US" sz="2800" dirty="0">
                <a:latin typeface="Comic Sans MS" pitchFamily="64" charset="0"/>
              </a:rPr>
              <a:t>A node receiving a RREP propagates the first RREP for a given source towards the source (using the reverse path that has already established)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Nodes that are not in the path determined by the RREP will time out after 3000 ms and will delete the reverse pointers</a:t>
            </a:r>
          </a:p>
          <a:p>
            <a:pPr>
              <a:lnSpc>
                <a:spcPct val="116000"/>
              </a:lnSpc>
              <a:buClrTx/>
              <a:buSzTx/>
              <a:buFontTx/>
              <a:buNone/>
            </a:pPr>
            <a:r>
              <a:rPr lang="el-GR" sz="2600" dirty="0">
                <a:latin typeface="Comic Sans MS" pitchFamily="64" charset="0"/>
              </a:rPr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Path Discovery 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79388" y="1439863"/>
            <a:ext cx="9359900" cy="589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  <a:buFont typeface="Wingdings" charset="2"/>
              <a:buChar char=""/>
            </a:pPr>
            <a:r>
              <a:rPr lang="el-GR" sz="2800" b="1" dirty="0">
                <a:latin typeface="Comic Sans MS" pitchFamily="64" charset="0"/>
              </a:rPr>
              <a:t>2. Forward Path Setup (continue)</a:t>
            </a: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l-GR" sz="28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l-GR" sz="2800" dirty="0">
              <a:latin typeface="Comic Sans MS" pitchFamily="64" charset="0"/>
            </a:endParaRPr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4679950" y="611981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060700" y="3240088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b="1" dirty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2160588" y="41402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3419475" y="558006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 flipH="1">
            <a:off x="5580063" y="41402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2339975" y="6480175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b="1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4140200" y="467995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5400675" y="2339975"/>
            <a:ext cx="4679950" cy="2339975"/>
          </a:xfrm>
          <a:prstGeom prst="wedgeRectCallout">
            <a:avLst>
              <a:gd name="adj1" fmla="val -54421"/>
              <a:gd name="adj2" fmla="val 75255"/>
            </a:avLst>
          </a:prstGeom>
          <a:solidFill>
            <a:srgbClr val="BDDD8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5580063" y="2519363"/>
            <a:ext cx="360362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5580063" y="30607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28685" name="Oval 13"/>
          <p:cNvSpPr>
            <a:spLocks noChangeArrowheads="1"/>
          </p:cNvSpPr>
          <p:nvPr/>
        </p:nvSpPr>
        <p:spPr bwMode="auto">
          <a:xfrm>
            <a:off x="2160588" y="41402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28686" name="Oval 14"/>
          <p:cNvSpPr>
            <a:spLocks noChangeArrowheads="1"/>
          </p:cNvSpPr>
          <p:nvPr/>
        </p:nvSpPr>
        <p:spPr bwMode="auto">
          <a:xfrm flipH="1">
            <a:off x="1619250" y="5400675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28687" name="Oval 15"/>
          <p:cNvSpPr>
            <a:spLocks noChangeArrowheads="1"/>
          </p:cNvSpPr>
          <p:nvPr/>
        </p:nvSpPr>
        <p:spPr bwMode="auto">
          <a:xfrm>
            <a:off x="6659563" y="360045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28688" name="Oval 16"/>
          <p:cNvSpPr>
            <a:spLocks noChangeArrowheads="1"/>
          </p:cNvSpPr>
          <p:nvPr/>
        </p:nvSpPr>
        <p:spPr bwMode="auto">
          <a:xfrm flipH="1">
            <a:off x="5580063" y="360045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6300788" y="2519363"/>
            <a:ext cx="270033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Source node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6300788" y="3073400"/>
            <a:ext cx="216058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Destination node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7019925" y="3536950"/>
            <a:ext cx="30607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Z has a reversed path to W</a:t>
            </a:r>
          </a:p>
        </p:txBody>
      </p:sp>
      <p:cxnSp>
        <p:nvCxnSpPr>
          <p:cNvPr id="28692" name="AutoShape 20"/>
          <p:cNvCxnSpPr>
            <a:cxnSpLocks noChangeShapeType="1"/>
            <a:stCxn id="28686" idx="4"/>
            <a:endCxn id="28680" idx="1"/>
          </p:cNvCxnSpPr>
          <p:nvPr/>
        </p:nvCxnSpPr>
        <p:spPr bwMode="auto">
          <a:xfrm>
            <a:off x="1800225" y="5759450"/>
            <a:ext cx="592138" cy="773113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8693" name="AutoShape 21"/>
          <p:cNvCxnSpPr>
            <a:cxnSpLocks noChangeShapeType="1"/>
            <a:stCxn id="28678" idx="3"/>
            <a:endCxn id="28680" idx="7"/>
          </p:cNvCxnSpPr>
          <p:nvPr/>
        </p:nvCxnSpPr>
        <p:spPr bwMode="auto">
          <a:xfrm flipH="1">
            <a:off x="2647950" y="5888038"/>
            <a:ext cx="825500" cy="646112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8694" name="AutoShape 22"/>
          <p:cNvCxnSpPr>
            <a:cxnSpLocks noChangeShapeType="1"/>
            <a:stCxn id="28685" idx="4"/>
            <a:endCxn id="28686" idx="0"/>
          </p:cNvCxnSpPr>
          <p:nvPr/>
        </p:nvCxnSpPr>
        <p:spPr bwMode="auto">
          <a:xfrm flipH="1">
            <a:off x="1800225" y="4500563"/>
            <a:ext cx="539750" cy="900112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8695" name="AutoShape 23"/>
          <p:cNvCxnSpPr>
            <a:cxnSpLocks noChangeShapeType="1"/>
            <a:stCxn id="28681" idx="3"/>
            <a:endCxn id="28678" idx="7"/>
          </p:cNvCxnSpPr>
          <p:nvPr/>
        </p:nvCxnSpPr>
        <p:spPr bwMode="auto">
          <a:xfrm flipH="1">
            <a:off x="3727450" y="4987925"/>
            <a:ext cx="465138" cy="646113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8696" name="AutoShape 24"/>
          <p:cNvCxnSpPr>
            <a:cxnSpLocks noChangeShapeType="1"/>
            <a:stCxn id="28675" idx="2"/>
            <a:endCxn id="28678" idx="5"/>
          </p:cNvCxnSpPr>
          <p:nvPr/>
        </p:nvCxnSpPr>
        <p:spPr bwMode="auto">
          <a:xfrm flipH="1" flipV="1">
            <a:off x="3727450" y="5888038"/>
            <a:ext cx="952500" cy="41275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8697" name="AutoShape 25"/>
          <p:cNvCxnSpPr>
            <a:cxnSpLocks noChangeShapeType="1"/>
            <a:stCxn id="28676" idx="3"/>
            <a:endCxn id="28685" idx="7"/>
          </p:cNvCxnSpPr>
          <p:nvPr/>
        </p:nvCxnSpPr>
        <p:spPr bwMode="auto">
          <a:xfrm flipH="1">
            <a:off x="2466975" y="3548063"/>
            <a:ext cx="644525" cy="646112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3240088" y="6659563"/>
            <a:ext cx="23399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Figure 2</a:t>
            </a:r>
          </a:p>
        </p:txBody>
      </p:sp>
      <p:cxnSp>
        <p:nvCxnSpPr>
          <p:cNvPr id="28699" name="AutoShape 27"/>
          <p:cNvCxnSpPr>
            <a:cxnSpLocks noChangeShapeType="1"/>
            <a:stCxn id="28688" idx="2"/>
            <a:endCxn id="28687" idx="2"/>
          </p:cNvCxnSpPr>
          <p:nvPr/>
        </p:nvCxnSpPr>
        <p:spPr bwMode="auto">
          <a:xfrm>
            <a:off x="5940425" y="3779838"/>
            <a:ext cx="720725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8700" name="Oval 28"/>
          <p:cNvSpPr>
            <a:spLocks noChangeArrowheads="1"/>
          </p:cNvSpPr>
          <p:nvPr/>
        </p:nvSpPr>
        <p:spPr bwMode="auto">
          <a:xfrm>
            <a:off x="6659563" y="41402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28701" name="Oval 29"/>
          <p:cNvSpPr>
            <a:spLocks noChangeArrowheads="1"/>
          </p:cNvSpPr>
          <p:nvPr/>
        </p:nvSpPr>
        <p:spPr bwMode="auto">
          <a:xfrm>
            <a:off x="5580063" y="41402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W</a:t>
            </a:r>
          </a:p>
        </p:txBody>
      </p:sp>
      <p:cxnSp>
        <p:nvCxnSpPr>
          <p:cNvPr id="28702" name="AutoShape 30"/>
          <p:cNvCxnSpPr>
            <a:cxnSpLocks noChangeShapeType="1"/>
            <a:stCxn id="28701" idx="6"/>
            <a:endCxn id="28700" idx="2"/>
          </p:cNvCxnSpPr>
          <p:nvPr/>
        </p:nvCxnSpPr>
        <p:spPr bwMode="auto">
          <a:xfrm>
            <a:off x="5940425" y="4319588"/>
            <a:ext cx="720725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7019925" y="4140200"/>
            <a:ext cx="28797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W has a forward path to Z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900113" y="3060700"/>
            <a:ext cx="1979612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D replies with a RREP to Z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0" y="3959225"/>
            <a:ext cx="1979613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Z receives RREP and set up a forward pointer</a:t>
            </a:r>
          </a:p>
        </p:txBody>
      </p:sp>
      <p:cxnSp>
        <p:nvCxnSpPr>
          <p:cNvPr id="28706" name="AutoShape 34"/>
          <p:cNvCxnSpPr>
            <a:cxnSpLocks noChangeShapeType="1"/>
            <a:stCxn id="28685" idx="0"/>
            <a:endCxn id="28676" idx="2"/>
          </p:cNvCxnSpPr>
          <p:nvPr/>
        </p:nvCxnSpPr>
        <p:spPr bwMode="auto">
          <a:xfrm flipV="1">
            <a:off x="2339975" y="3419475"/>
            <a:ext cx="720725" cy="7191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179388" y="5040313"/>
            <a:ext cx="1260475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The same for the other nodes </a:t>
            </a:r>
          </a:p>
        </p:txBody>
      </p:sp>
      <p:cxnSp>
        <p:nvCxnSpPr>
          <p:cNvPr id="28708" name="AutoShape 36"/>
          <p:cNvCxnSpPr>
            <a:cxnSpLocks noChangeShapeType="1"/>
            <a:stCxn id="28686" idx="7"/>
            <a:endCxn id="28685" idx="3"/>
          </p:cNvCxnSpPr>
          <p:nvPr/>
        </p:nvCxnSpPr>
        <p:spPr bwMode="auto">
          <a:xfrm flipV="1">
            <a:off x="1673225" y="4448175"/>
            <a:ext cx="539750" cy="10048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8709" name="AutoShape 37"/>
          <p:cNvCxnSpPr>
            <a:cxnSpLocks noChangeShapeType="1"/>
            <a:stCxn id="28680" idx="2"/>
            <a:endCxn id="28686" idx="5"/>
          </p:cNvCxnSpPr>
          <p:nvPr/>
        </p:nvCxnSpPr>
        <p:spPr bwMode="auto">
          <a:xfrm flipH="1" flipV="1">
            <a:off x="1673225" y="5707063"/>
            <a:ext cx="666750" cy="952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8710" name="Text Box 38"/>
          <p:cNvSpPr txBox="1">
            <a:spLocks noChangeArrowheads="1"/>
          </p:cNvSpPr>
          <p:nvPr/>
        </p:nvSpPr>
        <p:spPr bwMode="auto">
          <a:xfrm>
            <a:off x="4679950" y="5400675"/>
            <a:ext cx="18002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dirty="0"/>
              <a:t>Time out</a:t>
            </a:r>
          </a:p>
        </p:txBody>
      </p:sp>
      <p:sp>
        <p:nvSpPr>
          <p:cNvPr id="28711" name="AutoShape 39"/>
          <p:cNvSpPr>
            <a:spLocks noChangeArrowheads="1"/>
          </p:cNvSpPr>
          <p:nvPr/>
        </p:nvSpPr>
        <p:spPr bwMode="auto">
          <a:xfrm>
            <a:off x="3779838" y="5040313"/>
            <a:ext cx="539750" cy="539750"/>
          </a:xfrm>
          <a:custGeom>
            <a:avLst/>
            <a:gdLst>
              <a:gd name="G0" fmla="+- 10800 0 0"/>
              <a:gd name="G1" fmla="+- 10800 0 0"/>
              <a:gd name="G2" fmla="+- 0 0 0"/>
              <a:gd name="G3" fmla="+- 21600 0 10800"/>
              <a:gd name="G4" fmla="+- 21600 0 10800"/>
              <a:gd name="G5" fmla="+- 21600 0 0"/>
              <a:gd name="G6" fmla="+- 10800 0 10800"/>
              <a:gd name="G7" fmla="+- 10800 0 10800"/>
              <a:gd name="G8" fmla="*/ G7 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10800" y="0"/>
                </a:lnTo>
                <a:lnTo>
                  <a:pt x="10800" y="0"/>
                </a:lnTo>
                <a:lnTo>
                  <a:pt x="1080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10800" y="108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10800" y="10800"/>
                </a:lnTo>
                <a:lnTo>
                  <a:pt x="10800" y="0"/>
                </a:lnTo>
                <a:lnTo>
                  <a:pt x="10800" y="0"/>
                </a:lnTo>
                <a:close/>
              </a:path>
            </a:pathLst>
          </a:custGeom>
          <a:solidFill>
            <a:srgbClr val="99CCFF"/>
          </a:solidFill>
          <a:ln w="360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8712" name="AutoShape 40"/>
          <p:cNvSpPr>
            <a:spLocks noChangeArrowheads="1"/>
          </p:cNvSpPr>
          <p:nvPr/>
        </p:nvSpPr>
        <p:spPr bwMode="auto">
          <a:xfrm rot="20400000">
            <a:off x="3959225" y="5761038"/>
            <a:ext cx="539750" cy="539750"/>
          </a:xfrm>
          <a:custGeom>
            <a:avLst/>
            <a:gdLst>
              <a:gd name="G0" fmla="+- 10800 0 0"/>
              <a:gd name="G1" fmla="+- 10800 0 0"/>
              <a:gd name="G2" fmla="+- 0 0 0"/>
              <a:gd name="G3" fmla="+- 21600 0 10800"/>
              <a:gd name="G4" fmla="+- 21600 0 10800"/>
              <a:gd name="G5" fmla="+- 21600 0 0"/>
              <a:gd name="G6" fmla="+- 10800 0 10800"/>
              <a:gd name="G7" fmla="+- 10800 0 10800"/>
              <a:gd name="G8" fmla="*/ G7 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10800" y="0"/>
                </a:lnTo>
                <a:lnTo>
                  <a:pt x="10800" y="0"/>
                </a:lnTo>
                <a:lnTo>
                  <a:pt x="1080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10800" y="108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10800" y="10800"/>
                </a:lnTo>
                <a:lnTo>
                  <a:pt x="10800" y="0"/>
                </a:lnTo>
                <a:lnTo>
                  <a:pt x="10800" y="0"/>
                </a:lnTo>
                <a:close/>
              </a:path>
            </a:pathLst>
          </a:custGeom>
          <a:solidFill>
            <a:srgbClr val="99CCFF"/>
          </a:solidFill>
          <a:ln w="360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cxnSp>
        <p:nvCxnSpPr>
          <p:cNvPr id="28713" name="AutoShape 41"/>
          <p:cNvCxnSpPr>
            <a:cxnSpLocks noChangeShapeType="1"/>
            <a:stCxn id="28710" idx="1"/>
          </p:cNvCxnSpPr>
          <p:nvPr/>
        </p:nvCxnSpPr>
        <p:spPr bwMode="auto">
          <a:xfrm flipH="1">
            <a:off x="4384675" y="5573713"/>
            <a:ext cx="295275" cy="2333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8714" name="AutoShape 42"/>
          <p:cNvCxnSpPr>
            <a:cxnSpLocks noChangeShapeType="1"/>
            <a:stCxn id="28710" idx="1"/>
          </p:cNvCxnSpPr>
          <p:nvPr/>
        </p:nvCxnSpPr>
        <p:spPr bwMode="auto">
          <a:xfrm flipH="1" flipV="1">
            <a:off x="4410075" y="5427663"/>
            <a:ext cx="269875" cy="1444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6" dur="1000" fill="hold" masterRel="sameClick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7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10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14" dur="1000" fill="hold" masterRel="sameClick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15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20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22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6" dur="5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30" dur="2000" fill="hold" masterRel="sameClick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31" dur="2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33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7" dur="5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42" dur="5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46" dur="1000" fill="hold" masterRel="sameClick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47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50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53" dur="500"/>
                                        <p:tgtEl>
                                          <p:spTgt spid="2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56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59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62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67" dur="5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69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72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75" dur="500"/>
                                        <p:tgtEl>
                                          <p:spTgt spid="2871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78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81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84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8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11" grpId="0" animBg="1"/>
      <p:bldP spid="28711" grpId="1" animBg="1"/>
      <p:bldP spid="28712" grpId="0" animBg="1"/>
      <p:bldP spid="2871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Path Discovery 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79388" y="1475581"/>
            <a:ext cx="9359900" cy="589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</a:pPr>
            <a:r>
              <a:rPr lang="el-GR" sz="2800" b="1" dirty="0">
                <a:latin typeface="Comic Sans MS" pitchFamily="64" charset="0"/>
              </a:rPr>
              <a:t>2. Forward Path Setup (Conclusion)</a:t>
            </a: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l-GR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 </a:t>
            </a:r>
            <a:r>
              <a:rPr lang="en-US" sz="2800" dirty="0">
                <a:latin typeface="Comic Sans MS" pitchFamily="64" charset="0"/>
              </a:rPr>
              <a:t>Minimum number of RREPs towards </a:t>
            </a:r>
            <a:r>
              <a:rPr lang="en-US" sz="2800" dirty="0" smtClean="0">
                <a:latin typeface="Comic Sans MS" pitchFamily="64" charset="0"/>
              </a:rPr>
              <a:t>source</a:t>
            </a:r>
            <a:endParaRPr lang="en-US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 The source can begin data transmission as soon as the first RREP received and update later its routing information if it learns of a better route </a:t>
            </a:r>
          </a:p>
          <a:p>
            <a:pPr>
              <a:lnSpc>
                <a:spcPct val="116000"/>
              </a:lnSpc>
              <a:buClrTx/>
              <a:buSzTx/>
              <a:buFontTx/>
              <a:buNone/>
            </a:pPr>
            <a:r>
              <a:rPr lang="el-GR" sz="2600" dirty="0">
                <a:latin typeface="Comic Sans MS" pitchFamily="64" charset="0"/>
              </a:rPr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331565"/>
            <a:ext cx="9936857" cy="622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routing algorithms</a:t>
            </a:r>
            <a:endParaRPr lang="el-GR" sz="28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Ad-Hoc on-demand Distance Vector Routing (AODV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)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General info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Path Discovery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Path Maintenance</a:t>
            </a:r>
            <a:endParaRPr lang="en-US" sz="2800" b="1" dirty="0">
              <a:solidFill>
                <a:srgbClr val="FF0000"/>
              </a:solidFill>
              <a:latin typeface="Comic Sans MS" pitchFamily="64" charset="0"/>
            </a:endParaRP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Local Connectivity Maintenance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Conclusion</a:t>
            </a:r>
            <a:endParaRPr lang="en-US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Dynamic Source Routing (DSR)</a:t>
            </a: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15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382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(AODV) Path Maintenance 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79388" y="1439863"/>
            <a:ext cx="9359900" cy="603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 </a:t>
            </a:r>
            <a:r>
              <a:rPr lang="en-US" sz="2400" dirty="0">
                <a:latin typeface="Comic Sans MS" pitchFamily="64" charset="0"/>
              </a:rPr>
              <a:t>Movement of nodes not lying along an active path does </a:t>
            </a:r>
            <a:r>
              <a:rPr lang="en-US" sz="2400" u="sng" dirty="0">
                <a:latin typeface="Comic Sans MS" pitchFamily="64" charset="0"/>
              </a:rPr>
              <a:t>NOT</a:t>
            </a:r>
            <a:r>
              <a:rPr lang="en-US" sz="2400" dirty="0">
                <a:latin typeface="Comic Sans MS" pitchFamily="64" charset="0"/>
              </a:rPr>
              <a:t> affect the route to that path's destination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4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400" dirty="0">
                <a:latin typeface="Comic Sans MS" pitchFamily="64" charset="0"/>
              </a:rPr>
              <a:t> If the source node </a:t>
            </a:r>
            <a:r>
              <a:rPr lang="en-US" sz="2400" dirty="0" smtClean="0">
                <a:latin typeface="Comic Sans MS" pitchFamily="64" charset="0"/>
              </a:rPr>
              <a:t>moves, </a:t>
            </a:r>
            <a:r>
              <a:rPr lang="en-US" sz="2400" dirty="0">
                <a:latin typeface="Comic Sans MS" pitchFamily="64" charset="0"/>
              </a:rPr>
              <a:t>it can simply re-initiate the route discovery procedure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400" dirty="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400" dirty="0" smtClean="0">
                <a:latin typeface="Comic Sans MS" pitchFamily="64" charset="0"/>
              </a:rPr>
              <a:t> If the destination or some intermediate node moves, a </a:t>
            </a:r>
            <a:r>
              <a:rPr lang="en-US" sz="2400" u="sng" dirty="0" smtClean="0">
                <a:latin typeface="Comic Sans MS" pitchFamily="64" charset="0"/>
              </a:rPr>
              <a:t>special</a:t>
            </a:r>
            <a:r>
              <a:rPr lang="en-US" sz="2400" dirty="0" smtClean="0">
                <a:latin typeface="Comic Sans MS" pitchFamily="64" charset="0"/>
              </a:rPr>
              <a:t> RREP is sent to the affected nodes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4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400" dirty="0">
                <a:latin typeface="Comic Sans MS" pitchFamily="64" charset="0"/>
              </a:rPr>
              <a:t>To find out nodes movements periodic hello messages can be used, or (LLACKS) link-layer acknowledgments (far less latency)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(AODV) Path Maintenance 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79388" y="1439863"/>
            <a:ext cx="9359900" cy="589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 When a node is unreachable the special RREP that is sent back towards the source, contains a new sequence number </a:t>
            </a:r>
            <a:r>
              <a:rPr lang="en-US" sz="2800" smtClean="0">
                <a:latin typeface="Comic Sans MS" pitchFamily="64" charset="0"/>
              </a:rPr>
              <a:t>and  </a:t>
            </a:r>
            <a:r>
              <a:rPr lang="en-US" sz="2800" dirty="0" smtClean="0">
                <a:latin typeface="Comic Sans MS" pitchFamily="64" charset="0"/>
              </a:rPr>
              <a:t>hop count of ∞</a:t>
            </a: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800" dirty="0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800" dirty="0">
              <a:latin typeface="Comic Sans MS" pitchFamily="64" charset="0"/>
            </a:endParaRPr>
          </a:p>
        </p:txBody>
      </p:sp>
      <p:sp>
        <p:nvSpPr>
          <p:cNvPr id="36867" name="Oval 3"/>
          <p:cNvSpPr>
            <a:spLocks noChangeArrowheads="1"/>
          </p:cNvSpPr>
          <p:nvPr/>
        </p:nvSpPr>
        <p:spPr bwMode="auto">
          <a:xfrm>
            <a:off x="4679950" y="611981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3060700" y="3240088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b="1" dirty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2160588" y="41402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3419475" y="558006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2339975" y="6480175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b="1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4140200" y="467995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2160588" y="41402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 flipH="1">
            <a:off x="1619250" y="5400675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W</a:t>
            </a:r>
          </a:p>
        </p:txBody>
      </p:sp>
      <p:cxnSp>
        <p:nvCxnSpPr>
          <p:cNvPr id="36875" name="AutoShape 11"/>
          <p:cNvCxnSpPr>
            <a:cxnSpLocks noChangeShapeType="1"/>
            <a:stCxn id="36874" idx="4"/>
            <a:endCxn id="36871" idx="1"/>
          </p:cNvCxnSpPr>
          <p:nvPr/>
        </p:nvCxnSpPr>
        <p:spPr bwMode="auto">
          <a:xfrm>
            <a:off x="1800225" y="5759450"/>
            <a:ext cx="592138" cy="773113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6876" name="AutoShape 12"/>
          <p:cNvCxnSpPr>
            <a:cxnSpLocks noChangeShapeType="1"/>
            <a:stCxn id="36870" idx="3"/>
            <a:endCxn id="36871" idx="7"/>
          </p:cNvCxnSpPr>
          <p:nvPr/>
        </p:nvCxnSpPr>
        <p:spPr bwMode="auto">
          <a:xfrm flipH="1">
            <a:off x="2647950" y="5888038"/>
            <a:ext cx="825500" cy="646112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6877" name="AutoShape 13"/>
          <p:cNvCxnSpPr>
            <a:cxnSpLocks noChangeShapeType="1"/>
            <a:stCxn id="36873" idx="4"/>
            <a:endCxn id="36874" idx="0"/>
          </p:cNvCxnSpPr>
          <p:nvPr/>
        </p:nvCxnSpPr>
        <p:spPr bwMode="auto">
          <a:xfrm flipH="1">
            <a:off x="1800225" y="4500563"/>
            <a:ext cx="539750" cy="900112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6878" name="AutoShape 14"/>
          <p:cNvCxnSpPr>
            <a:cxnSpLocks noChangeShapeType="1"/>
            <a:stCxn id="36872" idx="3"/>
            <a:endCxn id="36870" idx="7"/>
          </p:cNvCxnSpPr>
          <p:nvPr/>
        </p:nvCxnSpPr>
        <p:spPr bwMode="auto">
          <a:xfrm flipH="1">
            <a:off x="3727450" y="4987925"/>
            <a:ext cx="465138" cy="646113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6879" name="AutoShape 15"/>
          <p:cNvCxnSpPr>
            <a:cxnSpLocks noChangeShapeType="1"/>
            <a:stCxn id="36867" idx="2"/>
            <a:endCxn id="36870" idx="5"/>
          </p:cNvCxnSpPr>
          <p:nvPr/>
        </p:nvCxnSpPr>
        <p:spPr bwMode="auto">
          <a:xfrm flipH="1" flipV="1">
            <a:off x="3727450" y="5888038"/>
            <a:ext cx="952500" cy="41275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6880" name="AutoShape 16"/>
          <p:cNvCxnSpPr>
            <a:cxnSpLocks noChangeShapeType="1"/>
            <a:stCxn id="36868" idx="3"/>
            <a:endCxn id="36873" idx="7"/>
          </p:cNvCxnSpPr>
          <p:nvPr/>
        </p:nvCxnSpPr>
        <p:spPr bwMode="auto">
          <a:xfrm flipH="1">
            <a:off x="2466975" y="3548063"/>
            <a:ext cx="644525" cy="646112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sys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3060700" y="6313488"/>
            <a:ext cx="23399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Figure 3</a:t>
            </a:r>
          </a:p>
        </p:txBody>
      </p:sp>
      <p:cxnSp>
        <p:nvCxnSpPr>
          <p:cNvPr id="36882" name="AutoShape 18"/>
          <p:cNvCxnSpPr>
            <a:cxnSpLocks noChangeShapeType="1"/>
            <a:stCxn id="36873" idx="0"/>
            <a:endCxn id="36868" idx="2"/>
          </p:cNvCxnSpPr>
          <p:nvPr/>
        </p:nvCxnSpPr>
        <p:spPr bwMode="auto">
          <a:xfrm flipV="1">
            <a:off x="2339975" y="3419475"/>
            <a:ext cx="720725" cy="7191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6883" name="AutoShape 19"/>
          <p:cNvCxnSpPr>
            <a:cxnSpLocks noChangeShapeType="1"/>
            <a:stCxn id="36874" idx="7"/>
            <a:endCxn id="36873" idx="3"/>
          </p:cNvCxnSpPr>
          <p:nvPr/>
        </p:nvCxnSpPr>
        <p:spPr bwMode="auto">
          <a:xfrm flipV="1">
            <a:off x="1673225" y="4448175"/>
            <a:ext cx="539750" cy="10048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6884" name="AutoShape 20"/>
          <p:cNvCxnSpPr>
            <a:cxnSpLocks noChangeShapeType="1"/>
            <a:stCxn id="36871" idx="2"/>
            <a:endCxn id="36874" idx="5"/>
          </p:cNvCxnSpPr>
          <p:nvPr/>
        </p:nvCxnSpPr>
        <p:spPr bwMode="auto">
          <a:xfrm flipH="1" flipV="1">
            <a:off x="1673225" y="5707063"/>
            <a:ext cx="666750" cy="952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6885" name="AutoShape 21"/>
          <p:cNvSpPr>
            <a:spLocks noChangeArrowheads="1"/>
          </p:cNvSpPr>
          <p:nvPr/>
        </p:nvSpPr>
        <p:spPr bwMode="auto">
          <a:xfrm>
            <a:off x="2339975" y="3419475"/>
            <a:ext cx="900113" cy="720725"/>
          </a:xfrm>
          <a:custGeom>
            <a:avLst/>
            <a:gdLst>
              <a:gd name="G0" fmla="+- 10800 0 0"/>
              <a:gd name="G1" fmla="+- 10800 0 0"/>
              <a:gd name="G2" fmla="+- 0 0 0"/>
              <a:gd name="G3" fmla="+- 21600 0 10800"/>
              <a:gd name="G4" fmla="+- 21600 0 10800"/>
              <a:gd name="G5" fmla="+- 21600 0 0"/>
              <a:gd name="G6" fmla="+- 10800 0 10800"/>
              <a:gd name="G7" fmla="+- 10800 0 10800"/>
              <a:gd name="G8" fmla="*/ G7 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10800" y="0"/>
                </a:lnTo>
                <a:lnTo>
                  <a:pt x="10800" y="0"/>
                </a:lnTo>
                <a:lnTo>
                  <a:pt x="1080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10800" y="108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10800" y="10800"/>
                </a:lnTo>
                <a:lnTo>
                  <a:pt x="10800" y="0"/>
                </a:lnTo>
                <a:lnTo>
                  <a:pt x="10800" y="0"/>
                </a:lnTo>
                <a:close/>
              </a:path>
            </a:pathLst>
          </a:custGeom>
          <a:solidFill>
            <a:srgbClr val="99CCFF"/>
          </a:solidFill>
          <a:ln w="360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600450" y="3419475"/>
            <a:ext cx="1800225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Link between Z and D fails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179388" y="3959225"/>
            <a:ext cx="1800225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Z sents a special RREP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179388" y="5219700"/>
            <a:ext cx="12604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So do W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360363" y="6777038"/>
            <a:ext cx="9359900" cy="60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So now source  must find a new path. To do that, it sents a RREQ with a new greater sequence number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0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14" dur="1000" fill="hold" masterRel="sameClick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15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8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22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25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28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31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36" dur="1000" fill="hold" masterRel="sameClick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37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41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44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48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52" dur="1000" fill="hold" masterRel="sameClick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53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55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60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66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5" grpId="0" animBg="1"/>
      <p:bldP spid="36885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331565"/>
            <a:ext cx="9936857" cy="622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routing algorithms</a:t>
            </a:r>
            <a:endParaRPr lang="el-GR" sz="28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Ad-Hoc on-demand Distance Vector Routing (AODV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)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General info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Path Discovery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Path Maintenance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Local Connectivity Maintenance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Conclusion</a:t>
            </a:r>
            <a:endParaRPr lang="en-US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Dynamic Source Routing (DSR)</a:t>
            </a: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15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47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53988"/>
            <a:ext cx="9070975" cy="1557337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(AODV) </a:t>
            </a:r>
            <a:r>
              <a:rPr lang="el-GR" b="1" dirty="0" err="1">
                <a:solidFill>
                  <a:srgbClr val="0047FF"/>
                </a:solidFill>
                <a:latin typeface="Comic Sans MS" pitchFamily="64" charset="0"/>
              </a:rPr>
              <a:t>Local</a:t>
            </a: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 </a:t>
            </a:r>
            <a:r>
              <a:rPr lang="el-GR" b="1" dirty="0" err="1">
                <a:solidFill>
                  <a:srgbClr val="0047FF"/>
                </a:solidFill>
                <a:latin typeface="Comic Sans MS" pitchFamily="64" charset="0"/>
              </a:rPr>
              <a:t>Connectivity</a:t>
            </a: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 </a:t>
            </a:r>
            <a:r>
              <a:rPr lang="el-GR" b="1" dirty="0" err="1">
                <a:solidFill>
                  <a:srgbClr val="0047FF"/>
                </a:solidFill>
                <a:latin typeface="Comic Sans MS" pitchFamily="64" charset="0"/>
              </a:rPr>
              <a:t>Maintenance</a:t>
            </a: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 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79388" y="1800225"/>
            <a:ext cx="9359900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 Nodes learn of their neighbors in one or two ways:</a:t>
            </a: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l-GR" sz="2800" dirty="0">
              <a:latin typeface="Comic Sans MS" pitchFamily="64" charset="0"/>
            </a:endParaRPr>
          </a:p>
          <a:p>
            <a:pPr lvl="1">
              <a:lnSpc>
                <a:spcPct val="116000"/>
              </a:lnSpc>
              <a:buClrTx/>
              <a:buSzTx/>
              <a:buFontTx/>
              <a:buNone/>
            </a:pPr>
            <a:r>
              <a:rPr lang="en-US" sz="2800" dirty="0">
                <a:latin typeface="Comic Sans MS" pitchFamily="64" charset="0"/>
              </a:rPr>
              <a:t>1. Whenever a node receives a broadcast from a neighbor it update its local connectivity information about this neighbor</a:t>
            </a:r>
          </a:p>
          <a:p>
            <a:pPr lvl="1">
              <a:lnSpc>
                <a:spcPct val="116000"/>
              </a:lnSpc>
              <a:buClrTx/>
              <a:buSzTx/>
              <a:buFontTx/>
              <a:buNone/>
            </a:pPr>
            <a:endParaRPr lang="el-GR" sz="2800" dirty="0">
              <a:latin typeface="Comic Sans MS" pitchFamily="64" charset="0"/>
            </a:endParaRPr>
          </a:p>
          <a:p>
            <a:pPr lvl="1">
              <a:lnSpc>
                <a:spcPct val="116000"/>
              </a:lnSpc>
              <a:buClrTx/>
              <a:buSzTx/>
              <a:buFontTx/>
              <a:buNone/>
            </a:pPr>
            <a:r>
              <a:rPr lang="en-US" sz="2800" dirty="0">
                <a:latin typeface="Comic Sans MS" pitchFamily="64" charset="0"/>
              </a:rPr>
              <a:t>2. If a neighbor has not sent any packets within </a:t>
            </a:r>
            <a:r>
              <a:rPr lang="en-US" sz="2800" dirty="0" err="1">
                <a:latin typeface="Comic Sans MS" pitchFamily="64" charset="0"/>
              </a:rPr>
              <a:t>hello_interval</a:t>
            </a:r>
            <a:r>
              <a:rPr lang="en-US" sz="2800" dirty="0">
                <a:latin typeface="Comic Sans MS" pitchFamily="64" charset="0"/>
              </a:rPr>
              <a:t> it broadcasts a hello message, containing its identity and its sequence number </a:t>
            </a:r>
          </a:p>
        </p:txBody>
      </p:sp>
    </p:spTree>
    <p:extLst>
      <p:ext uri="{BB962C8B-B14F-4D97-AF65-F5344CB8AC3E}">
        <p14:creationId xmlns:p14="http://schemas.microsoft.com/office/powerpoint/2010/main" val="696946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57188"/>
            <a:ext cx="9070975" cy="1262062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Ad Hoc Networks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87784" y="1481138"/>
            <a:ext cx="9505056" cy="553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06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dirty="0" smtClean="0">
                <a:latin typeface="Comic Sans MS" pitchFamily="64" charset="0"/>
              </a:rPr>
              <a:t>Wireless networks can be divided in two fundamental categories:</a:t>
            </a:r>
          </a:p>
          <a:p>
            <a:pPr>
              <a:lnSpc>
                <a:spcPct val="116000"/>
              </a:lnSpc>
              <a:buSzPct val="45000"/>
            </a:pPr>
            <a:endParaRPr lang="en-US" sz="2800" dirty="0" smtClean="0">
              <a:latin typeface="Comic Sans MS" pitchFamily="64" charset="0"/>
            </a:endParaRPr>
          </a:p>
          <a:p>
            <a:pPr marL="342900" indent="-342900">
              <a:lnSpc>
                <a:spcPct val="116000"/>
              </a:lnSpc>
              <a:buSzPct val="60000"/>
              <a:buFont typeface="Wingdings" pitchFamily="2" charset="2"/>
              <a:buChar char="q"/>
            </a:pPr>
            <a:r>
              <a:rPr lang="en-US" sz="2800" b="1" dirty="0" smtClean="0">
                <a:latin typeface="Comic Sans MS" pitchFamily="64" charset="0"/>
              </a:rPr>
              <a:t>Infrastructure-based</a:t>
            </a:r>
          </a:p>
          <a:p>
            <a:pPr>
              <a:lnSpc>
                <a:spcPct val="116000"/>
              </a:lnSpc>
              <a:buSzPct val="45000"/>
            </a:pPr>
            <a:r>
              <a:rPr lang="en-US" sz="2800" dirty="0" smtClean="0">
                <a:latin typeface="Comic Sans MS" pitchFamily="64" charset="0"/>
              </a:rPr>
              <a:t>Wireless clients connecting to a base-station (APs, Cell Towers) that provides all the traditional network services (routing, address assignment)</a:t>
            </a:r>
          </a:p>
          <a:p>
            <a:pPr>
              <a:lnSpc>
                <a:spcPct val="116000"/>
              </a:lnSpc>
              <a:buSzPct val="45000"/>
            </a:pPr>
            <a:endParaRPr lang="en-US" sz="2800" dirty="0" smtClean="0">
              <a:latin typeface="Comic Sans MS" pitchFamily="64" charset="0"/>
            </a:endParaRPr>
          </a:p>
          <a:p>
            <a:pPr marL="342900" indent="-3429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latin typeface="Comic Sans MS" pitchFamily="64" charset="0"/>
              </a:rPr>
              <a:t>Infrastructure-less</a:t>
            </a:r>
          </a:p>
          <a:p>
            <a:r>
              <a:rPr lang="en-US" sz="2800" dirty="0" smtClean="0"/>
              <a:t>The clients themselves </a:t>
            </a:r>
            <a:r>
              <a:rPr lang="en-US" sz="2800" dirty="0"/>
              <a:t>must provide </a:t>
            </a:r>
            <a:r>
              <a:rPr lang="en-US" sz="2800" dirty="0" smtClean="0"/>
              <a:t>all the traditional services to each other</a:t>
            </a:r>
            <a:endParaRPr lang="en-US" sz="28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53988"/>
            <a:ext cx="9070975" cy="1557337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(AODV) Local Connectivity Maintenance 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79388" y="1800225"/>
            <a:ext cx="9359900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af-ZA" sz="2800" dirty="0" smtClean="0">
                <a:latin typeface="Comic Sans MS" pitchFamily="64" charset="0"/>
              </a:rPr>
              <a:t>How </a:t>
            </a:r>
            <a:r>
              <a:rPr lang="af-ZA" sz="2800" dirty="0">
                <a:latin typeface="Comic Sans MS" pitchFamily="64" charset="0"/>
              </a:rPr>
              <a:t>hello messages work</a:t>
            </a:r>
            <a:r>
              <a:rPr lang="af-ZA" sz="2800" dirty="0" smtClean="0">
                <a:latin typeface="Comic Sans MS" pitchFamily="64" charset="0"/>
              </a:rPr>
              <a:t>:</a:t>
            </a:r>
          </a:p>
          <a:p>
            <a:pPr>
              <a:lnSpc>
                <a:spcPct val="116000"/>
              </a:lnSpc>
              <a:buSzPct val="45000"/>
            </a:pPr>
            <a:endParaRPr lang="af-ZA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Hello messages do not broadcasted outside the neighborhood because the contain a TTL (time to leave) value of 1.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Neighbors that receive the hello message update their local connectivity information to the node that have broadcasted the hello message</a:t>
            </a:r>
          </a:p>
          <a:p>
            <a:pPr>
              <a:lnSpc>
                <a:spcPct val="116000"/>
              </a:lnSpc>
              <a:buClrTx/>
              <a:buSzTx/>
              <a:buFontTx/>
              <a:buNone/>
            </a:pPr>
            <a:r>
              <a:rPr lang="el-GR" sz="2800" dirty="0">
                <a:latin typeface="Comic Sans MS" pitchFamily="6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53988"/>
            <a:ext cx="9070975" cy="1557337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(AODV) Local Connectivity Maintenance 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79388" y="1800225"/>
            <a:ext cx="9359900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dirty="0" smtClean="0">
                <a:latin typeface="Comic Sans MS" pitchFamily="64" charset="0"/>
              </a:rPr>
              <a:t>How </a:t>
            </a:r>
            <a:r>
              <a:rPr lang="en-US" sz="2800" dirty="0">
                <a:latin typeface="Comic Sans MS" pitchFamily="64" charset="0"/>
              </a:rPr>
              <a:t>hello messages work: (</a:t>
            </a:r>
            <a:r>
              <a:rPr lang="en-US" sz="2800">
                <a:latin typeface="Comic Sans MS" pitchFamily="64" charset="0"/>
              </a:rPr>
              <a:t>continue</a:t>
            </a:r>
            <a:r>
              <a:rPr lang="en-US" sz="2800" smtClean="0">
                <a:latin typeface="Comic Sans MS" pitchFamily="64" charset="0"/>
              </a:rPr>
              <a:t>)</a:t>
            </a:r>
          </a:p>
          <a:p>
            <a:pPr>
              <a:lnSpc>
                <a:spcPct val="116000"/>
              </a:lnSpc>
              <a:buSzPct val="45000"/>
            </a:pPr>
            <a:endParaRPr lang="en-US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 Receiving a hello from a new neighbor, or failing to receive </a:t>
            </a:r>
            <a:r>
              <a:rPr lang="en-US" sz="2800" dirty="0" err="1">
                <a:latin typeface="Comic Sans MS" pitchFamily="64" charset="0"/>
              </a:rPr>
              <a:t>allowed_hello_loss</a:t>
            </a:r>
            <a:r>
              <a:rPr lang="en-US" sz="2800" dirty="0">
                <a:latin typeface="Comic Sans MS" pitchFamily="64" charset="0"/>
              </a:rPr>
              <a:t> (typically 2) consecutive hello messages from a node previously in the neighborhood, indicates that the local connectivity has changed</a:t>
            </a:r>
          </a:p>
          <a:p>
            <a:pPr>
              <a:lnSpc>
                <a:spcPct val="116000"/>
              </a:lnSpc>
              <a:buClrTx/>
              <a:buSzTx/>
              <a:buFontTx/>
              <a:buNone/>
            </a:pPr>
            <a:r>
              <a:rPr lang="el-GR" sz="2800" dirty="0">
                <a:latin typeface="Comic Sans MS" pitchFamily="6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331565"/>
            <a:ext cx="9936857" cy="622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routing algorithms</a:t>
            </a:r>
            <a:endParaRPr lang="el-GR" sz="28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Ad-Hoc on-demand Distance Vector Routing (AODV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)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General info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Path Discovery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Path Maintenance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Local Connectivity Maintenance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Conclusion</a:t>
            </a:r>
            <a:endParaRPr lang="en-US" sz="2800" b="1" dirty="0">
              <a:solidFill>
                <a:srgbClr val="FF0000"/>
              </a:solidFill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Dynamic Source Routing (DSR)</a:t>
            </a: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15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201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(AODV) Conclusion 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79388" y="1800225"/>
            <a:ext cx="9359900" cy="504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b="1" smtClean="0">
                <a:latin typeface="Comic Sans MS" pitchFamily="64" charset="0"/>
              </a:rPr>
              <a:t>AODV main features: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Nodes store only the routes they need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Need for broadcast is minimized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Reduces memory requirements and needless duplications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Quick response to link breakage in active routes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Loop-free routes maintained by use of destination sequence numbers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Scalable to large populations of nodes</a:t>
            </a:r>
          </a:p>
          <a:p>
            <a:pPr>
              <a:lnSpc>
                <a:spcPct val="116000"/>
              </a:lnSpc>
              <a:buClrTx/>
              <a:buSzTx/>
              <a:buFontTx/>
              <a:buNone/>
            </a:pPr>
            <a:r>
              <a:rPr lang="en-US" sz="2800" smtClean="0">
                <a:latin typeface="Comic Sans MS" pitchFamily="64" charset="0"/>
              </a:rPr>
              <a:t> </a:t>
            </a:r>
            <a:endParaRPr lang="en-US" sz="280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 smtClean="0">
                <a:solidFill>
                  <a:srgbClr val="0047FF"/>
                </a:solidFill>
                <a:latin typeface="Comic Sans MS" pitchFamily="64" charset="0"/>
              </a:rPr>
              <a:t>AODV </a:t>
            </a:r>
            <a:endParaRPr lang="el-GR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096" y="2699717"/>
            <a:ext cx="4021038" cy="402103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331565"/>
            <a:ext cx="9936857" cy="622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routing algorithms</a:t>
            </a:r>
            <a:endParaRPr lang="el-GR" sz="28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on-demand Distance Vector Routing (AODV)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Dynamic </a:t>
            </a: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Source Routing (DSR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)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General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Basic Route Discovery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Basic Route Maintenance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Conclusion</a:t>
            </a:r>
          </a:p>
          <a:p>
            <a:pPr lvl="1" indent="0">
              <a:lnSpc>
                <a:spcPct val="100000"/>
              </a:lnSpc>
              <a:buSzPct val="45000"/>
            </a:pP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15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2985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(DSR) General </a:t>
            </a: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79388" y="1800225"/>
            <a:ext cx="9359900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smtClean="0">
                <a:latin typeface="Comic Sans MS" pitchFamily="64" charset="0"/>
              </a:rPr>
              <a:t>Two main mechanisms that work together to allow the discovery and maintainance of source routes:</a:t>
            </a: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80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Route discovery</a:t>
            </a:r>
          </a:p>
          <a:p>
            <a:pPr>
              <a:lnSpc>
                <a:spcPct val="116000"/>
              </a:lnSpc>
              <a:buSzPct val="45000"/>
            </a:pPr>
            <a:endParaRPr lang="en-US" sz="280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80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Route maintainance </a:t>
            </a:r>
            <a:endParaRPr lang="en-US" sz="280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(DSR) General </a:t>
            </a: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79388" y="1800225"/>
            <a:ext cx="9359900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l-GR" sz="2800" b="1" dirty="0">
                <a:latin typeface="Comic Sans MS" pitchFamily="64" charset="0"/>
              </a:rPr>
              <a:t> </a:t>
            </a:r>
            <a:r>
              <a:rPr lang="el-GR" sz="2800" b="1" dirty="0" err="1">
                <a:latin typeface="Comic Sans MS" pitchFamily="64" charset="0"/>
              </a:rPr>
              <a:t>Route</a:t>
            </a:r>
            <a:r>
              <a:rPr lang="el-GR" sz="2800" b="1" dirty="0">
                <a:latin typeface="Comic Sans MS" pitchFamily="64" charset="0"/>
              </a:rPr>
              <a:t> </a:t>
            </a:r>
            <a:r>
              <a:rPr lang="el-GR" sz="2800" b="1" dirty="0" err="1">
                <a:latin typeface="Comic Sans MS" pitchFamily="64" charset="0"/>
              </a:rPr>
              <a:t>discovery</a:t>
            </a:r>
            <a:r>
              <a:rPr lang="el-GR" sz="2800" b="1" dirty="0">
                <a:latin typeface="Comic Sans MS" pitchFamily="64" charset="0"/>
              </a:rPr>
              <a:t>:</a:t>
            </a: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Is the mechanism by which a </a:t>
            </a:r>
            <a:r>
              <a:rPr lang="en-US" sz="2800" dirty="0" smtClean="0">
                <a:latin typeface="Comic Sans MS" pitchFamily="64" charset="0"/>
              </a:rPr>
              <a:t>source node S, obtains a route to a destination D</a:t>
            </a:r>
            <a:endParaRPr lang="en-US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l-GR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Used only when S attempt to send a packet to D and does not already knows a route to D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(DSR) General </a:t>
            </a: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179388" y="1800225"/>
            <a:ext cx="9359900" cy="518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b="1" smtClean="0">
                <a:latin typeface="Comic Sans MS" pitchFamily="64" charset="0"/>
              </a:rPr>
              <a:t> Route maintainance: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Is the mechanism by which source node S is able to detect if the network topology has changed and can no longer use its route to D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80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If S knows another route to D, use it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80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Else invoke route discovery process again to find a new route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80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smtClean="0">
                <a:latin typeface="Comic Sans MS" pitchFamily="64" charset="0"/>
              </a:rPr>
              <a:t>Used </a:t>
            </a:r>
            <a:r>
              <a:rPr lang="en-US" sz="2800" u="sng" smtClean="0">
                <a:latin typeface="Comic Sans MS" pitchFamily="64" charset="0"/>
              </a:rPr>
              <a:t>only</a:t>
            </a:r>
            <a:r>
              <a:rPr lang="en-US" sz="2800" smtClean="0">
                <a:latin typeface="Comic Sans MS" pitchFamily="64" charset="0"/>
              </a:rPr>
              <a:t> when S wants to send a packet to D  </a:t>
            </a:r>
            <a:endParaRPr lang="en-US" sz="280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(DSR) </a:t>
            </a:r>
            <a:r>
              <a:rPr lang="el-GR" b="1" dirty="0" err="1">
                <a:solidFill>
                  <a:srgbClr val="0047FF"/>
                </a:solidFill>
                <a:latin typeface="Comic Sans MS" pitchFamily="64" charset="0"/>
              </a:rPr>
              <a:t>General</a:t>
            </a:r>
            <a:r>
              <a:rPr lang="el-GR" b="1" dirty="0">
                <a:solidFill>
                  <a:srgbClr val="0047FF"/>
                </a:solidFill>
                <a:latin typeface="Comic Sans MS" pitchFamily="64" charset="0"/>
              </a:rPr>
              <a:t> </a:t>
            </a: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179388" y="1619250"/>
            <a:ext cx="9359900" cy="60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Each mechanism operate entirely on demand</a:t>
            </a:r>
          </a:p>
          <a:p>
            <a:pPr marL="342900" indent="-3429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endParaRPr lang="el-GR" sz="2800" dirty="0">
              <a:latin typeface="Comic Sans MS" pitchFamily="64" charset="0"/>
            </a:endParaRPr>
          </a:p>
          <a:p>
            <a:pPr marL="342900" indent="-3429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DSR requires no periodic packets of any kind at any level</a:t>
            </a:r>
          </a:p>
          <a:p>
            <a:pPr>
              <a:lnSpc>
                <a:spcPct val="150000"/>
              </a:lnSpc>
              <a:buSzPct val="45000"/>
            </a:pPr>
            <a:r>
              <a:rPr lang="el-GR" sz="2800" dirty="0" smtClean="0">
                <a:latin typeface="Comic Sans MS" pitchFamily="64" charset="0"/>
              </a:rPr>
              <a:t> </a:t>
            </a:r>
            <a:endParaRPr lang="el-GR" sz="2800" dirty="0">
              <a:latin typeface="Comic Sans MS" pitchFamily="64" charset="0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itchFamily="2" charset="2"/>
              <a:buChar char="q"/>
            </a:pPr>
            <a:r>
              <a:rPr lang="en-US" sz="2800" dirty="0" err="1">
                <a:latin typeface="Comic Sans MS" pitchFamily="64" charset="0"/>
              </a:rPr>
              <a:t>Uni</a:t>
            </a:r>
            <a:r>
              <a:rPr lang="en-US" sz="2800" dirty="0">
                <a:latin typeface="Comic Sans MS" pitchFamily="64" charset="0"/>
              </a:rPr>
              <a:t>-directional and asymmetric routes support</a:t>
            </a:r>
          </a:p>
          <a:p>
            <a:pPr>
              <a:lnSpc>
                <a:spcPct val="100000"/>
              </a:lnSpc>
              <a:buSzPct val="45000"/>
            </a:pPr>
            <a:r>
              <a:rPr lang="en-US" sz="2800" dirty="0">
                <a:latin typeface="Comic Sans MS" pitchFamily="64" charset="0"/>
              </a:rPr>
              <a:t> </a:t>
            </a:r>
            <a:r>
              <a:rPr lang="en-US" sz="2800" dirty="0" smtClean="0">
                <a:latin typeface="Comic Sans MS" pitchFamily="64" charset="0"/>
              </a:rPr>
              <a:t>    </a:t>
            </a:r>
            <a:r>
              <a:rPr lang="en-US" sz="2400" dirty="0" smtClean="0">
                <a:latin typeface="Comic Sans MS" pitchFamily="64" charset="0"/>
              </a:rPr>
              <a:t>(e.g. </a:t>
            </a:r>
            <a:r>
              <a:rPr lang="en-US" sz="2400" dirty="0">
                <a:latin typeface="Comic Sans MS" pitchFamily="64" charset="0"/>
              </a:rPr>
              <a:t>send a packet to a node D through a route and receive a </a:t>
            </a:r>
            <a:r>
              <a:rPr lang="en-US" sz="2400" dirty="0" smtClean="0">
                <a:latin typeface="Comic Sans MS" pitchFamily="64" charset="0"/>
              </a:rPr>
              <a:t>  	packet D from </a:t>
            </a:r>
            <a:r>
              <a:rPr lang="en-US" sz="2400" dirty="0">
                <a:latin typeface="Comic Sans MS" pitchFamily="64" charset="0"/>
              </a:rPr>
              <a:t>another route)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57188"/>
            <a:ext cx="9070975" cy="1262062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Ad Hoc Networks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39750" y="1481138"/>
            <a:ext cx="8640763" cy="553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06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dirty="0" smtClean="0">
                <a:latin typeface="Comic Sans MS" pitchFamily="64" charset="0"/>
              </a:rPr>
              <a:t>Ad-hoc networks main features:</a:t>
            </a:r>
            <a:endParaRPr lang="en-US" sz="2800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Decentralized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Do not rely on preexisting infrastructure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Each node participates in routing by forwarding data to neighbor nodes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Fast network topology changes due to nodes’ movement</a:t>
            </a:r>
          </a:p>
        </p:txBody>
      </p:sp>
    </p:spTree>
    <p:extLst>
      <p:ext uri="{BB962C8B-B14F-4D97-AF65-F5344CB8AC3E}">
        <p14:creationId xmlns:p14="http://schemas.microsoft.com/office/powerpoint/2010/main" val="1633818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331565"/>
            <a:ext cx="9936857" cy="622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routing algorithms</a:t>
            </a:r>
            <a:endParaRPr lang="el-GR" sz="28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on-demand Distance Vector Routing (AODV)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Dynamic </a:t>
            </a: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Source Routing (DSR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)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General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Basic Route Discovery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Basic Route Maintenance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Conclusion</a:t>
            </a:r>
          </a:p>
          <a:p>
            <a:pPr lvl="1" indent="0">
              <a:lnSpc>
                <a:spcPct val="100000"/>
              </a:lnSpc>
              <a:buSzPct val="45000"/>
            </a:pP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15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716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(DSR) Basic Route Discovery </a:t>
            </a:r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179388" y="1619250"/>
            <a:ext cx="9359900" cy="60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smtClean="0">
                <a:latin typeface="Comic Sans MS" pitchFamily="64" charset="0"/>
              </a:rPr>
              <a:t>  When S wants to sent a packet to D: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smtClean="0">
                <a:latin typeface="Comic Sans MS" pitchFamily="64" charset="0"/>
              </a:rPr>
              <a:t> it places in the header of the packet a source route giving the sequence of hops that the packet should follow on its way to D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60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smtClean="0">
                <a:latin typeface="Comic Sans MS" pitchFamily="64" charset="0"/>
              </a:rPr>
              <a:t>S obtains a suitable source route by searching its route table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60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smtClean="0">
                <a:latin typeface="Comic Sans MS" pitchFamily="64" charset="0"/>
              </a:rPr>
              <a:t>If no route found for D, S initiate the Route Discovery protocol to dynamically find a new route to D</a:t>
            </a:r>
            <a:endParaRPr lang="en-US" sz="260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(DSR) Basic Route Discovery 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387" y="1619250"/>
            <a:ext cx="9901237" cy="621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b="1" u="sng" smtClean="0">
                <a:latin typeface="Comic Sans MS" pitchFamily="64" charset="0"/>
              </a:rPr>
              <a:t>Sender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smtClean="0">
                <a:latin typeface="Comic Sans MS" pitchFamily="64" charset="0"/>
              </a:rPr>
              <a:t>Broadcasts a Route Request Packet (RREQ)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smtClean="0">
                <a:latin typeface="Comic Sans MS" pitchFamily="64" charset="0"/>
              </a:rPr>
              <a:t>RREQ contains a unique </a:t>
            </a:r>
            <a:r>
              <a:rPr lang="en-US" sz="2600" b="1" smtClean="0">
                <a:latin typeface="Comic Sans MS" pitchFamily="64" charset="0"/>
              </a:rPr>
              <a:t>Request ID </a:t>
            </a:r>
            <a:r>
              <a:rPr lang="en-US" sz="2600" smtClean="0">
                <a:latin typeface="Comic Sans MS" pitchFamily="64" charset="0"/>
              </a:rPr>
              <a:t>and the address of the sender</a:t>
            </a:r>
            <a:endParaRPr lang="en-US" sz="2600" b="1" u="sng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r>
              <a:rPr lang="en-US" sz="2800" b="1" u="sng" smtClean="0">
                <a:latin typeface="Comic Sans MS" pitchFamily="64" charset="0"/>
              </a:rPr>
              <a:t>Receiver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smtClean="0">
                <a:latin typeface="Comic Sans MS" pitchFamily="64" charset="0"/>
              </a:rPr>
              <a:t>If this node is the destination node, or has route to the destination send a Route Reply packet (RREP)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smtClean="0">
                <a:latin typeface="Comic Sans MS" pitchFamily="64" charset="0"/>
              </a:rPr>
              <a:t>Else if is the source, drop the packet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smtClean="0">
                <a:latin typeface="Comic Sans MS" pitchFamily="64" charset="0"/>
              </a:rPr>
              <a:t>Else if is already in the RREQ's route table,</a:t>
            </a:r>
            <a:br>
              <a:rPr lang="en-US" sz="2600" smtClean="0">
                <a:latin typeface="Comic Sans MS" pitchFamily="64" charset="0"/>
              </a:rPr>
            </a:br>
            <a:r>
              <a:rPr lang="en-US" sz="2600" smtClean="0">
                <a:latin typeface="Comic Sans MS" pitchFamily="64" charset="0"/>
              </a:rPr>
              <a:t> drop the packet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smtClean="0">
                <a:latin typeface="Comic Sans MS" pitchFamily="64" charset="0"/>
              </a:rPr>
              <a:t>Else append the node address in the RREQ's route table and broadcast the updated RREQ</a:t>
            </a:r>
          </a:p>
          <a:p>
            <a:pPr>
              <a:lnSpc>
                <a:spcPct val="116000"/>
              </a:lnSpc>
              <a:buClrTx/>
              <a:buSzTx/>
              <a:buFontTx/>
              <a:buNone/>
            </a:pPr>
            <a:endParaRPr lang="en-US" sz="280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(DSR) </a:t>
            </a:r>
            <a:r>
              <a:rPr lang="en-US" b="1">
                <a:solidFill>
                  <a:srgbClr val="0047FF"/>
                </a:solidFill>
                <a:latin typeface="Comic Sans MS" pitchFamily="64" charset="0"/>
              </a:rPr>
              <a:t>Basic</a:t>
            </a: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 </a:t>
            </a:r>
            <a:r>
              <a:rPr lang="en-US" b="1">
                <a:solidFill>
                  <a:srgbClr val="0047FF"/>
                </a:solidFill>
                <a:latin typeface="Comic Sans MS" pitchFamily="64" charset="0"/>
              </a:rPr>
              <a:t>Route</a:t>
            </a: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 </a:t>
            </a:r>
            <a:r>
              <a:rPr lang="en-US" b="1">
                <a:solidFill>
                  <a:srgbClr val="0047FF"/>
                </a:solidFill>
                <a:latin typeface="Comic Sans MS" pitchFamily="64" charset="0"/>
              </a:rPr>
              <a:t>Discovery</a:t>
            </a:r>
            <a:r>
              <a:rPr lang="el-GR" b="1">
                <a:solidFill>
                  <a:srgbClr val="0047FF"/>
                </a:solidFill>
                <a:latin typeface="Comic Sans MS" pitchFamily="64" charset="0"/>
              </a:rPr>
              <a:t> </a:t>
            </a:r>
          </a:p>
        </p:txBody>
      </p:sp>
      <p:sp>
        <p:nvSpPr>
          <p:cNvPr id="54274" name="Oval 2"/>
          <p:cNvSpPr>
            <a:spLocks noChangeArrowheads="1"/>
          </p:cNvSpPr>
          <p:nvPr/>
        </p:nvSpPr>
        <p:spPr bwMode="auto">
          <a:xfrm>
            <a:off x="4319588" y="5413375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54275" name="Oval 3"/>
          <p:cNvSpPr>
            <a:spLocks noChangeArrowheads="1"/>
          </p:cNvSpPr>
          <p:nvPr/>
        </p:nvSpPr>
        <p:spPr bwMode="auto">
          <a:xfrm>
            <a:off x="2700338" y="253365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b="1" dirty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54276" name="Oval 4"/>
          <p:cNvSpPr>
            <a:spLocks noChangeArrowheads="1"/>
          </p:cNvSpPr>
          <p:nvPr/>
        </p:nvSpPr>
        <p:spPr bwMode="auto">
          <a:xfrm>
            <a:off x="1800225" y="343376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54277" name="Oval 5"/>
          <p:cNvSpPr>
            <a:spLocks noChangeArrowheads="1"/>
          </p:cNvSpPr>
          <p:nvPr/>
        </p:nvSpPr>
        <p:spPr bwMode="auto">
          <a:xfrm>
            <a:off x="3060700" y="4873625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4278" name="Oval 6"/>
          <p:cNvSpPr>
            <a:spLocks noChangeArrowheads="1"/>
          </p:cNvSpPr>
          <p:nvPr/>
        </p:nvSpPr>
        <p:spPr bwMode="auto">
          <a:xfrm flipH="1">
            <a:off x="1439863" y="4694238"/>
            <a:ext cx="360362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54279" name="Oval 7"/>
          <p:cNvSpPr>
            <a:spLocks noChangeArrowheads="1"/>
          </p:cNvSpPr>
          <p:nvPr/>
        </p:nvSpPr>
        <p:spPr bwMode="auto">
          <a:xfrm>
            <a:off x="1979613" y="5773738"/>
            <a:ext cx="360362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b="1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54280" name="Oval 8"/>
          <p:cNvSpPr>
            <a:spLocks noChangeArrowheads="1"/>
          </p:cNvSpPr>
          <p:nvPr/>
        </p:nvSpPr>
        <p:spPr bwMode="auto">
          <a:xfrm>
            <a:off x="3779838" y="3973513"/>
            <a:ext cx="360362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V</a:t>
            </a:r>
          </a:p>
        </p:txBody>
      </p:sp>
      <p:cxnSp>
        <p:nvCxnSpPr>
          <p:cNvPr id="54281" name="AutoShape 9"/>
          <p:cNvCxnSpPr>
            <a:cxnSpLocks noChangeShapeType="1"/>
            <a:stCxn id="54277" idx="3"/>
            <a:endCxn id="54279" idx="7"/>
          </p:cNvCxnSpPr>
          <p:nvPr/>
        </p:nvCxnSpPr>
        <p:spPr bwMode="auto">
          <a:xfrm flipH="1">
            <a:off x="2287588" y="5181600"/>
            <a:ext cx="825500" cy="6461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282" name="AutoShape 10"/>
          <p:cNvCxnSpPr>
            <a:cxnSpLocks noChangeShapeType="1"/>
            <a:stCxn id="54277" idx="5"/>
            <a:endCxn id="54274" idx="1"/>
          </p:cNvCxnSpPr>
          <p:nvPr/>
        </p:nvCxnSpPr>
        <p:spPr bwMode="auto">
          <a:xfrm>
            <a:off x="3367088" y="5181600"/>
            <a:ext cx="1004887" cy="285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283" name="AutoShape 11"/>
          <p:cNvCxnSpPr>
            <a:cxnSpLocks noChangeShapeType="1"/>
            <a:stCxn id="54277" idx="7"/>
            <a:endCxn id="54280" idx="3"/>
          </p:cNvCxnSpPr>
          <p:nvPr/>
        </p:nvCxnSpPr>
        <p:spPr bwMode="auto">
          <a:xfrm flipV="1">
            <a:off x="3367088" y="4281488"/>
            <a:ext cx="465137" cy="644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284" name="AutoShape 12"/>
          <p:cNvCxnSpPr>
            <a:cxnSpLocks noChangeShapeType="1"/>
            <a:stCxn id="54279" idx="0"/>
            <a:endCxn id="54278" idx="3"/>
          </p:cNvCxnSpPr>
          <p:nvPr/>
        </p:nvCxnSpPr>
        <p:spPr bwMode="auto">
          <a:xfrm flipH="1" flipV="1">
            <a:off x="1747838" y="5000625"/>
            <a:ext cx="411162" cy="771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285" name="AutoShape 13"/>
          <p:cNvCxnSpPr>
            <a:cxnSpLocks noChangeShapeType="1"/>
            <a:stCxn id="54278" idx="0"/>
            <a:endCxn id="54276" idx="4"/>
          </p:cNvCxnSpPr>
          <p:nvPr/>
        </p:nvCxnSpPr>
        <p:spPr bwMode="auto">
          <a:xfrm flipV="1">
            <a:off x="1620838" y="3794125"/>
            <a:ext cx="360362" cy="9001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286" name="AutoShape 14"/>
          <p:cNvCxnSpPr>
            <a:cxnSpLocks noChangeShapeType="1"/>
            <a:stCxn id="54276" idx="7"/>
            <a:endCxn id="54275" idx="3"/>
          </p:cNvCxnSpPr>
          <p:nvPr/>
        </p:nvCxnSpPr>
        <p:spPr bwMode="auto">
          <a:xfrm flipV="1">
            <a:off x="2108200" y="2841625"/>
            <a:ext cx="646113" cy="644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4287" name="AutoShape 15"/>
          <p:cNvSpPr>
            <a:spLocks noChangeArrowheads="1"/>
          </p:cNvSpPr>
          <p:nvPr/>
        </p:nvSpPr>
        <p:spPr bwMode="auto">
          <a:xfrm>
            <a:off x="5219700" y="2339975"/>
            <a:ext cx="4500563" cy="2339975"/>
          </a:xfrm>
          <a:prstGeom prst="wedgeRectCallout">
            <a:avLst>
              <a:gd name="adj1" fmla="val -54884"/>
              <a:gd name="adj2" fmla="val 70227"/>
            </a:avLst>
          </a:prstGeom>
          <a:solidFill>
            <a:srgbClr val="BDDD8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4288" name="Oval 16"/>
          <p:cNvSpPr>
            <a:spLocks noChangeArrowheads="1"/>
          </p:cNvSpPr>
          <p:nvPr/>
        </p:nvSpPr>
        <p:spPr bwMode="auto">
          <a:xfrm>
            <a:off x="5759450" y="251936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54289" name="Oval 17"/>
          <p:cNvSpPr>
            <a:spLocks noChangeArrowheads="1"/>
          </p:cNvSpPr>
          <p:nvPr/>
        </p:nvSpPr>
        <p:spPr bwMode="auto">
          <a:xfrm>
            <a:off x="5759450" y="306070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54290" name="Oval 18"/>
          <p:cNvSpPr>
            <a:spLocks noChangeArrowheads="1"/>
          </p:cNvSpPr>
          <p:nvPr/>
        </p:nvSpPr>
        <p:spPr bwMode="auto">
          <a:xfrm>
            <a:off x="1800225" y="343376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54291" name="Oval 19"/>
          <p:cNvSpPr>
            <a:spLocks noChangeArrowheads="1"/>
          </p:cNvSpPr>
          <p:nvPr/>
        </p:nvSpPr>
        <p:spPr bwMode="auto">
          <a:xfrm flipH="1">
            <a:off x="1439863" y="4694238"/>
            <a:ext cx="360362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W</a:t>
            </a:r>
          </a:p>
        </p:txBody>
      </p:sp>
      <p:cxnSp>
        <p:nvCxnSpPr>
          <p:cNvPr id="54292" name="AutoShape 20"/>
          <p:cNvCxnSpPr>
            <a:cxnSpLocks noChangeShapeType="1"/>
            <a:stCxn id="54291" idx="0"/>
            <a:endCxn id="54290" idx="4"/>
          </p:cNvCxnSpPr>
          <p:nvPr/>
        </p:nvCxnSpPr>
        <p:spPr bwMode="auto">
          <a:xfrm flipV="1">
            <a:off x="1620838" y="3794125"/>
            <a:ext cx="360362" cy="9001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4293" name="Oval 21"/>
          <p:cNvSpPr>
            <a:spLocks noChangeArrowheads="1"/>
          </p:cNvSpPr>
          <p:nvPr/>
        </p:nvSpPr>
        <p:spPr bwMode="auto">
          <a:xfrm>
            <a:off x="7019925" y="360045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54294" name="Oval 22"/>
          <p:cNvSpPr>
            <a:spLocks noChangeArrowheads="1"/>
          </p:cNvSpPr>
          <p:nvPr/>
        </p:nvSpPr>
        <p:spPr bwMode="auto">
          <a:xfrm flipH="1">
            <a:off x="5759450" y="360045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W</a:t>
            </a:r>
          </a:p>
        </p:txBody>
      </p:sp>
      <p:cxnSp>
        <p:nvCxnSpPr>
          <p:cNvPr id="54295" name="AutoShape 23"/>
          <p:cNvCxnSpPr>
            <a:cxnSpLocks noChangeShapeType="1"/>
            <a:stCxn id="54294" idx="2"/>
            <a:endCxn id="54293" idx="2"/>
          </p:cNvCxnSpPr>
          <p:nvPr/>
        </p:nvCxnSpPr>
        <p:spPr bwMode="auto">
          <a:xfrm>
            <a:off x="6119813" y="3779838"/>
            <a:ext cx="900112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6300788" y="2519363"/>
            <a:ext cx="270033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/>
              <a:t>Source node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6300788" y="3073400"/>
            <a:ext cx="216058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/>
              <a:t>Destination node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7559675" y="3600450"/>
            <a:ext cx="19796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/>
              <a:t>Neighbor nodes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539750" y="6251575"/>
            <a:ext cx="18002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</a:pPr>
            <a:r>
              <a:rPr lang="el-GR">
                <a:latin typeface="Comic Sans MS" pitchFamily="64" charset="0"/>
              </a:rPr>
              <a:t>S </a:t>
            </a:r>
            <a:r>
              <a:rPr lang="en-US">
                <a:latin typeface="Comic Sans MS" pitchFamily="64" charset="0"/>
              </a:rPr>
              <a:t>sends</a:t>
            </a:r>
            <a:r>
              <a:rPr lang="el-GR">
                <a:latin typeface="Comic Sans MS" pitchFamily="64" charset="0"/>
              </a:rPr>
              <a:t> RREQ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2519363" y="6840538"/>
            <a:ext cx="23399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/>
              <a:t>Figure</a:t>
            </a:r>
            <a:r>
              <a:rPr lang="el-GR"/>
              <a:t> 4 </a:t>
            </a:r>
          </a:p>
        </p:txBody>
      </p:sp>
      <p:sp>
        <p:nvSpPr>
          <p:cNvPr id="54301" name="Rectangle 29"/>
          <p:cNvSpPr>
            <a:spLocks noChangeArrowheads="1"/>
          </p:cNvSpPr>
          <p:nvPr/>
        </p:nvSpPr>
        <p:spPr bwMode="auto">
          <a:xfrm>
            <a:off x="5759450" y="4140200"/>
            <a:ext cx="1260475" cy="360363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7380288" y="4140200"/>
            <a:ext cx="18002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RREQ </a:t>
            </a:r>
            <a:r>
              <a:rPr lang="en-US"/>
              <a:t>packet</a:t>
            </a:r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179388" y="5400675"/>
            <a:ext cx="1439862" cy="360363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>
              <a:tabLst>
                <a:tab pos="723900" algn="l"/>
              </a:tabLst>
            </a:pPr>
            <a:r>
              <a:rPr lang="en-US">
                <a:solidFill>
                  <a:srgbClr val="000000"/>
                </a:solidFill>
              </a:rPr>
              <a:t>Id</a:t>
            </a:r>
            <a:r>
              <a:rPr lang="el-GR">
                <a:solidFill>
                  <a:srgbClr val="000000"/>
                </a:solidFill>
              </a:rPr>
              <a:t>=2, {S}</a:t>
            </a:r>
          </a:p>
        </p:txBody>
      </p:sp>
      <p:sp>
        <p:nvSpPr>
          <p:cNvPr id="54304" name="Rectangle 32"/>
          <p:cNvSpPr>
            <a:spLocks noChangeArrowheads="1"/>
          </p:cNvSpPr>
          <p:nvPr/>
        </p:nvSpPr>
        <p:spPr bwMode="auto">
          <a:xfrm>
            <a:off x="5759450" y="4140200"/>
            <a:ext cx="1260475" cy="360363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2879725" y="5940425"/>
            <a:ext cx="1439863" cy="360363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>
              <a:tabLst>
                <a:tab pos="723900" algn="l"/>
              </a:tabLst>
            </a:pPr>
            <a:r>
              <a:rPr lang="el-GR">
                <a:solidFill>
                  <a:srgbClr val="000000"/>
                </a:solidFill>
              </a:rPr>
              <a:t>Id=2, {S}</a:t>
            </a:r>
          </a:p>
        </p:txBody>
      </p:sp>
      <p:cxnSp>
        <p:nvCxnSpPr>
          <p:cNvPr id="54306" name="AutoShape 34"/>
          <p:cNvCxnSpPr>
            <a:cxnSpLocks noChangeShapeType="1"/>
            <a:stCxn id="54279" idx="1"/>
            <a:endCxn id="54291" idx="4"/>
          </p:cNvCxnSpPr>
          <p:nvPr/>
        </p:nvCxnSpPr>
        <p:spPr bwMode="auto">
          <a:xfrm flipH="1" flipV="1">
            <a:off x="1620838" y="5053013"/>
            <a:ext cx="411162" cy="771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307" name="AutoShape 35"/>
          <p:cNvCxnSpPr>
            <a:cxnSpLocks noChangeShapeType="1"/>
            <a:stCxn id="54279" idx="6"/>
            <a:endCxn id="54277" idx="4"/>
          </p:cNvCxnSpPr>
          <p:nvPr/>
        </p:nvCxnSpPr>
        <p:spPr bwMode="auto">
          <a:xfrm flipV="1">
            <a:off x="2339975" y="5233988"/>
            <a:ext cx="900113" cy="7191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308" name="AutoShape 36"/>
          <p:cNvCxnSpPr>
            <a:cxnSpLocks noChangeShapeType="1"/>
            <a:stCxn id="54303" idx="3"/>
            <a:endCxn id="54306" idx="3"/>
          </p:cNvCxnSpPr>
          <p:nvPr/>
        </p:nvCxnSpPr>
        <p:spPr bwMode="auto">
          <a:xfrm flipV="1">
            <a:off x="1619250" y="5440363"/>
            <a:ext cx="206375" cy="139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309" name="AutoShape 37"/>
          <p:cNvCxnSpPr>
            <a:cxnSpLocks noChangeShapeType="1"/>
            <a:stCxn id="54307" idx="2"/>
            <a:endCxn id="54305" idx="0"/>
          </p:cNvCxnSpPr>
          <p:nvPr/>
        </p:nvCxnSpPr>
        <p:spPr bwMode="auto">
          <a:xfrm>
            <a:off x="2789238" y="5594350"/>
            <a:ext cx="809625" cy="3460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310" name="AutoShape 38"/>
          <p:cNvCxnSpPr>
            <a:cxnSpLocks noChangeShapeType="1"/>
            <a:stCxn id="54291" idx="7"/>
            <a:endCxn id="54290" idx="3"/>
          </p:cNvCxnSpPr>
          <p:nvPr/>
        </p:nvCxnSpPr>
        <p:spPr bwMode="auto">
          <a:xfrm flipV="1">
            <a:off x="1492250" y="3741738"/>
            <a:ext cx="360363" cy="10048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311" name="AutoShape 39"/>
          <p:cNvCxnSpPr>
            <a:cxnSpLocks noChangeShapeType="1"/>
            <a:stCxn id="54277" idx="0"/>
            <a:endCxn id="54280" idx="2"/>
          </p:cNvCxnSpPr>
          <p:nvPr/>
        </p:nvCxnSpPr>
        <p:spPr bwMode="auto">
          <a:xfrm flipV="1">
            <a:off x="3240088" y="4152900"/>
            <a:ext cx="539750" cy="7191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312" name="AutoShape 40"/>
          <p:cNvCxnSpPr>
            <a:cxnSpLocks noChangeShapeType="1"/>
            <a:stCxn id="54277" idx="4"/>
            <a:endCxn id="54274" idx="2"/>
          </p:cNvCxnSpPr>
          <p:nvPr/>
        </p:nvCxnSpPr>
        <p:spPr bwMode="auto">
          <a:xfrm>
            <a:off x="3240088" y="5233988"/>
            <a:ext cx="1081087" cy="3603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4313" name="Rectangle 41"/>
          <p:cNvSpPr>
            <a:spLocks noChangeArrowheads="1"/>
          </p:cNvSpPr>
          <p:nvPr/>
        </p:nvSpPr>
        <p:spPr bwMode="auto">
          <a:xfrm>
            <a:off x="179388" y="3779838"/>
            <a:ext cx="1439862" cy="360362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>
              <a:tabLst>
                <a:tab pos="723900" algn="l"/>
              </a:tabLst>
            </a:pPr>
            <a:r>
              <a:rPr lang="el-GR" dirty="0">
                <a:solidFill>
                  <a:srgbClr val="000000"/>
                </a:solidFill>
              </a:rPr>
              <a:t>Id=2, {S, W}</a:t>
            </a:r>
          </a:p>
        </p:txBody>
      </p:sp>
      <p:sp>
        <p:nvSpPr>
          <p:cNvPr id="54314" name="Rectangle 42"/>
          <p:cNvSpPr>
            <a:spLocks noChangeArrowheads="1"/>
          </p:cNvSpPr>
          <p:nvPr/>
        </p:nvSpPr>
        <p:spPr bwMode="auto">
          <a:xfrm>
            <a:off x="2700338" y="3419475"/>
            <a:ext cx="1439862" cy="360363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>
              <a:tabLst>
                <a:tab pos="723900" algn="l"/>
              </a:tabLst>
            </a:pPr>
            <a:r>
              <a:rPr lang="el-GR">
                <a:solidFill>
                  <a:srgbClr val="000000"/>
                </a:solidFill>
              </a:rPr>
              <a:t>Id=2, {S, Y}</a:t>
            </a:r>
          </a:p>
        </p:txBody>
      </p:sp>
      <p:sp>
        <p:nvSpPr>
          <p:cNvPr id="54315" name="Rectangle 43"/>
          <p:cNvSpPr>
            <a:spLocks noChangeArrowheads="1"/>
          </p:cNvSpPr>
          <p:nvPr/>
        </p:nvSpPr>
        <p:spPr bwMode="auto">
          <a:xfrm>
            <a:off x="2879725" y="5759450"/>
            <a:ext cx="1439863" cy="360363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>
              <a:tabLst>
                <a:tab pos="723900" algn="l"/>
              </a:tabLst>
            </a:pPr>
            <a:r>
              <a:rPr lang="el-GR">
                <a:solidFill>
                  <a:srgbClr val="000000"/>
                </a:solidFill>
              </a:rPr>
              <a:t>Id=2, {S, Y}</a:t>
            </a:r>
          </a:p>
        </p:txBody>
      </p:sp>
      <p:cxnSp>
        <p:nvCxnSpPr>
          <p:cNvPr id="54316" name="AutoShape 44"/>
          <p:cNvCxnSpPr>
            <a:cxnSpLocks noChangeShapeType="1"/>
            <a:stCxn id="54313" idx="2"/>
            <a:endCxn id="54310" idx="3"/>
          </p:cNvCxnSpPr>
          <p:nvPr/>
        </p:nvCxnSpPr>
        <p:spPr bwMode="auto">
          <a:xfrm>
            <a:off x="900113" y="4140200"/>
            <a:ext cx="773112" cy="104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317" name="AutoShape 45"/>
          <p:cNvCxnSpPr>
            <a:cxnSpLocks noChangeShapeType="1"/>
            <a:stCxn id="54311" idx="3"/>
            <a:endCxn id="54314" idx="2"/>
          </p:cNvCxnSpPr>
          <p:nvPr/>
        </p:nvCxnSpPr>
        <p:spPr bwMode="auto">
          <a:xfrm flipH="1" flipV="1">
            <a:off x="3419475" y="3779838"/>
            <a:ext cx="88900" cy="733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318" name="AutoShape 46"/>
          <p:cNvCxnSpPr>
            <a:cxnSpLocks noChangeShapeType="1"/>
            <a:stCxn id="54312" idx="2"/>
            <a:endCxn id="54315" idx="0"/>
          </p:cNvCxnSpPr>
          <p:nvPr/>
        </p:nvCxnSpPr>
        <p:spPr bwMode="auto">
          <a:xfrm flipH="1">
            <a:off x="3600450" y="5413375"/>
            <a:ext cx="179388" cy="3460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4319" name="AutoShape 47"/>
          <p:cNvCxnSpPr>
            <a:cxnSpLocks noChangeShapeType="1"/>
            <a:stCxn id="54290" idx="0"/>
            <a:endCxn id="54275" idx="2"/>
          </p:cNvCxnSpPr>
          <p:nvPr/>
        </p:nvCxnSpPr>
        <p:spPr bwMode="auto">
          <a:xfrm flipV="1">
            <a:off x="1979613" y="2713038"/>
            <a:ext cx="720725" cy="7191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4320" name="Rectangle 48"/>
          <p:cNvSpPr>
            <a:spLocks noChangeArrowheads="1"/>
          </p:cNvSpPr>
          <p:nvPr/>
        </p:nvSpPr>
        <p:spPr bwMode="auto">
          <a:xfrm>
            <a:off x="539750" y="1979613"/>
            <a:ext cx="1619250" cy="360362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>
              <a:tabLst>
                <a:tab pos="723900" algn="l"/>
                <a:tab pos="1447800" algn="l"/>
              </a:tabLst>
            </a:pPr>
            <a:r>
              <a:rPr lang="el-GR">
                <a:solidFill>
                  <a:srgbClr val="000000"/>
                </a:solidFill>
              </a:rPr>
              <a:t>Id=2, {S, W, Z}</a:t>
            </a:r>
          </a:p>
        </p:txBody>
      </p:sp>
      <p:cxnSp>
        <p:nvCxnSpPr>
          <p:cNvPr id="54321" name="AutoShape 49"/>
          <p:cNvCxnSpPr>
            <a:cxnSpLocks noChangeShapeType="1"/>
            <a:stCxn id="54320" idx="2"/>
            <a:endCxn id="54319" idx="3"/>
          </p:cNvCxnSpPr>
          <p:nvPr/>
        </p:nvCxnSpPr>
        <p:spPr bwMode="auto">
          <a:xfrm>
            <a:off x="1349375" y="2339975"/>
            <a:ext cx="990600" cy="733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6" dur="1000" fill="hold" masterRel="sameClick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7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0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5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8" dur="500"/>
                                        <p:tgtEl>
                                          <p:spTgt spid="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1" dur="5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4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7" dur="500"/>
                                        <p:tgtEl>
                                          <p:spTgt spid="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0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34" dur="2000" fill="hold" masterRel="sameClick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35" dur="2000" fill="hold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37" dur="2000" fill="hold" masterRel="sameClick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38" dur="2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42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45" dur="500"/>
                                        <p:tgtEl>
                                          <p:spTgt spid="54308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48" dur="5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51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54" dur="500"/>
                                        <p:tgtEl>
                                          <p:spTgt spid="54309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57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61" dur="500"/>
                                        <p:tgtEl>
                                          <p:spTgt spid="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64" dur="500"/>
                                        <p:tgtEl>
                                          <p:spTgt spid="5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67" dur="500"/>
                                        <p:tgtEl>
                                          <p:spTgt spid="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0" dur="500"/>
                                        <p:tgtEl>
                                          <p:spTgt spid="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3" dur="500"/>
                                        <p:tgtEl>
                                          <p:spTgt spid="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6" dur="5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9" dur="500"/>
                                        <p:tgtEl>
                                          <p:spTgt spid="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82" dur="5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85" dur="500"/>
                                        <p:tgtEl>
                                          <p:spTgt spid="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000" fill="hold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91" dur="1000" fill="hold" masterRel="sameClick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92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94" dur="1000" fill="hold" masterRel="sameClick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95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00" dur="500"/>
                                        <p:tgtEl>
                                          <p:spTgt spid="5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03" dur="500"/>
                                        <p:tgtEl>
                                          <p:spTgt spid="5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06" dur="500"/>
                                        <p:tgtEl>
                                          <p:spTgt spid="5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108" dur="500"/>
                                        <p:tgtEl>
                                          <p:spTgt spid="54313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111" dur="500"/>
                                        <p:tgtEl>
                                          <p:spTgt spid="54316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114" dur="500"/>
                                        <p:tgtEl>
                                          <p:spTgt spid="54310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117" dur="500"/>
                                        <p:tgtEl>
                                          <p:spTgt spid="5431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120" dur="5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123" dur="500"/>
                                        <p:tgtEl>
                                          <p:spTgt spid="54311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126" dur="500"/>
                                        <p:tgtEl>
                                          <p:spTgt spid="54312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129" dur="5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132" dur="500"/>
                                        <p:tgtEl>
                                          <p:spTgt spid="54315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137" dur="2000" fill="hold" masterRel="sameClick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138" dur="2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b="1">
                <a:solidFill>
                  <a:srgbClr val="0047FF"/>
                </a:solidFill>
                <a:latin typeface="Comic Sans MS" pitchFamily="64" charset="0"/>
              </a:rPr>
              <a:t>(DSR) Basic Route Discovery 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66688" y="1384300"/>
            <a:ext cx="9720262" cy="657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dirty="0">
                <a:latin typeface="Comic Sans MS" pitchFamily="64" charset="0"/>
              </a:rPr>
              <a:t> When a RREQ reaches the destination node, a RREP must be sent back to source</a:t>
            </a: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l-GR" sz="28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r>
              <a:rPr lang="en-US" sz="2800" dirty="0">
                <a:latin typeface="Comic Sans MS" pitchFamily="64" charset="0"/>
              </a:rPr>
              <a:t> The destination node:</a:t>
            </a:r>
          </a:p>
          <a:p>
            <a:pPr marL="1200150" lvl="1" indent="-457200">
              <a:lnSpc>
                <a:spcPct val="116000"/>
              </a:lnSpc>
              <a:spcBef>
                <a:spcPts val="288"/>
              </a:spcBef>
              <a:spcAft>
                <a:spcPts val="850"/>
              </a:spcAft>
              <a:buSzPct val="45000"/>
              <a:buFont typeface="Wingdings" pitchFamily="2" charset="2"/>
              <a:buChar char="q"/>
            </a:pPr>
            <a:r>
              <a:rPr lang="en-US" sz="2400" dirty="0">
                <a:latin typeface="Comic Sans MS" pitchFamily="64" charset="0"/>
              </a:rPr>
              <a:t>Examine its own Route Cache for a route back to source</a:t>
            </a:r>
          </a:p>
          <a:p>
            <a:pPr marL="1200150" lvl="1" indent="-457200">
              <a:lnSpc>
                <a:spcPct val="116000"/>
              </a:lnSpc>
              <a:spcBef>
                <a:spcPts val="288"/>
              </a:spcBef>
              <a:spcAft>
                <a:spcPts val="850"/>
              </a:spcAft>
              <a:buSzPct val="45000"/>
              <a:buFont typeface="Wingdings" pitchFamily="2" charset="2"/>
              <a:buChar char="q"/>
            </a:pPr>
            <a:r>
              <a:rPr lang="en-US" sz="2400" dirty="0">
                <a:latin typeface="Comic Sans MS" pitchFamily="64" charset="0"/>
              </a:rPr>
              <a:t>If found, it use this route to send back the RREP</a:t>
            </a:r>
          </a:p>
          <a:p>
            <a:pPr marL="1085850" lvl="1" indent="-342900">
              <a:lnSpc>
                <a:spcPct val="116000"/>
              </a:lnSpc>
              <a:spcBef>
                <a:spcPts val="288"/>
              </a:spcBef>
              <a:spcAft>
                <a:spcPts val="850"/>
              </a:spcAft>
              <a:buSzPct val="45000"/>
              <a:buFont typeface="Wingdings" pitchFamily="2" charset="2"/>
              <a:buChar char="q"/>
            </a:pPr>
            <a:r>
              <a:rPr lang="en-US" sz="2400" dirty="0" smtClean="0">
                <a:latin typeface="Comic Sans MS" pitchFamily="64" charset="0"/>
              </a:rPr>
              <a:t>Else, the </a:t>
            </a:r>
            <a:r>
              <a:rPr lang="en-US" sz="2400" dirty="0">
                <a:latin typeface="Comic Sans MS" pitchFamily="64" charset="0"/>
              </a:rPr>
              <a:t>destination node starts a new Route Discovery process to find a route towards source node</a:t>
            </a:r>
          </a:p>
          <a:p>
            <a:pPr marL="342900" indent="-342900">
              <a:lnSpc>
                <a:spcPct val="116000"/>
              </a:lnSpc>
              <a:spcBef>
                <a:spcPts val="288"/>
              </a:spcBef>
              <a:spcAft>
                <a:spcPts val="850"/>
              </a:spcAft>
              <a:buSzPct val="45000"/>
              <a:buFont typeface="Wingdings" pitchFamily="2" charset="2"/>
              <a:buChar char="ü"/>
            </a:pPr>
            <a:r>
              <a:rPr lang="en-US" sz="2400" dirty="0" smtClean="0">
                <a:latin typeface="Comic Sans MS" pitchFamily="64" charset="0"/>
              </a:rPr>
              <a:t> In protocols that require bi-directional links </a:t>
            </a:r>
            <a:r>
              <a:rPr lang="en-US" sz="2400" dirty="0">
                <a:latin typeface="Comic Sans MS" pitchFamily="64" charset="0"/>
              </a:rPr>
              <a:t>like 802.11, the reversed route list of the RREQ  packet can be </a:t>
            </a:r>
            <a:r>
              <a:rPr lang="en-US" sz="2400" dirty="0" smtClean="0">
                <a:latin typeface="Comic Sans MS" pitchFamily="64" charset="0"/>
              </a:rPr>
              <a:t>used, in order to avoid the second Route Discovery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331565"/>
            <a:ext cx="9936857" cy="622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routing algorithms</a:t>
            </a:r>
            <a:endParaRPr lang="el-GR" sz="28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on-demand Distance Vector Routing (AODV)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Dynamic </a:t>
            </a: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Source Routing (DSR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)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General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Basic Route Discovery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Basic Route Maintenance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latin typeface="Comic Sans MS" pitchFamily="64" charset="0"/>
              </a:rPr>
              <a:t>Conclusion</a:t>
            </a:r>
          </a:p>
          <a:p>
            <a:pPr lvl="1" indent="0">
              <a:lnSpc>
                <a:spcPct val="100000"/>
              </a:lnSpc>
              <a:buSzPct val="45000"/>
            </a:pP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15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785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b="1">
                <a:solidFill>
                  <a:srgbClr val="0047FF"/>
                </a:solidFill>
                <a:latin typeface="Comic Sans MS" pitchFamily="64" charset="0"/>
              </a:rPr>
              <a:t>(DSR) Basic Route Maintenance 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66688" y="1384300"/>
            <a:ext cx="9720262" cy="617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r>
              <a:rPr lang="en-US" sz="2800" b="1" dirty="0">
                <a:latin typeface="Comic Sans MS" pitchFamily="64" charset="0"/>
              </a:rPr>
              <a:t>Each </a:t>
            </a:r>
            <a:r>
              <a:rPr lang="en-US" sz="2800" b="1" dirty="0" smtClean="0">
                <a:latin typeface="Comic Sans MS" pitchFamily="64" charset="0"/>
              </a:rPr>
              <a:t>node </a:t>
            </a:r>
            <a:r>
              <a:rPr lang="en-US" sz="2800" b="1" dirty="0">
                <a:latin typeface="Comic Sans MS" pitchFamily="64" charset="0"/>
              </a:rPr>
              <a:t>transmitting a packet: </a:t>
            </a:r>
          </a:p>
          <a:p>
            <a:pPr marL="342900" indent="-3429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400" dirty="0">
                <a:latin typeface="Comic Sans MS" pitchFamily="64" charset="0"/>
              </a:rPr>
              <a:t>is responsible for confirming that the packet has been received by the next hop along the source route</a:t>
            </a:r>
          </a:p>
          <a:p>
            <a:pPr marL="342900" indent="-3429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400" dirty="0">
              <a:latin typeface="Comic Sans MS" pitchFamily="64" charset="0"/>
            </a:endParaRPr>
          </a:p>
          <a:p>
            <a:pPr marL="342900" indent="-3429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400" dirty="0">
                <a:latin typeface="Comic Sans MS" pitchFamily="64" charset="0"/>
              </a:rPr>
              <a:t> The confirmation it is done with a standard part of MAC layer (</a:t>
            </a:r>
            <a:r>
              <a:rPr lang="en-US" sz="2400" dirty="0" smtClean="0">
                <a:latin typeface="Comic Sans MS" pitchFamily="64" charset="0"/>
              </a:rPr>
              <a:t>e.g</a:t>
            </a:r>
            <a:r>
              <a:rPr lang="en-US" sz="2400" dirty="0">
                <a:latin typeface="Comic Sans MS" pitchFamily="64" charset="0"/>
              </a:rPr>
              <a:t>. Link-level ACKs in 802.11</a:t>
            </a:r>
            <a:r>
              <a:rPr lang="en-US" sz="2400" dirty="0" smtClean="0">
                <a:latin typeface="Comic Sans MS" pitchFamily="64" charset="0"/>
              </a:rPr>
              <a:t>)</a:t>
            </a:r>
          </a:p>
          <a:p>
            <a:pPr marL="342900" indent="-3429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400" dirty="0">
              <a:latin typeface="Comic Sans MS" pitchFamily="64" charset="0"/>
            </a:endParaRPr>
          </a:p>
          <a:p>
            <a:pPr marL="342900" indent="-3429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400" dirty="0">
                <a:latin typeface="Comic Sans MS" pitchFamily="64" charset="0"/>
              </a:rPr>
              <a:t> If none exists, a DSR-specific software takes the responsibility to sent back an ACK</a:t>
            </a:r>
          </a:p>
          <a:p>
            <a:pPr marL="342900" indent="-3429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400" dirty="0">
              <a:latin typeface="Comic Sans MS" pitchFamily="64" charset="0"/>
            </a:endParaRPr>
          </a:p>
          <a:p>
            <a:pPr marL="342900" indent="-3429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400" dirty="0">
                <a:latin typeface="Comic Sans MS" pitchFamily="64" charset="0"/>
              </a:rPr>
              <a:t> When retransmissions of a packet in a node reach a maximum number, a Route Error Packet (RERR) is sent from the node back to the source, identifying the broken link  </a:t>
            </a:r>
          </a:p>
          <a:p>
            <a:pPr>
              <a:lnSpc>
                <a:spcPct val="116000"/>
              </a:lnSpc>
              <a:buClrTx/>
              <a:buSzTx/>
              <a:buFontTx/>
              <a:buNone/>
            </a:pPr>
            <a:endParaRPr lang="el-GR" sz="26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b="1">
                <a:solidFill>
                  <a:srgbClr val="0047FF"/>
                </a:solidFill>
                <a:latin typeface="Comic Sans MS" pitchFamily="64" charset="0"/>
              </a:rPr>
              <a:t>(DSR) Basic Route Maintenance </a:t>
            </a:r>
          </a:p>
        </p:txBody>
      </p:sp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66688" y="1384300"/>
            <a:ext cx="9720262" cy="60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r>
              <a:rPr lang="en-US" sz="2800" b="1" dirty="0">
                <a:latin typeface="Comic Sans MS" pitchFamily="64" charset="0"/>
              </a:rPr>
              <a:t>The source: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dirty="0">
                <a:latin typeface="Comic Sans MS" pitchFamily="64" charset="0"/>
              </a:rPr>
              <a:t> Removes from the routing table the broken route</a:t>
            </a: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dirty="0">
                <a:latin typeface="Comic Sans MS" pitchFamily="64" charset="0"/>
              </a:rPr>
              <a:t>Retransmission of the original packet is a function of upper layers (</a:t>
            </a:r>
            <a:r>
              <a:rPr lang="en-US" sz="2600" dirty="0" smtClean="0">
                <a:latin typeface="Comic Sans MS" pitchFamily="64" charset="0"/>
              </a:rPr>
              <a:t>e.g</a:t>
            </a:r>
            <a:r>
              <a:rPr lang="en-US" sz="2600" dirty="0">
                <a:latin typeface="Comic Sans MS" pitchFamily="64" charset="0"/>
              </a:rPr>
              <a:t>. TCP)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800" dirty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dirty="0">
                <a:latin typeface="Comic Sans MS" pitchFamily="64" charset="0"/>
              </a:rPr>
              <a:t> It searches the </a:t>
            </a:r>
            <a:r>
              <a:rPr lang="en-US" sz="2600" dirty="0" smtClean="0">
                <a:latin typeface="Comic Sans MS" pitchFamily="64" charset="0"/>
              </a:rPr>
              <a:t>routing table </a:t>
            </a:r>
            <a:r>
              <a:rPr lang="en-US" sz="2600" dirty="0">
                <a:latin typeface="Comic Sans MS" pitchFamily="64" charset="0"/>
              </a:rPr>
              <a:t>for another route, or start a new Route Discovery process</a:t>
            </a:r>
            <a:r>
              <a:rPr lang="en-US" sz="2800" dirty="0">
                <a:latin typeface="Comic Sans MS" pitchFamily="64" charset="0"/>
              </a:rPr>
              <a:t>  </a:t>
            </a:r>
          </a:p>
          <a:p>
            <a:pPr>
              <a:lnSpc>
                <a:spcPct val="116000"/>
              </a:lnSpc>
              <a:buClrTx/>
              <a:buSzTx/>
              <a:buFontTx/>
              <a:buNone/>
            </a:pPr>
            <a:endParaRPr lang="el-GR" sz="26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b="1">
                <a:solidFill>
                  <a:srgbClr val="0047FF"/>
                </a:solidFill>
                <a:latin typeface="Comic Sans MS" pitchFamily="64" charset="0"/>
              </a:rPr>
              <a:t>(DSR) Basic Route Maintenance </a:t>
            </a:r>
          </a:p>
        </p:txBody>
      </p:sp>
      <p:sp>
        <p:nvSpPr>
          <p:cNvPr id="61442" name="Oval 2"/>
          <p:cNvSpPr>
            <a:spLocks noChangeArrowheads="1"/>
          </p:cNvSpPr>
          <p:nvPr/>
        </p:nvSpPr>
        <p:spPr bwMode="auto">
          <a:xfrm>
            <a:off x="4679950" y="611981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61443" name="Oval 3"/>
          <p:cNvSpPr>
            <a:spLocks noChangeArrowheads="1"/>
          </p:cNvSpPr>
          <p:nvPr/>
        </p:nvSpPr>
        <p:spPr bwMode="auto">
          <a:xfrm>
            <a:off x="3060700" y="3240088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b="1" dirty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2160588" y="41402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61445" name="Oval 5"/>
          <p:cNvSpPr>
            <a:spLocks noChangeArrowheads="1"/>
          </p:cNvSpPr>
          <p:nvPr/>
        </p:nvSpPr>
        <p:spPr bwMode="auto">
          <a:xfrm>
            <a:off x="3419475" y="558006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61446" name="Oval 6"/>
          <p:cNvSpPr>
            <a:spLocks noChangeArrowheads="1"/>
          </p:cNvSpPr>
          <p:nvPr/>
        </p:nvSpPr>
        <p:spPr bwMode="auto">
          <a:xfrm flipH="1">
            <a:off x="1800225" y="5400675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61447" name="Oval 7"/>
          <p:cNvSpPr>
            <a:spLocks noChangeArrowheads="1"/>
          </p:cNvSpPr>
          <p:nvPr/>
        </p:nvSpPr>
        <p:spPr bwMode="auto">
          <a:xfrm>
            <a:off x="2339975" y="6480175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b="1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61448" name="Oval 8"/>
          <p:cNvSpPr>
            <a:spLocks noChangeArrowheads="1"/>
          </p:cNvSpPr>
          <p:nvPr/>
        </p:nvSpPr>
        <p:spPr bwMode="auto">
          <a:xfrm>
            <a:off x="4140200" y="467995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V</a:t>
            </a:r>
          </a:p>
        </p:txBody>
      </p:sp>
      <p:cxnSp>
        <p:nvCxnSpPr>
          <p:cNvPr id="61449" name="AutoShape 9"/>
          <p:cNvCxnSpPr>
            <a:cxnSpLocks noChangeShapeType="1"/>
            <a:stCxn id="61445" idx="3"/>
            <a:endCxn id="61447" idx="7"/>
          </p:cNvCxnSpPr>
          <p:nvPr/>
        </p:nvCxnSpPr>
        <p:spPr bwMode="auto">
          <a:xfrm flipH="1">
            <a:off x="2647950" y="5888038"/>
            <a:ext cx="825500" cy="646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50" name="AutoShape 10"/>
          <p:cNvCxnSpPr>
            <a:cxnSpLocks noChangeShapeType="1"/>
            <a:stCxn id="61445" idx="5"/>
            <a:endCxn id="61442" idx="1"/>
          </p:cNvCxnSpPr>
          <p:nvPr/>
        </p:nvCxnSpPr>
        <p:spPr bwMode="auto">
          <a:xfrm>
            <a:off x="3727450" y="5888038"/>
            <a:ext cx="1004888" cy="285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51" name="AutoShape 11"/>
          <p:cNvCxnSpPr>
            <a:cxnSpLocks noChangeShapeType="1"/>
            <a:stCxn id="61445" idx="7"/>
            <a:endCxn id="61448" idx="3"/>
          </p:cNvCxnSpPr>
          <p:nvPr/>
        </p:nvCxnSpPr>
        <p:spPr bwMode="auto">
          <a:xfrm flipV="1">
            <a:off x="3727450" y="4987925"/>
            <a:ext cx="465138" cy="644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52" name="AutoShape 12"/>
          <p:cNvCxnSpPr>
            <a:cxnSpLocks noChangeShapeType="1"/>
            <a:stCxn id="61447" idx="0"/>
            <a:endCxn id="61446" idx="3"/>
          </p:cNvCxnSpPr>
          <p:nvPr/>
        </p:nvCxnSpPr>
        <p:spPr bwMode="auto">
          <a:xfrm flipH="1" flipV="1">
            <a:off x="2108200" y="5707063"/>
            <a:ext cx="411163" cy="771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53" name="AutoShape 13"/>
          <p:cNvCxnSpPr>
            <a:cxnSpLocks noChangeShapeType="1"/>
            <a:stCxn id="61446" idx="0"/>
            <a:endCxn id="61444" idx="4"/>
          </p:cNvCxnSpPr>
          <p:nvPr/>
        </p:nvCxnSpPr>
        <p:spPr bwMode="auto">
          <a:xfrm flipV="1">
            <a:off x="1979613" y="4500563"/>
            <a:ext cx="360362" cy="900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54" name="AutoShape 14"/>
          <p:cNvCxnSpPr>
            <a:cxnSpLocks noChangeShapeType="1"/>
            <a:stCxn id="61444" idx="7"/>
            <a:endCxn id="61443" idx="3"/>
          </p:cNvCxnSpPr>
          <p:nvPr/>
        </p:nvCxnSpPr>
        <p:spPr bwMode="auto">
          <a:xfrm flipV="1">
            <a:off x="2466975" y="3548063"/>
            <a:ext cx="646113" cy="644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5400675" y="2339975"/>
            <a:ext cx="4500563" cy="2519363"/>
          </a:xfrm>
          <a:prstGeom prst="wedgeRectCallout">
            <a:avLst>
              <a:gd name="adj1" fmla="val -53727"/>
              <a:gd name="adj2" fmla="val 66310"/>
            </a:avLst>
          </a:prstGeom>
          <a:solidFill>
            <a:srgbClr val="BDDD8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1456" name="Oval 16"/>
          <p:cNvSpPr>
            <a:spLocks noChangeArrowheads="1"/>
          </p:cNvSpPr>
          <p:nvPr/>
        </p:nvSpPr>
        <p:spPr bwMode="auto">
          <a:xfrm>
            <a:off x="5759450" y="2519363"/>
            <a:ext cx="360363" cy="360362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61457" name="Oval 17"/>
          <p:cNvSpPr>
            <a:spLocks noChangeArrowheads="1"/>
          </p:cNvSpPr>
          <p:nvPr/>
        </p:nvSpPr>
        <p:spPr bwMode="auto">
          <a:xfrm>
            <a:off x="5759450" y="306070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61458" name="Oval 18"/>
          <p:cNvSpPr>
            <a:spLocks noChangeArrowheads="1"/>
          </p:cNvSpPr>
          <p:nvPr/>
        </p:nvSpPr>
        <p:spPr bwMode="auto">
          <a:xfrm>
            <a:off x="2160588" y="4140200"/>
            <a:ext cx="360362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61459" name="Oval 19"/>
          <p:cNvSpPr>
            <a:spLocks noChangeArrowheads="1"/>
          </p:cNvSpPr>
          <p:nvPr/>
        </p:nvSpPr>
        <p:spPr bwMode="auto">
          <a:xfrm flipH="1">
            <a:off x="1800225" y="5400675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 dirty="0">
                <a:solidFill>
                  <a:srgbClr val="000000"/>
                </a:solidFill>
              </a:rPr>
              <a:t>W</a:t>
            </a:r>
          </a:p>
        </p:txBody>
      </p:sp>
      <p:cxnSp>
        <p:nvCxnSpPr>
          <p:cNvPr id="61460" name="AutoShape 20"/>
          <p:cNvCxnSpPr>
            <a:cxnSpLocks noChangeShapeType="1"/>
            <a:stCxn id="61459" idx="0"/>
            <a:endCxn id="61458" idx="4"/>
          </p:cNvCxnSpPr>
          <p:nvPr/>
        </p:nvCxnSpPr>
        <p:spPr bwMode="auto">
          <a:xfrm flipV="1">
            <a:off x="1979613" y="4500563"/>
            <a:ext cx="360362" cy="900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61" name="Oval 21"/>
          <p:cNvSpPr>
            <a:spLocks noChangeArrowheads="1"/>
          </p:cNvSpPr>
          <p:nvPr/>
        </p:nvSpPr>
        <p:spPr bwMode="auto">
          <a:xfrm>
            <a:off x="7019925" y="360045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61462" name="Oval 22"/>
          <p:cNvSpPr>
            <a:spLocks noChangeArrowheads="1"/>
          </p:cNvSpPr>
          <p:nvPr/>
        </p:nvSpPr>
        <p:spPr bwMode="auto">
          <a:xfrm flipH="1">
            <a:off x="5759450" y="3600450"/>
            <a:ext cx="360363" cy="3603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/>
            <a:r>
              <a:rPr lang="el-GR">
                <a:solidFill>
                  <a:srgbClr val="000000"/>
                </a:solidFill>
              </a:rPr>
              <a:t>W</a:t>
            </a:r>
          </a:p>
        </p:txBody>
      </p:sp>
      <p:cxnSp>
        <p:nvCxnSpPr>
          <p:cNvPr id="61463" name="AutoShape 23"/>
          <p:cNvCxnSpPr>
            <a:cxnSpLocks noChangeShapeType="1"/>
            <a:stCxn id="61462" idx="2"/>
            <a:endCxn id="61461" idx="2"/>
          </p:cNvCxnSpPr>
          <p:nvPr/>
        </p:nvCxnSpPr>
        <p:spPr bwMode="auto">
          <a:xfrm>
            <a:off x="6119813" y="3779838"/>
            <a:ext cx="900112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6300788" y="2519363"/>
            <a:ext cx="270033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Source node</a:t>
            </a: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6300788" y="3073400"/>
            <a:ext cx="216058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Destination node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7559675" y="3600450"/>
            <a:ext cx="19796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Neighbor nodes</a:t>
            </a:r>
          </a:p>
        </p:txBody>
      </p:sp>
      <p:sp>
        <p:nvSpPr>
          <p:cNvPr id="61467" name="Text Box 27"/>
          <p:cNvSpPr txBox="1">
            <a:spLocks noChangeArrowheads="1"/>
          </p:cNvSpPr>
          <p:nvPr/>
        </p:nvSpPr>
        <p:spPr bwMode="auto">
          <a:xfrm>
            <a:off x="3240088" y="6659563"/>
            <a:ext cx="23399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Figure 5</a:t>
            </a:r>
          </a:p>
        </p:txBody>
      </p:sp>
      <p:sp>
        <p:nvSpPr>
          <p:cNvPr id="61468" name="AutoShape 28"/>
          <p:cNvSpPr>
            <a:spLocks noChangeArrowheads="1"/>
          </p:cNvSpPr>
          <p:nvPr/>
        </p:nvSpPr>
        <p:spPr bwMode="auto">
          <a:xfrm>
            <a:off x="2519363" y="3600450"/>
            <a:ext cx="539750" cy="539750"/>
          </a:xfrm>
          <a:custGeom>
            <a:avLst/>
            <a:gdLst>
              <a:gd name="G0" fmla="+- 10800 0 0"/>
              <a:gd name="G1" fmla="+- 10800 0 0"/>
              <a:gd name="G2" fmla="+- 0 0 0"/>
              <a:gd name="G3" fmla="+- 21600 0 10800"/>
              <a:gd name="G4" fmla="+- 21600 0 10800"/>
              <a:gd name="G5" fmla="+- 21600 0 0"/>
              <a:gd name="G6" fmla="+- 10800 0 10800"/>
              <a:gd name="G7" fmla="+- 10800 0 10800"/>
              <a:gd name="G8" fmla="*/ G7 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10800" y="0"/>
                </a:lnTo>
                <a:lnTo>
                  <a:pt x="10800" y="0"/>
                </a:lnTo>
                <a:lnTo>
                  <a:pt x="1080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0" y="10800"/>
                </a:lnTo>
                <a:lnTo>
                  <a:pt x="10800" y="108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21600"/>
                </a:lnTo>
                <a:lnTo>
                  <a:pt x="108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21600" y="10800"/>
                </a:lnTo>
                <a:lnTo>
                  <a:pt x="10800" y="10800"/>
                </a:lnTo>
                <a:lnTo>
                  <a:pt x="10800" y="0"/>
                </a:lnTo>
                <a:lnTo>
                  <a:pt x="10800" y="0"/>
                </a:lnTo>
                <a:close/>
              </a:path>
            </a:pathLst>
          </a:custGeom>
          <a:solidFill>
            <a:srgbClr val="99CCFF"/>
          </a:solidFill>
          <a:ln w="360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1469" name="Rectangle 29"/>
          <p:cNvSpPr>
            <a:spLocks noChangeArrowheads="1"/>
          </p:cNvSpPr>
          <p:nvPr/>
        </p:nvSpPr>
        <p:spPr bwMode="auto">
          <a:xfrm>
            <a:off x="5759450" y="4140200"/>
            <a:ext cx="1439863" cy="360363"/>
          </a:xfrm>
          <a:prstGeom prst="rect">
            <a:avLst/>
          </a:prstGeom>
          <a:solidFill>
            <a:srgbClr val="EB613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1470" name="Text Box 30"/>
          <p:cNvSpPr txBox="1">
            <a:spLocks noChangeArrowheads="1"/>
          </p:cNvSpPr>
          <p:nvPr/>
        </p:nvSpPr>
        <p:spPr bwMode="auto">
          <a:xfrm>
            <a:off x="7559675" y="4140200"/>
            <a:ext cx="18002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RERR packet</a:t>
            </a:r>
          </a:p>
        </p:txBody>
      </p:sp>
      <p:sp>
        <p:nvSpPr>
          <p:cNvPr id="61471" name="Text Box 31"/>
          <p:cNvSpPr txBox="1">
            <a:spLocks noChangeArrowheads="1"/>
          </p:cNvSpPr>
          <p:nvPr/>
        </p:nvSpPr>
        <p:spPr bwMode="auto">
          <a:xfrm>
            <a:off x="1079500" y="3060700"/>
            <a:ext cx="18002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Link fails</a:t>
            </a:r>
          </a:p>
        </p:txBody>
      </p:sp>
      <p:cxnSp>
        <p:nvCxnSpPr>
          <p:cNvPr id="61472" name="AutoShape 32"/>
          <p:cNvCxnSpPr>
            <a:cxnSpLocks noChangeShapeType="1"/>
            <a:stCxn id="61471" idx="2"/>
            <a:endCxn id="61468" idx="0"/>
          </p:cNvCxnSpPr>
          <p:nvPr/>
        </p:nvCxnSpPr>
        <p:spPr bwMode="auto">
          <a:xfrm>
            <a:off x="1979613" y="3406775"/>
            <a:ext cx="539750" cy="463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73" name="Text Box 33"/>
          <p:cNvSpPr txBox="1">
            <a:spLocks noChangeArrowheads="1"/>
          </p:cNvSpPr>
          <p:nvPr/>
        </p:nvSpPr>
        <p:spPr bwMode="auto">
          <a:xfrm>
            <a:off x="179388" y="3959225"/>
            <a:ext cx="1800225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/>
              <a:t>Intermediate node sents a RERR</a:t>
            </a:r>
          </a:p>
        </p:txBody>
      </p:sp>
      <p:cxnSp>
        <p:nvCxnSpPr>
          <p:cNvPr id="61474" name="AutoShape 34"/>
          <p:cNvCxnSpPr>
            <a:cxnSpLocks noChangeShapeType="1"/>
            <a:stCxn id="61458" idx="3"/>
            <a:endCxn id="61459" idx="7"/>
          </p:cNvCxnSpPr>
          <p:nvPr/>
        </p:nvCxnSpPr>
        <p:spPr bwMode="auto">
          <a:xfrm flipH="1">
            <a:off x="1852613" y="4448175"/>
            <a:ext cx="358775" cy="10048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179388" y="4319588"/>
            <a:ext cx="1439862" cy="360362"/>
          </a:xfrm>
          <a:prstGeom prst="rect">
            <a:avLst/>
          </a:prstGeom>
          <a:solidFill>
            <a:srgbClr val="EB613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</a:tabLst>
            </a:pPr>
            <a:r>
              <a:rPr lang="el-GR">
                <a:solidFill>
                  <a:srgbClr val="000000"/>
                </a:solidFill>
              </a:rPr>
              <a:t>RERR(Z, D)</a:t>
            </a:r>
          </a:p>
        </p:txBody>
      </p:sp>
      <p:cxnSp>
        <p:nvCxnSpPr>
          <p:cNvPr id="61476" name="AutoShape 36"/>
          <p:cNvCxnSpPr>
            <a:cxnSpLocks noChangeShapeType="1"/>
            <a:stCxn id="61475" idx="3"/>
            <a:endCxn id="61474" idx="3"/>
          </p:cNvCxnSpPr>
          <p:nvPr/>
        </p:nvCxnSpPr>
        <p:spPr bwMode="auto">
          <a:xfrm>
            <a:off x="1619250" y="4500563"/>
            <a:ext cx="412750" cy="4508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77" name="AutoShape 37"/>
          <p:cNvCxnSpPr>
            <a:cxnSpLocks noChangeShapeType="1"/>
            <a:endCxn id="61447" idx="1"/>
          </p:cNvCxnSpPr>
          <p:nvPr/>
        </p:nvCxnSpPr>
        <p:spPr bwMode="auto">
          <a:xfrm>
            <a:off x="1979613" y="5759450"/>
            <a:ext cx="412750" cy="7731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78" name="AutoShape 38"/>
          <p:cNvCxnSpPr>
            <a:cxnSpLocks noChangeShapeType="1"/>
            <a:stCxn id="61479" idx="3"/>
          </p:cNvCxnSpPr>
          <p:nvPr/>
        </p:nvCxnSpPr>
        <p:spPr bwMode="auto">
          <a:xfrm>
            <a:off x="1619250" y="5759450"/>
            <a:ext cx="508000" cy="307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79" name="Rectangle 39"/>
          <p:cNvSpPr>
            <a:spLocks noChangeArrowheads="1"/>
          </p:cNvSpPr>
          <p:nvPr/>
        </p:nvSpPr>
        <p:spPr bwMode="auto">
          <a:xfrm>
            <a:off x="179388" y="5580063"/>
            <a:ext cx="1439862" cy="360362"/>
          </a:xfrm>
          <a:prstGeom prst="rect">
            <a:avLst/>
          </a:prstGeom>
          <a:solidFill>
            <a:srgbClr val="EB613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</a:tabLst>
            </a:pPr>
            <a:r>
              <a:rPr lang="el-GR">
                <a:solidFill>
                  <a:srgbClr val="000000"/>
                </a:solidFill>
              </a:rPr>
              <a:t>RERR(Z, D)</a:t>
            </a:r>
          </a:p>
        </p:txBody>
      </p:sp>
      <p:sp>
        <p:nvSpPr>
          <p:cNvPr id="61480" name="Rectangle 40"/>
          <p:cNvSpPr>
            <a:spLocks noChangeArrowheads="1"/>
          </p:cNvSpPr>
          <p:nvPr/>
        </p:nvSpPr>
        <p:spPr bwMode="auto">
          <a:xfrm>
            <a:off x="179388" y="6300788"/>
            <a:ext cx="1800225" cy="90011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>
              <a:tabLst>
                <a:tab pos="723900" algn="l"/>
                <a:tab pos="1447800" algn="l"/>
              </a:tabLst>
            </a:pPr>
            <a:r>
              <a:rPr lang="el-GR" b="1" u="sng" dirty="0" err="1">
                <a:solidFill>
                  <a:srgbClr val="000000"/>
                </a:solidFill>
              </a:rPr>
              <a:t>Route</a:t>
            </a:r>
            <a:r>
              <a:rPr lang="el-GR" b="1" u="sng" dirty="0">
                <a:solidFill>
                  <a:srgbClr val="000000"/>
                </a:solidFill>
              </a:rPr>
              <a:t> </a:t>
            </a:r>
            <a:r>
              <a:rPr lang="en-US" b="1" u="sng" dirty="0" smtClean="0">
                <a:solidFill>
                  <a:srgbClr val="000000"/>
                </a:solidFill>
              </a:rPr>
              <a:t>Table</a:t>
            </a:r>
            <a:endParaRPr lang="el-GR" b="1" u="sng" dirty="0">
              <a:solidFill>
                <a:srgbClr val="000000"/>
              </a:solidFill>
            </a:endParaRPr>
          </a:p>
          <a:p>
            <a:pPr>
              <a:tabLst>
                <a:tab pos="723900" algn="l"/>
                <a:tab pos="1447800" algn="l"/>
              </a:tabLst>
            </a:pPr>
            <a:r>
              <a:rPr lang="el-GR" dirty="0">
                <a:solidFill>
                  <a:srgbClr val="000000"/>
                </a:solidFill>
              </a:rPr>
              <a:t>D: S, W, Z, D</a:t>
            </a:r>
          </a:p>
          <a:p>
            <a:pPr>
              <a:tabLst>
                <a:tab pos="723900" algn="l"/>
                <a:tab pos="1447800" algn="l"/>
              </a:tabLst>
            </a:pPr>
            <a:r>
              <a:rPr lang="el-GR" dirty="0">
                <a:solidFill>
                  <a:srgbClr val="000000"/>
                </a:solidFill>
              </a:rPr>
              <a:t>V: S, Y, V</a:t>
            </a:r>
          </a:p>
        </p:txBody>
      </p:sp>
      <p:sp>
        <p:nvSpPr>
          <p:cNvPr id="61481" name="Freeform 41"/>
          <p:cNvSpPr>
            <a:spLocks noChangeArrowheads="1"/>
          </p:cNvSpPr>
          <p:nvPr/>
        </p:nvSpPr>
        <p:spPr bwMode="auto">
          <a:xfrm>
            <a:off x="360363" y="6659563"/>
            <a:ext cx="1260475" cy="180975"/>
          </a:xfrm>
          <a:custGeom>
            <a:avLst/>
            <a:gdLst>
              <a:gd name="T0" fmla="*/ 0 w 3501"/>
              <a:gd name="T1" fmla="*/ 0 h 501"/>
              <a:gd name="T2" fmla="*/ 3500 w 3501"/>
              <a:gd name="T3" fmla="*/ 500 h 50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501" h="501">
                <a:moveTo>
                  <a:pt x="0" y="0"/>
                </a:moveTo>
                <a:lnTo>
                  <a:pt x="3500" y="500"/>
                </a:lnTo>
              </a:path>
            </a:pathLst>
          </a:custGeom>
          <a:noFill/>
          <a:ln w="360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482" name="Freeform 42"/>
          <p:cNvSpPr>
            <a:spLocks noChangeArrowheads="1"/>
          </p:cNvSpPr>
          <p:nvPr/>
        </p:nvSpPr>
        <p:spPr bwMode="auto">
          <a:xfrm>
            <a:off x="360363" y="6659563"/>
            <a:ext cx="1260475" cy="180975"/>
          </a:xfrm>
          <a:custGeom>
            <a:avLst/>
            <a:gdLst>
              <a:gd name="T0" fmla="*/ 0 w 3501"/>
              <a:gd name="T1" fmla="*/ 500 h 501"/>
              <a:gd name="T2" fmla="*/ 3500 w 3501"/>
              <a:gd name="T3" fmla="*/ 0 h 50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501" h="501">
                <a:moveTo>
                  <a:pt x="0" y="500"/>
                </a:moveTo>
                <a:lnTo>
                  <a:pt x="3500" y="0"/>
                </a:lnTo>
              </a:path>
            </a:pathLst>
          </a:custGeom>
          <a:noFill/>
          <a:ln w="360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0" dur="500"/>
                                        <p:tgtEl>
                                          <p:spTgt spid="61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3" dur="500"/>
                                        <p:tgtEl>
                                          <p:spTgt spid="61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17" dur="1000" fill="hold" masterRel="sameClick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18" dur="10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1" dur="500"/>
                                        <p:tgtEl>
                                          <p:spTgt spid="6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23" dur="500"/>
                                        <p:tgtEl>
                                          <p:spTgt spid="61471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26" dur="500"/>
                                        <p:tgtEl>
                                          <p:spTgt spid="61472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29" dur="5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32" dur="5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8" dur="500"/>
                                        <p:tgtEl>
                                          <p:spTgt spid="6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41" dur="500"/>
                                        <p:tgtEl>
                                          <p:spTgt spid="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44" dur="500"/>
                                        <p:tgtEl>
                                          <p:spTgt spid="61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46" dur="500"/>
                                        <p:tgtEl>
                                          <p:spTgt spid="61473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51" dur="1000" fill="hold" masterRel="sameClick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52" dur="10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54" dur="500"/>
                                        <p:tgtEl>
                                          <p:spTgt spid="61475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57" dur="500"/>
                                        <p:tgtEl>
                                          <p:spTgt spid="61476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63" dur="500"/>
                                        <p:tgtEl>
                                          <p:spTgt spid="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66" dur="500"/>
                                        <p:tgtEl>
                                          <p:spTgt spid="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69" dur="500"/>
                                        <p:tgtEl>
                                          <p:spTgt spid="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73" dur="0" fill="hold" masterRel="sameClick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 additive="repl">
                                        <p:cTn id="74" dur="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76" dur="500"/>
                                        <p:tgtEl>
                                          <p:spTgt spid="61478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 additive="repl">
                                        <p:cTn id="79" dur="500"/>
                                        <p:tgtEl>
                                          <p:spTgt spid="61479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83" dur="500"/>
                                        <p:tgtEl>
                                          <p:spTgt spid="6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88" dur="500"/>
                                        <p:tgtEl>
                                          <p:spTgt spid="6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91" dur="500"/>
                                        <p:tgtEl>
                                          <p:spTgt spid="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8" grpId="0" animBg="1"/>
      <p:bldP spid="61468" grpId="1" animBg="1"/>
      <p:bldP spid="61481" grpId="0" animBg="1"/>
      <p:bldP spid="6148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331565"/>
            <a:ext cx="9936857" cy="622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routing algorithms</a:t>
            </a:r>
            <a:endParaRPr lang="el-GR" sz="28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on-demand Distance Vector Routing (AODV)</a:t>
            </a: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Dynamic </a:t>
            </a: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Source Routing (DSR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)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General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Basic Route Discovery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Basic Route Maintenance</a:t>
            </a:r>
          </a:p>
          <a:p>
            <a:pPr marL="1200150" lvl="1" indent="-457200">
              <a:lnSpc>
                <a:spcPct val="100000"/>
              </a:lnSpc>
              <a:buSzPct val="4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4" charset="0"/>
              </a:rPr>
              <a:t>Conclusion</a:t>
            </a:r>
          </a:p>
          <a:p>
            <a:pPr lvl="1" indent="0">
              <a:lnSpc>
                <a:spcPct val="100000"/>
              </a:lnSpc>
              <a:buSzPct val="45000"/>
            </a:pP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15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0410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57188"/>
            <a:ext cx="9070975" cy="1262062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Ad Hoc Networks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" y="1331565"/>
            <a:ext cx="9899650" cy="622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dirty="0" smtClean="0">
                <a:latin typeface="Comic Sans MS" pitchFamily="64" charset="0"/>
              </a:rPr>
              <a:t>Why do we need ad-hoc networks?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 More laptop users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 More smartphones users (e.g.. Android phones, iPhones)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 More devices with Wi-Fi-support (e.g.. televisions, hi-fi, home-theaters, media servers etc.)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 Moving users, vehicles, etc.</a:t>
            </a: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 Outdoors places</a:t>
            </a:r>
          </a:p>
          <a:p>
            <a:pPr>
              <a:lnSpc>
                <a:spcPct val="116000"/>
              </a:lnSpc>
              <a:buSzPct val="45000"/>
            </a:pPr>
            <a:endParaRPr lang="en-US" sz="2800" dirty="0" smtClean="0">
              <a:latin typeface="Comic Sans MS" pitchFamily="64" charset="0"/>
            </a:endParaRPr>
          </a:p>
          <a:p>
            <a:pPr marL="457200" indent="-457200">
              <a:lnSpc>
                <a:spcPct val="116000"/>
              </a:lnSpc>
              <a:buSzPct val="45000"/>
              <a:buFont typeface="Wingdings" pitchFamily="2" charset="2"/>
              <a:buChar char="ü"/>
            </a:pPr>
            <a:r>
              <a:rPr lang="en-US" sz="2800" dirty="0" smtClean="0">
                <a:latin typeface="Comic Sans MS" pitchFamily="64" charset="0"/>
              </a:rPr>
              <a:t>In all these occasions there is no centralized infrastructure (such APs)</a:t>
            </a:r>
          </a:p>
          <a:p>
            <a:pPr marL="457200" indent="-457200" algn="just">
              <a:lnSpc>
                <a:spcPct val="116000"/>
              </a:lnSpc>
              <a:buSzPct val="45000"/>
              <a:buFont typeface="Wingdings" pitchFamily="2" charset="2"/>
              <a:buChar char="ü"/>
            </a:pPr>
            <a:r>
              <a:rPr lang="en-US" sz="2800" u="sng" dirty="0" smtClean="0">
                <a:solidFill>
                  <a:schemeClr val="accent6"/>
                </a:solidFill>
                <a:latin typeface="Comic Sans MS" pitchFamily="64" charset="0"/>
              </a:rPr>
              <a:t>So ad-hoc network is a necessity</a:t>
            </a:r>
            <a:endParaRPr lang="en-US" sz="2800" u="sng" dirty="0">
              <a:solidFill>
                <a:schemeClr val="accent6"/>
              </a:solidFill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44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01625"/>
            <a:ext cx="9720262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de-DE" b="1">
                <a:solidFill>
                  <a:srgbClr val="0047FF"/>
                </a:solidFill>
                <a:latin typeface="Comic Sans MS" pitchFamily="64" charset="0"/>
              </a:rPr>
              <a:t>(DSR) Conclusion</a:t>
            </a: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66688" y="1384300"/>
            <a:ext cx="9720262" cy="60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127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699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dirty="0">
                <a:latin typeface="Comic Sans MS" pitchFamily="64" charset="0"/>
              </a:rPr>
              <a:t> Excellent performance  for routing in multi-hop wireless ad hoc networks</a:t>
            </a: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 marL="4699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dirty="0">
                <a:latin typeface="Comic Sans MS" pitchFamily="64" charset="0"/>
              </a:rPr>
              <a:t> Very low routing overhead even with continuous rapid </a:t>
            </a:r>
            <a:r>
              <a:rPr lang="en-US" sz="2600" dirty="0" smtClean="0">
                <a:latin typeface="Comic Sans MS" pitchFamily="64" charset="0"/>
              </a:rPr>
              <a:t>    motion,</a:t>
            </a:r>
            <a:r>
              <a:rPr lang="en-US" sz="2600" dirty="0">
                <a:latin typeface="Comic Sans MS" pitchFamily="64" charset="0"/>
              </a:rPr>
              <a:t>  </a:t>
            </a:r>
            <a:r>
              <a:rPr lang="en-US" sz="2600" dirty="0" smtClean="0">
                <a:latin typeface="Comic Sans MS" pitchFamily="64" charset="0"/>
              </a:rPr>
              <a:t>which scales to : </a:t>
            </a:r>
          </a:p>
          <a:p>
            <a:pPr marL="2114550" lvl="3" indent="-514350">
              <a:lnSpc>
                <a:spcPct val="116000"/>
              </a:lnSpc>
              <a:buFont typeface="+mj-lt"/>
              <a:buAutoNum type="arabicPeriod"/>
            </a:pPr>
            <a:r>
              <a:rPr lang="en-US" sz="2600" dirty="0" smtClean="0">
                <a:latin typeface="Comic Sans MS" pitchFamily="64" charset="0"/>
              </a:rPr>
              <a:t> zero when nodes are stationary </a:t>
            </a:r>
          </a:p>
          <a:p>
            <a:pPr>
              <a:lnSpc>
                <a:spcPct val="116000"/>
              </a:lnSpc>
            </a:pPr>
            <a:r>
              <a:rPr lang="en-US" sz="2600" dirty="0">
                <a:latin typeface="Comic Sans MS" pitchFamily="64" charset="0"/>
              </a:rPr>
              <a:t>	</a:t>
            </a:r>
            <a:r>
              <a:rPr lang="en-US" sz="2600" dirty="0" smtClean="0">
                <a:latin typeface="Comic Sans MS" pitchFamily="64" charset="0"/>
              </a:rPr>
              <a:t>	  2. 	the affected routes when nodes are moving</a:t>
            </a:r>
            <a:endParaRPr lang="en-US" sz="2600" dirty="0">
              <a:latin typeface="Comic Sans MS" pitchFamily="64" charset="0"/>
            </a:endParaRPr>
          </a:p>
          <a:p>
            <a:pPr marL="4699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600" dirty="0" smtClean="0">
              <a:latin typeface="Comic Sans MS" pitchFamily="64" charset="0"/>
            </a:endParaRPr>
          </a:p>
          <a:p>
            <a:pPr marL="4699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dirty="0" smtClean="0">
                <a:latin typeface="Comic Sans MS" pitchFamily="64" charset="0"/>
              </a:rPr>
              <a:t>Completely self-organized &amp; self-configuring network</a:t>
            </a:r>
          </a:p>
          <a:p>
            <a:pPr marL="4699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endParaRPr lang="en-US" sz="2600" dirty="0">
              <a:latin typeface="Comic Sans MS" pitchFamily="64" charset="0"/>
            </a:endParaRPr>
          </a:p>
          <a:p>
            <a:pPr marL="469900" indent="-457200">
              <a:lnSpc>
                <a:spcPct val="116000"/>
              </a:lnSpc>
              <a:buSzPct val="45000"/>
              <a:buFont typeface="Wingdings" pitchFamily="2" charset="2"/>
              <a:buChar char="q"/>
            </a:pPr>
            <a:r>
              <a:rPr lang="en-US" sz="2600" dirty="0">
                <a:latin typeface="Comic Sans MS" pitchFamily="64" charset="0"/>
              </a:rPr>
              <a:t> Entirely on-demand operation. No periodic activity of any kind at any </a:t>
            </a:r>
            <a:r>
              <a:rPr lang="en-US" sz="2600" dirty="0" smtClean="0">
                <a:latin typeface="Comic Sans MS" pitchFamily="64" charset="0"/>
              </a:rPr>
              <a:t>level</a:t>
            </a:r>
          </a:p>
          <a:p>
            <a:pPr>
              <a:lnSpc>
                <a:spcPct val="116000"/>
              </a:lnSpc>
              <a:buSzPct val="45000"/>
              <a:buFont typeface="Wingdings" charset="2"/>
              <a:buChar char="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600" dirty="0"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01625"/>
            <a:ext cx="9720262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de-DE" b="1">
                <a:solidFill>
                  <a:srgbClr val="0047FF"/>
                </a:solidFill>
                <a:latin typeface="Comic Sans MS" pitchFamily="64" charset="0"/>
              </a:rPr>
              <a:t>DSR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72" y="2339677"/>
            <a:ext cx="4021038" cy="402103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331565"/>
            <a:ext cx="9936857" cy="622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routing algorithms</a:t>
            </a:r>
            <a:endParaRPr lang="el-GR" sz="28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4" charset="0"/>
            </a:endParaRP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on-demand Distance Vector Routing (AODV)</a:t>
            </a: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Dynamic Source Routing (DSR)</a:t>
            </a:r>
            <a:endParaRPr lang="el-GR" sz="28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4" charset="0"/>
            </a:endParaRP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20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933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01625"/>
            <a:ext cx="9720262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b="1" dirty="0" smtClean="0">
                <a:solidFill>
                  <a:srgbClr val="0047FF"/>
                </a:solidFill>
                <a:latin typeface="Comic Sans MS" pitchFamily="64" charset="0"/>
              </a:rPr>
              <a:t>Comparison of AODV and DSR</a:t>
            </a:r>
            <a:endParaRPr lang="en-US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66688" y="1384300"/>
            <a:ext cx="9720262" cy="60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127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600" b="1" dirty="0" smtClean="0">
                <a:latin typeface="Comic Sans MS" pitchFamily="64" charset="0"/>
              </a:rPr>
              <a:t>Main common features:</a:t>
            </a:r>
          </a:p>
          <a:p>
            <a:pPr marL="4699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On-demand route requesting</a:t>
            </a:r>
          </a:p>
          <a:p>
            <a:pPr marL="4699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Route discovery based on requesting and replying control packets</a:t>
            </a:r>
          </a:p>
          <a:p>
            <a:pPr marL="4699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Broadcast route discovery mechanism</a:t>
            </a:r>
          </a:p>
          <a:p>
            <a:pPr>
              <a:lnSpc>
                <a:spcPct val="116000"/>
              </a:lnSpc>
              <a:buSzPct val="45000"/>
            </a:pPr>
            <a:endParaRPr lang="en-US" sz="2600" dirty="0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6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7000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01625"/>
            <a:ext cx="9720262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b="1" dirty="0" smtClean="0">
                <a:solidFill>
                  <a:srgbClr val="0047FF"/>
                </a:solidFill>
                <a:latin typeface="Comic Sans MS" pitchFamily="64" charset="0"/>
              </a:rPr>
              <a:t>Comparison of AODV and DSR</a:t>
            </a:r>
            <a:endParaRPr lang="en-US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66688" y="1384300"/>
            <a:ext cx="9720262" cy="60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127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600" b="1" dirty="0" smtClean="0">
                <a:latin typeface="Comic Sans MS" pitchFamily="64" charset="0"/>
              </a:rPr>
              <a:t>Main common features: (continue)</a:t>
            </a:r>
          </a:p>
          <a:p>
            <a:pPr marL="4699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Route information is stored in all intermediate nodes along the established </a:t>
            </a:r>
            <a:r>
              <a:rPr lang="en-US" sz="2800" dirty="0" smtClean="0">
                <a:latin typeface="Comic Sans MS" pitchFamily="64" charset="0"/>
              </a:rPr>
              <a:t>path</a:t>
            </a:r>
          </a:p>
          <a:p>
            <a:pPr>
              <a:lnSpc>
                <a:spcPct val="150000"/>
              </a:lnSpc>
              <a:buSzPct val="45000"/>
            </a:pPr>
            <a:endParaRPr lang="en-US" sz="2800" dirty="0">
              <a:latin typeface="Comic Sans MS" pitchFamily="64" charset="0"/>
            </a:endParaRPr>
          </a:p>
          <a:p>
            <a:pPr marL="4699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Inform source node for a broken </a:t>
            </a:r>
            <a:r>
              <a:rPr lang="en-US" sz="2800" dirty="0" smtClean="0">
                <a:latin typeface="Comic Sans MS" pitchFamily="64" charset="0"/>
              </a:rPr>
              <a:t>links</a:t>
            </a:r>
          </a:p>
          <a:p>
            <a:pPr marL="4699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endParaRPr lang="en-US" sz="2800" dirty="0">
              <a:latin typeface="Comic Sans MS" pitchFamily="64" charset="0"/>
            </a:endParaRPr>
          </a:p>
          <a:p>
            <a:pPr marL="4699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Loop-free routing</a:t>
            </a:r>
            <a:endParaRPr lang="en-US" sz="28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6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071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01625"/>
            <a:ext cx="9720262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b="1" smtClean="0">
                <a:solidFill>
                  <a:srgbClr val="0047FF"/>
                </a:solidFill>
                <a:latin typeface="Comic Sans MS" pitchFamily="64" charset="0"/>
              </a:rPr>
              <a:t>Comparison of AODV and DSR</a:t>
            </a:r>
            <a:endParaRPr lang="en-US" b="1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-1" y="1384300"/>
            <a:ext cx="10080625" cy="60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127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b="1" dirty="0" smtClean="0">
                <a:latin typeface="Comic Sans MS" pitchFamily="64" charset="0"/>
              </a:rPr>
              <a:t>Main differences:</a:t>
            </a:r>
            <a:endParaRPr lang="en-US" sz="2800" dirty="0" smtClean="0">
              <a:latin typeface="Comic Sans MS" pitchFamily="64" charset="0"/>
            </a:endParaRPr>
          </a:p>
          <a:p>
            <a:pPr marL="469900" indent="-457200"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DSR can handle </a:t>
            </a:r>
            <a:r>
              <a:rPr lang="en-US" sz="2800" dirty="0" err="1">
                <a:latin typeface="Comic Sans MS" pitchFamily="64" charset="0"/>
              </a:rPr>
              <a:t>uni</a:t>
            </a:r>
            <a:r>
              <a:rPr lang="en-US" sz="2800" dirty="0">
                <a:latin typeface="Comic Sans MS" pitchFamily="64" charset="0"/>
              </a:rPr>
              <a:t> and bi-directional links, AODV uses only bi-directional</a:t>
            </a:r>
          </a:p>
          <a:p>
            <a:endParaRPr lang="en-US" sz="2800" dirty="0">
              <a:latin typeface="Comic Sans MS" pitchFamily="64" charset="0"/>
            </a:endParaRPr>
          </a:p>
          <a:p>
            <a:endParaRPr lang="en-US" sz="2800" dirty="0" smtClean="0">
              <a:latin typeface="Comic Sans MS" pitchFamily="64" charset="0"/>
            </a:endParaRPr>
          </a:p>
          <a:p>
            <a:pPr marL="469900" indent="-457200"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In </a:t>
            </a:r>
            <a:r>
              <a:rPr lang="en-US" sz="2800" dirty="0">
                <a:latin typeface="Comic Sans MS" pitchFamily="64" charset="0"/>
              </a:rPr>
              <a:t>DSR, using a single </a:t>
            </a:r>
            <a:r>
              <a:rPr lang="en-US" sz="2800" dirty="0" smtClean="0">
                <a:latin typeface="Comic Sans MS" pitchFamily="64" charset="0"/>
              </a:rPr>
              <a:t>RREQ - RREP </a:t>
            </a:r>
            <a:r>
              <a:rPr lang="en-US" sz="2800" dirty="0">
                <a:latin typeface="Comic Sans MS" pitchFamily="64" charset="0"/>
              </a:rPr>
              <a:t>cycle, source and intermediate nodes can learn routes to other nodes on the </a:t>
            </a:r>
            <a:r>
              <a:rPr lang="en-US" sz="2800" dirty="0" smtClean="0">
                <a:latin typeface="Comic Sans MS" pitchFamily="64" charset="0"/>
              </a:rPr>
              <a:t>route</a:t>
            </a:r>
          </a:p>
          <a:p>
            <a:endParaRPr lang="en-US" sz="2800" dirty="0" smtClean="0">
              <a:latin typeface="Comic Sans MS" pitchFamily="64" charset="0"/>
            </a:endParaRPr>
          </a:p>
          <a:p>
            <a:pPr marL="469900" indent="-457200"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DSR </a:t>
            </a:r>
            <a:r>
              <a:rPr lang="en-US" sz="2800" dirty="0">
                <a:latin typeface="Comic Sans MS" pitchFamily="64" charset="0"/>
              </a:rPr>
              <a:t>maintains many alternate routes to the destination, instead of AODV that maintains at most one entry per destination</a:t>
            </a:r>
          </a:p>
          <a:p>
            <a:endParaRPr lang="en-US" sz="2800" dirty="0" smtClean="0"/>
          </a:p>
          <a:p>
            <a:endParaRPr lang="en-US" sz="2800" dirty="0">
              <a:latin typeface="Comic Sans MS" pitchFamily="64" charset="0"/>
            </a:endParaRPr>
          </a:p>
          <a:p>
            <a:endParaRPr lang="en-US" sz="2600" dirty="0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6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289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-1" y="301625"/>
            <a:ext cx="10080626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b="1" smtClean="0">
                <a:solidFill>
                  <a:srgbClr val="0047FF"/>
                </a:solidFill>
                <a:latin typeface="Comic Sans MS" pitchFamily="64" charset="0"/>
              </a:rPr>
              <a:t>Comparison of AODV and DSR</a:t>
            </a:r>
            <a:endParaRPr lang="en-US" b="1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-1" y="1384300"/>
            <a:ext cx="10080625" cy="60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127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b="1" dirty="0" smtClean="0">
                <a:latin typeface="Comic Sans MS" pitchFamily="64" charset="0"/>
              </a:rPr>
              <a:t>Main differences: (continue)</a:t>
            </a:r>
          </a:p>
          <a:p>
            <a:pPr>
              <a:lnSpc>
                <a:spcPct val="116000"/>
              </a:lnSpc>
              <a:buSzPct val="45000"/>
            </a:pPr>
            <a:endParaRPr lang="en-US" sz="2800" dirty="0">
              <a:latin typeface="Comic Sans MS" pitchFamily="64" charset="0"/>
            </a:endParaRPr>
          </a:p>
          <a:p>
            <a:pPr marL="4699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DSR doesn’t contain any explicit mechanism to expire stale routes in the cache , In AODV if a routing table entry is not recently used , the entry is </a:t>
            </a:r>
            <a:r>
              <a:rPr lang="en-US" sz="2800" dirty="0" smtClean="0">
                <a:latin typeface="Comic Sans MS" pitchFamily="64" charset="0"/>
              </a:rPr>
              <a:t>expired</a:t>
            </a:r>
            <a:endParaRPr lang="en-US" sz="2800" dirty="0">
              <a:latin typeface="Comic Sans MS" pitchFamily="64" charset="0"/>
            </a:endParaRPr>
          </a:p>
          <a:p>
            <a:pPr marL="4699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endParaRPr lang="en-US" sz="2800" dirty="0" smtClean="0">
              <a:latin typeface="Comic Sans MS" pitchFamily="64" charset="0"/>
            </a:endParaRPr>
          </a:p>
          <a:p>
            <a:pPr marL="469900" indent="-457200">
              <a:lnSpc>
                <a:spcPct val="150000"/>
              </a:lnSpc>
              <a:buSzPct val="45000"/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DSR </a:t>
            </a:r>
            <a:r>
              <a:rPr lang="en-US" sz="2800" dirty="0">
                <a:latin typeface="Comic Sans MS" pitchFamily="64" charset="0"/>
              </a:rPr>
              <a:t>can’t prefer “fresher” routes when faced multiple choices for routes. In contrast,  AODV always choose the fresher route (based on destination sequence numbers) </a:t>
            </a:r>
          </a:p>
          <a:p>
            <a:endParaRPr lang="en-US" sz="2800" dirty="0"/>
          </a:p>
          <a:p>
            <a:endParaRPr lang="en-US" sz="2800" dirty="0">
              <a:latin typeface="Comic Sans MS" pitchFamily="64" charset="0"/>
            </a:endParaRPr>
          </a:p>
          <a:p>
            <a:endParaRPr lang="en-US" sz="2600" dirty="0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6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695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01625"/>
            <a:ext cx="9720262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b="1" smtClean="0">
                <a:solidFill>
                  <a:srgbClr val="0047FF"/>
                </a:solidFill>
                <a:latin typeface="Comic Sans MS" pitchFamily="64" charset="0"/>
              </a:rPr>
              <a:t>Comparison of AODV and DSR</a:t>
            </a:r>
            <a:endParaRPr lang="en-US" b="1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-1" y="1384300"/>
            <a:ext cx="10080625" cy="60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127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b="1" dirty="0" smtClean="0">
                <a:latin typeface="Comic Sans MS" pitchFamily="64" charset="0"/>
              </a:rPr>
              <a:t>Main differences: (continue)</a:t>
            </a:r>
          </a:p>
          <a:p>
            <a:pPr>
              <a:lnSpc>
                <a:spcPct val="116000"/>
              </a:lnSpc>
              <a:buSzPct val="45000"/>
            </a:pPr>
            <a:endParaRPr lang="en-US" sz="2800" dirty="0" smtClean="0">
              <a:latin typeface="Comic Sans MS" pitchFamily="64" charset="0"/>
            </a:endParaRPr>
          </a:p>
          <a:p>
            <a:pPr marL="469900" indent="-457200"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DSR’s RREQ has variable length depending on the nodes that the packet has traveled. AODV’s RREQ size is constant</a:t>
            </a:r>
          </a:p>
          <a:p>
            <a:pPr marL="469900" indent="-457200">
              <a:buFont typeface="Wingdings" pitchFamily="2" charset="2"/>
              <a:buChar char="q"/>
            </a:pPr>
            <a:endParaRPr lang="en-US" sz="2800" dirty="0">
              <a:latin typeface="Comic Sans MS" pitchFamily="64" charset="0"/>
            </a:endParaRPr>
          </a:p>
          <a:p>
            <a:pPr marL="469900" indent="-457200">
              <a:buFont typeface="Wingdings" pitchFamily="2" charset="2"/>
              <a:buChar char="q"/>
            </a:pPr>
            <a:r>
              <a:rPr lang="en-US" sz="2800" dirty="0" smtClean="0">
                <a:latin typeface="Comic Sans MS" pitchFamily="64" charset="0"/>
              </a:rPr>
              <a:t>As a result DSR’s header overhead may increase as more nodes become active, so we expect that AODV throughput in those scenarios to be better</a:t>
            </a:r>
          </a:p>
          <a:p>
            <a:endParaRPr lang="en-US" sz="2800" dirty="0">
              <a:latin typeface="Comic Sans MS" pitchFamily="64" charset="0"/>
            </a:endParaRPr>
          </a:p>
          <a:p>
            <a:endParaRPr lang="en-US" sz="2600" dirty="0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6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6997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01625"/>
            <a:ext cx="9720262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b="1" smtClean="0">
                <a:solidFill>
                  <a:srgbClr val="0047FF"/>
                </a:solidFill>
                <a:latin typeface="Comic Sans MS" pitchFamily="64" charset="0"/>
              </a:rPr>
              <a:t>Comparison of AODV and DSR</a:t>
            </a:r>
            <a:endParaRPr lang="en-US" b="1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-1" y="1384300"/>
            <a:ext cx="10080625" cy="60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127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b="1" dirty="0" smtClean="0">
                <a:latin typeface="Comic Sans MS" pitchFamily="64" charset="0"/>
              </a:rPr>
              <a:t>Test bench set up:</a:t>
            </a:r>
          </a:p>
          <a:p>
            <a:pPr marL="469900" indent="-457200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100 nodes, some of them as sources</a:t>
            </a:r>
          </a:p>
          <a:p>
            <a:pPr marL="469900" indent="-457200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Nominal bit rate of 2 Mb/s</a:t>
            </a:r>
          </a:p>
          <a:p>
            <a:pPr marL="469900" indent="-457200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Nominal node range of 250 m</a:t>
            </a:r>
          </a:p>
          <a:p>
            <a:pPr marL="469900" indent="-457200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Continuously moving nodes</a:t>
            </a:r>
          </a:p>
          <a:p>
            <a:endParaRPr lang="en-US" sz="2800" dirty="0">
              <a:latin typeface="Comic Sans MS" pitchFamily="64" charset="0"/>
            </a:endParaRPr>
          </a:p>
          <a:p>
            <a:endParaRPr lang="en-US" sz="2600" dirty="0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600" dirty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  <a:buFont typeface="Wingdings" charset="2"/>
              <a:buNone/>
            </a:pPr>
            <a:endParaRPr lang="en-US" sz="26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760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01625"/>
            <a:ext cx="9720262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de-DE" b="1" dirty="0" err="1" smtClean="0">
                <a:solidFill>
                  <a:srgbClr val="0047FF"/>
                </a:solidFill>
                <a:latin typeface="Comic Sans MS" pitchFamily="64" charset="0"/>
              </a:rPr>
              <a:t>Comparison</a:t>
            </a:r>
            <a:r>
              <a:rPr lang="de-DE" b="1" dirty="0" smtClean="0">
                <a:solidFill>
                  <a:srgbClr val="0047FF"/>
                </a:solidFill>
                <a:latin typeface="Comic Sans MS" pitchFamily="64" charset="0"/>
              </a:rPr>
              <a:t> </a:t>
            </a:r>
            <a:r>
              <a:rPr lang="de-DE" b="1" dirty="0" err="1" smtClean="0">
                <a:solidFill>
                  <a:srgbClr val="0047FF"/>
                </a:solidFill>
                <a:latin typeface="Comic Sans MS" pitchFamily="64" charset="0"/>
              </a:rPr>
              <a:t>of</a:t>
            </a:r>
            <a:r>
              <a:rPr lang="de-DE" b="1" dirty="0" smtClean="0">
                <a:solidFill>
                  <a:srgbClr val="0047FF"/>
                </a:solidFill>
                <a:latin typeface="Comic Sans MS" pitchFamily="64" charset="0"/>
              </a:rPr>
              <a:t> AODV </a:t>
            </a:r>
            <a:r>
              <a:rPr lang="de-DE" b="1" dirty="0" err="1" smtClean="0">
                <a:solidFill>
                  <a:srgbClr val="0047FF"/>
                </a:solidFill>
                <a:latin typeface="Comic Sans MS" pitchFamily="64" charset="0"/>
              </a:rPr>
              <a:t>and</a:t>
            </a:r>
            <a:r>
              <a:rPr lang="de-DE" b="1" dirty="0" smtClean="0">
                <a:solidFill>
                  <a:srgbClr val="0047FF"/>
                </a:solidFill>
                <a:latin typeface="Comic Sans MS" pitchFamily="64" charset="0"/>
              </a:rPr>
              <a:t> DSR</a:t>
            </a:r>
            <a:endParaRPr lang="de-DE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923" y="-1"/>
            <a:ext cx="10188472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0329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57188"/>
            <a:ext cx="9070975" cy="1262062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Ad Hoc Networks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39750" y="1481138"/>
            <a:ext cx="9469114" cy="553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06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endParaRPr lang="en-US" sz="2800" dirty="0" smtClean="0">
              <a:latin typeface="Comic Sans MS" pitchFamily="64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664" y="1979636"/>
            <a:ext cx="5029200" cy="31718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75611" y="6444133"/>
            <a:ext cx="5029200" cy="36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 Ad-hoc network</a:t>
            </a:r>
            <a:endParaRPr lang="en-US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0" y="1945411"/>
            <a:ext cx="4526144" cy="39226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5821" y="6444133"/>
            <a:ext cx="3878072" cy="36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infrastructure wireless network</a:t>
            </a:r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4798889" y="1481138"/>
            <a:ext cx="0" cy="60785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341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01625"/>
            <a:ext cx="9720262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b="1" dirty="0" smtClean="0">
                <a:solidFill>
                  <a:srgbClr val="0047FF"/>
                </a:solidFill>
                <a:latin typeface="Comic Sans MS" pitchFamily="64" charset="0"/>
              </a:rPr>
              <a:t>Comparison of AODV and DSR</a:t>
            </a:r>
            <a:endParaRPr lang="en-US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-1" y="6732164"/>
            <a:ext cx="10080626" cy="724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127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2000" i="1" dirty="0" smtClean="0">
                <a:latin typeface="Comic Sans MS" pitchFamily="66" charset="0"/>
              </a:rPr>
              <a:t>Application and routing statistics </a:t>
            </a:r>
            <a:r>
              <a:rPr lang="en-US" sz="2000" i="1" dirty="0">
                <a:latin typeface="Comic Sans MS" pitchFamily="66" charset="0"/>
              </a:rPr>
              <a:t>for an </a:t>
            </a:r>
            <a:r>
              <a:rPr lang="en-US" sz="2000" i="1" dirty="0" smtClean="0">
                <a:latin typeface="Comic Sans MS" pitchFamily="66" charset="0"/>
              </a:rPr>
              <a:t>example scenario </a:t>
            </a:r>
            <a:r>
              <a:rPr lang="en-US" sz="2000" i="1" dirty="0">
                <a:latin typeface="Comic Sans MS" pitchFamily="66" charset="0"/>
              </a:rPr>
              <a:t>for a network </a:t>
            </a:r>
            <a:r>
              <a:rPr lang="en-US" sz="2000" i="1" dirty="0" smtClean="0">
                <a:latin typeface="Comic Sans MS" pitchFamily="66" charset="0"/>
              </a:rPr>
              <a:t>of </a:t>
            </a:r>
            <a:r>
              <a:rPr lang="en-US" sz="2000" i="1" dirty="0">
                <a:latin typeface="Comic Sans MS" pitchFamily="66" charset="0"/>
              </a:rPr>
              <a:t>100 nodes with </a:t>
            </a:r>
            <a:r>
              <a:rPr lang="en-US" sz="2000" i="1" dirty="0" smtClean="0">
                <a:latin typeface="Comic Sans MS" pitchFamily="66" charset="0"/>
              </a:rPr>
              <a:t>continuous mobility and </a:t>
            </a:r>
            <a:r>
              <a:rPr lang="en-US" sz="2000" i="1" dirty="0">
                <a:latin typeface="Comic Sans MS" pitchFamily="66" charset="0"/>
              </a:rPr>
              <a:t>40 </a:t>
            </a:r>
            <a:r>
              <a:rPr lang="en-US" sz="2000" i="1" dirty="0" smtClean="0">
                <a:latin typeface="Comic Sans MS" pitchFamily="66" charset="0"/>
              </a:rPr>
              <a:t>sources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032812"/>
              </p:ext>
            </p:extLst>
          </p:nvPr>
        </p:nvGraphicFramePr>
        <p:xfrm>
          <a:off x="827843" y="1763613"/>
          <a:ext cx="8424936" cy="2103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08312"/>
                <a:gridCol w="2808312"/>
                <a:gridCol w="2808312"/>
              </a:tblGrid>
              <a:tr h="43746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Performance</a:t>
                      </a:r>
                      <a:r>
                        <a:rPr lang="en-US" sz="2400" baseline="0" dirty="0" smtClean="0"/>
                        <a:t> metrics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DSR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AODV</a:t>
                      </a:r>
                      <a:endParaRPr lang="en-US" sz="2400" dirty="0"/>
                    </a:p>
                  </a:txBody>
                  <a:tcPr/>
                </a:tc>
              </a:tr>
              <a:tr h="77398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Packets delivered</a:t>
                      </a:r>
                    </a:p>
                    <a:p>
                      <a:r>
                        <a:rPr lang="en-US" sz="2400" dirty="0" smtClean="0"/>
                        <a:t>/Packets</a:t>
                      </a:r>
                      <a:r>
                        <a:rPr lang="en-US" sz="2400" baseline="0" dirty="0" smtClean="0"/>
                        <a:t> sent (%)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56.88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83.66</a:t>
                      </a:r>
                      <a:endParaRPr lang="en-US" sz="2400" dirty="0"/>
                    </a:p>
                  </a:txBody>
                  <a:tcPr/>
                </a:tc>
              </a:tr>
              <a:tr h="43746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Average delay (s)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1.36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0.26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850410"/>
              </p:ext>
            </p:extLst>
          </p:nvPr>
        </p:nvGraphicFramePr>
        <p:xfrm>
          <a:off x="935855" y="4211885"/>
          <a:ext cx="8208912" cy="241325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32151"/>
                <a:gridCol w="2432151"/>
                <a:gridCol w="3344610"/>
              </a:tblGrid>
              <a:tr h="4826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Routing  Packets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DSR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AODV</a:t>
                      </a:r>
                      <a:endParaRPr lang="en-US" sz="2400" dirty="0"/>
                    </a:p>
                  </a:txBody>
                  <a:tcPr/>
                </a:tc>
              </a:tr>
              <a:tr h="4826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Route</a:t>
                      </a:r>
                      <a:r>
                        <a:rPr lang="en-US" sz="2400" baseline="0" dirty="0" smtClean="0"/>
                        <a:t> requests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37</a:t>
                      </a:r>
                      <a:r>
                        <a:rPr lang="en-US" sz="2400" b="1" dirty="0" smtClean="0"/>
                        <a:t>7</a:t>
                      </a:r>
                      <a:r>
                        <a:rPr lang="en-US" sz="2400" dirty="0" smtClean="0"/>
                        <a:t>74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228094</a:t>
                      </a:r>
                      <a:endParaRPr lang="en-US" sz="2400" dirty="0"/>
                    </a:p>
                  </a:txBody>
                  <a:tcPr/>
                </a:tc>
              </a:tr>
              <a:tr h="4826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Route replies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82710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17753</a:t>
                      </a:r>
                      <a:endParaRPr lang="en-US" sz="2400" dirty="0"/>
                    </a:p>
                  </a:txBody>
                  <a:tcPr/>
                </a:tc>
              </a:tr>
              <a:tr h="4826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Route errors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26591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9808</a:t>
                      </a:r>
                      <a:endParaRPr lang="en-US" sz="2400" dirty="0"/>
                    </a:p>
                  </a:txBody>
                  <a:tcPr/>
                </a:tc>
              </a:tr>
              <a:tr h="4826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147075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255655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6370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01625"/>
            <a:ext cx="9720262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b="1" dirty="0" smtClean="0">
                <a:solidFill>
                  <a:srgbClr val="0047FF"/>
                </a:solidFill>
                <a:latin typeface="Comic Sans MS" pitchFamily="64" charset="0"/>
              </a:rPr>
              <a:t>Conclusion</a:t>
            </a:r>
            <a:endParaRPr lang="en-US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-1" y="1384300"/>
            <a:ext cx="10080625" cy="60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127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69900" indent="-457200"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DSR outperforms AODV in less stressful situations</a:t>
            </a:r>
          </a:p>
          <a:p>
            <a:r>
              <a:rPr lang="en-US" sz="2800" dirty="0" smtClean="0">
                <a:latin typeface="Comic Sans MS" pitchFamily="64" charset="0"/>
              </a:rPr>
              <a:t>	(</a:t>
            </a:r>
            <a:r>
              <a:rPr lang="en-US" sz="2800" dirty="0">
                <a:latin typeface="Comic Sans MS" pitchFamily="64" charset="0"/>
              </a:rPr>
              <a:t>i.e., smaller number of nodes and lower load and/or </a:t>
            </a:r>
            <a:r>
              <a:rPr lang="en-US" sz="2800" dirty="0" smtClean="0">
                <a:latin typeface="Comic Sans MS" pitchFamily="64" charset="0"/>
              </a:rPr>
              <a:t>	mobility</a:t>
            </a:r>
            <a:r>
              <a:rPr lang="en-US" sz="2800" dirty="0">
                <a:latin typeface="Comic Sans MS" pitchFamily="64" charset="0"/>
              </a:rPr>
              <a:t>)</a:t>
            </a:r>
          </a:p>
          <a:p>
            <a:pPr marL="469900" indent="-457200">
              <a:buFont typeface="Wingdings" pitchFamily="2" charset="2"/>
              <a:buChar char="q"/>
            </a:pPr>
            <a:endParaRPr lang="en-US" sz="2800" dirty="0">
              <a:latin typeface="Comic Sans MS" pitchFamily="64" charset="0"/>
            </a:endParaRPr>
          </a:p>
          <a:p>
            <a:pPr marL="469900" indent="-457200"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AODV outperforms DSR in more stressful situations</a:t>
            </a:r>
          </a:p>
          <a:p>
            <a:r>
              <a:rPr lang="en-US" sz="2800" dirty="0" smtClean="0">
                <a:latin typeface="Comic Sans MS" pitchFamily="64" charset="0"/>
              </a:rPr>
              <a:t>	(</a:t>
            </a:r>
            <a:r>
              <a:rPr lang="en-US" sz="2800" dirty="0">
                <a:latin typeface="Comic Sans MS" pitchFamily="64" charset="0"/>
              </a:rPr>
              <a:t>e.g., more load, higher mobility)</a:t>
            </a:r>
          </a:p>
          <a:p>
            <a:pPr marL="469900" indent="-457200">
              <a:buFont typeface="Wingdings" pitchFamily="2" charset="2"/>
              <a:buChar char="q"/>
            </a:pPr>
            <a:endParaRPr lang="en-US" sz="2800" dirty="0">
              <a:latin typeface="Comic Sans MS" pitchFamily="64" charset="0"/>
            </a:endParaRPr>
          </a:p>
          <a:p>
            <a:pPr marL="469900" indent="-457200"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DSR commonly generates less routing load than AODV</a:t>
            </a:r>
          </a:p>
          <a:p>
            <a:pPr marL="469900" indent="-457200">
              <a:buFont typeface="Wingdings" pitchFamily="2" charset="2"/>
              <a:buChar char="q"/>
            </a:pPr>
            <a:endParaRPr lang="en-US" sz="2800" dirty="0">
              <a:latin typeface="Comic Sans MS" pitchFamily="64" charset="0"/>
            </a:endParaRPr>
          </a:p>
          <a:p>
            <a:pPr marL="469900" indent="-457200">
              <a:buFont typeface="Wingdings" pitchFamily="2" charset="2"/>
              <a:buChar char="q"/>
            </a:pPr>
            <a:r>
              <a:rPr lang="en-US" sz="2800" dirty="0">
                <a:latin typeface="Comic Sans MS" pitchFamily="64" charset="0"/>
              </a:rPr>
              <a:t>Poor delay and throughput of DSR due to lack of </a:t>
            </a:r>
            <a:r>
              <a:rPr lang="en-US" sz="2800" dirty="0" smtClean="0">
                <a:latin typeface="Comic Sans MS" pitchFamily="64" charset="0"/>
              </a:rPr>
              <a:t>any mechanism </a:t>
            </a:r>
            <a:r>
              <a:rPr lang="en-US" sz="2800" dirty="0">
                <a:latin typeface="Comic Sans MS" pitchFamily="64" charset="0"/>
              </a:rPr>
              <a:t>to expire stale routes or determine the freshness of routes</a:t>
            </a:r>
          </a:p>
          <a:p>
            <a:endParaRPr lang="en-US" sz="2800" dirty="0">
              <a:latin typeface="Comic Sans MS" pitchFamily="64" charset="0"/>
            </a:endParaRPr>
          </a:p>
          <a:p>
            <a:endParaRPr lang="en-US" sz="26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9823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 smtClean="0">
                <a:solidFill>
                  <a:srgbClr val="0047FF"/>
                </a:solidFill>
                <a:latin typeface="Comic Sans MS" pitchFamily="64" charset="0"/>
              </a:rPr>
              <a:t>Outline</a:t>
            </a:r>
            <a:endParaRPr lang="en-US" sz="4000" b="1" dirty="0">
              <a:solidFill>
                <a:srgbClr val="0047FF"/>
              </a:solidFill>
              <a:latin typeface="Comic Sans MS" pitchFamily="64" charset="0"/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3768" y="1619250"/>
            <a:ext cx="9936857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4" charset="0"/>
              </a:rPr>
              <a:t>Ad-Hoc networks</a:t>
            </a: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  <a:latin typeface="Comic Sans MS" pitchFamily="64" charset="0"/>
              </a:rPr>
              <a:t>Ad-hoc routing algorithms</a:t>
            </a:r>
            <a:endParaRPr lang="el-GR" sz="2800" b="1" dirty="0">
              <a:solidFill>
                <a:srgbClr val="FF0000"/>
              </a:solidFill>
              <a:latin typeface="Comic Sans MS" pitchFamily="64" charset="0"/>
            </a:endParaRP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Ad-Hoc on-demand Distance Vector Routing (AODV)</a:t>
            </a: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Dynamic Source Routing (DSR)</a:t>
            </a:r>
            <a:endParaRPr lang="el-GR" sz="2800" b="1" dirty="0">
              <a:latin typeface="Comic Sans MS" pitchFamily="64" charset="0"/>
            </a:endParaRPr>
          </a:p>
          <a:p>
            <a:pPr marL="457200" indent="-457200">
              <a:lnSpc>
                <a:spcPct val="200000"/>
              </a:lnSpc>
              <a:buSzPct val="45000"/>
              <a:buFont typeface="Wingdings" pitchFamily="2" charset="2"/>
              <a:buChar char="q"/>
            </a:pPr>
            <a:r>
              <a:rPr lang="en-US" sz="2800" b="1" dirty="0">
                <a:latin typeface="Comic Sans MS" pitchFamily="64" charset="0"/>
              </a:rPr>
              <a:t>Comparison of AODV and DSR</a:t>
            </a:r>
          </a:p>
          <a:p>
            <a:pPr>
              <a:lnSpc>
                <a:spcPct val="200000"/>
              </a:lnSpc>
              <a:buClrTx/>
              <a:buSzTx/>
              <a:buFontTx/>
              <a:buNone/>
            </a:pPr>
            <a:endParaRPr lang="en-US" sz="28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7993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57188"/>
            <a:ext cx="9070975" cy="1262062"/>
          </a:xfrm>
          <a:ln/>
        </p:spPr>
        <p:txBody>
          <a:bodyPr>
            <a:normAutofit/>
          </a:bodyPr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>
                <a:solidFill>
                  <a:srgbClr val="0047FF"/>
                </a:solidFill>
                <a:latin typeface="Comic Sans MS" pitchFamily="64" charset="0"/>
              </a:rPr>
              <a:t>Ad-hoc routing algorithms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" y="1331565"/>
            <a:ext cx="9899650" cy="622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r>
              <a:rPr lang="en-US" sz="2800" dirty="0" smtClean="0">
                <a:latin typeface="Comic Sans MS" pitchFamily="64" charset="0"/>
              </a:rPr>
              <a:t>Hottest routing algorithm categories: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b="1" dirty="0">
                <a:latin typeface="Comic Sans MS" pitchFamily="64" charset="0"/>
              </a:rPr>
              <a:t>Pro-active (table-driven) routing</a:t>
            </a:r>
          </a:p>
          <a:p>
            <a:r>
              <a:rPr lang="en-US" sz="2400" dirty="0">
                <a:latin typeface="Comic Sans MS" pitchFamily="64" charset="0"/>
              </a:rPr>
              <a:t>Maintains fresh lists of destinations &amp; their routes by periodically distributing routing </a:t>
            </a:r>
            <a:r>
              <a:rPr lang="en-US" sz="2400" dirty="0" smtClean="0">
                <a:latin typeface="Comic Sans MS" pitchFamily="64" charset="0"/>
              </a:rPr>
              <a:t>tables </a:t>
            </a:r>
            <a:endParaRPr lang="en-US" sz="2400" dirty="0">
              <a:latin typeface="Comic Sans MS" pitchFamily="64" charset="0"/>
            </a:endParaRPr>
          </a:p>
          <a:p>
            <a:r>
              <a:rPr lang="en-US" sz="2400" dirty="0">
                <a:latin typeface="Comic Sans MS" pitchFamily="64" charset="0"/>
              </a:rPr>
              <a:t>Disadvantages: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400" dirty="0">
                <a:latin typeface="Comic Sans MS" pitchFamily="64" charset="0"/>
              </a:rPr>
              <a:t>Respective amount of data for maintenance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400" dirty="0">
                <a:latin typeface="Comic Sans MS" pitchFamily="64" charset="0"/>
              </a:rPr>
              <a:t>Slow reaction on restructuring and </a:t>
            </a:r>
            <a:r>
              <a:rPr lang="en-US" sz="2400" dirty="0" smtClean="0">
                <a:latin typeface="Comic Sans MS" pitchFamily="64" charset="0"/>
              </a:rPr>
              <a:t>failures</a:t>
            </a:r>
          </a:p>
          <a:p>
            <a:pPr lvl="1" indent="0"/>
            <a:r>
              <a:rPr lang="en-US" sz="2400" dirty="0" smtClean="0">
                <a:latin typeface="Comic Sans MS" pitchFamily="64" charset="0"/>
              </a:rPr>
              <a:t>(e.g. OSLR, DSDV)</a:t>
            </a:r>
          </a:p>
          <a:p>
            <a:endParaRPr lang="en-US" sz="2400" dirty="0">
              <a:latin typeface="Comic Sans MS" pitchFamily="64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b="1" dirty="0">
                <a:latin typeface="Comic Sans MS" pitchFamily="64" charset="0"/>
              </a:rPr>
              <a:t>Reactive (on-demand) routing</a:t>
            </a:r>
          </a:p>
          <a:p>
            <a:r>
              <a:rPr lang="en-US" sz="2400" dirty="0">
                <a:latin typeface="Comic Sans MS" pitchFamily="64" charset="0"/>
              </a:rPr>
              <a:t>On demand route discovery by flooding the network with Route Request packets </a:t>
            </a:r>
          </a:p>
          <a:p>
            <a:r>
              <a:rPr lang="en-US" sz="2400" dirty="0">
                <a:latin typeface="Comic Sans MS" pitchFamily="64" charset="0"/>
              </a:rPr>
              <a:t>Disadvantages: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400" dirty="0">
                <a:latin typeface="Comic Sans MS" pitchFamily="64" charset="0"/>
              </a:rPr>
              <a:t>High latency time in route finding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2400" dirty="0">
                <a:latin typeface="Comic Sans MS" pitchFamily="64" charset="0"/>
              </a:rPr>
              <a:t>F</a:t>
            </a:r>
            <a:r>
              <a:rPr lang="en-US" sz="2400" dirty="0" smtClean="0">
                <a:latin typeface="Comic Sans MS" pitchFamily="64" charset="0"/>
              </a:rPr>
              <a:t>looding </a:t>
            </a:r>
            <a:r>
              <a:rPr lang="en-US" sz="2400" dirty="0">
                <a:latin typeface="Comic Sans MS" pitchFamily="64" charset="0"/>
              </a:rPr>
              <a:t>can lead to network clogging</a:t>
            </a:r>
          </a:p>
          <a:p>
            <a:pPr lvl="1"/>
            <a:r>
              <a:rPr lang="en-US" sz="2400" dirty="0" smtClean="0"/>
              <a:t>(e.g. AODV, DSR)</a:t>
            </a:r>
          </a:p>
          <a:p>
            <a:endParaRPr lang="en-US" sz="2400" dirty="0"/>
          </a:p>
          <a:p>
            <a:pPr>
              <a:lnSpc>
                <a:spcPct val="116000"/>
              </a:lnSpc>
              <a:buSzPct val="45000"/>
            </a:pPr>
            <a:endParaRPr lang="el-GR" sz="2400" dirty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575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357188"/>
            <a:ext cx="9070975" cy="1262062"/>
          </a:xfrm>
          <a:ln/>
        </p:spPr>
        <p:txBody>
          <a:bodyPr>
            <a:normAutofit/>
          </a:bodyPr>
          <a:lstStyle/>
          <a:p>
            <a:pPr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b="1" dirty="0">
                <a:solidFill>
                  <a:srgbClr val="0047FF"/>
                </a:solidFill>
                <a:latin typeface="Comic Sans MS" pitchFamily="64" charset="0"/>
              </a:rPr>
              <a:t>Ad-hoc routing algorithms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" y="1331565"/>
            <a:ext cx="9899650" cy="622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6000"/>
              </a:lnSpc>
              <a:buSzPct val="45000"/>
            </a:pPr>
            <a:endParaRPr lang="en-US" sz="2800" dirty="0" smtClean="0"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r>
              <a:rPr lang="en-US" sz="2800" dirty="0" smtClean="0">
                <a:latin typeface="Comic Sans MS" pitchFamily="64" charset="0"/>
              </a:rPr>
              <a:t>Discuss and comparison</a:t>
            </a:r>
          </a:p>
          <a:p>
            <a:pPr>
              <a:lnSpc>
                <a:spcPct val="116000"/>
              </a:lnSpc>
              <a:buSzPct val="45000"/>
            </a:pPr>
            <a:r>
              <a:rPr lang="en-US" sz="2800" dirty="0" smtClean="0">
                <a:latin typeface="Comic Sans MS" pitchFamily="64" charset="0"/>
              </a:rPr>
              <a:t> </a:t>
            </a:r>
          </a:p>
          <a:p>
            <a:pPr marL="514350" indent="-514350">
              <a:lnSpc>
                <a:spcPct val="116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tx1"/>
                </a:solidFill>
                <a:latin typeface="Comic Sans MS" pitchFamily="64" charset="0"/>
              </a:rPr>
              <a:t>Ad-Hoc on-demand Distance Vector Routing (AODV)</a:t>
            </a:r>
          </a:p>
          <a:p>
            <a:pPr marL="514350" indent="-514350">
              <a:lnSpc>
                <a:spcPct val="116000"/>
              </a:lnSpc>
              <a:buFont typeface="+mj-lt"/>
              <a:buAutoNum type="arabicPeriod"/>
            </a:pPr>
            <a:endParaRPr lang="en-US" sz="2800" dirty="0" smtClean="0">
              <a:solidFill>
                <a:schemeClr val="tx1"/>
              </a:solidFill>
              <a:latin typeface="Comic Sans MS" pitchFamily="64" charset="0"/>
            </a:endParaRPr>
          </a:p>
          <a:p>
            <a:pPr marL="514350" indent="-514350">
              <a:lnSpc>
                <a:spcPct val="116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tx1"/>
                </a:solidFill>
                <a:latin typeface="Comic Sans MS" pitchFamily="64" charset="0"/>
              </a:rPr>
              <a:t>Dynamic Source Routing (DSR)</a:t>
            </a:r>
          </a:p>
          <a:p>
            <a:pPr>
              <a:lnSpc>
                <a:spcPct val="116000"/>
              </a:lnSpc>
              <a:buSzPct val="45000"/>
            </a:pPr>
            <a:endParaRPr lang="en-US" sz="2800" b="1" dirty="0" smtClean="0">
              <a:solidFill>
                <a:srgbClr val="FF0000"/>
              </a:solidFill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800" b="1" dirty="0" smtClean="0">
              <a:solidFill>
                <a:srgbClr val="FF0000"/>
              </a:solidFill>
              <a:latin typeface="Comic Sans MS" pitchFamily="64" charset="0"/>
            </a:endParaRPr>
          </a:p>
          <a:p>
            <a:pPr>
              <a:lnSpc>
                <a:spcPct val="116000"/>
              </a:lnSpc>
              <a:buSzPct val="45000"/>
            </a:pPr>
            <a:endParaRPr lang="en-US" sz="2800" dirty="0" smtClean="0">
              <a:latin typeface="Comic Sans MS" pitchFamily="6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0354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4013</TotalTime>
  <Words>3521</Words>
  <Application>Microsoft Office PowerPoint</Application>
  <PresentationFormat>Custom</PresentationFormat>
  <Paragraphs>706</Paragraphs>
  <Slides>61</Slides>
  <Notes>61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Θέμα του Office</vt:lpstr>
      <vt:lpstr>Routing Protocols for Ad-Hoc Networks</vt:lpstr>
      <vt:lpstr>Outline</vt:lpstr>
      <vt:lpstr>Ad Hoc Networks</vt:lpstr>
      <vt:lpstr>Ad Hoc Networks</vt:lpstr>
      <vt:lpstr>Ad Hoc Networks</vt:lpstr>
      <vt:lpstr>Ad Hoc Networks</vt:lpstr>
      <vt:lpstr>Outline</vt:lpstr>
      <vt:lpstr>Ad-hoc routing algorithms</vt:lpstr>
      <vt:lpstr>Ad-hoc routing algorithms</vt:lpstr>
      <vt:lpstr>Outline</vt:lpstr>
      <vt:lpstr>(AODV) General info</vt:lpstr>
      <vt:lpstr>(AODV) General info</vt:lpstr>
      <vt:lpstr>(AODV) General info</vt:lpstr>
      <vt:lpstr>(AODV) General info</vt:lpstr>
      <vt:lpstr>Outline</vt:lpstr>
      <vt:lpstr>(AODV) Path Discovery </vt:lpstr>
      <vt:lpstr>(AODV) Path Discovery </vt:lpstr>
      <vt:lpstr>(AODV) Path Discovery </vt:lpstr>
      <vt:lpstr>(AODV) Path Discovery </vt:lpstr>
      <vt:lpstr>(AODV) Path Discovery </vt:lpstr>
      <vt:lpstr>(AODV) Path Discovery </vt:lpstr>
      <vt:lpstr>(AODV) Path Discovery </vt:lpstr>
      <vt:lpstr>(AODV) Path Discovery </vt:lpstr>
      <vt:lpstr>(AODV) Path Discovery </vt:lpstr>
      <vt:lpstr>Outline</vt:lpstr>
      <vt:lpstr>(AODV) Path Maintenance </vt:lpstr>
      <vt:lpstr>(AODV) Path Maintenance </vt:lpstr>
      <vt:lpstr>Outline</vt:lpstr>
      <vt:lpstr>(AODV) Local Connectivity Maintenance </vt:lpstr>
      <vt:lpstr>(AODV) Local Connectivity Maintenance </vt:lpstr>
      <vt:lpstr>(AODV) Local Connectivity Maintenance </vt:lpstr>
      <vt:lpstr>Outline</vt:lpstr>
      <vt:lpstr>(AODV) Conclusion </vt:lpstr>
      <vt:lpstr>AODV </vt:lpstr>
      <vt:lpstr>Outline</vt:lpstr>
      <vt:lpstr>(DSR) General </vt:lpstr>
      <vt:lpstr>(DSR) General </vt:lpstr>
      <vt:lpstr>(DSR) General </vt:lpstr>
      <vt:lpstr>(DSR) General </vt:lpstr>
      <vt:lpstr>Outline</vt:lpstr>
      <vt:lpstr>(DSR) Basic Route Discovery </vt:lpstr>
      <vt:lpstr>(DSR) Basic Route Discovery </vt:lpstr>
      <vt:lpstr>(DSR) Basic Route Discovery </vt:lpstr>
      <vt:lpstr>(DSR) Basic Route Discovery </vt:lpstr>
      <vt:lpstr>Outline</vt:lpstr>
      <vt:lpstr>(DSR) Basic Route Maintenance </vt:lpstr>
      <vt:lpstr>(DSR) Basic Route Maintenance </vt:lpstr>
      <vt:lpstr>(DSR) Basic Route Maintenance </vt:lpstr>
      <vt:lpstr>Outline</vt:lpstr>
      <vt:lpstr>(DSR) Conclusion</vt:lpstr>
      <vt:lpstr>DSR</vt:lpstr>
      <vt:lpstr>Outline</vt:lpstr>
      <vt:lpstr>Comparison of AODV and DSR</vt:lpstr>
      <vt:lpstr>Comparison of AODV and DSR</vt:lpstr>
      <vt:lpstr>Comparison of AODV and DSR</vt:lpstr>
      <vt:lpstr>Comparison of AODV and DSR</vt:lpstr>
      <vt:lpstr>Comparison of AODV and DSR</vt:lpstr>
      <vt:lpstr>Comparison of AODV and DSR</vt:lpstr>
      <vt:lpstr>Comparison of AODV and DSR</vt:lpstr>
      <vt:lpstr>Comparison of AODV and DSR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Protocols for Ad-Hoc Networks</dc:title>
  <dc:creator>M@nos</dc:creator>
  <cp:lastModifiedBy>gpapad</cp:lastModifiedBy>
  <cp:revision>158</cp:revision>
  <cp:lastPrinted>1601-01-01T00:00:00Z</cp:lastPrinted>
  <dcterms:created xsi:type="dcterms:W3CDTF">2010-11-12T11:26:58Z</dcterms:created>
  <dcterms:modified xsi:type="dcterms:W3CDTF">2012-01-17T20:03:09Z</dcterms:modified>
</cp:coreProperties>
</file>