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6"/>
  </p:notesMasterIdLst>
  <p:handoutMasterIdLst>
    <p:handoutMasterId r:id="rId87"/>
  </p:handoutMasterIdLst>
  <p:sldIdLst>
    <p:sldId id="572" r:id="rId2"/>
    <p:sldId id="394"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7" r:id="rId31"/>
    <p:sldId id="428" r:id="rId32"/>
    <p:sldId id="438" r:id="rId33"/>
    <p:sldId id="423" r:id="rId34"/>
    <p:sldId id="425" r:id="rId35"/>
    <p:sldId id="440" r:id="rId36"/>
    <p:sldId id="424" r:id="rId37"/>
    <p:sldId id="426" r:id="rId38"/>
    <p:sldId id="478" r:id="rId39"/>
    <p:sldId id="479" r:id="rId40"/>
    <p:sldId id="449" r:id="rId41"/>
    <p:sldId id="550" r:id="rId42"/>
    <p:sldId id="551" r:id="rId43"/>
    <p:sldId id="552" r:id="rId44"/>
    <p:sldId id="556" r:id="rId45"/>
    <p:sldId id="430" r:id="rId46"/>
    <p:sldId id="431" r:id="rId47"/>
    <p:sldId id="432" r:id="rId48"/>
    <p:sldId id="429" r:id="rId49"/>
    <p:sldId id="433" r:id="rId50"/>
    <p:sldId id="434" r:id="rId51"/>
    <p:sldId id="435" r:id="rId52"/>
    <p:sldId id="437" r:id="rId53"/>
    <p:sldId id="486" r:id="rId54"/>
    <p:sldId id="487" r:id="rId55"/>
    <p:sldId id="488" r:id="rId56"/>
    <p:sldId id="490" r:id="rId57"/>
    <p:sldId id="554" r:id="rId58"/>
    <p:sldId id="544" r:id="rId59"/>
    <p:sldId id="575" r:id="rId60"/>
    <p:sldId id="577" r:id="rId61"/>
    <p:sldId id="576" r:id="rId62"/>
    <p:sldId id="578" r:id="rId63"/>
    <p:sldId id="574" r:id="rId64"/>
    <p:sldId id="555" r:id="rId65"/>
    <p:sldId id="557" r:id="rId66"/>
    <p:sldId id="558" r:id="rId67"/>
    <p:sldId id="553" r:id="rId68"/>
    <p:sldId id="546" r:id="rId69"/>
    <p:sldId id="547" r:id="rId70"/>
    <p:sldId id="573" r:id="rId71"/>
    <p:sldId id="491" r:id="rId72"/>
    <p:sldId id="492" r:id="rId73"/>
    <p:sldId id="559" r:id="rId74"/>
    <p:sldId id="560" r:id="rId75"/>
    <p:sldId id="561" r:id="rId76"/>
    <p:sldId id="562" r:id="rId77"/>
    <p:sldId id="563" r:id="rId78"/>
    <p:sldId id="564" r:id="rId79"/>
    <p:sldId id="565" r:id="rId80"/>
    <p:sldId id="566" r:id="rId81"/>
    <p:sldId id="567" r:id="rId82"/>
    <p:sldId id="568" r:id="rId83"/>
    <p:sldId id="569" r:id="rId84"/>
    <p:sldId id="570" r:id="rId85"/>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8000"/>
    <a:srgbClr val="0000FF"/>
    <a:srgbClr val="FFFFCC"/>
    <a:srgbClr val="FFFF66"/>
    <a:srgbClr val="5E758C"/>
    <a:srgbClr val="6E869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105" autoAdjust="0"/>
    <p:restoredTop sz="94689" autoAdjust="0"/>
  </p:normalViewPr>
  <p:slideViewPr>
    <p:cSldViewPr>
      <p:cViewPr varScale="1">
        <p:scale>
          <a:sx n="84" d="100"/>
          <a:sy n="84" d="100"/>
        </p:scale>
        <p:origin x="10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9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l-GR"/>
          </a:p>
        </p:txBody>
      </p:sp>
      <p:sp>
        <p:nvSpPr>
          <p:cNvPr id="3624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l-GR"/>
          </a:p>
        </p:txBody>
      </p:sp>
      <p:sp>
        <p:nvSpPr>
          <p:cNvPr id="362500"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l-GR"/>
          </a:p>
        </p:txBody>
      </p:sp>
      <p:sp>
        <p:nvSpPr>
          <p:cNvPr id="362501"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7354D353-8EB6-4E9D-846D-388E1AABC480}" type="slidenum">
              <a:rPr lang="el-GR"/>
              <a:pPr>
                <a:defRPr/>
              </a:pPr>
              <a:t>‹#›</a:t>
            </a:fld>
            <a:endParaRPr lang="el-GR"/>
          </a:p>
        </p:txBody>
      </p:sp>
    </p:spTree>
    <p:extLst>
      <p:ext uri="{BB962C8B-B14F-4D97-AF65-F5344CB8AC3E}">
        <p14:creationId xmlns:p14="http://schemas.microsoft.com/office/powerpoint/2010/main" val="4128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1741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1741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E2857E58-6421-4FBF-BE00-CC09A405E348}" type="slidenum">
              <a:rPr lang="en-US"/>
              <a:pPr>
                <a:defRPr/>
              </a:pPr>
              <a:t>‹#›</a:t>
            </a:fld>
            <a:endParaRPr lang="en-US"/>
          </a:p>
        </p:txBody>
      </p:sp>
    </p:spTree>
    <p:extLst>
      <p:ext uri="{BB962C8B-B14F-4D97-AF65-F5344CB8AC3E}">
        <p14:creationId xmlns:p14="http://schemas.microsoft.com/office/powerpoint/2010/main" val="319418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olarization_(wav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F424ED7-3CDC-45C0-B553-2B946F11D1D2}" type="slidenum">
              <a:rPr lang="el-GR" smtClean="0"/>
              <a:pPr/>
              <a:t>26</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889000" y="4716463"/>
            <a:ext cx="4891088" cy="4467225"/>
          </a:xfrm>
          <a:noFill/>
          <a:ln/>
        </p:spPr>
        <p:txBody>
          <a:bodyPr/>
          <a:lstStyle/>
          <a:p>
            <a:pPr eaLnBrk="1" hangingPunct="1"/>
            <a:r>
              <a:rPr lang="en-US" smtClean="0"/>
              <a:t>Carrier-sensing functions</a:t>
            </a:r>
          </a:p>
        </p:txBody>
      </p:sp>
    </p:spTree>
    <p:extLst>
      <p:ext uri="{BB962C8B-B14F-4D97-AF65-F5344CB8AC3E}">
        <p14:creationId xmlns:p14="http://schemas.microsoft.com/office/powerpoint/2010/main" val="64668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81FF972-1BEC-41F1-84EB-5F190BA8A448}" type="slidenum">
              <a:rPr lang="el-GR" smtClean="0"/>
              <a:pPr/>
              <a:t>28</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SIFS is used for ACKs, RTS/CTS frames</a:t>
            </a:r>
            <a:endParaRPr lang="el-GR" smtClean="0"/>
          </a:p>
        </p:txBody>
      </p:sp>
    </p:spTree>
    <p:extLst>
      <p:ext uri="{BB962C8B-B14F-4D97-AF65-F5344CB8AC3E}">
        <p14:creationId xmlns:p14="http://schemas.microsoft.com/office/powerpoint/2010/main" val="78930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70F1-8099-48A9-ADF8-7B648CE7CCFC}" type="slidenum">
              <a:rPr lang="en-US"/>
              <a:pPr/>
              <a:t>41</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318689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CB474-B915-4913-AA55-77EFCD424C45}" type="slidenum">
              <a:rPr lang="en-US"/>
              <a:pPr/>
              <a:t>42</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321845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0E723-FE1E-4AAC-904B-CDB0660713C1}" type="slidenum">
              <a:rPr lang="en-US"/>
              <a:pPr/>
              <a:t>43</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118287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Comic Sans MS" pitchFamily="66" charset="0"/>
                <a:ea typeface="+mn-ea"/>
                <a:cs typeface="+mn-cs"/>
                <a:hlinkClick r:id="rId3" tooltip="Polarization (waves)"/>
              </a:rPr>
              <a:t>Polarization (waves)</a:t>
            </a:r>
            <a:r>
              <a:rPr lang="en-US" sz="1200" b="0" i="0" kern="1200" dirty="0" smtClean="0">
                <a:solidFill>
                  <a:schemeClr val="tx1"/>
                </a:solidFill>
                <a:effectLst/>
                <a:latin typeface="Comic Sans MS" pitchFamily="66" charset="0"/>
                <a:ea typeface="+mn-ea"/>
                <a:cs typeface="+mn-cs"/>
              </a:rPr>
              <a:t>, the ability of waves to oscillate in more than one direction</a:t>
            </a:r>
            <a:endParaRPr lang="el-GR" dirty="0"/>
          </a:p>
        </p:txBody>
      </p:sp>
      <p:sp>
        <p:nvSpPr>
          <p:cNvPr id="4" name="Slide Number Placeholder 3"/>
          <p:cNvSpPr>
            <a:spLocks noGrp="1"/>
          </p:cNvSpPr>
          <p:nvPr>
            <p:ph type="sldNum" sz="quarter" idx="10"/>
          </p:nvPr>
        </p:nvSpPr>
        <p:spPr/>
        <p:txBody>
          <a:bodyPr/>
          <a:lstStyle/>
          <a:p>
            <a:pPr>
              <a:defRPr/>
            </a:pPr>
            <a:fld id="{E2857E58-6421-4FBF-BE00-CC09A405E348}" type="slidenum">
              <a:rPr lang="en-US" smtClean="0"/>
              <a:pPr>
                <a:defRPr/>
              </a:pPr>
              <a:t>58</a:t>
            </a:fld>
            <a:endParaRPr lang="en-US"/>
          </a:p>
        </p:txBody>
      </p:sp>
    </p:spTree>
    <p:extLst>
      <p:ext uri="{BB962C8B-B14F-4D97-AF65-F5344CB8AC3E}">
        <p14:creationId xmlns:p14="http://schemas.microsoft.com/office/powerpoint/2010/main" val="2105062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conomist1"/>
          <p:cNvPicPr>
            <a:picLocks noChangeAspect="1" noChangeArrowheads="1"/>
          </p:cNvPicPr>
          <p:nvPr userDrawn="1"/>
        </p:nvPicPr>
        <p:blipFill>
          <a:blip r:embed="rId2" cstate="print"/>
          <a:srcRect/>
          <a:stretch>
            <a:fillRect/>
          </a:stretch>
        </p:blipFill>
        <p:spPr bwMode="auto">
          <a:xfrm>
            <a:off x="7086600" y="0"/>
            <a:ext cx="2057400" cy="16891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6A063B6-B2AB-4B45-8A9D-820F8F42808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9DCC163-FBF8-42BB-9DBF-B79F4F7BE49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B56F59A-FFBF-476C-A8DE-250A3B577D10}"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DDE7A7F6-5D64-4A70-A76B-7F1CD9947FF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10540DA-3203-4241-9D22-A7B6B9265CE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FA777DE-27B9-4962-9E4A-5082CEF8988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A3621EB-00C0-4819-A967-C78D3B0DCFF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9F30F2B-8129-4924-AAEC-6E662E6EED7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86C63F7-51D0-4CBB-934E-0E4070D04BD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82389BBB-C1BA-4882-8334-91CB622BCD0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D63302E-DD28-4A2A-B187-5FF0543F9BF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B266B4E-06AF-465E-8151-746F50149BF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E591A9-E734-4F17-97A1-8208E1503BA7}" type="slidenum">
              <a:rPr lang="el-GR"/>
              <a:pPr>
                <a:defRPr/>
              </a:pPr>
              <a:t>‹#›</a:t>
            </a:fld>
            <a:endParaRPr lang="el-GR"/>
          </a:p>
        </p:txBody>
      </p:sp>
      <p:pic>
        <p:nvPicPr>
          <p:cNvPr id="1031" name="Picture 9" descr="economist1"/>
          <p:cNvPicPr>
            <a:picLocks noChangeAspect="1" noChangeArrowheads="1"/>
          </p:cNvPicPr>
          <p:nvPr userDrawn="1"/>
        </p:nvPicPr>
        <p:blipFill>
          <a:blip r:embed="rId14" cstate="print"/>
          <a:srcRect/>
          <a:stretch>
            <a:fillRect/>
          </a:stretch>
        </p:blipFill>
        <p:spPr bwMode="auto">
          <a:xfrm>
            <a:off x="7696200" y="0"/>
            <a:ext cx="1447800" cy="1187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en.wikipedia.org/wiki/Right_hand_rule" TargetMode="External"/><Relationship Id="rId3" Type="http://schemas.openxmlformats.org/officeDocument/2006/relationships/hyperlink" Target="https://en.wikipedia.org/wiki/Electric_field" TargetMode="External"/><Relationship Id="rId7" Type="http://schemas.openxmlformats.org/officeDocument/2006/relationships/hyperlink" Target="https://en.wikipedia.org/wiki/Elliptical_polarization" TargetMode="External"/><Relationship Id="rId2" Type="http://schemas.openxmlformats.org/officeDocument/2006/relationships/hyperlink" Target="https://en.wikipedia.org/wiki/Electromagnetic_wave" TargetMode="External"/><Relationship Id="rId1" Type="http://schemas.openxmlformats.org/officeDocument/2006/relationships/slideLayout" Target="../slideLayouts/slideLayout2.xml"/><Relationship Id="rId6" Type="http://schemas.openxmlformats.org/officeDocument/2006/relationships/hyperlink" Target="https://en.wikipedia.org/wiki/Circular_polarization" TargetMode="External"/><Relationship Id="rId5" Type="http://schemas.openxmlformats.org/officeDocument/2006/relationships/hyperlink" Target="https://en.wikipedia.org/wiki/Linear_polarization" TargetMode="External"/><Relationship Id="rId4" Type="http://schemas.openxmlformats.org/officeDocument/2006/relationships/hyperlink" Target="https://en.wikipedia.org/wiki/Magnetic_fiel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Stochastically" TargetMode="External"/><Relationship Id="rId2" Type="http://schemas.openxmlformats.org/officeDocument/2006/relationships/hyperlink" Target="https://en.wikipedia.org/wiki/Angular_spectrum" TargetMode="External"/><Relationship Id="rId1" Type="http://schemas.openxmlformats.org/officeDocument/2006/relationships/slideLayout" Target="../slideLayouts/slideLayout2.xml"/><Relationship Id="rId5" Type="http://schemas.openxmlformats.org/officeDocument/2006/relationships/hyperlink" Target="https://en.wikipedia.org/wiki/Spectral_density" TargetMode="External"/><Relationship Id="rId4" Type="http://schemas.openxmlformats.org/officeDocument/2006/relationships/hyperlink" Target="https://en.wikipedia.org/wiki/Probability_distribution"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usenix.org/sites/default/files/conference/protected-files/yoon_atc12_slides.pdf" TargetMode="External"/><Relationship Id="rId2" Type="http://schemas.openxmlformats.org/officeDocument/2006/relationships/hyperlink" Target="http://www.sics.se/~lmfeeney/publications/Files/infocom01_slide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5CCE827-50FE-4D2B-87A0-600C05CC610D}" type="slidenum">
              <a:rPr lang="el-GR"/>
              <a:pPr>
                <a:defRPr/>
              </a:pPr>
              <a:t>1</a:t>
            </a:fld>
            <a:endParaRPr lang="el-GR"/>
          </a:p>
        </p:txBody>
      </p:sp>
      <p:sp>
        <p:nvSpPr>
          <p:cNvPr id="41987" name="Rectangle 4"/>
          <p:cNvSpPr>
            <a:spLocks noChangeArrowheads="1"/>
          </p:cNvSpPr>
          <p:nvPr/>
        </p:nvSpPr>
        <p:spPr bwMode="auto">
          <a:xfrm>
            <a:off x="838200" y="3019425"/>
            <a:ext cx="6662738" cy="3200400"/>
          </a:xfrm>
          <a:prstGeom prst="rect">
            <a:avLst/>
          </a:prstGeom>
          <a:noFill/>
          <a:ln w="9525">
            <a:noFill/>
            <a:miter lim="800000"/>
            <a:headEnd/>
            <a:tailEnd/>
          </a:ln>
        </p:spPr>
        <p:txBody>
          <a:bodyPr/>
          <a:lstStyle/>
          <a:p>
            <a:pPr algn="ctr">
              <a:lnSpc>
                <a:spcPct val="90000"/>
              </a:lnSpc>
              <a:spcBef>
                <a:spcPct val="20000"/>
              </a:spcBef>
              <a:buClr>
                <a:schemeClr val="hlink"/>
              </a:buClr>
              <a:buFont typeface="Wingdings" pitchFamily="2" charset="2"/>
              <a:buNone/>
            </a:pPr>
            <a:r>
              <a:rPr lang="en-US" sz="2600" dirty="0">
                <a:latin typeface="Comic Sans MS" pitchFamily="66" charset="0"/>
              </a:rPr>
              <a:t>Lecture </a:t>
            </a:r>
            <a:r>
              <a:rPr lang="en-US" sz="2600" dirty="0" smtClean="0">
                <a:latin typeface="Comic Sans MS" pitchFamily="66" charset="0"/>
              </a:rPr>
              <a:t>on IEEE802.11 MAC Layer</a:t>
            </a:r>
            <a:endParaRPr lang="en-US" sz="2600" b="1" i="1" dirty="0">
              <a:solidFill>
                <a:srgbClr val="0070C0"/>
              </a:solidFill>
              <a:latin typeface="Comic Sans MS" pitchFamily="66" charset="0"/>
            </a:endParaRPr>
          </a:p>
          <a:p>
            <a:pPr algn="ctr">
              <a:lnSpc>
                <a:spcPct val="90000"/>
              </a:lnSpc>
              <a:spcBef>
                <a:spcPct val="20000"/>
              </a:spcBef>
              <a:buClr>
                <a:schemeClr val="hlink"/>
              </a:buClr>
              <a:buFont typeface="Wingdings" pitchFamily="2" charset="2"/>
              <a:buNone/>
            </a:pPr>
            <a:endParaRPr lang="en-US" sz="2000" dirty="0">
              <a:latin typeface="Comic Sans MS" pitchFamily="66" charset="0"/>
            </a:endParaRPr>
          </a:p>
          <a:p>
            <a:pPr algn="ctr">
              <a:lnSpc>
                <a:spcPct val="90000"/>
              </a:lnSpc>
              <a:spcBef>
                <a:spcPct val="20000"/>
              </a:spcBef>
              <a:buClr>
                <a:schemeClr val="hlink"/>
              </a:buClr>
              <a:buFont typeface="Wingdings" pitchFamily="2" charset="2"/>
              <a:buNone/>
            </a:pPr>
            <a:r>
              <a:rPr lang="en-US" sz="3000" dirty="0">
                <a:latin typeface="Comic Sans MS" pitchFamily="66" charset="0"/>
              </a:rPr>
              <a:t>Prof. Maria Papadopouli</a:t>
            </a:r>
          </a:p>
          <a:p>
            <a:pPr algn="ctr">
              <a:lnSpc>
                <a:spcPct val="90000"/>
              </a:lnSpc>
              <a:spcBef>
                <a:spcPct val="20000"/>
              </a:spcBef>
              <a:buClr>
                <a:schemeClr val="hlink"/>
              </a:buClr>
              <a:buFont typeface="Wingdings" pitchFamily="2" charset="2"/>
              <a:buNone/>
            </a:pPr>
            <a:r>
              <a:rPr lang="en-US" sz="2200" dirty="0">
                <a:latin typeface="Comic Sans MS" pitchFamily="66" charset="0"/>
              </a:rPr>
              <a:t>University of Crete</a:t>
            </a:r>
          </a:p>
          <a:p>
            <a:pPr algn="ctr">
              <a:lnSpc>
                <a:spcPct val="90000"/>
              </a:lnSpc>
              <a:spcBef>
                <a:spcPct val="20000"/>
              </a:spcBef>
              <a:buClr>
                <a:schemeClr val="hlink"/>
              </a:buClr>
              <a:buFont typeface="Wingdings" pitchFamily="2" charset="2"/>
              <a:buNone/>
            </a:pPr>
            <a:r>
              <a:rPr lang="en-US" sz="2200" dirty="0">
                <a:latin typeface="Comic Sans MS" pitchFamily="66" charset="0"/>
              </a:rPr>
              <a:t>ICS-FORTH</a:t>
            </a:r>
          </a:p>
          <a:p>
            <a:pPr algn="ctr">
              <a:lnSpc>
                <a:spcPct val="90000"/>
              </a:lnSpc>
              <a:spcBef>
                <a:spcPct val="20000"/>
              </a:spcBef>
              <a:buClr>
                <a:schemeClr val="hlink"/>
              </a:buClr>
              <a:buFont typeface="Wingdings" pitchFamily="2" charset="2"/>
              <a:buNone/>
            </a:pPr>
            <a:r>
              <a:rPr lang="en-US" sz="2200" dirty="0">
                <a:latin typeface="Comic Sans MS" pitchFamily="66" charset="0"/>
              </a:rPr>
              <a:t>http://www.ics.forth.gr/mobile</a:t>
            </a:r>
          </a:p>
          <a:p>
            <a:pPr algn="ctr">
              <a:lnSpc>
                <a:spcPct val="90000"/>
              </a:lnSpc>
              <a:spcBef>
                <a:spcPct val="20000"/>
              </a:spcBef>
              <a:buClr>
                <a:schemeClr val="hlink"/>
              </a:buClr>
              <a:buFont typeface="Wingdings" pitchFamily="2" charset="2"/>
              <a:buNone/>
            </a:pPr>
            <a:endParaRPr lang="en-US" sz="1700" dirty="0">
              <a:solidFill>
                <a:srgbClr val="0033CC"/>
              </a:solidFill>
              <a:latin typeface="Comic Sans MS" pitchFamily="66" charset="0"/>
            </a:endParaRPr>
          </a:p>
        </p:txBody>
      </p:sp>
      <p:sp>
        <p:nvSpPr>
          <p:cNvPr id="41988" name="Text Box 5"/>
          <p:cNvSpPr txBox="1">
            <a:spLocks noChangeArrowheads="1"/>
          </p:cNvSpPr>
          <p:nvPr/>
        </p:nvSpPr>
        <p:spPr bwMode="auto">
          <a:xfrm>
            <a:off x="1447800" y="4609979"/>
            <a:ext cx="5943600" cy="2101850"/>
          </a:xfrm>
          <a:prstGeom prst="rect">
            <a:avLst/>
          </a:prstGeom>
          <a:noFill/>
          <a:ln w="9525">
            <a:noFill/>
            <a:miter lim="800000"/>
            <a:headEnd/>
            <a:tailEnd/>
          </a:ln>
        </p:spPr>
        <p:txBody>
          <a:bodyPr>
            <a:spAutoFit/>
          </a:bodyPr>
          <a:lstStyle/>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p:txBody>
      </p:sp>
      <p:sp>
        <p:nvSpPr>
          <p:cNvPr id="41989" name="Rectangle 6"/>
          <p:cNvSpPr>
            <a:spLocks noChangeArrowheads="1"/>
          </p:cNvSpPr>
          <p:nvPr/>
        </p:nvSpPr>
        <p:spPr bwMode="auto">
          <a:xfrm>
            <a:off x="609600" y="1295400"/>
            <a:ext cx="8305800" cy="838200"/>
          </a:xfrm>
          <a:prstGeom prst="rect">
            <a:avLst/>
          </a:prstGeom>
          <a:noFill/>
          <a:ln w="9525">
            <a:noFill/>
            <a:miter lim="800000"/>
            <a:headEnd/>
            <a:tailEnd/>
          </a:ln>
        </p:spPr>
        <p:txBody>
          <a:bodyPr anchor="b"/>
          <a:lstStyle/>
          <a:p>
            <a:r>
              <a:rPr lang="en-US" sz="3500" b="1">
                <a:solidFill>
                  <a:schemeClr val="tx2"/>
                </a:solidFill>
                <a:latin typeface="Comic Sans MS" pitchFamily="66" charset="0"/>
              </a:rPr>
              <a:t/>
            </a:r>
            <a:br>
              <a:rPr lang="en-US" sz="3500" b="1">
                <a:solidFill>
                  <a:schemeClr val="tx2"/>
                </a:solidFill>
                <a:latin typeface="Comic Sans MS" pitchFamily="66" charset="0"/>
              </a:rPr>
            </a:br>
            <a:endParaRPr lang="en-US" sz="3500" b="1">
              <a:solidFill>
                <a:schemeClr val="tx2"/>
              </a:solidFill>
              <a:latin typeface="Comic Sans MS" pitchFamily="66" charset="0"/>
            </a:endParaRPr>
          </a:p>
        </p:txBody>
      </p:sp>
      <p:sp>
        <p:nvSpPr>
          <p:cNvPr id="41990" name="Text Box 7"/>
          <p:cNvSpPr txBox="1">
            <a:spLocks noChangeArrowheads="1"/>
          </p:cNvSpPr>
          <p:nvPr/>
        </p:nvSpPr>
        <p:spPr bwMode="auto">
          <a:xfrm>
            <a:off x="-914400" y="0"/>
            <a:ext cx="8991600" cy="1138238"/>
          </a:xfrm>
          <a:prstGeom prst="rect">
            <a:avLst/>
          </a:prstGeom>
          <a:noFill/>
          <a:ln w="9525">
            <a:noFill/>
            <a:miter lim="800000"/>
            <a:headEnd/>
            <a:tailEnd/>
          </a:ln>
        </p:spPr>
        <p:txBody>
          <a:bodyPr>
            <a:spAutoFit/>
          </a:bodyPr>
          <a:lstStyle/>
          <a:p>
            <a:pPr lvl="4"/>
            <a:endParaRPr lang="en-US" sz="3600">
              <a:latin typeface="Comic Sans MS" pitchFamily="66" charset="0"/>
            </a:endParaRPr>
          </a:p>
          <a:p>
            <a:pPr algn="ctr"/>
            <a:r>
              <a:rPr lang="en-US" sz="3000">
                <a:solidFill>
                  <a:schemeClr val="hlink"/>
                </a:solidFill>
                <a:latin typeface="Comic Sans MS" pitchFamily="66" charset="0"/>
              </a:rPr>
              <a:t>Wireless Networks &amp; Mobile Computing</a:t>
            </a:r>
          </a:p>
        </p:txBody>
      </p:sp>
      <p:pic>
        <p:nvPicPr>
          <p:cNvPr id="41991" name="Picture 6" descr="FORTH_panoramic.thmb.jpg"/>
          <p:cNvPicPr>
            <a:picLocks noChangeAspect="1"/>
          </p:cNvPicPr>
          <p:nvPr/>
        </p:nvPicPr>
        <p:blipFill>
          <a:blip r:embed="rId2" cstate="print"/>
          <a:srcRect/>
          <a:stretch>
            <a:fillRect/>
          </a:stretch>
        </p:blipFill>
        <p:spPr bwMode="auto">
          <a:xfrm>
            <a:off x="-73025" y="5486400"/>
            <a:ext cx="9217025" cy="1371600"/>
          </a:xfrm>
          <a:prstGeom prst="rect">
            <a:avLst/>
          </a:prstGeom>
          <a:noFill/>
          <a:ln w="9525">
            <a:noFill/>
            <a:miter lim="800000"/>
            <a:headEnd/>
            <a:tailEnd/>
          </a:ln>
        </p:spPr>
      </p:pic>
    </p:spTree>
    <p:extLst>
      <p:ext uri="{BB962C8B-B14F-4D97-AF65-F5344CB8AC3E}">
        <p14:creationId xmlns:p14="http://schemas.microsoft.com/office/powerpoint/2010/main" val="151690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9600" cy="1143000"/>
          </a:xfrm>
        </p:spPr>
        <p:txBody>
          <a:bodyPr/>
          <a:lstStyle/>
          <a:p>
            <a:pPr eaLnBrk="1" hangingPunct="1"/>
            <a:r>
              <a:rPr lang="en-US" smtClean="0"/>
              <a:t>Reasons to Deny Access</a:t>
            </a:r>
          </a:p>
        </p:txBody>
      </p:sp>
      <p:sp>
        <p:nvSpPr>
          <p:cNvPr id="14339" name="Rectangle 3"/>
          <p:cNvSpPr>
            <a:spLocks noGrp="1" noChangeArrowheads="1"/>
          </p:cNvSpPr>
          <p:nvPr>
            <p:ph type="body" idx="1"/>
          </p:nvPr>
        </p:nvSpPr>
        <p:spPr/>
        <p:txBody>
          <a:bodyPr/>
          <a:lstStyle/>
          <a:p>
            <a:pPr eaLnBrk="1" hangingPunct="1"/>
            <a:r>
              <a:rPr lang="en-US" smtClean="0"/>
              <a:t>Memory</a:t>
            </a:r>
          </a:p>
          <a:p>
            <a:pPr eaLnBrk="1" hangingPunct="1"/>
            <a:r>
              <a:rPr lang="en-US" smtClean="0"/>
              <a:t>Traffic load</a:t>
            </a:r>
          </a:p>
          <a:p>
            <a:pPr eaLnBrk="1" hangingPunct="1">
              <a:buFont typeface="Wingdings" pitchFamily="2" charset="2"/>
              <a:buNone/>
            </a:pPr>
            <a:endParaRPr lang="en-US" smtClean="0">
              <a:solidFill>
                <a:srgbClr val="77777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8229600" cy="1143000"/>
          </a:xfrm>
        </p:spPr>
        <p:txBody>
          <a:bodyPr rtlCol="0">
            <a:normAutofit fontScale="90000"/>
          </a:bodyPr>
          <a:lstStyle/>
          <a:p>
            <a:pPr eaLnBrk="1" fontAlgn="auto" hangingPunct="1">
              <a:spcAft>
                <a:spcPts val="0"/>
              </a:spcAft>
              <a:defRPr/>
            </a:pPr>
            <a:r>
              <a:rPr lang="en-US" dirty="0" smtClean="0"/>
              <a:t>Infrastructure Mode:</a:t>
            </a:r>
            <a:r>
              <a:rPr lang="el-GR" dirty="0" smtClean="0"/>
              <a:t> </a:t>
            </a:r>
            <a:r>
              <a:rPr lang="en-US" dirty="0" smtClean="0"/>
              <a:t>Handoff</a:t>
            </a:r>
            <a:br>
              <a:rPr lang="en-US" dirty="0" smtClean="0"/>
            </a:br>
            <a:r>
              <a:rPr lang="en-US" dirty="0" smtClean="0"/>
              <a:t>Re-association</a:t>
            </a:r>
          </a:p>
        </p:txBody>
      </p:sp>
      <p:sp>
        <p:nvSpPr>
          <p:cNvPr id="15363"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dirty="0" smtClean="0"/>
              <a:t>When a station leaves one BSS and enters another BSS, it can re-associate with a new AP</a:t>
            </a:r>
          </a:p>
          <a:p>
            <a:pPr eaLnBrk="1" hangingPunct="1">
              <a:lnSpc>
                <a:spcPct val="90000"/>
              </a:lnSpc>
            </a:pPr>
            <a:r>
              <a:rPr lang="en-US" sz="2400" dirty="0" smtClean="0"/>
              <a:t>Re-association request is like association plus:</a:t>
            </a:r>
          </a:p>
          <a:p>
            <a:pPr lvl="1" eaLnBrk="1" hangingPunct="1">
              <a:lnSpc>
                <a:spcPct val="90000"/>
              </a:lnSpc>
            </a:pPr>
            <a:r>
              <a:rPr lang="en-US" sz="2400" dirty="0" smtClean="0">
                <a:solidFill>
                  <a:schemeClr val="hlink"/>
                </a:solidFill>
              </a:rPr>
              <a:t>Previous AP MAC address</a:t>
            </a:r>
          </a:p>
          <a:p>
            <a:pPr lvl="1" eaLnBrk="1" hangingPunct="1">
              <a:lnSpc>
                <a:spcPct val="90000"/>
              </a:lnSpc>
            </a:pPr>
            <a:r>
              <a:rPr lang="en-US" sz="2400" dirty="0" smtClean="0"/>
              <a:t>Old association id</a:t>
            </a:r>
          </a:p>
          <a:p>
            <a:pPr eaLnBrk="1" hangingPunct="1">
              <a:lnSpc>
                <a:spcPct val="90000"/>
              </a:lnSpc>
            </a:pPr>
            <a:r>
              <a:rPr lang="en-US" sz="2400" b="1" dirty="0" smtClean="0">
                <a:solidFill>
                  <a:srgbClr val="FF0000"/>
                </a:solidFill>
              </a:rPr>
              <a:t>New AP can contact old AP to get buffered frames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  Infrastructure mode: </a:t>
            </a:r>
            <a:br>
              <a:rPr lang="en-US" dirty="0" smtClean="0"/>
            </a:br>
            <a:r>
              <a:rPr lang="en-US" dirty="0" smtClean="0"/>
              <a:t>    Leaving the network</a:t>
            </a:r>
          </a:p>
        </p:txBody>
      </p:sp>
      <p:sp>
        <p:nvSpPr>
          <p:cNvPr id="16387" name="Rectangle 3"/>
          <p:cNvSpPr>
            <a:spLocks noGrp="1" noChangeArrowheads="1"/>
          </p:cNvSpPr>
          <p:nvPr>
            <p:ph type="body" idx="1"/>
          </p:nvPr>
        </p:nvSpPr>
        <p:spPr>
          <a:xfrm>
            <a:off x="0" y="2017713"/>
            <a:ext cx="8955088" cy="4114800"/>
          </a:xfrm>
        </p:spPr>
        <p:txBody>
          <a:bodyPr/>
          <a:lstStyle/>
          <a:p>
            <a:pPr eaLnBrk="1" hangingPunct="1"/>
            <a:r>
              <a:rPr lang="en-US" smtClean="0"/>
              <a:t>If a station is inactive, AP may disassociate it automatically; 30 seconds is typical</a:t>
            </a:r>
          </a:p>
          <a:p>
            <a:pPr eaLnBrk="1" hangingPunct="1"/>
            <a:r>
              <a:rPr lang="en-US" smtClean="0"/>
              <a:t>Station </a:t>
            </a:r>
            <a:r>
              <a:rPr lang="en-US" smtClean="0">
                <a:solidFill>
                  <a:schemeClr val="hlink"/>
                </a:solidFill>
              </a:rPr>
              <a:t>may</a:t>
            </a:r>
            <a:r>
              <a:rPr lang="en-US" smtClean="0"/>
              <a:t> indicate its de-association politely</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8943975" cy="1462088"/>
          </a:xfrm>
        </p:spPr>
        <p:txBody>
          <a:bodyPr/>
          <a:lstStyle/>
          <a:p>
            <a:pPr eaLnBrk="1" hangingPunct="1"/>
            <a:r>
              <a:rPr lang="en-US" smtClean="0"/>
              <a:t> </a:t>
            </a:r>
            <a:r>
              <a:rPr lang="en-US" sz="3400" smtClean="0"/>
              <a:t>Coordination Functions for Channel Access</a:t>
            </a:r>
          </a:p>
        </p:txBody>
      </p:sp>
      <p:sp>
        <p:nvSpPr>
          <p:cNvPr id="17411" name="Rectangle 3"/>
          <p:cNvSpPr>
            <a:spLocks noGrp="1" noChangeArrowheads="1"/>
          </p:cNvSpPr>
          <p:nvPr>
            <p:ph type="body" idx="1"/>
          </p:nvPr>
        </p:nvSpPr>
        <p:spPr/>
        <p:txBody>
          <a:bodyPr/>
          <a:lstStyle/>
          <a:p>
            <a:pPr eaLnBrk="1" hangingPunct="1">
              <a:lnSpc>
                <a:spcPct val="90000"/>
              </a:lnSpc>
            </a:pPr>
            <a:r>
              <a:rPr lang="en-US" b="1" dirty="0" smtClean="0">
                <a:solidFill>
                  <a:schemeClr val="hlink"/>
                </a:solidFill>
              </a:rPr>
              <a:t>Distributed Coordination function</a:t>
            </a:r>
          </a:p>
          <a:p>
            <a:pPr lvl="1" eaLnBrk="1" hangingPunct="1">
              <a:lnSpc>
                <a:spcPct val="90000"/>
              </a:lnSpc>
            </a:pPr>
            <a:r>
              <a:rPr lang="en-US" b="1" i="1" dirty="0" smtClean="0">
                <a:solidFill>
                  <a:srgbClr val="FF0000"/>
                </a:solidFill>
              </a:rPr>
              <a:t>Contention</a:t>
            </a:r>
            <a:r>
              <a:rPr lang="en-US" b="1" dirty="0" smtClean="0">
                <a:solidFill>
                  <a:srgbClr val="FF0000"/>
                </a:solidFill>
              </a:rPr>
              <a:t>-based </a:t>
            </a:r>
            <a:r>
              <a:rPr lang="en-US" dirty="0" smtClean="0"/>
              <a:t>access</a:t>
            </a:r>
          </a:p>
          <a:p>
            <a:pPr lvl="1" eaLnBrk="1" hangingPunct="1">
              <a:lnSpc>
                <a:spcPct val="90000"/>
              </a:lnSpc>
            </a:pPr>
            <a:r>
              <a:rPr lang="en-US" dirty="0" smtClean="0"/>
              <a:t>DIFS (</a:t>
            </a:r>
            <a:r>
              <a:rPr lang="en-US" dirty="0" err="1" smtClean="0"/>
              <a:t>ms</a:t>
            </a:r>
            <a:r>
              <a:rPr lang="en-US" dirty="0" smtClean="0"/>
              <a:t>) sensing channel</a:t>
            </a:r>
          </a:p>
          <a:p>
            <a:pPr lvl="1" eaLnBrk="1" hangingPunct="1">
              <a:lnSpc>
                <a:spcPct val="90000"/>
              </a:lnSpc>
            </a:pPr>
            <a:r>
              <a:rPr lang="en-US" dirty="0" smtClean="0"/>
              <a:t>4-way handshaking protocol for data transmissions</a:t>
            </a:r>
          </a:p>
          <a:p>
            <a:pPr lvl="1" eaLnBrk="1" hangingPunct="1">
              <a:lnSpc>
                <a:spcPct val="90000"/>
              </a:lnSpc>
            </a:pPr>
            <a:r>
              <a:rPr lang="en-US" b="1" i="1" dirty="0" err="1" smtClean="0">
                <a:solidFill>
                  <a:srgbClr val="FF0000"/>
                </a:solidFill>
              </a:rPr>
              <a:t>Backoff</a:t>
            </a:r>
            <a:r>
              <a:rPr lang="en-US" dirty="0" smtClean="0"/>
              <a:t> process</a:t>
            </a:r>
          </a:p>
          <a:p>
            <a:pPr eaLnBrk="1" hangingPunct="1">
              <a:lnSpc>
                <a:spcPct val="90000"/>
              </a:lnSpc>
            </a:pPr>
            <a:r>
              <a:rPr lang="en-US" b="1" dirty="0" smtClean="0">
                <a:solidFill>
                  <a:schemeClr val="hlink"/>
                </a:solidFill>
              </a:rPr>
              <a:t>Point Coordination function</a:t>
            </a:r>
          </a:p>
          <a:p>
            <a:pPr lvl="1" eaLnBrk="1" hangingPunct="1">
              <a:lnSpc>
                <a:spcPct val="90000"/>
              </a:lnSpc>
            </a:pPr>
            <a:r>
              <a:rPr lang="en-US" dirty="0" smtClean="0"/>
              <a:t>  Contention-free access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639175" cy="1462088"/>
          </a:xfrm>
        </p:spPr>
        <p:txBody>
          <a:bodyPr/>
          <a:lstStyle/>
          <a:p>
            <a:pPr eaLnBrk="1" hangingPunct="1"/>
            <a:r>
              <a:rPr lang="en-US" smtClean="0"/>
              <a:t>     </a:t>
            </a:r>
            <a:r>
              <a:rPr lang="en-US" sz="3200" smtClean="0"/>
              <a:t>Infrastructure Mode: Joining a network                  </a:t>
            </a:r>
            <a:br>
              <a:rPr lang="en-US" sz="3200" smtClean="0"/>
            </a:br>
            <a:r>
              <a:rPr lang="en-US" sz="3200" smtClean="0"/>
              <a:t>                1. Discovering Networks (active)</a:t>
            </a:r>
          </a:p>
        </p:txBody>
      </p:sp>
      <p:sp>
        <p:nvSpPr>
          <p:cNvPr id="18435"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Instead of waiting for beacon, clients can send a probe request which includes</a:t>
            </a:r>
          </a:p>
          <a:p>
            <a:pPr marL="609600" indent="-609600" eaLnBrk="1" hangingPunct="1"/>
            <a:r>
              <a:rPr lang="en-US" sz="2400" smtClean="0"/>
              <a:t>STA MAC address</a:t>
            </a:r>
          </a:p>
          <a:p>
            <a:pPr marL="609600" indent="-609600" eaLnBrk="1" hangingPunct="1"/>
            <a:r>
              <a:rPr lang="en-US" sz="2400" smtClean="0"/>
              <a:t>STA’s supported data rates</a:t>
            </a:r>
          </a:p>
          <a:p>
            <a:pPr marL="609600" indent="-609600" eaLnBrk="1" hangingPunct="1"/>
            <a:r>
              <a:rPr lang="en-US" sz="2400" smtClean="0"/>
              <a:t>May specify a SSID to restrict search</a:t>
            </a:r>
          </a:p>
          <a:p>
            <a:pPr marL="609600" indent="-609600" eaLnBrk="1" hangingPunct="1">
              <a:buFont typeface="Wingdings" pitchFamily="2" charset="2"/>
              <a:buAutoNum type="arabicPeriod" startAt="2"/>
            </a:pPr>
            <a:r>
              <a:rPr lang="en-US" sz="2400" smtClean="0"/>
              <a:t>AP replies with proble response frame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2. Choosing a Network</a:t>
            </a:r>
          </a:p>
        </p:txBody>
      </p:sp>
      <p:sp>
        <p:nvSpPr>
          <p:cNvPr id="19459" name="Rectangle 3"/>
          <p:cNvSpPr>
            <a:spLocks noGrp="1" noChangeArrowheads="1"/>
          </p:cNvSpPr>
          <p:nvPr>
            <p:ph type="body" idx="1"/>
          </p:nvPr>
        </p:nvSpPr>
        <p:spPr>
          <a:xfrm>
            <a:off x="0" y="2017713"/>
            <a:ext cx="8955088" cy="4114800"/>
          </a:xfrm>
        </p:spPr>
        <p:txBody>
          <a:bodyPr/>
          <a:lstStyle/>
          <a:p>
            <a:pPr eaLnBrk="1" hangingPunct="1"/>
            <a:r>
              <a:rPr lang="en-US" smtClean="0"/>
              <a:t>The user selects from available networks; common criteria: </a:t>
            </a:r>
          </a:p>
          <a:p>
            <a:pPr lvl="1" eaLnBrk="1" hangingPunct="1">
              <a:buFont typeface="Wingdings" pitchFamily="2" charset="2"/>
              <a:buNone/>
            </a:pPr>
            <a:r>
              <a:rPr lang="en-US" smtClean="0"/>
              <a:t>User choice</a:t>
            </a:r>
          </a:p>
          <a:p>
            <a:pPr lvl="1" eaLnBrk="1" hangingPunct="1">
              <a:buFont typeface="Wingdings" pitchFamily="2" charset="2"/>
              <a:buNone/>
            </a:pPr>
            <a:r>
              <a:rPr lang="en-US" smtClean="0"/>
              <a:t>Strongest signal</a:t>
            </a:r>
          </a:p>
          <a:p>
            <a:pPr lvl="1" eaLnBrk="1" hangingPunct="1">
              <a:buFont typeface="Wingdings" pitchFamily="2" charset="2"/>
              <a:buNone/>
            </a:pPr>
            <a:r>
              <a:rPr lang="en-US" smtClean="0"/>
              <a:t>Most-recently used</a:t>
            </a:r>
          </a:p>
          <a:p>
            <a:pPr eaLnBrk="1" hangingPunct="1"/>
            <a:r>
              <a:rPr lang="en-US" smtClean="0"/>
              <a:t> OS Driver indicates this selection to the STA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0483" name="Rectangle 3"/>
          <p:cNvSpPr>
            <a:spLocks noGrp="1" noChangeArrowheads="1"/>
          </p:cNvSpPr>
          <p:nvPr>
            <p:ph type="body" idx="1"/>
          </p:nvPr>
        </p:nvSpPr>
        <p:spPr>
          <a:xfrm>
            <a:off x="0" y="2017713"/>
            <a:ext cx="9372600" cy="4114800"/>
          </a:xfrm>
        </p:spPr>
        <p:txBody>
          <a:bodyPr/>
          <a:lstStyle/>
          <a:p>
            <a:pPr eaLnBrk="1" hangingPunct="1"/>
            <a:r>
              <a:rPr lang="en-US" smtClean="0"/>
              <a:t>Open-system ‘authentication’; no password required </a:t>
            </a:r>
          </a:p>
          <a:p>
            <a:pPr eaLnBrk="1" hangingPunct="1"/>
            <a:r>
              <a:rPr lang="en-US" smtClean="0"/>
              <a:t>Often combined with MAC-address filtering</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1507" name="Rectangle 3"/>
          <p:cNvSpPr>
            <a:spLocks noGrp="1" noChangeArrowheads="1"/>
          </p:cNvSpPr>
          <p:nvPr>
            <p:ph type="body" idx="1"/>
          </p:nvPr>
        </p:nvSpPr>
        <p:spPr>
          <a:xfrm>
            <a:off x="0" y="2017713"/>
            <a:ext cx="8955088" cy="4114800"/>
          </a:xfrm>
        </p:spPr>
        <p:txBody>
          <a:bodyPr/>
          <a:lstStyle/>
          <a:p>
            <a:pPr eaLnBrk="1" hangingPunct="1"/>
            <a:r>
              <a:rPr lang="en-US" smtClean="0"/>
              <a:t>Shared-key ‘ authentication’ called “Wired Equivalency Protection”, </a:t>
            </a:r>
            <a:r>
              <a:rPr lang="en-US" i="1" smtClean="0"/>
              <a:t>WEP</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4. Association</a:t>
            </a:r>
          </a:p>
        </p:txBody>
      </p:sp>
      <p:sp>
        <p:nvSpPr>
          <p:cNvPr id="22531" name="Rectangle 3"/>
          <p:cNvSpPr>
            <a:spLocks noGrp="1" noChangeArrowheads="1"/>
          </p:cNvSpPr>
          <p:nvPr>
            <p:ph type="body" idx="1"/>
          </p:nvPr>
        </p:nvSpPr>
        <p:spPr>
          <a:xfrm>
            <a:off x="0" y="2017713"/>
            <a:ext cx="8955088" cy="4114800"/>
          </a:xfrm>
        </p:spPr>
        <p:txBody>
          <a:bodyPr/>
          <a:lstStyle/>
          <a:p>
            <a:pPr eaLnBrk="1" hangingPunct="1"/>
            <a:r>
              <a:rPr lang="en-US" sz="2400" dirty="0" smtClean="0"/>
              <a:t>Station requests association with one AP </a:t>
            </a:r>
          </a:p>
          <a:p>
            <a:pPr eaLnBrk="1" hangingPunct="1"/>
            <a:r>
              <a:rPr lang="en-US" sz="2400" dirty="0" smtClean="0"/>
              <a:t>Request includes </a:t>
            </a:r>
            <a:r>
              <a:rPr lang="en-US" sz="2400" dirty="0" err="1" smtClean="0"/>
              <a:t>includes</a:t>
            </a:r>
            <a:endParaRPr lang="en-US" sz="2400" dirty="0" smtClean="0"/>
          </a:p>
          <a:p>
            <a:pPr lvl="1" eaLnBrk="1" hangingPunct="1"/>
            <a:r>
              <a:rPr lang="en-US" sz="2400" dirty="0" smtClean="0"/>
              <a:t>STA MAC address</a:t>
            </a:r>
          </a:p>
          <a:p>
            <a:pPr lvl="1" eaLnBrk="1" hangingPunct="1"/>
            <a:r>
              <a:rPr lang="en-US" sz="2400" dirty="0" smtClean="0"/>
              <a:t>AP MAC address</a:t>
            </a:r>
          </a:p>
          <a:p>
            <a:pPr lvl="1" eaLnBrk="1" hangingPunct="1"/>
            <a:r>
              <a:rPr lang="en-US" sz="2400" dirty="0" smtClean="0"/>
              <a:t>SSID (Network name)</a:t>
            </a:r>
          </a:p>
          <a:p>
            <a:pPr lvl="1" eaLnBrk="1" hangingPunct="1"/>
            <a:r>
              <a:rPr lang="en-US" sz="2400" b="1" dirty="0" smtClean="0"/>
              <a:t>Supported data rates</a:t>
            </a:r>
            <a:endParaRPr lang="en-US" sz="2400" dirty="0" smtClean="0"/>
          </a:p>
          <a:p>
            <a:pPr lvl="1" eaLnBrk="1" hangingPunct="1"/>
            <a:r>
              <a:rPr lang="en-US" sz="2400" i="1" dirty="0" smtClean="0"/>
              <a:t>Listen Interval </a:t>
            </a:r>
            <a:r>
              <a:rPr lang="en-US" sz="2400" dirty="0" smtClean="0"/>
              <a:t>(described later)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229600" cy="1143000"/>
          </a:xfrm>
        </p:spPr>
        <p:txBody>
          <a:bodyPr/>
          <a:lstStyle/>
          <a:p>
            <a:pPr eaLnBrk="1" hangingPunct="1"/>
            <a:r>
              <a:rPr lang="en-US" sz="3600" smtClean="0"/>
              <a:t>We have now joined the network …</a:t>
            </a:r>
          </a:p>
        </p:txBody>
      </p:sp>
      <p:sp>
        <p:nvSpPr>
          <p:cNvPr id="23555" name="Rectangle 3"/>
          <p:cNvSpPr>
            <a:spLocks noGrp="1" noChangeArrowheads="1"/>
          </p:cNvSpPr>
          <p:nvPr>
            <p:ph type="body" idx="1"/>
          </p:nvPr>
        </p:nvSpPr>
        <p:spPr/>
        <p:txBody>
          <a:bodyPr/>
          <a:lstStyle/>
          <a:p>
            <a:pPr eaLnBrk="1" hangingPunct="1"/>
            <a:endParaRPr lang="en-US" smtClean="0"/>
          </a:p>
          <a:p>
            <a:pPr eaLnBrk="1" hangingPunct="1"/>
            <a:r>
              <a:rPr lang="en-US" smtClean="0"/>
              <a:t>Next: sending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IEEE 802.11  Family</a:t>
            </a:r>
          </a:p>
        </p:txBody>
      </p:sp>
      <p:sp>
        <p:nvSpPr>
          <p:cNvPr id="6147" name="Rectangle 3"/>
          <p:cNvSpPr>
            <a:spLocks noGrp="1" noChangeArrowheads="1"/>
          </p:cNvSpPr>
          <p:nvPr>
            <p:ph type="body" idx="1"/>
          </p:nvPr>
        </p:nvSpPr>
        <p:spPr>
          <a:xfrm>
            <a:off x="228600" y="1600200"/>
            <a:ext cx="8726488" cy="4532313"/>
          </a:xfrm>
        </p:spPr>
        <p:txBody>
          <a:bodyPr/>
          <a:lstStyle/>
          <a:p>
            <a:pPr eaLnBrk="1" hangingPunct="1">
              <a:lnSpc>
                <a:spcPct val="90000"/>
              </a:lnSpc>
            </a:pPr>
            <a:r>
              <a:rPr lang="en-US" sz="2400" smtClean="0">
                <a:solidFill>
                  <a:srgbClr val="FF0000"/>
                </a:solidFill>
              </a:rPr>
              <a:t>IEEE802.11b:</a:t>
            </a:r>
            <a:r>
              <a:rPr lang="en-US" sz="2400" smtClean="0"/>
              <a:t> </a:t>
            </a:r>
          </a:p>
          <a:p>
            <a:pPr eaLnBrk="1" hangingPunct="1">
              <a:lnSpc>
                <a:spcPct val="90000"/>
              </a:lnSpc>
              <a:buFont typeface="Wingdings" pitchFamily="2" charset="2"/>
              <a:buNone/>
            </a:pPr>
            <a:r>
              <a:rPr lang="en-US" sz="2400" b="1" smtClean="0"/>
              <a:t>Direct Sequence Spread Spectrum (DSSS)</a:t>
            </a:r>
            <a:r>
              <a:rPr lang="en-US" sz="2400" smtClean="0"/>
              <a:t> or </a:t>
            </a:r>
            <a:r>
              <a:rPr lang="en-US" sz="2400" b="1" smtClean="0"/>
              <a:t>Frequency Hopping (FH),</a:t>
            </a:r>
            <a:r>
              <a:rPr lang="en-US" sz="2400" smtClean="0"/>
              <a:t> operates at 2.4GHz, 11Mbps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IEEE802.11a</a:t>
            </a:r>
            <a:r>
              <a:rPr lang="en-US" sz="2400" smtClean="0"/>
              <a:t>: between 5GHz and 6GHz uses </a:t>
            </a:r>
            <a:r>
              <a:rPr lang="en-US" sz="2400" b="1" smtClean="0"/>
              <a:t>orthogonal frequency-division multiplexing (OFDM)</a:t>
            </a:r>
            <a:r>
              <a:rPr lang="en-US" sz="2400" smtClean="0"/>
              <a:t>, up to 54Mbps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IEEE802.11g</a:t>
            </a:r>
            <a:r>
              <a:rPr lang="en-US" sz="2400" smtClean="0"/>
              <a:t>: operates at 2.4GHz up to 54Mbps bitrate</a:t>
            </a:r>
          </a:p>
          <a:p>
            <a:pPr eaLnBrk="1" hangingPunct="1">
              <a:lnSpc>
                <a:spcPct val="90000"/>
              </a:lnSpc>
              <a:buFont typeface="Arial" pitchFamily="34" charset="0"/>
              <a:buNone/>
            </a:pPr>
            <a:endParaRPr lang="en-US" sz="2400" smtClean="0"/>
          </a:p>
          <a:p>
            <a:pPr eaLnBrk="1" hangingPunct="1">
              <a:lnSpc>
                <a:spcPct val="90000"/>
              </a:lnSpc>
            </a:pPr>
            <a:r>
              <a:rPr lang="en-US" sz="2400" b="1" smtClean="0"/>
              <a:t>All have the same architecture &amp; </a:t>
            </a:r>
            <a:r>
              <a:rPr lang="en-US" sz="2400" b="1" smtClean="0">
                <a:solidFill>
                  <a:srgbClr val="FF0000"/>
                </a:solidFill>
              </a:rPr>
              <a:t>use the same MAC protocol</a:t>
            </a:r>
          </a:p>
          <a:p>
            <a:pPr eaLnBrk="1" hangingPunct="1">
              <a:lnSpc>
                <a:spcPct val="90000"/>
              </a:lnSpc>
            </a:pPr>
            <a:endParaRPr lang="en-US" sz="240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800975" cy="838200"/>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Carrier-Sensing Functions</a:t>
            </a:r>
            <a:br>
              <a:rPr lang="en-US" sz="4000" dirty="0" smtClean="0"/>
            </a:br>
            <a:endParaRPr lang="en-US" sz="4000" dirty="0" smtClean="0"/>
          </a:p>
        </p:txBody>
      </p:sp>
      <p:sp>
        <p:nvSpPr>
          <p:cNvPr id="24579" name="Rectangle 3"/>
          <p:cNvSpPr>
            <a:spLocks noGrp="1" noChangeArrowheads="1"/>
          </p:cNvSpPr>
          <p:nvPr>
            <p:ph type="body" idx="1"/>
          </p:nvPr>
        </p:nvSpPr>
        <p:spPr>
          <a:xfrm>
            <a:off x="0" y="1524000"/>
            <a:ext cx="9144000" cy="5334000"/>
          </a:xfrm>
        </p:spPr>
        <p:txBody>
          <a:bodyPr/>
          <a:lstStyle/>
          <a:p>
            <a:pPr eaLnBrk="1" hangingPunct="1">
              <a:lnSpc>
                <a:spcPct val="80000"/>
              </a:lnSpc>
              <a:buFont typeface="Arial" pitchFamily="34" charset="0"/>
              <a:buNone/>
            </a:pPr>
            <a:r>
              <a:rPr lang="en-US" sz="2400" dirty="0" smtClean="0"/>
              <a:t>IEEE 802.11 to </a:t>
            </a:r>
            <a:r>
              <a:rPr lang="en-US" sz="2400" b="1" dirty="0" smtClean="0"/>
              <a:t>avoid collisions</a:t>
            </a:r>
            <a:r>
              <a:rPr lang="en-US" sz="2400" dirty="0" smtClean="0"/>
              <a:t> </a:t>
            </a:r>
          </a:p>
          <a:p>
            <a:pPr eaLnBrk="1" hangingPunct="1">
              <a:lnSpc>
                <a:spcPct val="80000"/>
              </a:lnSpc>
              <a:buFont typeface="Wingdings" pitchFamily="2" charset="2"/>
              <a:buNone/>
            </a:pPr>
            <a:r>
              <a:rPr lang="en-US" sz="2400" dirty="0" smtClean="0">
                <a:solidFill>
                  <a:srgbClr val="00B050"/>
                </a:solidFill>
              </a:rPr>
              <a:t>Carrier Sense Multiple Access/</a:t>
            </a:r>
            <a:r>
              <a:rPr lang="en-US" sz="2400" b="1" i="1" dirty="0" smtClean="0">
                <a:solidFill>
                  <a:srgbClr val="00B050"/>
                </a:solidFill>
              </a:rPr>
              <a:t>Collision</a:t>
            </a:r>
            <a:r>
              <a:rPr lang="en-US" sz="2400" dirty="0" smtClean="0">
                <a:solidFill>
                  <a:srgbClr val="00B050"/>
                </a:solidFill>
              </a:rPr>
              <a:t> </a:t>
            </a:r>
            <a:r>
              <a:rPr lang="en-US" sz="2400" b="1" i="1" dirty="0" smtClean="0">
                <a:solidFill>
                  <a:srgbClr val="00B050"/>
                </a:solidFill>
              </a:rPr>
              <a:t>Avoidance</a:t>
            </a:r>
            <a:r>
              <a:rPr lang="en-US" sz="2400" dirty="0" smtClean="0">
                <a:solidFill>
                  <a:srgbClr val="00B050"/>
                </a:solidFill>
              </a:rPr>
              <a:t> (CSMA/CA)</a:t>
            </a:r>
          </a:p>
          <a:p>
            <a:pPr eaLnBrk="1" hangingPunct="1">
              <a:lnSpc>
                <a:spcPct val="80000"/>
              </a:lnSpc>
              <a:buFont typeface="Wingdings" pitchFamily="2" charset="2"/>
              <a:buNone/>
            </a:pPr>
            <a:endParaRPr lang="en-US" sz="2400" dirty="0" smtClean="0"/>
          </a:p>
          <a:p>
            <a:pPr eaLnBrk="1" hangingPunct="1">
              <a:lnSpc>
                <a:spcPct val="80000"/>
              </a:lnSpc>
              <a:buFont typeface="Arial" pitchFamily="34" charset="0"/>
              <a:buNone/>
            </a:pPr>
            <a:r>
              <a:rPr lang="en-US" sz="2400" dirty="0" smtClean="0"/>
              <a:t>MAC layer </a:t>
            </a:r>
          </a:p>
          <a:p>
            <a:pPr lvl="1" eaLnBrk="1" hangingPunct="1">
              <a:lnSpc>
                <a:spcPct val="80000"/>
              </a:lnSpc>
            </a:pPr>
            <a:r>
              <a:rPr lang="en-US" sz="2400" b="1" i="1" dirty="0" smtClean="0">
                <a:solidFill>
                  <a:srgbClr val="FF0000"/>
                </a:solidFill>
              </a:rPr>
              <a:t>RTS, CTS, ACK</a:t>
            </a:r>
          </a:p>
          <a:p>
            <a:pPr lvl="1" eaLnBrk="1" hangingPunct="1">
              <a:lnSpc>
                <a:spcPct val="80000"/>
              </a:lnSpc>
            </a:pPr>
            <a:r>
              <a:rPr lang="en-US" sz="2400" b="1" dirty="0" smtClean="0">
                <a:solidFill>
                  <a:srgbClr val="00B050"/>
                </a:solidFill>
              </a:rPr>
              <a:t>Network allocation vector (NAV)</a:t>
            </a:r>
            <a:r>
              <a:rPr lang="en-US" sz="2400" dirty="0" smtClean="0">
                <a:solidFill>
                  <a:srgbClr val="00B050"/>
                </a:solidFill>
              </a:rPr>
              <a:t> </a:t>
            </a:r>
            <a:r>
              <a:rPr lang="en-US" sz="2400" dirty="0" smtClean="0"/>
              <a:t>to </a:t>
            </a:r>
            <a:r>
              <a:rPr lang="en-US" sz="2400" dirty="0" smtClean="0">
                <a:solidFill>
                  <a:srgbClr val="FF0000"/>
                </a:solidFill>
              </a:rPr>
              <a:t>ensure that atomic operations are </a:t>
            </a:r>
            <a:r>
              <a:rPr lang="en-US" sz="2400" b="1" i="1" dirty="0" smtClean="0">
                <a:solidFill>
                  <a:srgbClr val="FF0000"/>
                </a:solidFill>
              </a:rPr>
              <a:t>not interrupted</a:t>
            </a:r>
          </a:p>
          <a:p>
            <a:pPr lvl="1" eaLnBrk="1" hangingPunct="1">
              <a:lnSpc>
                <a:spcPct val="80000"/>
              </a:lnSpc>
            </a:pPr>
            <a:r>
              <a:rPr lang="en-US" sz="2400" b="1" dirty="0" smtClean="0">
                <a:solidFill>
                  <a:srgbClr val="00B050"/>
                </a:solidFill>
              </a:rPr>
              <a:t>Different types of delay</a:t>
            </a:r>
            <a:r>
              <a:rPr lang="en-US" sz="2400" dirty="0" smtClean="0">
                <a:solidFill>
                  <a:srgbClr val="00B050"/>
                </a:solidFill>
              </a:rPr>
              <a:t> </a:t>
            </a:r>
          </a:p>
          <a:p>
            <a:pPr lvl="1" eaLnBrk="1" hangingPunct="1">
              <a:lnSpc>
                <a:spcPct val="80000"/>
              </a:lnSpc>
              <a:buFont typeface="Wingdings" pitchFamily="2" charset="2"/>
              <a:buNone/>
            </a:pPr>
            <a:r>
              <a:rPr lang="en-US" sz="2400" dirty="0" smtClean="0"/>
              <a:t>  Short Inter-frame space (SIFS):</a:t>
            </a:r>
          </a:p>
          <a:p>
            <a:pPr lvl="1" eaLnBrk="1" hangingPunct="1">
              <a:lnSpc>
                <a:spcPct val="80000"/>
              </a:lnSpc>
              <a:buFont typeface="Wingdings" pitchFamily="2" charset="2"/>
              <a:buNone/>
            </a:pPr>
            <a:r>
              <a:rPr lang="en-US" sz="2400" dirty="0" smtClean="0"/>
              <a:t>           highest priority transmissions (RTS, CTS, ACK)</a:t>
            </a:r>
          </a:p>
          <a:p>
            <a:pPr lvl="1" eaLnBrk="1" hangingPunct="1">
              <a:lnSpc>
                <a:spcPct val="80000"/>
              </a:lnSpc>
              <a:buFont typeface="Wingdings" pitchFamily="2" charset="2"/>
              <a:buNone/>
            </a:pPr>
            <a:r>
              <a:rPr lang="en-US" sz="2400" dirty="0" smtClean="0"/>
              <a:t>   DCF inter-frame space (DIFS): </a:t>
            </a:r>
          </a:p>
          <a:p>
            <a:pPr lvl="1" eaLnBrk="1" hangingPunct="1">
              <a:lnSpc>
                <a:spcPct val="80000"/>
              </a:lnSpc>
              <a:buFont typeface="Wingdings" pitchFamily="2" charset="2"/>
              <a:buNone/>
            </a:pPr>
            <a:r>
              <a:rPr lang="en-US" sz="2400" dirty="0" smtClean="0"/>
              <a:t>           minimum idle time for contention-based services</a:t>
            </a:r>
          </a:p>
          <a:p>
            <a:pPr lvl="1" eaLnBrk="1" hangingPunct="1">
              <a:lnSpc>
                <a:spcPct val="80000"/>
              </a:lnSpc>
              <a:buFont typeface="Wingdings" pitchFamily="2" charset="2"/>
              <a:buNone/>
            </a:pPr>
            <a:r>
              <a:rPr lang="en-US" sz="2400" dirty="0" smtClean="0"/>
              <a:t>   EIFS: minimum idle time in case of “erroneous” past transmission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0"/>
            <a:ext cx="8229600" cy="1143000"/>
          </a:xfrm>
        </p:spPr>
        <p:txBody>
          <a:bodyPr/>
          <a:lstStyle/>
          <a:p>
            <a:pPr eaLnBrk="1" hangingPunct="1"/>
            <a:r>
              <a:rPr lang="en-US" smtClean="0"/>
              <a:t>RTS/CTS   Clearing</a:t>
            </a:r>
          </a:p>
        </p:txBody>
      </p:sp>
      <p:pic>
        <p:nvPicPr>
          <p:cNvPr id="25603" name="Picture 3" descr="laptop1a"/>
          <p:cNvPicPr>
            <a:picLocks noChangeAspect="1" noChangeArrowheads="1"/>
          </p:cNvPicPr>
          <p:nvPr/>
        </p:nvPicPr>
        <p:blipFill>
          <a:blip r:embed="rId2" cstate="print"/>
          <a:srcRect/>
          <a:stretch>
            <a:fillRect/>
          </a:stretch>
        </p:blipFill>
        <p:spPr bwMode="auto">
          <a:xfrm>
            <a:off x="1600200" y="2438400"/>
            <a:ext cx="762000" cy="762000"/>
          </a:xfrm>
          <a:prstGeom prst="rect">
            <a:avLst/>
          </a:prstGeom>
          <a:noFill/>
          <a:ln w="9525">
            <a:noFill/>
            <a:miter lim="800000"/>
            <a:headEnd/>
            <a:tailEnd/>
          </a:ln>
        </p:spPr>
      </p:pic>
      <p:sp>
        <p:nvSpPr>
          <p:cNvPr id="25604" name="Line 4"/>
          <p:cNvSpPr>
            <a:spLocks noChangeShapeType="1"/>
          </p:cNvSpPr>
          <p:nvPr/>
        </p:nvSpPr>
        <p:spPr bwMode="auto">
          <a:xfrm flipV="1">
            <a:off x="1905000" y="2133600"/>
            <a:ext cx="0" cy="381000"/>
          </a:xfrm>
          <a:prstGeom prst="line">
            <a:avLst/>
          </a:prstGeom>
          <a:noFill/>
          <a:ln w="28575">
            <a:solidFill>
              <a:schemeClr val="tx1"/>
            </a:solidFill>
            <a:round/>
            <a:headEnd/>
            <a:tailEnd type="oval" w="med" len="med"/>
          </a:ln>
        </p:spPr>
        <p:txBody>
          <a:bodyPr/>
          <a:lstStyle/>
          <a:p>
            <a:endParaRPr lang="el-GR"/>
          </a:p>
        </p:txBody>
      </p:sp>
      <p:sp>
        <p:nvSpPr>
          <p:cNvPr id="25605" name="Text Box 5"/>
          <p:cNvSpPr txBox="1">
            <a:spLocks noChangeArrowheads="1"/>
          </p:cNvSpPr>
          <p:nvPr/>
        </p:nvSpPr>
        <p:spPr bwMode="auto">
          <a:xfrm>
            <a:off x="533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pic>
        <p:nvPicPr>
          <p:cNvPr id="25606" name="Picture 6" descr="laptop1a"/>
          <p:cNvPicPr>
            <a:picLocks noChangeAspect="1" noChangeArrowheads="1"/>
          </p:cNvPicPr>
          <p:nvPr/>
        </p:nvPicPr>
        <p:blipFill>
          <a:blip r:embed="rId2" cstate="print"/>
          <a:srcRect/>
          <a:stretch>
            <a:fillRect/>
          </a:stretch>
        </p:blipFill>
        <p:spPr bwMode="auto">
          <a:xfrm>
            <a:off x="3962400" y="2667000"/>
            <a:ext cx="838200" cy="838200"/>
          </a:xfrm>
          <a:prstGeom prst="rect">
            <a:avLst/>
          </a:prstGeom>
          <a:noFill/>
          <a:ln w="9525">
            <a:noFill/>
            <a:miter lim="800000"/>
            <a:headEnd/>
            <a:tailEnd/>
          </a:ln>
        </p:spPr>
      </p:pic>
      <p:sp>
        <p:nvSpPr>
          <p:cNvPr id="25607" name="Line 7"/>
          <p:cNvSpPr>
            <a:spLocks noChangeShapeType="1"/>
          </p:cNvSpPr>
          <p:nvPr/>
        </p:nvSpPr>
        <p:spPr bwMode="auto">
          <a:xfrm flipV="1">
            <a:off x="4267200" y="2362200"/>
            <a:ext cx="0" cy="381000"/>
          </a:xfrm>
          <a:prstGeom prst="line">
            <a:avLst/>
          </a:prstGeom>
          <a:noFill/>
          <a:ln w="28575">
            <a:solidFill>
              <a:schemeClr val="tx1"/>
            </a:solidFill>
            <a:round/>
            <a:headEnd/>
            <a:tailEnd type="oval" w="med" len="med"/>
          </a:ln>
        </p:spPr>
        <p:txBody>
          <a:bodyPr/>
          <a:lstStyle/>
          <a:p>
            <a:endParaRPr lang="el-GR"/>
          </a:p>
        </p:txBody>
      </p:sp>
      <p:sp>
        <p:nvSpPr>
          <p:cNvPr id="25608" name="Text Box 8"/>
          <p:cNvSpPr txBox="1">
            <a:spLocks noChangeArrowheads="1"/>
          </p:cNvSpPr>
          <p:nvPr/>
        </p:nvSpPr>
        <p:spPr bwMode="auto">
          <a:xfrm>
            <a:off x="4343400" y="2209800"/>
            <a:ext cx="996950" cy="457200"/>
          </a:xfrm>
          <a:prstGeom prst="rect">
            <a:avLst/>
          </a:prstGeom>
          <a:noFill/>
          <a:ln w="9525">
            <a:noFill/>
            <a:miter lim="800000"/>
            <a:headEnd/>
            <a:tailEnd/>
          </a:ln>
        </p:spPr>
        <p:txBody>
          <a:bodyPr wrap="none">
            <a:spAutoFit/>
          </a:bodyPr>
          <a:lstStyle/>
          <a:p>
            <a:r>
              <a:rPr lang="en-US" sz="2400">
                <a:latin typeface="Times New Roman" pitchFamily="18" charset="0"/>
              </a:rPr>
              <a:t>Node3</a:t>
            </a:r>
          </a:p>
        </p:txBody>
      </p:sp>
      <p:pic>
        <p:nvPicPr>
          <p:cNvPr id="25609" name="Picture 9" descr="laptop1a"/>
          <p:cNvPicPr>
            <a:picLocks noChangeAspect="1" noChangeArrowheads="1"/>
          </p:cNvPicPr>
          <p:nvPr/>
        </p:nvPicPr>
        <p:blipFill>
          <a:blip r:embed="rId2" cstate="print"/>
          <a:srcRect/>
          <a:stretch>
            <a:fillRect/>
          </a:stretch>
        </p:blipFill>
        <p:spPr bwMode="auto">
          <a:xfrm>
            <a:off x="2514600" y="4038600"/>
            <a:ext cx="762000" cy="762000"/>
          </a:xfrm>
          <a:prstGeom prst="rect">
            <a:avLst/>
          </a:prstGeom>
          <a:noFill/>
          <a:ln w="9525">
            <a:noFill/>
            <a:miter lim="800000"/>
            <a:headEnd/>
            <a:tailEnd/>
          </a:ln>
        </p:spPr>
      </p:pic>
      <p:sp>
        <p:nvSpPr>
          <p:cNvPr id="25610" name="Line 10"/>
          <p:cNvSpPr>
            <a:spLocks noChangeShapeType="1"/>
          </p:cNvSpPr>
          <p:nvPr/>
        </p:nvSpPr>
        <p:spPr bwMode="auto">
          <a:xfrm flipV="1">
            <a:off x="3048000" y="3733800"/>
            <a:ext cx="0" cy="381000"/>
          </a:xfrm>
          <a:prstGeom prst="line">
            <a:avLst/>
          </a:prstGeom>
          <a:noFill/>
          <a:ln w="28575">
            <a:solidFill>
              <a:schemeClr val="tx1"/>
            </a:solidFill>
            <a:round/>
            <a:headEnd/>
            <a:tailEnd type="oval" w="med" len="med"/>
          </a:ln>
        </p:spPr>
        <p:txBody>
          <a:bodyPr/>
          <a:lstStyle/>
          <a:p>
            <a:endParaRPr lang="el-GR"/>
          </a:p>
        </p:txBody>
      </p:sp>
      <p:sp>
        <p:nvSpPr>
          <p:cNvPr id="25611" name="Text Box 11"/>
          <p:cNvSpPr txBox="1">
            <a:spLocks noChangeArrowheads="1"/>
          </p:cNvSpPr>
          <p:nvPr/>
        </p:nvSpPr>
        <p:spPr bwMode="auto">
          <a:xfrm>
            <a:off x="76200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12" name="Line 12"/>
          <p:cNvSpPr>
            <a:spLocks noChangeShapeType="1"/>
          </p:cNvSpPr>
          <p:nvPr/>
        </p:nvSpPr>
        <p:spPr bwMode="auto">
          <a:xfrm>
            <a:off x="2057400" y="2057400"/>
            <a:ext cx="685800" cy="304800"/>
          </a:xfrm>
          <a:prstGeom prst="line">
            <a:avLst/>
          </a:prstGeom>
          <a:noFill/>
          <a:ln w="9525">
            <a:solidFill>
              <a:schemeClr val="tx1"/>
            </a:solidFill>
            <a:round/>
            <a:headEnd/>
            <a:tailEnd type="triangle" w="med" len="med"/>
          </a:ln>
        </p:spPr>
        <p:txBody>
          <a:bodyPr wrap="none"/>
          <a:lstStyle/>
          <a:p>
            <a:endParaRPr lang="el-GR"/>
          </a:p>
        </p:txBody>
      </p:sp>
      <p:sp>
        <p:nvSpPr>
          <p:cNvPr id="25613" name="Text Box 13"/>
          <p:cNvSpPr txBox="1">
            <a:spLocks noChangeArrowheads="1"/>
          </p:cNvSpPr>
          <p:nvPr/>
        </p:nvSpPr>
        <p:spPr bwMode="auto">
          <a:xfrm>
            <a:off x="2209800" y="1878013"/>
            <a:ext cx="1009650" cy="396875"/>
          </a:xfrm>
          <a:prstGeom prst="rect">
            <a:avLst/>
          </a:prstGeom>
          <a:noFill/>
          <a:ln w="9525">
            <a:noFill/>
            <a:miter lim="800000"/>
            <a:headEnd/>
            <a:tailEnd/>
          </a:ln>
        </p:spPr>
        <p:txBody>
          <a:bodyPr wrap="none">
            <a:spAutoFit/>
          </a:bodyPr>
          <a:lstStyle/>
          <a:p>
            <a:r>
              <a:rPr lang="en-US" sz="2000">
                <a:latin typeface="Times New Roman" pitchFamily="18" charset="0"/>
              </a:rPr>
              <a:t>(1) RTS</a:t>
            </a:r>
          </a:p>
        </p:txBody>
      </p:sp>
      <p:sp>
        <p:nvSpPr>
          <p:cNvPr id="25614" name="Line 14"/>
          <p:cNvSpPr>
            <a:spLocks noChangeShapeType="1"/>
          </p:cNvSpPr>
          <p:nvPr/>
        </p:nvSpPr>
        <p:spPr bwMode="auto">
          <a:xfrm flipH="1" flipV="1">
            <a:off x="2438400" y="3352800"/>
            <a:ext cx="609600" cy="304800"/>
          </a:xfrm>
          <a:prstGeom prst="line">
            <a:avLst/>
          </a:prstGeom>
          <a:noFill/>
          <a:ln w="9525">
            <a:solidFill>
              <a:schemeClr val="tx1"/>
            </a:solidFill>
            <a:round/>
            <a:headEnd/>
            <a:tailEnd type="triangle" w="med" len="med"/>
          </a:ln>
        </p:spPr>
        <p:txBody>
          <a:bodyPr wrap="none"/>
          <a:lstStyle/>
          <a:p>
            <a:endParaRPr lang="el-GR"/>
          </a:p>
        </p:txBody>
      </p:sp>
      <p:sp>
        <p:nvSpPr>
          <p:cNvPr id="25615" name="Text Box 15"/>
          <p:cNvSpPr txBox="1">
            <a:spLocks noChangeArrowheads="1"/>
          </p:cNvSpPr>
          <p:nvPr/>
        </p:nvSpPr>
        <p:spPr bwMode="auto">
          <a:xfrm>
            <a:off x="2667000" y="3276600"/>
            <a:ext cx="1009650" cy="396875"/>
          </a:xfrm>
          <a:prstGeom prst="rect">
            <a:avLst/>
          </a:prstGeom>
          <a:noFill/>
          <a:ln w="9525">
            <a:noFill/>
            <a:miter lim="800000"/>
            <a:headEnd/>
            <a:tailEnd/>
          </a:ln>
        </p:spPr>
        <p:txBody>
          <a:bodyPr>
            <a:spAutoFit/>
          </a:bodyPr>
          <a:lstStyle/>
          <a:p>
            <a:r>
              <a:rPr lang="en-US" sz="2000">
                <a:latin typeface="Times New Roman" pitchFamily="18" charset="0"/>
              </a:rPr>
              <a:t>(2) CTS</a:t>
            </a:r>
          </a:p>
        </p:txBody>
      </p:sp>
      <p:sp>
        <p:nvSpPr>
          <p:cNvPr id="25616" name="Line 16"/>
          <p:cNvSpPr>
            <a:spLocks noChangeShapeType="1"/>
          </p:cNvSpPr>
          <p:nvPr/>
        </p:nvSpPr>
        <p:spPr bwMode="auto">
          <a:xfrm>
            <a:off x="2209800" y="2362200"/>
            <a:ext cx="838200" cy="381000"/>
          </a:xfrm>
          <a:prstGeom prst="line">
            <a:avLst/>
          </a:prstGeom>
          <a:noFill/>
          <a:ln w="9525">
            <a:solidFill>
              <a:schemeClr val="tx1"/>
            </a:solidFill>
            <a:round/>
            <a:headEnd/>
            <a:tailEnd type="triangle" w="med" len="med"/>
          </a:ln>
        </p:spPr>
        <p:txBody>
          <a:bodyPr wrap="none"/>
          <a:lstStyle/>
          <a:p>
            <a:endParaRPr lang="el-GR"/>
          </a:p>
        </p:txBody>
      </p:sp>
      <p:sp>
        <p:nvSpPr>
          <p:cNvPr id="25617" name="Text Box 17"/>
          <p:cNvSpPr txBox="1">
            <a:spLocks noChangeArrowheads="1"/>
          </p:cNvSpPr>
          <p:nvPr/>
        </p:nvSpPr>
        <p:spPr bwMode="auto">
          <a:xfrm>
            <a:off x="2514600" y="2716213"/>
            <a:ext cx="1190625" cy="396875"/>
          </a:xfrm>
          <a:prstGeom prst="rect">
            <a:avLst/>
          </a:prstGeom>
          <a:noFill/>
          <a:ln w="9525">
            <a:noFill/>
            <a:miter lim="800000"/>
            <a:headEnd/>
            <a:tailEnd/>
          </a:ln>
        </p:spPr>
        <p:txBody>
          <a:bodyPr wrap="none">
            <a:spAutoFit/>
          </a:bodyPr>
          <a:lstStyle/>
          <a:p>
            <a:r>
              <a:rPr lang="en-US" sz="2000">
                <a:latin typeface="Times New Roman" pitchFamily="18" charset="0"/>
              </a:rPr>
              <a:t>(3) Frame</a:t>
            </a:r>
          </a:p>
        </p:txBody>
      </p:sp>
      <p:sp>
        <p:nvSpPr>
          <p:cNvPr id="25618" name="Line 18"/>
          <p:cNvSpPr>
            <a:spLocks noChangeShapeType="1"/>
          </p:cNvSpPr>
          <p:nvPr/>
        </p:nvSpPr>
        <p:spPr bwMode="auto">
          <a:xfrm flipH="1" flipV="1">
            <a:off x="2286000" y="3505200"/>
            <a:ext cx="685800" cy="381000"/>
          </a:xfrm>
          <a:prstGeom prst="line">
            <a:avLst/>
          </a:prstGeom>
          <a:noFill/>
          <a:ln w="9525">
            <a:solidFill>
              <a:schemeClr val="tx1"/>
            </a:solidFill>
            <a:round/>
            <a:headEnd/>
            <a:tailEnd type="triangle" w="med" len="med"/>
          </a:ln>
        </p:spPr>
        <p:txBody>
          <a:bodyPr wrap="none"/>
          <a:lstStyle/>
          <a:p>
            <a:endParaRPr lang="el-GR"/>
          </a:p>
        </p:txBody>
      </p:sp>
      <p:sp>
        <p:nvSpPr>
          <p:cNvPr id="25619" name="Text Box 19"/>
          <p:cNvSpPr txBox="1">
            <a:spLocks noChangeArrowheads="1"/>
          </p:cNvSpPr>
          <p:nvPr/>
        </p:nvSpPr>
        <p:spPr bwMode="auto">
          <a:xfrm>
            <a:off x="1905000" y="3733800"/>
            <a:ext cx="1081088" cy="396875"/>
          </a:xfrm>
          <a:prstGeom prst="rect">
            <a:avLst/>
          </a:prstGeom>
          <a:noFill/>
          <a:ln w="9525">
            <a:noFill/>
            <a:miter lim="800000"/>
            <a:headEnd/>
            <a:tailEnd/>
          </a:ln>
        </p:spPr>
        <p:txBody>
          <a:bodyPr wrap="none">
            <a:spAutoFit/>
          </a:bodyPr>
          <a:lstStyle/>
          <a:p>
            <a:r>
              <a:rPr lang="en-US" sz="2000">
                <a:latin typeface="Times New Roman" pitchFamily="18" charset="0"/>
              </a:rPr>
              <a:t>(4) ACK</a:t>
            </a:r>
          </a:p>
        </p:txBody>
      </p:sp>
      <p:pic>
        <p:nvPicPr>
          <p:cNvPr id="25620" name="Picture 20" descr="laptop1a"/>
          <p:cNvPicPr>
            <a:picLocks noChangeAspect="1" noChangeArrowheads="1"/>
          </p:cNvPicPr>
          <p:nvPr/>
        </p:nvPicPr>
        <p:blipFill>
          <a:blip r:embed="rId2" cstate="print"/>
          <a:srcRect/>
          <a:stretch>
            <a:fillRect/>
          </a:stretch>
        </p:blipFill>
        <p:spPr bwMode="auto">
          <a:xfrm>
            <a:off x="6553200" y="2514600"/>
            <a:ext cx="762000" cy="762000"/>
          </a:xfrm>
          <a:prstGeom prst="rect">
            <a:avLst/>
          </a:prstGeom>
          <a:noFill/>
          <a:ln w="9525">
            <a:noFill/>
            <a:miter lim="800000"/>
            <a:headEnd/>
            <a:tailEnd/>
          </a:ln>
        </p:spPr>
      </p:pic>
      <p:sp>
        <p:nvSpPr>
          <p:cNvPr id="25621" name="Text Box 21"/>
          <p:cNvSpPr txBox="1">
            <a:spLocks noChangeArrowheads="1"/>
          </p:cNvSpPr>
          <p:nvPr/>
        </p:nvSpPr>
        <p:spPr bwMode="auto">
          <a:xfrm>
            <a:off x="61722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5622" name="Text Box 22"/>
          <p:cNvSpPr txBox="1">
            <a:spLocks noChangeArrowheads="1"/>
          </p:cNvSpPr>
          <p:nvPr/>
        </p:nvSpPr>
        <p:spPr bwMode="auto">
          <a:xfrm>
            <a:off x="6461125" y="40798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5623" name="Line 23"/>
          <p:cNvSpPr>
            <a:spLocks noChangeShapeType="1"/>
          </p:cNvSpPr>
          <p:nvPr/>
        </p:nvSpPr>
        <p:spPr bwMode="auto">
          <a:xfrm>
            <a:off x="7086600" y="3429000"/>
            <a:ext cx="0" cy="2286000"/>
          </a:xfrm>
          <a:prstGeom prst="line">
            <a:avLst/>
          </a:prstGeom>
          <a:noFill/>
          <a:ln w="9525">
            <a:solidFill>
              <a:schemeClr val="tx1"/>
            </a:solidFill>
            <a:round/>
            <a:headEnd/>
            <a:tailEnd/>
          </a:ln>
        </p:spPr>
        <p:txBody>
          <a:bodyPr wrap="none"/>
          <a:lstStyle/>
          <a:p>
            <a:endParaRPr lang="el-GR"/>
          </a:p>
        </p:txBody>
      </p:sp>
      <p:sp>
        <p:nvSpPr>
          <p:cNvPr id="25624" name="Line 24"/>
          <p:cNvSpPr>
            <a:spLocks noChangeShapeType="1"/>
          </p:cNvSpPr>
          <p:nvPr/>
        </p:nvSpPr>
        <p:spPr bwMode="auto">
          <a:xfrm>
            <a:off x="8458200" y="3200400"/>
            <a:ext cx="0" cy="2514600"/>
          </a:xfrm>
          <a:prstGeom prst="line">
            <a:avLst/>
          </a:prstGeom>
          <a:noFill/>
          <a:ln w="9525">
            <a:solidFill>
              <a:schemeClr val="tx1"/>
            </a:solidFill>
            <a:round/>
            <a:headEnd/>
            <a:tailEnd/>
          </a:ln>
        </p:spPr>
        <p:txBody>
          <a:bodyPr wrap="none"/>
          <a:lstStyle/>
          <a:p>
            <a:endParaRPr lang="el-GR"/>
          </a:p>
        </p:txBody>
      </p:sp>
      <p:sp>
        <p:nvSpPr>
          <p:cNvPr id="25625" name="Line 25"/>
          <p:cNvSpPr>
            <a:spLocks noChangeShapeType="1"/>
          </p:cNvSpPr>
          <p:nvPr/>
        </p:nvSpPr>
        <p:spPr bwMode="auto">
          <a:xfrm>
            <a:off x="7162800" y="35052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6" name="Line 26"/>
          <p:cNvSpPr>
            <a:spLocks noChangeShapeType="1"/>
          </p:cNvSpPr>
          <p:nvPr/>
        </p:nvSpPr>
        <p:spPr bwMode="auto">
          <a:xfrm flipH="1">
            <a:off x="7086600" y="40386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7" name="Text Box 27"/>
          <p:cNvSpPr txBox="1">
            <a:spLocks noChangeArrowheads="1"/>
          </p:cNvSpPr>
          <p:nvPr/>
        </p:nvSpPr>
        <p:spPr bwMode="auto">
          <a:xfrm>
            <a:off x="7315200" y="4343400"/>
            <a:ext cx="893763" cy="457200"/>
          </a:xfrm>
          <a:prstGeom prst="rect">
            <a:avLst/>
          </a:prstGeom>
          <a:noFill/>
          <a:ln w="9525">
            <a:noFill/>
            <a:miter lim="800000"/>
            <a:headEnd/>
            <a:tailEnd/>
          </a:ln>
        </p:spPr>
        <p:txBody>
          <a:bodyPr wrap="none">
            <a:spAutoFit/>
          </a:bodyPr>
          <a:lstStyle/>
          <a:p>
            <a:r>
              <a:rPr lang="en-US" sz="2400">
                <a:latin typeface="Times New Roman" pitchFamily="18" charset="0"/>
              </a:rPr>
              <a:t>frame</a:t>
            </a:r>
          </a:p>
        </p:txBody>
      </p:sp>
      <p:sp>
        <p:nvSpPr>
          <p:cNvPr id="25628" name="Text Box 28"/>
          <p:cNvSpPr txBox="1">
            <a:spLocks noChangeArrowheads="1"/>
          </p:cNvSpPr>
          <p:nvPr/>
        </p:nvSpPr>
        <p:spPr bwMode="auto">
          <a:xfrm>
            <a:off x="7239000" y="5410200"/>
            <a:ext cx="828675" cy="457200"/>
          </a:xfrm>
          <a:prstGeom prst="rect">
            <a:avLst/>
          </a:prstGeom>
          <a:noFill/>
          <a:ln w="9525">
            <a:noFill/>
            <a:miter lim="800000"/>
            <a:headEnd/>
            <a:tailEnd/>
          </a:ln>
        </p:spPr>
        <p:txBody>
          <a:bodyPr wrap="none">
            <a:spAutoFit/>
          </a:bodyPr>
          <a:lstStyle/>
          <a:p>
            <a:r>
              <a:rPr lang="en-US" sz="2400">
                <a:latin typeface="Times New Roman" pitchFamily="18" charset="0"/>
              </a:rPr>
              <a:t>ACK</a:t>
            </a:r>
          </a:p>
        </p:txBody>
      </p:sp>
      <p:sp>
        <p:nvSpPr>
          <p:cNvPr id="25629" name="Text Box 29"/>
          <p:cNvSpPr txBox="1">
            <a:spLocks noChangeArrowheads="1"/>
          </p:cNvSpPr>
          <p:nvPr/>
        </p:nvSpPr>
        <p:spPr bwMode="auto">
          <a:xfrm>
            <a:off x="5943600" y="34290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5630" name="Line 30"/>
          <p:cNvSpPr>
            <a:spLocks noChangeShapeType="1"/>
          </p:cNvSpPr>
          <p:nvPr/>
        </p:nvSpPr>
        <p:spPr bwMode="auto">
          <a:xfrm>
            <a:off x="6858000" y="3429000"/>
            <a:ext cx="0" cy="1066800"/>
          </a:xfrm>
          <a:prstGeom prst="line">
            <a:avLst/>
          </a:prstGeom>
          <a:noFill/>
          <a:ln w="9525">
            <a:solidFill>
              <a:schemeClr val="tx1"/>
            </a:solidFill>
            <a:round/>
            <a:headEnd/>
            <a:tailEnd type="triangle" w="med" len="med"/>
          </a:ln>
        </p:spPr>
        <p:txBody>
          <a:bodyPr wrap="none"/>
          <a:lstStyle/>
          <a:p>
            <a:endParaRPr lang="el-GR"/>
          </a:p>
        </p:txBody>
      </p:sp>
      <p:pic>
        <p:nvPicPr>
          <p:cNvPr id="25631" name="Picture 31" descr="laptop1a"/>
          <p:cNvPicPr>
            <a:picLocks noChangeAspect="1" noChangeArrowheads="1"/>
          </p:cNvPicPr>
          <p:nvPr/>
        </p:nvPicPr>
        <p:blipFill>
          <a:blip r:embed="rId2" cstate="print"/>
          <a:srcRect/>
          <a:stretch>
            <a:fillRect/>
          </a:stretch>
        </p:blipFill>
        <p:spPr bwMode="auto">
          <a:xfrm>
            <a:off x="7772400" y="2438400"/>
            <a:ext cx="762000" cy="762000"/>
          </a:xfrm>
          <a:prstGeom prst="rect">
            <a:avLst/>
          </a:prstGeom>
          <a:noFill/>
          <a:ln w="9525">
            <a:noFill/>
            <a:miter lim="800000"/>
            <a:headEnd/>
            <a:tailEnd/>
          </a:ln>
        </p:spPr>
      </p:pic>
      <p:sp>
        <p:nvSpPr>
          <p:cNvPr id="25632" name="Text Box 32"/>
          <p:cNvSpPr txBox="1">
            <a:spLocks noChangeArrowheads="1"/>
          </p:cNvSpPr>
          <p:nvPr/>
        </p:nvSpPr>
        <p:spPr bwMode="auto">
          <a:xfrm>
            <a:off x="1355725" y="4460875"/>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33" name="Line 33"/>
          <p:cNvSpPr>
            <a:spLocks noChangeShapeType="1"/>
          </p:cNvSpPr>
          <p:nvPr/>
        </p:nvSpPr>
        <p:spPr bwMode="auto">
          <a:xfrm>
            <a:off x="7162800" y="46482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4" name="Line 34"/>
          <p:cNvSpPr>
            <a:spLocks noChangeShapeType="1"/>
          </p:cNvSpPr>
          <p:nvPr/>
        </p:nvSpPr>
        <p:spPr bwMode="auto">
          <a:xfrm flipH="1">
            <a:off x="7162800" y="51054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5" name="Text Box 35"/>
          <p:cNvSpPr txBox="1">
            <a:spLocks noChangeArrowheads="1"/>
          </p:cNvSpPr>
          <p:nvPr/>
        </p:nvSpPr>
        <p:spPr bwMode="auto">
          <a:xfrm>
            <a:off x="7239000" y="3886200"/>
            <a:ext cx="742950" cy="457200"/>
          </a:xfrm>
          <a:prstGeom prst="rect">
            <a:avLst/>
          </a:prstGeom>
          <a:noFill/>
          <a:ln w="9525">
            <a:noFill/>
            <a:miter lim="800000"/>
            <a:headEnd/>
            <a:tailEnd/>
          </a:ln>
        </p:spPr>
        <p:txBody>
          <a:bodyPr>
            <a:spAutoFit/>
          </a:bodyPr>
          <a:lstStyle/>
          <a:p>
            <a:r>
              <a:rPr lang="en-US" sz="2400">
                <a:latin typeface="Times New Roman" pitchFamily="18" charset="0"/>
              </a:rPr>
              <a:t>CTS</a:t>
            </a:r>
          </a:p>
        </p:txBody>
      </p:sp>
      <p:sp>
        <p:nvSpPr>
          <p:cNvPr id="25636" name="Text Box 36"/>
          <p:cNvSpPr txBox="1">
            <a:spLocks noChangeArrowheads="1"/>
          </p:cNvSpPr>
          <p:nvPr/>
        </p:nvSpPr>
        <p:spPr bwMode="auto">
          <a:xfrm>
            <a:off x="7451725" y="3241675"/>
            <a:ext cx="742950" cy="457200"/>
          </a:xfrm>
          <a:prstGeom prst="rect">
            <a:avLst/>
          </a:prstGeom>
          <a:noFill/>
          <a:ln w="9525">
            <a:noFill/>
            <a:miter lim="800000"/>
            <a:headEnd/>
            <a:tailEnd/>
          </a:ln>
        </p:spPr>
        <p:txBody>
          <a:bodyPr wrap="none">
            <a:spAutoFit/>
          </a:bodyPr>
          <a:lstStyle/>
          <a:p>
            <a:r>
              <a:rPr lang="en-US" sz="2400">
                <a:latin typeface="Times New Roman" pitchFamily="18" charset="0"/>
              </a:rPr>
              <a:t>RTS</a:t>
            </a:r>
          </a:p>
        </p:txBody>
      </p:sp>
      <p:sp>
        <p:nvSpPr>
          <p:cNvPr id="25637" name="Rectangle 37"/>
          <p:cNvSpPr>
            <a:spLocks noChangeArrowheads="1"/>
          </p:cNvSpPr>
          <p:nvPr/>
        </p:nvSpPr>
        <p:spPr bwMode="auto">
          <a:xfrm>
            <a:off x="228600" y="1676400"/>
            <a:ext cx="5562600" cy="3962400"/>
          </a:xfrm>
          <a:prstGeom prst="rect">
            <a:avLst/>
          </a:prstGeom>
          <a:noFill/>
          <a:ln w="9525">
            <a:solidFill>
              <a:schemeClr val="tx1"/>
            </a:solidFill>
            <a:miter lim="800000"/>
            <a:headEnd/>
            <a:tailEnd/>
          </a:ln>
        </p:spPr>
        <p:txBody>
          <a:bodyPr wrap="none" anchor="ctr"/>
          <a:lstStyle/>
          <a:p>
            <a:endParaRPr lang="el-GR"/>
          </a:p>
        </p:txBody>
      </p:sp>
      <p:sp>
        <p:nvSpPr>
          <p:cNvPr id="25638" name="Text Box 38"/>
          <p:cNvSpPr txBox="1">
            <a:spLocks noChangeArrowheads="1"/>
          </p:cNvSpPr>
          <p:nvPr/>
        </p:nvSpPr>
        <p:spPr bwMode="auto">
          <a:xfrm>
            <a:off x="898525" y="5680075"/>
            <a:ext cx="5783263" cy="822325"/>
          </a:xfrm>
          <a:prstGeom prst="rect">
            <a:avLst/>
          </a:prstGeom>
          <a:noFill/>
          <a:ln w="9525">
            <a:noFill/>
            <a:miter lim="800000"/>
            <a:headEnd/>
            <a:tailEnd/>
          </a:ln>
        </p:spPr>
        <p:txBody>
          <a:bodyPr wrap="none">
            <a:spAutoFit/>
          </a:bodyPr>
          <a:lstStyle/>
          <a:p>
            <a:r>
              <a:rPr lang="en-US" sz="2400">
                <a:latin typeface="Times New Roman" pitchFamily="18" charset="0"/>
              </a:rPr>
              <a:t>RTS: reserving the radio link for transmission</a:t>
            </a:r>
          </a:p>
          <a:p>
            <a:r>
              <a:rPr lang="en-US" sz="2400">
                <a:latin typeface="Times New Roman" pitchFamily="18" charset="0"/>
              </a:rPr>
              <a:t>RTS, CTS: Silence any station that hear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28600"/>
            <a:ext cx="8943975" cy="1462088"/>
          </a:xfrm>
        </p:spPr>
        <p:txBody>
          <a:bodyPr/>
          <a:lstStyle/>
          <a:p>
            <a:pPr eaLnBrk="1" hangingPunct="1"/>
            <a:r>
              <a:rPr lang="en-US" sz="2800" smtClean="0"/>
              <a:t> Positive Acknowledgement of  Data  Transmission</a:t>
            </a:r>
          </a:p>
        </p:txBody>
      </p:sp>
      <p:pic>
        <p:nvPicPr>
          <p:cNvPr id="26627" name="Picture 3" descr="laptop1a"/>
          <p:cNvPicPr>
            <a:picLocks noChangeAspect="1" noChangeArrowheads="1"/>
          </p:cNvPicPr>
          <p:nvPr/>
        </p:nvPicPr>
        <p:blipFill>
          <a:blip r:embed="rId2" cstate="print"/>
          <a:srcRect/>
          <a:stretch>
            <a:fillRect/>
          </a:stretch>
        </p:blipFill>
        <p:spPr bwMode="auto">
          <a:xfrm>
            <a:off x="2362200" y="2362200"/>
            <a:ext cx="762000" cy="762000"/>
          </a:xfrm>
          <a:prstGeom prst="rect">
            <a:avLst/>
          </a:prstGeom>
          <a:noFill/>
          <a:ln w="9525">
            <a:noFill/>
            <a:miter lim="800000"/>
            <a:headEnd/>
            <a:tailEnd/>
          </a:ln>
        </p:spPr>
      </p:pic>
      <p:sp>
        <p:nvSpPr>
          <p:cNvPr id="26628" name="Line 4"/>
          <p:cNvSpPr>
            <a:spLocks noChangeShapeType="1"/>
          </p:cNvSpPr>
          <p:nvPr/>
        </p:nvSpPr>
        <p:spPr bwMode="auto">
          <a:xfrm flipV="1">
            <a:off x="2743200" y="2057400"/>
            <a:ext cx="0" cy="381000"/>
          </a:xfrm>
          <a:prstGeom prst="line">
            <a:avLst/>
          </a:prstGeom>
          <a:noFill/>
          <a:ln w="28575">
            <a:solidFill>
              <a:schemeClr val="tx1"/>
            </a:solidFill>
            <a:round/>
            <a:headEnd/>
            <a:tailEnd type="oval" w="med" len="med"/>
          </a:ln>
        </p:spPr>
        <p:txBody>
          <a:bodyPr/>
          <a:lstStyle/>
          <a:p>
            <a:endParaRPr lang="el-GR"/>
          </a:p>
        </p:txBody>
      </p:sp>
      <p:grpSp>
        <p:nvGrpSpPr>
          <p:cNvPr id="26629" name="Group 5"/>
          <p:cNvGrpSpPr>
            <a:grpSpLocks/>
          </p:cNvGrpSpPr>
          <p:nvPr/>
        </p:nvGrpSpPr>
        <p:grpSpPr bwMode="auto">
          <a:xfrm>
            <a:off x="5486400" y="2057400"/>
            <a:ext cx="715963" cy="944563"/>
            <a:chOff x="4560" y="1584"/>
            <a:chExt cx="451" cy="595"/>
          </a:xfrm>
        </p:grpSpPr>
        <p:pic>
          <p:nvPicPr>
            <p:cNvPr id="26642" name="Picture 6" descr="device0b"/>
            <p:cNvPicPr>
              <a:picLocks noChangeAspect="1" noChangeArrowheads="1"/>
            </p:cNvPicPr>
            <p:nvPr/>
          </p:nvPicPr>
          <p:blipFill>
            <a:blip r:embed="rId3" cstate="print"/>
            <a:srcRect/>
            <a:stretch>
              <a:fillRect/>
            </a:stretch>
          </p:blipFill>
          <p:spPr bwMode="auto">
            <a:xfrm>
              <a:off x="4560" y="1728"/>
              <a:ext cx="451" cy="451"/>
            </a:xfrm>
            <a:prstGeom prst="rect">
              <a:avLst/>
            </a:prstGeom>
            <a:noFill/>
            <a:ln w="9525">
              <a:noFill/>
              <a:miter lim="800000"/>
              <a:headEnd/>
              <a:tailEnd/>
            </a:ln>
          </p:spPr>
        </p:pic>
        <p:sp>
          <p:nvSpPr>
            <p:cNvPr id="26643" name="Line 7"/>
            <p:cNvSpPr>
              <a:spLocks noChangeShapeType="1"/>
            </p:cNvSpPr>
            <p:nvPr/>
          </p:nvSpPr>
          <p:spPr bwMode="auto">
            <a:xfrm flipV="1">
              <a:off x="4800" y="1584"/>
              <a:ext cx="0" cy="240"/>
            </a:xfrm>
            <a:prstGeom prst="line">
              <a:avLst/>
            </a:prstGeom>
            <a:noFill/>
            <a:ln w="9525">
              <a:solidFill>
                <a:schemeClr val="tx1"/>
              </a:solidFill>
              <a:round/>
              <a:headEnd/>
              <a:tailEnd type="oval" w="med" len="med"/>
            </a:ln>
          </p:spPr>
          <p:txBody>
            <a:bodyPr/>
            <a:lstStyle/>
            <a:p>
              <a:endParaRPr lang="el-GR"/>
            </a:p>
          </p:txBody>
        </p:sp>
      </p:grpSp>
      <p:sp>
        <p:nvSpPr>
          <p:cNvPr id="26630" name="Text Box 8"/>
          <p:cNvSpPr txBox="1">
            <a:spLocks noChangeArrowheads="1"/>
          </p:cNvSpPr>
          <p:nvPr/>
        </p:nvSpPr>
        <p:spPr bwMode="auto">
          <a:xfrm>
            <a:off x="1295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6631" name="Text Box 9"/>
          <p:cNvSpPr txBox="1">
            <a:spLocks noChangeArrowheads="1"/>
          </p:cNvSpPr>
          <p:nvPr/>
        </p:nvSpPr>
        <p:spPr bwMode="auto">
          <a:xfrm>
            <a:off x="4251325" y="30130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6632" name="Text Box 10"/>
          <p:cNvSpPr txBox="1">
            <a:spLocks noChangeArrowheads="1"/>
          </p:cNvSpPr>
          <p:nvPr/>
        </p:nvSpPr>
        <p:spPr bwMode="auto">
          <a:xfrm>
            <a:off x="63246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6633" name="Line 11"/>
          <p:cNvSpPr>
            <a:spLocks noChangeShapeType="1"/>
          </p:cNvSpPr>
          <p:nvPr/>
        </p:nvSpPr>
        <p:spPr bwMode="auto">
          <a:xfrm>
            <a:off x="2743200" y="3048000"/>
            <a:ext cx="0" cy="2286000"/>
          </a:xfrm>
          <a:prstGeom prst="line">
            <a:avLst/>
          </a:prstGeom>
          <a:noFill/>
          <a:ln w="9525">
            <a:solidFill>
              <a:schemeClr val="tx1"/>
            </a:solidFill>
            <a:round/>
            <a:headEnd/>
            <a:tailEnd/>
          </a:ln>
        </p:spPr>
        <p:txBody>
          <a:bodyPr wrap="none"/>
          <a:lstStyle/>
          <a:p>
            <a:endParaRPr lang="el-GR"/>
          </a:p>
        </p:txBody>
      </p:sp>
      <p:sp>
        <p:nvSpPr>
          <p:cNvPr id="26634" name="Line 12"/>
          <p:cNvSpPr>
            <a:spLocks noChangeShapeType="1"/>
          </p:cNvSpPr>
          <p:nvPr/>
        </p:nvSpPr>
        <p:spPr bwMode="auto">
          <a:xfrm>
            <a:off x="5791200" y="3048000"/>
            <a:ext cx="0" cy="2133600"/>
          </a:xfrm>
          <a:prstGeom prst="line">
            <a:avLst/>
          </a:prstGeom>
          <a:noFill/>
          <a:ln w="9525">
            <a:solidFill>
              <a:schemeClr val="tx1"/>
            </a:solidFill>
            <a:round/>
            <a:headEnd/>
            <a:tailEnd/>
          </a:ln>
        </p:spPr>
        <p:txBody>
          <a:bodyPr wrap="none"/>
          <a:lstStyle/>
          <a:p>
            <a:endParaRPr lang="el-GR"/>
          </a:p>
        </p:txBody>
      </p:sp>
      <p:sp>
        <p:nvSpPr>
          <p:cNvPr id="26635" name="Line 13"/>
          <p:cNvSpPr>
            <a:spLocks noChangeShapeType="1"/>
          </p:cNvSpPr>
          <p:nvPr/>
        </p:nvSpPr>
        <p:spPr bwMode="auto">
          <a:xfrm>
            <a:off x="2819400" y="3276600"/>
            <a:ext cx="2819400" cy="762000"/>
          </a:xfrm>
          <a:prstGeom prst="line">
            <a:avLst/>
          </a:prstGeom>
          <a:noFill/>
          <a:ln w="9525">
            <a:solidFill>
              <a:schemeClr val="tx1"/>
            </a:solidFill>
            <a:round/>
            <a:headEnd/>
            <a:tailEnd type="triangle" w="med" len="med"/>
          </a:ln>
        </p:spPr>
        <p:txBody>
          <a:bodyPr wrap="none"/>
          <a:lstStyle/>
          <a:p>
            <a:endParaRPr lang="el-GR"/>
          </a:p>
        </p:txBody>
      </p:sp>
      <p:sp>
        <p:nvSpPr>
          <p:cNvPr id="26636" name="Line 14"/>
          <p:cNvSpPr>
            <a:spLocks noChangeShapeType="1"/>
          </p:cNvSpPr>
          <p:nvPr/>
        </p:nvSpPr>
        <p:spPr bwMode="auto">
          <a:xfrm flipH="1">
            <a:off x="2895600" y="4419600"/>
            <a:ext cx="2743200" cy="838200"/>
          </a:xfrm>
          <a:prstGeom prst="line">
            <a:avLst/>
          </a:prstGeom>
          <a:noFill/>
          <a:ln w="9525">
            <a:solidFill>
              <a:schemeClr val="tx1"/>
            </a:solidFill>
            <a:round/>
            <a:headEnd/>
            <a:tailEnd type="triangle" w="med" len="med"/>
          </a:ln>
        </p:spPr>
        <p:txBody>
          <a:bodyPr wrap="none"/>
          <a:lstStyle/>
          <a:p>
            <a:endParaRPr lang="el-GR"/>
          </a:p>
        </p:txBody>
      </p:sp>
      <p:sp>
        <p:nvSpPr>
          <p:cNvPr id="26637" name="Text Box 15"/>
          <p:cNvSpPr txBox="1">
            <a:spLocks noChangeArrowheads="1"/>
          </p:cNvSpPr>
          <p:nvPr/>
        </p:nvSpPr>
        <p:spPr bwMode="auto">
          <a:xfrm>
            <a:off x="3505200" y="3733800"/>
            <a:ext cx="970137" cy="461665"/>
          </a:xfrm>
          <a:prstGeom prst="rect">
            <a:avLst/>
          </a:prstGeom>
          <a:noFill/>
          <a:ln w="9525">
            <a:noFill/>
            <a:miter lim="800000"/>
            <a:headEnd/>
            <a:tailEnd/>
          </a:ln>
        </p:spPr>
        <p:txBody>
          <a:bodyPr wrap="none">
            <a:spAutoFit/>
          </a:bodyPr>
          <a:lstStyle/>
          <a:p>
            <a:r>
              <a:rPr lang="en-US" sz="2400" b="1" dirty="0">
                <a:latin typeface="Times New Roman" pitchFamily="18" charset="0"/>
              </a:rPr>
              <a:t>frame</a:t>
            </a:r>
          </a:p>
        </p:txBody>
      </p:sp>
      <p:sp>
        <p:nvSpPr>
          <p:cNvPr id="26638" name="Text Box 16"/>
          <p:cNvSpPr txBox="1">
            <a:spLocks noChangeArrowheads="1"/>
          </p:cNvSpPr>
          <p:nvPr/>
        </p:nvSpPr>
        <p:spPr bwMode="auto">
          <a:xfrm>
            <a:off x="3733800" y="4876800"/>
            <a:ext cx="869149" cy="461665"/>
          </a:xfrm>
          <a:prstGeom prst="rect">
            <a:avLst/>
          </a:prstGeom>
          <a:noFill/>
          <a:ln w="9525">
            <a:noFill/>
            <a:miter lim="800000"/>
            <a:headEnd/>
            <a:tailEnd/>
          </a:ln>
        </p:spPr>
        <p:txBody>
          <a:bodyPr wrap="none">
            <a:spAutoFit/>
          </a:bodyPr>
          <a:lstStyle/>
          <a:p>
            <a:r>
              <a:rPr lang="en-US" sz="2400" b="1" dirty="0">
                <a:latin typeface="Times New Roman" pitchFamily="18" charset="0"/>
              </a:rPr>
              <a:t>ACK</a:t>
            </a:r>
          </a:p>
        </p:txBody>
      </p:sp>
      <p:sp>
        <p:nvSpPr>
          <p:cNvPr id="26639" name="Text Box 17"/>
          <p:cNvSpPr txBox="1">
            <a:spLocks noChangeArrowheads="1"/>
          </p:cNvSpPr>
          <p:nvPr/>
        </p:nvSpPr>
        <p:spPr bwMode="auto">
          <a:xfrm>
            <a:off x="1447800" y="31242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6640" name="Line 18"/>
          <p:cNvSpPr>
            <a:spLocks noChangeShapeType="1"/>
          </p:cNvSpPr>
          <p:nvPr/>
        </p:nvSpPr>
        <p:spPr bwMode="auto">
          <a:xfrm>
            <a:off x="2438400" y="3124200"/>
            <a:ext cx="0" cy="1066800"/>
          </a:xfrm>
          <a:prstGeom prst="line">
            <a:avLst/>
          </a:prstGeom>
          <a:noFill/>
          <a:ln w="9525">
            <a:solidFill>
              <a:schemeClr val="tx1"/>
            </a:solidFill>
            <a:round/>
            <a:headEnd/>
            <a:tailEnd type="triangle" w="med" len="med"/>
          </a:ln>
        </p:spPr>
        <p:txBody>
          <a:bodyPr wrap="none"/>
          <a:lstStyle/>
          <a:p>
            <a:endParaRPr lang="el-GR"/>
          </a:p>
        </p:txBody>
      </p:sp>
      <p:sp>
        <p:nvSpPr>
          <p:cNvPr id="26641" name="Text Box 19"/>
          <p:cNvSpPr txBox="1">
            <a:spLocks noChangeArrowheads="1"/>
          </p:cNvSpPr>
          <p:nvPr/>
        </p:nvSpPr>
        <p:spPr bwMode="auto">
          <a:xfrm>
            <a:off x="0" y="5410200"/>
            <a:ext cx="9144000" cy="1200329"/>
          </a:xfrm>
          <a:prstGeom prst="rect">
            <a:avLst/>
          </a:prstGeom>
          <a:noFill/>
          <a:ln w="9525">
            <a:noFill/>
            <a:miter lim="800000"/>
            <a:headEnd/>
            <a:tailEnd/>
          </a:ln>
        </p:spPr>
        <p:txBody>
          <a:bodyPr>
            <a:spAutoFit/>
          </a:bodyPr>
          <a:lstStyle/>
          <a:p>
            <a:r>
              <a:rPr lang="en-US" sz="2400" dirty="0">
                <a:latin typeface="Times New Roman" pitchFamily="18" charset="0"/>
                <a:sym typeface="Wingdings" pitchFamily="2" charset="2"/>
              </a:rPr>
              <a:t></a:t>
            </a:r>
            <a:r>
              <a:rPr lang="en-US" sz="2400" dirty="0">
                <a:latin typeface="Times New Roman" pitchFamily="18" charset="0"/>
              </a:rPr>
              <a:t>IEEE 802.11 allows stations to </a:t>
            </a:r>
            <a:r>
              <a:rPr lang="en-US" sz="2400" b="1" dirty="0">
                <a:solidFill>
                  <a:srgbClr val="0070C0"/>
                </a:solidFill>
                <a:latin typeface="Times New Roman" pitchFamily="18" charset="0"/>
              </a:rPr>
              <a:t>lock out contention during atomic operation so that atomic sequences are not interrupted by other</a:t>
            </a:r>
          </a:p>
          <a:p>
            <a:r>
              <a:rPr lang="en-US" sz="2400" b="1" dirty="0">
                <a:solidFill>
                  <a:srgbClr val="0070C0"/>
                </a:solidFill>
                <a:latin typeface="Times New Roman" pitchFamily="18" charset="0"/>
              </a:rPr>
              <a:t>hosts attempting to use the transmission medium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0"/>
            <a:ext cx="8229600" cy="1143000"/>
          </a:xfrm>
        </p:spPr>
        <p:txBody>
          <a:bodyPr/>
          <a:lstStyle/>
          <a:p>
            <a:pPr eaLnBrk="1" hangingPunct="1"/>
            <a:r>
              <a:rPr lang="en-US" smtClean="0"/>
              <a:t>Sending a Frame</a:t>
            </a:r>
          </a:p>
        </p:txBody>
      </p:sp>
      <p:sp>
        <p:nvSpPr>
          <p:cNvPr id="27651"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Request to Send – Clear to send </a:t>
            </a:r>
          </a:p>
          <a:p>
            <a:pPr marL="609600" indent="-609600" eaLnBrk="1" hangingPunct="1">
              <a:buFont typeface="Wingdings" pitchFamily="2" charset="2"/>
              <a:buNone/>
            </a:pPr>
            <a:r>
              <a:rPr lang="en-US" sz="2400" smtClean="0"/>
              <a:t>       Used to reserve the full coverage areas of both sender and receiver</a:t>
            </a:r>
          </a:p>
          <a:p>
            <a:pPr marL="609600" indent="-609600" eaLnBrk="1" hangingPunct="1">
              <a:buFont typeface="Wingdings" pitchFamily="2" charset="2"/>
              <a:buAutoNum type="arabicPeriod"/>
            </a:pPr>
            <a:r>
              <a:rPr lang="en-US" sz="2400" smtClean="0"/>
              <a:t>Send frame</a:t>
            </a:r>
          </a:p>
          <a:p>
            <a:pPr marL="609600" indent="-609600" eaLnBrk="1" hangingPunct="1">
              <a:buFont typeface="Wingdings" pitchFamily="2" charset="2"/>
              <a:buAutoNum type="arabicPeriod"/>
            </a:pPr>
            <a:r>
              <a:rPr lang="en-US" sz="2400" smtClean="0"/>
              <a:t>Get acknowledgement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1. RTS/CTS</a:t>
            </a:r>
          </a:p>
        </p:txBody>
      </p:sp>
      <p:sp>
        <p:nvSpPr>
          <p:cNvPr id="28675" name="Rectangle 3"/>
          <p:cNvSpPr>
            <a:spLocks noGrp="1" noChangeArrowheads="1"/>
          </p:cNvSpPr>
          <p:nvPr>
            <p:ph type="body" idx="1"/>
          </p:nvPr>
        </p:nvSpPr>
        <p:spPr>
          <a:xfrm>
            <a:off x="0" y="2017713"/>
            <a:ext cx="8955088" cy="4114800"/>
          </a:xfrm>
        </p:spPr>
        <p:txBody>
          <a:bodyPr/>
          <a:lstStyle/>
          <a:p>
            <a:pPr eaLnBrk="1" hangingPunct="1"/>
            <a:r>
              <a:rPr lang="en-US" sz="2800" smtClean="0"/>
              <a:t>RTS announces the intent to send a pkt; it includes:</a:t>
            </a:r>
          </a:p>
          <a:p>
            <a:pPr lvl="1" eaLnBrk="1" hangingPunct="1"/>
            <a:r>
              <a:rPr lang="en-US" sz="2400" smtClean="0"/>
              <a:t>Sender’s MAC address</a:t>
            </a:r>
          </a:p>
          <a:p>
            <a:pPr lvl="1" eaLnBrk="1" hangingPunct="1"/>
            <a:r>
              <a:rPr lang="en-US" sz="2400" smtClean="0"/>
              <a:t>Receiver’s MAC address</a:t>
            </a:r>
          </a:p>
          <a:p>
            <a:pPr lvl="1" eaLnBrk="1" hangingPunct="1"/>
            <a:r>
              <a:rPr lang="en-US" sz="2400" smtClean="0"/>
              <a:t>Duration of reservation (ms)</a:t>
            </a:r>
          </a:p>
          <a:p>
            <a:pPr eaLnBrk="1" hangingPunct="1"/>
            <a:r>
              <a:rPr lang="en-US" sz="2800" smtClean="0"/>
              <a:t>CTS inidcates that medium is available; includes:</a:t>
            </a:r>
          </a:p>
          <a:p>
            <a:pPr lvl="1" eaLnBrk="1" hangingPunct="1"/>
            <a:r>
              <a:rPr lang="en-US" sz="2400" smtClean="0"/>
              <a:t>Receiver’s MAC address</a:t>
            </a:r>
          </a:p>
          <a:p>
            <a:pPr lvl="1" eaLnBrk="1" hangingPunct="1"/>
            <a:r>
              <a:rPr lang="en-US" sz="2400" smtClean="0"/>
              <a:t>Duration of reservation remaining (ms)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2. Transmit frame</a:t>
            </a:r>
          </a:p>
        </p:txBody>
      </p:sp>
      <p:sp>
        <p:nvSpPr>
          <p:cNvPr id="29699"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smtClean="0"/>
              <a:t>Normal ethernet frame has two addresses: sender and receiver</a:t>
            </a:r>
          </a:p>
          <a:p>
            <a:pPr eaLnBrk="1" hangingPunct="1">
              <a:lnSpc>
                <a:spcPct val="90000"/>
              </a:lnSpc>
            </a:pPr>
            <a:r>
              <a:rPr lang="en-US" sz="2400" smtClean="0"/>
              <a:t>802.11 data frame has four possible addresses:</a:t>
            </a:r>
          </a:p>
          <a:p>
            <a:pPr lvl="1" eaLnBrk="1" hangingPunct="1">
              <a:lnSpc>
                <a:spcPct val="90000"/>
              </a:lnSpc>
            </a:pPr>
            <a:r>
              <a:rPr lang="en-US" sz="2000" smtClean="0"/>
              <a:t>Sender (SA) originated the data</a:t>
            </a:r>
          </a:p>
          <a:p>
            <a:pPr lvl="1" eaLnBrk="1" hangingPunct="1">
              <a:lnSpc>
                <a:spcPct val="90000"/>
              </a:lnSpc>
            </a:pPr>
            <a:r>
              <a:rPr lang="en-US" sz="2000" smtClean="0"/>
              <a:t>Destination (DA): should ultimately receive the data</a:t>
            </a:r>
          </a:p>
          <a:p>
            <a:pPr lvl="1" eaLnBrk="1" hangingPunct="1">
              <a:lnSpc>
                <a:spcPct val="90000"/>
              </a:lnSpc>
            </a:pPr>
            <a:r>
              <a:rPr lang="en-US" sz="2000" smtClean="0"/>
              <a:t>Receiver (RA): receives the transmission from the sender</a:t>
            </a:r>
          </a:p>
          <a:p>
            <a:pPr lvl="1" eaLnBrk="1" hangingPunct="1">
              <a:lnSpc>
                <a:spcPct val="90000"/>
              </a:lnSpc>
            </a:pPr>
            <a:r>
              <a:rPr lang="en-US" sz="2000" smtClean="0"/>
              <a:t>Transmitter (TA) transmits the frame</a:t>
            </a:r>
          </a:p>
          <a:p>
            <a:pPr eaLnBrk="1" hangingPunct="1">
              <a:lnSpc>
                <a:spcPct val="90000"/>
              </a:lnSpc>
            </a:pPr>
            <a:r>
              <a:rPr lang="en-US" sz="2400" smtClean="0"/>
              <a:t>Data frame includes also</a:t>
            </a:r>
          </a:p>
          <a:p>
            <a:pPr lvl="1" eaLnBrk="1" hangingPunct="1">
              <a:lnSpc>
                <a:spcPct val="90000"/>
              </a:lnSpc>
            </a:pPr>
            <a:r>
              <a:rPr lang="en-US" sz="2000" smtClean="0"/>
              <a:t>Duration remaining in fragment burst</a:t>
            </a:r>
          </a:p>
          <a:p>
            <a:pPr lvl="1" eaLnBrk="1" hangingPunct="1">
              <a:lnSpc>
                <a:spcPct val="90000"/>
              </a:lnSpc>
            </a:pPr>
            <a:r>
              <a:rPr lang="en-US" sz="2000" smtClean="0"/>
              <a:t>More-fragments ? Indicator</a:t>
            </a:r>
          </a:p>
          <a:p>
            <a:pPr lvl="1" eaLnBrk="1" hangingPunct="1">
              <a:lnSpc>
                <a:spcPct val="90000"/>
              </a:lnSpc>
            </a:pPr>
            <a:r>
              <a:rPr lang="en-US" sz="2000" smtClean="0"/>
              <a:t>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0"/>
            <a:ext cx="8639175" cy="1462088"/>
          </a:xfrm>
        </p:spPr>
        <p:txBody>
          <a:bodyPr/>
          <a:lstStyle/>
          <a:p>
            <a:pPr eaLnBrk="1" hangingPunct="1"/>
            <a:r>
              <a:rPr lang="en-US" sz="3600" smtClean="0"/>
              <a:t>Using the NAV for virtual carrier sensing</a:t>
            </a:r>
          </a:p>
        </p:txBody>
      </p:sp>
      <p:sp>
        <p:nvSpPr>
          <p:cNvPr id="30723" name="Text Box 3"/>
          <p:cNvSpPr txBox="1">
            <a:spLocks noChangeArrowheads="1"/>
          </p:cNvSpPr>
          <p:nvPr/>
        </p:nvSpPr>
        <p:spPr bwMode="auto">
          <a:xfrm>
            <a:off x="2514600" y="5791200"/>
            <a:ext cx="3524250" cy="457200"/>
          </a:xfrm>
          <a:prstGeom prst="rect">
            <a:avLst/>
          </a:prstGeom>
          <a:noFill/>
          <a:ln w="9525">
            <a:noFill/>
            <a:miter lim="800000"/>
            <a:headEnd/>
            <a:tailEnd/>
          </a:ln>
        </p:spPr>
        <p:txBody>
          <a:bodyPr wrap="none">
            <a:spAutoFit/>
          </a:bodyPr>
          <a:lstStyle/>
          <a:p>
            <a:r>
              <a:rPr lang="en-US" sz="2400">
                <a:latin typeface="Times New Roman" pitchFamily="18" charset="0"/>
              </a:rPr>
              <a:t>Access to medium deferred</a:t>
            </a:r>
          </a:p>
        </p:txBody>
      </p:sp>
      <p:grpSp>
        <p:nvGrpSpPr>
          <p:cNvPr id="30724" name="Group 4"/>
          <p:cNvGrpSpPr>
            <a:grpSpLocks/>
          </p:cNvGrpSpPr>
          <p:nvPr/>
        </p:nvGrpSpPr>
        <p:grpSpPr bwMode="auto">
          <a:xfrm>
            <a:off x="533400" y="2057400"/>
            <a:ext cx="7635875" cy="3581400"/>
            <a:chOff x="518" y="1488"/>
            <a:chExt cx="4810" cy="2256"/>
          </a:xfrm>
        </p:grpSpPr>
        <p:sp>
          <p:nvSpPr>
            <p:cNvPr id="30732" name="Line 5"/>
            <p:cNvSpPr>
              <a:spLocks noChangeShapeType="1"/>
            </p:cNvSpPr>
            <p:nvPr/>
          </p:nvSpPr>
          <p:spPr bwMode="auto">
            <a:xfrm>
              <a:off x="864" y="1920"/>
              <a:ext cx="4464" cy="0"/>
            </a:xfrm>
            <a:prstGeom prst="line">
              <a:avLst/>
            </a:prstGeom>
            <a:noFill/>
            <a:ln w="9525">
              <a:solidFill>
                <a:schemeClr val="tx1"/>
              </a:solidFill>
              <a:round/>
              <a:headEnd/>
              <a:tailEnd type="triangle" w="med" len="med"/>
            </a:ln>
          </p:spPr>
          <p:txBody>
            <a:bodyPr wrap="none"/>
            <a:lstStyle/>
            <a:p>
              <a:endParaRPr lang="el-GR"/>
            </a:p>
          </p:txBody>
        </p:sp>
        <p:sp>
          <p:nvSpPr>
            <p:cNvPr id="30733" name="Line 6"/>
            <p:cNvSpPr>
              <a:spLocks noChangeShapeType="1"/>
            </p:cNvSpPr>
            <p:nvPr/>
          </p:nvSpPr>
          <p:spPr bwMode="auto">
            <a:xfrm>
              <a:off x="864" y="2592"/>
              <a:ext cx="4464" cy="0"/>
            </a:xfrm>
            <a:prstGeom prst="line">
              <a:avLst/>
            </a:prstGeom>
            <a:noFill/>
            <a:ln w="9525">
              <a:solidFill>
                <a:schemeClr val="tx1"/>
              </a:solidFill>
              <a:round/>
              <a:headEnd/>
              <a:tailEnd type="triangle" w="med" len="med"/>
            </a:ln>
          </p:spPr>
          <p:txBody>
            <a:bodyPr wrap="none"/>
            <a:lstStyle/>
            <a:p>
              <a:endParaRPr lang="el-GR"/>
            </a:p>
          </p:txBody>
        </p:sp>
        <p:sp>
          <p:nvSpPr>
            <p:cNvPr id="30734" name="Line 7"/>
            <p:cNvSpPr>
              <a:spLocks noChangeShapeType="1"/>
            </p:cNvSpPr>
            <p:nvPr/>
          </p:nvSpPr>
          <p:spPr bwMode="auto">
            <a:xfrm>
              <a:off x="816" y="3312"/>
              <a:ext cx="4464" cy="0"/>
            </a:xfrm>
            <a:prstGeom prst="line">
              <a:avLst/>
            </a:prstGeom>
            <a:noFill/>
            <a:ln w="9525">
              <a:solidFill>
                <a:schemeClr val="tx1"/>
              </a:solidFill>
              <a:round/>
              <a:headEnd/>
              <a:tailEnd type="triangle" w="med" len="med"/>
            </a:ln>
          </p:spPr>
          <p:txBody>
            <a:bodyPr wrap="none"/>
            <a:lstStyle/>
            <a:p>
              <a:endParaRPr lang="el-GR"/>
            </a:p>
          </p:txBody>
        </p:sp>
        <p:sp>
          <p:nvSpPr>
            <p:cNvPr id="30735" name="Rectangle 8"/>
            <p:cNvSpPr>
              <a:spLocks noChangeArrowheads="1"/>
            </p:cNvSpPr>
            <p:nvPr/>
          </p:nvSpPr>
          <p:spPr bwMode="auto">
            <a:xfrm>
              <a:off x="1056" y="1680"/>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RTS</a:t>
              </a:r>
            </a:p>
          </p:txBody>
        </p:sp>
        <p:sp>
          <p:nvSpPr>
            <p:cNvPr id="30736" name="Rectangle 9"/>
            <p:cNvSpPr>
              <a:spLocks noChangeArrowheads="1"/>
            </p:cNvSpPr>
            <p:nvPr/>
          </p:nvSpPr>
          <p:spPr bwMode="auto">
            <a:xfrm>
              <a:off x="3072" y="1680"/>
              <a:ext cx="816"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Frame</a:t>
              </a:r>
            </a:p>
          </p:txBody>
        </p:sp>
        <p:sp>
          <p:nvSpPr>
            <p:cNvPr id="30737" name="Rectangle 10"/>
            <p:cNvSpPr>
              <a:spLocks noChangeArrowheads="1"/>
            </p:cNvSpPr>
            <p:nvPr/>
          </p:nvSpPr>
          <p:spPr bwMode="auto">
            <a:xfrm>
              <a:off x="2064" y="2352"/>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CTS</a:t>
              </a:r>
            </a:p>
          </p:txBody>
        </p:sp>
        <p:sp>
          <p:nvSpPr>
            <p:cNvPr id="30738" name="Rectangle 11"/>
            <p:cNvSpPr>
              <a:spLocks noChangeArrowheads="1"/>
            </p:cNvSpPr>
            <p:nvPr/>
          </p:nvSpPr>
          <p:spPr bwMode="auto">
            <a:xfrm>
              <a:off x="4176" y="2352"/>
              <a:ext cx="432"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ACK</a:t>
              </a:r>
            </a:p>
          </p:txBody>
        </p:sp>
        <p:sp>
          <p:nvSpPr>
            <p:cNvPr id="30739" name="Line 12"/>
            <p:cNvSpPr>
              <a:spLocks noChangeShapeType="1"/>
            </p:cNvSpPr>
            <p:nvPr/>
          </p:nvSpPr>
          <p:spPr bwMode="auto">
            <a:xfrm>
              <a:off x="1776" y="1728"/>
              <a:ext cx="0" cy="1296"/>
            </a:xfrm>
            <a:prstGeom prst="line">
              <a:avLst/>
            </a:prstGeom>
            <a:noFill/>
            <a:ln w="9525">
              <a:solidFill>
                <a:schemeClr val="tx1"/>
              </a:solidFill>
              <a:prstDash val="sysDot"/>
              <a:round/>
              <a:headEnd/>
              <a:tailEnd/>
            </a:ln>
          </p:spPr>
          <p:txBody>
            <a:bodyPr wrap="none"/>
            <a:lstStyle/>
            <a:p>
              <a:endParaRPr lang="el-GR"/>
            </a:p>
          </p:txBody>
        </p:sp>
        <p:sp>
          <p:nvSpPr>
            <p:cNvPr id="30740" name="Line 13"/>
            <p:cNvSpPr>
              <a:spLocks noChangeShapeType="1"/>
            </p:cNvSpPr>
            <p:nvPr/>
          </p:nvSpPr>
          <p:spPr bwMode="auto">
            <a:xfrm>
              <a:off x="2784" y="1728"/>
              <a:ext cx="0" cy="1248"/>
            </a:xfrm>
            <a:prstGeom prst="line">
              <a:avLst/>
            </a:prstGeom>
            <a:noFill/>
            <a:ln w="9525">
              <a:solidFill>
                <a:schemeClr val="tx1"/>
              </a:solidFill>
              <a:prstDash val="sysDot"/>
              <a:round/>
              <a:headEnd/>
              <a:tailEnd/>
            </a:ln>
          </p:spPr>
          <p:txBody>
            <a:bodyPr wrap="none"/>
            <a:lstStyle/>
            <a:p>
              <a:endParaRPr lang="el-GR"/>
            </a:p>
          </p:txBody>
        </p:sp>
        <p:sp>
          <p:nvSpPr>
            <p:cNvPr id="30741" name="Line 14"/>
            <p:cNvSpPr>
              <a:spLocks noChangeShapeType="1"/>
            </p:cNvSpPr>
            <p:nvPr/>
          </p:nvSpPr>
          <p:spPr bwMode="auto">
            <a:xfrm>
              <a:off x="3888" y="1728"/>
              <a:ext cx="0" cy="864"/>
            </a:xfrm>
            <a:prstGeom prst="line">
              <a:avLst/>
            </a:prstGeom>
            <a:noFill/>
            <a:ln w="9525">
              <a:solidFill>
                <a:schemeClr val="tx1"/>
              </a:solidFill>
              <a:prstDash val="sysDot"/>
              <a:round/>
              <a:headEnd/>
              <a:tailEnd/>
            </a:ln>
          </p:spPr>
          <p:txBody>
            <a:bodyPr wrap="none"/>
            <a:lstStyle/>
            <a:p>
              <a:endParaRPr lang="el-GR"/>
            </a:p>
          </p:txBody>
        </p:sp>
        <p:sp>
          <p:nvSpPr>
            <p:cNvPr id="30742" name="Line 15"/>
            <p:cNvSpPr>
              <a:spLocks noChangeShapeType="1"/>
            </p:cNvSpPr>
            <p:nvPr/>
          </p:nvSpPr>
          <p:spPr bwMode="auto">
            <a:xfrm>
              <a:off x="4176" y="1728"/>
              <a:ext cx="0" cy="864"/>
            </a:xfrm>
            <a:prstGeom prst="line">
              <a:avLst/>
            </a:prstGeom>
            <a:noFill/>
            <a:ln w="9525" cap="rnd">
              <a:solidFill>
                <a:schemeClr val="tx1"/>
              </a:solidFill>
              <a:prstDash val="sysDot"/>
              <a:round/>
              <a:headEnd/>
              <a:tailEnd/>
            </a:ln>
          </p:spPr>
          <p:txBody>
            <a:bodyPr wrap="none"/>
            <a:lstStyle/>
            <a:p>
              <a:endParaRPr lang="el-GR"/>
            </a:p>
          </p:txBody>
        </p:sp>
        <p:sp>
          <p:nvSpPr>
            <p:cNvPr id="30743" name="Text Box 16"/>
            <p:cNvSpPr txBox="1">
              <a:spLocks noChangeArrowheads="1"/>
            </p:cNvSpPr>
            <p:nvPr/>
          </p:nvSpPr>
          <p:spPr bwMode="auto">
            <a:xfrm>
              <a:off x="518" y="1872"/>
              <a:ext cx="649" cy="288"/>
            </a:xfrm>
            <a:prstGeom prst="rect">
              <a:avLst/>
            </a:prstGeom>
            <a:noFill/>
            <a:ln w="9525">
              <a:noFill/>
              <a:miter lim="800000"/>
              <a:headEnd/>
              <a:tailEnd/>
            </a:ln>
          </p:spPr>
          <p:txBody>
            <a:bodyPr>
              <a:spAutoFit/>
            </a:bodyPr>
            <a:lstStyle/>
            <a:p>
              <a:r>
                <a:rPr lang="en-US" sz="2400">
                  <a:latin typeface="Times New Roman" pitchFamily="18" charset="0"/>
                </a:rPr>
                <a:t>Sender</a:t>
              </a:r>
            </a:p>
          </p:txBody>
        </p:sp>
        <p:sp>
          <p:nvSpPr>
            <p:cNvPr id="30744" name="Text Box 17"/>
            <p:cNvSpPr txBox="1">
              <a:spLocks noChangeArrowheads="1"/>
            </p:cNvSpPr>
            <p:nvPr/>
          </p:nvSpPr>
          <p:spPr bwMode="auto">
            <a:xfrm>
              <a:off x="624" y="2544"/>
              <a:ext cx="797" cy="288"/>
            </a:xfrm>
            <a:prstGeom prst="rect">
              <a:avLst/>
            </a:prstGeom>
            <a:noFill/>
            <a:ln w="9525">
              <a:noFill/>
              <a:miter lim="800000"/>
              <a:headEnd/>
              <a:tailEnd/>
            </a:ln>
          </p:spPr>
          <p:txBody>
            <a:bodyPr wrap="none">
              <a:spAutoFit/>
            </a:bodyPr>
            <a:lstStyle/>
            <a:p>
              <a:r>
                <a:rPr lang="en-US" sz="2400">
                  <a:latin typeface="Times New Roman" pitchFamily="18" charset="0"/>
                </a:rPr>
                <a:t>Receiver</a:t>
              </a:r>
            </a:p>
          </p:txBody>
        </p:sp>
        <p:sp>
          <p:nvSpPr>
            <p:cNvPr id="30745" name="Text Box 18"/>
            <p:cNvSpPr txBox="1">
              <a:spLocks noChangeArrowheads="1"/>
            </p:cNvSpPr>
            <p:nvPr/>
          </p:nvSpPr>
          <p:spPr bwMode="auto">
            <a:xfrm>
              <a:off x="720" y="3264"/>
              <a:ext cx="533" cy="288"/>
            </a:xfrm>
            <a:prstGeom prst="rect">
              <a:avLst/>
            </a:prstGeom>
            <a:noFill/>
            <a:ln w="9525">
              <a:noFill/>
              <a:miter lim="800000"/>
              <a:headEnd/>
              <a:tailEnd/>
            </a:ln>
          </p:spPr>
          <p:txBody>
            <a:bodyPr wrap="none">
              <a:spAutoFit/>
            </a:bodyPr>
            <a:lstStyle/>
            <a:p>
              <a:r>
                <a:rPr lang="en-US" sz="2400">
                  <a:latin typeface="Times New Roman" pitchFamily="18" charset="0"/>
                </a:rPr>
                <a:t>NAV</a:t>
              </a:r>
            </a:p>
          </p:txBody>
        </p:sp>
        <p:grpSp>
          <p:nvGrpSpPr>
            <p:cNvPr id="30746" name="Group 19"/>
            <p:cNvGrpSpPr>
              <a:grpSpLocks/>
            </p:cNvGrpSpPr>
            <p:nvPr/>
          </p:nvGrpSpPr>
          <p:grpSpPr bwMode="auto">
            <a:xfrm>
              <a:off x="4560" y="2592"/>
              <a:ext cx="576" cy="384"/>
              <a:chOff x="1728" y="2592"/>
              <a:chExt cx="501" cy="384"/>
            </a:xfrm>
          </p:grpSpPr>
          <p:sp>
            <p:nvSpPr>
              <p:cNvPr id="30764" name="Text Box 20"/>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DIFS</a:t>
                </a:r>
              </a:p>
            </p:txBody>
          </p:sp>
          <p:sp>
            <p:nvSpPr>
              <p:cNvPr id="30765" name="AutoShape 21"/>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7" name="Group 22"/>
            <p:cNvGrpSpPr>
              <a:grpSpLocks/>
            </p:cNvGrpSpPr>
            <p:nvPr/>
          </p:nvGrpSpPr>
          <p:grpSpPr bwMode="auto">
            <a:xfrm>
              <a:off x="2736" y="1872"/>
              <a:ext cx="501" cy="384"/>
              <a:chOff x="1728" y="2592"/>
              <a:chExt cx="501" cy="384"/>
            </a:xfrm>
          </p:grpSpPr>
          <p:sp>
            <p:nvSpPr>
              <p:cNvPr id="30762" name="Text Box 23"/>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3" name="AutoShape 24"/>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8" name="Group 25"/>
            <p:cNvGrpSpPr>
              <a:grpSpLocks/>
            </p:cNvGrpSpPr>
            <p:nvPr/>
          </p:nvGrpSpPr>
          <p:grpSpPr bwMode="auto">
            <a:xfrm>
              <a:off x="3840" y="1920"/>
              <a:ext cx="501" cy="384"/>
              <a:chOff x="1728" y="2592"/>
              <a:chExt cx="501" cy="384"/>
            </a:xfrm>
          </p:grpSpPr>
          <p:sp>
            <p:nvSpPr>
              <p:cNvPr id="30760" name="Text Box 26"/>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1" name="AutoShape 27"/>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49" name="Rectangle 28"/>
            <p:cNvSpPr>
              <a:spLocks noChangeArrowheads="1"/>
            </p:cNvSpPr>
            <p:nvPr/>
          </p:nvSpPr>
          <p:spPr bwMode="auto">
            <a:xfrm>
              <a:off x="1776" y="2976"/>
              <a:ext cx="2880"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0" name="Text Box 29"/>
            <p:cNvSpPr txBox="1">
              <a:spLocks noChangeArrowheads="1"/>
            </p:cNvSpPr>
            <p:nvPr/>
          </p:nvSpPr>
          <p:spPr bwMode="auto">
            <a:xfrm>
              <a:off x="2630" y="2954"/>
              <a:ext cx="1061" cy="288"/>
            </a:xfrm>
            <a:prstGeom prst="rect">
              <a:avLst/>
            </a:prstGeom>
            <a:noFill/>
            <a:ln w="9525">
              <a:noFill/>
              <a:miter lim="800000"/>
              <a:headEnd/>
              <a:tailEnd/>
            </a:ln>
          </p:spPr>
          <p:txBody>
            <a:bodyPr wrap="none">
              <a:spAutoFit/>
            </a:bodyPr>
            <a:lstStyle/>
            <a:p>
              <a:r>
                <a:rPr lang="en-US" sz="2400">
                  <a:latin typeface="Times New Roman" pitchFamily="18" charset="0"/>
                </a:rPr>
                <a:t>NAV (RTS)</a:t>
              </a:r>
            </a:p>
          </p:txBody>
        </p:sp>
        <p:sp>
          <p:nvSpPr>
            <p:cNvPr id="30751" name="Rectangle 30"/>
            <p:cNvSpPr>
              <a:spLocks noChangeArrowheads="1"/>
            </p:cNvSpPr>
            <p:nvPr/>
          </p:nvSpPr>
          <p:spPr bwMode="auto">
            <a:xfrm>
              <a:off x="2784" y="3312"/>
              <a:ext cx="1872"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2" name="Text Box 31"/>
            <p:cNvSpPr txBox="1">
              <a:spLocks noChangeArrowheads="1"/>
            </p:cNvSpPr>
            <p:nvPr/>
          </p:nvSpPr>
          <p:spPr bwMode="auto">
            <a:xfrm>
              <a:off x="3254" y="3290"/>
              <a:ext cx="1013" cy="288"/>
            </a:xfrm>
            <a:prstGeom prst="rect">
              <a:avLst/>
            </a:prstGeom>
            <a:noFill/>
            <a:ln w="9525">
              <a:noFill/>
              <a:miter lim="800000"/>
              <a:headEnd/>
              <a:tailEnd/>
            </a:ln>
          </p:spPr>
          <p:txBody>
            <a:bodyPr wrap="none">
              <a:spAutoFit/>
            </a:bodyPr>
            <a:lstStyle/>
            <a:p>
              <a:r>
                <a:rPr lang="en-US" sz="2400">
                  <a:latin typeface="Times New Roman" pitchFamily="18" charset="0"/>
                </a:rPr>
                <a:t>NAV(CTS)</a:t>
              </a:r>
            </a:p>
          </p:txBody>
        </p:sp>
        <p:sp>
          <p:nvSpPr>
            <p:cNvPr id="30753" name="Line 32"/>
            <p:cNvSpPr>
              <a:spLocks noChangeShapeType="1"/>
            </p:cNvSpPr>
            <p:nvPr/>
          </p:nvSpPr>
          <p:spPr bwMode="auto">
            <a:xfrm>
              <a:off x="4608" y="1920"/>
              <a:ext cx="0" cy="1056"/>
            </a:xfrm>
            <a:prstGeom prst="line">
              <a:avLst/>
            </a:prstGeom>
            <a:noFill/>
            <a:ln w="9525">
              <a:solidFill>
                <a:schemeClr val="tx1"/>
              </a:solidFill>
              <a:prstDash val="sysDot"/>
              <a:round/>
              <a:headEnd/>
              <a:tailEnd/>
            </a:ln>
          </p:spPr>
          <p:txBody>
            <a:bodyPr wrap="none"/>
            <a:lstStyle/>
            <a:p>
              <a:endParaRPr lang="el-GR"/>
            </a:p>
          </p:txBody>
        </p:sp>
        <p:sp>
          <p:nvSpPr>
            <p:cNvPr id="30754" name="Text Box 33"/>
            <p:cNvSpPr txBox="1">
              <a:spLocks noChangeArrowheads="1"/>
            </p:cNvSpPr>
            <p:nvPr/>
          </p:nvSpPr>
          <p:spPr bwMode="auto">
            <a:xfrm>
              <a:off x="4704" y="1488"/>
              <a:ext cx="116" cy="288"/>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grpSp>
          <p:nvGrpSpPr>
            <p:cNvPr id="30755" name="Group 34"/>
            <p:cNvGrpSpPr>
              <a:grpSpLocks/>
            </p:cNvGrpSpPr>
            <p:nvPr/>
          </p:nvGrpSpPr>
          <p:grpSpPr bwMode="auto">
            <a:xfrm>
              <a:off x="1728" y="2544"/>
              <a:ext cx="501" cy="384"/>
              <a:chOff x="1728" y="2592"/>
              <a:chExt cx="501" cy="384"/>
            </a:xfrm>
          </p:grpSpPr>
          <p:sp>
            <p:nvSpPr>
              <p:cNvPr id="30758" name="Text Box 35"/>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59" name="AutoShape 36"/>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56" name="Line 37"/>
            <p:cNvSpPr>
              <a:spLocks noChangeShapeType="1"/>
            </p:cNvSpPr>
            <p:nvPr/>
          </p:nvSpPr>
          <p:spPr bwMode="auto">
            <a:xfrm>
              <a:off x="1728" y="3744"/>
              <a:ext cx="3264"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57" name="Line 38"/>
            <p:cNvSpPr>
              <a:spLocks noChangeShapeType="1"/>
            </p:cNvSpPr>
            <p:nvPr/>
          </p:nvSpPr>
          <p:spPr bwMode="auto">
            <a:xfrm>
              <a:off x="4944" y="1968"/>
              <a:ext cx="0" cy="1776"/>
            </a:xfrm>
            <a:prstGeom prst="line">
              <a:avLst/>
            </a:prstGeom>
            <a:noFill/>
            <a:ln w="9525">
              <a:solidFill>
                <a:schemeClr val="tx1"/>
              </a:solidFill>
              <a:prstDash val="sysDot"/>
              <a:round/>
              <a:headEnd/>
              <a:tailEnd/>
            </a:ln>
          </p:spPr>
          <p:txBody>
            <a:bodyPr wrap="none"/>
            <a:lstStyle/>
            <a:p>
              <a:endParaRPr lang="el-GR"/>
            </a:p>
          </p:txBody>
        </p:sp>
      </p:grpSp>
      <p:sp>
        <p:nvSpPr>
          <p:cNvPr id="30725" name="Text Box 39"/>
          <p:cNvSpPr txBox="1">
            <a:spLocks noChangeArrowheads="1"/>
          </p:cNvSpPr>
          <p:nvPr/>
        </p:nvSpPr>
        <p:spPr bwMode="auto">
          <a:xfrm>
            <a:off x="7607300" y="5715000"/>
            <a:ext cx="1536700" cy="822325"/>
          </a:xfrm>
          <a:prstGeom prst="rect">
            <a:avLst/>
          </a:prstGeom>
          <a:noFill/>
          <a:ln w="9525">
            <a:noFill/>
            <a:miter lim="800000"/>
            <a:headEnd/>
            <a:tailEnd/>
          </a:ln>
        </p:spPr>
        <p:txBody>
          <a:bodyPr wrap="none">
            <a:spAutoFit/>
          </a:bodyPr>
          <a:lstStyle/>
          <a:p>
            <a:r>
              <a:rPr lang="en-US" sz="2400">
                <a:latin typeface="Times New Roman" pitchFamily="18" charset="0"/>
              </a:rPr>
              <a:t>Contention</a:t>
            </a:r>
          </a:p>
          <a:p>
            <a:r>
              <a:rPr lang="en-US" sz="2400">
                <a:latin typeface="Times New Roman" pitchFamily="18" charset="0"/>
              </a:rPr>
              <a:t>Window</a:t>
            </a:r>
          </a:p>
        </p:txBody>
      </p:sp>
      <p:sp>
        <p:nvSpPr>
          <p:cNvPr id="30726" name="Line 40"/>
          <p:cNvSpPr>
            <a:spLocks noChangeShapeType="1"/>
          </p:cNvSpPr>
          <p:nvPr/>
        </p:nvSpPr>
        <p:spPr bwMode="auto">
          <a:xfrm>
            <a:off x="7772400" y="5638800"/>
            <a:ext cx="1066800"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27" name="Text Box 41"/>
          <p:cNvSpPr txBox="1">
            <a:spLocks noChangeArrowheads="1"/>
          </p:cNvSpPr>
          <p:nvPr/>
        </p:nvSpPr>
        <p:spPr bwMode="auto">
          <a:xfrm>
            <a:off x="762000" y="6400800"/>
            <a:ext cx="6054863" cy="461665"/>
          </a:xfrm>
          <a:prstGeom prst="rect">
            <a:avLst/>
          </a:prstGeom>
          <a:noFill/>
          <a:ln w="9525">
            <a:noFill/>
            <a:miter lim="800000"/>
            <a:headEnd/>
            <a:tailEnd/>
          </a:ln>
        </p:spPr>
        <p:txBody>
          <a:bodyPr wrap="none">
            <a:spAutoFit/>
          </a:bodyPr>
          <a:lstStyle/>
          <a:p>
            <a:r>
              <a:rPr lang="en-US" sz="2400" b="1" dirty="0">
                <a:latin typeface="Times New Roman" pitchFamily="18" charset="0"/>
              </a:rPr>
              <a:t>NAV is carried in the headers of CTS &amp; RTS</a:t>
            </a:r>
          </a:p>
        </p:txBody>
      </p:sp>
      <p:sp>
        <p:nvSpPr>
          <p:cNvPr id="30728" name="Line 42"/>
          <p:cNvSpPr>
            <a:spLocks noChangeShapeType="1"/>
          </p:cNvSpPr>
          <p:nvPr/>
        </p:nvSpPr>
        <p:spPr bwMode="auto">
          <a:xfrm flipV="1">
            <a:off x="6172200" y="2438400"/>
            <a:ext cx="533400" cy="228600"/>
          </a:xfrm>
          <a:prstGeom prst="line">
            <a:avLst/>
          </a:prstGeom>
          <a:noFill/>
          <a:ln w="9525">
            <a:solidFill>
              <a:schemeClr val="tx1"/>
            </a:solidFill>
            <a:round/>
            <a:headEnd type="triangle" w="med" len="med"/>
            <a:tailEnd/>
          </a:ln>
        </p:spPr>
        <p:txBody>
          <a:bodyPr wrap="none"/>
          <a:lstStyle/>
          <a:p>
            <a:endParaRPr lang="el-GR"/>
          </a:p>
        </p:txBody>
      </p:sp>
      <p:sp>
        <p:nvSpPr>
          <p:cNvPr id="30729" name="Text Box 43"/>
          <p:cNvSpPr txBox="1">
            <a:spLocks noChangeArrowheads="1"/>
          </p:cNvSpPr>
          <p:nvPr/>
        </p:nvSpPr>
        <p:spPr bwMode="auto">
          <a:xfrm>
            <a:off x="6842125" y="2166938"/>
            <a:ext cx="1116013" cy="366712"/>
          </a:xfrm>
          <a:prstGeom prst="rect">
            <a:avLst/>
          </a:prstGeom>
          <a:noFill/>
          <a:ln w="9525">
            <a:noFill/>
            <a:miter lim="800000"/>
            <a:headEnd/>
            <a:tailEnd/>
          </a:ln>
        </p:spPr>
        <p:txBody>
          <a:bodyPr wrap="none">
            <a:spAutoFit/>
          </a:bodyPr>
          <a:lstStyle/>
          <a:p>
            <a:r>
              <a:rPr lang="en-US" dirty="0">
                <a:latin typeface="Times New Roman" pitchFamily="18" charset="0"/>
              </a:rPr>
              <a:t>(e.g.</a:t>
            </a:r>
            <a:r>
              <a:rPr lang="en-US" b="1" dirty="0">
                <a:latin typeface="Times New Roman" pitchFamily="18" charset="0"/>
              </a:rPr>
              <a:t>10</a:t>
            </a:r>
            <a:r>
              <a:rPr lang="en-US" b="1" dirty="0">
                <a:latin typeface="Symbol" pitchFamily="18" charset="2"/>
              </a:rPr>
              <a:t>m</a:t>
            </a:r>
            <a:r>
              <a:rPr lang="en-US" b="1" dirty="0">
                <a:latin typeface="Times New Roman" pitchFamily="18" charset="0"/>
              </a:rPr>
              <a:t>s</a:t>
            </a:r>
            <a:r>
              <a:rPr lang="en-US" dirty="0">
                <a:latin typeface="Times New Roman" pitchFamily="18" charset="0"/>
              </a:rPr>
              <a:t>)</a:t>
            </a:r>
          </a:p>
        </p:txBody>
      </p:sp>
      <p:sp>
        <p:nvSpPr>
          <p:cNvPr id="30730" name="Line 44"/>
          <p:cNvSpPr>
            <a:spLocks noChangeShapeType="1"/>
          </p:cNvSpPr>
          <p:nvPr/>
        </p:nvSpPr>
        <p:spPr bwMode="auto">
          <a:xfrm flipV="1">
            <a:off x="4724400" y="2209800"/>
            <a:ext cx="533400" cy="152400"/>
          </a:xfrm>
          <a:prstGeom prst="line">
            <a:avLst/>
          </a:prstGeom>
          <a:noFill/>
          <a:ln w="9525">
            <a:solidFill>
              <a:schemeClr val="tx1"/>
            </a:solidFill>
            <a:round/>
            <a:headEnd type="triangle" w="med" len="med"/>
            <a:tailEnd/>
          </a:ln>
        </p:spPr>
        <p:txBody>
          <a:bodyPr wrap="none"/>
          <a:lstStyle/>
          <a:p>
            <a:endParaRPr lang="el-GR"/>
          </a:p>
        </p:txBody>
      </p:sp>
      <p:sp>
        <p:nvSpPr>
          <p:cNvPr id="30731" name="Text Box 45"/>
          <p:cNvSpPr txBox="1">
            <a:spLocks noChangeArrowheads="1"/>
          </p:cNvSpPr>
          <p:nvPr/>
        </p:nvSpPr>
        <p:spPr bwMode="auto">
          <a:xfrm>
            <a:off x="5257800" y="1981200"/>
            <a:ext cx="1231900" cy="366713"/>
          </a:xfrm>
          <a:prstGeom prst="rect">
            <a:avLst/>
          </a:prstGeom>
          <a:noFill/>
          <a:ln w="9525">
            <a:noFill/>
            <a:miter lim="800000"/>
            <a:headEnd/>
            <a:tailEnd/>
          </a:ln>
        </p:spPr>
        <p:txBody>
          <a:bodyPr wrap="none">
            <a:spAutoFit/>
          </a:bodyPr>
          <a:lstStyle/>
          <a:p>
            <a:r>
              <a:rPr lang="en-US">
                <a:latin typeface="Times New Roman" pitchFamily="18" charset="0"/>
              </a:rPr>
              <a:t>(eg 4-8KB)</a:t>
            </a:r>
          </a:p>
        </p:txBody>
      </p:sp>
      <p:sp>
        <p:nvSpPr>
          <p:cNvPr id="2" name="Rectangle 1"/>
          <p:cNvSpPr/>
          <p:nvPr/>
        </p:nvSpPr>
        <p:spPr>
          <a:xfrm>
            <a:off x="7713571" y="3352800"/>
            <a:ext cx="1125629" cy="369332"/>
          </a:xfrm>
          <a:prstGeom prst="rect">
            <a:avLst/>
          </a:prstGeom>
        </p:spPr>
        <p:txBody>
          <a:bodyPr wrap="none">
            <a:spAutoFit/>
          </a:bodyPr>
          <a:lstStyle/>
          <a:p>
            <a:r>
              <a:rPr lang="en-US" dirty="0">
                <a:latin typeface="Times New Roman" pitchFamily="18" charset="0"/>
              </a:rPr>
              <a:t>(</a:t>
            </a:r>
            <a:r>
              <a:rPr lang="en-US" dirty="0" smtClean="0">
                <a:latin typeface="Times New Roman" pitchFamily="18" charset="0"/>
              </a:rPr>
              <a:t>e.g.</a:t>
            </a:r>
            <a:r>
              <a:rPr lang="en-US" b="1" dirty="0" smtClean="0">
                <a:latin typeface="Times New Roman" pitchFamily="18" charset="0"/>
              </a:rPr>
              <a:t>50</a:t>
            </a:r>
            <a:r>
              <a:rPr lang="en-US" b="1" dirty="0" smtClean="0">
                <a:latin typeface="Symbol" pitchFamily="18" charset="2"/>
              </a:rPr>
              <a:t>m</a:t>
            </a:r>
            <a:r>
              <a:rPr lang="en-US" b="1" dirty="0" smtClean="0">
                <a:latin typeface="Times New Roman" pitchFamily="18" charset="0"/>
              </a:rPr>
              <a:t>s</a:t>
            </a:r>
            <a:r>
              <a:rPr lang="en-US" dirty="0">
                <a:latin typeface="Times New Roman" pitchFamily="18" charset="0"/>
              </a:rPr>
              <a:t>)</a:t>
            </a:r>
          </a:p>
        </p:txBody>
      </p:sp>
      <p:cxnSp>
        <p:nvCxnSpPr>
          <p:cNvPr id="4" name="Straight Arrow Connector 3"/>
          <p:cNvCxnSpPr>
            <a:stCxn id="2" idx="1"/>
          </p:cNvCxnSpPr>
          <p:nvPr/>
        </p:nvCxnSpPr>
        <p:spPr>
          <a:xfrm flipH="1">
            <a:off x="7300504" y="3537466"/>
            <a:ext cx="413067"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8410575" cy="1462088"/>
          </a:xfrm>
        </p:spPr>
        <p:txBody>
          <a:bodyPr/>
          <a:lstStyle/>
          <a:p>
            <a:pPr eaLnBrk="1" hangingPunct="1"/>
            <a:r>
              <a:rPr lang="en-US" sz="3600" smtClean="0"/>
              <a:t>       </a:t>
            </a:r>
            <a:r>
              <a:rPr lang="en-US" sz="3200" smtClean="0"/>
              <a:t>Using the NAV for Virtual Carrier Sensing</a:t>
            </a:r>
          </a:p>
        </p:txBody>
      </p:sp>
      <p:pic>
        <p:nvPicPr>
          <p:cNvPr id="31747" name="Picture 3"/>
          <p:cNvPicPr>
            <a:picLocks noGrp="1" noChangeAspect="1" noChangeArrowheads="1"/>
          </p:cNvPicPr>
          <p:nvPr>
            <p:ph type="body" idx="1"/>
          </p:nvPr>
        </p:nvPicPr>
        <p:blipFill>
          <a:blip r:embed="rId2" cstate="print"/>
          <a:srcRect/>
          <a:stretch>
            <a:fillRect/>
          </a:stretch>
        </p:blipFill>
        <p:spPr>
          <a:xfrm>
            <a:off x="-390022" y="1295400"/>
            <a:ext cx="9501365" cy="4684713"/>
          </a:xfrm>
        </p:spPr>
      </p:pic>
      <p:sp>
        <p:nvSpPr>
          <p:cNvPr id="31748" name="Text Box 4"/>
          <p:cNvSpPr txBox="1">
            <a:spLocks noChangeArrowheads="1"/>
          </p:cNvSpPr>
          <p:nvPr/>
        </p:nvSpPr>
        <p:spPr bwMode="auto">
          <a:xfrm>
            <a:off x="228600" y="5868988"/>
            <a:ext cx="8752140" cy="830997"/>
          </a:xfrm>
          <a:prstGeom prst="rect">
            <a:avLst/>
          </a:prstGeom>
          <a:noFill/>
          <a:ln w="9525">
            <a:noFill/>
            <a:miter lim="800000"/>
            <a:headEnd/>
            <a:tailEnd/>
          </a:ln>
        </p:spPr>
        <p:txBody>
          <a:bodyPr wrap="none">
            <a:spAutoFit/>
          </a:bodyPr>
          <a:lstStyle/>
          <a:p>
            <a:r>
              <a:rPr lang="en-US" sz="2400" dirty="0"/>
              <a:t>Every host that receives the </a:t>
            </a:r>
            <a:r>
              <a:rPr lang="en-US" sz="2400" b="1" dirty="0">
                <a:solidFill>
                  <a:srgbClr val="FF0000"/>
                </a:solidFill>
              </a:rPr>
              <a:t>NAV differs the access</a:t>
            </a:r>
            <a:r>
              <a:rPr lang="en-US" sz="2400" dirty="0"/>
              <a:t>, </a:t>
            </a:r>
          </a:p>
          <a:p>
            <a:r>
              <a:rPr lang="en-US" sz="2400" dirty="0"/>
              <a:t>even if it is configured to be in </a:t>
            </a:r>
            <a:r>
              <a:rPr lang="en-US" sz="2400" b="1" dirty="0"/>
              <a:t>a different network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8229600" cy="1143000"/>
          </a:xfrm>
        </p:spPr>
        <p:txBody>
          <a:bodyPr/>
          <a:lstStyle/>
          <a:p>
            <a:pPr eaLnBrk="1" hangingPunct="1"/>
            <a:r>
              <a:rPr lang="en-US" smtClean="0"/>
              <a:t>Inter-frame Spacing</a:t>
            </a:r>
          </a:p>
        </p:txBody>
      </p:sp>
      <p:pic>
        <p:nvPicPr>
          <p:cNvPr id="32771" name="Picture 3"/>
          <p:cNvPicPr>
            <a:picLocks noGrp="1" noChangeAspect="1" noChangeArrowheads="1"/>
          </p:cNvPicPr>
          <p:nvPr>
            <p:ph type="body" idx="1"/>
          </p:nvPr>
        </p:nvPicPr>
        <p:blipFill>
          <a:blip r:embed="rId3" cstate="print"/>
          <a:srcRect/>
          <a:stretch>
            <a:fillRect/>
          </a:stretch>
        </p:blipFill>
        <p:spPr>
          <a:xfrm>
            <a:off x="646113" y="4764088"/>
            <a:ext cx="8497887" cy="2093912"/>
          </a:xfrm>
        </p:spPr>
      </p:pic>
      <p:sp>
        <p:nvSpPr>
          <p:cNvPr id="32772" name="Text Box 4"/>
          <p:cNvSpPr txBox="1">
            <a:spLocks noChangeArrowheads="1"/>
          </p:cNvSpPr>
          <p:nvPr/>
        </p:nvSpPr>
        <p:spPr bwMode="auto">
          <a:xfrm>
            <a:off x="34925" y="1676400"/>
            <a:ext cx="8943602" cy="1569660"/>
          </a:xfrm>
          <a:prstGeom prst="rect">
            <a:avLst/>
          </a:prstGeom>
          <a:noFill/>
          <a:ln w="9525">
            <a:noFill/>
            <a:miter lim="800000"/>
            <a:headEnd/>
            <a:tailEnd/>
          </a:ln>
        </p:spPr>
        <p:txBody>
          <a:bodyPr wrap="none">
            <a:spAutoFit/>
          </a:bodyPr>
          <a:lstStyle/>
          <a:p>
            <a:pPr>
              <a:buFont typeface="Arial" pitchFamily="34" charset="0"/>
              <a:buChar char="•"/>
            </a:pPr>
            <a:r>
              <a:rPr lang="en-US" sz="2400" dirty="0"/>
              <a:t> Create </a:t>
            </a:r>
            <a:r>
              <a:rPr lang="en-US" sz="2400" b="1" dirty="0"/>
              <a:t>different</a:t>
            </a:r>
            <a:r>
              <a:rPr lang="en-US" sz="2400" b="1" dirty="0">
                <a:solidFill>
                  <a:srgbClr val="FF0000"/>
                </a:solidFill>
              </a:rPr>
              <a:t> priority levels </a:t>
            </a:r>
            <a:r>
              <a:rPr lang="en-US" sz="2400" dirty="0"/>
              <a:t>for different types of </a:t>
            </a:r>
          </a:p>
          <a:p>
            <a:r>
              <a:rPr lang="en-US" sz="2400" dirty="0"/>
              <a:t>   traffic</a:t>
            </a:r>
          </a:p>
          <a:p>
            <a:pPr>
              <a:buFont typeface="Arial" pitchFamily="34" charset="0"/>
              <a:buChar char="•"/>
            </a:pPr>
            <a:r>
              <a:rPr lang="en-US" sz="2400" dirty="0"/>
              <a:t> The higher the priority the smaller the wait time after</a:t>
            </a:r>
          </a:p>
          <a:p>
            <a:r>
              <a:rPr lang="en-US" sz="2400" dirty="0"/>
              <a:t>  the medium becomes idle</a:t>
            </a:r>
          </a:p>
        </p:txBody>
      </p:sp>
      <p:sp>
        <p:nvSpPr>
          <p:cNvPr id="32773" name="Text Box 5"/>
          <p:cNvSpPr txBox="1">
            <a:spLocks noChangeArrowheads="1"/>
          </p:cNvSpPr>
          <p:nvPr/>
        </p:nvSpPr>
        <p:spPr bwMode="auto">
          <a:xfrm>
            <a:off x="3733800" y="3962400"/>
            <a:ext cx="1295400" cy="366713"/>
          </a:xfrm>
          <a:prstGeom prst="rect">
            <a:avLst/>
          </a:prstGeom>
          <a:noFill/>
          <a:ln w="9525">
            <a:noFill/>
            <a:miter lim="800000"/>
            <a:headEnd/>
            <a:tailEnd/>
          </a:ln>
        </p:spPr>
        <p:txBody>
          <a:bodyPr>
            <a:spAutoFit/>
          </a:bodyPr>
          <a:lstStyle/>
          <a:p>
            <a:pPr>
              <a:spcBef>
                <a:spcPct val="50000"/>
              </a:spcBef>
            </a:pPr>
            <a:endParaRPr lang="el-GR"/>
          </a:p>
        </p:txBody>
      </p:sp>
      <p:sp>
        <p:nvSpPr>
          <p:cNvPr id="32774" name="Line 6"/>
          <p:cNvSpPr>
            <a:spLocks noChangeShapeType="1"/>
          </p:cNvSpPr>
          <p:nvPr/>
        </p:nvSpPr>
        <p:spPr bwMode="auto">
          <a:xfrm flipV="1">
            <a:off x="3886200" y="4572000"/>
            <a:ext cx="1524000" cy="685800"/>
          </a:xfrm>
          <a:prstGeom prst="line">
            <a:avLst/>
          </a:prstGeom>
          <a:noFill/>
          <a:ln w="9525">
            <a:solidFill>
              <a:schemeClr val="tx1"/>
            </a:solidFill>
            <a:round/>
            <a:headEnd/>
            <a:tailEnd type="triangle" w="med" len="med"/>
          </a:ln>
        </p:spPr>
        <p:txBody>
          <a:bodyPr/>
          <a:lstStyle/>
          <a:p>
            <a:endParaRPr lang="el-GR"/>
          </a:p>
        </p:txBody>
      </p:sp>
      <p:sp>
        <p:nvSpPr>
          <p:cNvPr id="32775" name="Text Box 7"/>
          <p:cNvSpPr txBox="1">
            <a:spLocks noChangeArrowheads="1"/>
          </p:cNvSpPr>
          <p:nvPr/>
        </p:nvSpPr>
        <p:spPr bwMode="auto">
          <a:xfrm>
            <a:off x="4876800" y="4267200"/>
            <a:ext cx="3925888" cy="641350"/>
          </a:xfrm>
          <a:prstGeom prst="rect">
            <a:avLst/>
          </a:prstGeom>
          <a:noFill/>
          <a:ln w="9525">
            <a:noFill/>
            <a:miter lim="800000"/>
            <a:headEnd/>
            <a:tailEnd/>
          </a:ln>
        </p:spPr>
        <p:txBody>
          <a:bodyPr wrap="none">
            <a:spAutoFit/>
          </a:bodyPr>
          <a:lstStyle/>
          <a:p>
            <a:r>
              <a:rPr lang="en-US"/>
              <a:t>PCF (contention-free) access</a:t>
            </a:r>
          </a:p>
          <a:p>
            <a:r>
              <a:rPr lang="en-US"/>
              <a:t>Preempt any contention-based traffic</a:t>
            </a:r>
          </a:p>
        </p:txBody>
      </p:sp>
      <p:sp>
        <p:nvSpPr>
          <p:cNvPr id="32776" name="Line 8"/>
          <p:cNvSpPr>
            <a:spLocks noChangeShapeType="1"/>
          </p:cNvSpPr>
          <p:nvPr/>
        </p:nvSpPr>
        <p:spPr bwMode="auto">
          <a:xfrm flipH="1" flipV="1">
            <a:off x="2133600" y="4191000"/>
            <a:ext cx="990600" cy="762000"/>
          </a:xfrm>
          <a:prstGeom prst="line">
            <a:avLst/>
          </a:prstGeom>
          <a:noFill/>
          <a:ln w="9525">
            <a:solidFill>
              <a:schemeClr val="tx1"/>
            </a:solidFill>
            <a:round/>
            <a:headEnd/>
            <a:tailEnd type="triangle" w="med" len="med"/>
          </a:ln>
        </p:spPr>
        <p:txBody>
          <a:bodyPr/>
          <a:lstStyle/>
          <a:p>
            <a:endParaRPr lang="el-GR"/>
          </a:p>
        </p:txBody>
      </p:sp>
      <p:sp>
        <p:nvSpPr>
          <p:cNvPr id="32777" name="Text Box 9"/>
          <p:cNvSpPr txBox="1">
            <a:spLocks noChangeArrowheads="1"/>
          </p:cNvSpPr>
          <p:nvPr/>
        </p:nvSpPr>
        <p:spPr bwMode="auto">
          <a:xfrm>
            <a:off x="304800" y="3886200"/>
            <a:ext cx="5953125" cy="366713"/>
          </a:xfrm>
          <a:prstGeom prst="rect">
            <a:avLst/>
          </a:prstGeom>
          <a:noFill/>
          <a:ln w="9525">
            <a:noFill/>
            <a:miter lim="800000"/>
            <a:headEnd/>
            <a:tailEnd/>
          </a:ln>
        </p:spPr>
        <p:txBody>
          <a:bodyPr wrap="none">
            <a:spAutoFit/>
          </a:bodyPr>
          <a:lstStyle/>
          <a:p>
            <a:r>
              <a:rPr lang="en-US"/>
              <a:t>Minimum medium idle time for contention-based services</a:t>
            </a:r>
          </a:p>
        </p:txBody>
      </p:sp>
      <p:sp>
        <p:nvSpPr>
          <p:cNvPr id="32778" name="Text Box 11"/>
          <p:cNvSpPr txBox="1">
            <a:spLocks noChangeArrowheads="1"/>
          </p:cNvSpPr>
          <p:nvPr/>
        </p:nvSpPr>
        <p:spPr bwMode="auto">
          <a:xfrm>
            <a:off x="288925" y="4679950"/>
            <a:ext cx="2486025" cy="366713"/>
          </a:xfrm>
          <a:prstGeom prst="rect">
            <a:avLst/>
          </a:prstGeom>
          <a:noFill/>
          <a:ln w="9525">
            <a:noFill/>
            <a:miter lim="800000"/>
            <a:headEnd/>
            <a:tailEnd/>
          </a:ln>
        </p:spPr>
        <p:txBody>
          <a:bodyPr wrap="none">
            <a:spAutoFit/>
          </a:bodyPr>
          <a:lstStyle/>
          <a:p>
            <a:r>
              <a:rPr lang="en-US"/>
              <a:t>Short interframe space</a:t>
            </a:r>
            <a:endParaRPr lang="el-GR"/>
          </a:p>
        </p:txBody>
      </p:sp>
      <p:sp>
        <p:nvSpPr>
          <p:cNvPr id="32779" name="Line 12"/>
          <p:cNvSpPr>
            <a:spLocks noChangeShapeType="1"/>
          </p:cNvSpPr>
          <p:nvPr/>
        </p:nvSpPr>
        <p:spPr bwMode="auto">
          <a:xfrm flipH="1" flipV="1">
            <a:off x="2209800" y="5029200"/>
            <a:ext cx="914400" cy="5334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8229600" cy="1143000"/>
          </a:xfrm>
        </p:spPr>
        <p:txBody>
          <a:bodyPr/>
          <a:lstStyle/>
          <a:p>
            <a:pPr eaLnBrk="1" hangingPunct="1"/>
            <a:r>
              <a:rPr lang="en-US" smtClean="0"/>
              <a:t>  Interframe  Spacing &amp; Priority</a:t>
            </a:r>
            <a:endParaRPr lang="el-GR" smtClean="0"/>
          </a:p>
        </p:txBody>
      </p:sp>
      <p:sp>
        <p:nvSpPr>
          <p:cNvPr id="33795" name="Rectangle 3"/>
          <p:cNvSpPr>
            <a:spLocks noGrp="1" noChangeArrowheads="1"/>
          </p:cNvSpPr>
          <p:nvPr>
            <p:ph type="body" idx="1"/>
          </p:nvPr>
        </p:nvSpPr>
        <p:spPr>
          <a:xfrm>
            <a:off x="0" y="2017713"/>
            <a:ext cx="8955088" cy="4114800"/>
          </a:xfrm>
        </p:spPr>
        <p:txBody>
          <a:bodyPr/>
          <a:lstStyle/>
          <a:p>
            <a:pPr eaLnBrk="1" hangingPunct="1"/>
            <a:r>
              <a:rPr lang="en-US" sz="2800" dirty="0" smtClean="0"/>
              <a:t>Atomic operations start like regular transmissions</a:t>
            </a:r>
          </a:p>
          <a:p>
            <a:pPr lvl="1" eaLnBrk="1" hangingPunct="1"/>
            <a:r>
              <a:rPr lang="en-US" sz="2400" dirty="0" smtClean="0"/>
              <a:t>They must </a:t>
            </a:r>
            <a:r>
              <a:rPr lang="en-US" sz="2400" b="1" dirty="0" smtClean="0"/>
              <a:t>wait for the DIFS </a:t>
            </a:r>
            <a:r>
              <a:rPr lang="en-US" sz="2400" dirty="0" smtClean="0"/>
              <a:t>before they can begin</a:t>
            </a:r>
          </a:p>
          <a:p>
            <a:pPr lvl="1" eaLnBrk="1" hangingPunct="1"/>
            <a:r>
              <a:rPr lang="en-US" sz="2400" dirty="0" smtClean="0"/>
              <a:t>However the </a:t>
            </a:r>
            <a:r>
              <a:rPr lang="en-US" sz="2400" b="1" dirty="0" smtClean="0"/>
              <a:t>second and any subsequent steps in an atomic operation take place using SIFS</a:t>
            </a:r>
            <a:r>
              <a:rPr lang="en-US" sz="2400" dirty="0" smtClean="0"/>
              <a:t> rather than DIFS</a:t>
            </a:r>
          </a:p>
          <a:p>
            <a:pPr lvl="1" eaLnBrk="1" hangingPunct="1"/>
            <a:r>
              <a:rPr lang="en-US" sz="2400" dirty="0" smtClean="0"/>
              <a:t>Second and subsequent parts of the atomic operation will grab the medium before another type of frame can be transmitted.</a:t>
            </a:r>
          </a:p>
          <a:p>
            <a:pPr eaLnBrk="1" hangingPunct="1"/>
            <a:r>
              <a:rPr lang="en-US" sz="2800" dirty="0" smtClean="0"/>
              <a:t>By using the SIFS and the NAV stations can seize the medium as long as necessary</a:t>
            </a:r>
            <a:endParaRPr lang="el-GR"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229600" cy="1143000"/>
          </a:xfrm>
        </p:spPr>
        <p:txBody>
          <a:bodyPr/>
          <a:lstStyle/>
          <a:p>
            <a:pPr eaLnBrk="1" hangingPunct="1"/>
            <a:r>
              <a:rPr lang="en-US" sz="4000" smtClean="0"/>
              <a:t>Networks of Arbitrarily Large size</a:t>
            </a:r>
          </a:p>
        </p:txBody>
      </p:sp>
      <p:pic>
        <p:nvPicPr>
          <p:cNvPr id="7171" name="Picture 3"/>
          <p:cNvPicPr>
            <a:picLocks noGrp="1" noChangeAspect="1" noChangeArrowheads="1"/>
          </p:cNvPicPr>
          <p:nvPr>
            <p:ph type="body" sz="half" idx="4294967295"/>
          </p:nvPr>
        </p:nvPicPr>
        <p:blipFill>
          <a:blip r:embed="rId2" cstate="print"/>
          <a:srcRect/>
          <a:stretch>
            <a:fillRect/>
          </a:stretch>
        </p:blipFill>
        <p:spPr>
          <a:xfrm>
            <a:off x="1828800" y="3155950"/>
            <a:ext cx="4724400" cy="3702050"/>
          </a:xfrm>
        </p:spPr>
      </p:pic>
      <p:sp>
        <p:nvSpPr>
          <p:cNvPr id="7172" name="Text Box 4"/>
          <p:cNvSpPr txBox="1">
            <a:spLocks noChangeArrowheads="1"/>
          </p:cNvSpPr>
          <p:nvPr/>
        </p:nvSpPr>
        <p:spPr bwMode="auto">
          <a:xfrm>
            <a:off x="0" y="2057400"/>
            <a:ext cx="9372600" cy="1187450"/>
          </a:xfrm>
          <a:prstGeom prst="rect">
            <a:avLst/>
          </a:prstGeom>
          <a:noFill/>
          <a:ln w="9525">
            <a:noFill/>
            <a:miter lim="800000"/>
            <a:headEnd/>
            <a:tailEnd/>
          </a:ln>
        </p:spPr>
        <p:txBody>
          <a:bodyPr>
            <a:spAutoFit/>
          </a:bodyPr>
          <a:lstStyle/>
          <a:p>
            <a:pPr>
              <a:buFontTx/>
              <a:buChar char="•"/>
            </a:pPr>
            <a:r>
              <a:rPr lang="en-US" sz="2400">
                <a:latin typeface="Arial" pitchFamily="34" charset="0"/>
              </a:rPr>
              <a:t> Chain BSSs together with a backbone network</a:t>
            </a:r>
          </a:p>
          <a:p>
            <a:pPr>
              <a:buFontTx/>
              <a:buChar char="•"/>
            </a:pPr>
            <a:r>
              <a:rPr lang="en-US" sz="2400">
                <a:latin typeface="Arial" pitchFamily="34" charset="0"/>
              </a:rPr>
              <a:t> Several APs in a single area may be connected to a single hub or switch or they can use virtual LAN if the link=layer connection </a:t>
            </a:r>
          </a:p>
        </p:txBody>
      </p:sp>
      <p:sp>
        <p:nvSpPr>
          <p:cNvPr id="7173" name="Line 7"/>
          <p:cNvSpPr>
            <a:spLocks noChangeShapeType="1"/>
          </p:cNvSpPr>
          <p:nvPr/>
        </p:nvSpPr>
        <p:spPr bwMode="auto">
          <a:xfrm flipH="1" flipV="1">
            <a:off x="990600" y="4038600"/>
            <a:ext cx="1676400" cy="457200"/>
          </a:xfrm>
          <a:prstGeom prst="line">
            <a:avLst/>
          </a:prstGeom>
          <a:noFill/>
          <a:ln w="9525">
            <a:solidFill>
              <a:schemeClr val="tx1"/>
            </a:solidFill>
            <a:round/>
            <a:headEnd type="arrow" w="med" len="med"/>
            <a:tailEnd/>
          </a:ln>
        </p:spPr>
        <p:txBody>
          <a:bodyPr/>
          <a:lstStyle/>
          <a:p>
            <a:endParaRPr lang="el-GR"/>
          </a:p>
        </p:txBody>
      </p:sp>
      <p:sp>
        <p:nvSpPr>
          <p:cNvPr id="7174" name="Text Box 8"/>
          <p:cNvSpPr txBox="1">
            <a:spLocks noChangeArrowheads="1"/>
          </p:cNvSpPr>
          <p:nvPr/>
        </p:nvSpPr>
        <p:spPr bwMode="auto">
          <a:xfrm>
            <a:off x="0" y="3733800"/>
            <a:ext cx="2089150" cy="366713"/>
          </a:xfrm>
          <a:prstGeom prst="rect">
            <a:avLst/>
          </a:prstGeom>
          <a:noFill/>
          <a:ln w="9525">
            <a:noFill/>
            <a:miter lim="800000"/>
            <a:headEnd/>
            <a:tailEnd/>
          </a:ln>
        </p:spPr>
        <p:txBody>
          <a:bodyPr wrap="none">
            <a:spAutoFit/>
          </a:bodyPr>
          <a:lstStyle/>
          <a:p>
            <a:r>
              <a:rPr lang="en-US">
                <a:latin typeface="Arial" pitchFamily="34" charset="0"/>
              </a:rPr>
              <a:t>APs act as bridges</a:t>
            </a:r>
          </a:p>
        </p:txBody>
      </p:sp>
      <p:sp>
        <p:nvSpPr>
          <p:cNvPr id="7175" name="Line 9"/>
          <p:cNvSpPr>
            <a:spLocks noChangeShapeType="1"/>
          </p:cNvSpPr>
          <p:nvPr/>
        </p:nvSpPr>
        <p:spPr bwMode="auto">
          <a:xfrm flipV="1">
            <a:off x="1828800" y="5410200"/>
            <a:ext cx="533400" cy="533400"/>
          </a:xfrm>
          <a:prstGeom prst="line">
            <a:avLst/>
          </a:prstGeom>
          <a:noFill/>
          <a:ln w="9525">
            <a:solidFill>
              <a:schemeClr val="tx1"/>
            </a:solidFill>
            <a:round/>
            <a:headEnd/>
            <a:tailEnd type="triangle" w="med" len="med"/>
          </a:ln>
        </p:spPr>
        <p:txBody>
          <a:bodyPr/>
          <a:lstStyle/>
          <a:p>
            <a:endParaRPr lang="el-GR"/>
          </a:p>
        </p:txBody>
      </p:sp>
      <p:sp>
        <p:nvSpPr>
          <p:cNvPr id="7176" name="Rectangle 10"/>
          <p:cNvSpPr>
            <a:spLocks noChangeArrowheads="1"/>
          </p:cNvSpPr>
          <p:nvPr/>
        </p:nvSpPr>
        <p:spPr bwMode="auto">
          <a:xfrm>
            <a:off x="0" y="6019800"/>
            <a:ext cx="5581650" cy="366713"/>
          </a:xfrm>
          <a:prstGeom prst="rect">
            <a:avLst/>
          </a:prstGeom>
          <a:noFill/>
          <a:ln w="9525">
            <a:noFill/>
            <a:miter lim="800000"/>
            <a:headEnd/>
            <a:tailEnd/>
          </a:ln>
        </p:spPr>
        <p:txBody>
          <a:bodyPr wrap="none">
            <a:spAutoFit/>
          </a:bodyPr>
          <a:lstStyle/>
          <a:p>
            <a:r>
              <a:rPr lang="en-US">
                <a:latin typeface="Arial" pitchFamily="34" charset="0"/>
              </a:rPr>
              <a:t>Backbone network  is a layer 2 (link layer) connection</a:t>
            </a:r>
          </a:p>
        </p:txBody>
      </p:sp>
      <p:sp>
        <p:nvSpPr>
          <p:cNvPr id="7177" name="Rectangle 11"/>
          <p:cNvSpPr>
            <a:spLocks noChangeArrowheads="1"/>
          </p:cNvSpPr>
          <p:nvPr/>
        </p:nvSpPr>
        <p:spPr bwMode="auto">
          <a:xfrm>
            <a:off x="0" y="4495800"/>
            <a:ext cx="2298700" cy="641350"/>
          </a:xfrm>
          <a:prstGeom prst="rect">
            <a:avLst/>
          </a:prstGeom>
          <a:noFill/>
          <a:ln w="9525">
            <a:noFill/>
            <a:miter lim="800000"/>
            <a:headEnd/>
            <a:tailEnd/>
          </a:ln>
        </p:spPr>
        <p:txBody>
          <a:bodyPr wrap="none">
            <a:spAutoFit/>
          </a:bodyPr>
          <a:lstStyle/>
          <a:p>
            <a:r>
              <a:rPr lang="en-US"/>
              <a:t>APs are configured </a:t>
            </a:r>
          </a:p>
          <a:p>
            <a:r>
              <a:rPr lang="en-US"/>
              <a:t>to be part of the ESS</a:t>
            </a:r>
          </a:p>
        </p:txBody>
      </p:sp>
      <p:sp>
        <p:nvSpPr>
          <p:cNvPr id="7178" name="Line 12"/>
          <p:cNvSpPr>
            <a:spLocks noChangeShapeType="1"/>
          </p:cNvSpPr>
          <p:nvPr/>
        </p:nvSpPr>
        <p:spPr bwMode="auto">
          <a:xfrm flipV="1">
            <a:off x="5562600" y="4267200"/>
            <a:ext cx="762000" cy="304800"/>
          </a:xfrm>
          <a:prstGeom prst="line">
            <a:avLst/>
          </a:prstGeom>
          <a:noFill/>
          <a:ln w="9525">
            <a:solidFill>
              <a:schemeClr val="tx1"/>
            </a:solidFill>
            <a:round/>
            <a:headEnd type="arrow" w="med" len="med"/>
            <a:tailEnd/>
          </a:ln>
        </p:spPr>
        <p:txBody>
          <a:bodyPr/>
          <a:lstStyle/>
          <a:p>
            <a:endParaRPr lang="el-GR"/>
          </a:p>
        </p:txBody>
      </p:sp>
      <p:sp>
        <p:nvSpPr>
          <p:cNvPr id="7179" name="Text Box 13"/>
          <p:cNvSpPr txBox="1">
            <a:spLocks noChangeArrowheads="1"/>
          </p:cNvSpPr>
          <p:nvPr/>
        </p:nvSpPr>
        <p:spPr bwMode="auto">
          <a:xfrm>
            <a:off x="5894388" y="3657600"/>
            <a:ext cx="2373312" cy="923925"/>
          </a:xfrm>
          <a:prstGeom prst="rect">
            <a:avLst/>
          </a:prstGeom>
          <a:noFill/>
          <a:ln w="9525">
            <a:noFill/>
            <a:miter lim="800000"/>
            <a:headEnd/>
            <a:tailEnd/>
          </a:ln>
        </p:spPr>
        <p:txBody>
          <a:bodyPr wrap="none">
            <a:spAutoFit/>
          </a:bodyPr>
          <a:lstStyle/>
          <a:p>
            <a:r>
              <a:rPr lang="en-US"/>
              <a:t>Basic Service Set: </a:t>
            </a:r>
          </a:p>
          <a:p>
            <a:r>
              <a:rPr lang="en-US"/>
              <a:t>the network</a:t>
            </a:r>
          </a:p>
          <a:p>
            <a:r>
              <a:rPr lang="en-US"/>
              <a:t>around one 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   Fragmentation burst</a:t>
            </a:r>
          </a:p>
        </p:txBody>
      </p:sp>
      <p:pic>
        <p:nvPicPr>
          <p:cNvPr id="34819" name="Picture 3"/>
          <p:cNvPicPr>
            <a:picLocks noGrp="1" noChangeAspect="1" noChangeArrowheads="1"/>
          </p:cNvPicPr>
          <p:nvPr>
            <p:ph type="body" idx="1"/>
          </p:nvPr>
        </p:nvPicPr>
        <p:blipFill>
          <a:blip r:embed="rId2" cstate="print"/>
          <a:srcRect/>
          <a:stretch>
            <a:fillRect/>
          </a:stretch>
        </p:blipFill>
        <p:spPr>
          <a:xfrm>
            <a:off x="-315141" y="2590800"/>
            <a:ext cx="9469482" cy="255111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               Data sent …</a:t>
            </a:r>
          </a:p>
        </p:txBody>
      </p:sp>
      <p:sp>
        <p:nvSpPr>
          <p:cNvPr id="35843" name="Rectangle 3"/>
          <p:cNvSpPr>
            <a:spLocks noGrp="1" noChangeArrowheads="1"/>
          </p:cNvSpPr>
          <p:nvPr>
            <p:ph type="body" idx="1"/>
          </p:nvPr>
        </p:nvSpPr>
        <p:spPr/>
        <p:txBody>
          <a:bodyPr/>
          <a:lstStyle/>
          <a:p>
            <a:pPr eaLnBrk="1" hangingPunct="1"/>
            <a:r>
              <a:rPr lang="en-US" smtClean="0"/>
              <a:t>Next:  Take a nap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64A581F-A527-494F-BCAC-D84FEE8F3DFD}" type="slidenum">
              <a:rPr lang="el-GR"/>
              <a:pPr>
                <a:defRPr/>
              </a:pPr>
              <a:t>32</a:t>
            </a:fld>
            <a:endParaRPr lang="el-GR"/>
          </a:p>
        </p:txBody>
      </p:sp>
      <p:sp>
        <p:nvSpPr>
          <p:cNvPr id="36867" name="Rectangle 2"/>
          <p:cNvSpPr>
            <a:spLocks noGrp="1" noChangeArrowheads="1"/>
          </p:cNvSpPr>
          <p:nvPr>
            <p:ph type="title"/>
          </p:nvPr>
        </p:nvSpPr>
        <p:spPr>
          <a:xfrm>
            <a:off x="-762000" y="0"/>
            <a:ext cx="8229600" cy="1143000"/>
          </a:xfrm>
        </p:spPr>
        <p:txBody>
          <a:bodyPr/>
          <a:lstStyle/>
          <a:p>
            <a:pPr eaLnBrk="1" hangingPunct="1"/>
            <a:r>
              <a:rPr lang="en-US" smtClean="0"/>
              <a:t>IEEE802.11</a:t>
            </a:r>
            <a:endParaRPr lang="el-GR" smtClean="0"/>
          </a:p>
        </p:txBody>
      </p:sp>
      <p:sp>
        <p:nvSpPr>
          <p:cNvPr id="36868" name="Rectangle 3"/>
          <p:cNvSpPr>
            <a:spLocks noGrp="1" noChangeArrowheads="1"/>
          </p:cNvSpPr>
          <p:nvPr>
            <p:ph type="body" idx="1"/>
          </p:nvPr>
        </p:nvSpPr>
        <p:spPr>
          <a:xfrm>
            <a:off x="0" y="914400"/>
            <a:ext cx="9144000" cy="5334000"/>
          </a:xfrm>
        </p:spPr>
        <p:txBody>
          <a:bodyPr/>
          <a:lstStyle/>
          <a:p>
            <a:pPr eaLnBrk="1" hangingPunct="1">
              <a:lnSpc>
                <a:spcPct val="80000"/>
              </a:lnSpc>
              <a:buFont typeface="Arial" pitchFamily="34" charset="0"/>
              <a:buNone/>
            </a:pPr>
            <a:endParaRPr lang="en-US" sz="2200" smtClean="0"/>
          </a:p>
          <a:p>
            <a:pPr eaLnBrk="1" hangingPunct="1">
              <a:lnSpc>
                <a:spcPct val="80000"/>
              </a:lnSpc>
            </a:pPr>
            <a:r>
              <a:rPr lang="en-US" sz="2400" b="1" smtClean="0">
                <a:solidFill>
                  <a:srgbClr val="0070C0"/>
                </a:solidFill>
              </a:rPr>
              <a:t>Point Coordination Function (PCF)</a:t>
            </a:r>
          </a:p>
          <a:p>
            <a:pPr eaLnBrk="1" hangingPunct="1">
              <a:lnSpc>
                <a:spcPct val="80000"/>
              </a:lnSpc>
              <a:buFont typeface="Arial" pitchFamily="34" charset="0"/>
              <a:buNone/>
            </a:pPr>
            <a:r>
              <a:rPr lang="en-US" sz="2200" smtClean="0"/>
              <a:t>   Provides un-contended access via arbitration by a Point Coordinator which resides at the AP</a:t>
            </a:r>
            <a:endParaRPr lang="en-US" sz="2200" b="1" smtClean="0">
              <a:solidFill>
                <a:schemeClr val="accent2"/>
              </a:solidFill>
              <a:sym typeface="Wingdings" pitchFamily="2" charset="2"/>
            </a:endParaRPr>
          </a:p>
          <a:p>
            <a:pPr eaLnBrk="1" hangingPunct="1">
              <a:lnSpc>
                <a:spcPct val="80000"/>
              </a:lnSpc>
              <a:buFont typeface="Wingdings" pitchFamily="2" charset="2"/>
              <a:buNone/>
            </a:pPr>
            <a:r>
              <a:rPr lang="en-US" sz="2200" b="1" smtClean="0">
                <a:solidFill>
                  <a:schemeClr val="accent2"/>
                </a:solidFill>
                <a:sym typeface="Wingdings" pitchFamily="2" charset="2"/>
              </a:rPr>
              <a:t> </a:t>
            </a:r>
            <a:r>
              <a:rPr lang="en-US" sz="2200" b="1" smtClean="0">
                <a:solidFill>
                  <a:schemeClr val="accent2"/>
                </a:solidFill>
              </a:rPr>
              <a:t>Guarantees a time-bounded service</a:t>
            </a:r>
            <a:endParaRPr lang="el-GR" sz="2200" b="1" smtClean="0">
              <a:solidFill>
                <a:schemeClr val="accent2"/>
              </a:solidFill>
            </a:endParaRPr>
          </a:p>
          <a:p>
            <a:pPr eaLnBrk="1" hangingPunct="1">
              <a:lnSpc>
                <a:spcPct val="80000"/>
              </a:lnSpc>
            </a:pPr>
            <a:endParaRPr lang="en-US" sz="2200" smtClean="0"/>
          </a:p>
          <a:p>
            <a:pPr eaLnBrk="1" hangingPunct="1">
              <a:lnSpc>
                <a:spcPct val="80000"/>
              </a:lnSpc>
            </a:pPr>
            <a:r>
              <a:rPr lang="en-US" sz="2400" b="1" smtClean="0">
                <a:solidFill>
                  <a:srgbClr val="0070C0"/>
                </a:solidFill>
              </a:rPr>
              <a:t>Distributed Coordination Function (DCF)</a:t>
            </a:r>
          </a:p>
          <a:p>
            <a:pPr eaLnBrk="1" hangingPunct="1">
              <a:lnSpc>
                <a:spcPct val="80000"/>
              </a:lnSpc>
              <a:buFont typeface="Arial" pitchFamily="34" charset="0"/>
              <a:buNone/>
            </a:pPr>
            <a:r>
              <a:rPr lang="en-US" sz="2200" smtClean="0"/>
              <a:t>    Uses </a:t>
            </a:r>
            <a:r>
              <a:rPr lang="en-US" sz="2400" b="1" smtClean="0"/>
              <a:t>CSMA/CA</a:t>
            </a:r>
            <a:r>
              <a:rPr lang="en-US" sz="2200" smtClean="0"/>
              <a:t> to share channel in a “</a:t>
            </a:r>
            <a:r>
              <a:rPr lang="en-US" sz="2200" b="1" i="1" smtClean="0">
                <a:solidFill>
                  <a:srgbClr val="00B050"/>
                </a:solidFill>
              </a:rPr>
              <a:t>fair way</a:t>
            </a:r>
            <a:r>
              <a:rPr lang="en-US" sz="2200" smtClean="0"/>
              <a:t>”:</a:t>
            </a:r>
          </a:p>
          <a:p>
            <a:pPr eaLnBrk="1" hangingPunct="1">
              <a:lnSpc>
                <a:spcPct val="80000"/>
              </a:lnSpc>
              <a:buFont typeface="Arial" pitchFamily="34" charset="0"/>
              <a:buNone/>
            </a:pPr>
            <a:r>
              <a:rPr lang="en-US" sz="2200" smtClean="0">
                <a:sym typeface="Wingdings" pitchFamily="2" charset="2"/>
              </a:rPr>
              <a:t> G</a:t>
            </a:r>
            <a:r>
              <a:rPr lang="en-US" sz="2200" smtClean="0"/>
              <a:t>uarantees </a:t>
            </a:r>
            <a:r>
              <a:rPr lang="en-US" sz="2200" b="1" u="sng" smtClean="0">
                <a:solidFill>
                  <a:srgbClr val="00B050"/>
                </a:solidFill>
              </a:rPr>
              <a:t>long-term</a:t>
            </a:r>
            <a:r>
              <a:rPr lang="en-US" sz="2200" smtClean="0">
                <a:solidFill>
                  <a:srgbClr val="00B050"/>
                </a:solidFill>
              </a:rPr>
              <a:t> </a:t>
            </a:r>
            <a:r>
              <a:rPr lang="en-US" sz="2200" b="1" smtClean="0">
                <a:solidFill>
                  <a:schemeClr val="accent2"/>
                </a:solidFill>
              </a:rPr>
              <a:t>channel access probability </a:t>
            </a:r>
            <a:r>
              <a:rPr lang="en-US" sz="2200" b="1" smtClean="0"/>
              <a:t>to be equal among all hosts</a:t>
            </a:r>
            <a:endParaRPr lang="en-US" sz="2200" b="1" smtClean="0">
              <a:solidFill>
                <a:schemeClr val="accent2"/>
              </a:solidFill>
            </a:endParaRPr>
          </a:p>
          <a:p>
            <a:pPr eaLnBrk="1" hangingPunct="1">
              <a:lnSpc>
                <a:spcPct val="80000"/>
              </a:lnSpc>
            </a:pPr>
            <a:endParaRPr lang="en-US" sz="2200" smtClean="0"/>
          </a:p>
          <a:p>
            <a:pPr lvl="1" eaLnBrk="1" hangingPunct="1">
              <a:lnSpc>
                <a:spcPct val="80000"/>
              </a:lnSpc>
              <a:buFont typeface="Arial" pitchFamily="34" charset="0"/>
              <a:buNone/>
            </a:pPr>
            <a:r>
              <a:rPr lang="en-US" sz="2000" smtClean="0"/>
              <a:t>  Note: </a:t>
            </a:r>
          </a:p>
          <a:p>
            <a:pPr lvl="1" eaLnBrk="1" hangingPunct="1">
              <a:lnSpc>
                <a:spcPct val="80000"/>
              </a:lnSpc>
            </a:pPr>
            <a:r>
              <a:rPr lang="en-US" sz="2000" smtClean="0"/>
              <a:t>there is short-term and long-term fairness</a:t>
            </a:r>
          </a:p>
          <a:p>
            <a:pPr lvl="1" eaLnBrk="1" hangingPunct="1">
              <a:lnSpc>
                <a:spcPct val="80000"/>
              </a:lnSpc>
            </a:pPr>
            <a:r>
              <a:rPr lang="en-US" sz="2000" smtClean="0"/>
              <a:t>Fairness in the long-term probability for accessing the channel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1143000"/>
          </a:xfrm>
        </p:spPr>
        <p:txBody>
          <a:bodyPr/>
          <a:lstStyle/>
          <a:p>
            <a:pPr eaLnBrk="1" hangingPunct="1"/>
            <a:r>
              <a:rPr lang="en-US" sz="4000" smtClean="0"/>
              <a:t>IEEE802.11 Media Access Protocol</a:t>
            </a:r>
            <a:br>
              <a:rPr lang="en-US" sz="4000" smtClean="0"/>
            </a:br>
            <a:r>
              <a:rPr lang="en-US" sz="4000" smtClean="0"/>
              <a:t>with DCF (1/2)</a:t>
            </a:r>
          </a:p>
        </p:txBody>
      </p:sp>
      <p:sp>
        <p:nvSpPr>
          <p:cNvPr id="37891"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b="1" smtClean="0"/>
              <a:t>Coordinates the access &amp; use of the shared radio frequency</a:t>
            </a:r>
          </a:p>
          <a:p>
            <a:pPr eaLnBrk="1" hangingPunct="1">
              <a:lnSpc>
                <a:spcPct val="90000"/>
              </a:lnSpc>
            </a:pPr>
            <a:r>
              <a:rPr lang="en-US" sz="2400" smtClean="0"/>
              <a:t>Carrier Sense Multiple Access protocol with collision avoidance (</a:t>
            </a:r>
            <a:r>
              <a:rPr lang="en-US" sz="2400" b="1" smtClean="0"/>
              <a:t>CSMA/CA</a:t>
            </a:r>
            <a:r>
              <a:rPr lang="en-US" sz="2400" smtClean="0"/>
              <a:t>)</a:t>
            </a:r>
          </a:p>
          <a:p>
            <a:pPr eaLnBrk="1" hangingPunct="1">
              <a:lnSpc>
                <a:spcPct val="90000"/>
              </a:lnSpc>
            </a:pPr>
            <a:r>
              <a:rPr lang="en-US" sz="2400" smtClean="0"/>
              <a:t>Physical layer </a:t>
            </a:r>
            <a:r>
              <a:rPr lang="en-US" sz="2400" b="1" smtClean="0">
                <a:solidFill>
                  <a:srgbClr val="FF0000"/>
                </a:solidFill>
              </a:rPr>
              <a:t>monitors the energy level</a:t>
            </a:r>
            <a:r>
              <a:rPr lang="en-US" sz="2400" smtClean="0"/>
              <a:t> on the radio frequency to determine whether another station is transmitting and provides this carrier-sensing information to the MAC protocol</a:t>
            </a:r>
          </a:p>
          <a:p>
            <a:pPr eaLnBrk="1" hangingPunct="1">
              <a:lnSpc>
                <a:spcPct val="90000"/>
              </a:lnSpc>
              <a:buFont typeface="Arial" pitchFamily="34" charset="0"/>
              <a:buNone/>
            </a:pPr>
            <a:r>
              <a:rPr lang="en-US" sz="2400" smtClean="0"/>
              <a:t> </a:t>
            </a:r>
            <a:r>
              <a:rPr lang="en-US" sz="2400" smtClean="0">
                <a:sym typeface="Wingdings" pitchFamily="2" charset="2"/>
              </a:rPr>
              <a:t> </a:t>
            </a:r>
            <a:r>
              <a:rPr lang="en-US" sz="2400" smtClean="0"/>
              <a:t>If </a:t>
            </a:r>
            <a:r>
              <a:rPr lang="en-US" sz="2400" b="1" smtClean="0"/>
              <a:t>channel is sensed idle</a:t>
            </a:r>
            <a:r>
              <a:rPr lang="en-US" sz="2400" smtClean="0"/>
              <a:t> for</a:t>
            </a:r>
            <a:r>
              <a:rPr lang="en-US" sz="2400" smtClean="0">
                <a:sym typeface="Math1"/>
              </a:rPr>
              <a:t> </a:t>
            </a:r>
            <a:r>
              <a:rPr lang="en-US" sz="2400" b="1" smtClean="0">
                <a:solidFill>
                  <a:srgbClr val="FF0000"/>
                </a:solidFill>
              </a:rPr>
              <a:t>DIFS</a:t>
            </a:r>
            <a:r>
              <a:rPr lang="en-US" sz="2400" smtClean="0"/>
              <a:t>, a station can transmit</a:t>
            </a:r>
          </a:p>
          <a:p>
            <a:pPr eaLnBrk="1" hangingPunct="1">
              <a:lnSpc>
                <a:spcPct val="90000"/>
              </a:lnSpc>
            </a:pPr>
            <a:r>
              <a:rPr lang="en-US" sz="2400" smtClean="0"/>
              <a:t>When receiving station has correctly &amp; completely received a frame for which it was the addressed recipient, it waits a short period of time </a:t>
            </a:r>
            <a:r>
              <a:rPr lang="en-US" sz="2400" b="1" smtClean="0">
                <a:solidFill>
                  <a:srgbClr val="FF0000"/>
                </a:solidFill>
              </a:rPr>
              <a:t>SIFS</a:t>
            </a:r>
            <a:r>
              <a:rPr lang="en-US" sz="2400" smtClean="0"/>
              <a:t> and then </a:t>
            </a:r>
            <a:r>
              <a:rPr lang="en-US" sz="2400" b="1" smtClean="0"/>
              <a:t>sends an ACK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229600" cy="1143000"/>
          </a:xfrm>
        </p:spPr>
        <p:txBody>
          <a:bodyPr/>
          <a:lstStyle/>
          <a:p>
            <a:pPr eaLnBrk="1" hangingPunct="1"/>
            <a:r>
              <a:rPr lang="en-US" sz="4000" smtClean="0"/>
              <a:t>IEEE802.11 Media Access Protocol</a:t>
            </a:r>
            <a:br>
              <a:rPr lang="en-US" sz="4000" smtClean="0"/>
            </a:br>
            <a:r>
              <a:rPr lang="en-US" sz="4000" smtClean="0"/>
              <a:t>with DCF (2/2)</a:t>
            </a:r>
          </a:p>
        </p:txBody>
      </p:sp>
      <p:sp>
        <p:nvSpPr>
          <p:cNvPr id="38915"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smtClean="0"/>
              <a:t>If channel is sensed busy</a:t>
            </a:r>
            <a:r>
              <a:rPr lang="en-US" sz="2400" b="1" smtClean="0"/>
              <a:t> </a:t>
            </a:r>
            <a:r>
              <a:rPr lang="en-US" sz="2400" b="1" smtClean="0">
                <a:solidFill>
                  <a:schemeClr val="hlink"/>
                </a:solidFill>
              </a:rPr>
              <a:t>will defer its access</a:t>
            </a:r>
            <a:r>
              <a:rPr lang="en-US" sz="2400" b="1" smtClean="0"/>
              <a:t> </a:t>
            </a:r>
            <a:r>
              <a:rPr lang="en-US" sz="2400" smtClean="0"/>
              <a:t>until the channel is later sensed to be idle</a:t>
            </a:r>
          </a:p>
          <a:p>
            <a:pPr eaLnBrk="1" hangingPunct="1">
              <a:lnSpc>
                <a:spcPct val="90000"/>
              </a:lnSpc>
            </a:pPr>
            <a:r>
              <a:rPr lang="en-US" sz="2400" smtClean="0"/>
              <a:t>Once the channel is sensed to be</a:t>
            </a:r>
            <a:r>
              <a:rPr lang="en-US" sz="2400" b="1" smtClean="0"/>
              <a:t> </a:t>
            </a:r>
            <a:r>
              <a:rPr lang="en-US" sz="2400" b="1" smtClean="0">
                <a:solidFill>
                  <a:schemeClr val="hlink"/>
                </a:solidFill>
              </a:rPr>
              <a:t>idle for time</a:t>
            </a:r>
            <a:r>
              <a:rPr lang="en-US" sz="2400" b="1" smtClean="0">
                <a:sym typeface="Math1"/>
              </a:rPr>
              <a:t> </a:t>
            </a:r>
            <a:r>
              <a:rPr lang="en-US" sz="2400" b="1" smtClean="0">
                <a:solidFill>
                  <a:srgbClr val="FF0000"/>
                </a:solidFill>
              </a:rPr>
              <a:t>DIFS</a:t>
            </a:r>
            <a:r>
              <a:rPr lang="en-US" sz="2400" smtClean="0"/>
              <a:t>, the station computes an </a:t>
            </a:r>
            <a:r>
              <a:rPr lang="en-US" sz="2400" b="1" smtClean="0">
                <a:solidFill>
                  <a:srgbClr val="FF0000"/>
                </a:solidFill>
              </a:rPr>
              <a:t>additional random backoff time</a:t>
            </a:r>
            <a:r>
              <a:rPr lang="en-US" sz="2400" smtClean="0"/>
              <a:t> and </a:t>
            </a:r>
            <a:r>
              <a:rPr lang="en-US" sz="2400" b="1" smtClean="0">
                <a:solidFill>
                  <a:srgbClr val="00B050"/>
                </a:solidFill>
              </a:rPr>
              <a:t>counts down this time </a:t>
            </a:r>
            <a:r>
              <a:rPr lang="en-US" sz="2400" b="1" i="1" smtClean="0">
                <a:solidFill>
                  <a:srgbClr val="00B050"/>
                </a:solidFill>
              </a:rPr>
              <a:t>as the channel is sensed idle</a:t>
            </a:r>
            <a:endParaRPr lang="en-US" sz="2400" i="1" smtClean="0"/>
          </a:p>
          <a:p>
            <a:pPr eaLnBrk="1" hangingPunct="1">
              <a:lnSpc>
                <a:spcPct val="90000"/>
              </a:lnSpc>
            </a:pPr>
            <a:r>
              <a:rPr lang="en-US" sz="2400" smtClean="0"/>
              <a:t>When the random backoff timer reaches zero, the station transmits its frame</a:t>
            </a:r>
          </a:p>
          <a:p>
            <a:pPr eaLnBrk="1" hangingPunct="1">
              <a:lnSpc>
                <a:spcPct val="90000"/>
              </a:lnSpc>
            </a:pPr>
            <a:r>
              <a:rPr lang="en-US" sz="2400" smtClean="0"/>
              <a:t>Backoff process to avoid having multiple stations immediately begin transmission and thus collide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BC781D3-9EF9-4050-9DD6-F5256069FF77}" type="slidenum">
              <a:rPr lang="el-GR"/>
              <a:pPr>
                <a:defRPr/>
              </a:pPr>
              <a:t>35</a:t>
            </a:fld>
            <a:endParaRPr lang="el-GR"/>
          </a:p>
        </p:txBody>
      </p:sp>
      <p:sp>
        <p:nvSpPr>
          <p:cNvPr id="413698" name="Rectangle 2"/>
          <p:cNvSpPr>
            <a:spLocks noGrp="1" noChangeArrowheads="1"/>
          </p:cNvSpPr>
          <p:nvPr>
            <p:ph type="title"/>
          </p:nvPr>
        </p:nvSpPr>
        <p:spPr>
          <a:xfrm>
            <a:off x="-228600" y="0"/>
            <a:ext cx="8229600" cy="1143000"/>
          </a:xfrm>
        </p:spPr>
        <p:txBody>
          <a:bodyPr rtlCol="0">
            <a:normAutofit fontScale="90000"/>
          </a:bodyPr>
          <a:lstStyle/>
          <a:p>
            <a:pPr eaLnBrk="1" fontAlgn="auto" hangingPunct="1">
              <a:spcAft>
                <a:spcPts val="0"/>
              </a:spcAft>
              <a:defRPr/>
            </a:pPr>
            <a:r>
              <a:rPr lang="en-US" dirty="0" smtClean="0"/>
              <a:t>Distributed Coordination Function</a:t>
            </a:r>
            <a:br>
              <a:rPr lang="en-US" dirty="0" smtClean="0"/>
            </a:br>
            <a:r>
              <a:rPr lang="en-US" dirty="0" smtClean="0"/>
              <a:t>(DCF)</a:t>
            </a:r>
            <a:endParaRPr lang="el-GR" dirty="0"/>
          </a:p>
        </p:txBody>
      </p:sp>
      <p:sp>
        <p:nvSpPr>
          <p:cNvPr id="413699" name="Rectangle 3"/>
          <p:cNvSpPr>
            <a:spLocks noGrp="1" noChangeArrowheads="1"/>
          </p:cNvSpPr>
          <p:nvPr>
            <p:ph type="body" idx="1"/>
          </p:nvPr>
        </p:nvSpPr>
        <p:spPr>
          <a:xfrm>
            <a:off x="0" y="1844675"/>
            <a:ext cx="9144000" cy="4525963"/>
          </a:xfrm>
        </p:spPr>
        <p:txBody>
          <a:bodyPr rtlCol="0">
            <a:normAutofit fontScale="85000" lnSpcReduction="20000"/>
          </a:bodyPr>
          <a:lstStyle/>
          <a:p>
            <a:pPr eaLnBrk="1" fontAlgn="auto" hangingPunct="1">
              <a:lnSpc>
                <a:spcPct val="80000"/>
              </a:lnSpc>
              <a:spcAft>
                <a:spcPts val="0"/>
              </a:spcAft>
              <a:buFont typeface="Wingdings" pitchFamily="2" charset="2"/>
              <a:buNone/>
              <a:defRPr/>
            </a:pPr>
            <a:r>
              <a:rPr lang="en-US" b="1" dirty="0">
                <a:solidFill>
                  <a:schemeClr val="tx2"/>
                </a:solidFill>
              </a:rPr>
              <a:t>A host wishing to transmit:</a:t>
            </a:r>
          </a:p>
          <a:p>
            <a:pPr eaLnBrk="1" fontAlgn="auto" hangingPunct="1">
              <a:lnSpc>
                <a:spcPct val="80000"/>
              </a:lnSpc>
              <a:spcAft>
                <a:spcPts val="0"/>
              </a:spcAft>
              <a:defRPr/>
            </a:pPr>
            <a:r>
              <a:rPr lang="en-US" b="1" dirty="0">
                <a:solidFill>
                  <a:srgbClr val="FF0000"/>
                </a:solidFill>
              </a:rPr>
              <a:t>Senses the channel</a:t>
            </a:r>
          </a:p>
          <a:p>
            <a:pPr eaLnBrk="1" fontAlgn="auto" hangingPunct="1">
              <a:lnSpc>
                <a:spcPct val="80000"/>
              </a:lnSpc>
              <a:spcAft>
                <a:spcPts val="0"/>
              </a:spcAft>
              <a:defRPr/>
            </a:pPr>
            <a:r>
              <a:rPr lang="en-US" dirty="0"/>
              <a:t>Waits for a period of time (DIFS), and then</a:t>
            </a:r>
          </a:p>
          <a:p>
            <a:pPr eaLnBrk="1" fontAlgn="auto" hangingPunct="1">
              <a:lnSpc>
                <a:spcPct val="80000"/>
              </a:lnSpc>
              <a:spcAft>
                <a:spcPts val="0"/>
              </a:spcAft>
              <a:defRPr/>
            </a:pPr>
            <a:r>
              <a:rPr lang="en-US" dirty="0"/>
              <a:t>Transmits,  if the medium is still </a:t>
            </a:r>
            <a:r>
              <a:rPr lang="en-US" dirty="0" smtClean="0"/>
              <a:t>free</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Receiving host: </a:t>
            </a:r>
          </a:p>
          <a:p>
            <a:pPr eaLnBrk="1" fontAlgn="auto" hangingPunct="1">
              <a:lnSpc>
                <a:spcPct val="80000"/>
              </a:lnSpc>
              <a:spcAft>
                <a:spcPts val="0"/>
              </a:spcAft>
              <a:defRPr/>
            </a:pPr>
            <a:r>
              <a:rPr lang="en-US" dirty="0"/>
              <a:t>Sends </a:t>
            </a:r>
            <a:r>
              <a:rPr lang="en-US" dirty="0" smtClean="0"/>
              <a:t>ACK, </a:t>
            </a:r>
            <a:r>
              <a:rPr lang="en-US" dirty="0"/>
              <a:t>after SIFS time period, if packet is correctly </a:t>
            </a:r>
            <a:r>
              <a:rPr lang="en-US" dirty="0" smtClean="0"/>
              <a:t>received</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Sending host:</a:t>
            </a:r>
          </a:p>
          <a:p>
            <a:pPr eaLnBrk="1" fontAlgn="auto" hangingPunct="1">
              <a:lnSpc>
                <a:spcPct val="80000"/>
              </a:lnSpc>
              <a:spcAft>
                <a:spcPts val="0"/>
              </a:spcAft>
              <a:defRPr/>
            </a:pPr>
            <a:r>
              <a:rPr lang="en-US" dirty="0"/>
              <a:t>Assumes a collision, if this ACK is not received</a:t>
            </a:r>
          </a:p>
          <a:p>
            <a:pPr eaLnBrk="1" fontAlgn="auto" hangingPunct="1">
              <a:lnSpc>
                <a:spcPct val="80000"/>
              </a:lnSpc>
              <a:spcAft>
                <a:spcPts val="0"/>
              </a:spcAft>
              <a:defRPr/>
            </a:pPr>
            <a:r>
              <a:rPr lang="en-US" dirty="0"/>
              <a:t>Attempts to send the packet again, when the channel is free for DIFS period augmented of a random amount of time</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0"/>
            <a:ext cx="8229600" cy="1143000"/>
          </a:xfrm>
        </p:spPr>
        <p:txBody>
          <a:bodyPr/>
          <a:lstStyle/>
          <a:p>
            <a:pPr eaLnBrk="1" hangingPunct="1"/>
            <a:r>
              <a:rPr lang="en-US" smtClean="0"/>
              <a:t>Backoff with DCF</a:t>
            </a:r>
          </a:p>
        </p:txBody>
      </p:sp>
      <p:sp>
        <p:nvSpPr>
          <p:cNvPr id="40963" name="Rectangle 3"/>
          <p:cNvSpPr>
            <a:spLocks noGrp="1" noChangeArrowheads="1"/>
          </p:cNvSpPr>
          <p:nvPr>
            <p:ph type="body" idx="1"/>
          </p:nvPr>
        </p:nvSpPr>
        <p:spPr>
          <a:xfrm>
            <a:off x="0" y="990600"/>
            <a:ext cx="9144000" cy="5867400"/>
          </a:xfrm>
        </p:spPr>
        <p:txBody>
          <a:bodyPr/>
          <a:lstStyle/>
          <a:p>
            <a:pPr eaLnBrk="1" hangingPunct="1">
              <a:lnSpc>
                <a:spcPct val="70000"/>
              </a:lnSpc>
            </a:pPr>
            <a:r>
              <a:rPr lang="en-US" sz="2600" smtClean="0"/>
              <a:t>Contention (backoff) window follows DIFS</a:t>
            </a:r>
          </a:p>
          <a:p>
            <a:pPr eaLnBrk="1" hangingPunct="1">
              <a:lnSpc>
                <a:spcPct val="70000"/>
              </a:lnSpc>
            </a:pPr>
            <a:r>
              <a:rPr lang="en-US" sz="2600" smtClean="0"/>
              <a:t>Window is divided in </a:t>
            </a:r>
            <a:r>
              <a:rPr lang="en-US" sz="2600" b="1" smtClean="0"/>
              <a:t>time slots</a:t>
            </a:r>
          </a:p>
          <a:p>
            <a:pPr eaLnBrk="1" hangingPunct="1">
              <a:lnSpc>
                <a:spcPct val="70000"/>
              </a:lnSpc>
            </a:pPr>
            <a:r>
              <a:rPr lang="en-US" sz="2600" smtClean="0"/>
              <a:t>Slot length &amp; window length  are medium-dependent </a:t>
            </a:r>
          </a:p>
          <a:p>
            <a:pPr eaLnBrk="1" hangingPunct="1">
              <a:lnSpc>
                <a:spcPct val="70000"/>
              </a:lnSpc>
            </a:pPr>
            <a:r>
              <a:rPr lang="en-US" sz="2600" smtClean="0"/>
              <a:t>Window length limited and medium-dependent</a:t>
            </a:r>
          </a:p>
          <a:p>
            <a:pPr eaLnBrk="1" hangingPunct="1">
              <a:lnSpc>
                <a:spcPct val="70000"/>
              </a:lnSpc>
              <a:buFont typeface="Arial" pitchFamily="34" charset="0"/>
              <a:buNone/>
            </a:pPr>
            <a:endParaRPr lang="en-US" sz="2600" smtClean="0"/>
          </a:p>
          <a:p>
            <a:pPr eaLnBrk="1" hangingPunct="1">
              <a:lnSpc>
                <a:spcPct val="70000"/>
              </a:lnSpc>
              <a:buFont typeface="Arial" pitchFamily="34" charset="0"/>
              <a:buNone/>
            </a:pPr>
            <a:r>
              <a:rPr lang="en-US" sz="2600" smtClean="0"/>
              <a:t>A </a:t>
            </a:r>
            <a:r>
              <a:rPr lang="en-US" sz="2600" b="1" smtClean="0">
                <a:solidFill>
                  <a:srgbClr val="0000FF"/>
                </a:solidFill>
              </a:rPr>
              <a:t>host that wants to transmit a packet</a:t>
            </a:r>
            <a:r>
              <a:rPr lang="en-US" sz="2600" smtClean="0"/>
              <a:t>:</a:t>
            </a:r>
          </a:p>
          <a:p>
            <a:pPr eaLnBrk="1" hangingPunct="1">
              <a:lnSpc>
                <a:spcPct val="70000"/>
              </a:lnSpc>
              <a:buFont typeface="Calibri" pitchFamily="34" charset="0"/>
              <a:buAutoNum type="arabicPeriod"/>
            </a:pPr>
            <a:r>
              <a:rPr lang="en-US" sz="2600" b="1" smtClean="0"/>
              <a:t>picks a random</a:t>
            </a:r>
            <a:r>
              <a:rPr lang="en-US" sz="2600" smtClean="0"/>
              <a:t> number with uniform probability from the contention window</a:t>
            </a:r>
          </a:p>
          <a:p>
            <a:pPr eaLnBrk="1" hangingPunct="1">
              <a:lnSpc>
                <a:spcPct val="70000"/>
              </a:lnSpc>
              <a:buFont typeface="Arial" pitchFamily="34" charset="0"/>
              <a:buNone/>
            </a:pPr>
            <a:r>
              <a:rPr lang="en-US" sz="2600" smtClean="0"/>
              <a:t>        (All slots are equally likely selections)</a:t>
            </a:r>
          </a:p>
          <a:p>
            <a:pPr eaLnBrk="1" hangingPunct="1">
              <a:lnSpc>
                <a:spcPct val="70000"/>
              </a:lnSpc>
              <a:buFont typeface="Calibri" pitchFamily="34" charset="0"/>
              <a:buAutoNum type="arabicPeriod" startAt="2"/>
            </a:pPr>
            <a:r>
              <a:rPr lang="en-US" sz="2600" b="1" smtClean="0"/>
              <a:t>waits for this amount of time before attempting to access the medium</a:t>
            </a:r>
          </a:p>
          <a:p>
            <a:pPr eaLnBrk="1" hangingPunct="1">
              <a:lnSpc>
                <a:spcPct val="70000"/>
              </a:lnSpc>
              <a:buFont typeface="Calibri" pitchFamily="34" charset="0"/>
              <a:buAutoNum type="arabicPeriod" startAt="2"/>
            </a:pPr>
            <a:r>
              <a:rPr lang="en-US" sz="2600" b="1" smtClean="0"/>
              <a:t>freezes the counter when it senses the channel busy</a:t>
            </a:r>
          </a:p>
          <a:p>
            <a:pPr eaLnBrk="1" hangingPunct="1">
              <a:lnSpc>
                <a:spcPct val="70000"/>
              </a:lnSpc>
              <a:buFont typeface="Arial" pitchFamily="34" charset="0"/>
              <a:buNone/>
            </a:pPr>
            <a:endParaRPr lang="en-US" sz="2600" smtClean="0"/>
          </a:p>
          <a:p>
            <a:pPr eaLnBrk="1" hangingPunct="1">
              <a:lnSpc>
                <a:spcPct val="70000"/>
              </a:lnSpc>
            </a:pPr>
            <a:r>
              <a:rPr lang="en-US" sz="2600" smtClean="0"/>
              <a:t>The host that picks the earlier number wins</a:t>
            </a:r>
          </a:p>
          <a:p>
            <a:pPr eaLnBrk="1" hangingPunct="1">
              <a:lnSpc>
                <a:spcPct val="70000"/>
              </a:lnSpc>
            </a:pPr>
            <a:r>
              <a:rPr lang="en-US" sz="2600" smtClean="0"/>
              <a:t>Each time the </a:t>
            </a:r>
            <a:r>
              <a:rPr lang="en-US" sz="2600" b="1" smtClean="0"/>
              <a:t>retry counter increases</a:t>
            </a:r>
            <a:r>
              <a:rPr lang="en-US" sz="2600" smtClean="0"/>
              <a:t>, for a </a:t>
            </a:r>
            <a:r>
              <a:rPr lang="en-US" sz="2600" b="1" i="1" smtClean="0"/>
              <a:t>given host and packet (to be retransmitted),</a:t>
            </a:r>
            <a:r>
              <a:rPr lang="en-US" sz="2600" smtClean="0"/>
              <a:t> the contention window is doubled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7378700" cy="11430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Contention Window Size</a:t>
            </a:r>
          </a:p>
        </p:txBody>
      </p:sp>
      <p:grpSp>
        <p:nvGrpSpPr>
          <p:cNvPr id="41987" name="Group 3"/>
          <p:cNvGrpSpPr>
            <a:grpSpLocks/>
          </p:cNvGrpSpPr>
          <p:nvPr/>
        </p:nvGrpSpPr>
        <p:grpSpPr bwMode="auto">
          <a:xfrm>
            <a:off x="914400" y="1905000"/>
            <a:ext cx="8229600" cy="4024313"/>
            <a:chOff x="0" y="1209"/>
            <a:chExt cx="5184" cy="2535"/>
          </a:xfrm>
        </p:grpSpPr>
        <p:grpSp>
          <p:nvGrpSpPr>
            <p:cNvPr id="41990" name="Group 4"/>
            <p:cNvGrpSpPr>
              <a:grpSpLocks/>
            </p:cNvGrpSpPr>
            <p:nvPr/>
          </p:nvGrpSpPr>
          <p:grpSpPr bwMode="auto">
            <a:xfrm>
              <a:off x="624" y="1209"/>
              <a:ext cx="4560" cy="471"/>
              <a:chOff x="624" y="1209"/>
              <a:chExt cx="4560" cy="471"/>
            </a:xfrm>
          </p:grpSpPr>
          <p:sp>
            <p:nvSpPr>
              <p:cNvPr id="42051" name="Line 5"/>
              <p:cNvSpPr>
                <a:spLocks noChangeShapeType="1"/>
              </p:cNvSpPr>
              <p:nvPr/>
            </p:nvSpPr>
            <p:spPr bwMode="auto">
              <a:xfrm>
                <a:off x="672" y="1680"/>
                <a:ext cx="4512" cy="0"/>
              </a:xfrm>
              <a:prstGeom prst="line">
                <a:avLst/>
              </a:prstGeom>
              <a:noFill/>
              <a:ln w="9525">
                <a:solidFill>
                  <a:schemeClr val="tx1"/>
                </a:solidFill>
                <a:round/>
                <a:headEnd/>
                <a:tailEnd type="arrow" w="med" len="med"/>
              </a:ln>
            </p:spPr>
            <p:txBody>
              <a:bodyPr wrap="none"/>
              <a:lstStyle/>
              <a:p>
                <a:endParaRPr lang="el-GR"/>
              </a:p>
            </p:txBody>
          </p:sp>
          <p:sp>
            <p:nvSpPr>
              <p:cNvPr id="42052" name="Rectangle 6"/>
              <p:cNvSpPr>
                <a:spLocks noChangeArrowheads="1"/>
              </p:cNvSpPr>
              <p:nvPr/>
            </p:nvSpPr>
            <p:spPr bwMode="auto">
              <a:xfrm>
                <a:off x="1392" y="1440"/>
                <a:ext cx="624" cy="240"/>
              </a:xfrm>
              <a:prstGeom prst="rect">
                <a:avLst/>
              </a:prstGeom>
              <a:solidFill>
                <a:srgbClr val="DDDDDD"/>
              </a:solidFill>
              <a:ln w="9525">
                <a:noFill/>
                <a:miter lim="800000"/>
                <a:headEnd/>
                <a:tailEnd/>
              </a:ln>
            </p:spPr>
            <p:txBody>
              <a:bodyPr wrap="none" anchor="ctr"/>
              <a:lstStyle/>
              <a:p>
                <a:endParaRPr lang="el-GR"/>
              </a:p>
            </p:txBody>
          </p:sp>
          <p:sp>
            <p:nvSpPr>
              <p:cNvPr id="42053" name="Rectangle 7"/>
              <p:cNvSpPr>
                <a:spLocks noChangeArrowheads="1"/>
              </p:cNvSpPr>
              <p:nvPr/>
            </p:nvSpPr>
            <p:spPr bwMode="auto">
              <a:xfrm>
                <a:off x="2016" y="1392"/>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54" name="Line 8"/>
              <p:cNvSpPr>
                <a:spLocks noChangeShapeType="1"/>
              </p:cNvSpPr>
              <p:nvPr/>
            </p:nvSpPr>
            <p:spPr bwMode="auto">
              <a:xfrm>
                <a:off x="2160" y="1392"/>
                <a:ext cx="0" cy="288"/>
              </a:xfrm>
              <a:prstGeom prst="line">
                <a:avLst/>
              </a:prstGeom>
              <a:noFill/>
              <a:ln w="9525">
                <a:solidFill>
                  <a:schemeClr val="tx1"/>
                </a:solidFill>
                <a:round/>
                <a:headEnd/>
                <a:tailEnd/>
              </a:ln>
            </p:spPr>
            <p:txBody>
              <a:bodyPr wrap="none"/>
              <a:lstStyle/>
              <a:p>
                <a:endParaRPr lang="el-GR"/>
              </a:p>
            </p:txBody>
          </p:sp>
          <p:sp>
            <p:nvSpPr>
              <p:cNvPr id="42055" name="Line 9"/>
              <p:cNvSpPr>
                <a:spLocks noChangeShapeType="1"/>
              </p:cNvSpPr>
              <p:nvPr/>
            </p:nvSpPr>
            <p:spPr bwMode="auto">
              <a:xfrm>
                <a:off x="2064" y="1392"/>
                <a:ext cx="0" cy="288"/>
              </a:xfrm>
              <a:prstGeom prst="line">
                <a:avLst/>
              </a:prstGeom>
              <a:noFill/>
              <a:ln w="9525">
                <a:solidFill>
                  <a:schemeClr val="tx1"/>
                </a:solidFill>
                <a:round/>
                <a:headEnd/>
                <a:tailEnd/>
              </a:ln>
            </p:spPr>
            <p:txBody>
              <a:bodyPr wrap="none"/>
              <a:lstStyle/>
              <a:p>
                <a:endParaRPr lang="el-GR"/>
              </a:p>
            </p:txBody>
          </p:sp>
          <p:sp>
            <p:nvSpPr>
              <p:cNvPr id="42056" name="Line 10"/>
              <p:cNvSpPr>
                <a:spLocks noChangeShapeType="1"/>
              </p:cNvSpPr>
              <p:nvPr/>
            </p:nvSpPr>
            <p:spPr bwMode="auto">
              <a:xfrm>
                <a:off x="2016" y="1392"/>
                <a:ext cx="0" cy="288"/>
              </a:xfrm>
              <a:prstGeom prst="line">
                <a:avLst/>
              </a:prstGeom>
              <a:noFill/>
              <a:ln w="9525">
                <a:solidFill>
                  <a:schemeClr val="tx1"/>
                </a:solidFill>
                <a:round/>
                <a:headEnd/>
                <a:tailEnd/>
              </a:ln>
            </p:spPr>
            <p:txBody>
              <a:bodyPr wrap="none"/>
              <a:lstStyle/>
              <a:p>
                <a:endParaRPr lang="el-GR"/>
              </a:p>
            </p:txBody>
          </p:sp>
          <p:sp>
            <p:nvSpPr>
              <p:cNvPr id="42057" name="Line 11"/>
              <p:cNvSpPr>
                <a:spLocks noChangeShapeType="1"/>
              </p:cNvSpPr>
              <p:nvPr/>
            </p:nvSpPr>
            <p:spPr bwMode="auto">
              <a:xfrm>
                <a:off x="2112" y="1392"/>
                <a:ext cx="0" cy="288"/>
              </a:xfrm>
              <a:prstGeom prst="line">
                <a:avLst/>
              </a:prstGeom>
              <a:noFill/>
              <a:ln w="9525">
                <a:solidFill>
                  <a:schemeClr val="tx1"/>
                </a:solidFill>
                <a:round/>
                <a:headEnd/>
                <a:tailEnd/>
              </a:ln>
            </p:spPr>
            <p:txBody>
              <a:bodyPr wrap="none"/>
              <a:lstStyle/>
              <a:p>
                <a:endParaRPr lang="el-GR"/>
              </a:p>
            </p:txBody>
          </p:sp>
          <p:sp>
            <p:nvSpPr>
              <p:cNvPr id="42058" name="Line 12"/>
              <p:cNvSpPr>
                <a:spLocks noChangeShapeType="1"/>
              </p:cNvSpPr>
              <p:nvPr/>
            </p:nvSpPr>
            <p:spPr bwMode="auto">
              <a:xfrm>
                <a:off x="2832" y="1392"/>
                <a:ext cx="0" cy="288"/>
              </a:xfrm>
              <a:prstGeom prst="line">
                <a:avLst/>
              </a:prstGeom>
              <a:noFill/>
              <a:ln w="9525">
                <a:solidFill>
                  <a:schemeClr val="tx1"/>
                </a:solidFill>
                <a:round/>
                <a:headEnd/>
                <a:tailEnd/>
              </a:ln>
            </p:spPr>
            <p:txBody>
              <a:bodyPr wrap="none"/>
              <a:lstStyle/>
              <a:p>
                <a:endParaRPr lang="el-GR"/>
              </a:p>
            </p:txBody>
          </p:sp>
          <p:sp>
            <p:nvSpPr>
              <p:cNvPr id="42059" name="Line 13"/>
              <p:cNvSpPr>
                <a:spLocks noChangeShapeType="1"/>
              </p:cNvSpPr>
              <p:nvPr/>
            </p:nvSpPr>
            <p:spPr bwMode="auto">
              <a:xfrm>
                <a:off x="2736" y="1392"/>
                <a:ext cx="0" cy="288"/>
              </a:xfrm>
              <a:prstGeom prst="line">
                <a:avLst/>
              </a:prstGeom>
              <a:noFill/>
              <a:ln w="9525">
                <a:solidFill>
                  <a:schemeClr val="tx1"/>
                </a:solidFill>
                <a:round/>
                <a:headEnd/>
                <a:tailEnd/>
              </a:ln>
            </p:spPr>
            <p:txBody>
              <a:bodyPr wrap="none"/>
              <a:lstStyle/>
              <a:p>
                <a:endParaRPr lang="el-GR"/>
              </a:p>
            </p:txBody>
          </p:sp>
          <p:sp>
            <p:nvSpPr>
              <p:cNvPr id="42060" name="Line 14"/>
              <p:cNvSpPr>
                <a:spLocks noChangeShapeType="1"/>
              </p:cNvSpPr>
              <p:nvPr/>
            </p:nvSpPr>
            <p:spPr bwMode="auto">
              <a:xfrm>
                <a:off x="2784" y="1392"/>
                <a:ext cx="0" cy="288"/>
              </a:xfrm>
              <a:prstGeom prst="line">
                <a:avLst/>
              </a:prstGeom>
              <a:noFill/>
              <a:ln w="9525">
                <a:solidFill>
                  <a:schemeClr val="tx1"/>
                </a:solidFill>
                <a:round/>
                <a:headEnd/>
                <a:tailEnd/>
              </a:ln>
            </p:spPr>
            <p:txBody>
              <a:bodyPr wrap="none"/>
              <a:lstStyle/>
              <a:p>
                <a:endParaRPr lang="el-GR"/>
              </a:p>
            </p:txBody>
          </p:sp>
          <p:sp>
            <p:nvSpPr>
              <p:cNvPr id="42061" name="Line 15"/>
              <p:cNvSpPr>
                <a:spLocks noChangeShapeType="1"/>
              </p:cNvSpPr>
              <p:nvPr/>
            </p:nvSpPr>
            <p:spPr bwMode="auto">
              <a:xfrm>
                <a:off x="1440" y="1536"/>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62" name="Text Box 16"/>
              <p:cNvSpPr txBox="1">
                <a:spLocks noChangeArrowheads="1"/>
              </p:cNvSpPr>
              <p:nvPr/>
            </p:nvSpPr>
            <p:spPr bwMode="auto">
              <a:xfrm>
                <a:off x="1430" y="1226"/>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63" name="Rectangle 17"/>
              <p:cNvSpPr>
                <a:spLocks noChangeArrowheads="1"/>
              </p:cNvSpPr>
              <p:nvPr/>
            </p:nvSpPr>
            <p:spPr bwMode="auto">
              <a:xfrm>
                <a:off x="624" y="1248"/>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64" name="Text Box 18"/>
              <p:cNvSpPr txBox="1">
                <a:spLocks noChangeArrowheads="1"/>
              </p:cNvSpPr>
              <p:nvPr/>
            </p:nvSpPr>
            <p:spPr bwMode="auto">
              <a:xfrm>
                <a:off x="2102" y="1209"/>
                <a:ext cx="608" cy="250"/>
              </a:xfrm>
              <a:prstGeom prst="rect">
                <a:avLst/>
              </a:prstGeom>
              <a:noFill/>
              <a:ln w="9525">
                <a:noFill/>
                <a:miter lim="800000"/>
                <a:headEnd/>
                <a:tailEnd/>
              </a:ln>
            </p:spPr>
            <p:txBody>
              <a:bodyPr wrap="none">
                <a:spAutoFit/>
              </a:bodyPr>
              <a:lstStyle/>
              <a:p>
                <a:r>
                  <a:rPr lang="en-US" sz="2000">
                    <a:latin typeface="Times New Roman" pitchFamily="18" charset="0"/>
                  </a:rPr>
                  <a:t>31 slots</a:t>
                </a:r>
              </a:p>
            </p:txBody>
          </p:sp>
        </p:grpSp>
        <p:sp>
          <p:nvSpPr>
            <p:cNvPr id="41991" name="Text Box 19"/>
            <p:cNvSpPr txBox="1">
              <a:spLocks noChangeArrowheads="1"/>
            </p:cNvSpPr>
            <p:nvPr/>
          </p:nvSpPr>
          <p:spPr bwMode="auto">
            <a:xfrm>
              <a:off x="0" y="1248"/>
              <a:ext cx="588" cy="404"/>
            </a:xfrm>
            <a:prstGeom prst="rect">
              <a:avLst/>
            </a:prstGeom>
            <a:noFill/>
            <a:ln w="9525">
              <a:noFill/>
              <a:miter lim="800000"/>
              <a:headEnd/>
              <a:tailEnd/>
            </a:ln>
          </p:spPr>
          <p:txBody>
            <a:bodyPr wrap="none">
              <a:spAutoFit/>
            </a:bodyPr>
            <a:lstStyle/>
            <a:p>
              <a:r>
                <a:rPr lang="en-US">
                  <a:latin typeface="Times New Roman" pitchFamily="18" charset="0"/>
                </a:rPr>
                <a:t>Initial</a:t>
              </a:r>
            </a:p>
            <a:p>
              <a:r>
                <a:rPr lang="en-US">
                  <a:latin typeface="Times New Roman" pitchFamily="18" charset="0"/>
                </a:rPr>
                <a:t>Attempt</a:t>
              </a:r>
            </a:p>
          </p:txBody>
        </p:sp>
        <p:sp>
          <p:nvSpPr>
            <p:cNvPr id="41992" name="Line 20"/>
            <p:cNvSpPr>
              <a:spLocks noChangeShapeType="1"/>
            </p:cNvSpPr>
            <p:nvPr/>
          </p:nvSpPr>
          <p:spPr bwMode="auto">
            <a:xfrm>
              <a:off x="672" y="2343"/>
              <a:ext cx="4512" cy="0"/>
            </a:xfrm>
            <a:prstGeom prst="line">
              <a:avLst/>
            </a:prstGeom>
            <a:noFill/>
            <a:ln w="9525">
              <a:solidFill>
                <a:schemeClr val="tx1"/>
              </a:solidFill>
              <a:round/>
              <a:headEnd/>
              <a:tailEnd type="arrow" w="med" len="med"/>
            </a:ln>
          </p:spPr>
          <p:txBody>
            <a:bodyPr wrap="none"/>
            <a:lstStyle/>
            <a:p>
              <a:endParaRPr lang="el-GR"/>
            </a:p>
          </p:txBody>
        </p:sp>
        <p:sp>
          <p:nvSpPr>
            <p:cNvPr id="41993" name="Rectangle 21"/>
            <p:cNvSpPr>
              <a:spLocks noChangeArrowheads="1"/>
            </p:cNvSpPr>
            <p:nvPr/>
          </p:nvSpPr>
          <p:spPr bwMode="auto">
            <a:xfrm>
              <a:off x="1392" y="2103"/>
              <a:ext cx="624" cy="240"/>
            </a:xfrm>
            <a:prstGeom prst="rect">
              <a:avLst/>
            </a:prstGeom>
            <a:solidFill>
              <a:srgbClr val="DDDDDD"/>
            </a:solidFill>
            <a:ln w="9525">
              <a:noFill/>
              <a:miter lim="800000"/>
              <a:headEnd/>
              <a:tailEnd/>
            </a:ln>
          </p:spPr>
          <p:txBody>
            <a:bodyPr wrap="none" anchor="ctr"/>
            <a:lstStyle/>
            <a:p>
              <a:endParaRPr lang="el-GR"/>
            </a:p>
          </p:txBody>
        </p:sp>
        <p:sp>
          <p:nvSpPr>
            <p:cNvPr id="41994" name="Rectangle 22"/>
            <p:cNvSpPr>
              <a:spLocks noChangeArrowheads="1"/>
            </p:cNvSpPr>
            <p:nvPr/>
          </p:nvSpPr>
          <p:spPr bwMode="auto">
            <a:xfrm>
              <a:off x="2016" y="2055"/>
              <a:ext cx="158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1995" name="Line 23"/>
            <p:cNvSpPr>
              <a:spLocks noChangeShapeType="1"/>
            </p:cNvSpPr>
            <p:nvPr/>
          </p:nvSpPr>
          <p:spPr bwMode="auto">
            <a:xfrm>
              <a:off x="2160" y="2055"/>
              <a:ext cx="0" cy="288"/>
            </a:xfrm>
            <a:prstGeom prst="line">
              <a:avLst/>
            </a:prstGeom>
            <a:noFill/>
            <a:ln w="9525">
              <a:solidFill>
                <a:schemeClr val="tx1"/>
              </a:solidFill>
              <a:round/>
              <a:headEnd/>
              <a:tailEnd/>
            </a:ln>
          </p:spPr>
          <p:txBody>
            <a:bodyPr wrap="none"/>
            <a:lstStyle/>
            <a:p>
              <a:endParaRPr lang="el-GR"/>
            </a:p>
          </p:txBody>
        </p:sp>
        <p:sp>
          <p:nvSpPr>
            <p:cNvPr id="41996" name="Line 24"/>
            <p:cNvSpPr>
              <a:spLocks noChangeShapeType="1"/>
            </p:cNvSpPr>
            <p:nvPr/>
          </p:nvSpPr>
          <p:spPr bwMode="auto">
            <a:xfrm>
              <a:off x="2064" y="2055"/>
              <a:ext cx="0" cy="288"/>
            </a:xfrm>
            <a:prstGeom prst="line">
              <a:avLst/>
            </a:prstGeom>
            <a:noFill/>
            <a:ln w="9525">
              <a:solidFill>
                <a:schemeClr val="tx1"/>
              </a:solidFill>
              <a:round/>
              <a:headEnd/>
              <a:tailEnd/>
            </a:ln>
          </p:spPr>
          <p:txBody>
            <a:bodyPr wrap="none"/>
            <a:lstStyle/>
            <a:p>
              <a:endParaRPr lang="el-GR"/>
            </a:p>
          </p:txBody>
        </p:sp>
        <p:sp>
          <p:nvSpPr>
            <p:cNvPr id="41997" name="Line 25"/>
            <p:cNvSpPr>
              <a:spLocks noChangeShapeType="1"/>
            </p:cNvSpPr>
            <p:nvPr/>
          </p:nvSpPr>
          <p:spPr bwMode="auto">
            <a:xfrm>
              <a:off x="2016" y="2055"/>
              <a:ext cx="0" cy="288"/>
            </a:xfrm>
            <a:prstGeom prst="line">
              <a:avLst/>
            </a:prstGeom>
            <a:noFill/>
            <a:ln w="9525">
              <a:solidFill>
                <a:schemeClr val="tx1"/>
              </a:solidFill>
              <a:round/>
              <a:headEnd/>
              <a:tailEnd/>
            </a:ln>
          </p:spPr>
          <p:txBody>
            <a:bodyPr wrap="none"/>
            <a:lstStyle/>
            <a:p>
              <a:endParaRPr lang="el-GR"/>
            </a:p>
          </p:txBody>
        </p:sp>
        <p:sp>
          <p:nvSpPr>
            <p:cNvPr id="41998" name="Line 26"/>
            <p:cNvSpPr>
              <a:spLocks noChangeShapeType="1"/>
            </p:cNvSpPr>
            <p:nvPr/>
          </p:nvSpPr>
          <p:spPr bwMode="auto">
            <a:xfrm>
              <a:off x="2112" y="2055"/>
              <a:ext cx="0" cy="288"/>
            </a:xfrm>
            <a:prstGeom prst="line">
              <a:avLst/>
            </a:prstGeom>
            <a:noFill/>
            <a:ln w="9525">
              <a:solidFill>
                <a:schemeClr val="tx1"/>
              </a:solidFill>
              <a:round/>
              <a:headEnd/>
              <a:tailEnd/>
            </a:ln>
          </p:spPr>
          <p:txBody>
            <a:bodyPr wrap="none"/>
            <a:lstStyle/>
            <a:p>
              <a:endParaRPr lang="el-GR"/>
            </a:p>
          </p:txBody>
        </p:sp>
        <p:sp>
          <p:nvSpPr>
            <p:cNvPr id="41999" name="Line 27"/>
            <p:cNvSpPr>
              <a:spLocks noChangeShapeType="1"/>
            </p:cNvSpPr>
            <p:nvPr/>
          </p:nvSpPr>
          <p:spPr bwMode="auto">
            <a:xfrm>
              <a:off x="1440" y="219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0" name="Text Box 28"/>
            <p:cNvSpPr txBox="1">
              <a:spLocks noChangeArrowheads="1"/>
            </p:cNvSpPr>
            <p:nvPr/>
          </p:nvSpPr>
          <p:spPr bwMode="auto">
            <a:xfrm>
              <a:off x="1430" y="188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1" name="Rectangle 29"/>
            <p:cNvSpPr>
              <a:spLocks noChangeArrowheads="1"/>
            </p:cNvSpPr>
            <p:nvPr/>
          </p:nvSpPr>
          <p:spPr bwMode="auto">
            <a:xfrm>
              <a:off x="624" y="191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2" name="Text Box 30"/>
            <p:cNvSpPr txBox="1">
              <a:spLocks noChangeArrowheads="1"/>
            </p:cNvSpPr>
            <p:nvPr/>
          </p:nvSpPr>
          <p:spPr bwMode="auto">
            <a:xfrm>
              <a:off x="2102" y="1872"/>
              <a:ext cx="608" cy="250"/>
            </a:xfrm>
            <a:prstGeom prst="rect">
              <a:avLst/>
            </a:prstGeom>
            <a:noFill/>
            <a:ln w="9525">
              <a:noFill/>
              <a:miter lim="800000"/>
              <a:headEnd/>
              <a:tailEnd/>
            </a:ln>
          </p:spPr>
          <p:txBody>
            <a:bodyPr wrap="none">
              <a:spAutoFit/>
            </a:bodyPr>
            <a:lstStyle/>
            <a:p>
              <a:r>
                <a:rPr lang="en-US" sz="2000">
                  <a:latin typeface="Times New Roman" pitchFamily="18" charset="0"/>
                </a:rPr>
                <a:t>63 slots</a:t>
              </a:r>
            </a:p>
          </p:txBody>
        </p:sp>
        <p:sp>
          <p:nvSpPr>
            <p:cNvPr id="42003" name="Line 31"/>
            <p:cNvSpPr>
              <a:spLocks noChangeShapeType="1"/>
            </p:cNvSpPr>
            <p:nvPr/>
          </p:nvSpPr>
          <p:spPr bwMode="auto">
            <a:xfrm>
              <a:off x="672" y="3072"/>
              <a:ext cx="4512" cy="0"/>
            </a:xfrm>
            <a:prstGeom prst="line">
              <a:avLst/>
            </a:prstGeom>
            <a:noFill/>
            <a:ln w="9525">
              <a:solidFill>
                <a:schemeClr val="tx1"/>
              </a:solidFill>
              <a:round/>
              <a:headEnd/>
              <a:tailEnd type="arrow" w="med" len="med"/>
            </a:ln>
          </p:spPr>
          <p:txBody>
            <a:bodyPr wrap="none"/>
            <a:lstStyle/>
            <a:p>
              <a:endParaRPr lang="el-GR"/>
            </a:p>
          </p:txBody>
        </p:sp>
        <p:sp>
          <p:nvSpPr>
            <p:cNvPr id="42004" name="Rectangle 32"/>
            <p:cNvSpPr>
              <a:spLocks noChangeArrowheads="1"/>
            </p:cNvSpPr>
            <p:nvPr/>
          </p:nvSpPr>
          <p:spPr bwMode="auto">
            <a:xfrm>
              <a:off x="1392" y="2823"/>
              <a:ext cx="624" cy="240"/>
            </a:xfrm>
            <a:prstGeom prst="rect">
              <a:avLst/>
            </a:prstGeom>
            <a:solidFill>
              <a:srgbClr val="DDDDDD"/>
            </a:solidFill>
            <a:ln w="9525">
              <a:noFill/>
              <a:miter lim="800000"/>
              <a:headEnd/>
              <a:tailEnd/>
            </a:ln>
          </p:spPr>
          <p:txBody>
            <a:bodyPr wrap="none" anchor="ctr"/>
            <a:lstStyle/>
            <a:p>
              <a:endParaRPr lang="el-GR"/>
            </a:p>
          </p:txBody>
        </p:sp>
        <p:grpSp>
          <p:nvGrpSpPr>
            <p:cNvPr id="42005" name="Group 33"/>
            <p:cNvGrpSpPr>
              <a:grpSpLocks/>
            </p:cNvGrpSpPr>
            <p:nvPr/>
          </p:nvGrpSpPr>
          <p:grpSpPr bwMode="auto">
            <a:xfrm>
              <a:off x="2016" y="2784"/>
              <a:ext cx="864" cy="288"/>
              <a:chOff x="2016" y="2775"/>
              <a:chExt cx="864" cy="288"/>
            </a:xfrm>
          </p:grpSpPr>
          <p:sp>
            <p:nvSpPr>
              <p:cNvPr id="42043" name="Rectangle 34"/>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44" name="Line 35"/>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45" name="Line 36"/>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46" name="Line 37"/>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47" name="Line 38"/>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8" name="Line 39"/>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9" name="Line 40"/>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50" name="Line 41"/>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06" name="Line 42"/>
            <p:cNvSpPr>
              <a:spLocks noChangeShapeType="1"/>
            </p:cNvSpPr>
            <p:nvPr/>
          </p:nvSpPr>
          <p:spPr bwMode="auto">
            <a:xfrm>
              <a:off x="1440" y="291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7" name="Text Box 43"/>
            <p:cNvSpPr txBox="1">
              <a:spLocks noChangeArrowheads="1"/>
            </p:cNvSpPr>
            <p:nvPr/>
          </p:nvSpPr>
          <p:spPr bwMode="auto">
            <a:xfrm>
              <a:off x="1430" y="260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8" name="Rectangle 44"/>
            <p:cNvSpPr>
              <a:spLocks noChangeArrowheads="1"/>
            </p:cNvSpPr>
            <p:nvPr/>
          </p:nvSpPr>
          <p:spPr bwMode="auto">
            <a:xfrm>
              <a:off x="624" y="263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9" name="Text Box 45"/>
            <p:cNvSpPr txBox="1">
              <a:spLocks noChangeArrowheads="1"/>
            </p:cNvSpPr>
            <p:nvPr/>
          </p:nvSpPr>
          <p:spPr bwMode="auto">
            <a:xfrm>
              <a:off x="2352" y="2544"/>
              <a:ext cx="688" cy="250"/>
            </a:xfrm>
            <a:prstGeom prst="rect">
              <a:avLst/>
            </a:prstGeom>
            <a:noFill/>
            <a:ln w="9525">
              <a:noFill/>
              <a:miter lim="800000"/>
              <a:headEnd/>
              <a:tailEnd/>
            </a:ln>
          </p:spPr>
          <p:txBody>
            <a:bodyPr wrap="none">
              <a:spAutoFit/>
            </a:bodyPr>
            <a:lstStyle/>
            <a:p>
              <a:r>
                <a:rPr lang="en-US" sz="2000">
                  <a:latin typeface="Times New Roman" pitchFamily="18" charset="0"/>
                </a:rPr>
                <a:t>127 slots</a:t>
              </a:r>
            </a:p>
          </p:txBody>
        </p:sp>
        <p:sp>
          <p:nvSpPr>
            <p:cNvPr id="42010" name="Text Box 46"/>
            <p:cNvSpPr txBox="1">
              <a:spLocks noChangeArrowheads="1"/>
            </p:cNvSpPr>
            <p:nvPr/>
          </p:nvSpPr>
          <p:spPr bwMode="auto">
            <a:xfrm>
              <a:off x="0" y="1680"/>
              <a:ext cx="1200" cy="231"/>
            </a:xfrm>
            <a:prstGeom prst="rect">
              <a:avLst/>
            </a:prstGeom>
            <a:noFill/>
            <a:ln w="9525">
              <a:noFill/>
              <a:miter lim="800000"/>
              <a:headEnd/>
              <a:tailEnd/>
            </a:ln>
          </p:spPr>
          <p:txBody>
            <a:bodyPr>
              <a:spAutoFit/>
            </a:bodyPr>
            <a:lstStyle/>
            <a:p>
              <a:r>
                <a:rPr lang="en-US">
                  <a:latin typeface="Times New Roman" pitchFamily="18" charset="0"/>
                </a:rPr>
                <a:t>1</a:t>
              </a:r>
              <a:r>
                <a:rPr lang="en-US" baseline="30000">
                  <a:latin typeface="Times New Roman" pitchFamily="18" charset="0"/>
                </a:rPr>
                <a:t>st</a:t>
              </a:r>
              <a:r>
                <a:rPr lang="en-US">
                  <a:latin typeface="Times New Roman" pitchFamily="18" charset="0"/>
                </a:rPr>
                <a:t> retransmission</a:t>
              </a:r>
            </a:p>
          </p:txBody>
        </p:sp>
        <p:sp>
          <p:nvSpPr>
            <p:cNvPr id="42011" name="Text Box 47"/>
            <p:cNvSpPr txBox="1">
              <a:spLocks noChangeArrowheads="1"/>
            </p:cNvSpPr>
            <p:nvPr/>
          </p:nvSpPr>
          <p:spPr bwMode="auto">
            <a:xfrm>
              <a:off x="0" y="2400"/>
              <a:ext cx="1160" cy="231"/>
            </a:xfrm>
            <a:prstGeom prst="rect">
              <a:avLst/>
            </a:prstGeom>
            <a:noFill/>
            <a:ln w="9525">
              <a:noFill/>
              <a:miter lim="800000"/>
              <a:headEnd/>
              <a:tailEnd/>
            </a:ln>
          </p:spPr>
          <p:txBody>
            <a:bodyPr wrap="none">
              <a:spAutoFit/>
            </a:bodyPr>
            <a:lstStyle/>
            <a:p>
              <a:r>
                <a:rPr lang="en-US">
                  <a:latin typeface="Times New Roman" pitchFamily="18" charset="0"/>
                </a:rPr>
                <a:t>2</a:t>
              </a:r>
              <a:r>
                <a:rPr lang="en-US" baseline="30000">
                  <a:latin typeface="Times New Roman" pitchFamily="18" charset="0"/>
                </a:rPr>
                <a:t>nd</a:t>
              </a:r>
              <a:r>
                <a:rPr lang="en-US">
                  <a:latin typeface="Times New Roman" pitchFamily="18" charset="0"/>
                </a:rPr>
                <a:t> retransmission</a:t>
              </a:r>
            </a:p>
          </p:txBody>
        </p:sp>
        <p:sp>
          <p:nvSpPr>
            <p:cNvPr id="42012" name="Rectangle 48"/>
            <p:cNvSpPr>
              <a:spLocks noChangeArrowheads="1"/>
            </p:cNvSpPr>
            <p:nvPr/>
          </p:nvSpPr>
          <p:spPr bwMode="auto">
            <a:xfrm>
              <a:off x="2880"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3" name="Line 49"/>
            <p:cNvSpPr>
              <a:spLocks noChangeShapeType="1"/>
            </p:cNvSpPr>
            <p:nvPr/>
          </p:nvSpPr>
          <p:spPr bwMode="auto">
            <a:xfrm>
              <a:off x="3024" y="2784"/>
              <a:ext cx="0" cy="288"/>
            </a:xfrm>
            <a:prstGeom prst="line">
              <a:avLst/>
            </a:prstGeom>
            <a:noFill/>
            <a:ln w="9525">
              <a:solidFill>
                <a:schemeClr val="tx1"/>
              </a:solidFill>
              <a:round/>
              <a:headEnd/>
              <a:tailEnd/>
            </a:ln>
          </p:spPr>
          <p:txBody>
            <a:bodyPr wrap="none"/>
            <a:lstStyle/>
            <a:p>
              <a:endParaRPr lang="el-GR"/>
            </a:p>
          </p:txBody>
        </p:sp>
        <p:sp>
          <p:nvSpPr>
            <p:cNvPr id="42014" name="Line 50"/>
            <p:cNvSpPr>
              <a:spLocks noChangeShapeType="1"/>
            </p:cNvSpPr>
            <p:nvPr/>
          </p:nvSpPr>
          <p:spPr bwMode="auto">
            <a:xfrm>
              <a:off x="2928" y="2784"/>
              <a:ext cx="0" cy="288"/>
            </a:xfrm>
            <a:prstGeom prst="line">
              <a:avLst/>
            </a:prstGeom>
            <a:noFill/>
            <a:ln w="9525">
              <a:solidFill>
                <a:schemeClr val="tx1"/>
              </a:solidFill>
              <a:round/>
              <a:headEnd/>
              <a:tailEnd/>
            </a:ln>
          </p:spPr>
          <p:txBody>
            <a:bodyPr wrap="none"/>
            <a:lstStyle/>
            <a:p>
              <a:endParaRPr lang="el-GR"/>
            </a:p>
          </p:txBody>
        </p:sp>
        <p:sp>
          <p:nvSpPr>
            <p:cNvPr id="42015" name="Line 51"/>
            <p:cNvSpPr>
              <a:spLocks noChangeShapeType="1"/>
            </p:cNvSpPr>
            <p:nvPr/>
          </p:nvSpPr>
          <p:spPr bwMode="auto">
            <a:xfrm>
              <a:off x="2880" y="2784"/>
              <a:ext cx="0" cy="288"/>
            </a:xfrm>
            <a:prstGeom prst="line">
              <a:avLst/>
            </a:prstGeom>
            <a:noFill/>
            <a:ln w="9525">
              <a:solidFill>
                <a:schemeClr val="tx1"/>
              </a:solidFill>
              <a:round/>
              <a:headEnd/>
              <a:tailEnd/>
            </a:ln>
          </p:spPr>
          <p:txBody>
            <a:bodyPr wrap="none"/>
            <a:lstStyle/>
            <a:p>
              <a:endParaRPr lang="el-GR"/>
            </a:p>
          </p:txBody>
        </p:sp>
        <p:sp>
          <p:nvSpPr>
            <p:cNvPr id="42016" name="Line 52"/>
            <p:cNvSpPr>
              <a:spLocks noChangeShapeType="1"/>
            </p:cNvSpPr>
            <p:nvPr/>
          </p:nvSpPr>
          <p:spPr bwMode="auto">
            <a:xfrm>
              <a:off x="3696" y="2784"/>
              <a:ext cx="0" cy="288"/>
            </a:xfrm>
            <a:prstGeom prst="line">
              <a:avLst/>
            </a:prstGeom>
            <a:noFill/>
            <a:ln w="9525">
              <a:solidFill>
                <a:schemeClr val="tx1"/>
              </a:solidFill>
              <a:round/>
              <a:headEnd/>
              <a:tailEnd/>
            </a:ln>
          </p:spPr>
          <p:txBody>
            <a:bodyPr wrap="none"/>
            <a:lstStyle/>
            <a:p>
              <a:endParaRPr lang="el-GR"/>
            </a:p>
          </p:txBody>
        </p:sp>
        <p:sp>
          <p:nvSpPr>
            <p:cNvPr id="42017" name="Rectangle 53"/>
            <p:cNvSpPr>
              <a:spLocks noChangeArrowheads="1"/>
            </p:cNvSpPr>
            <p:nvPr/>
          </p:nvSpPr>
          <p:spPr bwMode="auto">
            <a:xfrm>
              <a:off x="3696"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8" name="Line 54"/>
            <p:cNvSpPr>
              <a:spLocks noChangeShapeType="1"/>
            </p:cNvSpPr>
            <p:nvPr/>
          </p:nvSpPr>
          <p:spPr bwMode="auto">
            <a:xfrm>
              <a:off x="3600" y="2064"/>
              <a:ext cx="0" cy="288"/>
            </a:xfrm>
            <a:prstGeom prst="line">
              <a:avLst/>
            </a:prstGeom>
            <a:noFill/>
            <a:ln w="9525">
              <a:solidFill>
                <a:schemeClr val="tx1"/>
              </a:solidFill>
              <a:round/>
              <a:headEnd/>
              <a:tailEnd/>
            </a:ln>
          </p:spPr>
          <p:txBody>
            <a:bodyPr wrap="none"/>
            <a:lstStyle/>
            <a:p>
              <a:endParaRPr lang="el-GR"/>
            </a:p>
          </p:txBody>
        </p:sp>
        <p:sp>
          <p:nvSpPr>
            <p:cNvPr id="42019" name="Line 55"/>
            <p:cNvSpPr>
              <a:spLocks noChangeShapeType="1"/>
            </p:cNvSpPr>
            <p:nvPr/>
          </p:nvSpPr>
          <p:spPr bwMode="auto">
            <a:xfrm>
              <a:off x="3504" y="2064"/>
              <a:ext cx="0" cy="288"/>
            </a:xfrm>
            <a:prstGeom prst="line">
              <a:avLst/>
            </a:prstGeom>
            <a:noFill/>
            <a:ln w="9525">
              <a:solidFill>
                <a:schemeClr val="tx1"/>
              </a:solidFill>
              <a:round/>
              <a:headEnd/>
              <a:tailEnd/>
            </a:ln>
          </p:spPr>
          <p:txBody>
            <a:bodyPr wrap="none"/>
            <a:lstStyle/>
            <a:p>
              <a:endParaRPr lang="el-GR"/>
            </a:p>
          </p:txBody>
        </p:sp>
        <p:sp>
          <p:nvSpPr>
            <p:cNvPr id="42020" name="Line 56"/>
            <p:cNvSpPr>
              <a:spLocks noChangeShapeType="1"/>
            </p:cNvSpPr>
            <p:nvPr/>
          </p:nvSpPr>
          <p:spPr bwMode="auto">
            <a:xfrm>
              <a:off x="3552" y="2064"/>
              <a:ext cx="0" cy="288"/>
            </a:xfrm>
            <a:prstGeom prst="line">
              <a:avLst/>
            </a:prstGeom>
            <a:noFill/>
            <a:ln w="9525">
              <a:solidFill>
                <a:schemeClr val="tx1"/>
              </a:solidFill>
              <a:round/>
              <a:headEnd/>
              <a:tailEnd/>
            </a:ln>
          </p:spPr>
          <p:txBody>
            <a:bodyPr wrap="none"/>
            <a:lstStyle/>
            <a:p>
              <a:endParaRPr lang="el-GR"/>
            </a:p>
          </p:txBody>
        </p:sp>
        <p:sp>
          <p:nvSpPr>
            <p:cNvPr id="42021" name="Line 57"/>
            <p:cNvSpPr>
              <a:spLocks noChangeShapeType="1"/>
            </p:cNvSpPr>
            <p:nvPr/>
          </p:nvSpPr>
          <p:spPr bwMode="auto">
            <a:xfrm>
              <a:off x="528" y="3744"/>
              <a:ext cx="4512" cy="0"/>
            </a:xfrm>
            <a:prstGeom prst="line">
              <a:avLst/>
            </a:prstGeom>
            <a:noFill/>
            <a:ln w="9525">
              <a:solidFill>
                <a:schemeClr val="tx1"/>
              </a:solidFill>
              <a:round/>
              <a:headEnd/>
              <a:tailEnd type="arrow" w="med" len="med"/>
            </a:ln>
          </p:spPr>
          <p:txBody>
            <a:bodyPr wrap="none"/>
            <a:lstStyle/>
            <a:p>
              <a:endParaRPr lang="el-GR"/>
            </a:p>
          </p:txBody>
        </p:sp>
        <p:sp>
          <p:nvSpPr>
            <p:cNvPr id="42022" name="Rectangle 58"/>
            <p:cNvSpPr>
              <a:spLocks noChangeArrowheads="1"/>
            </p:cNvSpPr>
            <p:nvPr/>
          </p:nvSpPr>
          <p:spPr bwMode="auto">
            <a:xfrm>
              <a:off x="1248" y="3495"/>
              <a:ext cx="624" cy="240"/>
            </a:xfrm>
            <a:prstGeom prst="rect">
              <a:avLst/>
            </a:prstGeom>
            <a:solidFill>
              <a:srgbClr val="DDDDDD"/>
            </a:solidFill>
            <a:ln w="9525">
              <a:noFill/>
              <a:miter lim="800000"/>
              <a:headEnd/>
              <a:tailEnd/>
            </a:ln>
          </p:spPr>
          <p:txBody>
            <a:bodyPr wrap="none" anchor="ctr"/>
            <a:lstStyle/>
            <a:p>
              <a:endParaRPr lang="el-GR"/>
            </a:p>
          </p:txBody>
        </p:sp>
        <p:grpSp>
          <p:nvGrpSpPr>
            <p:cNvPr id="42023" name="Group 59"/>
            <p:cNvGrpSpPr>
              <a:grpSpLocks/>
            </p:cNvGrpSpPr>
            <p:nvPr/>
          </p:nvGrpSpPr>
          <p:grpSpPr bwMode="auto">
            <a:xfrm>
              <a:off x="1872" y="3456"/>
              <a:ext cx="864" cy="288"/>
              <a:chOff x="2016" y="2775"/>
              <a:chExt cx="864" cy="288"/>
            </a:xfrm>
          </p:grpSpPr>
          <p:sp>
            <p:nvSpPr>
              <p:cNvPr id="42035" name="Rectangle 60"/>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6" name="Line 61"/>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37" name="Line 62"/>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38" name="Line 63"/>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39" name="Line 64"/>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0" name="Line 65"/>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1" name="Line 66"/>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42" name="Line 67"/>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24" name="Line 68"/>
            <p:cNvSpPr>
              <a:spLocks noChangeShapeType="1"/>
            </p:cNvSpPr>
            <p:nvPr/>
          </p:nvSpPr>
          <p:spPr bwMode="auto">
            <a:xfrm>
              <a:off x="1296" y="3591"/>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25" name="Text Box 69"/>
            <p:cNvSpPr txBox="1">
              <a:spLocks noChangeArrowheads="1"/>
            </p:cNvSpPr>
            <p:nvPr/>
          </p:nvSpPr>
          <p:spPr bwMode="auto">
            <a:xfrm>
              <a:off x="1286" y="3281"/>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26" name="Rectangle 70"/>
            <p:cNvSpPr>
              <a:spLocks noChangeArrowheads="1"/>
            </p:cNvSpPr>
            <p:nvPr/>
          </p:nvSpPr>
          <p:spPr bwMode="auto">
            <a:xfrm>
              <a:off x="480" y="3303"/>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27" name="Rectangle 71"/>
            <p:cNvSpPr>
              <a:spLocks noChangeArrowheads="1"/>
            </p:cNvSpPr>
            <p:nvPr/>
          </p:nvSpPr>
          <p:spPr bwMode="auto">
            <a:xfrm>
              <a:off x="2736" y="3456"/>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28" name="Line 72"/>
            <p:cNvSpPr>
              <a:spLocks noChangeShapeType="1"/>
            </p:cNvSpPr>
            <p:nvPr/>
          </p:nvSpPr>
          <p:spPr bwMode="auto">
            <a:xfrm>
              <a:off x="2880" y="3456"/>
              <a:ext cx="0" cy="288"/>
            </a:xfrm>
            <a:prstGeom prst="line">
              <a:avLst/>
            </a:prstGeom>
            <a:noFill/>
            <a:ln w="9525">
              <a:solidFill>
                <a:schemeClr val="tx1"/>
              </a:solidFill>
              <a:round/>
              <a:headEnd/>
              <a:tailEnd/>
            </a:ln>
          </p:spPr>
          <p:txBody>
            <a:bodyPr wrap="none"/>
            <a:lstStyle/>
            <a:p>
              <a:endParaRPr lang="el-GR"/>
            </a:p>
          </p:txBody>
        </p:sp>
        <p:sp>
          <p:nvSpPr>
            <p:cNvPr id="42029" name="Line 73"/>
            <p:cNvSpPr>
              <a:spLocks noChangeShapeType="1"/>
            </p:cNvSpPr>
            <p:nvPr/>
          </p:nvSpPr>
          <p:spPr bwMode="auto">
            <a:xfrm>
              <a:off x="2784" y="3456"/>
              <a:ext cx="0" cy="288"/>
            </a:xfrm>
            <a:prstGeom prst="line">
              <a:avLst/>
            </a:prstGeom>
            <a:noFill/>
            <a:ln w="9525">
              <a:solidFill>
                <a:schemeClr val="tx1"/>
              </a:solidFill>
              <a:round/>
              <a:headEnd/>
              <a:tailEnd/>
            </a:ln>
          </p:spPr>
          <p:txBody>
            <a:bodyPr wrap="none"/>
            <a:lstStyle/>
            <a:p>
              <a:endParaRPr lang="el-GR"/>
            </a:p>
          </p:txBody>
        </p:sp>
        <p:sp>
          <p:nvSpPr>
            <p:cNvPr id="42030" name="Line 74"/>
            <p:cNvSpPr>
              <a:spLocks noChangeShapeType="1"/>
            </p:cNvSpPr>
            <p:nvPr/>
          </p:nvSpPr>
          <p:spPr bwMode="auto">
            <a:xfrm>
              <a:off x="2736" y="3456"/>
              <a:ext cx="0" cy="288"/>
            </a:xfrm>
            <a:prstGeom prst="line">
              <a:avLst/>
            </a:prstGeom>
            <a:noFill/>
            <a:ln w="9525">
              <a:solidFill>
                <a:schemeClr val="tx1"/>
              </a:solidFill>
              <a:round/>
              <a:headEnd/>
              <a:tailEnd/>
            </a:ln>
          </p:spPr>
          <p:txBody>
            <a:bodyPr wrap="none"/>
            <a:lstStyle/>
            <a:p>
              <a:endParaRPr lang="el-GR"/>
            </a:p>
          </p:txBody>
        </p:sp>
        <p:sp>
          <p:nvSpPr>
            <p:cNvPr id="42031" name="Line 75"/>
            <p:cNvSpPr>
              <a:spLocks noChangeShapeType="1"/>
            </p:cNvSpPr>
            <p:nvPr/>
          </p:nvSpPr>
          <p:spPr bwMode="auto">
            <a:xfrm>
              <a:off x="3552" y="3456"/>
              <a:ext cx="0" cy="288"/>
            </a:xfrm>
            <a:prstGeom prst="line">
              <a:avLst/>
            </a:prstGeom>
            <a:noFill/>
            <a:ln w="9525">
              <a:solidFill>
                <a:schemeClr val="tx1"/>
              </a:solidFill>
              <a:round/>
              <a:headEnd/>
              <a:tailEnd/>
            </a:ln>
          </p:spPr>
          <p:txBody>
            <a:bodyPr wrap="none"/>
            <a:lstStyle/>
            <a:p>
              <a:endParaRPr lang="el-GR"/>
            </a:p>
          </p:txBody>
        </p:sp>
        <p:sp>
          <p:nvSpPr>
            <p:cNvPr id="42032" name="Rectangle 76"/>
            <p:cNvSpPr>
              <a:spLocks noChangeArrowheads="1"/>
            </p:cNvSpPr>
            <p:nvPr/>
          </p:nvSpPr>
          <p:spPr bwMode="auto">
            <a:xfrm>
              <a:off x="3552" y="3456"/>
              <a:ext cx="134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3" name="Text Box 77"/>
            <p:cNvSpPr txBox="1">
              <a:spLocks noChangeArrowheads="1"/>
            </p:cNvSpPr>
            <p:nvPr/>
          </p:nvSpPr>
          <p:spPr bwMode="auto">
            <a:xfrm>
              <a:off x="0" y="3072"/>
              <a:ext cx="1144" cy="231"/>
            </a:xfrm>
            <a:prstGeom prst="rect">
              <a:avLst/>
            </a:prstGeom>
            <a:noFill/>
            <a:ln w="9525">
              <a:noFill/>
              <a:miter lim="800000"/>
              <a:headEnd/>
              <a:tailEnd/>
            </a:ln>
          </p:spPr>
          <p:txBody>
            <a:bodyPr wrap="none">
              <a:spAutoFit/>
            </a:bodyPr>
            <a:lstStyle/>
            <a:p>
              <a:r>
                <a:rPr lang="en-US">
                  <a:latin typeface="Times New Roman" pitchFamily="18" charset="0"/>
                </a:rPr>
                <a:t>3</a:t>
              </a:r>
              <a:r>
                <a:rPr lang="en-US" baseline="30000">
                  <a:latin typeface="Times New Roman" pitchFamily="18" charset="0"/>
                </a:rPr>
                <a:t>rd</a:t>
              </a:r>
              <a:r>
                <a:rPr lang="en-US">
                  <a:latin typeface="Times New Roman" pitchFamily="18" charset="0"/>
                </a:rPr>
                <a:t> retransmission</a:t>
              </a:r>
            </a:p>
          </p:txBody>
        </p:sp>
        <p:sp>
          <p:nvSpPr>
            <p:cNvPr id="42034" name="Text Box 78"/>
            <p:cNvSpPr txBox="1">
              <a:spLocks noChangeArrowheads="1"/>
            </p:cNvSpPr>
            <p:nvPr/>
          </p:nvSpPr>
          <p:spPr bwMode="auto">
            <a:xfrm>
              <a:off x="2438" y="3137"/>
              <a:ext cx="804" cy="288"/>
            </a:xfrm>
            <a:prstGeom prst="rect">
              <a:avLst/>
            </a:prstGeom>
            <a:noFill/>
            <a:ln w="9525">
              <a:noFill/>
              <a:miter lim="800000"/>
              <a:headEnd/>
              <a:tailEnd/>
            </a:ln>
          </p:spPr>
          <p:txBody>
            <a:bodyPr wrap="none">
              <a:spAutoFit/>
            </a:bodyPr>
            <a:lstStyle/>
            <a:p>
              <a:r>
                <a:rPr lang="en-US" sz="2400">
                  <a:latin typeface="Times New Roman" pitchFamily="18" charset="0"/>
                </a:rPr>
                <a:t>255 slots</a:t>
              </a:r>
            </a:p>
          </p:txBody>
        </p:sp>
      </p:grpSp>
      <p:sp>
        <p:nvSpPr>
          <p:cNvPr id="41988" name="Text Box 79"/>
          <p:cNvSpPr txBox="1">
            <a:spLocks noChangeArrowheads="1"/>
          </p:cNvSpPr>
          <p:nvPr/>
        </p:nvSpPr>
        <p:spPr bwMode="auto">
          <a:xfrm>
            <a:off x="609600" y="6156325"/>
            <a:ext cx="8534400" cy="701675"/>
          </a:xfrm>
          <a:prstGeom prst="rect">
            <a:avLst/>
          </a:prstGeom>
          <a:noFill/>
          <a:ln w="9525">
            <a:noFill/>
            <a:miter lim="800000"/>
            <a:headEnd/>
            <a:tailEnd/>
          </a:ln>
        </p:spPr>
        <p:txBody>
          <a:bodyPr>
            <a:spAutoFit/>
          </a:bodyPr>
          <a:lstStyle/>
          <a:p>
            <a:r>
              <a:rPr lang="en-US" sz="2000">
                <a:latin typeface="Times New Roman" pitchFamily="18" charset="0"/>
              </a:rPr>
              <a:t>The contention window is reset to its minimum size when frames are transmitted successfully, or the associated retry counter is reached and the frame is discarded</a:t>
            </a:r>
          </a:p>
        </p:txBody>
      </p:sp>
      <p:sp>
        <p:nvSpPr>
          <p:cNvPr id="41989" name="Text Box 80"/>
          <p:cNvSpPr txBox="1">
            <a:spLocks noChangeArrowheads="1"/>
          </p:cNvSpPr>
          <p:nvPr/>
        </p:nvSpPr>
        <p:spPr bwMode="auto">
          <a:xfrm>
            <a:off x="6461125" y="1862138"/>
            <a:ext cx="1631950" cy="366712"/>
          </a:xfrm>
          <a:prstGeom prst="rect">
            <a:avLst/>
          </a:prstGeom>
          <a:noFill/>
          <a:ln w="9525">
            <a:noFill/>
            <a:miter lim="800000"/>
            <a:headEnd/>
            <a:tailEnd/>
          </a:ln>
        </p:spPr>
        <p:txBody>
          <a:bodyPr wrap="none">
            <a:spAutoFit/>
          </a:bodyPr>
          <a:lstStyle/>
          <a:p>
            <a:r>
              <a:rPr lang="en-US">
                <a:cs typeface="Arial" pitchFamily="34" charset="0"/>
              </a:rPr>
              <a:t>Slot time:20</a:t>
            </a:r>
            <a:r>
              <a:rPr lang="en-US">
                <a:cs typeface="Arial" pitchFamily="34" charset="0"/>
                <a:sym typeface="Mathematica1" pitchFamily="2" charset="2"/>
              </a:rPr>
              <a:t></a:t>
            </a:r>
            <a:r>
              <a:rPr lang="en-US">
                <a:cs typeface="Arial" pitchFamily="34" charset="0"/>
              </a:rPr>
              <a: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09B187-8126-49E8-926E-CD5F39A9A8DC}" type="slidenum">
              <a:rPr lang="el-GR"/>
              <a:pPr>
                <a:defRPr/>
              </a:pPr>
              <a:t>38</a:t>
            </a:fld>
            <a:endParaRPr lang="el-GR" dirty="0"/>
          </a:p>
        </p:txBody>
      </p:sp>
      <p:sp>
        <p:nvSpPr>
          <p:cNvPr id="44035" name="Rectangle 2"/>
          <p:cNvSpPr>
            <a:spLocks noGrp="1" noChangeArrowheads="1"/>
          </p:cNvSpPr>
          <p:nvPr>
            <p:ph type="title"/>
          </p:nvPr>
        </p:nvSpPr>
        <p:spPr/>
        <p:txBody>
          <a:bodyPr/>
          <a:lstStyle/>
          <a:p>
            <a:pPr eaLnBrk="1" hangingPunct="1"/>
            <a:r>
              <a:rPr lang="en-US" smtClean="0"/>
              <a:t> Simple Exercise </a:t>
            </a:r>
            <a:endParaRPr lang="el-GR" smtClean="0"/>
          </a:p>
        </p:txBody>
      </p:sp>
      <p:sp>
        <p:nvSpPr>
          <p:cNvPr id="44036" name="Rectangle 3"/>
          <p:cNvSpPr>
            <a:spLocks noGrp="1" noChangeArrowheads="1"/>
          </p:cNvSpPr>
          <p:nvPr>
            <p:ph type="body" idx="1"/>
          </p:nvPr>
        </p:nvSpPr>
        <p:spPr>
          <a:xfrm>
            <a:off x="0" y="1600200"/>
            <a:ext cx="9144000" cy="4525963"/>
          </a:xfrm>
        </p:spPr>
        <p:txBody>
          <a:bodyPr/>
          <a:lstStyle/>
          <a:p>
            <a:pPr eaLnBrk="1" hangingPunct="1">
              <a:buFont typeface="Wingdings" pitchFamily="2" charset="2"/>
              <a:buNone/>
            </a:pPr>
            <a:endParaRPr lang="en-US" smtClean="0"/>
          </a:p>
          <a:p>
            <a:pPr eaLnBrk="1" hangingPunct="1">
              <a:buFont typeface="Wingdings" pitchFamily="2" charset="2"/>
              <a:buChar char="F"/>
            </a:pPr>
            <a:r>
              <a:rPr lang="en-US" smtClean="0"/>
              <a:t>Compute the </a:t>
            </a:r>
            <a:r>
              <a:rPr lang="en-US" b="1" smtClean="0"/>
              <a:t>utilization of the wireless LAN </a:t>
            </a:r>
          </a:p>
          <a:p>
            <a:pPr eaLnBrk="1" hangingPunct="1">
              <a:buFont typeface="Wingdings" pitchFamily="2" charset="2"/>
              <a:buNone/>
            </a:pPr>
            <a:r>
              <a:rPr lang="en-US" smtClean="0"/>
              <a:t>     when there is only one transmitting device</a:t>
            </a:r>
            <a:endParaRPr lang="el-G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962E9A4B-60AD-4088-9864-B2B848EC2675}" type="slidenum">
              <a:rPr lang="el-GR"/>
              <a:pPr>
                <a:defRPr/>
              </a:pPr>
              <a:t>39</a:t>
            </a:fld>
            <a:endParaRPr lang="el-GR"/>
          </a:p>
        </p:txBody>
      </p:sp>
      <p:sp>
        <p:nvSpPr>
          <p:cNvPr id="45059" name="Rectangle 2"/>
          <p:cNvSpPr>
            <a:spLocks noGrp="1" noChangeArrowheads="1"/>
          </p:cNvSpPr>
          <p:nvPr>
            <p:ph type="title"/>
          </p:nvPr>
        </p:nvSpPr>
        <p:spPr>
          <a:xfrm>
            <a:off x="-533400" y="0"/>
            <a:ext cx="9144000" cy="1143000"/>
          </a:xfrm>
        </p:spPr>
        <p:txBody>
          <a:bodyPr/>
          <a:lstStyle/>
          <a:p>
            <a:pPr eaLnBrk="1" hangingPunct="1"/>
            <a:r>
              <a:rPr lang="en-US" sz="3500" smtClean="0"/>
              <a:t>Sequence of Events (1/2)</a:t>
            </a:r>
            <a:endParaRPr lang="el-GR" sz="3500" smtClean="0"/>
          </a:p>
        </p:txBody>
      </p:sp>
      <p:pic>
        <p:nvPicPr>
          <p:cNvPr id="45060" name="Picture 4"/>
          <p:cNvPicPr>
            <a:picLocks noGrp="1" noChangeAspect="1" noChangeArrowheads="1"/>
          </p:cNvPicPr>
          <p:nvPr>
            <p:ph type="body" idx="1"/>
          </p:nvPr>
        </p:nvPicPr>
        <p:blipFill>
          <a:blip r:embed="rId2" cstate="print"/>
          <a:srcRect/>
          <a:stretch>
            <a:fillRect/>
          </a:stretch>
        </p:blipFill>
        <p:spPr>
          <a:xfrm>
            <a:off x="990600" y="1936750"/>
            <a:ext cx="6934200" cy="3829050"/>
          </a:xfrm>
        </p:spPr>
      </p:pic>
      <p:sp>
        <p:nvSpPr>
          <p:cNvPr id="45061" name="Text Box 5"/>
          <p:cNvSpPr txBox="1">
            <a:spLocks noChangeArrowheads="1"/>
          </p:cNvSpPr>
          <p:nvPr/>
        </p:nvSpPr>
        <p:spPr bwMode="auto">
          <a:xfrm>
            <a:off x="1050925" y="1631950"/>
            <a:ext cx="960438" cy="366713"/>
          </a:xfrm>
          <a:prstGeom prst="rect">
            <a:avLst/>
          </a:prstGeom>
          <a:noFill/>
          <a:ln w="9525">
            <a:noFill/>
            <a:miter lim="800000"/>
            <a:headEnd/>
            <a:tailEnd/>
          </a:ln>
        </p:spPr>
        <p:txBody>
          <a:bodyPr wrap="none">
            <a:spAutoFit/>
          </a:bodyPr>
          <a:lstStyle/>
          <a:p>
            <a:r>
              <a:rPr lang="en-US"/>
              <a:t>sender</a:t>
            </a:r>
            <a:endParaRPr lang="el-GR"/>
          </a:p>
        </p:txBody>
      </p:sp>
      <p:sp>
        <p:nvSpPr>
          <p:cNvPr id="45062" name="Text Box 6"/>
          <p:cNvSpPr txBox="1">
            <a:spLocks noChangeArrowheads="1"/>
          </p:cNvSpPr>
          <p:nvPr/>
        </p:nvSpPr>
        <p:spPr bwMode="auto">
          <a:xfrm>
            <a:off x="3048000" y="1600200"/>
            <a:ext cx="1104900" cy="366713"/>
          </a:xfrm>
          <a:prstGeom prst="rect">
            <a:avLst/>
          </a:prstGeom>
          <a:noFill/>
          <a:ln w="9525">
            <a:noFill/>
            <a:miter lim="800000"/>
            <a:headEnd/>
            <a:tailEnd/>
          </a:ln>
        </p:spPr>
        <p:txBody>
          <a:bodyPr wrap="none">
            <a:spAutoFit/>
          </a:bodyPr>
          <a:lstStyle/>
          <a:p>
            <a:r>
              <a:rPr lang="en-US"/>
              <a:t>receiver</a:t>
            </a:r>
            <a:endParaRPr lang="el-GR"/>
          </a:p>
        </p:txBody>
      </p:sp>
      <p:sp>
        <p:nvSpPr>
          <p:cNvPr id="45063" name="Rectangle 7"/>
          <p:cNvSpPr>
            <a:spLocks noChangeArrowheads="1"/>
          </p:cNvSpPr>
          <p:nvPr/>
        </p:nvSpPr>
        <p:spPr bwMode="auto">
          <a:xfrm>
            <a:off x="6934200" y="1828800"/>
            <a:ext cx="1744663" cy="336550"/>
          </a:xfrm>
          <a:prstGeom prst="rect">
            <a:avLst/>
          </a:prstGeom>
          <a:noFill/>
          <a:ln w="9525">
            <a:noFill/>
            <a:miter lim="800000"/>
            <a:headEnd/>
            <a:tailEnd/>
          </a:ln>
        </p:spPr>
        <p:txBody>
          <a:bodyPr wrap="none">
            <a:spAutoFit/>
          </a:bodyPr>
          <a:lstStyle/>
          <a:p>
            <a:r>
              <a:rPr lang="en-US" sz="1600"/>
              <a:t>packet trx time</a:t>
            </a:r>
            <a:endParaRPr lang="el-GR" sz="1600"/>
          </a:p>
        </p:txBody>
      </p:sp>
      <p:sp>
        <p:nvSpPr>
          <p:cNvPr id="45064" name="Line 8"/>
          <p:cNvSpPr>
            <a:spLocks noChangeShapeType="1"/>
          </p:cNvSpPr>
          <p:nvPr/>
        </p:nvSpPr>
        <p:spPr bwMode="auto">
          <a:xfrm flipV="1">
            <a:off x="4800600" y="2209800"/>
            <a:ext cx="2286000" cy="1219200"/>
          </a:xfrm>
          <a:prstGeom prst="line">
            <a:avLst/>
          </a:prstGeom>
          <a:noFill/>
          <a:ln w="9525">
            <a:solidFill>
              <a:schemeClr val="tx1"/>
            </a:solidFill>
            <a:round/>
            <a:headEnd type="triangle" w="med" len="med"/>
            <a:tailEnd/>
          </a:ln>
        </p:spPr>
        <p:txBody>
          <a:bodyPr wrap="none"/>
          <a:lstStyle/>
          <a:p>
            <a:endParaRPr lang="el-GR"/>
          </a:p>
        </p:txBody>
      </p:sp>
      <p:sp>
        <p:nvSpPr>
          <p:cNvPr id="45065" name="Line 9"/>
          <p:cNvSpPr>
            <a:spLocks noChangeShapeType="1"/>
          </p:cNvSpPr>
          <p:nvPr/>
        </p:nvSpPr>
        <p:spPr bwMode="auto">
          <a:xfrm flipV="1">
            <a:off x="4724400" y="2286000"/>
            <a:ext cx="1295400" cy="838200"/>
          </a:xfrm>
          <a:prstGeom prst="line">
            <a:avLst/>
          </a:prstGeom>
          <a:noFill/>
          <a:ln w="9525">
            <a:solidFill>
              <a:schemeClr val="tx1"/>
            </a:solidFill>
            <a:round/>
            <a:headEnd type="triangle" w="med" len="med"/>
            <a:tailEnd/>
          </a:ln>
        </p:spPr>
        <p:txBody>
          <a:bodyPr wrap="none"/>
          <a:lstStyle/>
          <a:p>
            <a:endParaRPr lang="el-GR"/>
          </a:p>
        </p:txBody>
      </p:sp>
      <p:sp>
        <p:nvSpPr>
          <p:cNvPr id="45066" name="Text Box 10"/>
          <p:cNvSpPr txBox="1">
            <a:spLocks noChangeArrowheads="1"/>
          </p:cNvSpPr>
          <p:nvPr/>
        </p:nvSpPr>
        <p:spPr bwMode="auto">
          <a:xfrm>
            <a:off x="4191000" y="2006600"/>
            <a:ext cx="2538413" cy="336550"/>
          </a:xfrm>
          <a:prstGeom prst="rect">
            <a:avLst/>
          </a:prstGeom>
          <a:noFill/>
          <a:ln w="9525">
            <a:noFill/>
            <a:miter lim="800000"/>
            <a:headEnd/>
            <a:tailEnd/>
          </a:ln>
        </p:spPr>
        <p:txBody>
          <a:bodyPr wrap="none">
            <a:spAutoFit/>
          </a:bodyPr>
          <a:lstStyle/>
          <a:p>
            <a:r>
              <a:rPr lang="en-US" sz="1600"/>
              <a:t>max propagation delay</a:t>
            </a:r>
            <a:endParaRPr lang="el-GR" sz="1600"/>
          </a:p>
        </p:txBody>
      </p:sp>
      <p:sp>
        <p:nvSpPr>
          <p:cNvPr id="2" name="TextBox 1"/>
          <p:cNvSpPr txBox="1"/>
          <p:nvPr/>
        </p:nvSpPr>
        <p:spPr>
          <a:xfrm>
            <a:off x="-24741" y="5593317"/>
            <a:ext cx="7944804" cy="923330"/>
          </a:xfrm>
          <a:prstGeom prst="rect">
            <a:avLst/>
          </a:prstGeom>
          <a:noFill/>
        </p:spPr>
        <p:txBody>
          <a:bodyPr wrap="none" rtlCol="0">
            <a:spAutoFit/>
          </a:bodyPr>
          <a:lstStyle/>
          <a:p>
            <a:r>
              <a:rPr lang="en-US" dirty="0" smtClean="0"/>
              <a:t>Note, that in this example, the RTS/CTS messages are disabled.</a:t>
            </a:r>
          </a:p>
          <a:p>
            <a:r>
              <a:rPr lang="en-US" dirty="0" smtClean="0"/>
              <a:t>In case that they were enabled, the total time should also include:</a:t>
            </a:r>
          </a:p>
          <a:p>
            <a:r>
              <a:rPr lang="en-US" dirty="0" smtClean="0"/>
              <a:t>2xSIFS </a:t>
            </a:r>
            <a:r>
              <a:rPr lang="en-US" dirty="0"/>
              <a:t>+ </a:t>
            </a:r>
            <a:r>
              <a:rPr lang="el-GR" dirty="0"/>
              <a:t>τ</a:t>
            </a:r>
            <a:r>
              <a:rPr lang="en-US" baseline="-25000" dirty="0"/>
              <a:t>RTS </a:t>
            </a:r>
            <a:r>
              <a:rPr lang="en-US" baseline="-25000" dirty="0" smtClean="0"/>
              <a:t> </a:t>
            </a:r>
            <a:r>
              <a:rPr lang="en-US" dirty="0" smtClean="0"/>
              <a:t>+ </a:t>
            </a:r>
            <a:r>
              <a:rPr lang="el-GR" dirty="0" smtClean="0"/>
              <a:t>τ</a:t>
            </a:r>
            <a:r>
              <a:rPr lang="en-US" baseline="-25000" dirty="0" smtClean="0"/>
              <a:t>CTS</a:t>
            </a:r>
            <a:endParaRPr lang="el-GR"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0"/>
            <a:ext cx="9525000" cy="1143000"/>
          </a:xfrm>
        </p:spPr>
        <p:txBody>
          <a:bodyPr/>
          <a:lstStyle/>
          <a:p>
            <a:pPr eaLnBrk="1" hangingPunct="1"/>
            <a:r>
              <a:rPr lang="en-US" sz="2800" smtClean="0"/>
              <a:t>Modes of Operation of IEEE 802.11 Devices</a:t>
            </a:r>
          </a:p>
        </p:txBody>
      </p:sp>
      <p:sp>
        <p:nvSpPr>
          <p:cNvPr id="8195" name="Rectangle 3"/>
          <p:cNvSpPr>
            <a:spLocks noGrp="1" noChangeArrowheads="1"/>
          </p:cNvSpPr>
          <p:nvPr>
            <p:ph type="body" sz="half" idx="1"/>
          </p:nvPr>
        </p:nvSpPr>
        <p:spPr>
          <a:xfrm>
            <a:off x="10886" y="1447800"/>
            <a:ext cx="9144000" cy="2362200"/>
          </a:xfrm>
        </p:spPr>
        <p:txBody>
          <a:bodyPr/>
          <a:lstStyle/>
          <a:p>
            <a:pPr eaLnBrk="1" hangingPunct="1"/>
            <a:r>
              <a:rPr lang="en-US" sz="2800" i="1" dirty="0" smtClean="0"/>
              <a:t>Infrastructure</a:t>
            </a:r>
            <a:r>
              <a:rPr lang="en-US" sz="2800" dirty="0" smtClean="0"/>
              <a:t>: A special STA, the </a:t>
            </a:r>
            <a:r>
              <a:rPr lang="en-US" sz="2800" i="1" dirty="0" smtClean="0"/>
              <a:t>Access Point (AP), </a:t>
            </a:r>
            <a:r>
              <a:rPr lang="en-US" sz="2800" dirty="0" smtClean="0"/>
              <a:t>mediates all traffic mediates all traffic</a:t>
            </a:r>
          </a:p>
          <a:p>
            <a:pPr eaLnBrk="1" hangingPunct="1"/>
            <a:r>
              <a:rPr lang="en-US" sz="2800" i="1" dirty="0" smtClean="0"/>
              <a:t>Independent</a:t>
            </a:r>
            <a:r>
              <a:rPr lang="en-US" sz="2800" dirty="0" smtClean="0"/>
              <a:t>: Stations speak directly to one another</a:t>
            </a:r>
          </a:p>
          <a:p>
            <a:pPr eaLnBrk="1" hangingPunct="1">
              <a:buFont typeface="Wingdings" pitchFamily="2" charset="2"/>
              <a:buNone/>
            </a:pPr>
            <a:r>
              <a:rPr lang="en-US" sz="2800" dirty="0" smtClean="0"/>
              <a:t>  (</a:t>
            </a:r>
            <a:r>
              <a:rPr lang="en-US" sz="2800" b="1" dirty="0" smtClean="0">
                <a:solidFill>
                  <a:srgbClr val="0070C0"/>
                </a:solidFill>
              </a:rPr>
              <a:t>ad hoc networks</a:t>
            </a:r>
            <a:r>
              <a:rPr lang="en-US" sz="2800" dirty="0" smtClean="0"/>
              <a:t>)</a:t>
            </a:r>
          </a:p>
          <a:p>
            <a:pPr eaLnBrk="1" hangingPunct="1"/>
            <a:endParaRPr lang="en-US" sz="2800" dirty="0" smtClean="0"/>
          </a:p>
        </p:txBody>
      </p:sp>
      <p:pic>
        <p:nvPicPr>
          <p:cNvPr id="8196" name="Picture 8"/>
          <p:cNvPicPr>
            <a:picLocks noGrp="1" noChangeAspect="1" noChangeArrowheads="1"/>
          </p:cNvPicPr>
          <p:nvPr>
            <p:ph sz="half" idx="2"/>
          </p:nvPr>
        </p:nvPicPr>
        <p:blipFill>
          <a:blip r:embed="rId2" cstate="print"/>
          <a:srcRect/>
          <a:stretch>
            <a:fillRect/>
          </a:stretch>
        </p:blipFill>
        <p:spPr>
          <a:xfrm>
            <a:off x="-735960" y="3352800"/>
            <a:ext cx="9758710" cy="3505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8D6F46-195D-4FE6-ADDF-8ED349116DB6}" type="slidenum">
              <a:rPr lang="el-GR"/>
              <a:pPr>
                <a:defRPr/>
              </a:pPr>
              <a:t>40</a:t>
            </a:fld>
            <a:endParaRPr lang="el-GR"/>
          </a:p>
        </p:txBody>
      </p:sp>
      <p:sp>
        <p:nvSpPr>
          <p:cNvPr id="61443" name="Rectangle 2"/>
          <p:cNvSpPr>
            <a:spLocks noGrp="1" noChangeArrowheads="1"/>
          </p:cNvSpPr>
          <p:nvPr>
            <p:ph type="title"/>
          </p:nvPr>
        </p:nvSpPr>
        <p:spPr>
          <a:xfrm>
            <a:off x="-1371600" y="0"/>
            <a:ext cx="9144000" cy="1143000"/>
          </a:xfrm>
        </p:spPr>
        <p:txBody>
          <a:bodyPr/>
          <a:lstStyle/>
          <a:p>
            <a:pPr eaLnBrk="1" hangingPunct="1"/>
            <a:r>
              <a:rPr lang="en-US" sz="2900" smtClean="0"/>
              <a:t>Successful transmission of a single frame</a:t>
            </a:r>
            <a:endParaRPr lang="el-GR" sz="2900" smtClean="0"/>
          </a:p>
        </p:txBody>
      </p:sp>
      <p:pic>
        <p:nvPicPr>
          <p:cNvPr id="61444" name="Picture 3"/>
          <p:cNvPicPr>
            <a:picLocks noGrp="1" noChangeAspect="1" noChangeArrowheads="1"/>
          </p:cNvPicPr>
          <p:nvPr>
            <p:ph type="body" idx="1"/>
          </p:nvPr>
        </p:nvPicPr>
        <p:blipFill>
          <a:blip r:embed="rId2" cstate="print"/>
          <a:srcRect/>
          <a:stretch>
            <a:fillRect/>
          </a:stretch>
        </p:blipFill>
        <p:spPr>
          <a:xfrm>
            <a:off x="0" y="1371600"/>
            <a:ext cx="9144000" cy="4343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11523" y="-152400"/>
            <a:ext cx="8229600" cy="1143000"/>
          </a:xfrm>
          <a:noFill/>
          <a:ln/>
        </p:spPr>
        <p:txBody>
          <a:bodyPr anchor="b"/>
          <a:lstStyle/>
          <a:p>
            <a:r>
              <a:rPr lang="en-US" dirty="0"/>
              <a:t>Performance of DCF</a:t>
            </a:r>
          </a:p>
        </p:txBody>
      </p:sp>
      <p:sp>
        <p:nvSpPr>
          <p:cNvPr id="785411" name="Text Box 3"/>
          <p:cNvSpPr txBox="1">
            <a:spLocks noChangeArrowheads="1"/>
          </p:cNvSpPr>
          <p:nvPr/>
        </p:nvSpPr>
        <p:spPr bwMode="auto">
          <a:xfrm>
            <a:off x="685800" y="1716088"/>
            <a:ext cx="74676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accent2"/>
                </a:solidFill>
                <a:latin typeface="Comic Sans MS" pitchFamily="66" charset="0"/>
                <a:cs typeface="Arial" charset="0"/>
              </a:rPr>
              <a:t>Overall Transmission time (T)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Constant Overhead (t</a:t>
            </a:r>
            <a:r>
              <a:rPr lang="en-US" sz="2800" i="1" baseline="-25000" dirty="0">
                <a:solidFill>
                  <a:schemeClr val="accent2"/>
                </a:solidFill>
                <a:latin typeface="Comic Sans MS" pitchFamily="66" charset="0"/>
                <a:cs typeface="Arial" charset="0"/>
              </a:rPr>
              <a:t>ov</a:t>
            </a:r>
            <a:r>
              <a:rPr lang="en-US" sz="2800" dirty="0">
                <a:solidFill>
                  <a:schemeClr val="accent2"/>
                </a:solidFill>
                <a:latin typeface="Comic Sans MS" pitchFamily="66" charset="0"/>
                <a:cs typeface="Arial" charset="0"/>
              </a:rPr>
              <a:t>) :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Proportion of useful throughput (p):</a:t>
            </a:r>
          </a:p>
        </p:txBody>
      </p:sp>
      <p:pic>
        <p:nvPicPr>
          <p:cNvPr id="785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52650"/>
            <a:ext cx="35052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81400"/>
            <a:ext cx="69342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029200"/>
            <a:ext cx="41148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0573" y="6444734"/>
            <a:ext cx="8692380" cy="369332"/>
          </a:xfrm>
          <a:prstGeom prst="rect">
            <a:avLst/>
          </a:prstGeom>
          <a:noFill/>
        </p:spPr>
        <p:txBody>
          <a:bodyPr wrap="none" rtlCol="0">
            <a:spAutoFit/>
          </a:bodyPr>
          <a:lstStyle/>
          <a:p>
            <a:r>
              <a:rPr lang="en-US" dirty="0" smtClean="0"/>
              <a:t>Note: to compute the throughput you estimate the ratio: message size/T</a:t>
            </a:r>
            <a:endParaRPr lang="el-GR" dirty="0"/>
          </a:p>
        </p:txBody>
      </p:sp>
    </p:spTree>
    <p:extLst>
      <p:ext uri="{BB962C8B-B14F-4D97-AF65-F5344CB8AC3E}">
        <p14:creationId xmlns:p14="http://schemas.microsoft.com/office/powerpoint/2010/main" val="445675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52400" y="-152400"/>
            <a:ext cx="8229600" cy="1143000"/>
          </a:xfrm>
          <a:noFill/>
          <a:ln/>
        </p:spPr>
        <p:txBody>
          <a:bodyPr anchor="b"/>
          <a:lstStyle/>
          <a:p>
            <a:r>
              <a:rPr lang="en-US" dirty="0"/>
              <a:t>Performance of DCF</a:t>
            </a:r>
          </a:p>
        </p:txBody>
      </p:sp>
      <p:sp>
        <p:nvSpPr>
          <p:cNvPr id="787459" name="Text Box 3"/>
          <p:cNvSpPr txBox="1">
            <a:spLocks noChangeArrowheads="1"/>
          </p:cNvSpPr>
          <p:nvPr/>
        </p:nvSpPr>
        <p:spPr bwMode="auto">
          <a:xfrm>
            <a:off x="582613" y="983088"/>
            <a:ext cx="816133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Comic Sans MS" pitchFamily="66" charset="0"/>
                <a:cs typeface="Arial" charset="0"/>
              </a:rPr>
              <a:t>Assuming that multiple successive collisions are negligible,</a:t>
            </a:r>
          </a:p>
          <a:p>
            <a:pPr>
              <a:spcBef>
                <a:spcPct val="50000"/>
              </a:spcBef>
            </a:pPr>
            <a:r>
              <a:rPr lang="en-US" sz="2400" dirty="0">
                <a:latin typeface="Comic Sans MS" pitchFamily="66" charset="0"/>
                <a:cs typeface="Arial" charset="0"/>
              </a:rPr>
              <a:t>Proportion of collisions (P</a:t>
            </a:r>
            <a:r>
              <a:rPr lang="en-US" sz="2400" i="1" baseline="-25000" dirty="0">
                <a:latin typeface="Comic Sans MS" pitchFamily="66" charset="0"/>
                <a:cs typeface="Arial" charset="0"/>
              </a:rPr>
              <a:t>c</a:t>
            </a:r>
            <a:r>
              <a:rPr lang="en-US" sz="2400" dirty="0">
                <a:latin typeface="Comic Sans MS" pitchFamily="66" charset="0"/>
                <a:cs typeface="Arial" charset="0"/>
              </a:rPr>
              <a:t>(N)) experienced for each packet acknowledged successfully : </a:t>
            </a:r>
          </a:p>
          <a:p>
            <a:pPr>
              <a:spcBef>
                <a:spcPct val="50000"/>
              </a:spcBef>
            </a:pPr>
            <a:endParaRPr lang="en-US" sz="2400" dirty="0">
              <a:latin typeface="Comic Sans MS" pitchFamily="66" charset="0"/>
              <a:cs typeface="Arial" charset="0"/>
            </a:endParaRPr>
          </a:p>
          <a:p>
            <a:pPr>
              <a:spcBef>
                <a:spcPct val="50000"/>
              </a:spcBef>
            </a:pPr>
            <a:endParaRPr lang="en-US" dirty="0" smtClean="0">
              <a:solidFill>
                <a:schemeClr val="accent2"/>
              </a:solidFill>
              <a:latin typeface="Comic Sans MS" pitchFamily="66" charset="0"/>
              <a:cs typeface="Arial" charset="0"/>
            </a:endParaRPr>
          </a:p>
          <a:p>
            <a:pPr>
              <a:spcBef>
                <a:spcPct val="50000"/>
              </a:spcBef>
            </a:pPr>
            <a:endParaRPr lang="en-US" dirty="0">
              <a:solidFill>
                <a:schemeClr val="accent2"/>
              </a:solidFill>
              <a:latin typeface="Comic Sans MS" pitchFamily="66" charset="0"/>
              <a:cs typeface="Arial" charset="0"/>
            </a:endParaRPr>
          </a:p>
          <a:p>
            <a:pPr>
              <a:spcBef>
                <a:spcPct val="50000"/>
              </a:spcBef>
            </a:pPr>
            <a:r>
              <a:rPr lang="en-US" dirty="0" smtClean="0">
                <a:latin typeface="Comic Sans MS" pitchFamily="66" charset="0"/>
                <a:cs typeface="Arial" charset="0"/>
              </a:rPr>
              <a:t>Proportion </a:t>
            </a:r>
            <a:r>
              <a:rPr lang="en-US" dirty="0">
                <a:latin typeface="Comic Sans MS" pitchFamily="66" charset="0"/>
                <a:cs typeface="Arial" charset="0"/>
              </a:rPr>
              <a:t>(p) of useful throughput obtained by a host:</a:t>
            </a:r>
          </a:p>
          <a:p>
            <a:pPr>
              <a:spcBef>
                <a:spcPct val="50000"/>
              </a:spcBef>
            </a:pPr>
            <a:endParaRPr lang="en-US" dirty="0">
              <a:solidFill>
                <a:schemeClr val="accent2"/>
              </a:solidFill>
              <a:cs typeface="Arial" charset="0"/>
            </a:endParaRPr>
          </a:p>
        </p:txBody>
      </p:sp>
      <p:pic>
        <p:nvPicPr>
          <p:cNvPr id="787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68247"/>
            <a:ext cx="436721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7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7" y="5029200"/>
            <a:ext cx="3487738"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04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609600"/>
            <a:ext cx="7397750"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5651" name="Rectangle 3"/>
          <p:cNvSpPr>
            <a:spLocks noGrp="1" noChangeArrowheads="1"/>
          </p:cNvSpPr>
          <p:nvPr>
            <p:ph type="title"/>
          </p:nvPr>
        </p:nvSpPr>
        <p:spPr>
          <a:xfrm>
            <a:off x="0" y="381000"/>
            <a:ext cx="7772400" cy="685800"/>
          </a:xfrm>
          <a:noFill/>
          <a:ln/>
        </p:spPr>
        <p:txBody>
          <a:bodyPr anchor="b"/>
          <a:lstStyle/>
          <a:p>
            <a:r>
              <a:rPr lang="en-US" sz="2800" dirty="0" smtClean="0"/>
              <a:t>Throughput as a function of the number of hosts in the WLAN.  </a:t>
            </a:r>
            <a:endParaRPr lang="en-US" sz="2800" dirty="0"/>
          </a:p>
        </p:txBody>
      </p:sp>
      <p:pic>
        <p:nvPicPr>
          <p:cNvPr id="795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6477000"/>
            <a:ext cx="37338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56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50" y="6496050"/>
            <a:ext cx="131445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2639020"/>
            <a:ext cx="1859805" cy="923330"/>
          </a:xfrm>
          <a:prstGeom prst="rect">
            <a:avLst/>
          </a:prstGeom>
          <a:noFill/>
        </p:spPr>
        <p:txBody>
          <a:bodyPr wrap="none" rtlCol="0">
            <a:spAutoFit/>
          </a:bodyPr>
          <a:lstStyle/>
          <a:p>
            <a:r>
              <a:rPr lang="en-US" dirty="0" smtClean="0"/>
              <a:t>This is</a:t>
            </a:r>
          </a:p>
          <a:p>
            <a:r>
              <a:rPr lang="en-US" dirty="0" smtClean="0"/>
              <a:t>the important </a:t>
            </a:r>
          </a:p>
          <a:p>
            <a:r>
              <a:rPr lang="en-US" dirty="0" smtClean="0"/>
              <a:t>line</a:t>
            </a:r>
          </a:p>
        </p:txBody>
      </p:sp>
      <p:cxnSp>
        <p:nvCxnSpPr>
          <p:cNvPr id="4" name="Straight Arrow Connector 3"/>
          <p:cNvCxnSpPr/>
          <p:nvPr/>
        </p:nvCxnSpPr>
        <p:spPr>
          <a:xfrm>
            <a:off x="1447800" y="2624435"/>
            <a:ext cx="657225" cy="228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92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2800" dirty="0" smtClean="0"/>
              <a:t>Metrics for characterizing the performance  (</a:t>
            </a:r>
            <a:r>
              <a:rPr lang="en-US" sz="2800" dirty="0" err="1" smtClean="0"/>
              <a:t>QoS</a:t>
            </a:r>
            <a:r>
              <a:rPr lang="en-US" sz="2800" dirty="0" smtClean="0"/>
              <a:t>)</a:t>
            </a:r>
            <a:endParaRPr lang="el-GR" sz="2800" dirty="0"/>
          </a:p>
        </p:txBody>
      </p:sp>
      <p:sp>
        <p:nvSpPr>
          <p:cNvPr id="3" name="Content Placeholder 2"/>
          <p:cNvSpPr>
            <a:spLocks noGrp="1"/>
          </p:cNvSpPr>
          <p:nvPr>
            <p:ph idx="1"/>
          </p:nvPr>
        </p:nvSpPr>
        <p:spPr>
          <a:xfrm>
            <a:off x="228600" y="1219200"/>
            <a:ext cx="8229600" cy="4525963"/>
          </a:xfrm>
        </p:spPr>
        <p:txBody>
          <a:bodyPr/>
          <a:lstStyle/>
          <a:p>
            <a:r>
              <a:rPr lang="en-US" sz="2400" b="1" dirty="0" smtClean="0">
                <a:solidFill>
                  <a:srgbClr val="808000"/>
                </a:solidFill>
              </a:rPr>
              <a:t>Delay </a:t>
            </a:r>
          </a:p>
          <a:p>
            <a:pPr marL="0" indent="0">
              <a:buNone/>
            </a:pPr>
            <a:r>
              <a:rPr lang="en-US" sz="2400" dirty="0" smtClean="0"/>
              <a:t>e.g., </a:t>
            </a:r>
            <a:r>
              <a:rPr lang="en-US" sz="2400" b="1" dirty="0" smtClean="0"/>
              <a:t>end-to-end</a:t>
            </a:r>
            <a:r>
              <a:rPr lang="en-US" sz="2400" dirty="0" smtClean="0"/>
              <a:t>, </a:t>
            </a:r>
            <a:r>
              <a:rPr lang="en-US" sz="2400" b="1" dirty="0" smtClean="0"/>
              <a:t>roundtrip</a:t>
            </a:r>
            <a:r>
              <a:rPr lang="en-US" sz="2400" dirty="0" smtClean="0"/>
              <a:t>, o</a:t>
            </a:r>
            <a:r>
              <a:rPr lang="en-US" sz="2400" b="1" dirty="0" smtClean="0"/>
              <a:t>ne-way</a:t>
            </a:r>
            <a:r>
              <a:rPr lang="en-US" sz="2400" dirty="0" smtClean="0"/>
              <a:t> </a:t>
            </a:r>
          </a:p>
          <a:p>
            <a:r>
              <a:rPr lang="en-US" sz="2400" b="1" dirty="0" smtClean="0">
                <a:solidFill>
                  <a:srgbClr val="808000"/>
                </a:solidFill>
              </a:rPr>
              <a:t>Jitter</a:t>
            </a:r>
          </a:p>
          <a:p>
            <a:pPr marL="0" indent="0">
              <a:buNone/>
            </a:pPr>
            <a:r>
              <a:rPr lang="en-US" sz="2400" dirty="0"/>
              <a:t> </a:t>
            </a:r>
            <a:r>
              <a:rPr lang="en-US" sz="2400" dirty="0" smtClean="0"/>
              <a:t>       measures the </a:t>
            </a:r>
            <a:r>
              <a:rPr lang="en-US" sz="2400" b="1" dirty="0" smtClean="0"/>
              <a:t>variance of the packet </a:t>
            </a:r>
            <a:r>
              <a:rPr lang="en-US" sz="2400" b="1" dirty="0" err="1" smtClean="0"/>
              <a:t>interarrival</a:t>
            </a:r>
            <a:r>
              <a:rPr lang="en-US" sz="2400" b="1" dirty="0" smtClean="0"/>
              <a:t> times</a:t>
            </a:r>
            <a:endParaRPr lang="en-US" sz="2400" b="1" dirty="0"/>
          </a:p>
          <a:p>
            <a:r>
              <a:rPr lang="en-US" sz="2400" b="1" dirty="0" smtClean="0">
                <a:solidFill>
                  <a:srgbClr val="808000"/>
                </a:solidFill>
              </a:rPr>
              <a:t>Packet loss</a:t>
            </a:r>
          </a:p>
          <a:p>
            <a:pPr marL="0" indent="0">
              <a:buNone/>
            </a:pPr>
            <a:r>
              <a:rPr lang="en-US" sz="2400" dirty="0" smtClean="0"/>
              <a:t>e.g., distribution, </a:t>
            </a:r>
            <a:r>
              <a:rPr lang="en-US" sz="2400" b="1" dirty="0" smtClean="0"/>
              <a:t>total number</a:t>
            </a:r>
            <a:r>
              <a:rPr lang="en-US" sz="2400" dirty="0" smtClean="0"/>
              <a:t>, </a:t>
            </a:r>
            <a:r>
              <a:rPr lang="en-US" sz="2400" b="1" dirty="0" err="1" smtClean="0"/>
              <a:t>burstiness</a:t>
            </a:r>
            <a:r>
              <a:rPr lang="en-US" sz="2400" dirty="0" smtClean="0"/>
              <a:t>,  and position of these bursts in the session</a:t>
            </a:r>
          </a:p>
          <a:p>
            <a:r>
              <a:rPr lang="en-US" sz="2400" b="1" dirty="0" smtClean="0">
                <a:solidFill>
                  <a:srgbClr val="808000"/>
                </a:solidFill>
              </a:rPr>
              <a:t>Energy consumption</a:t>
            </a:r>
          </a:p>
          <a:p>
            <a:endParaRPr lang="en-US" dirty="0" smtClean="0"/>
          </a:p>
          <a:p>
            <a:endParaRPr lang="en-US" dirty="0"/>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44</a:t>
            </a:fld>
            <a:endParaRPr lang="el-GR"/>
          </a:p>
        </p:txBody>
      </p:sp>
    </p:spTree>
    <p:extLst>
      <p:ext uri="{BB962C8B-B14F-4D97-AF65-F5344CB8AC3E}">
        <p14:creationId xmlns:p14="http://schemas.microsoft.com/office/powerpoint/2010/main" val="3907911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rtlCol="0">
            <a:normAutofit fontScale="90000"/>
          </a:bodyPr>
          <a:lstStyle/>
          <a:p>
            <a:pPr algn="l" eaLnBrk="1" fontAlgn="auto" hangingPunct="1">
              <a:spcAft>
                <a:spcPts val="0"/>
              </a:spcAft>
              <a:defRPr/>
            </a:pPr>
            <a:r>
              <a:rPr lang="en-US" sz="4000" dirty="0" smtClean="0"/>
              <a:t/>
            </a:r>
            <a:br>
              <a:rPr lang="en-US" sz="4000" dirty="0" smtClean="0"/>
            </a:br>
            <a:r>
              <a:rPr lang="en-US" sz="4000" dirty="0" smtClean="0"/>
              <a:t>Point Coordination Function (PCF)</a:t>
            </a:r>
          </a:p>
        </p:txBody>
      </p:sp>
      <p:sp>
        <p:nvSpPr>
          <p:cNvPr id="47107" name="Rectangle 3"/>
          <p:cNvSpPr>
            <a:spLocks noGrp="1" noChangeArrowheads="1"/>
          </p:cNvSpPr>
          <p:nvPr>
            <p:ph type="body" idx="1"/>
          </p:nvPr>
        </p:nvSpPr>
        <p:spPr>
          <a:xfrm>
            <a:off x="0" y="1524000"/>
            <a:ext cx="8955088" cy="3392488"/>
          </a:xfrm>
        </p:spPr>
        <p:txBody>
          <a:bodyPr/>
          <a:lstStyle/>
          <a:p>
            <a:pPr eaLnBrk="1" hangingPunct="1"/>
            <a:r>
              <a:rPr lang="en-US" sz="2400" smtClean="0"/>
              <a:t>Point-coordinator </a:t>
            </a:r>
            <a:r>
              <a:rPr lang="en-US" sz="2400" b="1" smtClean="0">
                <a:solidFill>
                  <a:srgbClr val="0000FF"/>
                </a:solidFill>
              </a:rPr>
              <a:t>cyclically polls all stations</a:t>
            </a:r>
            <a:r>
              <a:rPr lang="en-US" sz="2400" smtClean="0"/>
              <a:t> which are assigned to the network and added to the PC polling table </a:t>
            </a:r>
          </a:p>
          <a:p>
            <a:pPr eaLnBrk="1" hangingPunct="1"/>
            <a:r>
              <a:rPr lang="en-US" sz="2400" smtClean="0"/>
              <a:t>Assign a time slot to them in which they are </a:t>
            </a:r>
            <a:r>
              <a:rPr lang="en-US" sz="2400" b="1" smtClean="0">
                <a:solidFill>
                  <a:srgbClr val="0000FF"/>
                </a:solidFill>
              </a:rPr>
              <a:t>exclusively allowed to send data</a:t>
            </a:r>
          </a:p>
          <a:p>
            <a:pPr eaLnBrk="1" hangingPunct="1"/>
            <a:r>
              <a:rPr lang="en-US" sz="2400" smtClean="0"/>
              <a:t>Resides in APs</a:t>
            </a:r>
          </a:p>
          <a:p>
            <a:pPr eaLnBrk="1" hangingPunct="1"/>
            <a:endParaRPr lang="en-US" sz="1600" smtClean="0"/>
          </a:p>
          <a:p>
            <a:pPr eaLnBrk="1" hangingPunct="1">
              <a:buClr>
                <a:schemeClr val="hlink"/>
              </a:buClr>
              <a:buSzPct val="85000"/>
              <a:buFont typeface="Arial" pitchFamily="34" charset="0"/>
              <a:buNone/>
            </a:pPr>
            <a:r>
              <a:rPr lang="en-US" sz="2400" smtClean="0">
                <a:sym typeface="Wingdings" pitchFamily="2" charset="2"/>
              </a:rPr>
              <a:t> </a:t>
            </a:r>
            <a:r>
              <a:rPr lang="en-US" sz="2400" smtClean="0"/>
              <a:t>Drawbacks: </a:t>
            </a:r>
            <a:r>
              <a:rPr lang="en-US" sz="2400" b="1" smtClean="0"/>
              <a:t>Higher bandwidth waste</a:t>
            </a:r>
            <a:r>
              <a:rPr lang="en-US" sz="2400" smtClean="0"/>
              <a:t> under normal load</a:t>
            </a:r>
          </a:p>
        </p:txBody>
      </p:sp>
      <p:sp>
        <p:nvSpPr>
          <p:cNvPr id="75782" name="Text Box 6"/>
          <p:cNvSpPr txBox="1">
            <a:spLocks noChangeArrowheads="1"/>
          </p:cNvSpPr>
          <p:nvPr/>
        </p:nvSpPr>
        <p:spPr bwMode="auto">
          <a:xfrm>
            <a:off x="0" y="5105400"/>
            <a:ext cx="9144000" cy="1200150"/>
          </a:xfrm>
          <a:prstGeom prst="rect">
            <a:avLst/>
          </a:prstGeom>
          <a:noFill/>
          <a:ln w="9525">
            <a:noFill/>
            <a:miter lim="800000"/>
            <a:headEnd/>
            <a:tailEnd/>
          </a:ln>
        </p:spPr>
        <p:txBody>
          <a:bodyPr>
            <a:spAutoFit/>
          </a:bodyPr>
          <a:lstStyle/>
          <a:p>
            <a:pPr>
              <a:buClr>
                <a:schemeClr val="hlink"/>
              </a:buClr>
              <a:defRPr/>
            </a:pPr>
            <a:r>
              <a:rPr lang="en-US" sz="2400" dirty="0">
                <a:latin typeface="+mn-lt"/>
                <a:sym typeface="Wingdings"/>
              </a:rPr>
              <a:t></a:t>
            </a:r>
            <a:r>
              <a:rPr lang="en-US" sz="2400" dirty="0">
                <a:latin typeface="+mn-lt"/>
              </a:rPr>
              <a:t> Correction for reducing overhead for polling idle stations</a:t>
            </a:r>
          </a:p>
          <a:p>
            <a:pPr>
              <a:defRPr/>
            </a:pPr>
            <a:r>
              <a:rPr lang="en-US" sz="2400" dirty="0">
                <a:latin typeface="+mn-lt"/>
              </a:rPr>
              <a:t>Embedded Round Robin: </a:t>
            </a:r>
            <a:r>
              <a:rPr lang="en-US" sz="2400" dirty="0">
                <a:solidFill>
                  <a:schemeClr val="hlink"/>
                </a:solidFill>
                <a:latin typeface="+mn-lt"/>
              </a:rPr>
              <a:t>dynamic classification of stations as busy or 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0-#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8229600" cy="1143000"/>
          </a:xfrm>
        </p:spPr>
        <p:txBody>
          <a:bodyPr rtlCol="0">
            <a:normAutofit/>
          </a:bodyPr>
          <a:lstStyle/>
          <a:p>
            <a:pPr eaLnBrk="1" fontAlgn="auto" hangingPunct="1">
              <a:spcAft>
                <a:spcPts val="0"/>
              </a:spcAft>
              <a:defRPr/>
            </a:pPr>
            <a:r>
              <a:rPr lang="en-US" dirty="0" smtClean="0"/>
              <a:t>Infrastructure mode: Saving Power</a:t>
            </a:r>
          </a:p>
        </p:txBody>
      </p:sp>
      <p:sp>
        <p:nvSpPr>
          <p:cNvPr id="48131" name="Rectangle 3"/>
          <p:cNvSpPr>
            <a:spLocks noGrp="1" noChangeArrowheads="1"/>
          </p:cNvSpPr>
          <p:nvPr>
            <p:ph type="body" idx="1"/>
          </p:nvPr>
        </p:nvSpPr>
        <p:spPr>
          <a:xfrm>
            <a:off x="0" y="2017713"/>
            <a:ext cx="8955088" cy="4114800"/>
          </a:xfrm>
        </p:spPr>
        <p:txBody>
          <a:bodyPr/>
          <a:lstStyle/>
          <a:p>
            <a:pPr marL="609600" indent="-609600" eaLnBrk="1" hangingPunct="1">
              <a:lnSpc>
                <a:spcPct val="80000"/>
              </a:lnSpc>
              <a:buFont typeface="Wingdings" pitchFamily="2" charset="2"/>
              <a:buAutoNum type="arabicPeriod"/>
            </a:pPr>
            <a:r>
              <a:rPr lang="en-US" sz="2800" smtClean="0"/>
              <a:t>STA indicates power management mode is on to AP and waking interval</a:t>
            </a:r>
          </a:p>
          <a:p>
            <a:pPr marL="609600" indent="-609600" eaLnBrk="1" hangingPunct="1">
              <a:lnSpc>
                <a:spcPct val="80000"/>
              </a:lnSpc>
              <a:buFont typeface="Wingdings" pitchFamily="2" charset="2"/>
              <a:buAutoNum type="arabicPeriod"/>
            </a:pPr>
            <a:r>
              <a:rPr lang="en-US" sz="2800" smtClean="0"/>
              <a:t>STA goes to sleep (turns off radio)</a:t>
            </a:r>
          </a:p>
          <a:p>
            <a:pPr marL="609600" indent="-609600" eaLnBrk="1" hangingPunct="1">
              <a:lnSpc>
                <a:spcPct val="80000"/>
              </a:lnSpc>
              <a:buFont typeface="Wingdings" pitchFamily="2" charset="2"/>
              <a:buAutoNum type="arabicPeriod"/>
            </a:pPr>
            <a:r>
              <a:rPr lang="en-US" sz="2800" smtClean="0"/>
              <a:t>STA wakes later;  </a:t>
            </a:r>
          </a:p>
          <a:p>
            <a:pPr marL="609600" indent="-609600" eaLnBrk="1" hangingPunct="1">
              <a:lnSpc>
                <a:spcPct val="80000"/>
              </a:lnSpc>
              <a:buFont typeface="Wingdings" pitchFamily="2" charset="2"/>
              <a:buNone/>
            </a:pPr>
            <a:r>
              <a:rPr lang="en-US" sz="2800" smtClean="0"/>
              <a:t>     </a:t>
            </a:r>
            <a:r>
              <a:rPr lang="en-US" sz="2800" smtClean="0">
                <a:solidFill>
                  <a:schemeClr val="hlink"/>
                </a:solidFill>
              </a:rPr>
              <a:t>Listens for traffic conditions</a:t>
            </a:r>
            <a:r>
              <a:rPr lang="en-US" sz="2800" smtClean="0"/>
              <a:t> (e.g., first 10ms of the beacon interval)</a:t>
            </a:r>
          </a:p>
          <a:p>
            <a:pPr marL="609600" indent="-609600" eaLnBrk="1" hangingPunct="1">
              <a:lnSpc>
                <a:spcPct val="80000"/>
              </a:lnSpc>
              <a:buFont typeface="Wingdings" pitchFamily="2" charset="2"/>
              <a:buAutoNum type="arabicPeriod" startAt="4"/>
            </a:pPr>
            <a:r>
              <a:rPr lang="en-US" sz="2800" smtClean="0"/>
              <a:t>STA may request buffered frames</a:t>
            </a:r>
          </a:p>
          <a:p>
            <a:pPr marL="609600" indent="-609600" eaLnBrk="1" hangingPunct="1">
              <a:lnSpc>
                <a:spcPct val="80000"/>
              </a:lnSpc>
              <a:buFont typeface="Wingdings" pitchFamily="2" charset="2"/>
              <a:buAutoNum type="arabicPeriod" startAt="4"/>
            </a:pPr>
            <a:r>
              <a:rPr lang="en-US" sz="2800" smtClean="0"/>
              <a:t>AP sends buffered frames</a:t>
            </a:r>
          </a:p>
          <a:p>
            <a:pPr marL="609600" indent="-609600" eaLnBrk="1" hangingPunct="1">
              <a:lnSpc>
                <a:spcPct val="80000"/>
              </a:lnSpc>
              <a:buFont typeface="Wingdings" pitchFamily="2" charset="2"/>
              <a:buNone/>
            </a:pPr>
            <a:endParaRPr lang="en-US" sz="2800" smtClean="0"/>
          </a:p>
          <a:p>
            <a:pPr marL="609600" indent="-609600" eaLnBrk="1" hangingPunct="1">
              <a:lnSpc>
                <a:spcPct val="80000"/>
              </a:lnSpc>
              <a:buFont typeface="Wingdings" pitchFamily="2" charset="2"/>
              <a:buNone/>
            </a:pPr>
            <a:r>
              <a:rPr lang="en-US" sz="2800" smtClean="0"/>
              <a:t>         Steps 2-5 repeat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0"/>
            <a:ext cx="8486775" cy="1462088"/>
          </a:xfrm>
        </p:spPr>
        <p:txBody>
          <a:bodyPr/>
          <a:lstStyle/>
          <a:p>
            <a:pPr eaLnBrk="1" hangingPunct="1"/>
            <a:r>
              <a:rPr lang="en-US" smtClean="0"/>
              <a:t>   Power Savings: Basic Principle</a:t>
            </a:r>
          </a:p>
        </p:txBody>
      </p:sp>
      <p:sp>
        <p:nvSpPr>
          <p:cNvPr id="49155" name="Rectangle 4"/>
          <p:cNvSpPr>
            <a:spLocks noGrp="1" noChangeArrowheads="1"/>
          </p:cNvSpPr>
          <p:nvPr>
            <p:ph type="body" idx="1"/>
          </p:nvPr>
        </p:nvSpPr>
        <p:spPr>
          <a:xfrm>
            <a:off x="0" y="2017713"/>
            <a:ext cx="9144000" cy="4114800"/>
          </a:xfrm>
        </p:spPr>
        <p:txBody>
          <a:bodyPr/>
          <a:lstStyle/>
          <a:p>
            <a:pPr eaLnBrk="1" hangingPunct="1"/>
            <a:r>
              <a:rPr lang="en-US" smtClean="0"/>
              <a:t>Whenever a wireless node has noting to send or receive it should fall asleep: turn off the MAC processor, the base-band processor, and RF amplifier to save energy</a:t>
            </a:r>
          </a:p>
          <a:p>
            <a:pPr eaLnBrk="1" hangingPunct="1"/>
            <a:r>
              <a:rPr lang="en-US" smtClean="0"/>
              <a:t>Easy in an infrastructure wireless network</a:t>
            </a:r>
          </a:p>
          <a:p>
            <a:pPr eaLnBrk="1" hangingPunct="1"/>
            <a:r>
              <a:rPr lang="en-US" smtClean="0"/>
              <a:t>APs responsible for timing synchronization (through beacons)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0"/>
            <a:ext cx="8229600" cy="1143000"/>
          </a:xfrm>
        </p:spPr>
        <p:txBody>
          <a:bodyPr/>
          <a:lstStyle/>
          <a:p>
            <a:pPr eaLnBrk="1" hangingPunct="1"/>
            <a:r>
              <a:rPr lang="en-US" smtClean="0"/>
              <a:t> 1. STA indicates</a:t>
            </a:r>
          </a:p>
        </p:txBody>
      </p:sp>
      <p:sp>
        <p:nvSpPr>
          <p:cNvPr id="50179" name="Rectangle 3"/>
          <p:cNvSpPr>
            <a:spLocks noGrp="1" noChangeArrowheads="1"/>
          </p:cNvSpPr>
          <p:nvPr>
            <p:ph type="body" idx="1"/>
          </p:nvPr>
        </p:nvSpPr>
        <p:spPr>
          <a:xfrm>
            <a:off x="0" y="1371600"/>
            <a:ext cx="9601200" cy="3200400"/>
          </a:xfrm>
        </p:spPr>
        <p:txBody>
          <a:bodyPr/>
          <a:lstStyle/>
          <a:p>
            <a:pPr eaLnBrk="1" hangingPunct="1"/>
            <a:r>
              <a:rPr lang="en-US" sz="2400" dirty="0" smtClean="0">
                <a:latin typeface="Comic Sans MS" pitchFamily="66" charset="0"/>
              </a:rPr>
              <a:t>Most frames include power-management (PM) bit</a:t>
            </a:r>
          </a:p>
          <a:p>
            <a:pPr eaLnBrk="1" hangingPunct="1">
              <a:buFont typeface="Arial" pitchFamily="34" charset="0"/>
              <a:buNone/>
            </a:pPr>
            <a:r>
              <a:rPr lang="en-US" sz="2400" dirty="0" smtClean="0">
                <a:latin typeface="Comic Sans MS" pitchFamily="66" charset="0"/>
              </a:rPr>
              <a:t>       PM=1 means STA is sleeping</a:t>
            </a:r>
          </a:p>
          <a:p>
            <a:pPr eaLnBrk="1" hangingPunct="1"/>
            <a:r>
              <a:rPr lang="en-US" sz="2400" dirty="0" smtClean="0">
                <a:latin typeface="Comic Sans MS" pitchFamily="66" charset="0"/>
              </a:rPr>
              <a:t>STA indicates </a:t>
            </a:r>
          </a:p>
          <a:p>
            <a:pPr marL="0" indent="0" eaLnBrk="1" hangingPunct="1">
              <a:buNone/>
            </a:pPr>
            <a:r>
              <a:rPr lang="en-US" sz="2400" dirty="0">
                <a:latin typeface="Comic Sans MS" pitchFamily="66" charset="0"/>
              </a:rPr>
              <a:t> </a:t>
            </a:r>
            <a:r>
              <a:rPr lang="en-US" sz="2400" dirty="0" smtClean="0">
                <a:latin typeface="Comic Sans MS" pitchFamily="66" charset="0"/>
              </a:rPr>
              <a:t>   Listen Interval &amp; length of its naps (in beacon intervals)</a:t>
            </a:r>
          </a:p>
          <a:p>
            <a:pPr eaLnBrk="1" hangingPunct="1">
              <a:buFont typeface="Wingdings" pitchFamily="2" charset="2"/>
              <a:buNone/>
            </a:pPr>
            <a:endParaRPr lang="en-US" sz="2400" dirty="0" smtClean="0">
              <a:latin typeface="Comic Sans MS" pitchFamily="66" charset="0"/>
            </a:endParaRPr>
          </a:p>
          <a:p>
            <a:pPr eaLnBrk="1" hangingPunct="1">
              <a:buFont typeface="Arial" pitchFamily="34" charset="0"/>
              <a:buNone/>
            </a:pPr>
            <a:r>
              <a:rPr lang="en-US" sz="2400" dirty="0" smtClean="0">
                <a:latin typeface="Comic Sans MS" pitchFamily="66" charset="0"/>
              </a:rPr>
              <a:t>Tradeoffs:</a:t>
            </a:r>
          </a:p>
          <a:p>
            <a:pPr eaLnBrk="1" hangingPunct="1"/>
            <a:endParaRPr lang="en-US" sz="2400" dirty="0" smtClean="0"/>
          </a:p>
        </p:txBody>
      </p:sp>
      <p:sp>
        <p:nvSpPr>
          <p:cNvPr id="62469" name="Text Box 5"/>
          <p:cNvSpPr txBox="1">
            <a:spLocks noChangeArrowheads="1"/>
          </p:cNvSpPr>
          <p:nvPr/>
        </p:nvSpPr>
        <p:spPr bwMode="auto">
          <a:xfrm>
            <a:off x="0" y="4114800"/>
            <a:ext cx="9448800" cy="1938338"/>
          </a:xfrm>
          <a:prstGeom prst="rect">
            <a:avLst/>
          </a:prstGeom>
          <a:noFill/>
          <a:ln w="9525">
            <a:noFill/>
            <a:miter lim="800000"/>
            <a:headEnd/>
            <a:tailEnd/>
          </a:ln>
        </p:spPr>
        <p:txBody>
          <a:bodyPr>
            <a:spAutoFit/>
          </a:bodyPr>
          <a:lstStyle/>
          <a:p>
            <a:pPr>
              <a:buClr>
                <a:schemeClr val="accent2"/>
              </a:buClr>
              <a:buFont typeface="Wingdings" pitchFamily="2" charset="2"/>
              <a:buChar char="§"/>
            </a:pPr>
            <a:r>
              <a:rPr lang="en-US" sz="2400" dirty="0"/>
              <a:t> </a:t>
            </a:r>
            <a:r>
              <a:rPr lang="en-US" sz="2400" dirty="0">
                <a:latin typeface="Comic Sans MS" pitchFamily="66" charset="0"/>
              </a:rPr>
              <a:t>Larger listen interval requires more </a:t>
            </a:r>
            <a:r>
              <a:rPr lang="en-US" sz="2400" b="1" dirty="0">
                <a:solidFill>
                  <a:srgbClr val="808000"/>
                </a:solidFill>
                <a:latin typeface="Comic Sans MS" pitchFamily="66" charset="0"/>
              </a:rPr>
              <a:t>AP memory for buffering</a:t>
            </a:r>
          </a:p>
          <a:p>
            <a:pPr>
              <a:buClr>
                <a:schemeClr val="accent2"/>
              </a:buClr>
            </a:pPr>
            <a:endParaRPr lang="en-US" sz="2400" dirty="0">
              <a:latin typeface="Comic Sans MS" pitchFamily="66" charset="0"/>
            </a:endParaRPr>
          </a:p>
          <a:p>
            <a:pPr>
              <a:buClr>
                <a:schemeClr val="accent2"/>
              </a:buClr>
              <a:buFont typeface="Wingdings" pitchFamily="2" charset="2"/>
              <a:buChar char="§"/>
            </a:pPr>
            <a:r>
              <a:rPr lang="en-US" sz="2400" dirty="0">
                <a:latin typeface="Comic Sans MS" pitchFamily="66" charset="0"/>
              </a:rPr>
              <a:t> </a:t>
            </a:r>
            <a:r>
              <a:rPr lang="en-US" sz="2400" b="1" dirty="0">
                <a:solidFill>
                  <a:srgbClr val="808000"/>
                </a:solidFill>
                <a:latin typeface="Comic Sans MS" pitchFamily="66" charset="0"/>
              </a:rPr>
              <a:t>Interactivity</a:t>
            </a:r>
            <a:r>
              <a:rPr lang="en-US" sz="2400" dirty="0">
                <a:latin typeface="Comic Sans MS" pitchFamily="66" charset="0"/>
              </a:rPr>
              <a:t> issues  </a:t>
            </a:r>
          </a:p>
          <a:p>
            <a:pPr>
              <a:buClr>
                <a:schemeClr val="accent2"/>
              </a:buClr>
            </a:pPr>
            <a:endParaRPr lang="en-US" sz="2400" dirty="0">
              <a:latin typeface="Comic Sans MS" pitchFamily="66" charset="0"/>
            </a:endParaRPr>
          </a:p>
          <a:p>
            <a:pPr>
              <a:buClr>
                <a:schemeClr val="accent2"/>
              </a:buCl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0-#ppt_w/2"/>
                                          </p:val>
                                        </p:tav>
                                        <p:tav tm="100000">
                                          <p:val>
                                            <p:strVal val="#ppt_x"/>
                                          </p:val>
                                        </p:tav>
                                      </p:tavLst>
                                    </p:anim>
                                    <p:anim calcmode="lin" valueType="num">
                                      <p:cBhvr additive="base">
                                        <p:cTn id="8"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2. Check for waiting traffic</a:t>
            </a:r>
          </a:p>
        </p:txBody>
      </p:sp>
      <p:sp>
        <p:nvSpPr>
          <p:cNvPr id="51203" name="Rectangle 3"/>
          <p:cNvSpPr>
            <a:spLocks noGrp="1" noChangeArrowheads="1"/>
          </p:cNvSpPr>
          <p:nvPr>
            <p:ph type="body" idx="1"/>
          </p:nvPr>
        </p:nvSpPr>
        <p:spPr>
          <a:xfrm>
            <a:off x="0" y="2017713"/>
            <a:ext cx="8955088" cy="4114800"/>
          </a:xfrm>
        </p:spPr>
        <p:txBody>
          <a:bodyPr/>
          <a:lstStyle/>
          <a:p>
            <a:pPr eaLnBrk="1" hangingPunct="1"/>
            <a:r>
              <a:rPr lang="en-US" smtClean="0"/>
              <a:t>Station wakes to listen for a beacon, which includes the Traffic-Indication Map (TIM)</a:t>
            </a:r>
          </a:p>
          <a:p>
            <a:pPr eaLnBrk="1" hangingPunct="1"/>
            <a:r>
              <a:rPr lang="en-US" smtClean="0"/>
              <a:t>TIM is 2,007-bit-long map;</a:t>
            </a:r>
          </a:p>
          <a:p>
            <a:pPr eaLnBrk="1" hangingPunct="1"/>
            <a:r>
              <a:rPr lang="en-US" smtClean="0"/>
              <a:t>TIM[j]=1 means that station with Associated  ID=j has traffic buffered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029575" cy="1462088"/>
          </a:xfrm>
        </p:spPr>
        <p:txBody>
          <a:bodyPr/>
          <a:lstStyle/>
          <a:p>
            <a:pPr eaLnBrk="1" hangingPunct="1"/>
            <a:r>
              <a:rPr lang="en-US" sz="4000" smtClean="0"/>
              <a:t>Inter-Access Point Communication</a:t>
            </a:r>
          </a:p>
        </p:txBody>
      </p:sp>
      <p:sp>
        <p:nvSpPr>
          <p:cNvPr id="9219" name="Rectangle 3"/>
          <p:cNvSpPr>
            <a:spLocks noGrp="1" noChangeArrowheads="1"/>
          </p:cNvSpPr>
          <p:nvPr>
            <p:ph type="body" idx="1"/>
          </p:nvPr>
        </p:nvSpPr>
        <p:spPr>
          <a:xfrm>
            <a:off x="0" y="2057400"/>
            <a:ext cx="9144000" cy="4068763"/>
          </a:xfrm>
        </p:spPr>
        <p:txBody>
          <a:bodyPr/>
          <a:lstStyle/>
          <a:p>
            <a:pPr eaLnBrk="1" hangingPunct="1">
              <a:lnSpc>
                <a:spcPct val="80000"/>
              </a:lnSpc>
            </a:pPr>
            <a:r>
              <a:rPr lang="en-US" sz="2400" dirty="0" smtClean="0"/>
              <a:t>If a client is associated with one AP, all the other APs in the ESS need to learn about that client</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If a client associated with an AP sends a frame to a station associated with a different AP, the bridging engine inside the first AP must send </a:t>
            </a:r>
            <a:r>
              <a:rPr lang="en-US" sz="2400" b="1" dirty="0" smtClean="0"/>
              <a:t>the frame over the backbone Ethernet </a:t>
            </a:r>
            <a:r>
              <a:rPr lang="en-US" sz="2400" dirty="0" smtClean="0"/>
              <a:t>to the second AP so it can be delivered to its ultimate destination</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No standardized method for communication</a:t>
            </a:r>
          </a:p>
          <a:p>
            <a:pPr lvl="1" eaLnBrk="1" hangingPunct="1">
              <a:lnSpc>
                <a:spcPct val="80000"/>
              </a:lnSpc>
              <a:buFont typeface="Wingdings" pitchFamily="2" charset="2"/>
              <a:buNone/>
            </a:pPr>
            <a:r>
              <a:rPr lang="en-US" sz="2400" dirty="0" smtClean="0"/>
              <a:t>Major project in the IEEE802.11 working group the standardization of the IAPP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764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3. Get buffered traffic</a:t>
            </a:r>
          </a:p>
        </p:txBody>
      </p:sp>
      <p:sp>
        <p:nvSpPr>
          <p:cNvPr id="52227" name="Rectangle 3"/>
          <p:cNvSpPr>
            <a:spLocks noGrp="1" noChangeArrowheads="1"/>
          </p:cNvSpPr>
          <p:nvPr>
            <p:ph type="body" idx="1"/>
          </p:nvPr>
        </p:nvSpPr>
        <p:spPr>
          <a:xfrm>
            <a:off x="0" y="2017713"/>
            <a:ext cx="8955088" cy="4114800"/>
          </a:xfrm>
        </p:spPr>
        <p:txBody>
          <a:bodyPr/>
          <a:lstStyle/>
          <a:p>
            <a:pPr eaLnBrk="1" hangingPunct="1"/>
            <a:r>
              <a:rPr lang="en-US" dirty="0" smtClean="0"/>
              <a:t>Station sends </a:t>
            </a:r>
            <a:r>
              <a:rPr lang="en-US" b="1" dirty="0" smtClean="0">
                <a:solidFill>
                  <a:srgbClr val="808000"/>
                </a:solidFill>
              </a:rPr>
              <a:t>Power-Saving-Poll</a:t>
            </a:r>
            <a:r>
              <a:rPr lang="en-US" dirty="0" smtClean="0"/>
              <a:t> to indicate that it is </a:t>
            </a:r>
            <a:r>
              <a:rPr lang="en-US" b="1" dirty="0" smtClean="0">
                <a:solidFill>
                  <a:srgbClr val="808000"/>
                </a:solidFill>
              </a:rPr>
              <a:t>awake and listening</a:t>
            </a:r>
          </a:p>
          <a:p>
            <a:pPr eaLnBrk="1" hangingPunct="1"/>
            <a:r>
              <a:rPr lang="en-US" b="1" dirty="0" smtClean="0">
                <a:solidFill>
                  <a:srgbClr val="808000"/>
                </a:solidFill>
              </a:rPr>
              <a:t>AP sends buffered packets</a:t>
            </a:r>
          </a:p>
          <a:p>
            <a:pPr eaLnBrk="1" hangingPunct="1"/>
            <a:r>
              <a:rPr lang="en-US" dirty="0" smtClean="0"/>
              <a:t>Station stays awake until it has retrieved all buffered packets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 Frame Control Field</a:t>
            </a:r>
          </a:p>
        </p:txBody>
      </p:sp>
      <p:pic>
        <p:nvPicPr>
          <p:cNvPr id="53251" name="Picture 3"/>
          <p:cNvPicPr>
            <a:picLocks noGrp="1" noChangeAspect="1" noChangeArrowheads="1"/>
          </p:cNvPicPr>
          <p:nvPr>
            <p:ph type="body" idx="1"/>
          </p:nvPr>
        </p:nvPicPr>
        <p:blipFill>
          <a:blip r:embed="rId2" cstate="print"/>
          <a:srcRect/>
          <a:stretch>
            <a:fillRect/>
          </a:stretch>
        </p:blipFill>
        <p:spPr>
          <a:xfrm>
            <a:off x="-1676400" y="1955573"/>
            <a:ext cx="11265018" cy="2703513"/>
          </a:xfrm>
        </p:spPr>
      </p:pic>
      <p:sp>
        <p:nvSpPr>
          <p:cNvPr id="53252" name="Line 4"/>
          <p:cNvSpPr>
            <a:spLocks noChangeShapeType="1"/>
          </p:cNvSpPr>
          <p:nvPr/>
        </p:nvSpPr>
        <p:spPr bwMode="auto">
          <a:xfrm>
            <a:off x="6705600" y="4343400"/>
            <a:ext cx="0" cy="1295400"/>
          </a:xfrm>
          <a:prstGeom prst="line">
            <a:avLst/>
          </a:prstGeom>
          <a:noFill/>
          <a:ln w="9525">
            <a:solidFill>
              <a:schemeClr val="tx1"/>
            </a:solidFill>
            <a:round/>
            <a:headEnd type="arrow" w="med" len="med"/>
            <a:tailEnd/>
          </a:ln>
        </p:spPr>
        <p:txBody>
          <a:bodyPr/>
          <a:lstStyle/>
          <a:p>
            <a:endParaRPr lang="el-GR"/>
          </a:p>
        </p:txBody>
      </p:sp>
      <p:sp>
        <p:nvSpPr>
          <p:cNvPr id="53253" name="Text Box 5"/>
          <p:cNvSpPr txBox="1">
            <a:spLocks noChangeArrowheads="1"/>
          </p:cNvSpPr>
          <p:nvPr/>
        </p:nvSpPr>
        <p:spPr bwMode="auto">
          <a:xfrm>
            <a:off x="3429000" y="5715000"/>
            <a:ext cx="4995863" cy="641350"/>
          </a:xfrm>
          <a:prstGeom prst="rect">
            <a:avLst/>
          </a:prstGeom>
          <a:noFill/>
          <a:ln w="9525">
            <a:noFill/>
            <a:miter lim="800000"/>
            <a:headEnd/>
            <a:tailEnd/>
          </a:ln>
        </p:spPr>
        <p:txBody>
          <a:bodyPr wrap="none">
            <a:spAutoFit/>
          </a:bodyPr>
          <a:lstStyle/>
          <a:p>
            <a:r>
              <a:rPr lang="en-US"/>
              <a:t>AP indicates that there are more data available </a:t>
            </a:r>
          </a:p>
          <a:p>
            <a:r>
              <a:rPr lang="en-US"/>
              <a:t>and is addressed to a dozing station</a:t>
            </a:r>
          </a:p>
        </p:txBody>
      </p:sp>
      <p:sp>
        <p:nvSpPr>
          <p:cNvPr id="53254" name="Text Box 6"/>
          <p:cNvSpPr txBox="1">
            <a:spLocks noChangeArrowheads="1"/>
          </p:cNvSpPr>
          <p:nvPr/>
        </p:nvSpPr>
        <p:spPr bwMode="auto">
          <a:xfrm>
            <a:off x="2041525" y="5060950"/>
            <a:ext cx="3529013" cy="366713"/>
          </a:xfrm>
          <a:prstGeom prst="rect">
            <a:avLst/>
          </a:prstGeom>
          <a:noFill/>
          <a:ln w="9525">
            <a:noFill/>
            <a:miter lim="800000"/>
            <a:headEnd/>
            <a:tailEnd/>
          </a:ln>
        </p:spPr>
        <p:txBody>
          <a:bodyPr wrap="none">
            <a:spAutoFit/>
          </a:bodyPr>
          <a:lstStyle/>
          <a:p>
            <a:r>
              <a:rPr lang="en-US"/>
              <a:t>Indicates if the device is sleeping</a:t>
            </a:r>
          </a:p>
        </p:txBody>
      </p:sp>
      <p:sp>
        <p:nvSpPr>
          <p:cNvPr id="53255" name="Line 7"/>
          <p:cNvSpPr>
            <a:spLocks noChangeShapeType="1"/>
          </p:cNvSpPr>
          <p:nvPr/>
        </p:nvSpPr>
        <p:spPr bwMode="auto">
          <a:xfrm flipV="1">
            <a:off x="4876800" y="4419600"/>
            <a:ext cx="1524000" cy="6096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CC4A2E-965F-4119-BEDA-DAA3DE23AC9E}" type="slidenum">
              <a:rPr lang="el-GR"/>
              <a:pPr>
                <a:defRPr/>
              </a:pPr>
              <a:t>52</a:t>
            </a:fld>
            <a:endParaRPr lang="el-GR"/>
          </a:p>
        </p:txBody>
      </p:sp>
      <p:sp>
        <p:nvSpPr>
          <p:cNvPr id="54276" name="Rectangle 3"/>
          <p:cNvSpPr>
            <a:spLocks noGrp="1" noChangeArrowheads="1"/>
          </p:cNvSpPr>
          <p:nvPr>
            <p:ph type="body" idx="1"/>
          </p:nvPr>
        </p:nvSpPr>
        <p:spPr>
          <a:xfrm>
            <a:off x="21771" y="609600"/>
            <a:ext cx="9144000" cy="4525963"/>
          </a:xfrm>
        </p:spPr>
        <p:txBody>
          <a:bodyPr/>
          <a:lstStyle/>
          <a:p>
            <a:pPr eaLnBrk="1" hangingPunct="1">
              <a:lnSpc>
                <a:spcPct val="80000"/>
              </a:lnSpc>
              <a:buFont typeface="Wingdings" pitchFamily="2" charset="2"/>
              <a:buNone/>
            </a:pPr>
            <a:endParaRPr lang="en-US" sz="1200" dirty="0" smtClean="0"/>
          </a:p>
          <a:p>
            <a:pPr eaLnBrk="1" hangingPunct="1">
              <a:lnSpc>
                <a:spcPct val="80000"/>
              </a:lnSpc>
              <a:buFont typeface="Wingdings" pitchFamily="2" charset="2"/>
              <a:buNone/>
            </a:pPr>
            <a:r>
              <a:rPr lang="en-US" dirty="0" smtClean="0"/>
              <a:t>Wireless network topologies can be controlled by</a:t>
            </a:r>
          </a:p>
          <a:p>
            <a:pPr eaLnBrk="1" hangingPunct="1">
              <a:lnSpc>
                <a:spcPct val="80000"/>
              </a:lnSpc>
              <a:buFont typeface="Wingdings" pitchFamily="2" charset="2"/>
              <a:buNone/>
            </a:pPr>
            <a:endParaRPr lang="en-US" dirty="0" smtClean="0"/>
          </a:p>
          <a:p>
            <a:pPr eaLnBrk="1" hangingPunct="1">
              <a:lnSpc>
                <a:spcPct val="80000"/>
              </a:lnSpc>
            </a:pPr>
            <a:r>
              <a:rPr lang="en-US" sz="2400" b="1" dirty="0" smtClean="0">
                <a:solidFill>
                  <a:srgbClr val="7030A0"/>
                </a:solidFill>
              </a:rPr>
              <a:t>Data rate</a:t>
            </a:r>
          </a:p>
          <a:p>
            <a:pPr eaLnBrk="1" hangingPunct="1">
              <a:lnSpc>
                <a:spcPct val="80000"/>
              </a:lnSpc>
            </a:pPr>
            <a:r>
              <a:rPr lang="en-US" sz="2400" b="1" dirty="0" smtClean="0">
                <a:solidFill>
                  <a:srgbClr val="FF0000"/>
                </a:solidFill>
              </a:rPr>
              <a:t>Channel allocation</a:t>
            </a:r>
            <a:r>
              <a:rPr lang="en-US" sz="2400" b="1" dirty="0" smtClean="0"/>
              <a:t>: different devices communicate at different channels</a:t>
            </a:r>
          </a:p>
          <a:p>
            <a:pPr marL="0" indent="0" eaLnBrk="1" hangingPunct="1">
              <a:lnSpc>
                <a:spcPct val="80000"/>
              </a:lnSpc>
              <a:buNone/>
            </a:pPr>
            <a:r>
              <a:rPr lang="en-US" sz="2400" dirty="0"/>
              <a:t> </a:t>
            </a:r>
            <a:r>
              <a:rPr lang="en-US" sz="2400" dirty="0" smtClean="0"/>
              <a:t>    In some cases, there is a channel dedicated for the control (management) and message exchange</a:t>
            </a:r>
          </a:p>
          <a:p>
            <a:pPr marL="0" indent="0" eaLnBrk="1" hangingPunct="1">
              <a:lnSpc>
                <a:spcPct val="80000"/>
              </a:lnSpc>
              <a:buNone/>
            </a:pPr>
            <a:endParaRPr lang="en-US" sz="2400" b="1" dirty="0" smtClean="0"/>
          </a:p>
          <a:p>
            <a:pPr eaLnBrk="1" hangingPunct="1">
              <a:lnSpc>
                <a:spcPct val="80000"/>
              </a:lnSpc>
            </a:pPr>
            <a:r>
              <a:rPr lang="en-US" sz="2400" b="1" dirty="0" smtClean="0">
                <a:solidFill>
                  <a:srgbClr val="FF0000"/>
                </a:solidFill>
              </a:rPr>
              <a:t>Transmission power (power control)</a:t>
            </a:r>
          </a:p>
          <a:p>
            <a:pPr eaLnBrk="1" hangingPunct="1">
              <a:lnSpc>
                <a:spcPct val="80000"/>
              </a:lnSpc>
            </a:pPr>
            <a:r>
              <a:rPr lang="en-US" sz="2400" b="1" dirty="0" smtClean="0">
                <a:solidFill>
                  <a:srgbClr val="7030A0"/>
                </a:solidFill>
              </a:rPr>
              <a:t>Carrier sense threshold</a:t>
            </a:r>
          </a:p>
          <a:p>
            <a:pPr eaLnBrk="1" hangingPunct="1">
              <a:lnSpc>
                <a:spcPct val="80000"/>
              </a:lnSpc>
            </a:pPr>
            <a:r>
              <a:rPr lang="en-US" sz="2400" b="1" dirty="0" smtClean="0">
                <a:solidFill>
                  <a:srgbClr val="00B050"/>
                </a:solidFill>
              </a:rPr>
              <a:t>Directional antennas</a:t>
            </a:r>
          </a:p>
          <a:p>
            <a:pPr eaLnBrk="1" hangingPunct="1">
              <a:lnSpc>
                <a:spcPct val="80000"/>
              </a:lnSpc>
            </a:pPr>
            <a:r>
              <a:rPr lang="en-US" sz="2400" b="1" dirty="0">
                <a:solidFill>
                  <a:srgbClr val="00B050"/>
                </a:solidFill>
              </a:rPr>
              <a:t>C</a:t>
            </a:r>
            <a:r>
              <a:rPr lang="en-US" sz="2400" b="1" dirty="0" smtClean="0">
                <a:solidFill>
                  <a:srgbClr val="00B050"/>
                </a:solidFill>
              </a:rPr>
              <a:t>ognitive intelligent radios &amp; software defined radios</a:t>
            </a:r>
          </a:p>
          <a:p>
            <a:pPr eaLnBrk="1" hangingPunct="1">
              <a:lnSpc>
                <a:spcPct val="80000"/>
              </a:lnSpc>
            </a:pPr>
            <a:r>
              <a:rPr lang="en-US" sz="2400" b="1" dirty="0" smtClean="0">
                <a:solidFill>
                  <a:srgbClr val="0070C0"/>
                </a:solidFill>
              </a:rPr>
              <a:t>Node placement</a:t>
            </a:r>
          </a:p>
          <a:p>
            <a:pPr eaLnBrk="1" hangingPunct="1">
              <a:lnSpc>
                <a:spcPct val="80000"/>
              </a:lnSpc>
            </a:pPr>
            <a:r>
              <a:rPr lang="en-US" sz="2400" b="1" dirty="0" smtClean="0">
                <a:solidFill>
                  <a:srgbClr val="0070C0"/>
                </a:solidFill>
              </a:rPr>
              <a:t>Different network architectures/deployments (e.g., mesh networks, infrastructure-based, ad hoc)</a:t>
            </a:r>
            <a:endParaRPr lang="el-GR" sz="2400" b="1" dirty="0" smtClean="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C98B76-811B-4403-A2D6-5F99DCD78D67}" type="slidenum">
              <a:rPr lang="el-GR"/>
              <a:pPr>
                <a:defRPr/>
              </a:pPr>
              <a:t>53</a:t>
            </a:fld>
            <a:endParaRPr lang="el-GR"/>
          </a:p>
        </p:txBody>
      </p:sp>
      <p:sp>
        <p:nvSpPr>
          <p:cNvPr id="79875" name="Rectangle 2"/>
          <p:cNvSpPr>
            <a:spLocks noGrp="1" noChangeArrowheads="1"/>
          </p:cNvSpPr>
          <p:nvPr>
            <p:ph type="title"/>
          </p:nvPr>
        </p:nvSpPr>
        <p:spPr>
          <a:xfrm>
            <a:off x="-457200" y="228600"/>
            <a:ext cx="8229600" cy="1143000"/>
          </a:xfrm>
        </p:spPr>
        <p:txBody>
          <a:bodyPr/>
          <a:lstStyle/>
          <a:p>
            <a:pPr eaLnBrk="1" hangingPunct="1"/>
            <a:r>
              <a:rPr lang="en-US" smtClean="0"/>
              <a:t>Spectrum Utilization (1/2)</a:t>
            </a:r>
            <a:endParaRPr lang="el-GR" smtClean="0"/>
          </a:p>
        </p:txBody>
      </p:sp>
      <p:sp>
        <p:nvSpPr>
          <p:cNvPr id="79876" name="Rectangle 3"/>
          <p:cNvSpPr>
            <a:spLocks noGrp="1" noChangeArrowheads="1"/>
          </p:cNvSpPr>
          <p:nvPr>
            <p:ph type="body" idx="1"/>
          </p:nvPr>
        </p:nvSpPr>
        <p:spPr>
          <a:xfrm>
            <a:off x="0" y="1676400"/>
            <a:ext cx="9144000" cy="4449763"/>
          </a:xfrm>
        </p:spPr>
        <p:txBody>
          <a:bodyPr/>
          <a:lstStyle/>
          <a:p>
            <a:pPr eaLnBrk="1" hangingPunct="1">
              <a:lnSpc>
                <a:spcPct val="80000"/>
              </a:lnSpc>
            </a:pPr>
            <a:endParaRPr lang="en-US" smtClean="0"/>
          </a:p>
          <a:p>
            <a:pPr eaLnBrk="1" hangingPunct="1">
              <a:lnSpc>
                <a:spcPct val="80000"/>
              </a:lnSpc>
            </a:pPr>
            <a:r>
              <a:rPr lang="en-US" sz="2400" smtClean="0"/>
              <a:t>Studies have shown that t</a:t>
            </a:r>
            <a:r>
              <a:rPr lang="el-GR" sz="2400" smtClean="0"/>
              <a:t>here are </a:t>
            </a:r>
            <a:r>
              <a:rPr lang="el-GR" sz="2400" smtClean="0">
                <a:solidFill>
                  <a:srgbClr val="FF0000"/>
                </a:solidFill>
              </a:rPr>
              <a:t>frequency bands in the spectrum </a:t>
            </a:r>
            <a:r>
              <a:rPr lang="en-US" sz="2400" b="1" smtClean="0">
                <a:solidFill>
                  <a:srgbClr val="FF0000"/>
                </a:solidFill>
              </a:rPr>
              <a:t>l</a:t>
            </a:r>
            <a:r>
              <a:rPr lang="el-GR" sz="2400" b="1" smtClean="0">
                <a:solidFill>
                  <a:srgbClr val="FF0000"/>
                </a:solidFill>
              </a:rPr>
              <a:t>argely</a:t>
            </a:r>
            <a:r>
              <a:rPr lang="en-US" sz="2400" b="1" smtClean="0">
                <a:solidFill>
                  <a:srgbClr val="FF0000"/>
                </a:solidFill>
              </a:rPr>
              <a:t> </a:t>
            </a:r>
            <a:r>
              <a:rPr lang="el-GR" sz="2400" b="1" smtClean="0">
                <a:solidFill>
                  <a:srgbClr val="FF0000"/>
                </a:solidFill>
              </a:rPr>
              <a:t>unoccupied</a:t>
            </a:r>
            <a:r>
              <a:rPr lang="el-GR" sz="2400" smtClean="0">
                <a:solidFill>
                  <a:srgbClr val="FF0000"/>
                </a:solidFill>
              </a:rPr>
              <a:t> </a:t>
            </a:r>
            <a:r>
              <a:rPr lang="el-GR" sz="2400" b="1" smtClean="0">
                <a:solidFill>
                  <a:srgbClr val="FF0000"/>
                </a:solidFill>
              </a:rPr>
              <a:t>most of the time</a:t>
            </a:r>
            <a:r>
              <a:rPr lang="el-GR" sz="2400" smtClean="0"/>
              <a:t> while </a:t>
            </a:r>
            <a:r>
              <a:rPr lang="en-US" sz="2400" smtClean="0"/>
              <a:t>o</a:t>
            </a:r>
            <a:r>
              <a:rPr lang="el-GR" sz="2400" smtClean="0"/>
              <a:t>thers are heavily used</a:t>
            </a:r>
            <a:endParaRPr lang="en-US" sz="2400" smtClean="0"/>
          </a:p>
          <a:p>
            <a:pPr eaLnBrk="1" hangingPunct="1">
              <a:lnSpc>
                <a:spcPct val="80000"/>
              </a:lnSpc>
            </a:pPr>
            <a:endParaRPr lang="en-US" sz="2400" smtClean="0"/>
          </a:p>
          <a:p>
            <a:pPr eaLnBrk="1" hangingPunct="1">
              <a:lnSpc>
                <a:spcPct val="80000"/>
              </a:lnSpc>
              <a:buFont typeface="Arial" pitchFamily="34" charset="0"/>
              <a:buNone/>
            </a:pPr>
            <a:r>
              <a:rPr lang="en-GB" sz="2400" b="1" smtClean="0">
                <a:solidFill>
                  <a:srgbClr val="666633"/>
                </a:solidFill>
              </a:rPr>
              <a:t> </a:t>
            </a:r>
            <a:r>
              <a:rPr lang="en-GB" b="1" smtClean="0">
                <a:solidFill>
                  <a:srgbClr val="666633"/>
                </a:solidFill>
                <a:sym typeface="Wingdings" pitchFamily="2" charset="2"/>
              </a:rPr>
              <a:t></a:t>
            </a:r>
            <a:r>
              <a:rPr lang="el-GR" sz="2400" b="1" smtClean="0">
                <a:solidFill>
                  <a:srgbClr val="666633"/>
                </a:solidFill>
              </a:rPr>
              <a:t>Cognitive radios</a:t>
            </a:r>
            <a:r>
              <a:rPr lang="en-US" sz="2400" smtClean="0"/>
              <a:t> </a:t>
            </a:r>
            <a:r>
              <a:rPr lang="el-GR" sz="2400" smtClean="0">
                <a:solidFill>
                  <a:srgbClr val="666633"/>
                </a:solidFill>
              </a:rPr>
              <a:t>have been proposed</a:t>
            </a:r>
            <a:r>
              <a:rPr lang="el-GR" sz="2400" smtClean="0"/>
              <a:t> to </a:t>
            </a:r>
            <a:r>
              <a:rPr lang="en-US" sz="2400" b="1" smtClean="0">
                <a:solidFill>
                  <a:srgbClr val="666633"/>
                </a:solidFill>
              </a:rPr>
              <a:t>e</a:t>
            </a:r>
            <a:r>
              <a:rPr lang="el-GR" sz="2400" b="1" smtClean="0">
                <a:solidFill>
                  <a:srgbClr val="666633"/>
                </a:solidFill>
              </a:rPr>
              <a:t>nable a device to access a spectrum band </a:t>
            </a:r>
            <a:r>
              <a:rPr lang="en-US" sz="2400" b="1" smtClean="0">
                <a:solidFill>
                  <a:srgbClr val="666633"/>
                </a:solidFill>
              </a:rPr>
              <a:t>u</a:t>
            </a:r>
            <a:r>
              <a:rPr lang="el-GR" sz="2400" b="1" smtClean="0">
                <a:solidFill>
                  <a:srgbClr val="666633"/>
                </a:solidFill>
              </a:rPr>
              <a:t>noccupied</a:t>
            </a:r>
            <a:r>
              <a:rPr lang="en-US" sz="2400" b="1" smtClean="0">
                <a:solidFill>
                  <a:srgbClr val="666633"/>
                </a:solidFill>
              </a:rPr>
              <a:t> </a:t>
            </a:r>
            <a:r>
              <a:rPr lang="el-GR" sz="2400" b="1" smtClean="0">
                <a:solidFill>
                  <a:srgbClr val="666633"/>
                </a:solidFill>
              </a:rPr>
              <a:t>by others at that location and time</a:t>
            </a:r>
            <a:endParaRPr lang="en-US" sz="2400" b="1" smtClean="0">
              <a:solidFill>
                <a:srgbClr val="666633"/>
              </a:solidFill>
            </a:endParaRPr>
          </a:p>
          <a:p>
            <a:pPr eaLnBrk="1" hangingPunct="1">
              <a:lnSpc>
                <a:spcPct val="80000"/>
              </a:lnSpc>
            </a:pPr>
            <a:endParaRPr lang="el-GR" b="1" smtClean="0">
              <a:solidFill>
                <a:srgbClr val="666633"/>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F31F9A5-3E64-44BA-83A7-3A79A317C9E3}" type="slidenum">
              <a:rPr lang="el-GR"/>
              <a:pPr>
                <a:defRPr/>
              </a:pPr>
              <a:t>54</a:t>
            </a:fld>
            <a:endParaRPr lang="el-GR" dirty="0"/>
          </a:p>
        </p:txBody>
      </p:sp>
      <p:sp>
        <p:nvSpPr>
          <p:cNvPr id="80899" name="Rectangle 2"/>
          <p:cNvSpPr>
            <a:spLocks noGrp="1" noChangeArrowheads="1"/>
          </p:cNvSpPr>
          <p:nvPr>
            <p:ph type="title"/>
          </p:nvPr>
        </p:nvSpPr>
        <p:spPr>
          <a:xfrm>
            <a:off x="-304800" y="0"/>
            <a:ext cx="8229600" cy="1143000"/>
          </a:xfrm>
        </p:spPr>
        <p:txBody>
          <a:bodyPr/>
          <a:lstStyle/>
          <a:p>
            <a:pPr eaLnBrk="1" hangingPunct="1"/>
            <a:r>
              <a:rPr lang="en-US" smtClean="0"/>
              <a:t>Spectrum  Utilization (2/2)</a:t>
            </a:r>
            <a:endParaRPr lang="el-GR" smtClean="0"/>
          </a:p>
        </p:txBody>
      </p:sp>
      <p:sp>
        <p:nvSpPr>
          <p:cNvPr id="80900" name="Rectangle 3"/>
          <p:cNvSpPr>
            <a:spLocks noGrp="1" noChangeArrowheads="1"/>
          </p:cNvSpPr>
          <p:nvPr>
            <p:ph type="body" idx="1"/>
          </p:nvPr>
        </p:nvSpPr>
        <p:spPr>
          <a:xfrm>
            <a:off x="0" y="1676400"/>
            <a:ext cx="9144000" cy="4267200"/>
          </a:xfrm>
        </p:spPr>
        <p:txBody>
          <a:bodyPr/>
          <a:lstStyle/>
          <a:p>
            <a:pPr marL="0" indent="0" eaLnBrk="1" hangingPunct="1">
              <a:buNone/>
            </a:pPr>
            <a:r>
              <a:rPr lang="el-GR" sz="2400" b="1" dirty="0" err="1" smtClean="0">
                <a:solidFill>
                  <a:srgbClr val="FF0000"/>
                </a:solidFill>
              </a:rPr>
              <a:t>Cognitive</a:t>
            </a:r>
            <a:r>
              <a:rPr lang="el-GR" sz="2400" b="1" dirty="0" smtClean="0">
                <a:solidFill>
                  <a:srgbClr val="FF0000"/>
                </a:solidFill>
              </a:rPr>
              <a:t> </a:t>
            </a:r>
            <a:r>
              <a:rPr lang="el-GR" sz="2400" b="1" dirty="0" err="1" smtClean="0">
                <a:solidFill>
                  <a:srgbClr val="FF0000"/>
                </a:solidFill>
              </a:rPr>
              <a:t>radio</a:t>
            </a:r>
            <a:r>
              <a:rPr lang="en-US" sz="2400" dirty="0" smtClean="0"/>
              <a:t>: </a:t>
            </a:r>
            <a:r>
              <a:rPr lang="en-US" sz="2400" dirty="0" err="1" smtClean="0"/>
              <a:t>i</a:t>
            </a:r>
            <a:r>
              <a:rPr lang="el-GR" sz="2400" dirty="0" err="1" smtClean="0"/>
              <a:t>ntelligent</a:t>
            </a:r>
            <a:r>
              <a:rPr lang="el-GR" sz="2400" dirty="0" smtClean="0"/>
              <a:t> </a:t>
            </a:r>
            <a:r>
              <a:rPr lang="el-GR" sz="2400" dirty="0" err="1" smtClean="0"/>
              <a:t>wireless</a:t>
            </a:r>
            <a:r>
              <a:rPr lang="el-GR" sz="2400" dirty="0" smtClean="0"/>
              <a:t> </a:t>
            </a:r>
            <a:r>
              <a:rPr lang="el-GR" sz="2400" dirty="0" err="1" smtClean="0"/>
              <a:t>communication</a:t>
            </a:r>
            <a:r>
              <a:rPr lang="el-GR" sz="2400" dirty="0" smtClean="0"/>
              <a:t> </a:t>
            </a:r>
            <a:r>
              <a:rPr lang="el-GR" sz="2400" dirty="0" err="1" smtClean="0"/>
              <a:t>system</a:t>
            </a:r>
            <a:r>
              <a:rPr lang="en-US" sz="2400" dirty="0" smtClean="0"/>
              <a:t> that is</a:t>
            </a:r>
          </a:p>
          <a:p>
            <a:pPr lvl="2" eaLnBrk="1" hangingPunct="1"/>
            <a:r>
              <a:rPr lang="en-US" b="1" dirty="0" smtClean="0"/>
              <a:t>A</a:t>
            </a:r>
            <a:r>
              <a:rPr lang="el-GR" b="1" dirty="0" err="1" smtClean="0"/>
              <a:t>ware</a:t>
            </a:r>
            <a:r>
              <a:rPr lang="el-GR" dirty="0" smtClean="0"/>
              <a:t> </a:t>
            </a:r>
            <a:r>
              <a:rPr lang="el-GR" dirty="0" err="1" smtClean="0"/>
              <a:t>of</a:t>
            </a:r>
            <a:r>
              <a:rPr lang="el-GR" dirty="0" smtClean="0"/>
              <a:t> </a:t>
            </a:r>
            <a:r>
              <a:rPr lang="el-GR" dirty="0" err="1" smtClean="0"/>
              <a:t>the</a:t>
            </a:r>
            <a:r>
              <a:rPr lang="el-GR" dirty="0" smtClean="0"/>
              <a:t> </a:t>
            </a:r>
            <a:r>
              <a:rPr lang="el-GR" dirty="0" err="1" smtClean="0"/>
              <a:t>environment</a:t>
            </a:r>
            <a:r>
              <a:rPr lang="el-GR" dirty="0" smtClean="0"/>
              <a:t> </a:t>
            </a:r>
            <a:endParaRPr lang="en-US" dirty="0" smtClean="0"/>
          </a:p>
          <a:p>
            <a:pPr lvl="2" eaLnBrk="1" hangingPunct="1"/>
            <a:r>
              <a:rPr lang="en-US" b="1" dirty="0" smtClean="0"/>
              <a:t>A</a:t>
            </a:r>
            <a:r>
              <a:rPr lang="el-GR" b="1" dirty="0" err="1" smtClean="0"/>
              <a:t>dapt</a:t>
            </a:r>
            <a:r>
              <a:rPr lang="el-GR" b="1" dirty="0" smtClean="0"/>
              <a:t> </a:t>
            </a:r>
            <a:r>
              <a:rPr lang="el-GR" b="1" dirty="0" err="1" smtClean="0"/>
              <a:t>to</a:t>
            </a:r>
            <a:r>
              <a:rPr lang="el-GR" b="1" dirty="0" smtClean="0"/>
              <a:t> </a:t>
            </a:r>
            <a:r>
              <a:rPr lang="el-GR" b="1" dirty="0" err="1" smtClean="0"/>
              <a:t>changes</a:t>
            </a:r>
            <a:r>
              <a:rPr lang="el-GR" dirty="0" smtClean="0"/>
              <a:t> </a:t>
            </a:r>
            <a:r>
              <a:rPr lang="el-GR" dirty="0" err="1" smtClean="0"/>
              <a:t>aiming</a:t>
            </a:r>
            <a:r>
              <a:rPr lang="el-GR" dirty="0" smtClean="0"/>
              <a:t> </a:t>
            </a:r>
            <a:r>
              <a:rPr lang="el-GR" dirty="0" err="1" smtClean="0"/>
              <a:t>to</a:t>
            </a:r>
            <a:r>
              <a:rPr lang="el-GR" dirty="0" smtClean="0"/>
              <a:t> </a:t>
            </a:r>
            <a:r>
              <a:rPr lang="el-GR" dirty="0" err="1" smtClean="0"/>
              <a:t>achieve</a:t>
            </a:r>
            <a:r>
              <a:rPr lang="en-US" dirty="0" smtClean="0"/>
              <a:t>:</a:t>
            </a:r>
          </a:p>
          <a:p>
            <a:pPr lvl="3" eaLnBrk="1" hangingPunct="1"/>
            <a:r>
              <a:rPr lang="el-GR" sz="2400" b="1" dirty="0" err="1" smtClean="0">
                <a:solidFill>
                  <a:srgbClr val="808000"/>
                </a:solidFill>
              </a:rPr>
              <a:t>reliable</a:t>
            </a:r>
            <a:r>
              <a:rPr lang="el-GR" sz="2400" b="1" dirty="0" smtClean="0">
                <a:solidFill>
                  <a:srgbClr val="808000"/>
                </a:solidFill>
              </a:rPr>
              <a:t> </a:t>
            </a:r>
            <a:r>
              <a:rPr lang="el-GR" sz="2400" b="1" dirty="0" err="1" smtClean="0">
                <a:solidFill>
                  <a:srgbClr val="808000"/>
                </a:solidFill>
              </a:rPr>
              <a:t>communication</a:t>
            </a:r>
            <a:r>
              <a:rPr lang="en-US" sz="2400" b="1" dirty="0" smtClean="0">
                <a:solidFill>
                  <a:srgbClr val="808000"/>
                </a:solidFill>
              </a:rPr>
              <a:t> </a:t>
            </a:r>
            <a:r>
              <a:rPr lang="el-GR" sz="2400" dirty="0" err="1" smtClean="0"/>
              <a:t>whenever</a:t>
            </a:r>
            <a:r>
              <a:rPr lang="el-GR" sz="2400" dirty="0" smtClean="0"/>
              <a:t> </a:t>
            </a:r>
            <a:r>
              <a:rPr lang="el-GR" sz="2400" dirty="0" err="1" smtClean="0"/>
              <a:t>needed</a:t>
            </a:r>
            <a:r>
              <a:rPr lang="el-GR" sz="2400" dirty="0" smtClean="0"/>
              <a:t> </a:t>
            </a:r>
            <a:endParaRPr lang="en-US" sz="2400" dirty="0" smtClean="0"/>
          </a:p>
          <a:p>
            <a:pPr lvl="3" eaLnBrk="1" hangingPunct="1"/>
            <a:r>
              <a:rPr lang="el-GR" sz="2400" b="1" dirty="0" err="1" smtClean="0">
                <a:solidFill>
                  <a:srgbClr val="808000"/>
                </a:solidFill>
              </a:rPr>
              <a:t>efficient</a:t>
            </a:r>
            <a:r>
              <a:rPr lang="el-GR" sz="2400" b="1" dirty="0" smtClean="0">
                <a:solidFill>
                  <a:srgbClr val="808000"/>
                </a:solidFill>
              </a:rPr>
              <a:t> </a:t>
            </a:r>
            <a:r>
              <a:rPr lang="el-GR" sz="2400" b="1" dirty="0" err="1" smtClean="0">
                <a:solidFill>
                  <a:srgbClr val="808000"/>
                </a:solidFill>
              </a:rPr>
              <a:t>utilization</a:t>
            </a:r>
            <a:r>
              <a:rPr lang="el-GR" sz="2400" b="1" i="1" dirty="0" smtClean="0">
                <a:solidFill>
                  <a:srgbClr val="00B050"/>
                </a:solidFill>
              </a:rPr>
              <a:t> </a:t>
            </a:r>
            <a:r>
              <a:rPr lang="el-GR" sz="2400" dirty="0" err="1" smtClean="0"/>
              <a:t>of</a:t>
            </a:r>
            <a:r>
              <a:rPr lang="el-GR" sz="2400" dirty="0" smtClean="0"/>
              <a:t> </a:t>
            </a:r>
            <a:r>
              <a:rPr lang="el-GR" sz="2400" dirty="0" err="1" smtClean="0"/>
              <a:t>the</a:t>
            </a:r>
            <a:r>
              <a:rPr lang="el-GR" sz="2400" dirty="0" smtClean="0"/>
              <a:t> </a:t>
            </a:r>
            <a:r>
              <a:rPr lang="el-GR" sz="2400" dirty="0" err="1" smtClean="0"/>
              <a:t>radio</a:t>
            </a:r>
            <a:r>
              <a:rPr lang="el-GR" sz="2400" dirty="0" smtClean="0"/>
              <a:t> </a:t>
            </a:r>
            <a:r>
              <a:rPr lang="el-GR" sz="2400" dirty="0" err="1" smtClean="0"/>
              <a:t>spectrum</a:t>
            </a:r>
            <a:r>
              <a:rPr lang="el-GR" sz="2400" dirty="0" smtClean="0"/>
              <a:t> </a:t>
            </a:r>
            <a:endParaRPr lang="en-US" sz="2400" dirty="0" smtClean="0"/>
          </a:p>
          <a:p>
            <a:pPr eaLnBrk="1" hangingPunct="1">
              <a:buFont typeface="Arial" pitchFamily="34" charset="0"/>
              <a:buNone/>
            </a:pPr>
            <a:endParaRPr lang="en-US" sz="2400" dirty="0" smtClean="0"/>
          </a:p>
          <a:p>
            <a:pPr eaLnBrk="1" hangingPunct="1">
              <a:buFont typeface="Arial" pitchFamily="34" charset="0"/>
              <a:buNone/>
            </a:pPr>
            <a:r>
              <a:rPr lang="el-GR" sz="2400" dirty="0" err="1" smtClean="0"/>
              <a:t>The</a:t>
            </a:r>
            <a:r>
              <a:rPr lang="en-US" sz="2400" dirty="0" err="1" smtClean="0"/>
              <a:t>ir</a:t>
            </a:r>
            <a:r>
              <a:rPr lang="en-US" sz="2400" dirty="0" smtClean="0"/>
              <a:t> </a:t>
            </a:r>
            <a:r>
              <a:rPr lang="el-GR" sz="2400" dirty="0" err="1" smtClean="0"/>
              <a:t>commercialization</a:t>
            </a:r>
            <a:r>
              <a:rPr lang="el-GR" sz="2400" dirty="0" smtClean="0"/>
              <a:t> </a:t>
            </a:r>
            <a:r>
              <a:rPr lang="el-GR" sz="2400" dirty="0" err="1" smtClean="0"/>
              <a:t>has</a:t>
            </a:r>
            <a:r>
              <a:rPr lang="el-GR" sz="2400" dirty="0" smtClean="0"/>
              <a:t> </a:t>
            </a:r>
            <a:r>
              <a:rPr lang="el-GR" sz="2400" dirty="0" err="1" smtClean="0"/>
              <a:t>not</a:t>
            </a:r>
            <a:r>
              <a:rPr lang="el-GR" sz="2400" dirty="0" smtClean="0"/>
              <a:t> </a:t>
            </a:r>
            <a:r>
              <a:rPr lang="el-GR" sz="2400" dirty="0" err="1" smtClean="0"/>
              <a:t>yet</a:t>
            </a:r>
            <a:r>
              <a:rPr lang="el-GR" sz="2400" dirty="0" smtClean="0"/>
              <a:t> </a:t>
            </a:r>
            <a:r>
              <a:rPr lang="el-GR" sz="2400" dirty="0" err="1" smtClean="0"/>
              <a:t>been</a:t>
            </a:r>
            <a:r>
              <a:rPr lang="el-GR" sz="2400" dirty="0" smtClean="0"/>
              <a:t> </a:t>
            </a:r>
            <a:r>
              <a:rPr lang="el-GR" sz="2400" dirty="0" err="1" smtClean="0"/>
              <a:t>fully</a:t>
            </a:r>
            <a:r>
              <a:rPr lang="el-GR" sz="2400" dirty="0" smtClean="0"/>
              <a:t> </a:t>
            </a:r>
            <a:r>
              <a:rPr lang="el-GR" sz="2400" dirty="0" err="1" smtClean="0"/>
              <a:t>realized</a:t>
            </a:r>
            <a:endParaRPr lang="en-US" sz="2400" dirty="0" smtClean="0"/>
          </a:p>
          <a:p>
            <a:pPr lvl="1" eaLnBrk="1" hangingPunct="1"/>
            <a:r>
              <a:rPr lang="en-US" sz="2400" dirty="0" smtClean="0"/>
              <a:t>M</a:t>
            </a:r>
            <a:r>
              <a:rPr lang="el-GR" sz="2400" dirty="0" err="1" smtClean="0"/>
              <a:t>ost</a:t>
            </a:r>
            <a:r>
              <a:rPr lang="en-US" sz="2400" dirty="0" smtClean="0"/>
              <a:t> </a:t>
            </a:r>
            <a:r>
              <a:rPr lang="el-GR" sz="2400" dirty="0" err="1" smtClean="0"/>
              <a:t>of</a:t>
            </a:r>
            <a:r>
              <a:rPr lang="el-GR" sz="2400" dirty="0" smtClean="0"/>
              <a:t> </a:t>
            </a:r>
            <a:r>
              <a:rPr lang="el-GR" sz="2400" dirty="0" err="1" smtClean="0"/>
              <a:t>them</a:t>
            </a:r>
            <a:r>
              <a:rPr lang="el-GR" sz="2400" dirty="0" smtClean="0"/>
              <a:t> </a:t>
            </a:r>
            <a:r>
              <a:rPr lang="el-GR" sz="2400" dirty="0" err="1" smtClean="0"/>
              <a:t>still</a:t>
            </a:r>
            <a:r>
              <a:rPr lang="el-GR" sz="2400" dirty="0" smtClean="0"/>
              <a:t> </a:t>
            </a:r>
            <a:r>
              <a:rPr lang="el-GR" sz="2400" dirty="0" err="1" smtClean="0"/>
              <a:t>in</a:t>
            </a:r>
            <a:r>
              <a:rPr lang="el-GR" sz="2400" dirty="0" smtClean="0"/>
              <a:t> </a:t>
            </a:r>
            <a:r>
              <a:rPr lang="el-GR" sz="2400" dirty="0" err="1" smtClean="0"/>
              <a:t>research</a:t>
            </a:r>
            <a:r>
              <a:rPr lang="el-GR" sz="2400" dirty="0" smtClean="0"/>
              <a:t> </a:t>
            </a:r>
            <a:r>
              <a:rPr lang="en-US" sz="2400" dirty="0" smtClean="0"/>
              <a:t>&amp; </a:t>
            </a:r>
            <a:r>
              <a:rPr lang="el-GR" sz="2400" dirty="0" err="1" smtClean="0"/>
              <a:t>development</a:t>
            </a:r>
            <a:r>
              <a:rPr lang="el-GR" sz="2400" dirty="0" smtClean="0"/>
              <a:t> </a:t>
            </a:r>
            <a:r>
              <a:rPr lang="el-GR" sz="2400" dirty="0" err="1" smtClean="0"/>
              <a:t>phases</a:t>
            </a:r>
            <a:r>
              <a:rPr lang="el-GR" sz="2400" dirty="0" smtClean="0"/>
              <a:t> </a:t>
            </a:r>
            <a:endParaRPr lang="en-US" sz="2400" dirty="0" smtClean="0"/>
          </a:p>
          <a:p>
            <a:pPr lvl="1" eaLnBrk="1" hangingPunct="1"/>
            <a:r>
              <a:rPr lang="en-US" sz="2400" dirty="0" smtClean="0"/>
              <a:t>C</a:t>
            </a:r>
            <a:r>
              <a:rPr lang="el-GR" sz="2400" dirty="0" err="1" smtClean="0"/>
              <a:t>ost</a:t>
            </a:r>
            <a:r>
              <a:rPr lang="el-GR" sz="2400" dirty="0" smtClean="0"/>
              <a:t>, </a:t>
            </a:r>
            <a:r>
              <a:rPr lang="el-GR" sz="2400" dirty="0" err="1" smtClean="0"/>
              <a:t>complexity</a:t>
            </a:r>
            <a:r>
              <a:rPr lang="el-GR" sz="2400" dirty="0" smtClean="0"/>
              <a:t>,</a:t>
            </a:r>
            <a:r>
              <a:rPr lang="en-US" sz="2400" dirty="0" smtClean="0"/>
              <a:t> </a:t>
            </a:r>
            <a:r>
              <a:rPr lang="el-GR" sz="2400" dirty="0" err="1" smtClean="0"/>
              <a:t>and</a:t>
            </a:r>
            <a:r>
              <a:rPr lang="el-GR" sz="2400" dirty="0" smtClean="0"/>
              <a:t> </a:t>
            </a:r>
            <a:r>
              <a:rPr lang="el-GR" sz="2400" dirty="0" err="1" smtClean="0"/>
              <a:t>compatibility</a:t>
            </a:r>
            <a:r>
              <a:rPr lang="el-GR" sz="2400" dirty="0" smtClean="0"/>
              <a:t> </a:t>
            </a:r>
            <a:r>
              <a:rPr lang="el-GR" sz="2400" dirty="0" err="1" smtClean="0"/>
              <a:t>issues</a:t>
            </a:r>
            <a:endParaRPr lang="el-GR" sz="2400" dirty="0" smtClean="0"/>
          </a:p>
          <a:p>
            <a:pPr eaLnBrk="1" hangingPunct="1"/>
            <a:endParaRPr lang="el-GR"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026E6FD-C113-442A-AF04-405DF744E113}" type="slidenum">
              <a:rPr lang="el-GR"/>
              <a:pPr>
                <a:defRPr/>
              </a:pPr>
              <a:t>55</a:t>
            </a:fld>
            <a:endParaRPr lang="el-GR"/>
          </a:p>
        </p:txBody>
      </p:sp>
      <p:sp>
        <p:nvSpPr>
          <p:cNvPr id="81923" name="Rectangle 2"/>
          <p:cNvSpPr>
            <a:spLocks noGrp="1" noChangeArrowheads="1"/>
          </p:cNvSpPr>
          <p:nvPr>
            <p:ph type="title"/>
          </p:nvPr>
        </p:nvSpPr>
        <p:spPr>
          <a:xfrm>
            <a:off x="0" y="0"/>
            <a:ext cx="8229600" cy="1143000"/>
          </a:xfrm>
        </p:spPr>
        <p:txBody>
          <a:bodyPr/>
          <a:lstStyle/>
          <a:p>
            <a:pPr eaLnBrk="1" hangingPunct="1"/>
            <a:r>
              <a:rPr lang="en-US" smtClean="0"/>
              <a:t>Improvement at MAC layer</a:t>
            </a:r>
            <a:endParaRPr lang="el-GR" smtClean="0"/>
          </a:p>
        </p:txBody>
      </p:sp>
      <p:sp>
        <p:nvSpPr>
          <p:cNvPr id="81924" name="Rectangle 3"/>
          <p:cNvSpPr>
            <a:spLocks noGrp="1" noChangeArrowheads="1"/>
          </p:cNvSpPr>
          <p:nvPr>
            <p:ph type="body" idx="1"/>
          </p:nvPr>
        </p:nvSpPr>
        <p:spPr>
          <a:xfrm>
            <a:off x="0" y="838200"/>
            <a:ext cx="9144000" cy="4525963"/>
          </a:xfrm>
        </p:spPr>
        <p:txBody>
          <a:bodyPr/>
          <a:lstStyle/>
          <a:p>
            <a:pPr eaLnBrk="1" hangingPunct="1"/>
            <a:endParaRPr lang="en-US" dirty="0" smtClean="0"/>
          </a:p>
          <a:p>
            <a:pPr eaLnBrk="1" hangingPunct="1"/>
            <a:r>
              <a:rPr lang="el-GR" dirty="0" err="1" smtClean="0"/>
              <a:t>To</a:t>
            </a:r>
            <a:r>
              <a:rPr lang="el-GR" dirty="0" smtClean="0"/>
              <a:t> </a:t>
            </a:r>
            <a:r>
              <a:rPr lang="el-GR" dirty="0" err="1" smtClean="0"/>
              <a:t>achieve</a:t>
            </a:r>
            <a:r>
              <a:rPr lang="el-GR" dirty="0" smtClean="0"/>
              <a:t> </a:t>
            </a:r>
            <a:r>
              <a:rPr lang="el-GR" b="1" dirty="0" err="1" smtClean="0"/>
              <a:t>higher</a:t>
            </a:r>
            <a:r>
              <a:rPr lang="el-GR" b="1" dirty="0" smtClean="0"/>
              <a:t> </a:t>
            </a:r>
            <a:r>
              <a:rPr lang="el-GR" b="1" dirty="0" err="1" smtClean="0"/>
              <a:t>throughput</a:t>
            </a:r>
            <a:r>
              <a:rPr lang="en-US" b="1" dirty="0" smtClean="0"/>
              <a:t> </a:t>
            </a:r>
            <a:r>
              <a:rPr lang="el-GR" dirty="0" err="1" smtClean="0"/>
              <a:t>and</a:t>
            </a:r>
            <a:r>
              <a:rPr lang="el-GR" dirty="0" smtClean="0"/>
              <a:t> </a:t>
            </a:r>
            <a:r>
              <a:rPr lang="el-GR" b="1" dirty="0" err="1" smtClean="0"/>
              <a:t>energy</a:t>
            </a:r>
            <a:r>
              <a:rPr lang="el-GR" b="1" dirty="0" smtClean="0"/>
              <a:t>-</a:t>
            </a:r>
            <a:r>
              <a:rPr lang="el-GR" b="1" dirty="0" err="1" smtClean="0"/>
              <a:t>efficient</a:t>
            </a:r>
            <a:r>
              <a:rPr lang="el-GR" dirty="0" smtClean="0"/>
              <a:t> </a:t>
            </a:r>
            <a:r>
              <a:rPr lang="el-GR" dirty="0" err="1" smtClean="0"/>
              <a:t>access</a:t>
            </a:r>
            <a:r>
              <a:rPr lang="en-US" dirty="0" smtClean="0"/>
              <a:t>, d</a:t>
            </a:r>
            <a:r>
              <a:rPr lang="el-GR" dirty="0" err="1" smtClean="0"/>
              <a:t>evices</a:t>
            </a:r>
            <a:r>
              <a:rPr lang="el-GR" dirty="0" smtClean="0"/>
              <a:t> </a:t>
            </a:r>
            <a:r>
              <a:rPr lang="el-GR" dirty="0" err="1" smtClean="0"/>
              <a:t>may</a:t>
            </a:r>
            <a:r>
              <a:rPr lang="el-GR" dirty="0" smtClean="0"/>
              <a:t> </a:t>
            </a:r>
            <a:r>
              <a:rPr lang="el-GR" dirty="0" err="1" smtClean="0"/>
              <a:t>use</a:t>
            </a:r>
            <a:r>
              <a:rPr lang="el-GR" dirty="0" smtClean="0"/>
              <a:t> </a:t>
            </a:r>
            <a:r>
              <a:rPr lang="el-GR" b="1" dirty="0" err="1" smtClean="0">
                <a:solidFill>
                  <a:srgbClr val="808000"/>
                </a:solidFill>
              </a:rPr>
              <a:t>multiple</a:t>
            </a:r>
            <a:r>
              <a:rPr lang="el-GR" b="1" dirty="0" smtClean="0">
                <a:solidFill>
                  <a:srgbClr val="808000"/>
                </a:solidFill>
              </a:rPr>
              <a:t> </a:t>
            </a:r>
            <a:r>
              <a:rPr lang="el-GR" b="1" dirty="0" err="1" smtClean="0">
                <a:solidFill>
                  <a:srgbClr val="808000"/>
                </a:solidFill>
              </a:rPr>
              <a:t>channels</a:t>
            </a:r>
            <a:r>
              <a:rPr lang="el-GR" b="1" dirty="0" smtClean="0">
                <a:solidFill>
                  <a:srgbClr val="808000"/>
                </a:solidFill>
              </a:rPr>
              <a:t> </a:t>
            </a:r>
            <a:r>
              <a:rPr lang="en-US" b="1" dirty="0" smtClean="0">
                <a:solidFill>
                  <a:srgbClr val="808000"/>
                </a:solidFill>
              </a:rPr>
              <a:t> </a:t>
            </a:r>
            <a:r>
              <a:rPr lang="en-US" dirty="0" err="1" smtClean="0"/>
              <a:t>i</a:t>
            </a:r>
            <a:r>
              <a:rPr lang="el-GR" dirty="0" err="1" smtClean="0"/>
              <a:t>nstead</a:t>
            </a:r>
            <a:r>
              <a:rPr lang="el-GR" dirty="0" smtClean="0"/>
              <a:t> </a:t>
            </a:r>
            <a:r>
              <a:rPr lang="el-GR" dirty="0" err="1" smtClean="0"/>
              <a:t>of</a:t>
            </a:r>
            <a:r>
              <a:rPr lang="el-GR" dirty="0" smtClean="0"/>
              <a:t> </a:t>
            </a:r>
            <a:r>
              <a:rPr lang="el-GR" dirty="0" err="1" smtClean="0"/>
              <a:t>only</a:t>
            </a:r>
            <a:r>
              <a:rPr lang="en-US" dirty="0" smtClean="0"/>
              <a:t> </a:t>
            </a:r>
            <a:r>
              <a:rPr lang="el-GR" dirty="0" err="1" smtClean="0"/>
              <a:t>one</a:t>
            </a:r>
            <a:r>
              <a:rPr lang="el-GR" dirty="0" smtClean="0"/>
              <a:t> </a:t>
            </a:r>
            <a:r>
              <a:rPr lang="el-GR" dirty="0" err="1" smtClean="0"/>
              <a:t>fixed</a:t>
            </a:r>
            <a:r>
              <a:rPr lang="el-GR" dirty="0" smtClean="0"/>
              <a:t> </a:t>
            </a:r>
            <a:r>
              <a:rPr lang="el-GR" dirty="0" err="1" smtClean="0"/>
              <a:t>channel</a:t>
            </a:r>
            <a:r>
              <a:rPr lang="el-GR" dirty="0" smtClean="0"/>
              <a:t> </a:t>
            </a:r>
            <a:endParaRPr lang="en-GB" dirty="0" smtClean="0"/>
          </a:p>
          <a:p>
            <a:pPr eaLnBrk="1" hangingPunct="1"/>
            <a:endParaRPr lang="el-GR" dirty="0" smtClean="0"/>
          </a:p>
          <a:p>
            <a:pPr eaLnBrk="1" hangingPunct="1"/>
            <a:endParaRPr lang="el-GR" dirty="0" smtClean="0"/>
          </a:p>
        </p:txBody>
      </p:sp>
      <p:sp>
        <p:nvSpPr>
          <p:cNvPr id="81925" name="Rectangle 6"/>
          <p:cNvSpPr>
            <a:spLocks noChangeArrowheads="1"/>
          </p:cNvSpPr>
          <p:nvPr/>
        </p:nvSpPr>
        <p:spPr bwMode="auto">
          <a:xfrm>
            <a:off x="0" y="3352800"/>
            <a:ext cx="8763000" cy="3046988"/>
          </a:xfrm>
          <a:prstGeom prst="rect">
            <a:avLst/>
          </a:prstGeom>
          <a:noFill/>
          <a:ln w="9525">
            <a:noFill/>
            <a:miter lim="800000"/>
            <a:headEnd/>
            <a:tailEnd/>
          </a:ln>
        </p:spPr>
        <p:txBody>
          <a:bodyPr>
            <a:spAutoFit/>
          </a:bodyPr>
          <a:lstStyle/>
          <a:p>
            <a:pPr marL="342900" indent="-342900"/>
            <a:r>
              <a:rPr lang="el-GR" sz="2400" dirty="0" err="1"/>
              <a:t>Depending</a:t>
            </a:r>
            <a:r>
              <a:rPr lang="el-GR" sz="2400" dirty="0"/>
              <a:t> </a:t>
            </a:r>
            <a:r>
              <a:rPr lang="el-GR" sz="2400" dirty="0" err="1"/>
              <a:t>on</a:t>
            </a:r>
            <a:r>
              <a:rPr lang="el-GR" sz="2400" dirty="0"/>
              <a:t> </a:t>
            </a:r>
            <a:r>
              <a:rPr lang="el-GR" sz="2400" dirty="0" err="1"/>
              <a:t>the</a:t>
            </a:r>
            <a:r>
              <a:rPr lang="el-GR" sz="2400" dirty="0"/>
              <a:t> </a:t>
            </a:r>
            <a:r>
              <a:rPr lang="el-GR" sz="2400" dirty="0" err="1"/>
              <a:t>number</a:t>
            </a:r>
            <a:r>
              <a:rPr lang="el-GR" sz="2400" dirty="0"/>
              <a:t> </a:t>
            </a:r>
            <a:r>
              <a:rPr lang="el-GR" sz="2400" dirty="0" err="1"/>
              <a:t>of</a:t>
            </a:r>
            <a:r>
              <a:rPr lang="el-GR" sz="2400" dirty="0"/>
              <a:t> </a:t>
            </a:r>
            <a:r>
              <a:rPr lang="el-GR" sz="2400" dirty="0" err="1"/>
              <a:t>radios</a:t>
            </a:r>
            <a:r>
              <a:rPr lang="el-GR" sz="2400" dirty="0"/>
              <a:t> </a:t>
            </a:r>
            <a:r>
              <a:rPr lang="en-US" sz="2400" dirty="0"/>
              <a:t>&amp; </a:t>
            </a:r>
            <a:r>
              <a:rPr lang="el-GR" sz="2400" dirty="0" err="1"/>
              <a:t>transceivers</a:t>
            </a:r>
            <a:r>
              <a:rPr lang="en-GB" sz="2400" dirty="0"/>
              <a:t>, wireless network interfaces can be classified:</a:t>
            </a:r>
          </a:p>
          <a:p>
            <a:pPr marL="342900" indent="-342900"/>
            <a:endParaRPr lang="en-US" sz="2400" dirty="0"/>
          </a:p>
          <a:p>
            <a:pPr marL="342900" indent="-342900">
              <a:buFontTx/>
              <a:buAutoNum type="arabicPeriod"/>
            </a:pPr>
            <a:r>
              <a:rPr lang="en-GB" sz="2400" b="1" dirty="0">
                <a:solidFill>
                  <a:srgbClr val="0000FF"/>
                </a:solidFill>
              </a:rPr>
              <a:t> </a:t>
            </a:r>
            <a:r>
              <a:rPr lang="el-GR" sz="2400" b="1" dirty="0" err="1">
                <a:solidFill>
                  <a:srgbClr val="808000"/>
                </a:solidFill>
              </a:rPr>
              <a:t>Single</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endParaRPr lang="el-GR" sz="2400" b="1" dirty="0">
              <a:solidFill>
                <a:srgbClr val="808000"/>
              </a:solidFill>
            </a:endParaRPr>
          </a:p>
          <a:p>
            <a:pPr marL="800100" lvl="1" indent="-342900">
              <a:buFontTx/>
              <a:buChar char="•"/>
            </a:pPr>
            <a:r>
              <a:rPr lang="en-GB" sz="2400" b="1" dirty="0">
                <a:solidFill>
                  <a:srgbClr val="00B050"/>
                </a:solidFill>
              </a:rPr>
              <a:t>  </a:t>
            </a:r>
            <a:r>
              <a:rPr lang="el-GR" sz="2400" b="1" dirty="0" err="1"/>
              <a:t>Multi</a:t>
            </a:r>
            <a:r>
              <a:rPr lang="el-GR" sz="2400" b="1" dirty="0"/>
              <a:t>-</a:t>
            </a:r>
            <a:r>
              <a:rPr lang="el-GR" sz="2400" b="1" dirty="0" err="1"/>
              <a:t>channel</a:t>
            </a:r>
            <a:r>
              <a:rPr lang="el-GR" sz="2400" b="1" dirty="0"/>
              <a:t> </a:t>
            </a:r>
            <a:r>
              <a:rPr lang="el-GR" sz="2400" b="1" dirty="0" err="1"/>
              <a:t>single</a:t>
            </a:r>
            <a:r>
              <a:rPr lang="el-GR" sz="2400" b="1" dirty="0"/>
              <a:t>-</a:t>
            </a:r>
            <a:r>
              <a:rPr lang="el-GR" sz="2400" b="1" dirty="0" err="1"/>
              <a:t>transceiver</a:t>
            </a:r>
            <a:endParaRPr lang="en-US" sz="2400" b="1" dirty="0"/>
          </a:p>
          <a:p>
            <a:pPr marL="800100" lvl="1" indent="-342900">
              <a:buFontTx/>
              <a:buChar char="•"/>
            </a:pPr>
            <a:r>
              <a:rPr lang="en-GB" sz="2400" b="1" dirty="0"/>
              <a:t>  </a:t>
            </a:r>
            <a:r>
              <a:rPr lang="el-GR" sz="2400" b="1" dirty="0" err="1"/>
              <a:t>Multi</a:t>
            </a:r>
            <a:r>
              <a:rPr lang="el-GR" sz="2400" b="1" dirty="0"/>
              <a:t>-</a:t>
            </a:r>
            <a:r>
              <a:rPr lang="el-GR" sz="2400" b="1" dirty="0" err="1"/>
              <a:t>channel</a:t>
            </a:r>
            <a:r>
              <a:rPr lang="el-GR" sz="2400" b="1" dirty="0"/>
              <a:t> </a:t>
            </a:r>
            <a:r>
              <a:rPr lang="el-GR" sz="2400" b="1" dirty="0" err="1"/>
              <a:t>multi</a:t>
            </a:r>
            <a:r>
              <a:rPr lang="el-GR" sz="2400" b="1" dirty="0"/>
              <a:t>-</a:t>
            </a:r>
            <a:r>
              <a:rPr lang="el-GR" sz="2400" b="1" dirty="0" err="1"/>
              <a:t>transceiver</a:t>
            </a:r>
            <a:r>
              <a:rPr lang="el-GR" sz="2400" b="1" dirty="0"/>
              <a:t> </a:t>
            </a:r>
            <a:endParaRPr lang="en-GB" sz="2400" b="1" dirty="0"/>
          </a:p>
          <a:p>
            <a:pPr marL="800100" lvl="1" indent="-342900"/>
            <a:endParaRPr lang="en-US" sz="2400" b="1" dirty="0">
              <a:solidFill>
                <a:srgbClr val="00B050"/>
              </a:solidFill>
            </a:endParaRPr>
          </a:p>
          <a:p>
            <a:pPr marL="342900" indent="-342900">
              <a:buFontTx/>
              <a:buAutoNum type="arabicPeriod"/>
            </a:pPr>
            <a:r>
              <a:rPr lang="en-GB" sz="2400" b="1" dirty="0">
                <a:solidFill>
                  <a:srgbClr val="0000FF"/>
                </a:solidFill>
              </a:rPr>
              <a:t>  </a:t>
            </a:r>
            <a:r>
              <a:rPr lang="el-GR" sz="2400" b="1" dirty="0" err="1">
                <a:solidFill>
                  <a:srgbClr val="808000"/>
                </a:solidFill>
              </a:rPr>
              <a:t>Multi</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56CF90-3523-4818-874F-D7194AC9AA90}" type="slidenum">
              <a:rPr lang="el-GR"/>
              <a:pPr>
                <a:defRPr/>
              </a:pPr>
              <a:t>56</a:t>
            </a:fld>
            <a:endParaRPr lang="el-GR"/>
          </a:p>
        </p:txBody>
      </p:sp>
      <p:sp>
        <p:nvSpPr>
          <p:cNvPr id="82947" name="Rectangle 2"/>
          <p:cNvSpPr>
            <a:spLocks noGrp="1" noChangeArrowheads="1"/>
          </p:cNvSpPr>
          <p:nvPr>
            <p:ph type="title"/>
          </p:nvPr>
        </p:nvSpPr>
        <p:spPr>
          <a:xfrm>
            <a:off x="-381000" y="0"/>
            <a:ext cx="8229600" cy="1143000"/>
          </a:xfrm>
        </p:spPr>
        <p:txBody>
          <a:bodyPr/>
          <a:lstStyle/>
          <a:p>
            <a:pPr eaLnBrk="1" hangingPunct="1"/>
            <a:r>
              <a:rPr lang="en-US" smtClean="0"/>
              <a:t>Multiple Radio/Transceivers </a:t>
            </a:r>
            <a:endParaRPr lang="el-GR" smtClean="0"/>
          </a:p>
        </p:txBody>
      </p:sp>
      <p:sp>
        <p:nvSpPr>
          <p:cNvPr id="82948" name="Rectangle 3"/>
          <p:cNvSpPr>
            <a:spLocks noGrp="1" noChangeArrowheads="1"/>
          </p:cNvSpPr>
          <p:nvPr>
            <p:ph type="body" idx="1"/>
          </p:nvPr>
        </p:nvSpPr>
        <p:spPr>
          <a:xfrm>
            <a:off x="0" y="1676400"/>
            <a:ext cx="9448800" cy="4953000"/>
          </a:xfrm>
        </p:spPr>
        <p:txBody>
          <a:bodyPr/>
          <a:lstStyle/>
          <a:p>
            <a:pPr eaLnBrk="1" hangingPunct="1">
              <a:lnSpc>
                <a:spcPct val="90000"/>
              </a:lnSpc>
            </a:pPr>
            <a:r>
              <a:rPr lang="el-GR" sz="2400" b="1" dirty="0" err="1" smtClean="0"/>
              <a:t>Multi</a:t>
            </a:r>
            <a:r>
              <a:rPr lang="el-GR" sz="2400" b="1" dirty="0" smtClean="0"/>
              <a:t>-</a:t>
            </a:r>
            <a:r>
              <a:rPr lang="el-GR" sz="2400" b="1" dirty="0" err="1" smtClean="0"/>
              <a:t>channel</a:t>
            </a:r>
            <a:r>
              <a:rPr lang="el-GR" sz="2400" b="1" dirty="0" smtClean="0"/>
              <a:t> </a:t>
            </a:r>
            <a:r>
              <a:rPr lang="el-GR" sz="2400" b="1" dirty="0" err="1" smtClean="0"/>
              <a:t>single</a:t>
            </a:r>
            <a:r>
              <a:rPr lang="el-GR" sz="2400" b="1" dirty="0" smtClean="0"/>
              <a:t>-</a:t>
            </a:r>
            <a:r>
              <a:rPr lang="el-GR" sz="2400" b="1" dirty="0" err="1" smtClean="0"/>
              <a:t>transceiver</a:t>
            </a:r>
            <a:r>
              <a:rPr lang="en-US" sz="2400" b="1" dirty="0" smtClean="0"/>
              <a:t> </a:t>
            </a:r>
            <a:r>
              <a:rPr lang="en-US" sz="2400" dirty="0" smtClean="0"/>
              <a:t>MAC</a:t>
            </a:r>
          </a:p>
          <a:p>
            <a:pPr lvl="1" eaLnBrk="1" hangingPunct="1">
              <a:lnSpc>
                <a:spcPct val="90000"/>
              </a:lnSpc>
            </a:pPr>
            <a:r>
              <a:rPr lang="el-GR" sz="2400" dirty="0" err="1" smtClean="0"/>
              <a:t>One</a:t>
            </a:r>
            <a:r>
              <a:rPr lang="el-GR" sz="2400" dirty="0" smtClean="0"/>
              <a:t> </a:t>
            </a:r>
            <a:r>
              <a:rPr lang="el-GR" sz="2400" dirty="0" err="1" smtClean="0"/>
              <a:t>tranceiver</a:t>
            </a:r>
            <a:r>
              <a:rPr lang="el-GR" sz="2400" dirty="0" smtClean="0"/>
              <a:t> </a:t>
            </a:r>
            <a:r>
              <a:rPr lang="el-GR" sz="2400" dirty="0" err="1" smtClean="0"/>
              <a:t>available</a:t>
            </a:r>
            <a:r>
              <a:rPr lang="el-GR" sz="2400" dirty="0" smtClean="0"/>
              <a:t> </a:t>
            </a:r>
            <a:r>
              <a:rPr lang="el-GR" sz="2400" dirty="0" err="1" smtClean="0"/>
              <a:t>at</a:t>
            </a:r>
            <a:r>
              <a:rPr lang="el-GR" sz="2400" dirty="0" smtClean="0"/>
              <a:t> </a:t>
            </a:r>
            <a:r>
              <a:rPr lang="el-GR" sz="2400" dirty="0" err="1" smtClean="0"/>
              <a:t>network</a:t>
            </a:r>
            <a:r>
              <a:rPr lang="el-GR" sz="2400" dirty="0" smtClean="0"/>
              <a:t> </a:t>
            </a:r>
            <a:r>
              <a:rPr lang="el-GR" sz="2400" dirty="0" err="1" smtClean="0"/>
              <a:t>device</a:t>
            </a:r>
            <a:endParaRPr lang="en-US" sz="2400" dirty="0" smtClean="0"/>
          </a:p>
          <a:p>
            <a:pPr lvl="1" eaLnBrk="1" hangingPunct="1">
              <a:lnSpc>
                <a:spcPct val="90000"/>
              </a:lnSpc>
            </a:pPr>
            <a:r>
              <a:rPr lang="en-US" sz="2400" b="1" dirty="0" smtClean="0"/>
              <a:t>O</a:t>
            </a:r>
            <a:r>
              <a:rPr lang="el-GR" sz="2400" b="1" dirty="0" err="1" smtClean="0"/>
              <a:t>nly</a:t>
            </a:r>
            <a:r>
              <a:rPr lang="el-GR" sz="2400" b="1" dirty="0" smtClean="0"/>
              <a:t> </a:t>
            </a:r>
            <a:r>
              <a:rPr lang="el-GR" sz="2400" b="1" dirty="0" err="1" smtClean="0"/>
              <a:t>one</a:t>
            </a:r>
            <a:r>
              <a:rPr lang="el-GR" sz="2400" b="1" dirty="0" smtClean="0"/>
              <a:t> </a:t>
            </a:r>
            <a:r>
              <a:rPr lang="el-GR" sz="2400" b="1" dirty="0" err="1" smtClean="0"/>
              <a:t>channel</a:t>
            </a:r>
            <a:r>
              <a:rPr lang="el-GR" sz="2400" b="1" dirty="0" smtClean="0"/>
              <a:t> </a:t>
            </a:r>
            <a:r>
              <a:rPr lang="el-GR" sz="2400" b="1" dirty="0" err="1" smtClean="0"/>
              <a:t>active</a:t>
            </a:r>
            <a:r>
              <a:rPr lang="el-GR" sz="2400" b="1" dirty="0" smtClean="0"/>
              <a:t> </a:t>
            </a:r>
            <a:r>
              <a:rPr lang="el-GR" sz="2400" dirty="0" err="1" smtClean="0"/>
              <a:t>at</a:t>
            </a:r>
            <a:r>
              <a:rPr lang="el-GR" sz="2400" dirty="0" smtClean="0"/>
              <a:t> a </a:t>
            </a:r>
            <a:r>
              <a:rPr lang="el-GR" sz="2400" dirty="0" err="1" smtClean="0"/>
              <a:t>time</a:t>
            </a:r>
            <a:r>
              <a:rPr lang="el-GR" sz="2400" dirty="0" smtClean="0"/>
              <a:t> </a:t>
            </a:r>
            <a:r>
              <a:rPr lang="el-GR" sz="2400" dirty="0" err="1" smtClean="0"/>
              <a:t>in</a:t>
            </a:r>
            <a:r>
              <a:rPr lang="en-US" sz="2400" dirty="0" smtClean="0"/>
              <a:t> </a:t>
            </a:r>
            <a:r>
              <a:rPr lang="el-GR" sz="2400" dirty="0" err="1" smtClean="0"/>
              <a:t>each</a:t>
            </a:r>
            <a:r>
              <a:rPr lang="el-GR" sz="2400" dirty="0" smtClean="0"/>
              <a:t> </a:t>
            </a:r>
            <a:r>
              <a:rPr lang="el-GR" sz="2400" dirty="0" err="1" smtClean="0"/>
              <a:t>device</a:t>
            </a:r>
            <a:endParaRPr lang="en-US" sz="2400" dirty="0" smtClean="0"/>
          </a:p>
          <a:p>
            <a:pPr eaLnBrk="1" hangingPunct="1">
              <a:lnSpc>
                <a:spcPct val="90000"/>
              </a:lnSpc>
            </a:pPr>
            <a:r>
              <a:rPr lang="el-GR" sz="2400" b="1" dirty="0" err="1" smtClean="0">
                <a:solidFill>
                  <a:srgbClr val="808000"/>
                </a:solidFill>
              </a:rPr>
              <a:t>Multi</a:t>
            </a:r>
            <a:r>
              <a:rPr lang="el-GR" sz="2400" b="1" dirty="0" smtClean="0">
                <a:solidFill>
                  <a:srgbClr val="808000"/>
                </a:solidFill>
              </a:rPr>
              <a:t>-</a:t>
            </a:r>
            <a:r>
              <a:rPr lang="el-GR" sz="2400" b="1" dirty="0" err="1" smtClean="0">
                <a:solidFill>
                  <a:srgbClr val="808000"/>
                </a:solidFill>
              </a:rPr>
              <a:t>channel</a:t>
            </a:r>
            <a:r>
              <a:rPr lang="el-GR" sz="2400" b="1" dirty="0" smtClean="0">
                <a:solidFill>
                  <a:srgbClr val="808000"/>
                </a:solidFill>
              </a:rPr>
              <a:t> </a:t>
            </a:r>
            <a:r>
              <a:rPr lang="el-GR" sz="2400" b="1" dirty="0" err="1" smtClean="0">
                <a:solidFill>
                  <a:srgbClr val="808000"/>
                </a:solidFill>
              </a:rPr>
              <a:t>multi</a:t>
            </a:r>
            <a:r>
              <a:rPr lang="el-GR" sz="2400" b="1" dirty="0" smtClean="0">
                <a:solidFill>
                  <a:srgbClr val="808000"/>
                </a:solidFill>
              </a:rPr>
              <a:t>-</a:t>
            </a:r>
            <a:r>
              <a:rPr lang="el-GR" sz="2400" b="1" dirty="0" err="1" smtClean="0">
                <a:solidFill>
                  <a:srgbClr val="808000"/>
                </a:solidFill>
              </a:rPr>
              <a:t>transceiver</a:t>
            </a:r>
            <a:r>
              <a:rPr lang="el-GR" sz="2400" b="1" dirty="0" smtClean="0">
                <a:solidFill>
                  <a:srgbClr val="808000"/>
                </a:solidFill>
              </a:rPr>
              <a:t> </a:t>
            </a:r>
            <a:r>
              <a:rPr lang="en-US" sz="2400" b="1" dirty="0" smtClean="0">
                <a:solidFill>
                  <a:srgbClr val="808000"/>
                </a:solidFill>
              </a:rPr>
              <a:t>MAC</a:t>
            </a:r>
          </a:p>
          <a:p>
            <a:pPr lvl="1" eaLnBrk="1" hangingPunct="1">
              <a:lnSpc>
                <a:spcPct val="90000"/>
              </a:lnSpc>
            </a:pPr>
            <a:r>
              <a:rPr lang="en-US" sz="2400" dirty="0" smtClean="0">
                <a:solidFill>
                  <a:srgbClr val="808000"/>
                </a:solidFill>
              </a:rPr>
              <a:t>N</a:t>
            </a:r>
            <a:r>
              <a:rPr lang="el-GR" sz="2400" dirty="0" err="1" smtClean="0">
                <a:solidFill>
                  <a:srgbClr val="808000"/>
                </a:solidFill>
              </a:rPr>
              <a:t>etwork</a:t>
            </a:r>
            <a:r>
              <a:rPr lang="el-GR" sz="2400" dirty="0" smtClean="0">
                <a:solidFill>
                  <a:srgbClr val="808000"/>
                </a:solidFill>
              </a:rPr>
              <a:t> </a:t>
            </a:r>
            <a:r>
              <a:rPr lang="el-GR" sz="2400" dirty="0" err="1" smtClean="0">
                <a:solidFill>
                  <a:srgbClr val="808000"/>
                </a:solidFill>
              </a:rPr>
              <a:t>device</a:t>
            </a:r>
            <a:r>
              <a:rPr lang="en-US" sz="2400" dirty="0" smtClean="0">
                <a:solidFill>
                  <a:srgbClr val="808000"/>
                </a:solidFill>
              </a:rPr>
              <a:t> with </a:t>
            </a:r>
            <a:r>
              <a:rPr lang="en-US" sz="2400" b="1" dirty="0" smtClean="0">
                <a:solidFill>
                  <a:srgbClr val="808000"/>
                </a:solidFill>
              </a:rPr>
              <a:t>m</a:t>
            </a:r>
            <a:r>
              <a:rPr lang="el-GR" sz="2400" b="1" dirty="0" err="1" smtClean="0">
                <a:solidFill>
                  <a:srgbClr val="808000"/>
                </a:solidFill>
              </a:rPr>
              <a:t>ultiple</a:t>
            </a:r>
            <a:r>
              <a:rPr lang="en-US" sz="2400" b="1" dirty="0" smtClean="0">
                <a:solidFill>
                  <a:srgbClr val="808000"/>
                </a:solidFill>
              </a:rPr>
              <a:t> </a:t>
            </a:r>
            <a:r>
              <a:rPr lang="el-GR" sz="2400" b="1" dirty="0" smtClean="0">
                <a:solidFill>
                  <a:srgbClr val="808000"/>
                </a:solidFill>
              </a:rPr>
              <a:t>RF </a:t>
            </a:r>
            <a:r>
              <a:rPr lang="el-GR" sz="2400" b="1" dirty="0" err="1" smtClean="0">
                <a:solidFill>
                  <a:srgbClr val="808000"/>
                </a:solidFill>
              </a:rPr>
              <a:t>front</a:t>
            </a:r>
            <a:r>
              <a:rPr lang="el-GR" sz="2400" b="1" dirty="0" smtClean="0">
                <a:solidFill>
                  <a:srgbClr val="808000"/>
                </a:solidFill>
              </a:rPr>
              <a:t>-</a:t>
            </a:r>
            <a:r>
              <a:rPr lang="el-GR" sz="2400" b="1" dirty="0" err="1" smtClean="0">
                <a:solidFill>
                  <a:srgbClr val="808000"/>
                </a:solidFill>
              </a:rPr>
              <a:t>end</a:t>
            </a:r>
            <a:r>
              <a:rPr lang="el-GR" sz="2400" b="1" dirty="0" smtClean="0">
                <a:solidFill>
                  <a:srgbClr val="808000"/>
                </a:solidFill>
              </a:rPr>
              <a:t> </a:t>
            </a:r>
            <a:r>
              <a:rPr lang="el-GR" sz="2400" b="1" dirty="0" err="1" smtClean="0">
                <a:solidFill>
                  <a:srgbClr val="808000"/>
                </a:solidFill>
              </a:rPr>
              <a:t>chips</a:t>
            </a:r>
            <a:r>
              <a:rPr lang="el-GR" sz="2400" b="1" dirty="0" smtClean="0">
                <a:solidFill>
                  <a:srgbClr val="808000"/>
                </a:solidFill>
              </a:rPr>
              <a:t> </a:t>
            </a:r>
            <a:r>
              <a:rPr lang="en-US" sz="2400" b="1" dirty="0" smtClean="0">
                <a:solidFill>
                  <a:srgbClr val="808000"/>
                </a:solidFill>
              </a:rPr>
              <a:t>&amp; b</a:t>
            </a:r>
            <a:r>
              <a:rPr lang="el-GR" sz="2400" b="1" dirty="0" err="1" smtClean="0">
                <a:solidFill>
                  <a:srgbClr val="808000"/>
                </a:solidFill>
              </a:rPr>
              <a:t>aseband</a:t>
            </a:r>
            <a:r>
              <a:rPr lang="el-GR" sz="2400" b="1" dirty="0" smtClean="0">
                <a:solidFill>
                  <a:srgbClr val="808000"/>
                </a:solidFill>
              </a:rPr>
              <a:t> </a:t>
            </a:r>
            <a:r>
              <a:rPr lang="el-GR" sz="2400" b="1" dirty="0" err="1" smtClean="0">
                <a:solidFill>
                  <a:srgbClr val="808000"/>
                </a:solidFill>
              </a:rPr>
              <a:t>processing</a:t>
            </a:r>
            <a:r>
              <a:rPr lang="el-GR" sz="2400" b="1" dirty="0" smtClean="0">
                <a:solidFill>
                  <a:srgbClr val="808000"/>
                </a:solidFill>
              </a:rPr>
              <a:t> </a:t>
            </a:r>
            <a:r>
              <a:rPr lang="el-GR" sz="2400" b="1" dirty="0" err="1" smtClean="0">
                <a:solidFill>
                  <a:srgbClr val="808000"/>
                </a:solidFill>
              </a:rPr>
              <a:t>modules</a:t>
            </a:r>
            <a:r>
              <a:rPr lang="el-GR" sz="2400" dirty="0" smtClean="0">
                <a:solidFill>
                  <a:srgbClr val="808000"/>
                </a:solidFill>
              </a:rPr>
              <a:t> </a:t>
            </a:r>
            <a:r>
              <a:rPr lang="el-GR" sz="2400" dirty="0" err="1" smtClean="0">
                <a:solidFill>
                  <a:srgbClr val="808000"/>
                </a:solidFill>
              </a:rPr>
              <a:t>to</a:t>
            </a:r>
            <a:r>
              <a:rPr lang="el-GR" sz="2400" dirty="0" smtClean="0">
                <a:solidFill>
                  <a:srgbClr val="808000"/>
                </a:solidFill>
              </a:rPr>
              <a:t> </a:t>
            </a:r>
            <a:r>
              <a:rPr lang="el-GR" sz="2400" dirty="0" err="1" smtClean="0">
                <a:solidFill>
                  <a:srgbClr val="808000"/>
                </a:solidFill>
              </a:rPr>
              <a:t>support</a:t>
            </a:r>
            <a:r>
              <a:rPr lang="en-US" sz="2400" dirty="0" smtClean="0">
                <a:solidFill>
                  <a:srgbClr val="808000"/>
                </a:solidFill>
              </a:rPr>
              <a:t> </a:t>
            </a:r>
            <a:r>
              <a:rPr lang="el-GR" sz="2400" b="1" dirty="0" err="1" smtClean="0">
                <a:solidFill>
                  <a:srgbClr val="808000"/>
                </a:solidFill>
              </a:rPr>
              <a:t>several</a:t>
            </a:r>
            <a:r>
              <a:rPr lang="el-GR" sz="2400" b="1" dirty="0" smtClean="0">
                <a:solidFill>
                  <a:srgbClr val="808000"/>
                </a:solidFill>
              </a:rPr>
              <a:t> </a:t>
            </a:r>
            <a:r>
              <a:rPr lang="el-GR" sz="2400" b="1" dirty="0" err="1" smtClean="0">
                <a:solidFill>
                  <a:srgbClr val="808000"/>
                </a:solidFill>
              </a:rPr>
              <a:t>simultaneous</a:t>
            </a:r>
            <a:r>
              <a:rPr lang="el-GR" sz="2400" b="1" dirty="0" smtClean="0">
                <a:solidFill>
                  <a:srgbClr val="808000"/>
                </a:solidFill>
              </a:rPr>
              <a:t> </a:t>
            </a:r>
            <a:r>
              <a:rPr lang="el-GR" sz="2400" b="1" dirty="0" err="1" smtClean="0">
                <a:solidFill>
                  <a:srgbClr val="808000"/>
                </a:solidFill>
              </a:rPr>
              <a:t>channels</a:t>
            </a:r>
            <a:endParaRPr lang="en-US" sz="2400" b="1" dirty="0" smtClean="0">
              <a:solidFill>
                <a:srgbClr val="808000"/>
              </a:solidFill>
            </a:endParaRPr>
          </a:p>
          <a:p>
            <a:pPr lvl="1" eaLnBrk="1" hangingPunct="1">
              <a:lnSpc>
                <a:spcPct val="90000"/>
              </a:lnSpc>
            </a:pPr>
            <a:r>
              <a:rPr lang="en-US" sz="2400" b="1" dirty="0" smtClean="0">
                <a:solidFill>
                  <a:srgbClr val="808000"/>
                </a:solidFill>
              </a:rPr>
              <a:t>S</a:t>
            </a:r>
            <a:r>
              <a:rPr lang="el-GR" sz="2400" b="1" dirty="0" err="1" smtClean="0">
                <a:solidFill>
                  <a:srgbClr val="808000"/>
                </a:solidFill>
              </a:rPr>
              <a:t>ingle</a:t>
            </a:r>
            <a:r>
              <a:rPr lang="en-US" sz="2400" b="1" dirty="0" smtClean="0">
                <a:solidFill>
                  <a:srgbClr val="808000"/>
                </a:solidFill>
              </a:rPr>
              <a:t> MAC</a:t>
            </a:r>
            <a:r>
              <a:rPr lang="el-GR" sz="2400" b="1" dirty="0" smtClean="0">
                <a:solidFill>
                  <a:srgbClr val="808000"/>
                </a:solidFill>
              </a:rPr>
              <a:t> </a:t>
            </a:r>
            <a:r>
              <a:rPr lang="el-GR" sz="2400" b="1" dirty="0" err="1" smtClean="0">
                <a:solidFill>
                  <a:srgbClr val="808000"/>
                </a:solidFill>
              </a:rPr>
              <a:t>layer</a:t>
            </a:r>
            <a:endParaRPr lang="en-US" sz="2400" b="1" dirty="0" smtClean="0">
              <a:solidFill>
                <a:srgbClr val="808000"/>
              </a:solidFill>
            </a:endParaRPr>
          </a:p>
          <a:p>
            <a:pPr lvl="1" eaLnBrk="1" hangingPunct="1">
              <a:lnSpc>
                <a:spcPct val="90000"/>
              </a:lnSpc>
              <a:buFont typeface="Arial" pitchFamily="34" charset="0"/>
              <a:buNone/>
            </a:pPr>
            <a:r>
              <a:rPr lang="el-GR" sz="2400" dirty="0" err="1" smtClean="0"/>
              <a:t>controls</a:t>
            </a:r>
            <a:r>
              <a:rPr lang="el-GR" sz="2400" dirty="0" smtClean="0"/>
              <a:t> </a:t>
            </a:r>
            <a:r>
              <a:rPr lang="en-US" sz="2400" dirty="0" smtClean="0"/>
              <a:t>&amp; </a:t>
            </a:r>
            <a:r>
              <a:rPr lang="el-GR" sz="2400" dirty="0" err="1" smtClean="0"/>
              <a:t>coordinates</a:t>
            </a:r>
            <a:r>
              <a:rPr lang="en-US" sz="2400" dirty="0" smtClean="0"/>
              <a:t> </a:t>
            </a:r>
            <a:r>
              <a:rPr lang="el-GR" sz="2400" dirty="0" err="1" smtClean="0"/>
              <a:t>the</a:t>
            </a:r>
            <a:r>
              <a:rPr lang="el-GR" sz="2400" dirty="0" smtClean="0"/>
              <a:t> </a:t>
            </a:r>
            <a:r>
              <a:rPr lang="el-GR" sz="2400" dirty="0" err="1" smtClean="0"/>
              <a:t>access</a:t>
            </a:r>
            <a:r>
              <a:rPr lang="el-GR" sz="2400" dirty="0" smtClean="0"/>
              <a:t> </a:t>
            </a:r>
            <a:r>
              <a:rPr lang="el-GR" sz="2400" dirty="0" err="1" smtClean="0"/>
              <a:t>to</a:t>
            </a:r>
            <a:r>
              <a:rPr lang="el-GR" sz="2400" dirty="0" smtClean="0"/>
              <a:t> </a:t>
            </a:r>
            <a:r>
              <a:rPr lang="el-GR" sz="2400" dirty="0" err="1" smtClean="0"/>
              <a:t>multiple</a:t>
            </a:r>
            <a:r>
              <a:rPr lang="el-GR" sz="2400" dirty="0" smtClean="0"/>
              <a:t> </a:t>
            </a:r>
            <a:r>
              <a:rPr lang="el-GR" sz="2400" dirty="0" err="1" smtClean="0"/>
              <a:t>channels</a:t>
            </a:r>
            <a:endParaRPr lang="en-US" sz="2400" dirty="0" smtClean="0"/>
          </a:p>
          <a:p>
            <a:pPr eaLnBrk="1" hangingPunct="1">
              <a:lnSpc>
                <a:spcPct val="90000"/>
              </a:lnSpc>
            </a:pPr>
            <a:r>
              <a:rPr lang="el-GR" sz="2400" b="1" dirty="0" err="1" smtClean="0">
                <a:solidFill>
                  <a:schemeClr val="accent5">
                    <a:lumMod val="75000"/>
                  </a:schemeClr>
                </a:solidFill>
              </a:rPr>
              <a:t>Multi</a:t>
            </a:r>
            <a:r>
              <a:rPr lang="el-GR" sz="2400" b="1" dirty="0" smtClean="0">
                <a:solidFill>
                  <a:schemeClr val="accent5">
                    <a:lumMod val="75000"/>
                  </a:schemeClr>
                </a:solidFill>
              </a:rPr>
              <a:t>-</a:t>
            </a:r>
            <a:r>
              <a:rPr lang="el-GR" sz="2400" b="1" dirty="0" err="1" smtClean="0">
                <a:solidFill>
                  <a:schemeClr val="accent5">
                    <a:lumMod val="75000"/>
                  </a:schemeClr>
                </a:solidFill>
              </a:rPr>
              <a:t>radio</a:t>
            </a:r>
            <a:r>
              <a:rPr lang="el-GR" sz="2400" b="1" dirty="0" smtClean="0">
                <a:solidFill>
                  <a:schemeClr val="accent5">
                    <a:lumMod val="75000"/>
                  </a:schemeClr>
                </a:solidFill>
              </a:rPr>
              <a:t> </a:t>
            </a:r>
            <a:r>
              <a:rPr lang="en-US" sz="2400" b="1" dirty="0" smtClean="0">
                <a:solidFill>
                  <a:schemeClr val="accent5">
                    <a:lumMod val="75000"/>
                  </a:schemeClr>
                </a:solidFill>
              </a:rPr>
              <a:t>MAC</a:t>
            </a:r>
          </a:p>
          <a:p>
            <a:pPr lvl="1" eaLnBrk="1" hangingPunct="1">
              <a:lnSpc>
                <a:spcPct val="90000"/>
              </a:lnSpc>
            </a:pPr>
            <a:r>
              <a:rPr lang="el-GR" sz="2400" dirty="0" err="1" smtClean="0">
                <a:solidFill>
                  <a:schemeClr val="accent5">
                    <a:lumMod val="75000"/>
                  </a:schemeClr>
                </a:solidFill>
              </a:rPr>
              <a:t>network</a:t>
            </a:r>
            <a:r>
              <a:rPr lang="el-GR" sz="2400" dirty="0" smtClean="0">
                <a:solidFill>
                  <a:schemeClr val="accent5">
                    <a:lumMod val="75000"/>
                  </a:schemeClr>
                </a:solidFill>
              </a:rPr>
              <a:t> </a:t>
            </a:r>
            <a:r>
              <a:rPr lang="el-GR" sz="2400" dirty="0" err="1" smtClean="0">
                <a:solidFill>
                  <a:schemeClr val="accent5">
                    <a:lumMod val="75000"/>
                  </a:schemeClr>
                </a:solidFill>
              </a:rPr>
              <a:t>device</a:t>
            </a:r>
            <a:r>
              <a:rPr lang="el-GR" sz="2400" dirty="0" smtClean="0">
                <a:solidFill>
                  <a:schemeClr val="accent5">
                    <a:lumMod val="75000"/>
                  </a:schemeClr>
                </a:solidFill>
              </a:rPr>
              <a:t> </a:t>
            </a:r>
            <a:r>
              <a:rPr lang="en-US" sz="2400" dirty="0" smtClean="0">
                <a:solidFill>
                  <a:schemeClr val="accent5">
                    <a:lumMod val="75000"/>
                  </a:schemeClr>
                </a:solidFill>
              </a:rPr>
              <a:t>with </a:t>
            </a:r>
            <a:r>
              <a:rPr lang="el-GR" sz="2400" dirty="0" err="1" smtClean="0">
                <a:solidFill>
                  <a:schemeClr val="accent5">
                    <a:lumMod val="75000"/>
                  </a:schemeClr>
                </a:solidFill>
              </a:rPr>
              <a:t>multiple</a:t>
            </a:r>
            <a:r>
              <a:rPr lang="el-GR" sz="2400" dirty="0" smtClean="0">
                <a:solidFill>
                  <a:schemeClr val="accent5">
                    <a:lumMod val="75000"/>
                  </a:schemeClr>
                </a:solidFill>
              </a:rPr>
              <a:t> </a:t>
            </a:r>
            <a:r>
              <a:rPr lang="el-GR" sz="2400" dirty="0" err="1" smtClean="0">
                <a:solidFill>
                  <a:schemeClr val="accent5">
                    <a:lumMod val="75000"/>
                  </a:schemeClr>
                </a:solidFill>
              </a:rPr>
              <a:t>radios</a:t>
            </a:r>
            <a:endParaRPr lang="en-US" sz="2400" dirty="0" smtClean="0">
              <a:solidFill>
                <a:schemeClr val="accent5">
                  <a:lumMod val="75000"/>
                </a:schemeClr>
              </a:solidFill>
            </a:endParaRPr>
          </a:p>
          <a:p>
            <a:pPr lvl="1" eaLnBrk="1" hangingPunct="1">
              <a:lnSpc>
                <a:spcPct val="90000"/>
              </a:lnSpc>
              <a:buFont typeface="Arial" pitchFamily="34" charset="0"/>
              <a:buNone/>
            </a:pPr>
            <a:r>
              <a:rPr lang="en-US" sz="2400" dirty="0" smtClean="0">
                <a:solidFill>
                  <a:schemeClr val="accent5">
                    <a:lumMod val="75000"/>
                  </a:schemeClr>
                </a:solidFill>
              </a:rPr>
              <a:t>    </a:t>
            </a:r>
            <a:r>
              <a:rPr lang="en-US" sz="2400" b="1" dirty="0" smtClean="0">
                <a:solidFill>
                  <a:schemeClr val="accent5">
                    <a:lumMod val="75000"/>
                  </a:schemeClr>
                </a:solidFill>
              </a:rPr>
              <a:t>e</a:t>
            </a:r>
            <a:r>
              <a:rPr lang="el-GR" sz="2400" b="1" dirty="0" err="1" smtClean="0">
                <a:solidFill>
                  <a:schemeClr val="accent5">
                    <a:lumMod val="75000"/>
                  </a:schemeClr>
                </a:solidFill>
              </a:rPr>
              <a:t>ach</a:t>
            </a:r>
            <a:r>
              <a:rPr lang="el-GR" sz="2400" b="1" dirty="0" smtClean="0">
                <a:solidFill>
                  <a:schemeClr val="accent5">
                    <a:lumMod val="75000"/>
                  </a:schemeClr>
                </a:solidFill>
              </a:rPr>
              <a:t> </a:t>
            </a:r>
            <a:r>
              <a:rPr lang="el-GR" sz="2400" b="1" dirty="0" err="1" smtClean="0">
                <a:solidFill>
                  <a:schemeClr val="accent5">
                    <a:lumMod val="75000"/>
                  </a:schemeClr>
                </a:solidFill>
              </a:rPr>
              <a:t>with</a:t>
            </a:r>
            <a:r>
              <a:rPr lang="el-GR" sz="2400" b="1" dirty="0" smtClean="0">
                <a:solidFill>
                  <a:schemeClr val="accent5">
                    <a:lumMod val="75000"/>
                  </a:schemeClr>
                </a:solidFill>
              </a:rPr>
              <a:t> </a:t>
            </a:r>
            <a:r>
              <a:rPr lang="el-GR" sz="2400" b="1" dirty="0" err="1" smtClean="0">
                <a:solidFill>
                  <a:schemeClr val="accent5">
                    <a:lumMod val="75000"/>
                  </a:schemeClr>
                </a:solidFill>
              </a:rPr>
              <a:t>its</a:t>
            </a:r>
            <a:r>
              <a:rPr lang="en-US" sz="2400" b="1" dirty="0" smtClean="0">
                <a:solidFill>
                  <a:schemeClr val="accent5">
                    <a:lumMod val="75000"/>
                  </a:schemeClr>
                </a:solidFill>
              </a:rPr>
              <a:t> </a:t>
            </a:r>
            <a:r>
              <a:rPr lang="el-GR" sz="2400" b="1" dirty="0" err="1" smtClean="0">
                <a:solidFill>
                  <a:schemeClr val="accent5">
                    <a:lumMod val="75000"/>
                  </a:schemeClr>
                </a:solidFill>
              </a:rPr>
              <a:t>own</a:t>
            </a:r>
            <a:r>
              <a:rPr lang="el-GR" sz="2400" b="1" dirty="0" smtClean="0">
                <a:solidFill>
                  <a:schemeClr val="accent5">
                    <a:lumMod val="75000"/>
                  </a:schemeClr>
                </a:solidFill>
              </a:rPr>
              <a:t> </a:t>
            </a:r>
            <a:r>
              <a:rPr lang="en-US" sz="2400" b="1" dirty="0" smtClean="0">
                <a:solidFill>
                  <a:schemeClr val="accent5">
                    <a:lumMod val="75000"/>
                  </a:schemeClr>
                </a:solidFill>
              </a:rPr>
              <a:t>MAC</a:t>
            </a:r>
            <a:r>
              <a:rPr lang="el-GR" sz="2400" b="1" dirty="0" smtClean="0">
                <a:solidFill>
                  <a:schemeClr val="accent5">
                    <a:lumMod val="75000"/>
                  </a:schemeClr>
                </a:solidFill>
              </a:rPr>
              <a:t> </a:t>
            </a:r>
            <a:r>
              <a:rPr lang="en-US" sz="2400" b="1" dirty="0" smtClean="0">
                <a:solidFill>
                  <a:schemeClr val="accent5">
                    <a:lumMod val="75000"/>
                  </a:schemeClr>
                </a:solidFill>
              </a:rPr>
              <a:t>&amp; </a:t>
            </a:r>
            <a:r>
              <a:rPr lang="el-GR" sz="2400" b="1" dirty="0" err="1" smtClean="0">
                <a:solidFill>
                  <a:schemeClr val="accent5">
                    <a:lumMod val="75000"/>
                  </a:schemeClr>
                </a:solidFill>
              </a:rPr>
              <a:t>physical</a:t>
            </a:r>
            <a:r>
              <a:rPr lang="el-GR" sz="2400" b="1" dirty="0" smtClean="0">
                <a:solidFill>
                  <a:schemeClr val="accent5">
                    <a:lumMod val="75000"/>
                  </a:schemeClr>
                </a:solidFill>
              </a:rPr>
              <a:t> </a:t>
            </a:r>
            <a:r>
              <a:rPr lang="el-GR" sz="2400" b="1" dirty="0" err="1" smtClean="0">
                <a:solidFill>
                  <a:schemeClr val="accent5">
                    <a:lumMod val="75000"/>
                  </a:schemeClr>
                </a:solidFill>
              </a:rPr>
              <a:t>layer</a:t>
            </a:r>
            <a:endParaRPr lang="el-GR" sz="2400" b="1" dirty="0" smtClean="0">
              <a:solidFill>
                <a:schemeClr val="accent5">
                  <a:lumMod val="75000"/>
                </a:schemeClr>
              </a:solidFill>
            </a:endParaRPr>
          </a:p>
          <a:p>
            <a:pPr eaLnBrk="1" hangingPunct="1">
              <a:lnSpc>
                <a:spcPct val="90000"/>
              </a:lnSpc>
            </a:pPr>
            <a:endParaRPr lang="el-GR" sz="2000" b="1" dirty="0" smtClean="0">
              <a:solidFill>
                <a:schemeClr val="hlin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57</a:t>
            </a:fld>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 y="228600"/>
            <a:ext cx="4255826" cy="6746947"/>
          </a:xfrm>
          <a:prstGeom prst="rect">
            <a:avLst/>
          </a:prstGeom>
        </p:spPr>
      </p:pic>
      <p:sp>
        <p:nvSpPr>
          <p:cNvPr id="7" name="TextBox 6"/>
          <p:cNvSpPr txBox="1"/>
          <p:nvPr/>
        </p:nvSpPr>
        <p:spPr>
          <a:xfrm>
            <a:off x="3048000" y="485506"/>
            <a:ext cx="4568430" cy="1200329"/>
          </a:xfrm>
          <a:prstGeom prst="rect">
            <a:avLst/>
          </a:prstGeom>
          <a:noFill/>
        </p:spPr>
        <p:txBody>
          <a:bodyPr wrap="none" rtlCol="0">
            <a:spAutoFit/>
          </a:bodyPr>
          <a:lstStyle/>
          <a:p>
            <a:r>
              <a:rPr lang="en-US" dirty="0" smtClean="0"/>
              <a:t> </a:t>
            </a:r>
            <a:r>
              <a:rPr lang="en-US" b="1" dirty="0" smtClean="0"/>
              <a:t>Directional antenna</a:t>
            </a:r>
          </a:p>
          <a:p>
            <a:r>
              <a:rPr lang="en-US" dirty="0"/>
              <a:t>a</a:t>
            </a:r>
            <a:r>
              <a:rPr lang="en-US" dirty="0" smtClean="0"/>
              <a:t> small pyramidal horn </a:t>
            </a:r>
          </a:p>
          <a:p>
            <a:r>
              <a:rPr lang="en-US" dirty="0" smtClean="0"/>
              <a:t>the figure shows the directive pattern</a:t>
            </a:r>
          </a:p>
          <a:p>
            <a:r>
              <a:rPr lang="en-US" dirty="0" smtClean="0"/>
              <a:t> </a:t>
            </a:r>
            <a:endParaRPr lang="el-GR" dirty="0"/>
          </a:p>
        </p:txBody>
      </p:sp>
      <p:sp>
        <p:nvSpPr>
          <p:cNvPr id="9" name="TextBox 8"/>
          <p:cNvSpPr txBox="1"/>
          <p:nvPr/>
        </p:nvSpPr>
        <p:spPr>
          <a:xfrm>
            <a:off x="0" y="3714750"/>
            <a:ext cx="3539752" cy="923330"/>
          </a:xfrm>
          <a:prstGeom prst="rect">
            <a:avLst/>
          </a:prstGeom>
          <a:noFill/>
        </p:spPr>
        <p:txBody>
          <a:bodyPr wrap="none" rtlCol="0">
            <a:spAutoFit/>
          </a:bodyPr>
          <a:lstStyle/>
          <a:p>
            <a:r>
              <a:rPr lang="en-US" dirty="0" smtClean="0"/>
              <a:t>Omnidirectional pattern of a </a:t>
            </a:r>
            <a:endParaRPr lang="el-GR" dirty="0" smtClean="0"/>
          </a:p>
          <a:p>
            <a:r>
              <a:rPr lang="en-US" dirty="0" smtClean="0"/>
              <a:t>dipole antenna</a:t>
            </a:r>
          </a:p>
          <a:p>
            <a:endParaRPr lang="el-GR" dirty="0"/>
          </a:p>
        </p:txBody>
      </p:sp>
      <p:sp>
        <p:nvSpPr>
          <p:cNvPr id="10" name="TextBox 9"/>
          <p:cNvSpPr txBox="1"/>
          <p:nvPr/>
        </p:nvSpPr>
        <p:spPr>
          <a:xfrm>
            <a:off x="4334747" y="3305155"/>
            <a:ext cx="4594840" cy="3416320"/>
          </a:xfrm>
          <a:prstGeom prst="rect">
            <a:avLst/>
          </a:prstGeom>
          <a:noFill/>
          <a:ln w="28575">
            <a:solidFill>
              <a:schemeClr val="accent1"/>
            </a:solidFill>
          </a:ln>
        </p:spPr>
        <p:txBody>
          <a:bodyPr wrap="square" rtlCol="0">
            <a:spAutoFit/>
          </a:bodyPr>
          <a:lstStyle/>
          <a:p>
            <a:r>
              <a:rPr lang="en-US" b="1" dirty="0" smtClean="0">
                <a:solidFill>
                  <a:schemeClr val="tx2"/>
                </a:solidFill>
              </a:rPr>
              <a:t> </a:t>
            </a:r>
            <a:r>
              <a:rPr lang="en-US" b="1" dirty="0" smtClean="0">
                <a:solidFill>
                  <a:schemeClr val="tx2"/>
                </a:solidFill>
              </a:rPr>
              <a:t>Dipole</a:t>
            </a:r>
            <a:endParaRPr lang="en-US" b="1" dirty="0" smtClean="0">
              <a:solidFill>
                <a:schemeClr val="tx2"/>
              </a:solidFill>
            </a:endParaRPr>
          </a:p>
          <a:p>
            <a:r>
              <a:rPr lang="en-US" dirty="0" smtClean="0"/>
              <a:t> the most common type of antenna</a:t>
            </a:r>
          </a:p>
          <a:p>
            <a:r>
              <a:rPr lang="en-US" dirty="0" smtClean="0"/>
              <a:t> In its simplest case: </a:t>
            </a:r>
          </a:p>
          <a:p>
            <a:r>
              <a:rPr lang="en-US" dirty="0" smtClean="0"/>
              <a:t>a </a:t>
            </a:r>
            <a:r>
              <a:rPr lang="en-US" b="1" dirty="0" smtClean="0"/>
              <a:t>small length of conductor </a:t>
            </a:r>
            <a:r>
              <a:rPr lang="en-US" dirty="0" smtClean="0"/>
              <a:t>carrying an alternating current</a:t>
            </a:r>
          </a:p>
          <a:p>
            <a:endParaRPr lang="en-US" dirty="0" smtClean="0"/>
          </a:p>
          <a:p>
            <a:r>
              <a:rPr lang="en-US" b="1" dirty="0">
                <a:solidFill>
                  <a:schemeClr val="tx2"/>
                </a:solidFill>
              </a:rPr>
              <a:t>E</a:t>
            </a:r>
            <a:r>
              <a:rPr lang="en-US" dirty="0"/>
              <a:t>= (60*</a:t>
            </a:r>
            <a:r>
              <a:rPr lang="el-GR" dirty="0"/>
              <a:t>π*</a:t>
            </a:r>
            <a:r>
              <a:rPr lang="en-US" dirty="0">
                <a:solidFill>
                  <a:srgbClr val="FF0000"/>
                </a:solidFill>
              </a:rPr>
              <a:t>Le</a:t>
            </a:r>
            <a:r>
              <a:rPr lang="en-US" dirty="0"/>
              <a:t>*</a:t>
            </a:r>
            <a:r>
              <a:rPr lang="en-US" b="1" dirty="0">
                <a:solidFill>
                  <a:srgbClr val="7030A0"/>
                </a:solidFill>
              </a:rPr>
              <a:t>l</a:t>
            </a:r>
            <a:r>
              <a:rPr lang="en-US" dirty="0"/>
              <a:t>*sin</a:t>
            </a:r>
            <a:r>
              <a:rPr lang="el-GR" dirty="0"/>
              <a:t>θ)/(λ*</a:t>
            </a:r>
            <a:r>
              <a:rPr lang="en-US" dirty="0"/>
              <a:t>r) </a:t>
            </a:r>
            <a:endParaRPr lang="en-US" dirty="0" smtClean="0"/>
          </a:p>
          <a:p>
            <a:r>
              <a:rPr lang="en-US" dirty="0" smtClean="0">
                <a:solidFill>
                  <a:schemeClr val="tx2"/>
                </a:solidFill>
              </a:rPr>
              <a:t>E: </a:t>
            </a:r>
            <a:r>
              <a:rPr lang="el-GR" dirty="0" smtClean="0">
                <a:solidFill>
                  <a:schemeClr val="tx2"/>
                </a:solidFill>
              </a:rPr>
              <a:t>ισχύς του μαγνητικού πεδίου</a:t>
            </a:r>
          </a:p>
          <a:p>
            <a:r>
              <a:rPr lang="en-US" dirty="0" smtClean="0"/>
              <a:t>r: </a:t>
            </a:r>
            <a:r>
              <a:rPr lang="el-GR" dirty="0" smtClean="0"/>
              <a:t>απόσταση, </a:t>
            </a:r>
            <a:r>
              <a:rPr lang="en-US" dirty="0" smtClean="0">
                <a:solidFill>
                  <a:srgbClr val="FF0000"/>
                </a:solidFill>
              </a:rPr>
              <a:t>Le: </a:t>
            </a:r>
            <a:r>
              <a:rPr lang="el-GR" dirty="0" smtClean="0">
                <a:solidFill>
                  <a:srgbClr val="FF0000"/>
                </a:solidFill>
              </a:rPr>
              <a:t>μήκος κεραίας</a:t>
            </a:r>
          </a:p>
          <a:p>
            <a:r>
              <a:rPr lang="el-GR" dirty="0" smtClean="0">
                <a:solidFill>
                  <a:srgbClr val="7030A0"/>
                </a:solidFill>
              </a:rPr>
              <a:t>Ι</a:t>
            </a:r>
            <a:r>
              <a:rPr lang="en-US" dirty="0" smtClean="0">
                <a:solidFill>
                  <a:srgbClr val="7030A0"/>
                </a:solidFill>
              </a:rPr>
              <a:t>: </a:t>
            </a:r>
            <a:r>
              <a:rPr lang="el-GR" dirty="0">
                <a:solidFill>
                  <a:srgbClr val="7030A0"/>
                </a:solidFill>
              </a:rPr>
              <a:t>έ</a:t>
            </a:r>
            <a:r>
              <a:rPr lang="el-GR" dirty="0" smtClean="0">
                <a:solidFill>
                  <a:srgbClr val="7030A0"/>
                </a:solidFill>
              </a:rPr>
              <a:t>νταση </a:t>
            </a:r>
            <a:r>
              <a:rPr lang="el-GR" dirty="0" smtClean="0">
                <a:solidFill>
                  <a:srgbClr val="7030A0"/>
                </a:solidFill>
              </a:rPr>
              <a:t>του ρεύματος</a:t>
            </a:r>
            <a:r>
              <a:rPr lang="el-GR" dirty="0" smtClean="0"/>
              <a:t>, θ γωνία άξονα καλωδίου &amp; διεύθυνση μέγιστης ακτινοβολίας</a:t>
            </a:r>
            <a:endParaRPr lang="el-GR" dirty="0"/>
          </a:p>
        </p:txBody>
      </p:sp>
      <p:sp>
        <p:nvSpPr>
          <p:cNvPr id="2" name="Rectangle 1"/>
          <p:cNvSpPr/>
          <p:nvPr/>
        </p:nvSpPr>
        <p:spPr>
          <a:xfrm>
            <a:off x="5086570" y="1685835"/>
            <a:ext cx="2529860" cy="369332"/>
          </a:xfrm>
          <a:prstGeom prst="rect">
            <a:avLst/>
          </a:prstGeom>
        </p:spPr>
        <p:txBody>
          <a:bodyPr wrap="none">
            <a:spAutoFit/>
          </a:bodyPr>
          <a:lstStyle/>
          <a:p>
            <a:r>
              <a:rPr lang="el-GR" dirty="0"/>
              <a:t>κερατοειδείς κεραίες</a:t>
            </a:r>
          </a:p>
        </p:txBody>
      </p:sp>
    </p:spTree>
    <p:extLst>
      <p:ext uri="{BB962C8B-B14F-4D97-AF65-F5344CB8AC3E}">
        <p14:creationId xmlns:p14="http://schemas.microsoft.com/office/powerpoint/2010/main" val="619789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diversity</a:t>
            </a:r>
            <a:endParaRPr lang="el-GR" dirty="0"/>
          </a:p>
        </p:txBody>
      </p:sp>
      <p:sp>
        <p:nvSpPr>
          <p:cNvPr id="3" name="Content Placeholder 2"/>
          <p:cNvSpPr>
            <a:spLocks noGrp="1"/>
          </p:cNvSpPr>
          <p:nvPr>
            <p:ph idx="1"/>
          </p:nvPr>
        </p:nvSpPr>
        <p:spPr>
          <a:xfrm>
            <a:off x="19050" y="1066800"/>
            <a:ext cx="9353550" cy="4525963"/>
          </a:xfrm>
        </p:spPr>
        <p:txBody>
          <a:bodyPr/>
          <a:lstStyle/>
          <a:p>
            <a:pPr marL="0" indent="0">
              <a:buNone/>
            </a:pPr>
            <a:r>
              <a:rPr lang="en-US" sz="2200" dirty="0" smtClean="0"/>
              <a:t>Based on the </a:t>
            </a:r>
            <a:r>
              <a:rPr lang="en-US" sz="2400" dirty="0" smtClean="0"/>
              <a:t>fact that signals received from </a:t>
            </a:r>
            <a:r>
              <a:rPr lang="en-US" sz="2400" b="1" dirty="0" smtClean="0">
                <a:solidFill>
                  <a:schemeClr val="accent3">
                    <a:lumMod val="50000"/>
                  </a:schemeClr>
                </a:solidFill>
              </a:rPr>
              <a:t>uncorrelated antennas </a:t>
            </a:r>
            <a:r>
              <a:rPr lang="en-US" sz="2400" dirty="0" smtClean="0"/>
              <a:t>have </a:t>
            </a:r>
            <a:r>
              <a:rPr lang="en-US" sz="2400" b="1" dirty="0" smtClean="0">
                <a:solidFill>
                  <a:schemeClr val="accent3">
                    <a:lumMod val="50000"/>
                  </a:schemeClr>
                </a:solidFill>
              </a:rPr>
              <a:t>independent fading:</a:t>
            </a:r>
          </a:p>
          <a:p>
            <a:pPr marL="0" indent="0">
              <a:buNone/>
            </a:pPr>
            <a:r>
              <a:rPr lang="en-US" sz="2400" b="1" dirty="0" smtClean="0"/>
              <a:t> high probability </a:t>
            </a:r>
            <a:r>
              <a:rPr lang="en-US" sz="2400" dirty="0" smtClean="0"/>
              <a:t>that at </a:t>
            </a:r>
            <a:r>
              <a:rPr lang="en-US" sz="2400" b="1" dirty="0" smtClean="0"/>
              <a:t>least one good signal </a:t>
            </a:r>
            <a:r>
              <a:rPr lang="en-US" sz="2400" dirty="0" smtClean="0"/>
              <a:t>can be received @ receiver</a:t>
            </a:r>
          </a:p>
          <a:p>
            <a:endParaRPr lang="en-US" sz="2400" dirty="0" smtClean="0"/>
          </a:p>
          <a:p>
            <a:r>
              <a:rPr lang="en-US" sz="2400" dirty="0" smtClean="0"/>
              <a:t>The</a:t>
            </a:r>
            <a:r>
              <a:rPr lang="en-US" sz="2400" b="1" dirty="0" smtClean="0">
                <a:solidFill>
                  <a:schemeClr val="accent3">
                    <a:lumMod val="50000"/>
                  </a:schemeClr>
                </a:solidFill>
              </a:rPr>
              <a:t> antenna </a:t>
            </a:r>
            <a:r>
              <a:rPr lang="en-US" sz="2400" b="1" dirty="0" err="1" smtClean="0">
                <a:solidFill>
                  <a:schemeClr val="accent3">
                    <a:lumMod val="50000"/>
                  </a:schemeClr>
                </a:solidFill>
              </a:rPr>
              <a:t>uncorrelation</a:t>
            </a:r>
            <a:r>
              <a:rPr lang="en-US" sz="2400" b="1" dirty="0"/>
              <a:t> </a:t>
            </a:r>
            <a:r>
              <a:rPr lang="en-US" sz="2400" dirty="0" smtClean="0"/>
              <a:t>is achieved </a:t>
            </a:r>
            <a:r>
              <a:rPr lang="en-US" sz="2400" dirty="0" smtClean="0"/>
              <a:t>through</a:t>
            </a:r>
            <a:r>
              <a:rPr lang="en-US" sz="2400" b="1" dirty="0" smtClean="0">
                <a:solidFill>
                  <a:schemeClr val="accent3">
                    <a:lumMod val="50000"/>
                  </a:schemeClr>
                </a:solidFill>
              </a:rPr>
              <a:t> </a:t>
            </a:r>
            <a:r>
              <a:rPr lang="en-US" sz="2400" b="1" dirty="0" smtClean="0">
                <a:solidFill>
                  <a:schemeClr val="accent3">
                    <a:lumMod val="50000"/>
                  </a:schemeClr>
                </a:solidFill>
              </a:rPr>
              <a:t>space, polarization, pattern </a:t>
            </a:r>
            <a:r>
              <a:rPr lang="en-US" sz="2400" b="1" dirty="0" smtClean="0">
                <a:solidFill>
                  <a:schemeClr val="accent3">
                    <a:lumMod val="50000"/>
                  </a:schemeClr>
                </a:solidFill>
              </a:rPr>
              <a:t>diversity</a:t>
            </a:r>
            <a:endParaRPr lang="en-US" sz="2400" dirty="0" smtClean="0"/>
          </a:p>
          <a:p>
            <a:pPr marL="0" indent="0">
              <a:buNone/>
            </a:pPr>
            <a:r>
              <a:rPr lang="en-US" sz="2400" dirty="0"/>
              <a:t> </a:t>
            </a:r>
            <a:r>
              <a:rPr lang="en-US" sz="2400" dirty="0" smtClean="0"/>
              <a:t>  </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58</a:t>
            </a:fld>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l-GR" dirty="0"/>
          </a:p>
        </p:txBody>
      </p:sp>
      <p:sp>
        <p:nvSpPr>
          <p:cNvPr id="3" name="Content Placeholder 2"/>
          <p:cNvSpPr>
            <a:spLocks noGrp="1"/>
          </p:cNvSpPr>
          <p:nvPr>
            <p:ph idx="1"/>
          </p:nvPr>
        </p:nvSpPr>
        <p:spPr>
          <a:xfrm>
            <a:off x="0" y="1600200"/>
            <a:ext cx="9144000" cy="4525963"/>
          </a:xfrm>
        </p:spPr>
        <p:txBody>
          <a:bodyPr/>
          <a:lstStyle/>
          <a:p>
            <a:r>
              <a:rPr lang="en-US" sz="2200" dirty="0"/>
              <a:t>An </a:t>
            </a:r>
            <a:r>
              <a:rPr lang="en-US" sz="2200" dirty="0">
                <a:hlinkClick r:id="rId2" tooltip="Electromagnetic wave"/>
              </a:rPr>
              <a:t>electromagnetic wave</a:t>
            </a:r>
            <a:r>
              <a:rPr lang="en-US" sz="2200" dirty="0"/>
              <a:t> such as light consists of a coupled oscillating </a:t>
            </a:r>
            <a:r>
              <a:rPr lang="en-US" sz="2200" dirty="0">
                <a:hlinkClick r:id="rId3" tooltip="Electric field"/>
              </a:rPr>
              <a:t>electric field</a:t>
            </a:r>
            <a:r>
              <a:rPr lang="en-US" sz="2200" dirty="0"/>
              <a:t> and </a:t>
            </a:r>
            <a:r>
              <a:rPr lang="en-US" sz="2200" dirty="0">
                <a:hlinkClick r:id="rId4" tooltip="Magnetic field"/>
              </a:rPr>
              <a:t>magnetic field</a:t>
            </a:r>
            <a:r>
              <a:rPr lang="en-US" sz="2200" dirty="0"/>
              <a:t> which are always </a:t>
            </a:r>
            <a:r>
              <a:rPr lang="en-US" sz="2200" dirty="0" smtClean="0"/>
              <a:t>perpendicular</a:t>
            </a:r>
          </a:p>
          <a:p>
            <a:r>
              <a:rPr lang="en-US" sz="2200" dirty="0" smtClean="0"/>
              <a:t>The </a:t>
            </a:r>
            <a:r>
              <a:rPr lang="en-US" sz="2200" dirty="0"/>
              <a:t>"polarization" of electromagnetic waves refers to the direction of the electric field. </a:t>
            </a:r>
            <a:endParaRPr lang="en-US" sz="2200" dirty="0" smtClean="0"/>
          </a:p>
          <a:p>
            <a:r>
              <a:rPr lang="en-US" sz="2200" dirty="0" smtClean="0"/>
              <a:t>In</a:t>
            </a:r>
            <a:r>
              <a:rPr lang="en-US" sz="2200" dirty="0"/>
              <a:t> </a:t>
            </a:r>
            <a:r>
              <a:rPr lang="en-US" sz="2200" dirty="0">
                <a:hlinkClick r:id="rId5" tooltip="Linear polarization"/>
              </a:rPr>
              <a:t>linear </a:t>
            </a:r>
            <a:r>
              <a:rPr lang="en-US" sz="2200" dirty="0" smtClean="0">
                <a:hlinkClick r:id="rId5" tooltip="Linear polarization"/>
              </a:rPr>
              <a:t>polarization</a:t>
            </a:r>
            <a:r>
              <a:rPr lang="en-US" sz="2200" dirty="0"/>
              <a:t>:</a:t>
            </a:r>
            <a:r>
              <a:rPr lang="en-US" sz="2200" dirty="0" smtClean="0"/>
              <a:t> </a:t>
            </a:r>
            <a:r>
              <a:rPr lang="en-US" sz="2200" dirty="0"/>
              <a:t>the fields oscillate in a single </a:t>
            </a:r>
            <a:r>
              <a:rPr lang="en-US" sz="2200" dirty="0" smtClean="0"/>
              <a:t>direction.</a:t>
            </a:r>
          </a:p>
          <a:p>
            <a:r>
              <a:rPr lang="en-US" sz="2200" dirty="0" smtClean="0"/>
              <a:t>In</a:t>
            </a:r>
            <a:r>
              <a:rPr lang="en-US" sz="2200" dirty="0"/>
              <a:t> </a:t>
            </a:r>
            <a:r>
              <a:rPr lang="en-US" sz="2200" dirty="0">
                <a:hlinkClick r:id="rId6" tooltip="Circular polarization"/>
              </a:rPr>
              <a:t>circular</a:t>
            </a:r>
            <a:r>
              <a:rPr lang="en-US" sz="2200" dirty="0"/>
              <a:t> or </a:t>
            </a:r>
            <a:r>
              <a:rPr lang="en-US" sz="2200" dirty="0">
                <a:hlinkClick r:id="rId7" tooltip="Elliptical polarization"/>
              </a:rPr>
              <a:t>elliptical polarization</a:t>
            </a:r>
            <a:r>
              <a:rPr lang="en-US" sz="2200" dirty="0"/>
              <a:t>, the fields rotate at a constant rate in a plane as the wave travels. </a:t>
            </a:r>
            <a:endParaRPr lang="en-US" sz="2200" dirty="0" smtClean="0"/>
          </a:p>
          <a:p>
            <a:r>
              <a:rPr lang="en-US" sz="2200" dirty="0" smtClean="0"/>
              <a:t>The </a:t>
            </a:r>
            <a:r>
              <a:rPr lang="en-US" sz="2200" dirty="0"/>
              <a:t>rotation can have two possible directions; </a:t>
            </a:r>
            <a:endParaRPr lang="en-US" sz="2200" dirty="0" smtClean="0"/>
          </a:p>
          <a:p>
            <a:pPr marL="0" indent="0">
              <a:buNone/>
            </a:pPr>
            <a:r>
              <a:rPr lang="en-US" sz="2200" dirty="0"/>
              <a:t> </a:t>
            </a:r>
            <a:r>
              <a:rPr lang="en-US" sz="2200" dirty="0" smtClean="0"/>
              <a:t>    Right circular: if </a:t>
            </a:r>
            <a:r>
              <a:rPr lang="en-US" sz="2200" dirty="0"/>
              <a:t>the fields rotate in a </a:t>
            </a:r>
            <a:r>
              <a:rPr lang="en-US" sz="2200" dirty="0">
                <a:hlinkClick r:id="rId8" tooltip="Right hand rule"/>
              </a:rPr>
              <a:t>right hand</a:t>
            </a:r>
            <a:r>
              <a:rPr lang="en-US" sz="2200" dirty="0"/>
              <a:t> sense with respect to the direction of wave </a:t>
            </a:r>
            <a:r>
              <a:rPr lang="en-US" sz="2200" dirty="0" smtClean="0"/>
              <a:t>travel</a:t>
            </a:r>
          </a:p>
          <a:p>
            <a:pPr marL="0" indent="0">
              <a:buNone/>
            </a:pPr>
            <a:r>
              <a:rPr lang="en-US" sz="2200" dirty="0" smtClean="0"/>
              <a:t>    Left circular: if </a:t>
            </a:r>
            <a:r>
              <a:rPr lang="en-US" sz="2200" dirty="0"/>
              <a:t>the fields rotate in a left hand </a:t>
            </a:r>
            <a:r>
              <a:rPr lang="en-US" sz="2200" dirty="0" smtClean="0"/>
              <a:t>sense</a:t>
            </a:r>
            <a:endParaRPr lang="el-GR" sz="22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59</a:t>
            </a:fld>
            <a:endParaRPr lang="el-GR"/>
          </a:p>
        </p:txBody>
      </p:sp>
    </p:spTree>
    <p:extLst>
      <p:ext uri="{BB962C8B-B14F-4D97-AF65-F5344CB8AC3E}">
        <p14:creationId xmlns:p14="http://schemas.microsoft.com/office/powerpoint/2010/main" val="135369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7793038" cy="1462088"/>
          </a:xfrm>
        </p:spPr>
        <p:txBody>
          <a:bodyPr/>
          <a:lstStyle/>
          <a:p>
            <a:pPr eaLnBrk="1" hangingPunct="1"/>
            <a:r>
              <a:rPr lang="en-US" b="1" smtClean="0"/>
              <a:t>A Network of Socialites</a:t>
            </a:r>
            <a:r>
              <a:rPr lang="en-US" smtClean="0"/>
              <a:t/>
            </a:r>
            <a:br>
              <a:rPr lang="en-US" smtClean="0"/>
            </a:br>
            <a:endParaRPr lang="en-US" smtClean="0"/>
          </a:p>
        </p:txBody>
      </p:sp>
      <p:sp>
        <p:nvSpPr>
          <p:cNvPr id="10243" name="Rectangle 3"/>
          <p:cNvSpPr>
            <a:spLocks noGrp="1" noChangeArrowheads="1"/>
          </p:cNvSpPr>
          <p:nvPr>
            <p:ph type="body" idx="1"/>
          </p:nvPr>
        </p:nvSpPr>
        <p:spPr>
          <a:xfrm>
            <a:off x="0" y="1676400"/>
            <a:ext cx="7772400" cy="4114800"/>
          </a:xfrm>
        </p:spPr>
        <p:txBody>
          <a:bodyPr/>
          <a:lstStyle/>
          <a:p>
            <a:pPr eaLnBrk="1" hangingPunct="1">
              <a:buFont typeface="Wingdings" pitchFamily="2" charset="2"/>
              <a:buNone/>
            </a:pPr>
            <a:r>
              <a:rPr lang="en-US" dirty="0" smtClean="0"/>
              <a:t>Our 802.11 station (STA) would like to </a:t>
            </a:r>
          </a:p>
          <a:p>
            <a:pPr eaLnBrk="1" hangingPunct="1"/>
            <a:r>
              <a:rPr lang="en-US" dirty="0" smtClean="0"/>
              <a:t>Join the community (i.e., a network) </a:t>
            </a:r>
          </a:p>
          <a:p>
            <a:pPr eaLnBrk="1" hangingPunct="1"/>
            <a:r>
              <a:rPr lang="en-US" dirty="0" smtClean="0"/>
              <a:t>Chat for a while (send and receive data)</a:t>
            </a:r>
          </a:p>
          <a:p>
            <a:pPr eaLnBrk="1" hangingPunct="1"/>
            <a:r>
              <a:rPr lang="en-US" dirty="0" smtClean="0"/>
              <a:t>Take a nap (rest, then wake up) </a:t>
            </a:r>
          </a:p>
          <a:p>
            <a:pPr eaLnBrk="1" hangingPunct="1"/>
            <a:r>
              <a:rPr lang="en-US" dirty="0" smtClean="0"/>
              <a:t>Take a walk (“roam” to a new area) </a:t>
            </a:r>
          </a:p>
          <a:p>
            <a:pPr eaLnBrk="1" hangingPunct="1"/>
            <a:r>
              <a:rPr lang="en-US" dirty="0" smtClean="0"/>
              <a:t> Leave the network</a:t>
            </a:r>
          </a:p>
          <a:p>
            <a:pPr eaLnBrk="1" hangingPunct="1"/>
            <a:endParaRPr lang="en-US" dirty="0" smtClean="0"/>
          </a:p>
        </p:txBody>
      </p:sp>
      <p:sp>
        <p:nvSpPr>
          <p:cNvPr id="2" name="TextBox 1"/>
          <p:cNvSpPr txBox="1"/>
          <p:nvPr/>
        </p:nvSpPr>
        <p:spPr>
          <a:xfrm>
            <a:off x="11935" y="5715000"/>
            <a:ext cx="8446543" cy="923330"/>
          </a:xfrm>
          <a:prstGeom prst="rect">
            <a:avLst/>
          </a:prstGeom>
          <a:noFill/>
        </p:spPr>
        <p:txBody>
          <a:bodyPr wrap="none" rtlCol="0">
            <a:spAutoFit/>
          </a:bodyPr>
          <a:lstStyle/>
          <a:p>
            <a:r>
              <a:rPr lang="en-US" dirty="0" smtClean="0"/>
              <a:t>Note: the word “roam” is using in a non-technical way.</a:t>
            </a:r>
          </a:p>
          <a:p>
            <a:r>
              <a:rPr lang="en-US" dirty="0" smtClean="0"/>
              <a:t>In wireless networks, roaming is the handoff between base stations of </a:t>
            </a:r>
          </a:p>
          <a:p>
            <a:r>
              <a:rPr lang="en-US" b="1" dirty="0" smtClean="0"/>
              <a:t>different providers/operators.</a:t>
            </a:r>
            <a:endParaRPr lang="el-G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890"/>
            <a:ext cx="8736419" cy="1143000"/>
          </a:xfrm>
        </p:spPr>
        <p:txBody>
          <a:bodyPr/>
          <a:lstStyle/>
          <a:p>
            <a:r>
              <a:rPr lang="en-US" sz="3000" dirty="0" smtClean="0"/>
              <a:t>Vertically polarized electromagnetic wave of wavelength </a:t>
            </a:r>
            <a:r>
              <a:rPr lang="el-GR" sz="3000" dirty="0" smtClean="0"/>
              <a:t>λ</a:t>
            </a:r>
            <a:endParaRPr lang="el-GR" sz="3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60</a:t>
            </a:fld>
            <a:endParaRPr lang="el-GR"/>
          </a:p>
        </p:txBody>
      </p:sp>
      <p:pic>
        <p:nvPicPr>
          <p:cNvPr id="1026" name="Picture 2" descr="https://upload.wikimedia.org/wikipedia/commons/0/0a/Electromagnetic_wav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851" y="2743200"/>
            <a:ext cx="9982199" cy="2807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144" y="5410200"/>
            <a:ext cx="9006055" cy="1754326"/>
          </a:xfrm>
          <a:prstGeom prst="rect">
            <a:avLst/>
          </a:prstGeom>
          <a:noFill/>
        </p:spPr>
        <p:txBody>
          <a:bodyPr wrap="none" rtlCol="0">
            <a:spAutoFit/>
          </a:bodyPr>
          <a:lstStyle/>
          <a:p>
            <a:r>
              <a:rPr lang="en-US" dirty="0" smtClean="0"/>
              <a:t>Magnetic field vector H &amp; </a:t>
            </a:r>
            <a:r>
              <a:rPr lang="en-US" dirty="0"/>
              <a:t>E</a:t>
            </a:r>
            <a:r>
              <a:rPr lang="en-US" dirty="0" smtClean="0"/>
              <a:t>lectric field vector E</a:t>
            </a:r>
          </a:p>
          <a:p>
            <a:r>
              <a:rPr lang="en-US" dirty="0" smtClean="0"/>
              <a:t>E &amp; H perpendicular to each other and to direction of propagation (z)</a:t>
            </a:r>
          </a:p>
          <a:p>
            <a:r>
              <a:rPr lang="en-US" dirty="0" smtClean="0"/>
              <a:t>Polarization direction of an electromagnetic wave: by its electric field vector</a:t>
            </a:r>
          </a:p>
          <a:p>
            <a:r>
              <a:rPr lang="en-US" dirty="0" smtClean="0"/>
              <a:t>Direction of propagation (z)</a:t>
            </a:r>
            <a:endParaRPr lang="el-GR" dirty="0" smtClean="0"/>
          </a:p>
          <a:p>
            <a:endParaRPr lang="el-GR" dirty="0"/>
          </a:p>
          <a:p>
            <a:endParaRPr lang="el-GR" dirty="0"/>
          </a:p>
        </p:txBody>
      </p:sp>
      <p:sp>
        <p:nvSpPr>
          <p:cNvPr id="6" name="TextBox 5"/>
          <p:cNvSpPr txBox="1"/>
          <p:nvPr/>
        </p:nvSpPr>
        <p:spPr>
          <a:xfrm>
            <a:off x="-1" y="1631475"/>
            <a:ext cx="9144001" cy="1200329"/>
          </a:xfrm>
          <a:prstGeom prst="rect">
            <a:avLst/>
          </a:prstGeom>
          <a:noFill/>
        </p:spPr>
        <p:txBody>
          <a:bodyPr wrap="square" rtlCol="0">
            <a:spAutoFit/>
          </a:bodyPr>
          <a:lstStyle/>
          <a:p>
            <a:r>
              <a:rPr lang="en-US" b="1" dirty="0" smtClean="0"/>
              <a:t>Transverse wave</a:t>
            </a:r>
            <a:r>
              <a:rPr lang="en-US" dirty="0" smtClean="0"/>
              <a:t>: plane wave’s electric field vector and magnetic field vectors are perpendicular to the direction of wave propagation.</a:t>
            </a:r>
          </a:p>
          <a:p>
            <a:r>
              <a:rPr lang="en-US" dirty="0" smtClean="0"/>
              <a:t>Electromagnetic waves traveling in free space or another homogeneous isotropic non-attenuating medium.</a:t>
            </a:r>
            <a:endParaRPr lang="el-GR" dirty="0"/>
          </a:p>
        </p:txBody>
      </p:sp>
    </p:spTree>
    <p:extLst>
      <p:ext uri="{BB962C8B-B14F-4D97-AF65-F5344CB8AC3E}">
        <p14:creationId xmlns:p14="http://schemas.microsoft.com/office/powerpoint/2010/main" val="1548176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296400" cy="4525963"/>
          </a:xfrm>
        </p:spPr>
        <p:txBody>
          <a:bodyPr/>
          <a:lstStyle/>
          <a:p>
            <a:r>
              <a:rPr lang="en-US" sz="2200" dirty="0"/>
              <a:t>Most sources of light are classified as incoherent and </a:t>
            </a:r>
            <a:r>
              <a:rPr lang="en-US" sz="2200" dirty="0" err="1"/>
              <a:t>unpolarized</a:t>
            </a:r>
            <a:r>
              <a:rPr lang="en-US" sz="2200" dirty="0"/>
              <a:t> (or only "partially polarized") because they consist of </a:t>
            </a:r>
            <a:r>
              <a:rPr lang="en-US" sz="2200" b="1" dirty="0"/>
              <a:t>a random mixture of waves </a:t>
            </a:r>
            <a:r>
              <a:rPr lang="en-US" sz="2200" b="1" dirty="0" smtClean="0"/>
              <a:t>with </a:t>
            </a:r>
            <a:r>
              <a:rPr lang="en-US" sz="2200" dirty="0" smtClean="0"/>
              <a:t>different </a:t>
            </a:r>
            <a:r>
              <a:rPr lang="en-US" sz="2200" dirty="0"/>
              <a:t>spatial characteristics, </a:t>
            </a:r>
            <a:r>
              <a:rPr lang="en-US" sz="2200" dirty="0" smtClean="0"/>
              <a:t>frequencies, </a:t>
            </a:r>
            <a:r>
              <a:rPr lang="en-US" sz="2200" dirty="0"/>
              <a:t>phases, and polarization states. </a:t>
            </a:r>
            <a:endParaRPr lang="en-US" sz="2200" dirty="0" smtClean="0"/>
          </a:p>
          <a:p>
            <a:r>
              <a:rPr lang="en-US" sz="2200" dirty="0"/>
              <a:t>C</a:t>
            </a:r>
            <a:r>
              <a:rPr lang="en-US" sz="2200" dirty="0" smtClean="0"/>
              <a:t>oherent</a:t>
            </a:r>
            <a:r>
              <a:rPr lang="en-US" sz="2200" dirty="0"/>
              <a:t> plane </a:t>
            </a:r>
            <a:r>
              <a:rPr lang="en-US" sz="2200" dirty="0" smtClean="0"/>
              <a:t>wave: sinusoidal wave of </a:t>
            </a:r>
            <a:r>
              <a:rPr lang="en-US" sz="2200" dirty="0"/>
              <a:t>one particular </a:t>
            </a:r>
            <a:r>
              <a:rPr lang="en-US" sz="2200" dirty="0" smtClean="0"/>
              <a:t>direction, </a:t>
            </a:r>
            <a:r>
              <a:rPr lang="en-US" sz="2200" dirty="0"/>
              <a:t>frequency, phase, and polarization </a:t>
            </a:r>
            <a:r>
              <a:rPr lang="en-US" sz="2200" dirty="0" smtClean="0"/>
              <a:t>state.</a:t>
            </a:r>
          </a:p>
          <a:p>
            <a:r>
              <a:rPr lang="en-US" sz="2200" dirty="0" smtClean="0"/>
              <a:t> </a:t>
            </a:r>
            <a:r>
              <a:rPr lang="en-US" sz="2200" dirty="0"/>
              <a:t>A</a:t>
            </a:r>
            <a:r>
              <a:rPr lang="en-US" sz="2200" dirty="0" smtClean="0"/>
              <a:t> </a:t>
            </a:r>
            <a:r>
              <a:rPr lang="en-US" sz="2200" dirty="0"/>
              <a:t>wave with any specified spatial structure can be decomposed into a combination of plane waves </a:t>
            </a:r>
            <a:r>
              <a:rPr lang="en-US" sz="2200" dirty="0" smtClean="0"/>
              <a:t>(</a:t>
            </a:r>
            <a:r>
              <a:rPr lang="en-US" sz="2200" dirty="0" smtClean="0">
                <a:hlinkClick r:id="rId2" tooltip="Angular spectrum"/>
              </a:rPr>
              <a:t>angular </a:t>
            </a:r>
            <a:r>
              <a:rPr lang="en-US" sz="2200" dirty="0">
                <a:hlinkClick r:id="rId2" tooltip="Angular spectrum"/>
              </a:rPr>
              <a:t>spectrum</a:t>
            </a:r>
            <a:r>
              <a:rPr lang="en-US" sz="2200" dirty="0"/>
              <a:t>). </a:t>
            </a:r>
            <a:endParaRPr lang="en-US" sz="2200" dirty="0" smtClean="0"/>
          </a:p>
          <a:p>
            <a:r>
              <a:rPr lang="en-US" sz="2200" dirty="0"/>
              <a:t>I</a:t>
            </a:r>
            <a:r>
              <a:rPr lang="en-US" sz="2200" dirty="0" smtClean="0"/>
              <a:t>ncoherent </a:t>
            </a:r>
            <a:r>
              <a:rPr lang="en-US" sz="2200" dirty="0"/>
              <a:t>states can be modeled </a:t>
            </a:r>
            <a:r>
              <a:rPr lang="en-US" sz="2200" dirty="0">
                <a:hlinkClick r:id="rId3" tooltip="Stochastically"/>
              </a:rPr>
              <a:t>stochastically</a:t>
            </a:r>
            <a:r>
              <a:rPr lang="en-US" sz="2200" dirty="0"/>
              <a:t> as a weighted combination of such uncorrelated waves with some </a:t>
            </a:r>
            <a:r>
              <a:rPr lang="en-US" sz="2200" dirty="0">
                <a:hlinkClick r:id="rId4" tooltip="Probability distribution"/>
              </a:rPr>
              <a:t>distribution</a:t>
            </a:r>
            <a:r>
              <a:rPr lang="en-US" sz="2200" dirty="0"/>
              <a:t> of frequencies (its </a:t>
            </a:r>
            <a:r>
              <a:rPr lang="en-US" sz="2200" i="1" dirty="0">
                <a:hlinkClick r:id="rId5" tooltip="Spectral density"/>
              </a:rPr>
              <a:t>spectrum</a:t>
            </a:r>
            <a:r>
              <a:rPr lang="en-US" sz="2200" dirty="0"/>
              <a:t>), phases, and polarizations.</a:t>
            </a:r>
            <a:endParaRPr lang="el-GR" sz="22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61</a:t>
            </a:fld>
            <a:endParaRPr lang="el-GR"/>
          </a:p>
        </p:txBody>
      </p:sp>
    </p:spTree>
    <p:extLst>
      <p:ext uri="{BB962C8B-B14F-4D97-AF65-F5344CB8AC3E}">
        <p14:creationId xmlns:p14="http://schemas.microsoft.com/office/powerpoint/2010/main" val="41934181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76200"/>
            <a:ext cx="8229600" cy="1143000"/>
          </a:xfrm>
        </p:spPr>
        <p:txBody>
          <a:bodyPr/>
          <a:lstStyle/>
          <a:p>
            <a:pPr algn="l"/>
            <a:r>
              <a:rPr lang="en-US" sz="2400" dirty="0" smtClean="0"/>
              <a:t>A circularly polarized wave as a sum of two linearly polarized components 90</a:t>
            </a:r>
            <a:r>
              <a:rPr lang="en-US" sz="2000" baseline="30000" dirty="0" smtClean="0"/>
              <a:t>o</a:t>
            </a:r>
            <a:r>
              <a:rPr lang="en-US" sz="2400" dirty="0" smtClean="0"/>
              <a:t> out of phase</a:t>
            </a:r>
            <a:endParaRPr lang="el-GR" sz="24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62</a:t>
            </a:fld>
            <a:endParaRPr lang="el-GR"/>
          </a:p>
        </p:txBody>
      </p:sp>
      <p:pic>
        <p:nvPicPr>
          <p:cNvPr id="2050" name="Picture 2" descr="https://upload.wikimedia.org/wikipedia/commons/4/41/Rising_circular.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26013"/>
            <a:ext cx="5245745" cy="55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69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diversity (</a:t>
            </a:r>
            <a:r>
              <a:rPr lang="en-US" dirty="0" err="1" smtClean="0"/>
              <a:t>cont</a:t>
            </a:r>
            <a:r>
              <a:rPr lang="en-US" dirty="0" smtClean="0"/>
              <a:t>’)</a:t>
            </a:r>
            <a:endParaRPr lang="el-GR" dirty="0"/>
          </a:p>
        </p:txBody>
      </p:sp>
      <p:sp>
        <p:nvSpPr>
          <p:cNvPr id="3" name="Content Placeholder 2"/>
          <p:cNvSpPr>
            <a:spLocks noGrp="1"/>
          </p:cNvSpPr>
          <p:nvPr>
            <p:ph idx="1"/>
          </p:nvPr>
        </p:nvSpPr>
        <p:spPr>
          <a:xfrm>
            <a:off x="-26773" y="1617834"/>
            <a:ext cx="9601200" cy="4525963"/>
          </a:xfrm>
        </p:spPr>
        <p:txBody>
          <a:bodyPr/>
          <a:lstStyle/>
          <a:p>
            <a:pPr marL="0" indent="0">
              <a:buNone/>
            </a:pPr>
            <a:r>
              <a:rPr lang="en-US" sz="2200" dirty="0" smtClean="0">
                <a:solidFill>
                  <a:srgbClr val="222222"/>
                </a:solidFill>
                <a:latin typeface="Arial" panose="020B0604020202020204" pitchFamily="34" charset="0"/>
              </a:rPr>
              <a:t>The </a:t>
            </a:r>
            <a:r>
              <a:rPr lang="en-US" sz="2200" dirty="0">
                <a:solidFill>
                  <a:srgbClr val="222222"/>
                </a:solidFill>
                <a:latin typeface="Arial" panose="020B0604020202020204" pitchFamily="34" charset="0"/>
              </a:rPr>
              <a:t>signal is reflected along multiple paths before finally being received. Each of these bounces can introduce phase shifts, time delays, attenuations, and distortions that can destructively interfere with one another at the aperture of the receiving antenna</a:t>
            </a:r>
            <a:r>
              <a:rPr lang="en-US" sz="2200" dirty="0" smtClean="0">
                <a:solidFill>
                  <a:srgbClr val="222222"/>
                </a:solidFill>
                <a:latin typeface="Arial" panose="020B0604020202020204" pitchFamily="34" charset="0"/>
              </a:rPr>
              <a:t>.</a:t>
            </a:r>
          </a:p>
          <a:p>
            <a:pPr marL="0" indent="0">
              <a:buNone/>
            </a:pPr>
            <a:endParaRPr lang="en-US" sz="2200" dirty="0">
              <a:solidFill>
                <a:srgbClr val="222222"/>
              </a:solidFill>
              <a:latin typeface="Arial" panose="020B0604020202020204" pitchFamily="34" charset="0"/>
            </a:endParaRPr>
          </a:p>
          <a:p>
            <a:r>
              <a:rPr lang="en-US" sz="2200" dirty="0">
                <a:solidFill>
                  <a:srgbClr val="222222"/>
                </a:solidFill>
                <a:latin typeface="Arial" panose="020B0604020202020204" pitchFamily="34" charset="0"/>
              </a:rPr>
              <a:t>Antenna diversity is especially effective at </a:t>
            </a:r>
            <a:r>
              <a:rPr lang="en-US" sz="2200" dirty="0" smtClean="0">
                <a:solidFill>
                  <a:srgbClr val="222222"/>
                </a:solidFill>
                <a:latin typeface="Arial" panose="020B0604020202020204" pitchFamily="34" charset="0"/>
              </a:rPr>
              <a:t>mitigating these</a:t>
            </a:r>
            <a:r>
              <a:rPr lang="en-US" sz="2200" dirty="0">
                <a:solidFill>
                  <a:srgbClr val="222222"/>
                </a:solidFill>
                <a:latin typeface="Arial" panose="020B0604020202020204" pitchFamily="34" charset="0"/>
              </a:rPr>
              <a:t> </a:t>
            </a:r>
            <a:r>
              <a:rPr lang="en-US" sz="2200" dirty="0">
                <a:solidFill>
                  <a:srgbClr val="0B0080"/>
                </a:solidFill>
                <a:latin typeface="Arial" panose="020B0604020202020204" pitchFamily="34" charset="0"/>
              </a:rPr>
              <a:t>multipath</a:t>
            </a:r>
            <a:r>
              <a:rPr lang="en-US" sz="2200" dirty="0">
                <a:solidFill>
                  <a:srgbClr val="222222"/>
                </a:solidFill>
                <a:latin typeface="Arial" panose="020B0604020202020204" pitchFamily="34" charset="0"/>
              </a:rPr>
              <a:t> </a:t>
            </a:r>
            <a:r>
              <a:rPr lang="en-US" sz="2200" dirty="0" smtClean="0">
                <a:solidFill>
                  <a:srgbClr val="222222"/>
                </a:solidFill>
                <a:latin typeface="Arial" panose="020B0604020202020204" pitchFamily="34" charset="0"/>
              </a:rPr>
              <a:t>situations: multiple </a:t>
            </a:r>
            <a:r>
              <a:rPr lang="en-US" sz="2200" dirty="0">
                <a:solidFill>
                  <a:srgbClr val="222222"/>
                </a:solidFill>
                <a:latin typeface="Arial" panose="020B0604020202020204" pitchFamily="34" charset="0"/>
              </a:rPr>
              <a:t>antennas offer a receiver several observations of the same signal. </a:t>
            </a:r>
            <a:endParaRPr lang="en-US" sz="2200" dirty="0" smtClean="0">
              <a:solidFill>
                <a:srgbClr val="222222"/>
              </a:solidFill>
              <a:latin typeface="Arial" panose="020B0604020202020204" pitchFamily="34" charset="0"/>
            </a:endParaRPr>
          </a:p>
          <a:p>
            <a:pPr marL="0" indent="0">
              <a:buNone/>
            </a:pPr>
            <a:endParaRPr lang="en-US" sz="2200" dirty="0">
              <a:solidFill>
                <a:srgbClr val="222222"/>
              </a:solidFill>
              <a:latin typeface="Arial" panose="020B0604020202020204" pitchFamily="34" charset="0"/>
            </a:endParaRPr>
          </a:p>
          <a:p>
            <a:pPr marL="0" indent="0">
              <a:buNone/>
            </a:pPr>
            <a:r>
              <a:rPr lang="en-US" sz="2200" dirty="0" smtClean="0">
                <a:solidFill>
                  <a:srgbClr val="222222"/>
                </a:solidFill>
                <a:latin typeface="Arial" panose="020B0604020202020204" pitchFamily="34" charset="0"/>
              </a:rPr>
              <a:t>Each </a:t>
            </a:r>
            <a:r>
              <a:rPr lang="en-US" sz="2200" dirty="0">
                <a:solidFill>
                  <a:srgbClr val="222222"/>
                </a:solidFill>
                <a:latin typeface="Arial" panose="020B0604020202020204" pitchFamily="34" charset="0"/>
              </a:rPr>
              <a:t>antenna will experience a different interference environment. </a:t>
            </a:r>
            <a:endParaRPr lang="en-US" sz="2200" dirty="0" smtClean="0">
              <a:solidFill>
                <a:srgbClr val="222222"/>
              </a:solidFill>
              <a:latin typeface="Arial" panose="020B0604020202020204" pitchFamily="34" charset="0"/>
            </a:endParaRPr>
          </a:p>
          <a:p>
            <a:pPr marL="0" indent="0">
              <a:buNone/>
            </a:pPr>
            <a:r>
              <a:rPr lang="en-US" sz="2200" dirty="0" smtClean="0">
                <a:solidFill>
                  <a:srgbClr val="222222"/>
                </a:solidFill>
                <a:latin typeface="Arial" panose="020B0604020202020204" pitchFamily="34" charset="0"/>
              </a:rPr>
              <a:t>Thus</a:t>
            </a:r>
            <a:r>
              <a:rPr lang="en-US" sz="2200" dirty="0">
                <a:solidFill>
                  <a:srgbClr val="222222"/>
                </a:solidFill>
                <a:latin typeface="Arial" panose="020B0604020202020204" pitchFamily="34" charset="0"/>
              </a:rPr>
              <a:t>, if one antenna is experiencing a </a:t>
            </a:r>
            <a:r>
              <a:rPr lang="en-US" sz="2200" dirty="0">
                <a:solidFill>
                  <a:srgbClr val="0B0080"/>
                </a:solidFill>
                <a:latin typeface="Arial" panose="020B0604020202020204" pitchFamily="34" charset="0"/>
              </a:rPr>
              <a:t>deep fade</a:t>
            </a:r>
            <a:r>
              <a:rPr lang="en-US" sz="2200" dirty="0">
                <a:solidFill>
                  <a:srgbClr val="222222"/>
                </a:solidFill>
                <a:latin typeface="Arial" panose="020B0604020202020204" pitchFamily="34" charset="0"/>
              </a:rPr>
              <a:t>, it is likely that another has a sufficient signal. Collectively such a system can provide a </a:t>
            </a:r>
            <a:r>
              <a:rPr lang="en-US" sz="2200" b="1" dirty="0">
                <a:solidFill>
                  <a:srgbClr val="222222"/>
                </a:solidFill>
                <a:latin typeface="Arial" panose="020B0604020202020204" pitchFamily="34" charset="0"/>
              </a:rPr>
              <a:t>robust link</a:t>
            </a:r>
            <a:r>
              <a:rPr lang="en-US" sz="2200" dirty="0">
                <a:solidFill>
                  <a:srgbClr val="222222"/>
                </a:solidFill>
                <a:latin typeface="Arial" panose="020B0604020202020204" pitchFamily="34" charset="0"/>
              </a:rPr>
              <a:t>.</a:t>
            </a:r>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63</a:t>
            </a:fld>
            <a:endParaRPr lang="el-GR"/>
          </a:p>
        </p:txBody>
      </p:sp>
    </p:spTree>
    <p:extLst>
      <p:ext uri="{BB962C8B-B14F-4D97-AF65-F5344CB8AC3E}">
        <p14:creationId xmlns:p14="http://schemas.microsoft.com/office/powerpoint/2010/main" val="13035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Beamforming</a:t>
            </a:r>
            <a:endParaRPr lang="el-GR" b="1" dirty="0"/>
          </a:p>
        </p:txBody>
      </p:sp>
      <p:sp>
        <p:nvSpPr>
          <p:cNvPr id="4" name="Content Placeholder 3"/>
          <p:cNvSpPr>
            <a:spLocks noGrp="1"/>
          </p:cNvSpPr>
          <p:nvPr>
            <p:ph idx="1"/>
          </p:nvPr>
        </p:nvSpPr>
        <p:spPr>
          <a:xfrm>
            <a:off x="0" y="1600200"/>
            <a:ext cx="9144000" cy="5943600"/>
          </a:xfrm>
        </p:spPr>
        <p:txBody>
          <a:bodyPr/>
          <a:lstStyle/>
          <a:p>
            <a:r>
              <a:rPr lang="en-US" sz="2400" dirty="0" smtClean="0"/>
              <a:t>Signal processing techniques for </a:t>
            </a:r>
            <a:r>
              <a:rPr lang="en-US" sz="2400" b="1" dirty="0" smtClean="0"/>
              <a:t>directional</a:t>
            </a:r>
            <a:r>
              <a:rPr lang="en-US" sz="2400" dirty="0" smtClean="0"/>
              <a:t> signal transmission or reception</a:t>
            </a:r>
          </a:p>
          <a:p>
            <a:r>
              <a:rPr lang="en-US" sz="2400" b="1" dirty="0" smtClean="0"/>
              <a:t>Combining </a:t>
            </a:r>
            <a:r>
              <a:rPr lang="en-US" sz="2400" dirty="0" smtClean="0"/>
              <a:t>elements</a:t>
            </a:r>
            <a:r>
              <a:rPr lang="en-US" sz="2400" b="1" dirty="0" smtClean="0"/>
              <a:t> </a:t>
            </a:r>
            <a:r>
              <a:rPr lang="en-US" sz="2400" dirty="0" smtClean="0"/>
              <a:t>in a phased array</a:t>
            </a:r>
          </a:p>
          <a:p>
            <a:r>
              <a:rPr lang="en-US" sz="2400" dirty="0" smtClean="0"/>
              <a:t>Signal at particular angles experience </a:t>
            </a:r>
            <a:r>
              <a:rPr lang="en-US" sz="2400" b="1" dirty="0" smtClean="0"/>
              <a:t>constructive interference </a:t>
            </a:r>
            <a:r>
              <a:rPr lang="en-US" sz="2400" dirty="0" smtClean="0"/>
              <a:t>while others experience </a:t>
            </a:r>
            <a:r>
              <a:rPr lang="en-US" sz="2400" b="1" dirty="0" smtClean="0"/>
              <a:t>destructive interference</a:t>
            </a:r>
          </a:p>
          <a:p>
            <a:r>
              <a:rPr lang="en-US" sz="2400" dirty="0" smtClean="0"/>
              <a:t>Used at both the transmitting &amp; receiving ends to achieve spatial selectivity</a:t>
            </a:r>
          </a:p>
          <a:p>
            <a:endParaRPr lang="en-US" sz="2400" dirty="0" smtClean="0"/>
          </a:p>
          <a:p>
            <a:pPr marL="0" indent="0">
              <a:buNone/>
            </a:pPr>
            <a:r>
              <a:rPr lang="en-US" sz="2400" dirty="0" smtClean="0"/>
              <a:t>     Change the directionality: </a:t>
            </a:r>
          </a:p>
          <a:p>
            <a:pPr marL="0" indent="0">
              <a:buNone/>
            </a:pPr>
            <a:r>
              <a:rPr lang="en-US" sz="2400" dirty="0"/>
              <a:t> </a:t>
            </a:r>
            <a:r>
              <a:rPr lang="en-US" sz="2400" dirty="0" smtClean="0"/>
              <a:t>       a </a:t>
            </a:r>
            <a:r>
              <a:rPr lang="en-US" sz="2400" b="1" dirty="0" err="1" smtClean="0"/>
              <a:t>beamformer</a:t>
            </a:r>
            <a:r>
              <a:rPr lang="en-US" sz="2400" b="1" dirty="0" smtClean="0"/>
              <a:t> controls </a:t>
            </a:r>
            <a:r>
              <a:rPr lang="en-US" sz="2400" dirty="0" smtClean="0"/>
              <a:t>the </a:t>
            </a:r>
            <a:r>
              <a:rPr lang="en-US" sz="2400" b="1" u="sng" dirty="0" smtClean="0">
                <a:solidFill>
                  <a:srgbClr val="0070C0"/>
                </a:solidFill>
              </a:rPr>
              <a:t>phase</a:t>
            </a:r>
            <a:r>
              <a:rPr lang="en-US" sz="2400" b="1" dirty="0" smtClean="0">
                <a:solidFill>
                  <a:srgbClr val="0070C0"/>
                </a:solidFill>
              </a:rPr>
              <a:t> </a:t>
            </a:r>
            <a:r>
              <a:rPr lang="en-US" sz="2400" dirty="0" smtClean="0"/>
              <a:t>and </a:t>
            </a:r>
            <a:r>
              <a:rPr lang="en-US" sz="2400" u="sng" dirty="0" smtClean="0"/>
              <a:t>r</a:t>
            </a:r>
            <a:r>
              <a:rPr lang="en-US" sz="2400" b="1" u="sng" dirty="0" smtClean="0">
                <a:solidFill>
                  <a:srgbClr val="0070C0"/>
                </a:solidFill>
              </a:rPr>
              <a:t>elative amplitude </a:t>
            </a:r>
          </a:p>
          <a:p>
            <a:pPr marL="0" indent="0">
              <a:buNone/>
            </a:pPr>
            <a:r>
              <a:rPr lang="en-US" sz="2400" b="1" dirty="0">
                <a:solidFill>
                  <a:srgbClr val="FF0000"/>
                </a:solidFill>
              </a:rPr>
              <a:t> </a:t>
            </a:r>
            <a:r>
              <a:rPr lang="en-US" sz="2400" b="1" dirty="0" smtClean="0">
                <a:solidFill>
                  <a:srgbClr val="FF0000"/>
                </a:solidFill>
              </a:rPr>
              <a:t>       </a:t>
            </a:r>
            <a:r>
              <a:rPr lang="en-US" sz="2400" dirty="0" smtClean="0"/>
              <a:t>of the signal  at each transmitter</a:t>
            </a:r>
            <a:endParaRPr lang="el-GR" sz="2400" dirty="0"/>
          </a:p>
        </p:txBody>
      </p:sp>
      <p:sp>
        <p:nvSpPr>
          <p:cNvPr id="3" name="Slide Number Placeholder 2"/>
          <p:cNvSpPr>
            <a:spLocks noGrp="1"/>
          </p:cNvSpPr>
          <p:nvPr>
            <p:ph type="sldNum" sz="quarter" idx="12"/>
          </p:nvPr>
        </p:nvSpPr>
        <p:spPr/>
        <p:txBody>
          <a:bodyPr/>
          <a:lstStyle/>
          <a:p>
            <a:pPr>
              <a:defRPr/>
            </a:pPr>
            <a:fld id="{E86C63F7-51D0-4CBB-934E-0E4070D04BD0}" type="slidenum">
              <a:rPr lang="el-GR" smtClean="0"/>
              <a:pPr>
                <a:defRPr/>
              </a:pPr>
              <a:t>64</a:t>
            </a:fld>
            <a:endParaRPr lang="el-GR" dirty="0"/>
          </a:p>
        </p:txBody>
      </p:sp>
      <p:sp>
        <p:nvSpPr>
          <p:cNvPr id="5" name="Rectangle 4"/>
          <p:cNvSpPr/>
          <p:nvPr/>
        </p:nvSpPr>
        <p:spPr>
          <a:xfrm>
            <a:off x="266700" y="4772025"/>
            <a:ext cx="8610600" cy="1524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809456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9941"/>
            <a:ext cx="8229600" cy="1143000"/>
          </a:xfrm>
        </p:spPr>
        <p:txBody>
          <a:bodyPr/>
          <a:lstStyle/>
          <a:p>
            <a:r>
              <a:rPr lang="en-US" dirty="0" err="1" smtClean="0"/>
              <a:t>Beamforming</a:t>
            </a:r>
            <a:endParaRPr lang="el-GR" dirty="0"/>
          </a:p>
        </p:txBody>
      </p:sp>
      <p:sp>
        <p:nvSpPr>
          <p:cNvPr id="3" name="Content Placeholder 2"/>
          <p:cNvSpPr>
            <a:spLocks noGrp="1"/>
          </p:cNvSpPr>
          <p:nvPr>
            <p:ph idx="1"/>
          </p:nvPr>
        </p:nvSpPr>
        <p:spPr>
          <a:xfrm>
            <a:off x="0" y="3390899"/>
            <a:ext cx="9144000" cy="2971800"/>
          </a:xfrm>
        </p:spPr>
        <p:txBody>
          <a:bodyPr/>
          <a:lstStyle/>
          <a:p>
            <a:pPr marL="400050" lvl="1" indent="0">
              <a:buNone/>
            </a:pPr>
            <a:endParaRPr lang="en-US" sz="1800" dirty="0"/>
          </a:p>
          <a:p>
            <a:pPr marL="400050" lvl="1" indent="0">
              <a:buNone/>
            </a:pPr>
            <a:r>
              <a:rPr lang="en-US" sz="2400" dirty="0" err="1" smtClean="0"/>
              <a:t>Beamforming</a:t>
            </a:r>
            <a:r>
              <a:rPr lang="en-US" sz="2400" dirty="0" smtClean="0"/>
              <a:t>: method to create the </a:t>
            </a:r>
            <a:r>
              <a:rPr lang="en-US" sz="2400" b="1" dirty="0" smtClean="0">
                <a:solidFill>
                  <a:srgbClr val="FF0000"/>
                </a:solidFill>
              </a:rPr>
              <a:t>radiation pattern </a:t>
            </a:r>
            <a:r>
              <a:rPr lang="en-US" sz="2400" dirty="0" smtClean="0"/>
              <a:t>of the </a:t>
            </a:r>
            <a:r>
              <a:rPr lang="en-US" sz="2400" b="1" dirty="0" smtClean="0"/>
              <a:t>antenna array </a:t>
            </a:r>
            <a:r>
              <a:rPr lang="en-US" sz="2400" dirty="0" smtClean="0"/>
              <a:t>by </a:t>
            </a:r>
            <a:r>
              <a:rPr lang="en-US" sz="2400" b="1" u="sng" dirty="0" smtClean="0">
                <a:solidFill>
                  <a:schemeClr val="accent3">
                    <a:lumMod val="50000"/>
                  </a:schemeClr>
                </a:solidFill>
              </a:rPr>
              <a:t>adding constructively </a:t>
            </a:r>
            <a:r>
              <a:rPr lang="en-US" sz="2400" dirty="0" smtClean="0"/>
              <a:t>the </a:t>
            </a:r>
            <a:r>
              <a:rPr lang="en-US" sz="2400" b="1" dirty="0" smtClean="0">
                <a:solidFill>
                  <a:schemeClr val="accent3">
                    <a:lumMod val="50000"/>
                  </a:schemeClr>
                </a:solidFill>
              </a:rPr>
              <a:t>phases of the signals </a:t>
            </a:r>
            <a:r>
              <a:rPr lang="en-US" sz="2400" dirty="0" smtClean="0"/>
              <a:t>in the direction of the targets/mobiles desired,</a:t>
            </a:r>
          </a:p>
          <a:p>
            <a:pPr marL="400050" lvl="1" indent="0">
              <a:buNone/>
            </a:pPr>
            <a:r>
              <a:rPr lang="en-US" sz="2400" dirty="0"/>
              <a:t>a</a:t>
            </a:r>
            <a:r>
              <a:rPr lang="en-US" sz="2400" dirty="0" smtClean="0"/>
              <a:t>nd </a:t>
            </a:r>
            <a:r>
              <a:rPr lang="en-US" sz="2400" b="1" u="sng" dirty="0" smtClean="0">
                <a:solidFill>
                  <a:schemeClr val="accent3">
                    <a:lumMod val="50000"/>
                  </a:schemeClr>
                </a:solidFill>
              </a:rPr>
              <a:t>nulling the pattern of the targets/mobiles </a:t>
            </a:r>
            <a:r>
              <a:rPr lang="en-US" sz="2400" dirty="0" smtClean="0"/>
              <a:t>that are undesired/interring targets</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65</a:t>
            </a:fld>
            <a:endParaRPr lang="el-GR" dirty="0"/>
          </a:p>
        </p:txBody>
      </p:sp>
      <p:pic>
        <p:nvPicPr>
          <p:cNvPr id="118786" name="Picture 2"/>
          <p:cNvPicPr>
            <a:picLocks noChangeAspect="1" noChangeArrowheads="1"/>
          </p:cNvPicPr>
          <p:nvPr/>
        </p:nvPicPr>
        <p:blipFill>
          <a:blip r:embed="rId2" cstate="print"/>
          <a:srcRect/>
          <a:stretch>
            <a:fillRect/>
          </a:stretch>
        </p:blipFill>
        <p:spPr bwMode="auto">
          <a:xfrm>
            <a:off x="3429000" y="0"/>
            <a:ext cx="5867400" cy="3589682"/>
          </a:xfrm>
          <a:prstGeom prst="rect">
            <a:avLst/>
          </a:prstGeom>
          <a:noFill/>
          <a:ln w="9525">
            <a:noFill/>
            <a:miter lim="800000"/>
            <a:headEnd/>
            <a:tailEnd/>
          </a:ln>
        </p:spPr>
      </p:pic>
    </p:spTree>
    <p:extLst>
      <p:ext uri="{BB962C8B-B14F-4D97-AF65-F5344CB8AC3E}">
        <p14:creationId xmlns:p14="http://schemas.microsoft.com/office/powerpoint/2010/main" val="25656061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dirty="0" smtClean="0"/>
              <a:t>Adaptive </a:t>
            </a:r>
            <a:r>
              <a:rPr lang="en-US" dirty="0" smtClean="0"/>
              <a:t>Antenna </a:t>
            </a:r>
            <a:r>
              <a:rPr lang="en-US" dirty="0"/>
              <a:t>A</a:t>
            </a:r>
            <a:r>
              <a:rPr lang="en-US" dirty="0" smtClean="0"/>
              <a:t>rray </a:t>
            </a:r>
            <a:r>
              <a:rPr lang="en-US" dirty="0"/>
              <a:t>P</a:t>
            </a:r>
            <a:r>
              <a:rPr lang="en-US" dirty="0" smtClean="0"/>
              <a:t>rocessing</a:t>
            </a:r>
            <a:endParaRPr lang="el-GR" dirty="0"/>
          </a:p>
        </p:txBody>
      </p:sp>
      <p:sp>
        <p:nvSpPr>
          <p:cNvPr id="3" name="Content Placeholder 2"/>
          <p:cNvSpPr>
            <a:spLocks noGrp="1"/>
          </p:cNvSpPr>
          <p:nvPr>
            <p:ph idx="1"/>
          </p:nvPr>
        </p:nvSpPr>
        <p:spPr>
          <a:xfrm>
            <a:off x="304800" y="2057400"/>
            <a:ext cx="8229600" cy="4525963"/>
          </a:xfrm>
        </p:spPr>
        <p:txBody>
          <a:bodyPr/>
          <a:lstStyle/>
          <a:p>
            <a:r>
              <a:rPr lang="en-US" sz="2400" dirty="0"/>
              <a:t>S</a:t>
            </a:r>
            <a:r>
              <a:rPr lang="en-US" sz="2400" dirty="0" smtClean="0"/>
              <a:t>hape </a:t>
            </a:r>
            <a:r>
              <a:rPr lang="en-US" sz="2400" dirty="0"/>
              <a:t>the antenna </a:t>
            </a:r>
            <a:r>
              <a:rPr lang="en-US" sz="2400" dirty="0" err="1"/>
              <a:t>beamform</a:t>
            </a:r>
            <a:r>
              <a:rPr lang="en-US" sz="2400" dirty="0"/>
              <a:t> to enhance the desired signals while to nullify the interfering </a:t>
            </a:r>
            <a:r>
              <a:rPr lang="en-US" sz="2400" dirty="0" smtClean="0"/>
              <a:t>signals</a:t>
            </a:r>
          </a:p>
          <a:p>
            <a:r>
              <a:rPr lang="en-US" sz="2400" dirty="0" smtClean="0"/>
              <a:t>Algorithms that identify </a:t>
            </a:r>
            <a:r>
              <a:rPr lang="en-US" sz="2400" dirty="0"/>
              <a:t>spatial signal signature (e.g., direction of arrival) and use it to calculate </a:t>
            </a:r>
            <a:r>
              <a:rPr lang="en-US" sz="2400" dirty="0" err="1"/>
              <a:t>beamforming</a:t>
            </a:r>
            <a:r>
              <a:rPr lang="en-US" sz="2400" dirty="0"/>
              <a:t> </a:t>
            </a:r>
            <a:r>
              <a:rPr lang="en-US" sz="2400" dirty="0" smtClean="0"/>
              <a:t>vectors</a:t>
            </a:r>
          </a:p>
          <a:p>
            <a:pPr marL="0" indent="0">
              <a:buNone/>
            </a:pPr>
            <a:r>
              <a:rPr lang="en-US" sz="2400" dirty="0" smtClean="0"/>
              <a:t>     to </a:t>
            </a:r>
            <a:r>
              <a:rPr lang="en-US" sz="2400" b="1" dirty="0"/>
              <a:t>track</a:t>
            </a:r>
            <a:r>
              <a:rPr lang="en-US" sz="2400" dirty="0"/>
              <a:t> and </a:t>
            </a:r>
            <a:r>
              <a:rPr lang="en-US" sz="2400" b="1" dirty="0"/>
              <a:t>locate</a:t>
            </a:r>
            <a:r>
              <a:rPr lang="en-US" sz="2400" dirty="0"/>
              <a:t> the </a:t>
            </a:r>
            <a:r>
              <a:rPr lang="en-US" sz="2400" b="1" dirty="0"/>
              <a:t>antenna beam on the mobile/target</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66</a:t>
            </a:fld>
            <a:endParaRPr lang="el-GR"/>
          </a:p>
        </p:txBody>
      </p:sp>
    </p:spTree>
    <p:extLst>
      <p:ext uri="{BB962C8B-B14F-4D97-AF65-F5344CB8AC3E}">
        <p14:creationId xmlns:p14="http://schemas.microsoft.com/office/powerpoint/2010/main" val="1656786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a:t>
            </a:r>
            <a:r>
              <a:rPr lang="en-US" dirty="0" smtClean="0"/>
              <a:t>Diversity </a:t>
            </a:r>
            <a:r>
              <a:rPr lang="en-US" dirty="0" smtClean="0"/>
              <a:t>(</a:t>
            </a:r>
            <a:r>
              <a:rPr lang="en-US" dirty="0" err="1" smtClean="0"/>
              <a:t>con’td</a:t>
            </a:r>
            <a:r>
              <a:rPr lang="en-US" dirty="0" smtClean="0"/>
              <a:t>)</a:t>
            </a:r>
            <a:endParaRPr lang="el-GR" dirty="0"/>
          </a:p>
        </p:txBody>
      </p:sp>
      <p:sp>
        <p:nvSpPr>
          <p:cNvPr id="3" name="Content Placeholder 2"/>
          <p:cNvSpPr>
            <a:spLocks noGrp="1"/>
          </p:cNvSpPr>
          <p:nvPr>
            <p:ph idx="1"/>
          </p:nvPr>
        </p:nvSpPr>
        <p:spPr>
          <a:xfrm>
            <a:off x="0" y="1524001"/>
            <a:ext cx="9296400" cy="2743200"/>
          </a:xfrm>
        </p:spPr>
        <p:txBody>
          <a:bodyPr/>
          <a:lstStyle/>
          <a:p>
            <a:r>
              <a:rPr lang="en-US" sz="2400" dirty="0" smtClean="0"/>
              <a:t>Complexity &amp; cost </a:t>
            </a:r>
            <a:r>
              <a:rPr lang="en-US" sz="2400" dirty="0" smtClean="0">
                <a:sym typeface="Wingdings 3"/>
              </a:rPr>
              <a:t></a:t>
            </a:r>
            <a:r>
              <a:rPr lang="en-US" sz="2400" dirty="0" smtClean="0"/>
              <a:t> such antennas are used in BS of cellular networks</a:t>
            </a:r>
          </a:p>
          <a:p>
            <a:r>
              <a:rPr lang="en-US" sz="2400" b="1" u="sng" dirty="0" smtClean="0">
                <a:solidFill>
                  <a:srgbClr val="808000"/>
                </a:solidFill>
              </a:rPr>
              <a:t>Mechanically</a:t>
            </a:r>
            <a:r>
              <a:rPr lang="en-US" sz="2400" b="1" dirty="0" smtClean="0">
                <a:solidFill>
                  <a:srgbClr val="808000"/>
                </a:solidFill>
              </a:rPr>
              <a:t> or </a:t>
            </a:r>
            <a:r>
              <a:rPr lang="en-US" sz="2400" b="1" u="sng" dirty="0" smtClean="0">
                <a:solidFill>
                  <a:srgbClr val="808000"/>
                </a:solidFill>
              </a:rPr>
              <a:t>electronically</a:t>
            </a:r>
            <a:r>
              <a:rPr lang="en-US" sz="2400" b="1" dirty="0" smtClean="0">
                <a:solidFill>
                  <a:srgbClr val="808000"/>
                </a:solidFill>
              </a:rPr>
              <a:t> steerable </a:t>
            </a:r>
            <a:r>
              <a:rPr lang="en-US" sz="2400" dirty="0" smtClean="0"/>
              <a:t>or switched directional antennas tuned to certain direction</a:t>
            </a:r>
          </a:p>
          <a:p>
            <a:r>
              <a:rPr lang="en-US" sz="2400" dirty="0"/>
              <a:t>U</a:t>
            </a:r>
            <a:r>
              <a:rPr lang="en-US" sz="2400" dirty="0" smtClean="0"/>
              <a:t>sing directional transmission, interference between nodes can be mitigated </a:t>
            </a:r>
            <a:r>
              <a:rPr lang="en-US" sz="2400" dirty="0" smtClean="0">
                <a:sym typeface="Wingdings 3"/>
              </a:rPr>
              <a:t> improve </a:t>
            </a:r>
            <a:r>
              <a:rPr lang="en-US" sz="2400" dirty="0" smtClean="0"/>
              <a:t>network capacity</a:t>
            </a:r>
            <a:endParaRPr lang="el-GR" sz="24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67</a:t>
            </a:fld>
            <a:endParaRPr lang="el-GR"/>
          </a:p>
        </p:txBody>
      </p:sp>
    </p:spTree>
    <p:extLst>
      <p:ext uri="{BB962C8B-B14F-4D97-AF65-F5344CB8AC3E}">
        <p14:creationId xmlns:p14="http://schemas.microsoft.com/office/powerpoint/2010/main" val="3920151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dirty="0" smtClean="0"/>
              <a:t>802.11n</a:t>
            </a:r>
            <a:endParaRPr lang="el-GR" dirty="0"/>
          </a:p>
        </p:txBody>
      </p:sp>
      <p:sp>
        <p:nvSpPr>
          <p:cNvPr id="3" name="Content Placeholder 2"/>
          <p:cNvSpPr>
            <a:spLocks noGrp="1"/>
          </p:cNvSpPr>
          <p:nvPr>
            <p:ph idx="1"/>
          </p:nvPr>
        </p:nvSpPr>
        <p:spPr>
          <a:xfrm>
            <a:off x="76200" y="557211"/>
            <a:ext cx="9144000" cy="4525963"/>
          </a:xfrm>
        </p:spPr>
        <p:txBody>
          <a:bodyPr/>
          <a:lstStyle/>
          <a:p>
            <a:pPr marL="0" indent="0">
              <a:buNone/>
            </a:pPr>
            <a:r>
              <a:rPr lang="en-US" sz="2200" dirty="0" smtClean="0"/>
              <a:t>Motivation: </a:t>
            </a:r>
            <a:r>
              <a:rPr lang="en-US" sz="2200" b="1" dirty="0" smtClean="0">
                <a:solidFill>
                  <a:srgbClr val="7030A0"/>
                </a:solidFill>
              </a:rPr>
              <a:t>higher data transfer rates </a:t>
            </a:r>
            <a:r>
              <a:rPr lang="en-US" sz="2200" dirty="0" smtClean="0"/>
              <a:t>(54M-600Mbps)</a:t>
            </a:r>
          </a:p>
          <a:p>
            <a:pPr marL="0" indent="0">
              <a:buNone/>
            </a:pPr>
            <a:r>
              <a:rPr lang="en-US" sz="2200" dirty="0" smtClean="0"/>
              <a:t>Couples </a:t>
            </a:r>
            <a:r>
              <a:rPr lang="en-US" sz="2200" dirty="0" smtClean="0">
                <a:solidFill>
                  <a:srgbClr val="FF0000"/>
                </a:solidFill>
              </a:rPr>
              <a:t>MIMOs</a:t>
            </a:r>
            <a:r>
              <a:rPr lang="en-US" sz="2200" dirty="0" smtClean="0"/>
              <a:t> and </a:t>
            </a:r>
            <a:r>
              <a:rPr lang="en-US" sz="2200" dirty="0" smtClean="0">
                <a:solidFill>
                  <a:srgbClr val="FF0000"/>
                </a:solidFill>
              </a:rPr>
              <a:t>wider bandwidth</a:t>
            </a:r>
          </a:p>
          <a:p>
            <a:r>
              <a:rPr lang="en-US" sz="2200" dirty="0" smtClean="0"/>
              <a:t>Channel width of </a:t>
            </a:r>
            <a:r>
              <a:rPr lang="en-US" sz="2200" b="1" dirty="0" smtClean="0"/>
              <a:t>40MHz</a:t>
            </a:r>
            <a:r>
              <a:rPr lang="en-US" sz="2200" dirty="0" smtClean="0"/>
              <a:t>  (vs. 20MHz in 802.11b)</a:t>
            </a:r>
          </a:p>
          <a:p>
            <a:r>
              <a:rPr lang="en-US" sz="2200" b="1" dirty="0" smtClean="0"/>
              <a:t>Multiple antennas </a:t>
            </a:r>
            <a:r>
              <a:rPr lang="en-US" sz="2200" dirty="0" smtClean="0"/>
              <a:t>to coherently resolve more information than possible using a single </a:t>
            </a:r>
            <a:r>
              <a:rPr lang="en-US" sz="2200" dirty="0" smtClean="0"/>
              <a:t>antenna, e.g.,</a:t>
            </a:r>
            <a:endParaRPr lang="en-US" sz="2200" dirty="0" smtClean="0"/>
          </a:p>
          <a:p>
            <a:pPr>
              <a:buNone/>
            </a:pPr>
            <a:r>
              <a:rPr lang="en-US" sz="2200" dirty="0" smtClean="0"/>
              <a:t>   </a:t>
            </a:r>
            <a:r>
              <a:rPr lang="en-US" sz="2200" dirty="0"/>
              <a:t> </a:t>
            </a:r>
            <a:r>
              <a:rPr lang="en-US" sz="2200" dirty="0" smtClean="0"/>
              <a:t> </a:t>
            </a:r>
            <a:r>
              <a:rPr lang="en-US" sz="2200" dirty="0" smtClean="0"/>
              <a:t>using </a:t>
            </a:r>
            <a:r>
              <a:rPr lang="en-US" sz="2200" b="1" dirty="0" smtClean="0">
                <a:solidFill>
                  <a:srgbClr val="0070C0"/>
                </a:solidFill>
              </a:rPr>
              <a:t>Spatial division multiplexing</a:t>
            </a:r>
            <a:r>
              <a:rPr lang="en-US" sz="2200" dirty="0" smtClean="0"/>
              <a:t>: multiplexes </a:t>
            </a:r>
            <a:r>
              <a:rPr lang="en-US" sz="2200" b="1" i="1" u="sng" dirty="0" smtClean="0"/>
              <a:t>multiple independent </a:t>
            </a:r>
            <a:r>
              <a:rPr lang="en-US" sz="2200" dirty="0" smtClean="0"/>
              <a:t>data streams (i.e., </a:t>
            </a:r>
            <a:r>
              <a:rPr lang="en-US" sz="2200" b="1" dirty="0" smtClean="0">
                <a:solidFill>
                  <a:srgbClr val="0070C0"/>
                </a:solidFill>
              </a:rPr>
              <a:t>independent &amp; separately </a:t>
            </a:r>
            <a:r>
              <a:rPr lang="en-US" sz="2200" dirty="0" smtClean="0"/>
              <a:t>encoded data signals), transferred </a:t>
            </a:r>
            <a:r>
              <a:rPr lang="en-US" sz="2200" b="1" dirty="0" smtClean="0">
                <a:solidFill>
                  <a:srgbClr val="0070C0"/>
                </a:solidFill>
              </a:rPr>
              <a:t>simultaneously</a:t>
            </a:r>
            <a:r>
              <a:rPr lang="en-US" sz="2200" dirty="0" smtClean="0"/>
              <a:t> within </a:t>
            </a:r>
            <a:r>
              <a:rPr lang="en-US" sz="2200" b="1" i="1" u="sng" dirty="0" smtClean="0"/>
              <a:t>one</a:t>
            </a:r>
            <a:r>
              <a:rPr lang="en-US" sz="2200" b="1" i="1" dirty="0" smtClean="0"/>
              <a:t> spectral channel of bandwidth</a:t>
            </a:r>
          </a:p>
          <a:p>
            <a:pPr lvl="1">
              <a:buNone/>
            </a:pPr>
            <a:r>
              <a:rPr lang="en-US" sz="1800" b="1" dirty="0" smtClean="0"/>
              <a:t>Each spatial stream </a:t>
            </a:r>
            <a:r>
              <a:rPr lang="en-US" sz="1800" dirty="0" smtClean="0"/>
              <a:t>requires a </a:t>
            </a:r>
            <a:r>
              <a:rPr lang="en-US" sz="1800" b="1" dirty="0" smtClean="0">
                <a:solidFill>
                  <a:srgbClr val="0070C0"/>
                </a:solidFill>
              </a:rPr>
              <a:t>discrete antenna </a:t>
            </a:r>
            <a:r>
              <a:rPr lang="en-US" sz="1800" dirty="0" smtClean="0"/>
              <a:t>at both the transmitter &amp; receiver</a:t>
            </a:r>
          </a:p>
          <a:p>
            <a:pPr>
              <a:buNone/>
            </a:pPr>
            <a:r>
              <a:rPr lang="en-US" sz="1800" dirty="0" smtClean="0"/>
              <a:t>         in simple </a:t>
            </a:r>
            <a:r>
              <a:rPr lang="en-US" sz="1800" dirty="0" smtClean="0"/>
              <a:t>words: receivers “work together”, each one is synchronized to its own signal, one  receiver’s reception can be used to counter phase  or nullify its component of the signal for the opposite receiver and therefore improve the overall quality of the reception</a:t>
            </a:r>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68</a:t>
            </a:fld>
            <a:endParaRPr lang="el-GR"/>
          </a:p>
        </p:txBody>
      </p:sp>
      <p:pic>
        <p:nvPicPr>
          <p:cNvPr id="5" name="Picture 4" descr="mimo.gif"/>
          <p:cNvPicPr>
            <a:picLocks noChangeAspect="1"/>
          </p:cNvPicPr>
          <p:nvPr/>
        </p:nvPicPr>
        <p:blipFill>
          <a:blip r:embed="rId2" cstate="print"/>
          <a:stretch>
            <a:fillRect/>
          </a:stretch>
        </p:blipFill>
        <p:spPr>
          <a:xfrm>
            <a:off x="1219200" y="4450557"/>
            <a:ext cx="7114170" cy="25146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144000" cy="4525963"/>
          </a:xfrm>
        </p:spPr>
        <p:txBody>
          <a:bodyPr/>
          <a:lstStyle/>
          <a:p>
            <a:pPr marL="0" indent="0">
              <a:buNone/>
            </a:pPr>
            <a:r>
              <a:rPr lang="en-US" sz="2000" dirty="0" smtClean="0">
                <a:solidFill>
                  <a:srgbClr val="FF0000"/>
                </a:solidFill>
              </a:rPr>
              <a:t>Spectral </a:t>
            </a:r>
            <a:r>
              <a:rPr lang="en-US" sz="2000" dirty="0" smtClean="0">
                <a:solidFill>
                  <a:srgbClr val="FF0000"/>
                </a:solidFill>
              </a:rPr>
              <a:t>Efficiency</a:t>
            </a:r>
            <a:r>
              <a:rPr lang="en-US" sz="2000" dirty="0" smtClean="0">
                <a:solidFill>
                  <a:srgbClr val="FF0000"/>
                </a:solidFill>
              </a:rPr>
              <a:t>: </a:t>
            </a:r>
            <a:r>
              <a:rPr lang="en-US" sz="2000" dirty="0" smtClean="0"/>
              <a:t>The number of </a:t>
            </a:r>
            <a:r>
              <a:rPr lang="en-US" sz="2000" b="1" dirty="0" smtClean="0"/>
              <a:t>bits per second and per Hz </a:t>
            </a:r>
          </a:p>
          <a:p>
            <a:pPr marL="0" indent="0">
              <a:buNone/>
            </a:pPr>
            <a:r>
              <a:rPr lang="en-US" sz="2000" b="1" dirty="0"/>
              <a:t> </a:t>
            </a:r>
            <a:r>
              <a:rPr lang="en-US" sz="2000" b="1" dirty="0" smtClean="0"/>
              <a:t>                                   that can be transmitted </a:t>
            </a:r>
            <a:r>
              <a:rPr lang="en-US" sz="2000" dirty="0" smtClean="0"/>
              <a:t>over the wireless channel</a:t>
            </a:r>
          </a:p>
          <a:p>
            <a:pPr marL="0" indent="0">
              <a:buNone/>
            </a:pPr>
            <a:endParaRPr lang="en-US" sz="2000" dirty="0" smtClean="0"/>
          </a:p>
          <a:p>
            <a:r>
              <a:rPr lang="en-US" sz="2000" dirty="0" smtClean="0"/>
              <a:t>The practical multiplexing gain can be </a:t>
            </a:r>
            <a:r>
              <a:rPr lang="en-US" sz="2000" b="1" dirty="0" smtClean="0">
                <a:solidFill>
                  <a:srgbClr val="7030A0"/>
                </a:solidFill>
              </a:rPr>
              <a:t>limited by spatial correlation</a:t>
            </a:r>
            <a:r>
              <a:rPr lang="en-US" sz="2000" dirty="0" smtClean="0"/>
              <a:t>, which means that some of the parallel streams may have very weak channel gains</a:t>
            </a:r>
          </a:p>
          <a:p>
            <a:r>
              <a:rPr lang="en-US" sz="2000" dirty="0" smtClean="0"/>
              <a:t>The performance of wireless communication systems can be improved by having </a:t>
            </a:r>
            <a:r>
              <a:rPr lang="en-US" sz="2000" b="1" dirty="0" smtClean="0"/>
              <a:t>multiple antennas at the transmitter and the receiver</a:t>
            </a:r>
            <a:r>
              <a:rPr lang="en-US" sz="2000" dirty="0" smtClean="0"/>
              <a:t>. </a:t>
            </a:r>
          </a:p>
          <a:p>
            <a:pPr marL="0" indent="0">
              <a:buNone/>
            </a:pPr>
            <a:endParaRPr lang="en-US" sz="2000" dirty="0"/>
          </a:p>
          <a:p>
            <a:pPr marL="0" indent="0">
              <a:buNone/>
            </a:pPr>
            <a:r>
              <a:rPr lang="en-US" sz="2000" dirty="0" smtClean="0"/>
              <a:t>Main idea: if the </a:t>
            </a:r>
            <a:r>
              <a:rPr lang="en-US" sz="2000" b="1" dirty="0" smtClean="0"/>
              <a:t>propagation channels between each pair of transmit and receive antennas are statistically independent and identically distributed</a:t>
            </a:r>
            <a:r>
              <a:rPr lang="en-US" sz="2000" dirty="0" smtClean="0"/>
              <a:t>, then multiple independent channels with identical characteristics can be created by precoding and be used for either</a:t>
            </a:r>
            <a:r>
              <a:rPr lang="en-US" sz="2000" b="1" dirty="0" smtClean="0"/>
              <a:t> transmitting multiple data streams or increasing the reliability </a:t>
            </a:r>
            <a:r>
              <a:rPr lang="en-US" sz="2000" dirty="0" smtClean="0"/>
              <a:t>(in terms of bit error rate).</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69</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229600" cy="1143000"/>
          </a:xfrm>
        </p:spPr>
        <p:txBody>
          <a:bodyPr/>
          <a:lstStyle/>
          <a:p>
            <a:pPr eaLnBrk="1" hangingPunct="1"/>
            <a:r>
              <a:rPr lang="en-US" smtClean="0"/>
              <a:t>Steps to Join a Network</a:t>
            </a:r>
          </a:p>
        </p:txBody>
      </p:sp>
      <p:sp>
        <p:nvSpPr>
          <p:cNvPr id="11267" name="Rectangle 3"/>
          <p:cNvSpPr>
            <a:spLocks noGrp="1" noChangeArrowheads="1"/>
          </p:cNvSpPr>
          <p:nvPr>
            <p:ph type="body" idx="1"/>
          </p:nvPr>
        </p:nvSpPr>
        <p:spPr>
          <a:xfrm>
            <a:off x="0" y="2017713"/>
            <a:ext cx="8955088" cy="4114800"/>
          </a:xfrm>
        </p:spPr>
        <p:txBody>
          <a:bodyPr/>
          <a:lstStyle/>
          <a:p>
            <a:pPr marL="609600" indent="-609600" eaLnBrk="1" hangingPunct="1">
              <a:buFontTx/>
              <a:buAutoNum type="arabicPeriod"/>
            </a:pPr>
            <a:r>
              <a:rPr lang="en-US" b="1" i="1" smtClean="0">
                <a:solidFill>
                  <a:srgbClr val="0000FF"/>
                </a:solidFill>
              </a:rPr>
              <a:t>Discover</a:t>
            </a:r>
            <a:r>
              <a:rPr lang="en-US" smtClean="0">
                <a:solidFill>
                  <a:srgbClr val="0000FF"/>
                </a:solidFill>
              </a:rPr>
              <a:t> available networks </a:t>
            </a:r>
            <a:r>
              <a:rPr lang="en-US" smtClean="0"/>
              <a:t>(aka </a:t>
            </a:r>
            <a:r>
              <a:rPr lang="en-US" i="1" smtClean="0"/>
              <a:t>BSSs</a:t>
            </a:r>
            <a:r>
              <a:rPr lang="en-US" smtClean="0"/>
              <a:t>)</a:t>
            </a:r>
          </a:p>
          <a:p>
            <a:pPr marL="609600" indent="-609600" eaLnBrk="1" hangingPunct="1">
              <a:buFontTx/>
              <a:buAutoNum type="arabicPeriod"/>
            </a:pPr>
            <a:r>
              <a:rPr lang="en-US" b="1" i="1" smtClean="0">
                <a:solidFill>
                  <a:srgbClr val="0000FF"/>
                </a:solidFill>
              </a:rPr>
              <a:t>Select </a:t>
            </a:r>
            <a:r>
              <a:rPr lang="en-US" smtClean="0"/>
              <a:t>a BSS </a:t>
            </a:r>
          </a:p>
          <a:p>
            <a:pPr marL="609600" indent="-609600" eaLnBrk="1" hangingPunct="1">
              <a:buFontTx/>
              <a:buAutoNum type="arabicPeriod"/>
            </a:pPr>
            <a:r>
              <a:rPr lang="en-US" b="1" i="1" smtClean="0">
                <a:solidFill>
                  <a:srgbClr val="0000FF"/>
                </a:solidFill>
              </a:rPr>
              <a:t>Authenticate</a:t>
            </a:r>
            <a:r>
              <a:rPr lang="en-US" b="1" i="1" smtClean="0"/>
              <a:t> </a:t>
            </a:r>
            <a:r>
              <a:rPr lang="en-US" smtClean="0"/>
              <a:t>with the BSS</a:t>
            </a:r>
          </a:p>
          <a:p>
            <a:pPr marL="609600" indent="-609600" eaLnBrk="1" hangingPunct="1">
              <a:buFontTx/>
              <a:buAutoNum type="arabicPeriod"/>
            </a:pPr>
            <a:r>
              <a:rPr lang="en-US" b="1" i="1" smtClean="0">
                <a:solidFill>
                  <a:srgbClr val="0000FF"/>
                </a:solidFill>
              </a:rPr>
              <a:t>Associate</a:t>
            </a:r>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t>
            </a:r>
            <a:r>
              <a:rPr lang="en-US" dirty="0"/>
              <a:t>C</a:t>
            </a:r>
            <a:r>
              <a:rPr lang="en-US" dirty="0" smtClean="0"/>
              <a:t>orrelation</a:t>
            </a:r>
            <a:endParaRPr lang="el-GR" dirty="0"/>
          </a:p>
        </p:txBody>
      </p:sp>
      <p:sp>
        <p:nvSpPr>
          <p:cNvPr id="3" name="Content Placeholder 2"/>
          <p:cNvSpPr>
            <a:spLocks noGrp="1"/>
          </p:cNvSpPr>
          <p:nvPr>
            <p:ph idx="1"/>
          </p:nvPr>
        </p:nvSpPr>
        <p:spPr>
          <a:xfrm>
            <a:off x="0" y="1600200"/>
            <a:ext cx="9144000" cy="4525963"/>
          </a:xfrm>
        </p:spPr>
        <p:txBody>
          <a:bodyPr/>
          <a:lstStyle/>
          <a:p>
            <a:r>
              <a:rPr lang="en-US" sz="2000" dirty="0" smtClean="0"/>
              <a:t>In practice, the channels between different antennas are often correlated and therefore the potential multi-antenna gains may not always be obtainable. </a:t>
            </a:r>
          </a:p>
          <a:p>
            <a:r>
              <a:rPr lang="en-US" sz="2000" dirty="0" smtClean="0"/>
              <a:t>This can be interpreted as a correlation between a signal's spatial direction and the average received signal gain</a:t>
            </a:r>
            <a:endParaRPr lang="el-GR" sz="2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70</a:t>
            </a:fld>
            <a:endParaRPr lang="el-GR" dirty="0"/>
          </a:p>
        </p:txBody>
      </p:sp>
    </p:spTree>
    <p:extLst>
      <p:ext uri="{BB962C8B-B14F-4D97-AF65-F5344CB8AC3E}">
        <p14:creationId xmlns:p14="http://schemas.microsoft.com/office/powerpoint/2010/main" val="648728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69E2F71-BCB1-40A0-B1E9-1AAD1FCA05F5}" type="slidenum">
              <a:rPr lang="el-GR"/>
              <a:pPr>
                <a:defRPr/>
              </a:pPr>
              <a:t>71</a:t>
            </a:fld>
            <a:endParaRPr lang="el-GR"/>
          </a:p>
        </p:txBody>
      </p:sp>
      <p:sp>
        <p:nvSpPr>
          <p:cNvPr id="83971" name="Rectangle 2"/>
          <p:cNvSpPr>
            <a:spLocks noGrp="1" noChangeArrowheads="1"/>
          </p:cNvSpPr>
          <p:nvPr>
            <p:ph type="title"/>
          </p:nvPr>
        </p:nvSpPr>
        <p:spPr>
          <a:xfrm>
            <a:off x="-685800" y="0"/>
            <a:ext cx="8229600" cy="1143000"/>
          </a:xfrm>
        </p:spPr>
        <p:txBody>
          <a:bodyPr/>
          <a:lstStyle/>
          <a:p>
            <a:pPr eaLnBrk="1" hangingPunct="1"/>
            <a:r>
              <a:rPr lang="en-US" smtClean="0"/>
              <a:t>On IEEE802.11</a:t>
            </a:r>
            <a:endParaRPr lang="el-GR" smtClean="0"/>
          </a:p>
        </p:txBody>
      </p:sp>
      <p:sp>
        <p:nvSpPr>
          <p:cNvPr id="83972" name="Rectangle 3"/>
          <p:cNvSpPr>
            <a:spLocks noGrp="1" noChangeArrowheads="1"/>
          </p:cNvSpPr>
          <p:nvPr>
            <p:ph type="body" idx="1"/>
          </p:nvPr>
        </p:nvSpPr>
        <p:spPr>
          <a:xfrm>
            <a:off x="0" y="1600200"/>
            <a:ext cx="9372600" cy="4876800"/>
          </a:xfrm>
        </p:spPr>
        <p:txBody>
          <a:bodyPr/>
          <a:lstStyle/>
          <a:p>
            <a:pPr eaLnBrk="1" hangingPunct="1">
              <a:lnSpc>
                <a:spcPct val="80000"/>
              </a:lnSpc>
            </a:pPr>
            <a:r>
              <a:rPr lang="en-US" sz="2400" b="1" dirty="0" smtClean="0"/>
              <a:t>One transceiver, </a:t>
            </a:r>
            <a:r>
              <a:rPr lang="el-GR" sz="2400" b="1" dirty="0" err="1" smtClean="0"/>
              <a:t>us</a:t>
            </a:r>
            <a:r>
              <a:rPr lang="en-US" sz="2400" b="1" dirty="0" smtClean="0"/>
              <a:t>e of</a:t>
            </a:r>
            <a:r>
              <a:rPr lang="el-GR" sz="2400" b="1" dirty="0" smtClean="0"/>
              <a:t> </a:t>
            </a:r>
            <a:r>
              <a:rPr lang="el-GR" sz="2400" b="1" dirty="0" err="1" smtClean="0"/>
              <a:t>multiple</a:t>
            </a:r>
            <a:r>
              <a:rPr lang="en-US" sz="2400" b="1" dirty="0" smtClean="0"/>
              <a:t> </a:t>
            </a:r>
            <a:r>
              <a:rPr lang="el-GR" sz="2400" b="1" dirty="0" err="1" smtClean="0"/>
              <a:t>channels</a:t>
            </a:r>
            <a:endParaRPr lang="el-GR" sz="2400" b="1" dirty="0" smtClean="0"/>
          </a:p>
          <a:p>
            <a:pPr lvl="1" eaLnBrk="1" hangingPunct="1">
              <a:lnSpc>
                <a:spcPct val="80000"/>
              </a:lnSpc>
            </a:pPr>
            <a:r>
              <a:rPr lang="en-US" sz="2400" b="1" i="1" dirty="0" smtClean="0">
                <a:solidFill>
                  <a:schemeClr val="accent3">
                    <a:lumMod val="50000"/>
                  </a:schemeClr>
                </a:solidFill>
              </a:rPr>
              <a:t>O</a:t>
            </a:r>
            <a:r>
              <a:rPr lang="el-GR" sz="2400" b="1" i="1" dirty="0" err="1" smtClean="0">
                <a:solidFill>
                  <a:schemeClr val="accent3">
                    <a:lumMod val="50000"/>
                  </a:schemeClr>
                </a:solidFill>
              </a:rPr>
              <a:t>ne</a:t>
            </a:r>
            <a:r>
              <a:rPr lang="en-US" sz="2400" b="1" i="1" dirty="0" smtClean="0">
                <a:solidFill>
                  <a:schemeClr val="accent3">
                    <a:lumMod val="50000"/>
                  </a:schemeClr>
                </a:solidFill>
              </a:rPr>
              <a:t> channel</a:t>
            </a:r>
            <a:r>
              <a:rPr lang="en-US" sz="2400" b="1" dirty="0" smtClean="0">
                <a:solidFill>
                  <a:schemeClr val="accent3">
                    <a:lumMod val="50000"/>
                  </a:schemeClr>
                </a:solidFill>
              </a:rPr>
              <a:t> </a:t>
            </a:r>
            <a:r>
              <a:rPr lang="en-US" sz="2400" dirty="0" smtClean="0"/>
              <a:t>for control &amp; remaining for data</a:t>
            </a:r>
          </a:p>
          <a:p>
            <a:pPr lvl="2" eaLnBrk="1" hangingPunct="1">
              <a:lnSpc>
                <a:spcPct val="80000"/>
              </a:lnSpc>
            </a:pPr>
            <a:r>
              <a:rPr lang="en-US" sz="2200" dirty="0" smtClean="0"/>
              <a:t>D</a:t>
            </a:r>
            <a:r>
              <a:rPr lang="el-GR" sz="2200" dirty="0" err="1" smtClean="0"/>
              <a:t>edicates</a:t>
            </a:r>
            <a:r>
              <a:rPr lang="el-GR" sz="2200" dirty="0" smtClean="0"/>
              <a:t> a</a:t>
            </a:r>
            <a:r>
              <a:rPr lang="el-GR" sz="2200" b="1" dirty="0" smtClean="0">
                <a:solidFill>
                  <a:schemeClr val="hlink"/>
                </a:solidFill>
              </a:rPr>
              <a:t> </a:t>
            </a:r>
            <a:r>
              <a:rPr lang="el-GR" sz="2200" b="1" dirty="0" err="1" smtClean="0">
                <a:solidFill>
                  <a:srgbClr val="808000"/>
                </a:solidFill>
              </a:rPr>
              <a:t>channel</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control</a:t>
            </a:r>
            <a:r>
              <a:rPr lang="el-GR" sz="2200" b="1" dirty="0" smtClean="0">
                <a:solidFill>
                  <a:srgbClr val="808000"/>
                </a:solidFill>
              </a:rPr>
              <a:t> </a:t>
            </a:r>
            <a:r>
              <a:rPr lang="el-GR" sz="2200" b="1" dirty="0" err="1" smtClean="0">
                <a:solidFill>
                  <a:srgbClr val="808000"/>
                </a:solidFill>
              </a:rPr>
              <a:t>packets</a:t>
            </a:r>
            <a:r>
              <a:rPr lang="el-GR" sz="2200" b="1" dirty="0" smtClean="0">
                <a:solidFill>
                  <a:srgbClr val="808000"/>
                </a:solidFill>
              </a:rPr>
              <a:t> </a:t>
            </a:r>
            <a:endParaRPr lang="en-US" sz="2200" b="1" dirty="0" smtClean="0">
              <a:solidFill>
                <a:srgbClr val="808000"/>
              </a:solidFill>
            </a:endParaRPr>
          </a:p>
          <a:p>
            <a:pPr lvl="2" eaLnBrk="1" hangingPunct="1">
              <a:lnSpc>
                <a:spcPct val="80000"/>
              </a:lnSpc>
            </a:pPr>
            <a:r>
              <a:rPr lang="en-US" sz="2200" dirty="0" smtClean="0"/>
              <a:t>U</a:t>
            </a:r>
            <a:r>
              <a:rPr lang="el-GR" sz="2200" dirty="0" err="1" smtClean="0"/>
              <a:t>ses</a:t>
            </a:r>
            <a:r>
              <a:rPr lang="en-US" sz="2200" dirty="0" smtClean="0"/>
              <a:t> </a:t>
            </a:r>
            <a:r>
              <a:rPr lang="el-GR" sz="2200" dirty="0" err="1" smtClean="0"/>
              <a:t>the</a:t>
            </a:r>
            <a:r>
              <a:rPr lang="el-GR" sz="2200" dirty="0" smtClean="0"/>
              <a:t> </a:t>
            </a:r>
            <a:r>
              <a:rPr lang="el-GR" sz="2200" b="1" dirty="0" err="1" smtClean="0">
                <a:solidFill>
                  <a:srgbClr val="808000"/>
                </a:solidFill>
              </a:rPr>
              <a:t>remaining</a:t>
            </a:r>
            <a:r>
              <a:rPr lang="el-GR" sz="2200" b="1" dirty="0" smtClean="0">
                <a:solidFill>
                  <a:srgbClr val="808000"/>
                </a:solidFill>
              </a:rPr>
              <a:t> </a:t>
            </a:r>
            <a:r>
              <a:rPr lang="el-GR" sz="2200" b="1" dirty="0" err="1" smtClean="0">
                <a:solidFill>
                  <a:srgbClr val="808000"/>
                </a:solidFill>
              </a:rPr>
              <a:t>channels</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data</a:t>
            </a:r>
            <a:r>
              <a:rPr lang="el-GR" sz="2200" b="1" dirty="0" smtClean="0">
                <a:solidFill>
                  <a:srgbClr val="808000"/>
                </a:solidFill>
              </a:rPr>
              <a:t> </a:t>
            </a:r>
            <a:r>
              <a:rPr lang="el-GR" sz="2200" b="1" dirty="0" err="1" smtClean="0">
                <a:solidFill>
                  <a:srgbClr val="808000"/>
                </a:solidFill>
              </a:rPr>
              <a:t>packets</a:t>
            </a:r>
            <a:endParaRPr lang="en-US" sz="2200" b="1" dirty="0" smtClean="0">
              <a:solidFill>
                <a:srgbClr val="808000"/>
              </a:solidFill>
            </a:endParaRPr>
          </a:p>
          <a:p>
            <a:pPr lvl="1" eaLnBrk="1" hangingPunct="1">
              <a:lnSpc>
                <a:spcPct val="80000"/>
              </a:lnSpc>
            </a:pPr>
            <a:r>
              <a:rPr lang="en-US" sz="2600" dirty="0" smtClean="0"/>
              <a:t>All </a:t>
            </a:r>
            <a:r>
              <a:rPr lang="el-GR" sz="2600" dirty="0" err="1" smtClean="0"/>
              <a:t>channels</a:t>
            </a:r>
            <a:r>
              <a:rPr lang="en-US" sz="2600" dirty="0" smtClean="0"/>
              <a:t> </a:t>
            </a:r>
            <a:r>
              <a:rPr lang="el-GR" sz="2600" dirty="0" err="1" smtClean="0"/>
              <a:t>identical</a:t>
            </a:r>
            <a:endParaRPr lang="en-US" sz="2600" dirty="0" smtClean="0"/>
          </a:p>
          <a:p>
            <a:pPr eaLnBrk="1" hangingPunct="1">
              <a:lnSpc>
                <a:spcPct val="80000"/>
              </a:lnSpc>
            </a:pPr>
            <a:r>
              <a:rPr lang="en-US" sz="2400" b="1" dirty="0" smtClean="0"/>
              <a:t>When </a:t>
            </a:r>
            <a:r>
              <a:rPr lang="el-GR" sz="2400" b="1" dirty="0" err="1" smtClean="0"/>
              <a:t>multiple</a:t>
            </a:r>
            <a:r>
              <a:rPr lang="el-GR" sz="2400" b="1" dirty="0" smtClean="0"/>
              <a:t> </a:t>
            </a:r>
            <a:r>
              <a:rPr lang="el-GR" sz="2400" b="1" dirty="0" err="1" smtClean="0"/>
              <a:t>transceivers</a:t>
            </a:r>
            <a:r>
              <a:rPr lang="el-GR" sz="2400" b="1" dirty="0" smtClean="0"/>
              <a:t> </a:t>
            </a:r>
            <a:r>
              <a:rPr lang="el-GR" sz="2400" b="1" dirty="0" err="1" smtClean="0"/>
              <a:t>available</a:t>
            </a:r>
            <a:endParaRPr lang="el-GR" sz="2400" b="1" dirty="0" smtClean="0"/>
          </a:p>
          <a:p>
            <a:pPr lvl="1" eaLnBrk="1" hangingPunct="1">
              <a:lnSpc>
                <a:spcPct val="80000"/>
              </a:lnSpc>
            </a:pPr>
            <a:r>
              <a:rPr lang="en-US" sz="2400" dirty="0" smtClean="0"/>
              <a:t>M</a:t>
            </a:r>
            <a:r>
              <a:rPr lang="el-GR" sz="2400" dirty="0" err="1" smtClean="0"/>
              <a:t>ultiple</a:t>
            </a:r>
            <a:r>
              <a:rPr lang="el-GR" sz="2400" dirty="0" smtClean="0"/>
              <a:t>-</a:t>
            </a:r>
            <a:r>
              <a:rPr lang="el-GR" sz="2400" dirty="0" err="1" smtClean="0"/>
              <a:t>transceivers</a:t>
            </a:r>
            <a:r>
              <a:rPr lang="el-GR" sz="2400" dirty="0" smtClean="0"/>
              <a:t> </a:t>
            </a:r>
            <a:r>
              <a:rPr lang="el-GR" sz="2400" dirty="0" err="1" smtClean="0"/>
              <a:t>with</a:t>
            </a:r>
            <a:r>
              <a:rPr lang="el-GR" sz="2400" dirty="0" smtClean="0"/>
              <a:t> </a:t>
            </a:r>
            <a:r>
              <a:rPr lang="el-GR" sz="2400" b="1" dirty="0" err="1" smtClean="0">
                <a:solidFill>
                  <a:schemeClr val="accent3">
                    <a:lumMod val="50000"/>
                  </a:schemeClr>
                </a:solidFill>
              </a:rPr>
              <a:t>one</a:t>
            </a:r>
            <a:r>
              <a:rPr lang="el-GR" sz="2400" b="1" dirty="0" smtClean="0">
                <a:solidFill>
                  <a:schemeClr val="accent3">
                    <a:lumMod val="50000"/>
                  </a:schemeClr>
                </a:solidFill>
              </a:rPr>
              <a:t> </a:t>
            </a:r>
            <a:r>
              <a:rPr lang="el-GR" sz="2400" b="1" dirty="0" err="1" smtClean="0">
                <a:solidFill>
                  <a:schemeClr val="accent3">
                    <a:lumMod val="50000"/>
                  </a:schemeClr>
                </a:solidFill>
              </a:rPr>
              <a:t>transceiver</a:t>
            </a:r>
            <a:r>
              <a:rPr lang="el-GR" sz="2400" b="1" dirty="0" smtClean="0">
                <a:solidFill>
                  <a:schemeClr val="accent3">
                    <a:lumMod val="50000"/>
                  </a:schemeClr>
                </a:solidFill>
              </a:rPr>
              <a:t> </a:t>
            </a:r>
            <a:r>
              <a:rPr lang="el-GR" sz="2400" b="1" dirty="0" err="1" smtClean="0">
                <a:solidFill>
                  <a:schemeClr val="accent3">
                    <a:lumMod val="50000"/>
                  </a:schemeClr>
                </a:solidFill>
              </a:rPr>
              <a:t>per</a:t>
            </a:r>
            <a:r>
              <a:rPr lang="el-GR" sz="2400" b="1" dirty="0" smtClean="0">
                <a:solidFill>
                  <a:schemeClr val="accent3">
                    <a:lumMod val="50000"/>
                  </a:schemeClr>
                </a:solidFill>
              </a:rPr>
              <a:t> </a:t>
            </a:r>
            <a:r>
              <a:rPr lang="el-GR" sz="2400" b="1" dirty="0" err="1" smtClean="0">
                <a:solidFill>
                  <a:schemeClr val="accent3">
                    <a:lumMod val="50000"/>
                  </a:schemeClr>
                </a:solidFill>
              </a:rPr>
              <a:t>channel</a:t>
            </a:r>
            <a:r>
              <a:rPr lang="el-GR" sz="2400" dirty="0" smtClean="0">
                <a:solidFill>
                  <a:schemeClr val="accent3">
                    <a:lumMod val="50000"/>
                  </a:schemeClr>
                </a:solidFill>
              </a:rPr>
              <a:t> </a:t>
            </a:r>
            <a:endParaRPr lang="en-US" sz="2400" dirty="0" smtClean="0">
              <a:solidFill>
                <a:schemeClr val="accent3">
                  <a:lumMod val="50000"/>
                </a:schemeClr>
              </a:solidFill>
            </a:endParaRPr>
          </a:p>
          <a:p>
            <a:pPr lvl="1" eaLnBrk="1" hangingPunct="1">
              <a:lnSpc>
                <a:spcPct val="80000"/>
              </a:lnSpc>
            </a:pPr>
            <a:r>
              <a:rPr lang="en-US" sz="2400" dirty="0" smtClean="0"/>
              <a:t>U</a:t>
            </a:r>
            <a:r>
              <a:rPr lang="el-GR" sz="2400" dirty="0" err="1" smtClean="0"/>
              <a:t>se</a:t>
            </a:r>
            <a:r>
              <a:rPr lang="en-US" sz="2400" dirty="0" smtClean="0"/>
              <a:t> </a:t>
            </a:r>
            <a:r>
              <a:rPr lang="el-GR" sz="2400" dirty="0" err="1" smtClean="0"/>
              <a:t>of</a:t>
            </a:r>
            <a:r>
              <a:rPr lang="el-GR" sz="2400" dirty="0" smtClean="0"/>
              <a:t> </a:t>
            </a:r>
            <a:r>
              <a:rPr lang="el-GR" sz="2400" b="1" dirty="0" err="1" smtClean="0"/>
              <a:t>common</a:t>
            </a:r>
            <a:r>
              <a:rPr lang="el-GR" sz="2400" b="1" dirty="0" smtClean="0"/>
              <a:t> </a:t>
            </a:r>
            <a:r>
              <a:rPr lang="en-US" sz="2400" b="1" dirty="0" smtClean="0"/>
              <a:t>channel </a:t>
            </a:r>
            <a:r>
              <a:rPr lang="el-GR" sz="2400" b="1" dirty="0" err="1" smtClean="0"/>
              <a:t>for</a:t>
            </a:r>
            <a:r>
              <a:rPr lang="el-GR" sz="2400" b="1" dirty="0" smtClean="0"/>
              <a:t> </a:t>
            </a:r>
            <a:r>
              <a:rPr lang="el-GR" sz="2400" b="1" dirty="0" err="1" smtClean="0"/>
              <a:t>all</a:t>
            </a:r>
            <a:r>
              <a:rPr lang="el-GR" sz="2400" b="1" dirty="0" smtClean="0"/>
              <a:t> </a:t>
            </a:r>
            <a:r>
              <a:rPr lang="en-US" sz="2400" b="1" dirty="0" err="1" smtClean="0"/>
              <a:t>tranceivers</a:t>
            </a:r>
            <a:endParaRPr lang="en-US" sz="2400" b="1" dirty="0" smtClean="0"/>
          </a:p>
          <a:p>
            <a:pPr lvl="1" eaLnBrk="1" hangingPunct="1">
              <a:lnSpc>
                <a:spcPct val="80000"/>
              </a:lnSpc>
            </a:pPr>
            <a:r>
              <a:rPr lang="el-GR" sz="2200" dirty="0" err="1" smtClean="0"/>
              <a:t>Unlike</a:t>
            </a:r>
            <a:r>
              <a:rPr lang="el-GR" sz="2200" dirty="0" smtClean="0"/>
              <a:t> </a:t>
            </a:r>
            <a:r>
              <a:rPr lang="el-GR" sz="2200" dirty="0" err="1" smtClean="0"/>
              <a:t>the</a:t>
            </a:r>
            <a:r>
              <a:rPr lang="el-GR" sz="2200" dirty="0" smtClean="0"/>
              <a:t> </a:t>
            </a:r>
            <a:r>
              <a:rPr lang="el-GR" sz="2200" dirty="0" err="1" smtClean="0"/>
              <a:t>multi</a:t>
            </a:r>
            <a:r>
              <a:rPr lang="el-GR" sz="2200" dirty="0" smtClean="0"/>
              <a:t>-</a:t>
            </a:r>
            <a:r>
              <a:rPr lang="el-GR" sz="2200" dirty="0" err="1" smtClean="0"/>
              <a:t>transceiver</a:t>
            </a:r>
            <a:r>
              <a:rPr lang="el-GR" sz="2200" dirty="0" smtClean="0"/>
              <a:t> </a:t>
            </a:r>
            <a:r>
              <a:rPr lang="el-GR" sz="2200" dirty="0" err="1" smtClean="0"/>
              <a:t>case</a:t>
            </a:r>
            <a:r>
              <a:rPr lang="el-GR" sz="2200" dirty="0" smtClean="0"/>
              <a:t>, a</a:t>
            </a:r>
            <a:r>
              <a:rPr lang="en-US" sz="2200" dirty="0" smtClean="0"/>
              <a:t> </a:t>
            </a:r>
            <a:r>
              <a:rPr lang="el-GR" sz="2200" dirty="0" err="1" smtClean="0"/>
              <a:t>common</a:t>
            </a:r>
            <a:r>
              <a:rPr lang="el-GR" sz="2200" dirty="0" smtClean="0"/>
              <a:t> </a:t>
            </a:r>
            <a:r>
              <a:rPr lang="el-GR" sz="2200" dirty="0" err="1" smtClean="0"/>
              <a:t>transceiver</a:t>
            </a:r>
            <a:r>
              <a:rPr lang="el-GR" sz="2200" dirty="0" smtClean="0"/>
              <a:t> </a:t>
            </a:r>
            <a:r>
              <a:rPr lang="el-GR" sz="2200" dirty="0" err="1" smtClean="0"/>
              <a:t>operates</a:t>
            </a:r>
            <a:r>
              <a:rPr lang="el-GR" sz="2200" dirty="0" smtClean="0"/>
              <a:t> </a:t>
            </a:r>
            <a:r>
              <a:rPr lang="el-GR" sz="2200" dirty="0" err="1" smtClean="0"/>
              <a:t>on</a:t>
            </a:r>
            <a:r>
              <a:rPr lang="el-GR" sz="2200" dirty="0" smtClean="0"/>
              <a:t> </a:t>
            </a:r>
            <a:r>
              <a:rPr lang="en-US" sz="2200" dirty="0" smtClean="0"/>
              <a:t>a </a:t>
            </a:r>
            <a:r>
              <a:rPr lang="el-GR" sz="2200" dirty="0" err="1" smtClean="0"/>
              <a:t>single</a:t>
            </a:r>
            <a:r>
              <a:rPr lang="el-GR" sz="2200" dirty="0" smtClean="0"/>
              <a:t> </a:t>
            </a:r>
            <a:r>
              <a:rPr lang="el-GR" sz="2200" dirty="0" err="1" smtClean="0"/>
              <a:t>channel</a:t>
            </a:r>
            <a:r>
              <a:rPr lang="el-GR" sz="2200" dirty="0" smtClean="0"/>
              <a:t> </a:t>
            </a:r>
            <a:r>
              <a:rPr lang="el-GR" sz="2200" dirty="0" err="1" smtClean="0"/>
              <a:t>at</a:t>
            </a:r>
            <a:r>
              <a:rPr lang="el-GR" sz="2200" dirty="0" smtClean="0"/>
              <a:t> </a:t>
            </a:r>
            <a:r>
              <a:rPr lang="el-GR" sz="2200" dirty="0" err="1" smtClean="0"/>
              <a:t>any</a:t>
            </a:r>
            <a:r>
              <a:rPr lang="el-GR" sz="2200" dirty="0" smtClean="0"/>
              <a:t> </a:t>
            </a:r>
            <a:r>
              <a:rPr lang="el-GR" sz="2200" dirty="0" err="1" smtClean="0"/>
              <a:t>given</a:t>
            </a:r>
            <a:r>
              <a:rPr lang="el-GR" sz="2200" dirty="0" smtClean="0"/>
              <a:t> </a:t>
            </a:r>
            <a:r>
              <a:rPr lang="el-GR" sz="2200" dirty="0" err="1" smtClean="0"/>
              <a:t>point</a:t>
            </a:r>
            <a:r>
              <a:rPr lang="el-GR" sz="2200" dirty="0" smtClean="0"/>
              <a:t> </a:t>
            </a:r>
            <a:r>
              <a:rPr lang="el-GR" sz="2200" dirty="0" err="1" smtClean="0"/>
              <a:t>of</a:t>
            </a:r>
            <a:r>
              <a:rPr lang="el-GR" sz="2200" dirty="0" smtClean="0"/>
              <a:t> </a:t>
            </a:r>
            <a:r>
              <a:rPr lang="el-GR" sz="2200" dirty="0" err="1" smtClean="0"/>
              <a:t>time</a:t>
            </a:r>
            <a:endParaRPr lang="el-GR" sz="2200" dirty="0" smtClean="0"/>
          </a:p>
          <a:p>
            <a:pPr eaLnBrk="1" hangingPunct="1">
              <a:lnSpc>
                <a:spcPct val="80000"/>
              </a:lnSpc>
            </a:pPr>
            <a:r>
              <a:rPr lang="en-US" sz="2400" dirty="0"/>
              <a:t>M</a:t>
            </a:r>
            <a:r>
              <a:rPr lang="el-GR" sz="2400" dirty="0" err="1" smtClean="0"/>
              <a:t>anufacturers</a:t>
            </a:r>
            <a:r>
              <a:rPr lang="en-US" sz="2400" dirty="0" smtClean="0"/>
              <a:t> (</a:t>
            </a:r>
            <a:r>
              <a:rPr lang="en-US" sz="2400" dirty="0" err="1" smtClean="0"/>
              <a:t>eg</a:t>
            </a:r>
            <a:r>
              <a:rPr lang="en-US" sz="2400" dirty="0" smtClean="0"/>
              <a:t>, </a:t>
            </a:r>
            <a:r>
              <a:rPr lang="el-GR" sz="2400" dirty="0" err="1" smtClean="0"/>
              <a:t>Engim</a:t>
            </a:r>
            <a:r>
              <a:rPr lang="en-US" sz="2400" dirty="0" smtClean="0"/>
              <a:t>, </a:t>
            </a:r>
            <a:r>
              <a:rPr lang="el-GR" sz="2400" dirty="0" smtClean="0"/>
              <a:t>D-</a:t>
            </a:r>
            <a:r>
              <a:rPr lang="el-GR" sz="2400" dirty="0" err="1" smtClean="0"/>
              <a:t>Link</a:t>
            </a:r>
            <a:r>
              <a:rPr lang="en-US" sz="2400" dirty="0" smtClean="0"/>
              <a:t>)</a:t>
            </a:r>
            <a:r>
              <a:rPr lang="el-GR" sz="2400" dirty="0" smtClean="0"/>
              <a:t>, </a:t>
            </a:r>
            <a:r>
              <a:rPr lang="el-GR" sz="2400" dirty="0" err="1" smtClean="0"/>
              <a:t>have</a:t>
            </a:r>
            <a:r>
              <a:rPr lang="el-GR" sz="2400" dirty="0" smtClean="0"/>
              <a:t> </a:t>
            </a:r>
            <a:r>
              <a:rPr lang="el-GR" sz="2400" dirty="0" err="1" smtClean="0"/>
              <a:t>launched</a:t>
            </a:r>
            <a:r>
              <a:rPr lang="el-GR" sz="2400" dirty="0" smtClean="0"/>
              <a:t> </a:t>
            </a:r>
            <a:r>
              <a:rPr lang="el-GR" sz="2400" dirty="0" err="1" smtClean="0"/>
              <a:t>APs</a:t>
            </a:r>
            <a:r>
              <a:rPr lang="el-GR" sz="2400" dirty="0" smtClean="0"/>
              <a:t> </a:t>
            </a:r>
            <a:r>
              <a:rPr lang="el-GR" sz="2400" dirty="0" err="1" smtClean="0"/>
              <a:t>that</a:t>
            </a:r>
            <a:r>
              <a:rPr lang="en-US" sz="2400" dirty="0" smtClean="0"/>
              <a:t> </a:t>
            </a:r>
            <a:r>
              <a:rPr lang="el-GR" sz="2400" dirty="0" err="1" smtClean="0"/>
              <a:t>use</a:t>
            </a:r>
            <a:r>
              <a:rPr lang="el-GR" sz="2400" dirty="0" smtClean="0"/>
              <a:t> </a:t>
            </a:r>
            <a:r>
              <a:rPr lang="el-GR" sz="2400" dirty="0" err="1" smtClean="0"/>
              <a:t>multiple</a:t>
            </a:r>
            <a:r>
              <a:rPr lang="el-GR" sz="2400" dirty="0" smtClean="0"/>
              <a:t> </a:t>
            </a:r>
            <a:r>
              <a:rPr lang="el-GR" sz="2400" dirty="0" err="1" smtClean="0"/>
              <a:t>channels</a:t>
            </a:r>
            <a:r>
              <a:rPr lang="el-GR" sz="2400" dirty="0" smtClean="0"/>
              <a:t> </a:t>
            </a:r>
            <a:r>
              <a:rPr lang="el-GR" sz="2400" dirty="0" err="1" smtClean="0"/>
              <a:t>simultaneously</a:t>
            </a:r>
            <a:r>
              <a:rPr lang="el-GR" sz="2400" dirty="0" smtClean="0"/>
              <a:t> </a:t>
            </a:r>
            <a:endParaRPr lang="en-US" sz="2400" dirty="0" smtClean="0"/>
          </a:p>
          <a:p>
            <a:pPr lvl="2" eaLnBrk="1" hangingPunct="1">
              <a:lnSpc>
                <a:spcPct val="80000"/>
              </a:lnSpc>
            </a:pPr>
            <a:r>
              <a:rPr lang="el-GR" sz="2200" dirty="0" err="1" smtClean="0"/>
              <a:t>claim</a:t>
            </a:r>
            <a:r>
              <a:rPr lang="el-GR" sz="2200" dirty="0" smtClean="0"/>
              <a:t> </a:t>
            </a:r>
            <a:r>
              <a:rPr lang="el-GR" sz="2200" dirty="0" err="1" smtClean="0"/>
              <a:t>to</a:t>
            </a:r>
            <a:r>
              <a:rPr lang="el-GR" sz="2200" dirty="0" smtClean="0"/>
              <a:t> </a:t>
            </a:r>
            <a:r>
              <a:rPr lang="el-GR" sz="2200" dirty="0" err="1" smtClean="0"/>
              <a:t>provide</a:t>
            </a:r>
            <a:r>
              <a:rPr lang="el-GR" sz="2200" dirty="0" smtClean="0"/>
              <a:t> </a:t>
            </a:r>
            <a:r>
              <a:rPr lang="el-GR" sz="2200" dirty="0" err="1" smtClean="0"/>
              <a:t>high</a:t>
            </a:r>
            <a:r>
              <a:rPr lang="el-GR" sz="2200" dirty="0" smtClean="0"/>
              <a:t>-</a:t>
            </a:r>
            <a:r>
              <a:rPr lang="el-GR" sz="2200" dirty="0" err="1" smtClean="0"/>
              <a:t>bandwidth</a:t>
            </a:r>
            <a:r>
              <a:rPr lang="en-US" sz="2200" dirty="0" smtClean="0"/>
              <a:t> </a:t>
            </a:r>
            <a:r>
              <a:rPr lang="el-GR" sz="2200" dirty="0" err="1" smtClean="0"/>
              <a:t>wireless</a:t>
            </a:r>
            <a:r>
              <a:rPr lang="el-GR" sz="2200" dirty="0" smtClean="0"/>
              <a:t> </a:t>
            </a:r>
            <a:r>
              <a:rPr lang="el-GR" sz="2200" dirty="0" err="1" smtClean="0"/>
              <a:t>networks</a:t>
            </a:r>
            <a:endParaRPr lang="el-GR" sz="2200" dirty="0" smtClean="0"/>
          </a:p>
          <a:p>
            <a:pPr eaLnBrk="1" hangingPunct="1">
              <a:lnSpc>
                <a:spcPct val="80000"/>
              </a:lnSpc>
            </a:pPr>
            <a:endParaRPr lang="el-GR" sz="3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3820D0F-BE99-4462-AB00-02190AAF2F19}" type="slidenum">
              <a:rPr lang="el-GR"/>
              <a:pPr>
                <a:defRPr/>
              </a:pPr>
              <a:t>72</a:t>
            </a:fld>
            <a:endParaRPr lang="el-GR"/>
          </a:p>
        </p:txBody>
      </p:sp>
      <p:sp>
        <p:nvSpPr>
          <p:cNvPr id="84995" name="Rectangle 2"/>
          <p:cNvSpPr>
            <a:spLocks noGrp="1" noChangeArrowheads="1"/>
          </p:cNvSpPr>
          <p:nvPr>
            <p:ph type="title"/>
          </p:nvPr>
        </p:nvSpPr>
        <p:spPr>
          <a:xfrm>
            <a:off x="-1447800" y="0"/>
            <a:ext cx="8229600" cy="1143000"/>
          </a:xfrm>
        </p:spPr>
        <p:txBody>
          <a:bodyPr/>
          <a:lstStyle/>
          <a:p>
            <a:pPr eaLnBrk="1" hangingPunct="1"/>
            <a:r>
              <a:rPr lang="en-US" smtClean="0"/>
              <a:t>Spectrum Division</a:t>
            </a:r>
            <a:endParaRPr lang="el-GR" smtClean="0"/>
          </a:p>
        </p:txBody>
      </p:sp>
      <p:sp>
        <p:nvSpPr>
          <p:cNvPr id="380931" name="Rectangle 3"/>
          <p:cNvSpPr>
            <a:spLocks noGrp="1" noChangeArrowheads="1"/>
          </p:cNvSpPr>
          <p:nvPr>
            <p:ph type="body" idx="1"/>
          </p:nvPr>
        </p:nvSpPr>
        <p:spPr>
          <a:xfrm>
            <a:off x="0" y="1066800"/>
            <a:ext cx="9144000" cy="5791200"/>
          </a:xfrm>
        </p:spPr>
        <p:txBody>
          <a:bodyPr rtlCol="0">
            <a:normAutofit lnSpcReduction="10000"/>
          </a:bodyPr>
          <a:lstStyle/>
          <a:p>
            <a:pPr eaLnBrk="1" fontAlgn="auto" hangingPunct="1">
              <a:lnSpc>
                <a:spcPct val="80000"/>
              </a:lnSpc>
              <a:spcAft>
                <a:spcPts val="0"/>
              </a:spcAft>
              <a:defRPr/>
            </a:pPr>
            <a:endParaRPr lang="en-US" sz="2400" dirty="0"/>
          </a:p>
          <a:p>
            <a:pPr eaLnBrk="1" fontAlgn="auto" hangingPunct="1">
              <a:lnSpc>
                <a:spcPct val="80000"/>
              </a:lnSpc>
              <a:spcAft>
                <a:spcPts val="0"/>
              </a:spcAft>
              <a:buFont typeface="Arial" pitchFamily="34" charset="0"/>
              <a:buNone/>
              <a:defRPr/>
            </a:pPr>
            <a:r>
              <a:rPr lang="en-US" sz="2400" b="1" dirty="0" smtClean="0">
                <a:solidFill>
                  <a:schemeClr val="accent3">
                    <a:lumMod val="50000"/>
                  </a:schemeClr>
                </a:solidFill>
              </a:rPr>
              <a:t>N</a:t>
            </a:r>
            <a:r>
              <a:rPr lang="el-GR" sz="2400" b="1" dirty="0" err="1" smtClean="0">
                <a:solidFill>
                  <a:schemeClr val="accent3">
                    <a:lumMod val="50000"/>
                  </a:schemeClr>
                </a:solidFill>
              </a:rPr>
              <a:t>on</a:t>
            </a:r>
            <a:r>
              <a:rPr lang="el-GR" sz="2400" b="1" dirty="0" smtClean="0">
                <a:solidFill>
                  <a:schemeClr val="accent3">
                    <a:lumMod val="50000"/>
                  </a:schemeClr>
                </a:solidFill>
              </a:rPr>
              <a:t>-</a:t>
            </a:r>
            <a:r>
              <a:rPr lang="el-GR" sz="2400" b="1" dirty="0" err="1" smtClean="0">
                <a:solidFill>
                  <a:schemeClr val="accent3">
                    <a:lumMod val="50000"/>
                  </a:schemeClr>
                </a:solidFill>
              </a:rPr>
              <a:t>interfering</a:t>
            </a:r>
            <a:r>
              <a:rPr lang="el-GR" sz="2400" b="1" dirty="0" smtClean="0">
                <a:solidFill>
                  <a:schemeClr val="accent3">
                    <a:lumMod val="50000"/>
                  </a:schemeClr>
                </a:solidFill>
              </a:rPr>
              <a:t> </a:t>
            </a:r>
            <a:r>
              <a:rPr lang="el-GR" sz="2400" b="1" dirty="0" err="1">
                <a:solidFill>
                  <a:schemeClr val="accent3">
                    <a:lumMod val="50000"/>
                  </a:schemeClr>
                </a:solidFill>
              </a:rPr>
              <a:t>disjoint</a:t>
            </a:r>
            <a:r>
              <a:rPr lang="en-US" sz="2400" b="1" dirty="0">
                <a:solidFill>
                  <a:schemeClr val="accent3">
                    <a:lumMod val="50000"/>
                  </a:schemeClr>
                </a:solidFill>
              </a:rPr>
              <a:t> </a:t>
            </a:r>
            <a:r>
              <a:rPr lang="el-GR" sz="2400" b="1" dirty="0" err="1">
                <a:solidFill>
                  <a:schemeClr val="accent3">
                    <a:lumMod val="50000"/>
                  </a:schemeClr>
                </a:solidFill>
              </a:rPr>
              <a:t>channels</a:t>
            </a:r>
            <a:r>
              <a:rPr lang="el-GR" sz="2400" b="1" dirty="0">
                <a:solidFill>
                  <a:srgbClr val="FF0000"/>
                </a:solidFill>
              </a:rPr>
              <a:t> </a:t>
            </a:r>
            <a:r>
              <a:rPr lang="el-GR" sz="2400" dirty="0" err="1"/>
              <a:t>using</a:t>
            </a:r>
            <a:r>
              <a:rPr lang="el-GR" sz="2400" dirty="0"/>
              <a:t> </a:t>
            </a:r>
            <a:r>
              <a:rPr lang="el-GR" sz="2400" dirty="0" err="1"/>
              <a:t>different</a:t>
            </a:r>
            <a:r>
              <a:rPr lang="el-GR" sz="2400" dirty="0"/>
              <a:t> </a:t>
            </a:r>
            <a:r>
              <a:rPr lang="el-GR" sz="2400" dirty="0" err="1"/>
              <a:t>techniques</a:t>
            </a:r>
            <a:r>
              <a:rPr lang="en-US" sz="2400" dirty="0"/>
              <a:t>:</a:t>
            </a:r>
            <a:endParaRPr lang="el-GR" sz="2400" dirty="0"/>
          </a:p>
          <a:p>
            <a:pPr lvl="1" eaLnBrk="1" fontAlgn="auto" hangingPunct="1">
              <a:lnSpc>
                <a:spcPct val="80000"/>
              </a:lnSpc>
              <a:spcAft>
                <a:spcPts val="0"/>
              </a:spcAft>
              <a:defRPr/>
            </a:pPr>
            <a:r>
              <a:rPr lang="en-US" sz="2400" b="1" i="1" dirty="0">
                <a:solidFill>
                  <a:schemeClr val="accent3">
                    <a:lumMod val="50000"/>
                  </a:schemeClr>
                </a:solidFill>
              </a:rPr>
              <a:t>F</a:t>
            </a:r>
            <a:r>
              <a:rPr lang="el-GR" sz="2400" b="1" i="1" dirty="0" err="1">
                <a:solidFill>
                  <a:schemeClr val="accent3">
                    <a:lumMod val="50000"/>
                  </a:schemeClr>
                </a:solidFill>
              </a:rPr>
              <a:t>requency</a:t>
            </a:r>
            <a:r>
              <a:rPr lang="el-GR" sz="2400" b="1" i="1" dirty="0">
                <a:solidFill>
                  <a:schemeClr val="accent3">
                    <a:lumMod val="50000"/>
                  </a:schemeClr>
                </a:solidFill>
              </a:rPr>
              <a:t> </a:t>
            </a:r>
            <a:r>
              <a:rPr lang="el-GR" sz="2400" b="1" i="1" dirty="0" err="1" smtClean="0">
                <a:solidFill>
                  <a:schemeClr val="accent3">
                    <a:lumMod val="50000"/>
                  </a:schemeClr>
                </a:solidFill>
              </a:rPr>
              <a:t>division</a:t>
            </a:r>
            <a:r>
              <a:rPr lang="en-US" sz="2400" i="1" dirty="0" smtClean="0">
                <a:solidFill>
                  <a:schemeClr val="accent3">
                    <a:lumMod val="50000"/>
                  </a:schemeClr>
                </a:solidFill>
              </a:rPr>
              <a:t> </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S</a:t>
            </a:r>
            <a:r>
              <a:rPr lang="el-GR" dirty="0" err="1"/>
              <a:t>pectrum</a:t>
            </a:r>
            <a:r>
              <a:rPr lang="el-GR" dirty="0"/>
              <a:t> </a:t>
            </a:r>
            <a:r>
              <a:rPr lang="el-GR" dirty="0" err="1"/>
              <a:t>is</a:t>
            </a:r>
            <a:r>
              <a:rPr lang="el-GR" dirty="0"/>
              <a:t> </a:t>
            </a:r>
            <a:r>
              <a:rPr lang="el-GR" dirty="0" err="1"/>
              <a:t>divided</a:t>
            </a:r>
            <a:r>
              <a:rPr lang="el-GR" dirty="0"/>
              <a:t> </a:t>
            </a:r>
            <a:r>
              <a:rPr lang="el-GR" dirty="0" err="1"/>
              <a:t>into</a:t>
            </a:r>
            <a:r>
              <a:rPr lang="el-GR" dirty="0"/>
              <a:t> </a:t>
            </a:r>
            <a:r>
              <a:rPr lang="el-GR" dirty="0" err="1"/>
              <a:t>disjoint</a:t>
            </a:r>
            <a:r>
              <a:rPr lang="el-GR" dirty="0"/>
              <a:t> </a:t>
            </a:r>
            <a:r>
              <a:rPr lang="el-GR" dirty="0" err="1"/>
              <a:t>frequency</a:t>
            </a:r>
            <a:r>
              <a:rPr lang="en-US" dirty="0"/>
              <a:t> </a:t>
            </a:r>
            <a:r>
              <a:rPr lang="el-GR" dirty="0" err="1"/>
              <a:t>bands</a:t>
            </a:r>
            <a:endParaRPr lang="el-GR" dirty="0"/>
          </a:p>
          <a:p>
            <a:pPr lvl="1" eaLnBrk="1" fontAlgn="auto" hangingPunct="1">
              <a:lnSpc>
                <a:spcPct val="80000"/>
              </a:lnSpc>
              <a:spcAft>
                <a:spcPts val="0"/>
              </a:spcAft>
              <a:defRPr/>
            </a:pPr>
            <a:r>
              <a:rPr lang="en-US" sz="2400" b="1" i="1" dirty="0">
                <a:solidFill>
                  <a:schemeClr val="accent3">
                    <a:lumMod val="50000"/>
                  </a:schemeClr>
                </a:solidFill>
              </a:rPr>
              <a:t>T</a:t>
            </a:r>
            <a:r>
              <a:rPr lang="el-GR" sz="2400" b="1" i="1" dirty="0" err="1">
                <a:solidFill>
                  <a:schemeClr val="accent3">
                    <a:lumMod val="50000"/>
                  </a:schemeClr>
                </a:solidFill>
              </a:rPr>
              <a:t>ime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smtClean="0">
              <a:solidFill>
                <a:schemeClr val="accent3">
                  <a:lumMod val="50000"/>
                </a:schemeClr>
              </a:solidFill>
            </a:endParaRPr>
          </a:p>
          <a:p>
            <a:pPr lvl="1" eaLnBrk="1" fontAlgn="auto" hangingPunct="1">
              <a:lnSpc>
                <a:spcPct val="80000"/>
              </a:lnSpc>
              <a:spcAft>
                <a:spcPts val="0"/>
              </a:spcAft>
              <a:buFont typeface="Arial" pitchFamily="34" charset="0"/>
              <a:buNone/>
              <a:defRPr/>
            </a:pPr>
            <a:r>
              <a:rPr lang="el-GR" sz="2400" dirty="0" err="1" smtClean="0"/>
              <a:t>channel</a:t>
            </a:r>
            <a:r>
              <a:rPr lang="el-GR" sz="2400" dirty="0" smtClean="0"/>
              <a:t> </a:t>
            </a:r>
            <a:r>
              <a:rPr lang="el-GR" sz="2400" dirty="0" err="1"/>
              <a:t>usage</a:t>
            </a:r>
            <a:r>
              <a:rPr lang="el-GR" sz="2400" dirty="0"/>
              <a:t> </a:t>
            </a:r>
            <a:r>
              <a:rPr lang="el-GR" sz="2400" dirty="0" err="1"/>
              <a:t>is</a:t>
            </a:r>
            <a:r>
              <a:rPr lang="el-GR" sz="2400" dirty="0"/>
              <a:t> </a:t>
            </a:r>
            <a:r>
              <a:rPr lang="el-GR" sz="2400" dirty="0" err="1"/>
              <a:t>allocated</a:t>
            </a:r>
            <a:r>
              <a:rPr lang="el-GR" sz="2400" dirty="0"/>
              <a:t> </a:t>
            </a:r>
            <a:r>
              <a:rPr lang="el-GR" sz="2400" dirty="0" err="1"/>
              <a:t>into</a:t>
            </a:r>
            <a:r>
              <a:rPr lang="el-GR" sz="2400" dirty="0"/>
              <a:t> </a:t>
            </a:r>
            <a:r>
              <a:rPr lang="el-GR" sz="2400" dirty="0" err="1"/>
              <a:t>time</a:t>
            </a:r>
            <a:r>
              <a:rPr lang="el-GR" sz="2400" dirty="0"/>
              <a:t> </a:t>
            </a:r>
            <a:r>
              <a:rPr lang="el-GR" sz="2400" dirty="0" err="1"/>
              <a:t>slots</a:t>
            </a:r>
            <a:endParaRPr lang="en-US" sz="2400" dirty="0"/>
          </a:p>
          <a:p>
            <a:pPr lvl="1" eaLnBrk="1" fontAlgn="auto" hangingPunct="1">
              <a:lnSpc>
                <a:spcPct val="80000"/>
              </a:lnSpc>
              <a:spcAft>
                <a:spcPts val="0"/>
              </a:spcAft>
              <a:defRPr/>
            </a:pPr>
            <a:r>
              <a:rPr lang="en-US" sz="2400" b="1" i="1" dirty="0">
                <a:solidFill>
                  <a:srgbClr val="00B050"/>
                </a:solidFill>
              </a:rPr>
              <a:t>C</a:t>
            </a:r>
            <a:r>
              <a:rPr lang="el-GR" sz="2400" b="1" i="1" dirty="0" err="1">
                <a:solidFill>
                  <a:schemeClr val="accent3">
                    <a:lumMod val="50000"/>
                  </a:schemeClr>
                </a:solidFill>
              </a:rPr>
              <a:t>ode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D</a:t>
            </a:r>
            <a:r>
              <a:rPr lang="el-GR" dirty="0" err="1"/>
              <a:t>ifferent</a:t>
            </a:r>
            <a:r>
              <a:rPr lang="el-GR" dirty="0"/>
              <a:t> </a:t>
            </a:r>
            <a:r>
              <a:rPr lang="el-GR" dirty="0" err="1"/>
              <a:t>users</a:t>
            </a:r>
            <a:r>
              <a:rPr lang="el-GR" dirty="0"/>
              <a:t> </a:t>
            </a:r>
            <a:r>
              <a:rPr lang="el-GR" dirty="0" err="1"/>
              <a:t>are</a:t>
            </a:r>
            <a:r>
              <a:rPr lang="el-GR" dirty="0"/>
              <a:t> </a:t>
            </a:r>
            <a:r>
              <a:rPr lang="el-GR" dirty="0" err="1"/>
              <a:t>modulated</a:t>
            </a:r>
            <a:r>
              <a:rPr lang="el-GR" dirty="0"/>
              <a:t> </a:t>
            </a:r>
            <a:r>
              <a:rPr lang="el-GR" dirty="0" err="1"/>
              <a:t>by</a:t>
            </a:r>
            <a:r>
              <a:rPr lang="el-GR" dirty="0"/>
              <a:t> </a:t>
            </a:r>
            <a:r>
              <a:rPr lang="el-GR" dirty="0" err="1"/>
              <a:t>spreading</a:t>
            </a:r>
            <a:r>
              <a:rPr lang="el-GR" dirty="0"/>
              <a:t> </a:t>
            </a:r>
            <a:r>
              <a:rPr lang="el-GR" dirty="0" err="1"/>
              <a:t>codes</a:t>
            </a:r>
            <a:endParaRPr lang="en-US" dirty="0"/>
          </a:p>
          <a:p>
            <a:pPr lvl="1" eaLnBrk="1" fontAlgn="auto" hangingPunct="1">
              <a:lnSpc>
                <a:spcPct val="80000"/>
              </a:lnSpc>
              <a:spcAft>
                <a:spcPts val="0"/>
              </a:spcAft>
              <a:defRPr/>
            </a:pPr>
            <a:r>
              <a:rPr lang="en-US" sz="2400" b="1" i="1" dirty="0">
                <a:solidFill>
                  <a:schemeClr val="accent3">
                    <a:lumMod val="50000"/>
                  </a:schemeClr>
                </a:solidFill>
              </a:rPr>
              <a:t>S</a:t>
            </a:r>
            <a:r>
              <a:rPr lang="el-GR" sz="2400" b="1" i="1" dirty="0" err="1">
                <a:solidFill>
                  <a:schemeClr val="accent3">
                    <a:lumMod val="50000"/>
                  </a:schemeClr>
                </a:solidFill>
              </a:rPr>
              <a:t>pace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defRPr/>
            </a:pPr>
            <a:r>
              <a:rPr lang="en-US" dirty="0"/>
              <a:t>U</a:t>
            </a:r>
            <a:r>
              <a:rPr lang="el-GR" dirty="0" err="1"/>
              <a:t>sers</a:t>
            </a:r>
            <a:r>
              <a:rPr lang="el-GR" dirty="0"/>
              <a:t> </a:t>
            </a:r>
            <a:r>
              <a:rPr lang="el-GR" dirty="0" err="1"/>
              <a:t>can</a:t>
            </a:r>
            <a:r>
              <a:rPr lang="el-GR" dirty="0"/>
              <a:t> </a:t>
            </a:r>
            <a:r>
              <a:rPr lang="el-GR" dirty="0" err="1"/>
              <a:t>access</a:t>
            </a:r>
            <a:r>
              <a:rPr lang="el-GR" dirty="0"/>
              <a:t> </a:t>
            </a:r>
            <a:r>
              <a:rPr lang="el-GR" dirty="0" err="1"/>
              <a:t>the</a:t>
            </a:r>
            <a:r>
              <a:rPr lang="el-GR" dirty="0"/>
              <a:t> </a:t>
            </a:r>
            <a:r>
              <a:rPr lang="el-GR" dirty="0" err="1"/>
              <a:t>channel</a:t>
            </a:r>
            <a:r>
              <a:rPr lang="el-GR" dirty="0"/>
              <a:t> </a:t>
            </a:r>
            <a:r>
              <a:rPr lang="el-GR" dirty="0" err="1"/>
              <a:t>at</a:t>
            </a:r>
            <a:r>
              <a:rPr lang="el-GR" dirty="0"/>
              <a:t> </a:t>
            </a:r>
            <a:endParaRPr lang="en-US"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time</a:t>
            </a:r>
            <a:r>
              <a:rPr lang="el-GR" sz="2400" dirty="0"/>
              <a:t> </a:t>
            </a:r>
            <a:endParaRPr lang="en-US" sz="2400"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frequency</a:t>
            </a:r>
            <a:r>
              <a:rPr lang="el-GR" sz="2400" dirty="0"/>
              <a:t> </a:t>
            </a:r>
            <a:endParaRPr lang="en-US" sz="2400" dirty="0" smtClean="0"/>
          </a:p>
          <a:p>
            <a:pPr lvl="3" eaLnBrk="1" fontAlgn="auto" hangingPunct="1">
              <a:lnSpc>
                <a:spcPct val="80000"/>
              </a:lnSpc>
              <a:spcAft>
                <a:spcPts val="0"/>
              </a:spcAft>
              <a:buFont typeface="Arial" pitchFamily="34" charset="0"/>
              <a:buNone/>
              <a:defRPr/>
            </a:pPr>
            <a:r>
              <a:rPr lang="el-GR" sz="2400" dirty="0" err="1" smtClean="0"/>
              <a:t>by</a:t>
            </a:r>
            <a:r>
              <a:rPr lang="el-GR" sz="2400" dirty="0" smtClean="0"/>
              <a:t> </a:t>
            </a:r>
            <a:r>
              <a:rPr lang="el-GR" sz="2400" dirty="0" err="1"/>
              <a:t>exploiting</a:t>
            </a:r>
            <a:r>
              <a:rPr lang="el-GR" sz="2400" dirty="0"/>
              <a:t> </a:t>
            </a:r>
            <a:r>
              <a:rPr lang="el-GR" sz="2400" dirty="0" err="1"/>
              <a:t>the</a:t>
            </a:r>
            <a:r>
              <a:rPr lang="el-GR" sz="2400" dirty="0"/>
              <a:t> </a:t>
            </a:r>
            <a:r>
              <a:rPr lang="el-GR" sz="2400" dirty="0" err="1"/>
              <a:t>spatial</a:t>
            </a:r>
            <a:r>
              <a:rPr lang="el-GR" sz="2400" dirty="0"/>
              <a:t> </a:t>
            </a:r>
            <a:r>
              <a:rPr lang="el-GR" sz="2400" dirty="0" err="1"/>
              <a:t>separation</a:t>
            </a:r>
            <a:r>
              <a:rPr lang="el-GR" sz="2400" dirty="0"/>
              <a:t> </a:t>
            </a:r>
            <a:r>
              <a:rPr lang="el-GR" sz="2400" dirty="0" err="1"/>
              <a:t>of</a:t>
            </a:r>
            <a:r>
              <a:rPr lang="el-GR" sz="2400" dirty="0"/>
              <a:t> </a:t>
            </a:r>
            <a:r>
              <a:rPr lang="el-GR" sz="2400" dirty="0" err="1"/>
              <a:t>the</a:t>
            </a:r>
            <a:r>
              <a:rPr lang="el-GR" sz="2400" dirty="0"/>
              <a:t> </a:t>
            </a:r>
            <a:r>
              <a:rPr lang="el-GR" sz="2400" dirty="0" err="1"/>
              <a:t>individual</a:t>
            </a:r>
            <a:r>
              <a:rPr lang="en-US" sz="2400" dirty="0"/>
              <a:t> </a:t>
            </a:r>
            <a:r>
              <a:rPr lang="el-GR" sz="2400" dirty="0" err="1"/>
              <a:t>user</a:t>
            </a:r>
            <a:endParaRPr lang="en-US" sz="2400" dirty="0"/>
          </a:p>
          <a:p>
            <a:pPr eaLnBrk="1" fontAlgn="auto" hangingPunct="1">
              <a:lnSpc>
                <a:spcPct val="80000"/>
              </a:lnSpc>
              <a:spcAft>
                <a:spcPts val="0"/>
              </a:spcAft>
              <a:defRPr/>
            </a:pPr>
            <a:r>
              <a:rPr lang="el-GR" sz="2400" b="1" i="1" dirty="0" err="1">
                <a:solidFill>
                  <a:schemeClr val="accent3">
                    <a:lumMod val="50000"/>
                  </a:schemeClr>
                </a:solidFill>
              </a:rPr>
              <a:t>Multibeam</a:t>
            </a:r>
            <a:r>
              <a:rPr lang="el-GR" sz="2400" b="1" i="1" dirty="0">
                <a:solidFill>
                  <a:schemeClr val="accent3">
                    <a:lumMod val="50000"/>
                  </a:schemeClr>
                </a:solidFill>
              </a:rPr>
              <a:t> (</a:t>
            </a:r>
            <a:r>
              <a:rPr lang="el-GR" sz="2400" b="1" i="1" dirty="0" err="1">
                <a:solidFill>
                  <a:schemeClr val="accent3">
                    <a:lumMod val="50000"/>
                  </a:schemeClr>
                </a:solidFill>
              </a:rPr>
              <a:t>directional</a:t>
            </a:r>
            <a:r>
              <a:rPr lang="el-GR" sz="2400" b="1" i="1" dirty="0">
                <a:solidFill>
                  <a:schemeClr val="accent3">
                    <a:lumMod val="50000"/>
                  </a:schemeClr>
                </a:solidFill>
              </a:rPr>
              <a:t>) </a:t>
            </a:r>
            <a:r>
              <a:rPr lang="el-GR" sz="2400" b="1" i="1" dirty="0" err="1">
                <a:solidFill>
                  <a:schemeClr val="accent3">
                    <a:lumMod val="50000"/>
                  </a:schemeClr>
                </a:solidFill>
              </a:rPr>
              <a:t>antennas</a:t>
            </a:r>
            <a:r>
              <a:rPr lang="el-GR" sz="2400" b="1" i="1" dirty="0">
                <a:solidFill>
                  <a:schemeClr val="accent3">
                    <a:lumMod val="50000"/>
                  </a:schemeClr>
                </a:solidFill>
              </a:rPr>
              <a:t> </a:t>
            </a:r>
            <a:endParaRPr lang="en-US" sz="2400" dirty="0" smtClean="0">
              <a:solidFill>
                <a:schemeClr val="accent3">
                  <a:lumMod val="50000"/>
                </a:schemeClr>
              </a:solidFill>
            </a:endParaRPr>
          </a:p>
          <a:p>
            <a:pPr eaLnBrk="1" fontAlgn="auto" hangingPunct="1">
              <a:lnSpc>
                <a:spcPct val="80000"/>
              </a:lnSpc>
              <a:spcAft>
                <a:spcPts val="0"/>
              </a:spcAft>
              <a:buFont typeface="Arial" pitchFamily="34" charset="0"/>
              <a:buNone/>
              <a:defRPr/>
            </a:pPr>
            <a:r>
              <a:rPr lang="en-US" sz="2400" dirty="0" smtClean="0"/>
              <a:t>    </a:t>
            </a:r>
            <a:r>
              <a:rPr lang="el-GR" sz="2400" dirty="0" err="1" smtClean="0"/>
              <a:t>used</a:t>
            </a:r>
            <a:r>
              <a:rPr lang="el-GR" sz="2400" dirty="0" smtClean="0"/>
              <a:t> </a:t>
            </a:r>
            <a:r>
              <a:rPr lang="el-GR" sz="2400" dirty="0" err="1"/>
              <a:t>to</a:t>
            </a:r>
            <a:r>
              <a:rPr lang="el-GR" sz="2400" dirty="0"/>
              <a:t> </a:t>
            </a:r>
            <a:r>
              <a:rPr lang="en-US" sz="2400" dirty="0"/>
              <a:t>s</a:t>
            </a:r>
            <a:r>
              <a:rPr lang="el-GR" sz="2400" dirty="0" err="1"/>
              <a:t>eparate</a:t>
            </a:r>
            <a:r>
              <a:rPr lang="el-GR" sz="2400" dirty="0"/>
              <a:t> </a:t>
            </a:r>
            <a:r>
              <a:rPr lang="el-GR" sz="2400" dirty="0" err="1"/>
              <a:t>radio</a:t>
            </a:r>
            <a:r>
              <a:rPr lang="el-GR" sz="2400" dirty="0"/>
              <a:t> </a:t>
            </a:r>
            <a:r>
              <a:rPr lang="el-GR" sz="2400" dirty="0" err="1"/>
              <a:t>signals</a:t>
            </a:r>
            <a:r>
              <a:rPr lang="en-US" sz="2400" dirty="0"/>
              <a:t> </a:t>
            </a:r>
            <a:r>
              <a:rPr lang="el-GR" sz="2400" dirty="0" err="1"/>
              <a:t>by</a:t>
            </a:r>
            <a:r>
              <a:rPr lang="el-GR" sz="2400" dirty="0"/>
              <a:t> </a:t>
            </a:r>
            <a:r>
              <a:rPr lang="el-GR" sz="2400" dirty="0" err="1"/>
              <a:t>pointing</a:t>
            </a:r>
            <a:r>
              <a:rPr lang="el-GR" sz="2400" dirty="0"/>
              <a:t> </a:t>
            </a:r>
            <a:r>
              <a:rPr lang="el-GR" sz="2400" dirty="0" err="1"/>
              <a:t>them</a:t>
            </a:r>
            <a:r>
              <a:rPr lang="el-GR" sz="2400" dirty="0"/>
              <a:t> </a:t>
            </a:r>
            <a:r>
              <a:rPr lang="el-GR" sz="2400" dirty="0" err="1"/>
              <a:t>along</a:t>
            </a:r>
            <a:r>
              <a:rPr lang="el-GR" sz="2400" dirty="0"/>
              <a:t> </a:t>
            </a:r>
            <a:r>
              <a:rPr lang="el-GR" sz="2400" dirty="0" err="1"/>
              <a:t>different</a:t>
            </a:r>
            <a:r>
              <a:rPr lang="el-GR" sz="2400" dirty="0"/>
              <a:t> </a:t>
            </a:r>
            <a:r>
              <a:rPr lang="el-GR" sz="2400" dirty="0" err="1"/>
              <a:t>directions</a:t>
            </a:r>
            <a:endParaRPr lang="el-GR" sz="2400" dirty="0"/>
          </a:p>
          <a:p>
            <a:pPr eaLnBrk="1" fontAlgn="auto" hangingPunct="1">
              <a:lnSpc>
                <a:spcPct val="80000"/>
              </a:lnSpc>
              <a:spcAft>
                <a:spcPts val="0"/>
              </a:spcAft>
              <a:defRPr/>
            </a:pPr>
            <a:endParaRPr lang="el-GR" sz="1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Consumption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823" y="1904334"/>
            <a:ext cx="377983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6937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Energy consumption of a wireless network </a:t>
            </a:r>
            <a:r>
              <a:rPr lang="en-US" dirty="0" smtClean="0"/>
              <a:t>interface </a:t>
            </a:r>
            <a:r>
              <a:rPr lang="en-US" dirty="0"/>
              <a:t>in an ad hoc networking </a:t>
            </a:r>
            <a:r>
              <a:rPr lang="en-US" dirty="0" smtClean="0"/>
              <a:t>environment</a:t>
            </a:r>
          </a:p>
          <a:p>
            <a:pPr marL="514350" indent="-514350">
              <a:buFont typeface="+mj-lt"/>
              <a:buAutoNum type="arabicPeriod"/>
            </a:pPr>
            <a:r>
              <a:rPr lang="en-US" dirty="0" smtClean="0"/>
              <a:t>Energy </a:t>
            </a:r>
            <a:r>
              <a:rPr lang="en-US" dirty="0"/>
              <a:t>Metering Framework for Android Smartphones using </a:t>
            </a:r>
            <a:r>
              <a:rPr lang="en-US" dirty="0" err="1" smtClean="0"/>
              <a:t>AppScope</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82806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Lucent IEEE 802.11 DSSS PC Card Characteristics</a:t>
            </a:r>
          </a:p>
        </p:txBody>
      </p:sp>
      <p:pic>
        <p:nvPicPr>
          <p:cNvPr id="4" name="Picture 3"/>
          <p:cNvPicPr>
            <a:picLocks noChangeAspect="1"/>
          </p:cNvPicPr>
          <p:nvPr/>
        </p:nvPicPr>
        <p:blipFill>
          <a:blip r:embed="rId2" cstate="print"/>
          <a:stretch>
            <a:fillRect/>
          </a:stretch>
        </p:blipFill>
        <p:spPr>
          <a:xfrm>
            <a:off x="767249" y="2499452"/>
            <a:ext cx="7609501" cy="4081001"/>
          </a:xfrm>
          <a:prstGeom prst="rect">
            <a:avLst/>
          </a:prstGeom>
        </p:spPr>
      </p:pic>
    </p:spTree>
    <p:extLst>
      <p:ext uri="{BB962C8B-B14F-4D97-AF65-F5344CB8AC3E}">
        <p14:creationId xmlns:p14="http://schemas.microsoft.com/office/powerpoint/2010/main" val="421853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Approach</a:t>
            </a:r>
            <a:endParaRPr lang="en-US" dirty="0"/>
          </a:p>
        </p:txBody>
      </p:sp>
      <p:sp>
        <p:nvSpPr>
          <p:cNvPr id="8" name="Content Placeholder 7"/>
          <p:cNvSpPr>
            <a:spLocks noGrp="1"/>
          </p:cNvSpPr>
          <p:nvPr>
            <p:ph idx="1"/>
          </p:nvPr>
        </p:nvSpPr>
        <p:spPr>
          <a:xfrm>
            <a:off x="628649" y="1371600"/>
            <a:ext cx="7886700" cy="2775350"/>
          </a:xfrm>
        </p:spPr>
        <p:txBody>
          <a:bodyPr>
            <a:normAutofit lnSpcReduction="10000"/>
          </a:bodyPr>
          <a:lstStyle/>
          <a:p>
            <a:pPr marL="0" indent="0">
              <a:buNone/>
            </a:pPr>
            <a:r>
              <a:rPr lang="en-US" sz="2600" dirty="0" smtClean="0"/>
              <a:t>Make </a:t>
            </a:r>
            <a:r>
              <a:rPr lang="en-US" sz="2600" dirty="0"/>
              <a:t>measurements and report </a:t>
            </a:r>
            <a:r>
              <a:rPr lang="en-US" sz="2600" i="1" dirty="0"/>
              <a:t>helpful </a:t>
            </a:r>
            <a:r>
              <a:rPr lang="en-US" sz="2600" dirty="0"/>
              <a:t>results.</a:t>
            </a:r>
          </a:p>
          <a:p>
            <a:r>
              <a:rPr lang="en-US" sz="2600" dirty="0" smtClean="0"/>
              <a:t>packet </a:t>
            </a:r>
            <a:r>
              <a:rPr lang="en-US" sz="2600" dirty="0"/>
              <a:t>oriented</a:t>
            </a:r>
          </a:p>
          <a:p>
            <a:r>
              <a:rPr lang="en-US" sz="2600" dirty="0" smtClean="0"/>
              <a:t>network oriented</a:t>
            </a:r>
          </a:p>
          <a:p>
            <a:pPr marL="0" indent="0">
              <a:buNone/>
            </a:pPr>
            <a:r>
              <a:rPr lang="en-US" sz="2600" dirty="0" smtClean="0"/>
              <a:t>Use </a:t>
            </a:r>
            <a:r>
              <a:rPr lang="en-US" sz="2600" dirty="0"/>
              <a:t>numeric results as input to network simulations.</a:t>
            </a:r>
          </a:p>
          <a:p>
            <a:pPr marL="0" indent="0">
              <a:buNone/>
            </a:pPr>
            <a:r>
              <a:rPr lang="en-US" sz="2600" dirty="0" smtClean="0"/>
              <a:t>Precise </a:t>
            </a:r>
            <a:r>
              <a:rPr lang="en-US" sz="2600" dirty="0"/>
              <a:t>values are less important than developing </a:t>
            </a:r>
            <a:r>
              <a:rPr lang="en-US" sz="2600" dirty="0" smtClean="0"/>
              <a:t>insights that </a:t>
            </a:r>
            <a:r>
              <a:rPr lang="en-US" sz="2600" dirty="0"/>
              <a:t>are useful for protocol development.</a:t>
            </a:r>
          </a:p>
        </p:txBody>
      </p:sp>
      <p:pic>
        <p:nvPicPr>
          <p:cNvPr id="9" name="Picture 8"/>
          <p:cNvPicPr>
            <a:picLocks noChangeAspect="1"/>
          </p:cNvPicPr>
          <p:nvPr/>
        </p:nvPicPr>
        <p:blipFill>
          <a:blip r:embed="rId2" cstate="print"/>
          <a:stretch>
            <a:fillRect/>
          </a:stretch>
        </p:blipFill>
        <p:spPr>
          <a:xfrm>
            <a:off x="2377499" y="4466039"/>
            <a:ext cx="4389001" cy="2233000"/>
          </a:xfrm>
          <a:prstGeom prst="rect">
            <a:avLst/>
          </a:prstGeom>
        </p:spPr>
      </p:pic>
    </p:spTree>
    <p:extLst>
      <p:ext uri="{BB962C8B-B14F-4D97-AF65-F5344CB8AC3E}">
        <p14:creationId xmlns:p14="http://schemas.microsoft.com/office/powerpoint/2010/main" val="30485503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9050"/>
            <a:ext cx="8229600" cy="1143000"/>
          </a:xfrm>
        </p:spPr>
        <p:txBody>
          <a:bodyPr/>
          <a:lstStyle/>
          <a:p>
            <a:r>
              <a:rPr lang="en-US" dirty="0"/>
              <a:t>Linear Model</a:t>
            </a:r>
          </a:p>
        </p:txBody>
      </p:sp>
      <p:sp>
        <p:nvSpPr>
          <p:cNvPr id="3" name="Content Placeholder 2"/>
          <p:cNvSpPr>
            <a:spLocks noGrp="1"/>
          </p:cNvSpPr>
          <p:nvPr>
            <p:ph idx="1"/>
          </p:nvPr>
        </p:nvSpPr>
        <p:spPr>
          <a:xfrm>
            <a:off x="0" y="1504060"/>
            <a:ext cx="9144000" cy="5076201"/>
          </a:xfrm>
        </p:spPr>
        <p:txBody>
          <a:bodyPr>
            <a:normAutofit fontScale="85000" lnSpcReduction="20000"/>
          </a:bodyPr>
          <a:lstStyle/>
          <a:p>
            <a:pPr marL="0" indent="0">
              <a:buNone/>
            </a:pPr>
            <a:r>
              <a:rPr lang="en-US" dirty="0"/>
              <a:t>Fixed component: channel acquisition</a:t>
            </a:r>
          </a:p>
          <a:p>
            <a:pPr marL="0" indent="0">
              <a:buNone/>
            </a:pPr>
            <a:r>
              <a:rPr lang="en-US" dirty="0"/>
              <a:t>Incremental component: packet </a:t>
            </a:r>
            <a:r>
              <a:rPr lang="en-US" dirty="0" smtClean="0"/>
              <a:t>size</a:t>
            </a:r>
            <a:br>
              <a:rPr lang="en-US" dirty="0" smtClean="0"/>
            </a:b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Linear regression is used to test the model and find</a:t>
            </a:r>
          </a:p>
          <a:p>
            <a:pPr marL="0" indent="0">
              <a:buNone/>
            </a:pPr>
            <a:r>
              <a:rPr lang="en-US" dirty="0"/>
              <a:t>values for </a:t>
            </a:r>
            <a:r>
              <a:rPr lang="en-US" i="1" dirty="0"/>
              <a:t>m </a:t>
            </a:r>
            <a:r>
              <a:rPr lang="en-US" dirty="0"/>
              <a:t>and </a:t>
            </a:r>
            <a:r>
              <a:rPr lang="en-US" i="1" dirty="0"/>
              <a:t>b</a:t>
            </a:r>
            <a:r>
              <a:rPr lang="en-US" dirty="0"/>
              <a:t>.</a:t>
            </a:r>
          </a:p>
          <a:p>
            <a:r>
              <a:rPr lang="en-US" dirty="0"/>
              <a:t>Model ignores </a:t>
            </a:r>
            <a:r>
              <a:rPr lang="en-US" dirty="0" err="1"/>
              <a:t>backoff</a:t>
            </a:r>
            <a:r>
              <a:rPr lang="en-US" dirty="0"/>
              <a:t> and retransmissions, which are</a:t>
            </a:r>
          </a:p>
          <a:p>
            <a:pPr marL="0" indent="0">
              <a:buNone/>
            </a:pPr>
            <a:r>
              <a:rPr lang="en-US" dirty="0"/>
              <a:t>better analyzed using a traffic and mobility model.</a:t>
            </a:r>
          </a:p>
        </p:txBody>
      </p:sp>
      <p:pic>
        <p:nvPicPr>
          <p:cNvPr id="4" name="Picture 3"/>
          <p:cNvPicPr>
            <a:picLocks noChangeAspect="1"/>
          </p:cNvPicPr>
          <p:nvPr/>
        </p:nvPicPr>
        <p:blipFill>
          <a:blip r:embed="rId2" cstate="print"/>
          <a:stretch>
            <a:fillRect/>
          </a:stretch>
        </p:blipFill>
        <p:spPr>
          <a:xfrm>
            <a:off x="895499" y="2585414"/>
            <a:ext cx="7353001" cy="1841000"/>
          </a:xfrm>
          <a:prstGeom prst="rect">
            <a:avLst/>
          </a:prstGeom>
        </p:spPr>
      </p:pic>
    </p:spTree>
    <p:extLst>
      <p:ext uri="{BB962C8B-B14F-4D97-AF65-F5344CB8AC3E}">
        <p14:creationId xmlns:p14="http://schemas.microsoft.com/office/powerpoint/2010/main" val="424561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cstate="print"/>
          <a:stretch>
            <a:fillRect/>
          </a:stretch>
        </p:blipFill>
        <p:spPr>
          <a:xfrm>
            <a:off x="888764" y="1295785"/>
            <a:ext cx="7366472" cy="5411018"/>
          </a:xfrm>
          <a:prstGeom prst="rect">
            <a:avLst/>
          </a:prstGeom>
        </p:spPr>
      </p:pic>
    </p:spTree>
    <p:extLst>
      <p:ext uri="{BB962C8B-B14F-4D97-AF65-F5344CB8AC3E}">
        <p14:creationId xmlns:p14="http://schemas.microsoft.com/office/powerpoint/2010/main" val="1539218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cstate="print"/>
          <a:stretch>
            <a:fillRect/>
          </a:stretch>
        </p:blipFill>
        <p:spPr>
          <a:xfrm>
            <a:off x="718864" y="1388143"/>
            <a:ext cx="7706272" cy="5226302"/>
          </a:xfrm>
          <a:prstGeom prst="rect">
            <a:avLst/>
          </a:prstGeom>
        </p:spPr>
      </p:pic>
    </p:spTree>
    <p:extLst>
      <p:ext uri="{BB962C8B-B14F-4D97-AF65-F5344CB8AC3E}">
        <p14:creationId xmlns:p14="http://schemas.microsoft.com/office/powerpoint/2010/main" val="133549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0"/>
            <a:ext cx="8229600" cy="1143000"/>
          </a:xfrm>
        </p:spPr>
        <p:txBody>
          <a:bodyPr/>
          <a:lstStyle/>
          <a:p>
            <a:pPr eaLnBrk="1" hangingPunct="1"/>
            <a:r>
              <a:rPr lang="en-US" b="1" smtClean="0"/>
              <a:t>Discovering Networks</a:t>
            </a:r>
          </a:p>
        </p:txBody>
      </p:sp>
      <p:sp>
        <p:nvSpPr>
          <p:cNvPr id="12291" name="Rectangle 3"/>
          <p:cNvSpPr>
            <a:spLocks noGrp="1" noChangeArrowheads="1"/>
          </p:cNvSpPr>
          <p:nvPr>
            <p:ph type="body" idx="1"/>
          </p:nvPr>
        </p:nvSpPr>
        <p:spPr>
          <a:xfrm>
            <a:off x="304800" y="2017713"/>
            <a:ext cx="8650288" cy="4114800"/>
          </a:xfrm>
        </p:spPr>
        <p:txBody>
          <a:bodyPr/>
          <a:lstStyle/>
          <a:p>
            <a:pPr eaLnBrk="1" hangingPunct="1">
              <a:buFont typeface="Wingdings" pitchFamily="2" charset="2"/>
              <a:buNone/>
            </a:pPr>
            <a:r>
              <a:rPr lang="en-US" sz="2800" smtClean="0"/>
              <a:t>Each AP </a:t>
            </a:r>
            <a:r>
              <a:rPr lang="en-US" sz="2800" b="1" i="1" smtClean="0"/>
              <a:t>broadcasts </a:t>
            </a:r>
            <a:r>
              <a:rPr lang="en-US" sz="2800" b="1" i="1" smtClean="0">
                <a:solidFill>
                  <a:schemeClr val="hlink"/>
                </a:solidFill>
              </a:rPr>
              <a:t>periodically</a:t>
            </a:r>
            <a:r>
              <a:rPr lang="en-US" sz="2800" b="1" i="1" smtClean="0"/>
              <a:t> </a:t>
            </a:r>
            <a:r>
              <a:rPr lang="en-US" sz="2800" smtClean="0"/>
              <a:t>beacons announcing itself</a:t>
            </a:r>
          </a:p>
          <a:p>
            <a:pPr eaLnBrk="1" hangingPunct="1">
              <a:buFont typeface="Wingdings" pitchFamily="2" charset="2"/>
              <a:buNone/>
            </a:pPr>
            <a:endParaRPr lang="en-US" sz="2800" smtClean="0"/>
          </a:p>
          <a:p>
            <a:pPr eaLnBrk="1" hangingPunct="1">
              <a:buFont typeface="Wingdings" pitchFamily="2" charset="2"/>
              <a:buNone/>
            </a:pPr>
            <a:r>
              <a:rPr lang="en-US" sz="2800" smtClean="0"/>
              <a:t>Beacon includes: </a:t>
            </a:r>
          </a:p>
          <a:p>
            <a:pPr eaLnBrk="1" hangingPunct="1"/>
            <a:r>
              <a:rPr lang="en-US" sz="2800" smtClean="0"/>
              <a:t>AP’s MAC address </a:t>
            </a:r>
          </a:p>
          <a:p>
            <a:pPr eaLnBrk="1" hangingPunct="1"/>
            <a:r>
              <a:rPr lang="en-US" sz="2800" smtClean="0"/>
              <a:t>AP’s clock </a:t>
            </a:r>
          </a:p>
          <a:p>
            <a:pPr eaLnBrk="1" hangingPunct="1"/>
            <a:r>
              <a:rPr lang="en-US" sz="2800" smtClean="0"/>
              <a:t>Beacon interval (100ms typical)</a:t>
            </a:r>
          </a:p>
          <a:p>
            <a:pPr eaLnBrk="1" hangingPunct="1"/>
            <a:r>
              <a:rPr lang="en-US" sz="2800" smtClean="0"/>
              <a:t>Network Name (</a:t>
            </a:r>
            <a:r>
              <a:rPr lang="en-US" sz="2800" i="1" smtClean="0"/>
              <a:t>SSID</a:t>
            </a:r>
            <a:r>
              <a:rPr lang="en-US" sz="2800" smtClean="0"/>
              <a:t>); eg “UoC-1”</a:t>
            </a:r>
          </a:p>
          <a:p>
            <a:pPr eaLnBrk="1" hangingPunct="1"/>
            <a:endParaRPr lang="en-US"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46130"/>
          </a:xfrm>
        </p:spPr>
        <p:txBody>
          <a:bodyPr>
            <a:noAutofit/>
          </a:bodyPr>
          <a:lstStyle/>
          <a:p>
            <a:pPr algn="ctr"/>
            <a:r>
              <a:rPr lang="en-US" sz="2800" dirty="0" smtClean="0"/>
              <a:t> </a:t>
            </a:r>
            <a:r>
              <a:rPr lang="en-US" sz="2800" b="1" dirty="0" err="1"/>
              <a:t>AppScope</a:t>
            </a:r>
            <a:r>
              <a:rPr lang="en-US" sz="2800" b="1" dirty="0"/>
              <a:t>: </a:t>
            </a:r>
            <a:r>
              <a:rPr lang="en-US" sz="2800" dirty="0"/>
              <a:t>Application Energy Metering Framework for Android Smartphones using Kernel Activity Monitoring </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cstate="print"/>
          <a:stretch>
            <a:fillRect/>
          </a:stretch>
        </p:blipFill>
        <p:spPr>
          <a:xfrm>
            <a:off x="453749" y="1477793"/>
            <a:ext cx="8236501" cy="5047001"/>
          </a:xfrm>
          <a:prstGeom prst="rect">
            <a:avLst/>
          </a:prstGeom>
        </p:spPr>
      </p:pic>
    </p:spTree>
    <p:extLst>
      <p:ext uri="{BB962C8B-B14F-4D97-AF65-F5344CB8AC3E}">
        <p14:creationId xmlns:p14="http://schemas.microsoft.com/office/powerpoint/2010/main" val="6967795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341690"/>
          </a:xfrm>
        </p:spPr>
        <p:txBody>
          <a:bodyPr>
            <a:normAutofit/>
          </a:bodyPr>
          <a:lstStyle/>
          <a:p>
            <a:r>
              <a:rPr lang="en-US" sz="4000" dirty="0" smtClean="0"/>
              <a:t>How can we estimate application energy?</a:t>
            </a:r>
            <a:endParaRPr lang="en-US" sz="4000" dirty="0"/>
          </a:p>
        </p:txBody>
      </p:sp>
      <p:pic>
        <p:nvPicPr>
          <p:cNvPr id="4" name="Content Placeholder 3"/>
          <p:cNvPicPr>
            <a:picLocks noGrp="1" noChangeAspect="1"/>
          </p:cNvPicPr>
          <p:nvPr>
            <p:ph idx="1"/>
          </p:nvPr>
        </p:nvPicPr>
        <p:blipFill>
          <a:blip r:embed="rId2" cstate="print"/>
          <a:stretch>
            <a:fillRect/>
          </a:stretch>
        </p:blipFill>
        <p:spPr>
          <a:xfrm>
            <a:off x="333286" y="1879629"/>
            <a:ext cx="8477428" cy="4243330"/>
          </a:xfrm>
          <a:prstGeom prst="rect">
            <a:avLst/>
          </a:prstGeom>
        </p:spPr>
      </p:pic>
    </p:spTree>
    <p:extLst>
      <p:ext uri="{BB962C8B-B14F-4D97-AF65-F5344CB8AC3E}">
        <p14:creationId xmlns:p14="http://schemas.microsoft.com/office/powerpoint/2010/main" val="28519613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pic>
        <p:nvPicPr>
          <p:cNvPr id="4" name="Content Placeholder 3"/>
          <p:cNvPicPr>
            <a:picLocks noGrp="1" noChangeAspect="1"/>
          </p:cNvPicPr>
          <p:nvPr>
            <p:ph idx="1"/>
          </p:nvPr>
        </p:nvPicPr>
        <p:blipFill>
          <a:blip r:embed="rId2" cstate="print"/>
          <a:stretch>
            <a:fillRect/>
          </a:stretch>
        </p:blipFill>
        <p:spPr>
          <a:xfrm>
            <a:off x="84769" y="1482147"/>
            <a:ext cx="8974462" cy="5038294"/>
          </a:xfrm>
          <a:prstGeom prst="rect">
            <a:avLst/>
          </a:prstGeom>
        </p:spPr>
      </p:pic>
      <p:pic>
        <p:nvPicPr>
          <p:cNvPr id="5"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643" y="1963978"/>
            <a:ext cx="3640509" cy="2126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7653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0" y="1746424"/>
            <a:ext cx="9144000" cy="4919938"/>
          </a:xfrm>
          <a:prstGeom prst="rect">
            <a:avLst/>
          </a:prstGeom>
        </p:spPr>
      </p:pic>
    </p:spTree>
    <p:extLst>
      <p:ext uri="{BB962C8B-B14F-4D97-AF65-F5344CB8AC3E}">
        <p14:creationId xmlns:p14="http://schemas.microsoft.com/office/powerpoint/2010/main" val="24228268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sz="1800" dirty="0"/>
              <a:t>Feeney, Laura Marie, and Martin Nilsson. "Investigating the energy consumption of a wireless network interface in an ad hoc networking environment." </a:t>
            </a:r>
            <a:r>
              <a:rPr lang="en-US" sz="1800" i="1" dirty="0"/>
              <a:t>INFOCOM 2001. Twentieth Annual Joint Conference of the IEEE Computer and Communications Societies. Proceedings. IEEE</a:t>
            </a:r>
            <a:r>
              <a:rPr lang="en-US" sz="1800" dirty="0"/>
              <a:t>. Vol. 3. IEEE, 2001</a:t>
            </a:r>
            <a:r>
              <a:rPr lang="en-US" sz="1800" dirty="0" smtClean="0"/>
              <a:t>. </a:t>
            </a:r>
            <a:r>
              <a:rPr lang="en-US" sz="1400" dirty="0"/>
              <a:t>(Slides: </a:t>
            </a:r>
            <a:r>
              <a:rPr lang="en-US" sz="1400" dirty="0">
                <a:hlinkClick r:id="rId2"/>
              </a:rPr>
              <a:t>http://www.sics.se/~</a:t>
            </a:r>
            <a:r>
              <a:rPr lang="en-US" sz="1400" dirty="0" smtClean="0">
                <a:hlinkClick r:id="rId2"/>
              </a:rPr>
              <a:t>lmfeeney/publications/Files/infocom01_slides.pdf</a:t>
            </a:r>
            <a:r>
              <a:rPr lang="en-US" sz="1400" dirty="0" smtClean="0"/>
              <a:t>)</a:t>
            </a:r>
          </a:p>
          <a:p>
            <a:pPr marL="514350" indent="-514350">
              <a:buFont typeface="+mj-lt"/>
              <a:buAutoNum type="arabicPeriod"/>
            </a:pPr>
            <a:r>
              <a:rPr lang="en-US" sz="1800" dirty="0"/>
              <a:t>Yoon, </a:t>
            </a:r>
            <a:r>
              <a:rPr lang="en-US" sz="1800" dirty="0" err="1"/>
              <a:t>Chanmin</a:t>
            </a:r>
            <a:r>
              <a:rPr lang="en-US" sz="1800" dirty="0"/>
              <a:t>, et al. "</a:t>
            </a:r>
            <a:r>
              <a:rPr lang="en-US" sz="1800" dirty="0" err="1"/>
              <a:t>Appscope</a:t>
            </a:r>
            <a:r>
              <a:rPr lang="en-US" sz="1800" dirty="0"/>
              <a:t>: Application energy metering framework for android smartphone using kernel activity monitoring." </a:t>
            </a:r>
            <a:r>
              <a:rPr lang="en-US" sz="1800" i="1" dirty="0"/>
              <a:t>USENIX ATC</a:t>
            </a:r>
            <a:r>
              <a:rPr lang="en-US" sz="1800" dirty="0"/>
              <a:t>. 2012</a:t>
            </a:r>
            <a:r>
              <a:rPr lang="en-US" sz="1800" dirty="0" smtClean="0"/>
              <a:t>.</a:t>
            </a:r>
            <a:br>
              <a:rPr lang="en-US" sz="1800" dirty="0" smtClean="0"/>
            </a:br>
            <a:r>
              <a:rPr lang="en-US" sz="1300" dirty="0"/>
              <a:t>(Slides: </a:t>
            </a:r>
            <a:r>
              <a:rPr lang="en-US" sz="1300" dirty="0">
                <a:hlinkClick r:id="rId3"/>
              </a:rPr>
              <a:t>https://</a:t>
            </a:r>
            <a:r>
              <a:rPr lang="en-US" sz="1300" dirty="0" smtClean="0">
                <a:hlinkClick r:id="rId3"/>
              </a:rPr>
              <a:t>www.usenix.org/sites/default/files/conference/protected-files/yoon_atc12_slides.pdf</a:t>
            </a:r>
            <a:r>
              <a:rPr lang="en-US" sz="1300" dirty="0" smtClean="0"/>
              <a:t> )</a:t>
            </a:r>
            <a:endParaRPr lang="en-US" sz="1300" dirty="0"/>
          </a:p>
          <a:p>
            <a:pPr marL="514350" indent="-514350">
              <a:buFont typeface="+mj-lt"/>
              <a:buAutoNum type="arabicPeriod"/>
            </a:pPr>
            <a:endParaRPr lang="en-US" sz="1400" dirty="0"/>
          </a:p>
        </p:txBody>
      </p:sp>
    </p:spTree>
    <p:extLst>
      <p:ext uri="{BB962C8B-B14F-4D97-AF65-F5344CB8AC3E}">
        <p14:creationId xmlns:p14="http://schemas.microsoft.com/office/powerpoint/2010/main" val="1178678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0"/>
            <a:ext cx="8229600" cy="1143000"/>
          </a:xfrm>
        </p:spPr>
        <p:txBody>
          <a:bodyPr/>
          <a:lstStyle/>
          <a:p>
            <a:pPr eaLnBrk="1" hangingPunct="1"/>
            <a:r>
              <a:rPr lang="en-US" smtClean="0"/>
              <a:t>Associations</a:t>
            </a:r>
          </a:p>
        </p:txBody>
      </p:sp>
      <p:sp>
        <p:nvSpPr>
          <p:cNvPr id="13315" name="Rectangle 3"/>
          <p:cNvSpPr>
            <a:spLocks noGrp="1" noChangeArrowheads="1"/>
          </p:cNvSpPr>
          <p:nvPr>
            <p:ph type="body" idx="1"/>
          </p:nvPr>
        </p:nvSpPr>
        <p:spPr>
          <a:xfrm>
            <a:off x="0" y="2332038"/>
            <a:ext cx="9144000" cy="4525962"/>
          </a:xfrm>
        </p:spPr>
        <p:txBody>
          <a:bodyPr/>
          <a:lstStyle/>
          <a:p>
            <a:pPr eaLnBrk="1" hangingPunct="1"/>
            <a:r>
              <a:rPr lang="en-US" smtClean="0"/>
              <a:t>Exclusive:</a:t>
            </a:r>
          </a:p>
          <a:p>
            <a:pPr eaLnBrk="1" hangingPunct="1">
              <a:buFont typeface="Wingdings" pitchFamily="2" charset="2"/>
              <a:buNone/>
            </a:pPr>
            <a:r>
              <a:rPr lang="en-US" smtClean="0"/>
              <a:t>   A device can be associated with </a:t>
            </a:r>
            <a:r>
              <a:rPr lang="en-US" b="1" smtClean="0">
                <a:solidFill>
                  <a:schemeClr val="hlink"/>
                </a:solidFill>
              </a:rPr>
              <a:t>only one AP</a:t>
            </a:r>
          </a:p>
          <a:p>
            <a:pPr eaLnBrk="1" hangingPunct="1"/>
            <a:r>
              <a:rPr lang="en-US" b="1" i="1" smtClean="0">
                <a:solidFill>
                  <a:srgbClr val="FF0000"/>
                </a:solidFill>
              </a:rPr>
              <a:t>Client-initiated</a:t>
            </a:r>
            <a:r>
              <a:rPr lang="en-US" smtClean="0"/>
              <a:t>:</a:t>
            </a:r>
          </a:p>
          <a:p>
            <a:pPr eaLnBrk="1" hangingPunct="1">
              <a:buFont typeface="Wingdings" pitchFamily="2" charset="2"/>
              <a:buNone/>
            </a:pPr>
            <a:r>
              <a:rPr lang="en-US" smtClean="0"/>
              <a:t>The client initiates the association process</a:t>
            </a:r>
          </a:p>
          <a:p>
            <a:pPr eaLnBrk="1" hangingPunct="1"/>
            <a:r>
              <a:rPr lang="en-US" smtClean="0"/>
              <a:t>AP may choose to grant or deny access based on the content of the association request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6464</TotalTime>
  <Words>3853</Words>
  <Application>Microsoft Office PowerPoint</Application>
  <PresentationFormat>On-screen Show (4:3)</PresentationFormat>
  <Paragraphs>610</Paragraphs>
  <Slides>84</Slides>
  <Notes>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Calibri</vt:lpstr>
      <vt:lpstr>Comic Sans MS</vt:lpstr>
      <vt:lpstr>Math1</vt:lpstr>
      <vt:lpstr>Mathematica1</vt:lpstr>
      <vt:lpstr>Symbol</vt:lpstr>
      <vt:lpstr>Times New Roman</vt:lpstr>
      <vt:lpstr>Verdana</vt:lpstr>
      <vt:lpstr>Wingdings</vt:lpstr>
      <vt:lpstr>Wingdings 3</vt:lpstr>
      <vt:lpstr>Office Theme</vt:lpstr>
      <vt:lpstr>PowerPoint Presentation</vt:lpstr>
      <vt:lpstr>IEEE 802.11  Family</vt:lpstr>
      <vt:lpstr>Networks of Arbitrarily Large size</vt:lpstr>
      <vt:lpstr>Modes of Operation of IEEE 802.11 Devices</vt:lpstr>
      <vt:lpstr>Inter-Access Point Communication</vt:lpstr>
      <vt:lpstr>A Network of Socialites </vt:lpstr>
      <vt:lpstr>Steps to Join a Network</vt:lpstr>
      <vt:lpstr>Discovering Networks</vt:lpstr>
      <vt:lpstr>Associations</vt:lpstr>
      <vt:lpstr>Reasons to Deny Access</vt:lpstr>
      <vt:lpstr>Infrastructure Mode: Handoff Re-association</vt:lpstr>
      <vt:lpstr>  Infrastructure mode:      Leaving the network</vt:lpstr>
      <vt:lpstr> Coordination Functions for Channel Access</vt:lpstr>
      <vt:lpstr>     Infrastructure Mode: Joining a network                                   1. Discovering Networks (active)</vt:lpstr>
      <vt:lpstr>Infrastructure Mode: Joining a network                            2. Choosing a Network</vt:lpstr>
      <vt:lpstr>Infrastructure Mode: Joining a network                                   3. Authentication</vt:lpstr>
      <vt:lpstr>Infrastructure Mode: Joining a network                                   3. Authentication</vt:lpstr>
      <vt:lpstr>Infrastructure Mode: Joining a network                                   4. Association</vt:lpstr>
      <vt:lpstr>We have now joined the network …</vt:lpstr>
      <vt:lpstr>  Carrier-Sensing Functions </vt:lpstr>
      <vt:lpstr>RTS/CTS   Clearing</vt:lpstr>
      <vt:lpstr> Positive Acknowledgement of  Data  Transmission</vt:lpstr>
      <vt:lpstr>Sending a Frame</vt:lpstr>
      <vt:lpstr> Infrastructure mode: Sending Data    1. RTS/CTS</vt:lpstr>
      <vt:lpstr> Infrastructure mode: Sending Data         2. Transmit frame</vt:lpstr>
      <vt:lpstr>Using the NAV for virtual carrier sensing</vt:lpstr>
      <vt:lpstr>       Using the NAV for Virtual Carrier Sensing</vt:lpstr>
      <vt:lpstr>Inter-frame Spacing</vt:lpstr>
      <vt:lpstr>  Interframe  Spacing &amp; Priority</vt:lpstr>
      <vt:lpstr>   Fragmentation burst</vt:lpstr>
      <vt:lpstr>               Data sent …</vt:lpstr>
      <vt:lpstr>IEEE802.11</vt:lpstr>
      <vt:lpstr>IEEE802.11 Media Access Protocol with DCF (1/2)</vt:lpstr>
      <vt:lpstr>IEEE802.11 Media Access Protocol with DCF (2/2)</vt:lpstr>
      <vt:lpstr>Distributed Coordination Function (DCF)</vt:lpstr>
      <vt:lpstr>Backoff with DCF</vt:lpstr>
      <vt:lpstr> Contention Window Size</vt:lpstr>
      <vt:lpstr> Simple Exercise </vt:lpstr>
      <vt:lpstr>Sequence of Events (1/2)</vt:lpstr>
      <vt:lpstr>Successful transmission of a single frame</vt:lpstr>
      <vt:lpstr>Performance of DCF</vt:lpstr>
      <vt:lpstr>Performance of DCF</vt:lpstr>
      <vt:lpstr>Throughput as a function of the number of hosts in the WLAN.  </vt:lpstr>
      <vt:lpstr>Metrics for characterizing the performance  (QoS)</vt:lpstr>
      <vt:lpstr> Point Coordination Function (PCF)</vt:lpstr>
      <vt:lpstr>Infrastructure mode: Saving Power</vt:lpstr>
      <vt:lpstr>   Power Savings: Basic Principle</vt:lpstr>
      <vt:lpstr> 1. STA indicates</vt:lpstr>
      <vt:lpstr>Infrastructure Mode 2. Check for waiting traffic</vt:lpstr>
      <vt:lpstr>Infrastructure Mode 3. Get buffered traffic</vt:lpstr>
      <vt:lpstr> Frame Control Field</vt:lpstr>
      <vt:lpstr>PowerPoint Presentation</vt:lpstr>
      <vt:lpstr>Spectrum Utilization (1/2)</vt:lpstr>
      <vt:lpstr>Spectrum  Utilization (2/2)</vt:lpstr>
      <vt:lpstr>Improvement at MAC layer</vt:lpstr>
      <vt:lpstr>Multiple Radio/Transceivers </vt:lpstr>
      <vt:lpstr>PowerPoint Presentation</vt:lpstr>
      <vt:lpstr>Antenna diversity</vt:lpstr>
      <vt:lpstr>Polarization</vt:lpstr>
      <vt:lpstr>Vertically polarized electromagnetic wave of wavelength λ</vt:lpstr>
      <vt:lpstr>PowerPoint Presentation</vt:lpstr>
      <vt:lpstr>A circularly polarized wave as a sum of two linearly polarized components 90o out of phase</vt:lpstr>
      <vt:lpstr>Antenna diversity (cont’)</vt:lpstr>
      <vt:lpstr>Beamforming</vt:lpstr>
      <vt:lpstr>Beamforming</vt:lpstr>
      <vt:lpstr>Adaptive Antenna Array Processing</vt:lpstr>
      <vt:lpstr>Antenna Diversity (con’td)</vt:lpstr>
      <vt:lpstr>802.11n</vt:lpstr>
      <vt:lpstr>PowerPoint Presentation</vt:lpstr>
      <vt:lpstr>Spatial Correlation</vt:lpstr>
      <vt:lpstr>On IEEE802.11</vt:lpstr>
      <vt:lpstr>Spectrum Division</vt:lpstr>
      <vt:lpstr>Power Consumption</vt:lpstr>
      <vt:lpstr>PowerPoint Presentation</vt:lpstr>
      <vt:lpstr>PowerPoint Presentation</vt:lpstr>
      <vt:lpstr>Approach</vt:lpstr>
      <vt:lpstr>Linear Model</vt:lpstr>
      <vt:lpstr>Incremental Consumption: 2Mbps</vt:lpstr>
      <vt:lpstr>Incremental Consumption: 2Mbps</vt:lpstr>
      <vt:lpstr> AppScope: Application Energy Metering Framework for Android Smartphones using Kernel Activity Monitoring </vt:lpstr>
      <vt:lpstr>How can we estimate application energy?</vt:lpstr>
      <vt:lpstr>Testbed</vt:lpstr>
      <vt:lpstr>Measurements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Experimenting with mobile computing &amp; P2P systems</dc:title>
  <dc:creator>UNC</dc:creator>
  <cp:lastModifiedBy>Maria Papadopouli</cp:lastModifiedBy>
  <cp:revision>514</cp:revision>
  <dcterms:created xsi:type="dcterms:W3CDTF">2003-01-04T21:08:03Z</dcterms:created>
  <dcterms:modified xsi:type="dcterms:W3CDTF">2019-03-14T13:58:54Z</dcterms:modified>
</cp:coreProperties>
</file>